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4"/>
  </p:notesMasterIdLst>
  <p:sldIdLst>
    <p:sldId id="300" r:id="rId6"/>
    <p:sldId id="301" r:id="rId7"/>
    <p:sldId id="323" r:id="rId8"/>
    <p:sldId id="302" r:id="rId9"/>
    <p:sldId id="259" r:id="rId10"/>
    <p:sldId id="303" r:id="rId11"/>
    <p:sldId id="304" r:id="rId12"/>
    <p:sldId id="320" r:id="rId13"/>
    <p:sldId id="360" r:id="rId14"/>
    <p:sldId id="332" r:id="rId15"/>
    <p:sldId id="333" r:id="rId16"/>
    <p:sldId id="322" r:id="rId17"/>
    <p:sldId id="321" r:id="rId18"/>
    <p:sldId id="317" r:id="rId19"/>
    <p:sldId id="316" r:id="rId20"/>
    <p:sldId id="319" r:id="rId21"/>
    <p:sldId id="318"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46" d="100"/>
          <a:sy n="146" d="100"/>
        </p:scale>
        <p:origin x="942"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Provide example target audience</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CAF Migrate landing zone Blueprint template (https://docs.microsoft.com/en-us/azure/governance/blueprints/samples/caf-migrate-landing-zone/deploy).  Add in additional resources to meet needs such as Policies for standards and limitations, ASR for Disaster Recovery and Backup, Front door for CDN and perimeter security, and Cost Management for cost monitoring.</a:t>
            </a:r>
          </a:p>
          <a:p>
            <a:endParaRPr lang="en-US" dirty="0"/>
          </a:p>
          <a:p>
            <a:r>
              <a:rPr lang="en-US" dirty="0"/>
              <a:t>The Log Analytics will feed into Azure Monitor where Alerts, notifications, and dashboards can be configured.</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ability to run critical VMs, such as SQL or Application, with Availability Sets will allow the VMs to achieve 99.95% via Azure's SLA.  In addition, for added reliability, Azure Zones can allow for SLA's up to 99.99%, but they require some additional setup and not available in all regions. If this is selected, ensure a region that supports Availability Zones were used.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improved performance regardless of where the user is in the world, Front Door would provide a secure permitter solution with a Content Deliver Network (CDN) to allow for access geographically closer to the end user.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Cost reporting is always an important concern in almost all Azure clients' subscriptions.  Having cost center configured and alerting will provide the best reporting and active monitoring of costs.  Adding metadata with Tags to resources by standard and/or policy can help identify where costs are going.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Using Azure Migration services to help properly identify resource needs ahead of time and allow for right sizing can provide the best option to ensure systems are not oversized. On going monitoring via Azure Monitor can also help identify systems that are over provisioned.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developing a clear road map to get the application away from costly, generic compute costs like VM into optimized solutions with PaaS pieces can help take advantage of dynamic sizing and growth to get the best performance out of their dollars.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RBAC for Azure resources, we can ensure that only those users with defined roles have only the intended access they need to the Azure environment.  Furthermore, by utilizing Azure AD, we can allow users to utilize their existing identities and better harden access with those accounts.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In addition, we can bring in identities from partners on an as needed basis via Azure AD B2B with secure communications and defined access while minimizing exposure of our systems and management tasks.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Finally, as the client moves to resources such as Azure SQL to extend RBAC structure and utilize features such as [Dynamic Data Masking](</a:t>
            </a:r>
            <a:r>
              <a:rPr lang="en-US" sz="1200" b="0" u="sng" kern="1200" dirty="0">
                <a:solidFill>
                  <a:schemeClr val="tx1"/>
                </a:solidFill>
                <a:effectLst/>
                <a:latin typeface="+mn-lt"/>
                <a:ea typeface="+mn-ea"/>
                <a:cs typeface="+mn-cs"/>
              </a:rPr>
              <a:t>https://docs.microsoft.com/en-us/sql/relational-databases/security/dynamic-data-masking</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Provide customer quote from success</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11/12/2020 8:34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As Directory of Information Technology for Contoso Excursions, you are responsible for keeping all your in-house and customer applications &amp; services healthy, secure and available 100% of the time. As your business grows, you need to scale your operations activities accordingly—but you can only use the resources your already have.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Currently, your team manages all technology equipment and customer connectivity--so as the number of customers grows, so does your workload.  Your hardware is already frequently maintaining 80% utilization during business hours and clients report sporadic timeouts at peak times.  The budgeted plan was only expected to refresh the hardware at the end of the year when the current lease ends.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Your challenge is to migrate your solution to the cloud to ensure reliable, dynamic growth and shrink depending on user demand. However, the estimated time frame to update the application is beyond the time for the pending hardware refresh. You need to create a reliable plan to migrate your infrastructure to the cloud while providing a development environment for the application refresh moves forward and execute the plan with minimal client interruption.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Access to resources must be limited to only the staff that is required and at the least privilege required. There should be options for third parties to have limited access to only those resources they need for support or development.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on a daily basis.  In addition, the critical systems must be to continue in the event of a disaster within 12 hours (RTO) with no more than a 4 hours of data loss (RPO).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to process increase in demand of resources as well as expand storage for data as historical information is retained for long term storage. In addition, the design must allow for the transition of applications for IaaS to PaaS as they become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 with centralized reporting to security services for reporting and monitoring.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 Also, trends and troubleshooting information should be available to support to help users and development group to improve features.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As applications expand and grow, the costs to run those applications will often increase. The reporting of the costs should be able to tie back to the individual applications.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**Minimize Downtime**</a:t>
            </a:r>
            <a:r>
              <a:rPr lang="en-US" sz="1200" b="0" kern="1200" dirty="0">
                <a:solidFill>
                  <a:schemeClr val="tx1"/>
                </a:solidFill>
                <a:effectLst/>
                <a:latin typeface="+mn-lt"/>
                <a:ea typeface="+mn-ea"/>
                <a:cs typeface="+mn-cs"/>
              </a:rPr>
              <a:t> The migrations to the cloud should allow for minimum downtime to the applications as they transition between environments. More over, the solution should encompass enough redundancy to allow for planned patching, updating, and deployment without downtime.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7514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1615358"/>
          </a:xfrm>
        </p:spPr>
        <p:txBody>
          <a:bodyPr/>
          <a:lstStyle/>
          <a:p>
            <a:r>
              <a:rPr lang="en-US" dirty="0"/>
              <a:t>Landing Zones for small and growth designs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aphicFrame>
        <p:nvGraphicFramePr>
          <p:cNvPr id="4" name="Table 4">
            <a:extLst>
              <a:ext uri="{FF2B5EF4-FFF2-40B4-BE49-F238E27FC236}">
                <a16:creationId xmlns:a16="http://schemas.microsoft.com/office/drawing/2014/main" id="{9ACDEB41-BBEE-48E9-A74D-819825971938}"/>
              </a:ext>
            </a:extLst>
          </p:cNvPr>
          <p:cNvGraphicFramePr>
            <a:graphicFrameLocks noGrp="1"/>
          </p:cNvGraphicFramePr>
          <p:nvPr>
            <p:extLst>
              <p:ext uri="{D42A27DB-BD31-4B8C-83A1-F6EECF244321}">
                <p14:modId xmlns:p14="http://schemas.microsoft.com/office/powerpoint/2010/main" val="414149693"/>
              </p:ext>
            </p:extLst>
          </p:nvPr>
        </p:nvGraphicFramePr>
        <p:xfrm>
          <a:off x="1007534" y="1873250"/>
          <a:ext cx="10176933" cy="3111500"/>
        </p:xfrm>
        <a:graphic>
          <a:graphicData uri="http://schemas.openxmlformats.org/drawingml/2006/table">
            <a:tbl>
              <a:tblPr bandRow="1">
                <a:tableStyleId>{5C22544A-7EE6-4342-B048-85BDC9FD1C3A}</a:tableStyleId>
              </a:tblPr>
              <a:tblGrid>
                <a:gridCol w="3856567">
                  <a:extLst>
                    <a:ext uri="{9D8B030D-6E8A-4147-A177-3AD203B41FA5}">
                      <a16:colId xmlns:a16="http://schemas.microsoft.com/office/drawing/2014/main" val="2561960720"/>
                    </a:ext>
                  </a:extLst>
                </a:gridCol>
                <a:gridCol w="6320366">
                  <a:extLst>
                    <a:ext uri="{9D8B030D-6E8A-4147-A177-3AD203B41FA5}">
                      <a16:colId xmlns:a16="http://schemas.microsoft.com/office/drawing/2014/main" val="4103554825"/>
                    </a:ext>
                  </a:extLst>
                </a:gridCol>
              </a:tblGrid>
              <a:tr h="777875">
                <a:tc>
                  <a:txBody>
                    <a:bodyPr/>
                    <a:lstStyle/>
                    <a:p>
                      <a:r>
                        <a:rPr lang="en-US" sz="3200" b="1" dirty="0"/>
                        <a:t>Leader</a:t>
                      </a:r>
                    </a:p>
                  </a:txBody>
                  <a:tcPr/>
                </a:tc>
                <a:tc>
                  <a:txBody>
                    <a:bodyPr/>
                    <a:lstStyle/>
                    <a:p>
                      <a:r>
                        <a:rPr lang="en-US" sz="3600" b="0" dirty="0"/>
                        <a:t>Emma Fox, Founder &amp; CEO</a:t>
                      </a:r>
                    </a:p>
                  </a:txBody>
                  <a:tcPr/>
                </a:tc>
                <a:extLst>
                  <a:ext uri="{0D108BD9-81ED-4DB2-BD59-A6C34878D82A}">
                    <a16:rowId xmlns:a16="http://schemas.microsoft.com/office/drawing/2014/main" val="964008691"/>
                  </a:ext>
                </a:extLst>
              </a:tr>
              <a:tr h="777875">
                <a:tc>
                  <a:txBody>
                    <a:bodyPr/>
                    <a:lstStyle/>
                    <a:p>
                      <a:r>
                        <a:rPr lang="en-US" sz="3200" b="1" dirty="0"/>
                        <a:t>Finances</a:t>
                      </a:r>
                    </a:p>
                  </a:txBody>
                  <a:tcPr/>
                </a:tc>
                <a:tc>
                  <a:txBody>
                    <a:bodyPr/>
                    <a:lstStyle/>
                    <a:p>
                      <a:r>
                        <a:rPr lang="en-US" sz="3600" b="0" dirty="0"/>
                        <a:t>CFO</a:t>
                      </a:r>
                    </a:p>
                  </a:txBody>
                  <a:tcPr/>
                </a:tc>
                <a:extLst>
                  <a:ext uri="{0D108BD9-81ED-4DB2-BD59-A6C34878D82A}">
                    <a16:rowId xmlns:a16="http://schemas.microsoft.com/office/drawing/2014/main" val="2330588658"/>
                  </a:ext>
                </a:extLst>
              </a:tr>
              <a:tr h="777875">
                <a:tc>
                  <a:txBody>
                    <a:bodyPr/>
                    <a:lstStyle/>
                    <a:p>
                      <a:r>
                        <a:rPr lang="en-US" sz="3200" b="1" dirty="0"/>
                        <a:t>Application(s) Owner</a:t>
                      </a:r>
                    </a:p>
                  </a:txBody>
                  <a:tcPr/>
                </a:tc>
                <a:tc>
                  <a:txBody>
                    <a:bodyPr/>
                    <a:lstStyle/>
                    <a:p>
                      <a:r>
                        <a:rPr lang="en-US" sz="3600" b="0" dirty="0"/>
                        <a:t>Lead of Application Design</a:t>
                      </a:r>
                    </a:p>
                  </a:txBody>
                  <a:tcPr/>
                </a:tc>
                <a:extLst>
                  <a:ext uri="{0D108BD9-81ED-4DB2-BD59-A6C34878D82A}">
                    <a16:rowId xmlns:a16="http://schemas.microsoft.com/office/drawing/2014/main" val="1609753901"/>
                  </a:ext>
                </a:extLst>
              </a:tr>
              <a:tr h="777875">
                <a:tc>
                  <a:txBody>
                    <a:bodyPr/>
                    <a:lstStyle/>
                    <a:p>
                      <a:r>
                        <a:rPr lang="en-US" sz="3200" b="1" dirty="0"/>
                        <a:t>Security</a:t>
                      </a:r>
                    </a:p>
                  </a:txBody>
                  <a:tcPr/>
                </a:tc>
                <a:tc>
                  <a:txBody>
                    <a:bodyPr/>
                    <a:lstStyle/>
                    <a:p>
                      <a:r>
                        <a:rPr lang="en-US" sz="3600" b="0" dirty="0"/>
                        <a:t>Information Security Manager</a:t>
                      </a:r>
                    </a:p>
                  </a:txBody>
                  <a:tcPr/>
                </a:tc>
                <a:extLst>
                  <a:ext uri="{0D108BD9-81ED-4DB2-BD59-A6C34878D82A}">
                    <a16:rowId xmlns:a16="http://schemas.microsoft.com/office/drawing/2014/main" val="2769737171"/>
                  </a:ext>
                </a:extLst>
              </a:tr>
            </a:tbl>
          </a:graphicData>
        </a:graphic>
      </p:graphicFrame>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1A9EC4-DFE9-4293-8C29-30E15A29FA25}"/>
              </a:ext>
            </a:extLst>
          </p:cNvPr>
          <p:cNvSpPr/>
          <p:nvPr/>
        </p:nvSpPr>
        <p:spPr bwMode="auto">
          <a:xfrm>
            <a:off x="4944533" y="118533"/>
            <a:ext cx="7099300" cy="66844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2C9EAADA-1E7E-4F06-A1B0-2E793B987E10}"/>
              </a:ext>
            </a:extLst>
          </p:cNvPr>
          <p:cNvPicPr>
            <a:picLocks noChangeAspect="1"/>
          </p:cNvPicPr>
          <p:nvPr/>
        </p:nvPicPr>
        <p:blipFill>
          <a:blip r:embed="rId3"/>
          <a:stretch>
            <a:fillRect/>
          </a:stretch>
        </p:blipFill>
        <p:spPr>
          <a:xfrm>
            <a:off x="4983480" y="158115"/>
            <a:ext cx="6797040" cy="6541770"/>
          </a:xfrm>
          <a:prstGeom prst="rect">
            <a:avLst/>
          </a:prstGeom>
        </p:spPr>
      </p:pic>
      <p:sp>
        <p:nvSpPr>
          <p:cNvPr id="8" name="TextBox 7">
            <a:extLst>
              <a:ext uri="{FF2B5EF4-FFF2-40B4-BE49-F238E27FC236}">
                <a16:creationId xmlns:a16="http://schemas.microsoft.com/office/drawing/2014/main" id="{522F2771-988D-46B9-B894-F56E38B62DF0}"/>
              </a:ext>
            </a:extLst>
          </p:cNvPr>
          <p:cNvSpPr txBox="1"/>
          <p:nvPr/>
        </p:nvSpPr>
        <p:spPr>
          <a:xfrm>
            <a:off x="414867" y="1227667"/>
            <a:ext cx="4483100" cy="42350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CAF Blueprint - Migrate landing zone</a:t>
            </a:r>
          </a:p>
          <a:p>
            <a:pPr marL="800100" lvl="1" indent="-342900">
              <a:lnSpc>
                <a:spcPct val="90000"/>
              </a:lnSpc>
              <a:spcAft>
                <a:spcPts val="600"/>
              </a:spcAft>
              <a:buFont typeface="Arial" panose="020B0604020202020204" pitchFamily="34" charset="0"/>
              <a:buChar char="•"/>
            </a:pPr>
            <a:r>
              <a:rPr lang="en-US" sz="2400" dirty="0" err="1">
                <a:gradFill>
                  <a:gsLst>
                    <a:gs pos="2917">
                      <a:schemeClr val="tx1"/>
                    </a:gs>
                    <a:gs pos="30000">
                      <a:schemeClr val="tx1"/>
                    </a:gs>
                  </a:gsLst>
                  <a:lin ang="5400000" scaled="0"/>
                </a:gradFill>
              </a:rPr>
              <a:t>VNet</a:t>
            </a:r>
            <a:endParaRPr lang="en-US" sz="24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Key Vault</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Log Analytics</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Migrate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RBAC for Access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ASR for DR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Front Door for global access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Policies for standards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2144"/>
          </a:xfrm>
        </p:spPr>
        <p:txBody>
          <a:bodyPr>
            <a:normAutofit/>
          </a:bodyPr>
          <a:lstStyle/>
          <a:p>
            <a:r>
              <a:rPr lang="en-US" sz="3600" dirty="0">
                <a:solidFill>
                  <a:schemeClr val="tx1"/>
                </a:solidFill>
                <a:latin typeface="+mj-lt"/>
              </a:rPr>
              <a:t>Reliability</a:t>
            </a:r>
          </a:p>
          <a:p>
            <a:pPr lvl="1"/>
            <a:r>
              <a:rPr lang="en-US" sz="2400" dirty="0">
                <a:solidFill>
                  <a:schemeClr val="tx1"/>
                </a:solidFill>
                <a:latin typeface="+mj-lt"/>
                <a:cs typeface="Segoe UI Semilight" panose="020B0402040204020203" pitchFamily="34" charset="0"/>
              </a:rPr>
              <a:t>99.95% SLA - </a:t>
            </a:r>
            <a:r>
              <a:rPr lang="en-US" sz="2400" dirty="0" err="1">
                <a:solidFill>
                  <a:schemeClr val="tx1"/>
                </a:solidFill>
                <a:latin typeface="+mj-lt"/>
                <a:cs typeface="Segoe UI Semilight" panose="020B0402040204020203" pitchFamily="34" charset="0"/>
              </a:rPr>
              <a:t>Availabilty</a:t>
            </a:r>
            <a:r>
              <a:rPr lang="en-US" sz="2400" dirty="0">
                <a:solidFill>
                  <a:schemeClr val="tx1"/>
                </a:solidFill>
                <a:latin typeface="+mj-lt"/>
                <a:cs typeface="Segoe UI Semilight" panose="020B0402040204020203" pitchFamily="34" charset="0"/>
              </a:rPr>
              <a:t> Zones/Sets</a:t>
            </a:r>
          </a:p>
          <a:p>
            <a:pPr lvl="1"/>
            <a:r>
              <a:rPr lang="en-US" sz="2400" dirty="0">
                <a:solidFill>
                  <a:schemeClr val="tx1"/>
                </a:solidFill>
                <a:latin typeface="+mj-lt"/>
                <a:cs typeface="Segoe UI Semilight" panose="020B0402040204020203" pitchFamily="34" charset="0"/>
              </a:rPr>
              <a:t>Optimized performance over the world - Front door/CDN</a:t>
            </a:r>
          </a:p>
          <a:p>
            <a:r>
              <a:rPr lang="en-US" sz="3600" dirty="0">
                <a:solidFill>
                  <a:schemeClr val="tx1"/>
                </a:solidFill>
                <a:latin typeface="Segoe UI Semilight" panose="020B0402040204020203" pitchFamily="34" charset="0"/>
                <a:cs typeface="Segoe UI Semilight" panose="020B0402040204020203" pitchFamily="34" charset="0"/>
              </a:rPr>
              <a:t>Cost</a:t>
            </a:r>
            <a:endParaRPr lang="en-US" sz="2400" dirty="0">
              <a:solidFill>
                <a:schemeClr val="tx1"/>
              </a:solidFill>
              <a:latin typeface="Segoe UI Semilight" panose="020B0402040204020203" pitchFamily="34" charset="0"/>
              <a:cs typeface="Segoe UI Semilight" panose="020B0402040204020203" pitchFamily="34" charset="0"/>
            </a:endParaRPr>
          </a:p>
          <a:p>
            <a:pPr lvl="1"/>
            <a:r>
              <a:rPr lang="en-US" sz="2400" dirty="0">
                <a:solidFill>
                  <a:schemeClr val="tx1"/>
                </a:solidFill>
                <a:latin typeface="Segoe UI Semilight" panose="020B0402040204020203" pitchFamily="34" charset="0"/>
                <a:cs typeface="Segoe UI Semilight" panose="020B0402040204020203" pitchFamily="34" charset="0"/>
              </a:rPr>
              <a:t>Cost Center configuration and alerts</a:t>
            </a:r>
          </a:p>
          <a:p>
            <a:pPr lvl="1"/>
            <a:r>
              <a:rPr lang="en-US" sz="2400" dirty="0">
                <a:solidFill>
                  <a:schemeClr val="tx1"/>
                </a:solidFill>
                <a:latin typeface="Segoe UI Semilight" panose="020B0402040204020203" pitchFamily="34" charset="0"/>
                <a:cs typeface="Segoe UI Semilight" panose="020B0402040204020203" pitchFamily="34" charset="0"/>
              </a:rPr>
              <a:t>Tagging enforced via Policy to ensure metadata for reports</a:t>
            </a:r>
          </a:p>
          <a:p>
            <a:pPr lvl="1"/>
            <a:r>
              <a:rPr lang="en-US" sz="2400" dirty="0">
                <a:solidFill>
                  <a:schemeClr val="tx1"/>
                </a:solidFill>
                <a:latin typeface="Segoe UI Semilight" panose="020B0402040204020203" pitchFamily="34" charset="0"/>
                <a:cs typeface="Segoe UI Semilight" panose="020B0402040204020203" pitchFamily="34" charset="0"/>
              </a:rPr>
              <a:t>Azure Migrate to determine right size of VMs</a:t>
            </a:r>
          </a:p>
          <a:p>
            <a:r>
              <a:rPr lang="en-US" sz="3968" dirty="0">
                <a:solidFill>
                  <a:schemeClr val="tx1"/>
                </a:solidFill>
                <a:latin typeface="Segoe UI Semilight" panose="020B0402040204020203" pitchFamily="34" charset="0"/>
                <a:cs typeface="Segoe UI Semilight" panose="020B0402040204020203" pitchFamily="34" charset="0"/>
              </a:rPr>
              <a:t>Security</a:t>
            </a:r>
          </a:p>
          <a:p>
            <a:pPr lvl="1"/>
            <a:r>
              <a:rPr lang="en-US" sz="2400" dirty="0">
                <a:solidFill>
                  <a:schemeClr val="tx1"/>
                </a:solidFill>
                <a:latin typeface="Segoe UI Semilight" panose="020B0402040204020203" pitchFamily="34" charset="0"/>
                <a:cs typeface="Segoe UI Semilight" panose="020B0402040204020203" pitchFamily="34" charset="0"/>
              </a:rPr>
              <a:t>RBAC and IAM ensure access clearly defined by roles</a:t>
            </a:r>
          </a:p>
          <a:p>
            <a:pPr lvl="1"/>
            <a:r>
              <a:rPr lang="en-US" sz="2400" dirty="0">
                <a:solidFill>
                  <a:schemeClr val="tx1"/>
                </a:solidFill>
                <a:latin typeface="Segoe UI Semilight" panose="020B0402040204020203" pitchFamily="34" charset="0"/>
                <a:cs typeface="Segoe UI Semilight" panose="020B0402040204020203" pitchFamily="34" charset="0"/>
              </a:rPr>
              <a:t>Guest </a:t>
            </a:r>
            <a:r>
              <a:rPr lang="en-US" sz="2400" dirty="0" err="1">
                <a:solidFill>
                  <a:schemeClr val="tx1"/>
                </a:solidFill>
                <a:latin typeface="Segoe UI Semilight" panose="020B0402040204020203" pitchFamily="34" charset="0"/>
                <a:cs typeface="Segoe UI Semilight" panose="020B0402040204020203" pitchFamily="34" charset="0"/>
              </a:rPr>
              <a:t>identies</a:t>
            </a:r>
            <a:r>
              <a:rPr lang="en-US" sz="2400" dirty="0">
                <a:solidFill>
                  <a:schemeClr val="tx1"/>
                </a:solidFill>
                <a:latin typeface="Segoe UI Semilight" panose="020B0402040204020203" pitchFamily="34" charset="0"/>
                <a:cs typeface="Segoe UI Semilight" panose="020B0402040204020203" pitchFamily="34" charset="0"/>
              </a:rPr>
              <a:t> brought in for third-party support ensure simplified management and compliance</a:t>
            </a:r>
          </a:p>
          <a:p>
            <a:pPr lvl="1"/>
            <a:r>
              <a:rPr lang="en-US" sz="2400" dirty="0">
                <a:solidFill>
                  <a:schemeClr val="tx1"/>
                </a:solidFill>
                <a:latin typeface="Segoe UI Semilight" panose="020B0402040204020203" pitchFamily="34" charset="0"/>
                <a:cs typeface="Segoe UI Semilight" panose="020B0402040204020203" pitchFamily="34" charset="0"/>
              </a:rPr>
              <a:t>Dynamic Data Masking provides security of data within PaaS databases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Graphic 8">
            <a:extLst>
              <a:ext uri="{FF2B5EF4-FFF2-40B4-BE49-F238E27FC236}">
                <a16:creationId xmlns:a16="http://schemas.microsoft.com/office/drawing/2014/main" id="{81FC6DE9-5D41-4FAC-9725-128EF9E76F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08135" y="1877675"/>
            <a:ext cx="962025" cy="1238250"/>
          </a:xfrm>
          <a:prstGeom prst="rect">
            <a:avLst/>
          </a:prstGeom>
          <a:effectLst>
            <a:glow rad="63500">
              <a:schemeClr val="accent5">
                <a:satMod val="175000"/>
                <a:alpha val="40000"/>
              </a:schemeClr>
            </a:glow>
          </a:effectLst>
        </p:spPr>
      </p:pic>
      <p:grpSp>
        <p:nvGrpSpPr>
          <p:cNvPr id="14" name="Group 13">
            <a:extLst>
              <a:ext uri="{FF2B5EF4-FFF2-40B4-BE49-F238E27FC236}">
                <a16:creationId xmlns:a16="http://schemas.microsoft.com/office/drawing/2014/main" id="{6E45D895-F15A-435C-B172-8739F11E24D9}"/>
              </a:ext>
            </a:extLst>
          </p:cNvPr>
          <p:cNvGrpSpPr/>
          <p:nvPr/>
        </p:nvGrpSpPr>
        <p:grpSpPr>
          <a:xfrm>
            <a:off x="9556115" y="2597468"/>
            <a:ext cx="1543050" cy="1807845"/>
            <a:chOff x="8311515" y="2697480"/>
            <a:chExt cx="1543050" cy="1807845"/>
          </a:xfrm>
          <a:effectLst>
            <a:glow rad="63500">
              <a:schemeClr val="accent6">
                <a:satMod val="175000"/>
                <a:alpha val="40000"/>
              </a:schemeClr>
            </a:glow>
          </a:effectLst>
        </p:grpSpPr>
        <p:pic>
          <p:nvPicPr>
            <p:cNvPr id="13" name="Graphic 12">
              <a:extLst>
                <a:ext uri="{FF2B5EF4-FFF2-40B4-BE49-F238E27FC236}">
                  <a16:creationId xmlns:a16="http://schemas.microsoft.com/office/drawing/2014/main" id="{7D8A8CD2-CE11-4175-97C4-E69F877EAC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11515" y="2697480"/>
              <a:ext cx="1543050" cy="1581150"/>
            </a:xfrm>
            <a:prstGeom prst="rect">
              <a:avLst/>
            </a:prstGeom>
          </p:spPr>
        </p:pic>
        <p:pic>
          <p:nvPicPr>
            <p:cNvPr id="11" name="Graphic 10">
              <a:extLst>
                <a:ext uri="{FF2B5EF4-FFF2-40B4-BE49-F238E27FC236}">
                  <a16:creationId xmlns:a16="http://schemas.microsoft.com/office/drawing/2014/main" id="{76AD73EB-B088-4050-BA21-B35B5EFB71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63317" y="3267075"/>
              <a:ext cx="923925" cy="1238250"/>
            </a:xfrm>
            <a:prstGeom prst="rect">
              <a:avLst/>
            </a:prstGeom>
          </p:spPr>
        </p:pic>
      </p:grpSp>
      <p:pic>
        <p:nvPicPr>
          <p:cNvPr id="16" name="Graphic 15">
            <a:extLst>
              <a:ext uri="{FF2B5EF4-FFF2-40B4-BE49-F238E27FC236}">
                <a16:creationId xmlns:a16="http://schemas.microsoft.com/office/drawing/2014/main" id="{5BDD9F9D-A73E-48C6-93B4-FD74240A37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77509" y="3631586"/>
            <a:ext cx="1552575" cy="1266825"/>
          </a:xfrm>
          <a:prstGeom prst="rect">
            <a:avLst/>
          </a:prstGeom>
          <a:effectLst>
            <a:glow rad="63500">
              <a:schemeClr val="accent6">
                <a:satMod val="175000"/>
                <a:alpha val="40000"/>
              </a:schemeClr>
            </a:glow>
          </a:effectLst>
        </p:spPr>
      </p:pic>
      <p:pic>
        <p:nvPicPr>
          <p:cNvPr id="18" name="Graphic 17">
            <a:extLst>
              <a:ext uri="{FF2B5EF4-FFF2-40B4-BE49-F238E27FC236}">
                <a16:creationId xmlns:a16="http://schemas.microsoft.com/office/drawing/2014/main" id="{635A2351-DB67-4849-9016-0889F82EF0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89490" y="4624409"/>
            <a:ext cx="1209675" cy="1323975"/>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1537528" cy="4623190"/>
          </a:xfrm>
        </p:spPr>
        <p:txBody>
          <a:bodyPr>
            <a:normAutofit fontScale="92500" lnSpcReduction="20000"/>
          </a:bodyPr>
          <a:lstStyle/>
          <a:p>
            <a:pPr marL="0" indent="0">
              <a:buNone/>
            </a:pPr>
            <a:r>
              <a:rPr lang="en-US" dirty="0"/>
              <a:t>“With the provided best practices and well designed</a:t>
            </a:r>
          </a:p>
          <a:p>
            <a:pPr marL="0" indent="0">
              <a:buNone/>
            </a:pPr>
            <a:r>
              <a:rPr lang="en-US" dirty="0"/>
              <a:t>Azure Landing Zones, we were able to quickly bring our</a:t>
            </a:r>
          </a:p>
          <a:p>
            <a:pPr marL="0" indent="0">
              <a:buNone/>
            </a:pPr>
            <a:r>
              <a:rPr lang="en-US" dirty="0"/>
              <a:t>on premise solution to the cloud with reliability and assure</a:t>
            </a:r>
          </a:p>
          <a:p>
            <a:pPr marL="0" indent="0">
              <a:buNone/>
            </a:pPr>
            <a:r>
              <a:rPr lang="en-US" dirty="0"/>
              <a:t>continued service to our clients in a very short time frame</a:t>
            </a:r>
          </a:p>
          <a:p>
            <a:pPr marL="0" indent="0">
              <a:buNone/>
            </a:pPr>
            <a:r>
              <a:rPr lang="en-US" dirty="0"/>
              <a:t>allowing us to focus our resources on growing and</a:t>
            </a:r>
          </a:p>
          <a:p>
            <a:pPr marL="0" indent="0">
              <a:buNone/>
            </a:pPr>
            <a:r>
              <a:rPr lang="en-US" dirty="0"/>
              <a:t>expanding our solution for a dynamic and evolving</a:t>
            </a:r>
          </a:p>
          <a:p>
            <a:pPr marL="0" indent="0">
              <a:buNone/>
            </a:pPr>
            <a:r>
              <a:rPr lang="en-US" dirty="0"/>
              <a:t>technological world.”</a:t>
            </a:r>
          </a:p>
          <a:p>
            <a:pPr marL="0" indent="0">
              <a:buNone/>
            </a:pPr>
            <a:br>
              <a:rPr lang="en-US" dirty="0"/>
            </a:br>
            <a:r>
              <a:rPr lang="en-US" dirty="0"/>
              <a:t>	- Emma Fox, Founder &amp; CEO of Contoso Excursions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741246"/>
            <a:ext cx="11358522" cy="4727448"/>
          </a:xfrm>
          <a:prstGeom prst="rect">
            <a:avLst/>
          </a:prstGeom>
          <a:noFill/>
        </p:spPr>
        <p:txBody>
          <a:bodyPr wrap="square" lIns="182880" tIns="146304" rIns="182880" bIns="146304" rtlCol="0">
            <a:spAutoFit/>
          </a:bodyPr>
          <a:lstStyle/>
          <a:p>
            <a:r>
              <a:rPr lang="en-US" sz="2400" dirty="0"/>
              <a:t>In this whiteboard design session, you will look at how to design landing zones for </a:t>
            </a:r>
          </a:p>
          <a:p>
            <a:r>
              <a:rPr lang="en-US" sz="2400" dirty="0"/>
              <a:t>Azure at a small deployment that can grow. Your focus will be on a small to</a:t>
            </a:r>
          </a:p>
          <a:p>
            <a:r>
              <a:rPr lang="en-US" sz="2400" dirty="0"/>
              <a:t>medium size company scenario, where they are looking to move into a cloud and </a:t>
            </a:r>
          </a:p>
          <a:p>
            <a:r>
              <a:rPr lang="en-US" sz="2400" dirty="0"/>
              <a:t>utilize features for future implementations.</a:t>
            </a:r>
          </a:p>
          <a:p>
            <a:br>
              <a:rPr lang="en-US" sz="2400" dirty="0"/>
            </a:br>
            <a:r>
              <a:rPr lang="en-US" sz="2400" dirty="0"/>
              <a:t>At the end of the workshop, you will be better able to design and use core design</a:t>
            </a:r>
          </a:p>
          <a:p>
            <a:r>
              <a:rPr lang="en-US" sz="2400" dirty="0"/>
              <a:t>principals for landing zones with Azure, including compute, networking, storage,</a:t>
            </a:r>
          </a:p>
          <a:p>
            <a:r>
              <a:rPr lang="en-US" sz="2400" dirty="0"/>
              <a:t>data, role-based access, and hybrid cloud pieces. You will also understand how</a:t>
            </a:r>
          </a:p>
          <a:p>
            <a:r>
              <a:rPr lang="en-US" sz="2400" dirty="0"/>
              <a:t>to utilize Azure resources and best practices as well as better understand the </a:t>
            </a:r>
          </a:p>
          <a:p>
            <a:r>
              <a:rPr lang="en-US" sz="2400" dirty="0"/>
              <a:t>challenges involved in managing and growing Azure solutions.</a:t>
            </a:r>
          </a:p>
          <a:p>
            <a:br>
              <a:rPr lang="en-US" sz="2400" dirty="0"/>
            </a:b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78359"/>
          </a:xfrm>
        </p:spPr>
        <p:txBody>
          <a:bodyPr>
            <a:normAutofit fontScale="92500" lnSpcReduction="10000"/>
          </a:bodyPr>
          <a:lstStyle/>
          <a:p>
            <a:pPr marL="0" indent="0">
              <a:buNone/>
            </a:pPr>
            <a:r>
              <a:rPr lang="en-US" sz="3600" b="1" dirty="0">
                <a:solidFill>
                  <a:schemeClr val="tx1"/>
                </a:solidFill>
              </a:rPr>
              <a:t>Contoso Excursions</a:t>
            </a:r>
          </a:p>
          <a:p>
            <a:r>
              <a:rPr lang="en-US" sz="3600" dirty="0">
                <a:solidFill>
                  <a:schemeClr val="tx1"/>
                </a:solidFill>
              </a:rPr>
              <a:t>In-house and customer applications &amp; data</a:t>
            </a:r>
          </a:p>
          <a:p>
            <a:pPr lvl="1"/>
            <a:r>
              <a:rPr lang="en-US" sz="2032" dirty="0">
                <a:solidFill>
                  <a:schemeClr val="tx1"/>
                </a:solidFill>
              </a:rPr>
              <a:t>Keep secure and available 100% of time</a:t>
            </a:r>
          </a:p>
          <a:p>
            <a:pPr lvl="1"/>
            <a:r>
              <a:rPr lang="en-US" sz="2032" dirty="0">
                <a:solidFill>
                  <a:schemeClr val="tx1"/>
                </a:solidFill>
              </a:rPr>
              <a:t>As business grows, scale your operations</a:t>
            </a:r>
          </a:p>
          <a:p>
            <a:r>
              <a:rPr lang="en-US" sz="3600" dirty="0">
                <a:solidFill>
                  <a:schemeClr val="tx1"/>
                </a:solidFill>
              </a:rPr>
              <a:t>All in house managed</a:t>
            </a:r>
          </a:p>
          <a:p>
            <a:pPr lvl="1"/>
            <a:r>
              <a:rPr lang="en-US" sz="2032" dirty="0">
                <a:solidFill>
                  <a:schemeClr val="tx1"/>
                </a:solidFill>
              </a:rPr>
              <a:t>Equipment near end of lease</a:t>
            </a:r>
          </a:p>
          <a:p>
            <a:pPr lvl="1"/>
            <a:r>
              <a:rPr lang="en-US" sz="2032" dirty="0">
                <a:solidFill>
                  <a:schemeClr val="tx1"/>
                </a:solidFill>
              </a:rPr>
              <a:t>Hardware 80% utilization during business hours</a:t>
            </a:r>
          </a:p>
          <a:p>
            <a:pPr lvl="1"/>
            <a:r>
              <a:rPr lang="en-US" sz="2032" dirty="0">
                <a:solidFill>
                  <a:schemeClr val="tx1"/>
                </a:solidFill>
              </a:rPr>
              <a:t>Sporadic timeouts at peak times</a:t>
            </a:r>
          </a:p>
          <a:p>
            <a:r>
              <a:rPr lang="en-US" sz="3600" dirty="0">
                <a:solidFill>
                  <a:schemeClr val="tx1"/>
                </a:solidFill>
              </a:rPr>
              <a:t>Migrate solution to the cloud</a:t>
            </a:r>
          </a:p>
          <a:p>
            <a:pPr lvl="1"/>
            <a:r>
              <a:rPr lang="en-US" sz="2032" dirty="0">
                <a:solidFill>
                  <a:schemeClr val="tx1"/>
                </a:solidFill>
              </a:rPr>
              <a:t>Ensure reliable dynamic growth &amp; shrink depending on demand</a:t>
            </a:r>
          </a:p>
          <a:p>
            <a:pPr lvl="1"/>
            <a:r>
              <a:rPr lang="en-US" sz="2032" dirty="0">
                <a:solidFill>
                  <a:schemeClr val="tx1"/>
                </a:solidFill>
              </a:rPr>
              <a:t>Application update time frame beyond pending hardware refresh</a:t>
            </a:r>
          </a:p>
          <a:p>
            <a:pPr lvl="1"/>
            <a:r>
              <a:rPr lang="en-US" sz="2032" dirty="0">
                <a:solidFill>
                  <a:schemeClr val="tx1"/>
                </a:solidFill>
              </a:rPr>
              <a:t>Development environment</a:t>
            </a:r>
          </a:p>
          <a:p>
            <a:pPr lvl="1"/>
            <a:r>
              <a:rPr lang="en-US" sz="2032" dirty="0">
                <a:solidFill>
                  <a:schemeClr val="tx1"/>
                </a:solidFill>
              </a:rPr>
              <a:t>Minimal client interruption</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10;&#10;Existing layout">
            <a:extLst>
              <a:ext uri="{FF2B5EF4-FFF2-40B4-BE49-F238E27FC236}">
                <a16:creationId xmlns:a16="http://schemas.microsoft.com/office/drawing/2014/main" id="{8A0018F0-F217-4466-B79B-713264A78B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5920" y="2508937"/>
            <a:ext cx="3444240" cy="2701395"/>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418976" cy="5379312"/>
          </a:xfrm>
        </p:spPr>
        <p:txBody>
          <a:bodyPr>
            <a:normAutofit fontScale="62500" lnSpcReduction="20000"/>
          </a:bodyPr>
          <a:lstStyle/>
          <a:p>
            <a:r>
              <a:rPr lang="en-US" dirty="0"/>
              <a:t>Access to resources must be limited to only the required staff</a:t>
            </a:r>
          </a:p>
          <a:p>
            <a:pPr lvl="1"/>
            <a:r>
              <a:rPr lang="en-US" dirty="0"/>
              <a:t>Least privilege required. </a:t>
            </a:r>
          </a:p>
          <a:p>
            <a:pPr lvl="1"/>
            <a:r>
              <a:rPr lang="en-US" dirty="0"/>
              <a:t>Allow third parties access for support</a:t>
            </a:r>
          </a:p>
          <a:p>
            <a:r>
              <a:rPr lang="en-US" dirty="0"/>
              <a:t>Backed up on a daily basis. </a:t>
            </a:r>
          </a:p>
          <a:p>
            <a:r>
              <a:rPr lang="en-US" dirty="0"/>
              <a:t>Critical systems must be available in the event of a disaster</a:t>
            </a:r>
          </a:p>
          <a:p>
            <a:pPr lvl="1"/>
            <a:r>
              <a:rPr lang="en-US" dirty="0"/>
              <a:t>RTO: 12 hours</a:t>
            </a:r>
          </a:p>
          <a:p>
            <a:pPr lvl="1"/>
            <a:r>
              <a:rPr lang="en-US" dirty="0"/>
              <a:t>RPO: 4 hours</a:t>
            </a:r>
          </a:p>
          <a:p>
            <a:r>
              <a:rPr lang="en-US" dirty="0"/>
              <a:t>Infrastructure must allow for growth of capacity</a:t>
            </a:r>
          </a:p>
          <a:p>
            <a:pPr lvl="1"/>
            <a:r>
              <a:rPr lang="en-US" dirty="0"/>
              <a:t>Allow for transition of applications for IaaS to PaaS</a:t>
            </a:r>
          </a:p>
          <a:p>
            <a:r>
              <a:rPr lang="en-US" dirty="0"/>
              <a:t>All systems must have the ability to be patched and kept up to date</a:t>
            </a:r>
          </a:p>
          <a:p>
            <a:pPr lvl="1"/>
            <a:r>
              <a:rPr lang="en-US" dirty="0"/>
              <a:t>Centralized reporting to security services for reporting and monitoring. </a:t>
            </a:r>
          </a:p>
          <a:p>
            <a:r>
              <a:rPr lang="en-US" b="1" dirty="0"/>
              <a:t>Monitor p</a:t>
            </a:r>
            <a:r>
              <a:rPr lang="en-US" dirty="0"/>
              <a:t>erformance and availability of systems and applications</a:t>
            </a:r>
          </a:p>
          <a:p>
            <a:pPr lvl="1"/>
            <a:r>
              <a:rPr lang="en-US" dirty="0"/>
              <a:t>Ensure client experience is consistent. </a:t>
            </a:r>
          </a:p>
          <a:p>
            <a:pPr lvl="1"/>
            <a:r>
              <a:rPr lang="en-US" dirty="0"/>
              <a:t>Trends and troubleshooting information should be available for support and development groups</a:t>
            </a:r>
          </a:p>
          <a:p>
            <a:r>
              <a:rPr lang="en-US" b="1" dirty="0"/>
              <a:t>Cost Management</a:t>
            </a:r>
            <a:r>
              <a:rPr lang="en-US" dirty="0"/>
              <a:t> </a:t>
            </a:r>
          </a:p>
          <a:p>
            <a:pPr lvl="1"/>
            <a:r>
              <a:rPr lang="en-US" dirty="0"/>
              <a:t>Reporting of the costs should be able to tie back to the individual applications.</a:t>
            </a:r>
          </a:p>
          <a:p>
            <a:r>
              <a:rPr lang="en-US" dirty="0"/>
              <a:t>Migrations to the cloud should allow for minimum downtime</a:t>
            </a:r>
          </a:p>
          <a:p>
            <a:pPr lvl="1"/>
            <a:r>
              <a:rPr lang="en-US" dirty="0"/>
              <a:t>Enough redundancy to allow for planned patching, updating, and deployment without downtime</a:t>
            </a:r>
            <a:br>
              <a:rPr lang="en-US" dirty="0"/>
            </a:br>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8966"/>
          </a:xfrm>
        </p:spPr>
        <p:txBody>
          <a:bodyPr>
            <a:normAutofit/>
          </a:bodyPr>
          <a:lstStyle/>
          <a:p>
            <a:r>
              <a:rPr lang="en-US" dirty="0"/>
              <a:t>Reliability is a concern</a:t>
            </a:r>
          </a:p>
          <a:p>
            <a:pPr lvl="1"/>
            <a:r>
              <a:rPr lang="en-US" dirty="0"/>
              <a:t>Support people throughout the world</a:t>
            </a:r>
          </a:p>
          <a:p>
            <a:pPr lvl="1"/>
            <a:r>
              <a:rPr lang="en-US" dirty="0"/>
              <a:t>Look to achieve 99.95% SLA where possible</a:t>
            </a:r>
          </a:p>
          <a:p>
            <a:pPr lvl="1"/>
            <a:r>
              <a:rPr lang="en-US" dirty="0"/>
              <a:t>Application performance optimized wherever the user is</a:t>
            </a:r>
          </a:p>
          <a:p>
            <a:r>
              <a:rPr lang="en-US" dirty="0"/>
              <a:t>Cost is an ongoing concern</a:t>
            </a:r>
          </a:p>
          <a:p>
            <a:pPr lvl="1"/>
            <a:r>
              <a:rPr lang="en-US" dirty="0"/>
              <a:t>Cost-efficient </a:t>
            </a:r>
          </a:p>
          <a:p>
            <a:pPr lvl="1"/>
            <a:r>
              <a:rPr lang="en-US" dirty="0"/>
              <a:t>Break down costs to parse application costs</a:t>
            </a:r>
          </a:p>
          <a:p>
            <a:pPr lvl="1"/>
            <a:r>
              <a:rPr lang="en-US" dirty="0"/>
              <a:t>Final solution should be able to scale up and down based on demand.</a:t>
            </a:r>
          </a:p>
          <a:p>
            <a:r>
              <a:rPr lang="en-US" dirty="0"/>
              <a:t>Security is a major concern</a:t>
            </a:r>
          </a:p>
          <a:p>
            <a:pPr lvl="1"/>
            <a:r>
              <a:rPr lang="en-US" dirty="0"/>
              <a:t>Users' personal identity information (PII) must be kept confidential and secure</a:t>
            </a:r>
          </a:p>
          <a:p>
            <a:pPr lvl="1"/>
            <a:endParaRPr lang="en-US"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6910</TotalTime>
  <Words>2775</Words>
  <Application>Microsoft Office PowerPoint</Application>
  <PresentationFormat>Widescreen</PresentationFormat>
  <Paragraphs>269</Paragraphs>
  <Slides>18</Slides>
  <Notes>17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Landing Zones for small and growth designs</vt:lpstr>
      <vt:lpstr>Creating accessible content</vt:lpstr>
      <vt:lpstr>Abstract and learning objectives</vt:lpstr>
      <vt:lpstr>Step 1: Review the customer case study</vt:lpstr>
      <vt:lpstr>Customer situation </vt:lpstr>
      <vt:lpstr>Customer needs </vt:lpstr>
      <vt:lpstr>Customer objections </vt:lpstr>
      <vt:lpstr>Step 2: Design the solution</vt:lpstr>
      <vt:lpstr>Common scenarios</vt:lpstr>
      <vt:lpstr>Common scenarios</vt:lpstr>
      <vt:lpstr>Common scenarios</vt:lpstr>
      <vt:lpstr>Step 3: Present the solution</vt:lpstr>
      <vt:lpstr>Wrap-up</vt:lpstr>
      <vt:lpstr>Preferred target audience </vt:lpstr>
      <vt:lpstr>Preferred solution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Vella</cp:lastModifiedBy>
  <cp:revision>91</cp:revision>
  <dcterms:created xsi:type="dcterms:W3CDTF">2016-01-21T23:17:09Z</dcterms:created>
  <dcterms:modified xsi:type="dcterms:W3CDTF">2020-11-12T07:34:45Z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