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6"/>
  </p:notesMasterIdLst>
  <p:sldIdLst>
    <p:sldId id="300" r:id="rId6"/>
    <p:sldId id="301" r:id="rId7"/>
    <p:sldId id="323" r:id="rId8"/>
    <p:sldId id="302" r:id="rId9"/>
    <p:sldId id="324" r:id="rId10"/>
    <p:sldId id="303" r:id="rId11"/>
    <p:sldId id="304" r:id="rId12"/>
    <p:sldId id="360" r:id="rId13"/>
    <p:sldId id="332" r:id="rId14"/>
    <p:sldId id="361" r:id="rId15"/>
    <p:sldId id="333" r:id="rId16"/>
    <p:sldId id="320" r:id="rId17"/>
    <p:sldId id="322" r:id="rId18"/>
    <p:sldId id="321" r:id="rId19"/>
    <p:sldId id="317" r:id="rId20"/>
    <p:sldId id="316" r:id="rId21"/>
    <p:sldId id="325" r:id="rId22"/>
    <p:sldId id="319" r:id="rId23"/>
    <p:sldId id="318" r:id="rId24"/>
    <p:sldId id="315" r:id="rId25"/>
    <p:sldId id="327" r:id="rId26"/>
    <p:sldId id="306" r:id="rId27"/>
    <p:sldId id="307" r:id="rId28"/>
    <p:sldId id="308" r:id="rId29"/>
    <p:sldId id="309" r:id="rId30"/>
    <p:sldId id="310" r:id="rId31"/>
    <p:sldId id="311" r:id="rId32"/>
    <p:sldId id="312" r:id="rId33"/>
    <p:sldId id="313" r:id="rId34"/>
    <p:sldId id="31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75" d="100"/>
          <a:sy n="75" d="100"/>
        </p:scale>
        <p:origin x="1027" y="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7. </a:t>
            </a:r>
            <a:r>
              <a:rPr lang="en-US" sz="1200" b="1" kern="1200" dirty="0">
                <a:solidFill>
                  <a:schemeClr val="tx1"/>
                </a:solidFill>
                <a:effectLst/>
                <a:latin typeface="+mn-lt"/>
                <a:ea typeface="+mn-ea"/>
                <a:cs typeface="+mn-cs"/>
              </a:rPr>
              <a:t>**Consistent Design**</a:t>
            </a:r>
            <a:r>
              <a:rPr lang="en-US" sz="1200" b="0" kern="1200" dirty="0">
                <a:solidFill>
                  <a:schemeClr val="tx1"/>
                </a:solidFill>
                <a:effectLst/>
                <a:latin typeface="+mn-lt"/>
                <a:ea typeface="+mn-ea"/>
                <a:cs typeface="+mn-cs"/>
              </a:rPr>
              <a:t> The solutions proposed should provide a consistent and reliable design for all remote environments.</a:t>
            </a:r>
          </a:p>
          <a:p>
            <a:r>
              <a:rPr lang="en-US" sz="1200" b="0" kern="1200" dirty="0">
                <a:solidFill>
                  <a:schemeClr val="tx1"/>
                </a:solidFill>
                <a:effectLst/>
                <a:latin typeface="+mn-lt"/>
                <a:ea typeface="+mn-ea"/>
                <a:cs typeface="+mn-cs"/>
              </a:rPr>
              <a:t>   - There should be a standard, central designed that is repeated in each environment</a:t>
            </a:r>
          </a:p>
          <a:p>
            <a:r>
              <a:rPr lang="en-US" sz="1200" b="0" kern="1200" dirty="0">
                <a:solidFill>
                  <a:schemeClr val="tx1"/>
                </a:solidFill>
                <a:effectLst/>
                <a:latin typeface="+mn-lt"/>
                <a:ea typeface="+mn-ea"/>
                <a:cs typeface="+mn-cs"/>
              </a:rPr>
              <a:t>   - The application is consistent around each environment, so the structure must be the same in each environment</a:t>
            </a:r>
          </a:p>
          <a:p>
            <a:r>
              <a:rPr lang="en-US" sz="1200" b="0" kern="1200" dirty="0">
                <a:solidFill>
                  <a:schemeClr val="tx1"/>
                </a:solidFill>
                <a:effectLst/>
                <a:latin typeface="+mn-lt"/>
                <a:ea typeface="+mn-ea"/>
                <a:cs typeface="+mn-cs"/>
              </a:rPr>
              <a:t>   - Updates to the infrastructure should be possible without interruption and minimal affect to the existing environment</a:t>
            </a:r>
          </a:p>
          <a:p>
            <a:r>
              <a:rPr lang="en-US" sz="1200" b="0" kern="1200" dirty="0">
                <a:solidFill>
                  <a:schemeClr val="tx1"/>
                </a:solidFill>
                <a:effectLst/>
                <a:latin typeface="+mn-lt"/>
                <a:ea typeface="+mn-ea"/>
                <a:cs typeface="+mn-cs"/>
              </a:rPr>
              <a:t>   - Rapid deployments for critical or security updates should be available from a central system across all environments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*NOTE**</a:t>
            </a:r>
            <a:r>
              <a:rPr lang="en-US" sz="1200" b="1" kern="1200" dirty="0">
                <a:solidFill>
                  <a:schemeClr val="tx1"/>
                </a:solidFill>
                <a:effectLst/>
                <a:latin typeface="+mn-lt"/>
                <a:ea typeface="+mn-ea"/>
                <a:cs typeface="+mn-cs"/>
              </a:rPr>
              <a:t>: While this is an obviously important need of the client, solving this piece gives the client many of the other needs as well, so moving this to the top of the list*</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By utilizing [enterprise-scale landing zones](</a:t>
            </a:r>
            <a:r>
              <a:rPr lang="en-US" sz="1200" b="0" u="sng" kern="1200" dirty="0">
                <a:solidFill>
                  <a:schemeClr val="tx1"/>
                </a:solidFill>
                <a:effectLst/>
                <a:latin typeface="+mn-lt"/>
                <a:ea typeface="+mn-ea"/>
                <a:cs typeface="+mn-cs"/>
              </a:rPr>
              <a:t>https://docs.microsoft.com/en-us/azure/cloud-adoption-framework/ready/enterprise-scale/</a:t>
            </a:r>
            <a:r>
              <a:rPr lang="en-US" sz="1200" b="0" kern="1200" dirty="0">
                <a:solidFill>
                  <a:schemeClr val="tx1"/>
                </a:solidFill>
                <a:effectLst/>
                <a:latin typeface="+mn-lt"/>
                <a:ea typeface="+mn-ea"/>
                <a:cs typeface="+mn-cs"/>
              </a:rPr>
              <a:t>) as part of the Cloud Adoption Framework (CAF), the client can utilize a standard blueprint in all regions and deployments to ensure a standard experience regardless of the location or subscription.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Start with an example from the GitHub repository that ties back to a centralized network for a [Hub-Spoke](</a:t>
            </a:r>
            <a:r>
              <a:rPr lang="en-US" sz="1200" b="0" u="sng" kern="1200" dirty="0">
                <a:solidFill>
                  <a:schemeClr val="tx1"/>
                </a:solidFill>
                <a:effectLst/>
                <a:latin typeface="+mn-lt"/>
                <a:ea typeface="+mn-ea"/>
                <a:cs typeface="+mn-cs"/>
              </a:rPr>
              <a:t>https://github.com/Azure/Enterprise-Scale/blob/main/docs/reference/adventureworks/README.md</a:t>
            </a:r>
            <a:r>
              <a:rPr lang="en-US" sz="1200" b="0" kern="1200" dirty="0">
                <a:solidFill>
                  <a:schemeClr val="tx1"/>
                </a:solidFill>
                <a:effectLst/>
                <a:latin typeface="+mn-lt"/>
                <a:ea typeface="+mn-ea"/>
                <a:cs typeface="+mn-cs"/>
              </a:rPr>
              <a:t>) or [</a:t>
            </a:r>
            <a:r>
              <a:rPr lang="en-US" sz="1200" b="0" kern="1200" dirty="0" err="1">
                <a:solidFill>
                  <a:schemeClr val="tx1"/>
                </a:solidFill>
                <a:effectLst/>
                <a:latin typeface="+mn-lt"/>
                <a:ea typeface="+mn-ea"/>
                <a:cs typeface="+mn-cs"/>
              </a:rPr>
              <a:t>VWan</a:t>
            </a:r>
            <a:r>
              <a:rPr lang="en-US" sz="1200" b="0" kern="1200" dirty="0">
                <a:solidFill>
                  <a:schemeClr val="tx1"/>
                </a:solidFill>
                <a:effectLst/>
                <a:latin typeface="+mn-lt"/>
                <a:ea typeface="+mn-ea"/>
                <a:cs typeface="+mn-cs"/>
              </a:rPr>
              <a:t>](</a:t>
            </a:r>
            <a:r>
              <a:rPr lang="en-US" sz="1200" b="0" u="sng" kern="1200" dirty="0">
                <a:solidFill>
                  <a:schemeClr val="tx1"/>
                </a:solidFill>
                <a:effectLst/>
                <a:latin typeface="+mn-lt"/>
                <a:ea typeface="+mn-ea"/>
                <a:cs typeface="+mn-cs"/>
              </a:rPr>
              <a:t>https://github.com/Azure/Enterprise-Scale/blob/main/docs/reference/contoso/Readme.md</a:t>
            </a:r>
            <a:r>
              <a:rPr lang="en-US" sz="1200" b="0" kern="1200" dirty="0">
                <a:solidFill>
                  <a:schemeClr val="tx1"/>
                </a:solidFill>
                <a:effectLst/>
                <a:latin typeface="+mn-lt"/>
                <a:ea typeface="+mn-ea"/>
                <a:cs typeface="+mn-cs"/>
              </a:rPr>
              <a:t>) structure will allow communication of only those resources intended (such domain replication, no localized data,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and build on additional resources and data needed for the company's application.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following sections will go over most of the design areas that should be focused on within the blueprint's design.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**Management Access**</a:t>
            </a:r>
            <a:r>
              <a:rPr lang="en-US" sz="1200" b="0" kern="1200" dirty="0">
                <a:solidFill>
                  <a:schemeClr val="tx1"/>
                </a:solidFill>
                <a:effectLst/>
                <a:latin typeface="+mn-lt"/>
                <a:ea typeface="+mn-ea"/>
                <a:cs typeface="+mn-cs"/>
              </a:rPr>
              <a:t> Design a solution to allow CL operation team with access to the divisional subscriptions.</a:t>
            </a:r>
          </a:p>
          <a:p>
            <a:r>
              <a:rPr lang="en-US" sz="1200" b="0" kern="1200" dirty="0">
                <a:solidFill>
                  <a:schemeClr val="tx1"/>
                </a:solidFill>
                <a:effectLst/>
                <a:latin typeface="+mn-lt"/>
                <a:ea typeface="+mn-ea"/>
                <a:cs typeface="+mn-cs"/>
              </a:rPr>
              <a:t>   - The solution should support role-based access control to ensure consistent and reportable access across the environments</a:t>
            </a:r>
          </a:p>
          <a:p>
            <a:r>
              <a:rPr lang="en-US" sz="1200" b="0" kern="1200" dirty="0">
                <a:solidFill>
                  <a:schemeClr val="tx1"/>
                </a:solidFill>
                <a:effectLst/>
                <a:latin typeface="+mn-lt"/>
                <a:ea typeface="+mn-ea"/>
                <a:cs typeface="+mn-cs"/>
              </a:rPr>
              <a:t>   - The solution should support user groups so as staff changes, access remains consistent and does not require redeployment</a:t>
            </a:r>
          </a:p>
          <a:p>
            <a:r>
              <a:rPr lang="en-US" sz="1200" b="0" kern="1200" dirty="0">
                <a:solidFill>
                  <a:schemeClr val="tx1"/>
                </a:solidFill>
                <a:effectLst/>
                <a:latin typeface="+mn-lt"/>
                <a:ea typeface="+mn-ea"/>
                <a:cs typeface="+mn-cs"/>
              </a:rPr>
              <a:t>   - The solutions should also follow an inheritance structure where possible to allow for top-down distribution of rights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Existing users and groups can be synchronized with Azure AD via Azure AD Connect.  This can allow the same accounts and security in both locations to minimize management and ease use of users.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Resource Based Access Control (RBAC) provides the ability for limiting access to the environment.  Groups should be created in Azure AD around the roles of the users.  These groups should then be utilized to grant access by assigning </a:t>
            </a:r>
            <a:r>
              <a:rPr lang="en-US" sz="1200" b="1" kern="1200" dirty="0">
                <a:solidFill>
                  <a:schemeClr val="tx1"/>
                </a:solidFill>
                <a:effectLst/>
                <a:latin typeface="+mn-lt"/>
                <a:ea typeface="+mn-ea"/>
                <a:cs typeface="+mn-cs"/>
              </a:rPr>
              <a:t>**Roles**</a:t>
            </a:r>
            <a:r>
              <a:rPr lang="en-US" sz="1200" b="0" kern="1200" dirty="0">
                <a:solidFill>
                  <a:schemeClr val="tx1"/>
                </a:solidFill>
                <a:effectLst/>
                <a:latin typeface="+mn-lt"/>
                <a:ea typeface="+mn-ea"/>
                <a:cs typeface="+mn-cs"/>
              </a:rPr>
              <a:t> to Azure AD </a:t>
            </a:r>
            <a:r>
              <a:rPr lang="en-US" sz="1200" b="1" kern="1200" dirty="0">
                <a:solidFill>
                  <a:schemeClr val="tx1"/>
                </a:solidFill>
                <a:effectLst/>
                <a:latin typeface="+mn-lt"/>
                <a:ea typeface="+mn-ea"/>
                <a:cs typeface="+mn-cs"/>
              </a:rPr>
              <a:t>**Groups**</a:t>
            </a:r>
            <a:r>
              <a:rPr lang="en-US" sz="1200" b="0" kern="1200" dirty="0">
                <a:solidFill>
                  <a:schemeClr val="tx1"/>
                </a:solidFill>
                <a:effectLst/>
                <a:latin typeface="+mn-lt"/>
                <a:ea typeface="+mn-ea"/>
                <a:cs typeface="+mn-cs"/>
              </a:rPr>
              <a:t> using </a:t>
            </a:r>
            <a:r>
              <a:rPr lang="en-US" sz="1200" b="1" kern="1200" dirty="0">
                <a:solidFill>
                  <a:schemeClr val="tx1"/>
                </a:solidFill>
                <a:effectLst/>
                <a:latin typeface="+mn-lt"/>
                <a:ea typeface="+mn-ea"/>
                <a:cs typeface="+mn-cs"/>
              </a:rPr>
              <a:t>**Role assignments**</a:t>
            </a:r>
            <a:r>
              <a:rPr lang="en-US" sz="1200" b="0" kern="1200" dirty="0">
                <a:solidFill>
                  <a:schemeClr val="tx1"/>
                </a:solidFill>
                <a:effectLst/>
                <a:latin typeface="+mn-lt"/>
                <a:ea typeface="+mn-ea"/>
                <a:cs typeface="+mn-cs"/>
              </a:rPr>
              <a:t> to the Azure Subscription(s), Resource Groups, and Resources.  Access should only assigned to the groups and assignments should not be applied via individual users.  Users should then be added as members to the respective groups.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Moreover, Management Groups can be utilized at the regional or national level to control access on member subscriptions based on reporting or compliance needs.  This ensures that multiple subscriptions within an area of reporting follow the same restrictions and guidelines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For developers and third parties that temporarily need access, Azure AD B2B collaboration (also known as guest users) should be utilized to grant them access to the resources on a temporary basis.  These guest users should be applied to groups as above and permissions granted to those groups.  The manager should be specified as the person within the company responsible for the guest user for audit and tracking purposes. When the third party no longer needs access, the </a:t>
            </a:r>
            <a:r>
              <a:rPr lang="en-US" sz="1200" b="1" kern="1200" dirty="0">
                <a:solidFill>
                  <a:schemeClr val="tx1"/>
                </a:solidFill>
                <a:effectLst/>
                <a:latin typeface="+mn-lt"/>
                <a:ea typeface="+mn-ea"/>
                <a:cs typeface="+mn-cs"/>
              </a:rPr>
              <a:t>**Block sign in**</a:t>
            </a:r>
            <a:r>
              <a:rPr lang="en-US" sz="1200" b="0" kern="1200" dirty="0">
                <a:solidFill>
                  <a:schemeClr val="tx1"/>
                </a:solidFill>
                <a:effectLst/>
                <a:latin typeface="+mn-lt"/>
                <a:ea typeface="+mn-ea"/>
                <a:cs typeface="+mn-cs"/>
              </a:rPr>
              <a:t> should be set to </a:t>
            </a:r>
            <a:r>
              <a:rPr lang="en-US" sz="1200" b="1" kern="1200" dirty="0">
                <a:solidFill>
                  <a:schemeClr val="tx1"/>
                </a:solidFill>
                <a:effectLst/>
                <a:latin typeface="+mn-lt"/>
                <a:ea typeface="+mn-ea"/>
                <a:cs typeface="+mn-cs"/>
              </a:rPr>
              <a:t>**Yes**</a:t>
            </a:r>
            <a:r>
              <a:rPr lang="en-US" sz="1200" b="0" kern="1200" dirty="0">
                <a:solidFill>
                  <a:schemeClr val="tx1"/>
                </a:solidFill>
                <a:effectLst/>
                <a:latin typeface="+mn-lt"/>
                <a:ea typeface="+mn-ea"/>
                <a:cs typeface="+mn-cs"/>
              </a:rPr>
              <a:t> and the account removed if no longer expected in the future.</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a:t>
            </a:r>
            <a:r>
              <a:rPr lang="en-US" sz="1200" b="1" kern="1200" dirty="0">
                <a:solidFill>
                  <a:schemeClr val="tx1"/>
                </a:solidFill>
                <a:effectLst/>
                <a:latin typeface="+mn-lt"/>
                <a:ea typeface="+mn-ea"/>
                <a:cs typeface="+mn-cs"/>
              </a:rPr>
              <a:t>**Backup and Disaster recovery**</a:t>
            </a:r>
            <a:r>
              <a:rPr lang="en-US" sz="1200" b="0" kern="1200" dirty="0">
                <a:solidFill>
                  <a:schemeClr val="tx1"/>
                </a:solidFill>
                <a:effectLst/>
                <a:latin typeface="+mn-lt"/>
                <a:ea typeface="+mn-ea"/>
                <a:cs typeface="+mn-cs"/>
              </a:rPr>
              <a:t> All data and virtual machines need to be backed up regularly and critical systems continue in a disaster.</a:t>
            </a:r>
          </a:p>
          <a:p>
            <a:r>
              <a:rPr lang="en-US" sz="1200" b="0" kern="1200" dirty="0">
                <a:solidFill>
                  <a:schemeClr val="tx1"/>
                </a:solidFill>
                <a:effectLst/>
                <a:latin typeface="+mn-lt"/>
                <a:ea typeface="+mn-ea"/>
                <a:cs typeface="+mn-cs"/>
              </a:rPr>
              <a:t>   - The solution must provide for the ability to backup and retain their data daily and have standard configurations for maintaining company standards</a:t>
            </a:r>
          </a:p>
          <a:p>
            <a:r>
              <a:rPr lang="en-US" sz="1200" b="0" kern="1200" dirty="0">
                <a:solidFill>
                  <a:schemeClr val="tx1"/>
                </a:solidFill>
                <a:effectLst/>
                <a:latin typeface="+mn-lt"/>
                <a:ea typeface="+mn-ea"/>
                <a:cs typeface="+mn-cs"/>
              </a:rPr>
              <a:t>   - The solution must also ensure that critical systems continue to function in the event that there is a major disaster in a geographical area </a:t>
            </a:r>
          </a:p>
          <a:p>
            <a:r>
              <a:rPr lang="en-US" sz="1200" b="0" kern="1200" dirty="0">
                <a:solidFill>
                  <a:schemeClr val="tx1"/>
                </a:solidFill>
                <a:effectLst/>
                <a:latin typeface="+mn-lt"/>
                <a:ea typeface="+mn-ea"/>
                <a:cs typeface="+mn-cs"/>
              </a:rPr>
              <a:t>   - The solution must also ensure their critical systems are down for no more than 8 hours and loose no more than 2 hours worth of running data</a:t>
            </a:r>
          </a:p>
          <a:p>
            <a:r>
              <a:rPr lang="en-US" sz="1200" b="0" kern="1200" dirty="0">
                <a:solidFill>
                  <a:schemeClr val="tx1"/>
                </a:solidFill>
                <a:effectLst/>
                <a:latin typeface="+mn-lt"/>
                <a:ea typeface="+mn-ea"/>
                <a:cs typeface="+mn-cs"/>
              </a:rPr>
              <a:t>   - The solution should also be able to be monitored and report if there are any issues or inconsistencies.</a:t>
            </a:r>
          </a:p>
          <a:p>
            <a:r>
              <a:rPr lang="en-US" sz="1200" b="0" kern="1200" dirty="0">
                <a:solidFill>
                  <a:schemeClr val="tx1"/>
                </a:solidFill>
                <a:effectLst/>
                <a:latin typeface="+mn-lt"/>
                <a:ea typeface="+mn-ea"/>
                <a:cs typeface="+mn-cs"/>
              </a:rPr>
              <a:t>   - The solution should allow for reporting of systems that are not configured for protection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virtual machines should utilize Azure Recovery Vault for Backup for their region.  Azure Policies in the blueprint can also be configured to ensure all production virtual machines are applied to a backup policy.  Each region can then specify the Backup policy for their regulatory needs and their systems will follow those standards.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In addition, Azure Site Recovery within an Azure Recovery Vault should be setup for disaster recovery of critical systems.  The following systems need to be setup in the blueprint for production environments:</a:t>
            </a:r>
          </a:p>
          <a:p>
            <a:r>
              <a:rPr lang="en-US" sz="1200" b="0" kern="1200" dirty="0">
                <a:solidFill>
                  <a:schemeClr val="tx1"/>
                </a:solidFill>
                <a:effectLst/>
                <a:latin typeface="+mn-lt"/>
                <a:ea typeface="+mn-ea"/>
                <a:cs typeface="+mn-cs"/>
              </a:rPr>
              <a:t>      - A second region to recovery resources in that is geographically separate from primary location</a:t>
            </a:r>
          </a:p>
          <a:p>
            <a:r>
              <a:rPr lang="en-US" sz="1200" b="0" kern="1200" dirty="0">
                <a:solidFill>
                  <a:schemeClr val="tx1"/>
                </a:solidFill>
                <a:effectLst/>
                <a:latin typeface="+mn-lt"/>
                <a:ea typeface="+mn-ea"/>
                <a:cs typeface="+mn-cs"/>
              </a:rPr>
              <a:t>      - Virtual Network (</a:t>
            </a:r>
            <a:r>
              <a:rPr lang="en-US" sz="1200" b="0" kern="1200" dirty="0" err="1">
                <a:solidFill>
                  <a:schemeClr val="tx1"/>
                </a:solidFill>
                <a:effectLst/>
                <a:latin typeface="+mn-lt"/>
                <a:ea typeface="+mn-ea"/>
                <a:cs typeface="+mn-cs"/>
              </a:rPr>
              <a:t>VNet</a:t>
            </a:r>
            <a:r>
              <a:rPr lang="en-US" sz="1200" b="0" kern="1200" dirty="0">
                <a:solidFill>
                  <a:schemeClr val="tx1"/>
                </a:solidFill>
                <a:effectLst/>
                <a:latin typeface="+mn-lt"/>
                <a:ea typeface="+mn-ea"/>
                <a:cs typeface="+mn-cs"/>
              </a:rPr>
              <a:t>) with similar setup to production environment (including subnets, NSG, ASG,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 Recovery Plan setup to orchestrate failover (such as AD DS services, SQL Servers, then Web Servers)</a:t>
            </a:r>
          </a:p>
          <a:p>
            <a:r>
              <a:rPr lang="en-US" sz="1200" b="0" kern="1200" dirty="0">
                <a:solidFill>
                  <a:schemeClr val="tx1"/>
                </a:solidFill>
                <a:effectLst/>
                <a:latin typeface="+mn-lt"/>
                <a:ea typeface="+mn-ea"/>
                <a:cs typeface="+mn-cs"/>
              </a:rPr>
              <a:t>      - Settings outside of the virtual machines such as public IP addresses, remote network connectivity, etc. in one of the following ways:</a:t>
            </a:r>
          </a:p>
          <a:p>
            <a:r>
              <a:rPr lang="en-US" sz="1200" b="0" kern="1200" dirty="0">
                <a:solidFill>
                  <a:schemeClr val="tx1"/>
                </a:solidFill>
                <a:effectLst/>
                <a:latin typeface="+mn-lt"/>
                <a:ea typeface="+mn-ea"/>
                <a:cs typeface="+mn-cs"/>
              </a:rPr>
              <a:t>        - Via Recovery Plan either via Manual Steps (accounting for human &amp; deployment time in RTO and instructions needed) or Automated Steps (accounting for development time, execution time (RTO), costs &amp; complexity)</a:t>
            </a:r>
          </a:p>
          <a:p>
            <a:r>
              <a:rPr lang="en-US" sz="1200" b="0" kern="1200" dirty="0">
                <a:solidFill>
                  <a:schemeClr val="tx1"/>
                </a:solidFill>
                <a:effectLst/>
                <a:latin typeface="+mn-lt"/>
                <a:ea typeface="+mn-ea"/>
                <a:cs typeface="+mn-cs"/>
              </a:rPr>
              <a:t>        - Via Pre-staged resources (costs considerations &amp; automated steps needed should be considered such as Traffic Manager or Private routing via VPN tunnels to a Virtual Network Gateway)</a:t>
            </a:r>
          </a:p>
          <a:p>
            <a:r>
              <a:rPr lang="en-US" sz="1200" b="0" kern="1200" dirty="0">
                <a:solidFill>
                  <a:schemeClr val="tx1"/>
                </a:solidFill>
                <a:effectLst/>
                <a:latin typeface="+mn-lt"/>
                <a:ea typeface="+mn-ea"/>
                <a:cs typeface="+mn-cs"/>
              </a:rPr>
              <a:t>   The following aspects can then be setup and performed within each region:</a:t>
            </a:r>
          </a:p>
          <a:p>
            <a:r>
              <a:rPr lang="en-US" sz="1200" b="0" kern="1200" dirty="0">
                <a:solidFill>
                  <a:schemeClr val="tx1"/>
                </a:solidFill>
                <a:effectLst/>
                <a:latin typeface="+mn-lt"/>
                <a:ea typeface="+mn-ea"/>
                <a:cs typeface="+mn-cs"/>
              </a:rPr>
              <a:t>      - ASR deployed to systems identified as 'critical'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Regular tests of each system should be done regularly:</a:t>
            </a:r>
          </a:p>
          <a:p>
            <a:r>
              <a:rPr lang="en-US" sz="1200" b="0" kern="1200" dirty="0">
                <a:solidFill>
                  <a:schemeClr val="tx1"/>
                </a:solidFill>
                <a:effectLst/>
                <a:latin typeface="+mn-lt"/>
                <a:ea typeface="+mn-ea"/>
                <a:cs typeface="+mn-cs"/>
              </a:rPr>
              <a:t>      - Backups - every 2 - 6 months attempt to restore sets of critical files from backup to alternate server and verify consistency</a:t>
            </a:r>
          </a:p>
          <a:p>
            <a:r>
              <a:rPr lang="en-US" sz="1200" b="0" kern="1200" dirty="0">
                <a:solidFill>
                  <a:schemeClr val="tx1"/>
                </a:solidFill>
                <a:effectLst/>
                <a:latin typeface="+mn-lt"/>
                <a:ea typeface="+mn-ea"/>
                <a:cs typeface="+mn-cs"/>
              </a:rPr>
              <a:t>      - ASR - Every 3 - 6 months perform Test Failover and run Quality Assurance (QA) tests against applications to ensure they work in DR scenario</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a:t>
            </a:r>
            <a:r>
              <a:rPr lang="en-US" sz="1200" b="1" kern="1200" dirty="0">
                <a:solidFill>
                  <a:schemeClr val="tx1"/>
                </a:solidFill>
                <a:effectLst/>
                <a:latin typeface="+mn-lt"/>
                <a:ea typeface="+mn-ea"/>
                <a:cs typeface="+mn-cs"/>
              </a:rPr>
              <a:t>**Growth and Expansion**</a:t>
            </a:r>
            <a:r>
              <a:rPr lang="en-US" sz="1200" b="0" kern="1200" dirty="0">
                <a:solidFill>
                  <a:schemeClr val="tx1"/>
                </a:solidFill>
                <a:effectLst/>
                <a:latin typeface="+mn-lt"/>
                <a:ea typeface="+mn-ea"/>
                <a:cs typeface="+mn-cs"/>
              </a:rPr>
              <a:t> The design of the infrastructure must allow for growth of capacity of both compute and storage.</a:t>
            </a:r>
          </a:p>
          <a:p>
            <a:r>
              <a:rPr lang="en-US" sz="1200" b="0" kern="1200" dirty="0">
                <a:solidFill>
                  <a:schemeClr val="tx1"/>
                </a:solidFill>
                <a:effectLst/>
                <a:latin typeface="+mn-lt"/>
                <a:ea typeface="+mn-ea"/>
                <a:cs typeface="+mn-cs"/>
              </a:rPr>
              <a:t>    - Virtual machines and applications should be able to grow or expand dynamically based on load</a:t>
            </a:r>
          </a:p>
          <a:p>
            <a:r>
              <a:rPr lang="en-US" sz="1200" b="0" kern="1200" dirty="0">
                <a:solidFill>
                  <a:schemeClr val="tx1"/>
                </a:solidFill>
                <a:effectLst/>
                <a:latin typeface="+mn-lt"/>
                <a:ea typeface="+mn-ea"/>
                <a:cs typeface="+mn-cs"/>
              </a:rPr>
              <a:t>    - Storage of data should be available to retain legacy data for longer periods at a reduced rate</a:t>
            </a:r>
          </a:p>
          <a:p>
            <a:r>
              <a:rPr lang="en-US" sz="1200" b="0" kern="1200" dirty="0">
                <a:solidFill>
                  <a:schemeClr val="tx1"/>
                </a:solidFill>
                <a:effectLst/>
                <a:latin typeface="+mn-lt"/>
                <a:ea typeface="+mn-ea"/>
                <a:cs typeface="+mn-cs"/>
              </a:rPr>
              <a:t>    - Storage of sensitive, or regulated data, should be kept within the local regions to ensure proper jurisdictional oversight</a:t>
            </a:r>
          </a:p>
          <a:p>
            <a:r>
              <a:rPr lang="en-US" sz="1200" b="0" kern="1200" dirty="0">
                <a:solidFill>
                  <a:schemeClr val="tx1"/>
                </a:solidFill>
                <a:effectLst/>
                <a:latin typeface="+mn-lt"/>
                <a:ea typeface="+mn-ea"/>
                <a:cs typeface="+mn-cs"/>
              </a:rPr>
              <a:t>    - Structure of the data containers should be consistent across environments to allow for easier retrieval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As the initial goal is to get virtual machines from </a:t>
            </a:r>
            <a:r>
              <a:rPr lang="en-US" sz="1200" b="0" kern="1200" dirty="0" err="1">
                <a:solidFill>
                  <a:schemeClr val="tx1"/>
                </a:solidFill>
                <a:effectLst/>
                <a:latin typeface="+mn-lt"/>
                <a:ea typeface="+mn-ea"/>
                <a:cs typeface="+mn-cs"/>
              </a:rPr>
              <a:t>teh</a:t>
            </a:r>
            <a:r>
              <a:rPr lang="en-US" sz="1200" b="0" kern="1200" dirty="0">
                <a:solidFill>
                  <a:schemeClr val="tx1"/>
                </a:solidFill>
                <a:effectLst/>
                <a:latin typeface="+mn-lt"/>
                <a:ea typeface="+mn-ea"/>
                <a:cs typeface="+mn-cs"/>
              </a:rPr>
              <a:t> hardware on premise into the cloud, the main focus here should be ensuring the Virtual Machines are sized appropriately utilizing the Azure Migration resources to account for current loads. It should then be advised to the client to Scale Up (increase size) the Virtual Machines to another size VM in off hours (as this requires a reboot of the VM) if the load is observed to be to high (either by user reports &amp; troubleshooting or observed via logging [later])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Virtual Machine Scale Sets could potentially be a solution for the applications of the client (Scale Out); however, it is not known that the application would work or function in such a scenario. Many applications keep stateful information on their local systems and thus could cause problems if the design relies on this solution. Due to time frame and unknowns, this is not a recommended solution but instead would be a follow step to prove validity in Azure then deploy to production.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Storage for the database servers should mirror existing size of data use plus space for growth in two different ways:</a:t>
            </a:r>
          </a:p>
          <a:p>
            <a:r>
              <a:rPr lang="en-US" sz="1200" b="0" kern="1200" dirty="0">
                <a:solidFill>
                  <a:schemeClr val="tx1"/>
                </a:solidFill>
                <a:effectLst/>
                <a:latin typeface="+mn-lt"/>
                <a:ea typeface="+mn-ea"/>
                <a:cs typeface="+mn-cs"/>
              </a:rPr>
              <a:t>    - Locally attached disks - growth should then be possible via attaching additional disks. This can either be done by: </a:t>
            </a:r>
          </a:p>
          <a:p>
            <a:r>
              <a:rPr lang="en-US" sz="1200" b="0" kern="1200" dirty="0">
                <a:solidFill>
                  <a:schemeClr val="tx1"/>
                </a:solidFill>
                <a:effectLst/>
                <a:latin typeface="+mn-lt"/>
                <a:ea typeface="+mn-ea"/>
                <a:cs typeface="+mn-cs"/>
              </a:rPr>
              <a:t>      - attaching additional and/or larger disks, but databases must be moved to the new disks</a:t>
            </a:r>
          </a:p>
          <a:p>
            <a:r>
              <a:rPr lang="en-US" sz="1200" b="0" kern="1200" dirty="0">
                <a:solidFill>
                  <a:schemeClr val="tx1"/>
                </a:solidFill>
                <a:effectLst/>
                <a:latin typeface="+mn-lt"/>
                <a:ea typeface="+mn-ea"/>
                <a:cs typeface="+mn-cs"/>
              </a:rPr>
              <a:t>      - setup storage pools on local machine, add additional disks, and expanding volumes</a:t>
            </a:r>
          </a:p>
          <a:p>
            <a:r>
              <a:rPr lang="en-US" sz="1200" b="0" kern="1200" dirty="0">
                <a:solidFill>
                  <a:schemeClr val="tx1"/>
                </a:solidFill>
                <a:effectLst/>
                <a:latin typeface="+mn-lt"/>
                <a:ea typeface="+mn-ea"/>
                <a:cs typeface="+mn-cs"/>
              </a:rPr>
              <a:t>    - SAN storage (additional costs and sometimes minimum levels)</a:t>
            </a:r>
          </a:p>
          <a:p>
            <a:r>
              <a:rPr lang="en-US" sz="1200" b="0" kern="1200" dirty="0">
                <a:solidFill>
                  <a:schemeClr val="tx1"/>
                </a:solidFill>
                <a:effectLst/>
                <a:latin typeface="+mn-lt"/>
                <a:ea typeface="+mn-ea"/>
                <a:cs typeface="+mn-cs"/>
              </a:rPr>
              <a:t>      - Azure NetApp can provide storage via SMBv3 </a:t>
            </a:r>
          </a:p>
          <a:p>
            <a:r>
              <a:rPr lang="en-US" sz="1200" b="0" kern="1200" dirty="0">
                <a:solidFill>
                  <a:schemeClr val="tx1"/>
                </a:solidFill>
                <a:effectLst/>
                <a:latin typeface="+mn-lt"/>
                <a:ea typeface="+mn-ea"/>
                <a:cs typeface="+mn-cs"/>
              </a:rPr>
              <a:t>      - Windows Storage Space VM or third party SAN VM (DR must be maintained for these VMs or their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Migration of applications to Azure PaaS solutions should be achieved by the following:</a:t>
            </a:r>
          </a:p>
          <a:p>
            <a:r>
              <a:rPr lang="en-US" sz="1200" b="0" kern="1200" dirty="0">
                <a:solidFill>
                  <a:schemeClr val="tx1"/>
                </a:solidFill>
                <a:effectLst/>
                <a:latin typeface="+mn-lt"/>
                <a:ea typeface="+mn-ea"/>
                <a:cs typeface="+mn-cs"/>
              </a:rPr>
              <a:t>      - Setting up a Development subscription</a:t>
            </a:r>
          </a:p>
          <a:p>
            <a:r>
              <a:rPr lang="en-US" sz="1200" b="0" kern="1200" dirty="0">
                <a:solidFill>
                  <a:schemeClr val="tx1"/>
                </a:solidFill>
                <a:effectLst/>
                <a:latin typeface="+mn-lt"/>
                <a:ea typeface="+mn-ea"/>
                <a:cs typeface="+mn-cs"/>
              </a:rPr>
              <a:t>      - Allow developers access to this subscription with limited types of resources via policy and monitored costs</a:t>
            </a:r>
          </a:p>
          <a:p>
            <a:r>
              <a:rPr lang="en-US" sz="1200" b="0" kern="1200" dirty="0">
                <a:solidFill>
                  <a:schemeClr val="tx1"/>
                </a:solidFill>
                <a:effectLst/>
                <a:latin typeface="+mn-lt"/>
                <a:ea typeface="+mn-ea"/>
                <a:cs typeface="+mn-cs"/>
              </a:rPr>
              <a:t>      - Utilize AAD for application management and SQL PaaS</a:t>
            </a:r>
          </a:p>
          <a:p>
            <a:r>
              <a:rPr lang="en-US" sz="1200" b="0" kern="1200" dirty="0">
                <a:solidFill>
                  <a:schemeClr val="tx1"/>
                </a:solidFill>
                <a:effectLst/>
                <a:latin typeface="+mn-lt"/>
                <a:ea typeface="+mn-ea"/>
                <a:cs typeface="+mn-cs"/>
              </a:rPr>
              <a:t>      - Copy data from production subscription to development subscription excluding PII and sensitive data</a:t>
            </a:r>
          </a:p>
          <a:p>
            <a:r>
              <a:rPr lang="en-US" sz="1200" b="0" kern="1200" dirty="0">
                <a:solidFill>
                  <a:schemeClr val="tx1"/>
                </a:solidFill>
                <a:effectLst/>
                <a:latin typeface="+mn-lt"/>
                <a:ea typeface="+mn-ea"/>
                <a:cs typeface="+mn-cs"/>
              </a:rPr>
              <a:t>      - Develop and test solution</a:t>
            </a:r>
          </a:p>
          <a:p>
            <a:r>
              <a:rPr lang="en-US" sz="1200" b="0" kern="1200" dirty="0">
                <a:solidFill>
                  <a:schemeClr val="tx1"/>
                </a:solidFill>
                <a:effectLst/>
                <a:latin typeface="+mn-lt"/>
                <a:ea typeface="+mn-ea"/>
                <a:cs typeface="+mn-cs"/>
              </a:rPr>
              <a:t>      - Once application confirmed and validated, deploy application to production subscription in new Resource Groups</a:t>
            </a:r>
          </a:p>
          <a:p>
            <a:r>
              <a:rPr lang="en-US" sz="1200" b="0" kern="1200" dirty="0">
                <a:solidFill>
                  <a:schemeClr val="tx1"/>
                </a:solidFill>
                <a:effectLst/>
                <a:latin typeface="+mn-lt"/>
                <a:ea typeface="+mn-ea"/>
                <a:cs typeface="+mn-cs"/>
              </a:rPr>
              <a:t>      - Migrate data to Azure SQL PaaS via Data Migration tool</a:t>
            </a:r>
          </a:p>
          <a:p>
            <a:r>
              <a:rPr lang="en-US" sz="1200" b="0" kern="1200" dirty="0">
                <a:solidFill>
                  <a:schemeClr val="tx1"/>
                </a:solidFill>
                <a:effectLst/>
                <a:latin typeface="+mn-lt"/>
                <a:ea typeface="+mn-ea"/>
                <a:cs typeface="+mn-cs"/>
              </a:rPr>
              <a:t>      - Redirect traffic utilizing Traffic Manager</a:t>
            </a:r>
          </a:p>
          <a:p>
            <a:r>
              <a:rPr lang="en-US" sz="1200" b="0" kern="1200" dirty="0">
                <a:solidFill>
                  <a:schemeClr val="tx1"/>
                </a:solidFill>
                <a:effectLst/>
                <a:latin typeface="+mn-lt"/>
                <a:ea typeface="+mn-ea"/>
                <a:cs typeface="+mn-cs"/>
              </a:rPr>
              <a:t>      - Switch traffic to PaaS </a:t>
            </a:r>
          </a:p>
          <a:p>
            <a:r>
              <a:rPr lang="en-US" sz="1200" b="0" kern="1200" dirty="0">
                <a:solidFill>
                  <a:schemeClr val="tx1"/>
                </a:solidFill>
                <a:effectLst/>
                <a:latin typeface="+mn-lt"/>
                <a:ea typeface="+mn-ea"/>
                <a:cs typeface="+mn-cs"/>
              </a:rPr>
              <a:t>      - Backup VMs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&lt;CLICK FOR MORE&gt;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a:t>
            </a:r>
            <a:r>
              <a:rPr lang="en-US" sz="1200" b="1" kern="1200" dirty="0">
                <a:solidFill>
                  <a:schemeClr val="tx1"/>
                </a:solidFill>
                <a:effectLst/>
                <a:latin typeface="+mn-lt"/>
                <a:ea typeface="+mn-ea"/>
                <a:cs typeface="+mn-cs"/>
              </a:rPr>
              <a:t>**Patch Management**</a:t>
            </a:r>
            <a:r>
              <a:rPr lang="en-US" sz="1200" b="0" kern="1200" dirty="0">
                <a:solidFill>
                  <a:schemeClr val="tx1"/>
                </a:solidFill>
                <a:effectLst/>
                <a:latin typeface="+mn-lt"/>
                <a:ea typeface="+mn-ea"/>
                <a:cs typeface="+mn-cs"/>
              </a:rPr>
              <a:t> All systems must have the ability to be patched and kept up to date</a:t>
            </a:r>
          </a:p>
          <a:p>
            <a:r>
              <a:rPr lang="en-US" sz="1200" b="0" kern="1200" dirty="0">
                <a:solidFill>
                  <a:schemeClr val="tx1"/>
                </a:solidFill>
                <a:effectLst/>
                <a:latin typeface="+mn-lt"/>
                <a:ea typeface="+mn-ea"/>
                <a:cs typeface="+mn-cs"/>
              </a:rPr>
              <a:t>   - Patch management must be maintained across all systems</a:t>
            </a:r>
          </a:p>
          <a:p>
            <a:r>
              <a:rPr lang="en-US" sz="1200" b="0" kern="1200" dirty="0">
                <a:solidFill>
                  <a:schemeClr val="tx1"/>
                </a:solidFill>
                <a:effectLst/>
                <a:latin typeface="+mn-lt"/>
                <a:ea typeface="+mn-ea"/>
                <a:cs typeface="+mn-cs"/>
              </a:rPr>
              <a:t>   - Reports should be available centrally to allow for monitoring and compliance</a:t>
            </a:r>
          </a:p>
          <a:p>
            <a:r>
              <a:rPr lang="en-US" sz="1200" b="0" kern="1200" dirty="0">
                <a:solidFill>
                  <a:schemeClr val="tx1"/>
                </a:solidFill>
                <a:effectLst/>
                <a:latin typeface="+mn-lt"/>
                <a:ea typeface="+mn-ea"/>
                <a:cs typeface="+mn-cs"/>
              </a:rPr>
              <a:t>   - Local administrators should be alerted to any systems not included in management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Automation](</a:t>
            </a:r>
            <a:r>
              <a:rPr lang="en-US" sz="1200" b="0" u="sng" kern="1200" dirty="0">
                <a:solidFill>
                  <a:schemeClr val="tx1"/>
                </a:solidFill>
                <a:effectLst/>
                <a:latin typeface="+mn-lt"/>
                <a:ea typeface="+mn-ea"/>
                <a:cs typeface="+mn-cs"/>
              </a:rPr>
              <a:t>https://docs.microsoft.com/en-us/azure/automation/update-management/manage-updates-for-vm</a:t>
            </a:r>
            <a:r>
              <a:rPr lang="en-US" sz="1200" b="0" kern="1200" dirty="0">
                <a:solidFill>
                  <a:schemeClr val="tx1"/>
                </a:solidFill>
                <a:effectLst/>
                <a:latin typeface="+mn-lt"/>
                <a:ea typeface="+mn-ea"/>
                <a:cs typeface="+mn-cs"/>
              </a:rPr>
              <a:t>) allows for the approval and deployment of patches to Azure VMs.  By utilizing this tool, machines can be centrally managed and monitored via Azure as well assessing their compliance.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Alternatively, a WSUS server could be deployed for a more typical management, but this requires a different management interface as well as an additional server.  There are nuanced locations this could be required, but it is likely not needed for this client.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PaaS resources for future deployments are kept patched and up to date by the Azure team and no tasks are needed by the client.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5. </a:t>
            </a:r>
            <a:r>
              <a:rPr lang="en-US" sz="1200" b="1" kern="1200" dirty="0">
                <a:solidFill>
                  <a:schemeClr val="tx1"/>
                </a:solidFill>
                <a:effectLst/>
                <a:latin typeface="+mn-lt"/>
                <a:ea typeface="+mn-ea"/>
                <a:cs typeface="+mn-cs"/>
              </a:rPr>
              <a:t>**VM and Application Monitoring**</a:t>
            </a:r>
            <a:r>
              <a:rPr lang="en-US" sz="1200" b="0" kern="1200" dirty="0">
                <a:solidFill>
                  <a:schemeClr val="tx1"/>
                </a:solidFill>
                <a:effectLst/>
                <a:latin typeface="+mn-lt"/>
                <a:ea typeface="+mn-ea"/>
                <a:cs typeface="+mn-cs"/>
              </a:rPr>
              <a:t> The performance and availability of systems and applications must be monitored to ensure client experience is consistent.</a:t>
            </a:r>
          </a:p>
          <a:p>
            <a:r>
              <a:rPr lang="en-US" sz="1200" b="0" kern="1200" dirty="0">
                <a:solidFill>
                  <a:schemeClr val="tx1"/>
                </a:solidFill>
                <a:effectLst/>
                <a:latin typeface="+mn-lt"/>
                <a:ea typeface="+mn-ea"/>
                <a:cs typeface="+mn-cs"/>
              </a:rPr>
              <a:t>   - Local administrators should be alerted to any critical events and be able to respond appropriately</a:t>
            </a:r>
          </a:p>
          <a:p>
            <a:r>
              <a:rPr lang="en-US" sz="1200" b="0" kern="1200" dirty="0">
                <a:solidFill>
                  <a:schemeClr val="tx1"/>
                </a:solidFill>
                <a:effectLst/>
                <a:latin typeface="+mn-lt"/>
                <a:ea typeface="+mn-ea"/>
                <a:cs typeface="+mn-cs"/>
              </a:rPr>
              <a:t>   - Reports of trends and status should be available to support to help users</a:t>
            </a:r>
          </a:p>
          <a:p>
            <a:r>
              <a:rPr lang="en-US" sz="1200" b="0" kern="1200" dirty="0">
                <a:solidFill>
                  <a:schemeClr val="tx1"/>
                </a:solidFill>
                <a:effectLst/>
                <a:latin typeface="+mn-lt"/>
                <a:ea typeface="+mn-ea"/>
                <a:cs typeface="+mn-cs"/>
              </a:rPr>
              <a:t>   - Development group should be able to have access detailed logs only in the event of an escalation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Azure Monitor should be utilized to report on the status of virtual machines and PaaS resources in the future.  The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design of the Alerts and Alert groups will need to be setup as part of the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a:t>
            </a:r>
            <a:r>
              <a:rPr lang="en-US" sz="1200" b="1" kern="1200" dirty="0">
                <a:solidFill>
                  <a:schemeClr val="tx1"/>
                </a:solidFill>
                <a:effectLst/>
                <a:latin typeface="+mn-lt"/>
                <a:ea typeface="+mn-ea"/>
                <a:cs typeface="+mn-cs"/>
              </a:rPr>
              <a:t>**Cost Management**</a:t>
            </a:r>
            <a:r>
              <a:rPr lang="en-US" sz="1200" b="0" kern="1200" dirty="0">
                <a:solidFill>
                  <a:schemeClr val="tx1"/>
                </a:solidFill>
                <a:effectLst/>
                <a:latin typeface="+mn-lt"/>
                <a:ea typeface="+mn-ea"/>
                <a:cs typeface="+mn-cs"/>
              </a:rPr>
              <a:t> Reporting of costs should be made available to track and monitor expenses within the environment.</a:t>
            </a:r>
          </a:p>
          <a:p>
            <a:r>
              <a:rPr lang="en-US" sz="1200" b="0" kern="1200" dirty="0">
                <a:solidFill>
                  <a:schemeClr val="tx1"/>
                </a:solidFill>
                <a:effectLst/>
                <a:latin typeface="+mn-lt"/>
                <a:ea typeface="+mn-ea"/>
                <a:cs typeface="+mn-cs"/>
              </a:rPr>
              <a:t>   - Reports must be available within each region and available to centralized management</a:t>
            </a:r>
          </a:p>
          <a:p>
            <a:r>
              <a:rPr lang="en-US" sz="1200" b="0" kern="1200" dirty="0">
                <a:solidFill>
                  <a:schemeClr val="tx1"/>
                </a:solidFill>
                <a:effectLst/>
                <a:latin typeface="+mn-lt"/>
                <a:ea typeface="+mn-ea"/>
                <a:cs typeface="+mn-cs"/>
              </a:rPr>
              <a:t>   - Filtering of costs should be available by categorization of applications or other metadata</a:t>
            </a:r>
          </a:p>
          <a:p>
            <a:r>
              <a:rPr lang="en-US" sz="1200" b="0" kern="1200" dirty="0">
                <a:solidFill>
                  <a:schemeClr val="tx1"/>
                </a:solidFill>
                <a:effectLst/>
                <a:latin typeface="+mn-lt"/>
                <a:ea typeface="+mn-ea"/>
                <a:cs typeface="+mn-cs"/>
              </a:rPr>
              <a:t>   - Certain data must be included on all resources relating to its purpose to allow for categorization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*Solution*</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landing zone blueprint should include the tools need to [track costs](</a:t>
            </a:r>
            <a:r>
              <a:rPr lang="en-US" sz="1200" b="0" u="sng" kern="1200" dirty="0">
                <a:solidFill>
                  <a:schemeClr val="tx1"/>
                </a:solidFill>
                <a:effectLst/>
                <a:latin typeface="+mn-lt"/>
                <a:ea typeface="+mn-ea"/>
                <a:cs typeface="+mn-cs"/>
              </a:rPr>
              <a:t>https://docs.microsoft.com/en-us/azure/cloud-adoption-framework/ready/azure-best-practices/track-costs</a:t>
            </a:r>
            <a:r>
              <a:rPr lang="en-US" sz="1200" b="0" kern="1200" dirty="0">
                <a:solidFill>
                  <a:schemeClr val="tx1"/>
                </a:solidFill>
                <a:effectLst/>
                <a:latin typeface="+mn-lt"/>
                <a:ea typeface="+mn-ea"/>
                <a:cs typeface="+mn-cs"/>
              </a:rPr>
              <a:t>) and provided visibility to finance teams, management teams, and/or apps teams.</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Furthermore, tagging policies for metadata can be setup and enforced via the landing zone blue print to ensure that application information is tagged on resources to allow for more detailed reporting via the costs center.</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3114118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TODO: </a:t>
            </a:r>
          </a:p>
          <a:p>
            <a:r>
              <a:rPr lang="en-US" sz="1200" b="0" kern="1200" dirty="0">
                <a:solidFill>
                  <a:schemeClr val="tx1"/>
                </a:solidFill>
                <a:effectLst/>
                <a:latin typeface="+mn-lt"/>
                <a:ea typeface="+mn-ea"/>
                <a:cs typeface="+mn-cs"/>
              </a:rPr>
              <a:t>Make list of key</a:t>
            </a:r>
          </a:p>
          <a:p>
            <a:r>
              <a:rPr lang="en-US" sz="1200" b="0" kern="1200" dirty="0">
                <a:solidFill>
                  <a:schemeClr val="tx1"/>
                </a:solidFill>
                <a:effectLst/>
                <a:latin typeface="+mn-lt"/>
                <a:ea typeface="+mn-ea"/>
                <a:cs typeface="+mn-cs"/>
              </a:rPr>
              <a:t>1. Reliability is a concern as their business support people throughout the world. Service goals should look to achieve 99.95% SLA where possible.  In addition, the final application services should be optimized for performance regardless of where the user is in the world.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ability to run critical VMs, such as SQL or Application, with Availability Sets will allow the VMs to achieve 99.95% via Azure's SLA.  In addition, for added reliability, Azure Zones can allow for SLA's up to 99.99%, but they require some additional setup and not available in all regions. If this is selected, ensure a region that supports Availability Zones were used.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For improved performance regardless of where the user is in the world, Front Door would provide a secure permitter solution with a Content Deliver Network (CDN) to allow for access geographically closer to the end user.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 In addition, the final solution should be able to scale up and down depending on the current demand.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Cost reporting is always an important concern in almost all Azure clients' subscriptions.  Having cost center configured and alerting will provide the best reporting and active monitoring of costs.  Adding metadata with Tags to resources by standard and/or policy can help identify where costs are going.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Using Azure Migration services to help properly identify resource needs ahead of time and allow for right sizing can provide the best option to ensure systems are not oversized. On going monitoring via Azure Monitor can also help identify systems that are over provisioned.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In addition, developing a clear road map to get the application away from costly, generic compute costs like VM into optimized solutions with PaaS pieces can help take advantage of dynamic sizing and growth to get the best performance out of their dollars.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is a major concerns for the company. Users' personal identity information (PII) must be kept confidential and secure from both people outside the organization, as well as personnel within the company that do not need access for their 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By utilizing RBAC for Azure resources, we can ensure that only those users with defined roles have only the intended access they need to the Azure environment.  Furthermore, by utilizing Azure AD, we can allow users to utilize their existing identities and better harden access with those accounts.</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In addition, we can bring in identities from partners on an as needed basis via Azure AD B2B with secure communications and defined access while minimizing exposure of our systems and management tasks.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Finally, as the client moves to resources such as Azure SQL to extend RBAC structure and utilize features such as [Dynamic Data Masking](</a:t>
            </a:r>
            <a:r>
              <a:rPr lang="en-US" sz="1200" b="0" u="sng" kern="1200" dirty="0">
                <a:solidFill>
                  <a:schemeClr val="tx1"/>
                </a:solidFill>
                <a:effectLst/>
                <a:latin typeface="+mn-lt"/>
                <a:ea typeface="+mn-ea"/>
                <a:cs typeface="+mn-cs"/>
              </a:rPr>
              <a:t>https://docs.microsoft.com/en-us/sql/relational-databases/security/dynamic-data-masking</a:t>
            </a:r>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11/4/2020 3:29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11/5/2020 8:08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001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11/4/2020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11/4/2020 3:29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11/4/2020 3:29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11/4/2020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11/4/2020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11/4/2020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11/4/2020 3:29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11/4/2020 3:29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11/4/2020 3:29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TODO: Turn the following into bullet points</a:t>
            </a:r>
          </a:p>
          <a:p>
            <a:r>
              <a:rPr lang="en-US" sz="1200" b="0" kern="1200" dirty="0">
                <a:solidFill>
                  <a:schemeClr val="tx1"/>
                </a:solidFill>
                <a:effectLst/>
                <a:latin typeface="+mn-lt"/>
                <a:ea typeface="+mn-ea"/>
                <a:cs typeface="+mn-cs"/>
              </a:rPr>
              <a:t>As head of Infrastructure Operations for Contoso Logistics, you are responsible for keeping all your in-house and customer applications &amp; data, secure and available 100% of the time, as well as ensuring all of your security comply with all relevant standards and regulations. As your business grows, you need to scale your operations activities accordingly—but you must minimize costs and staffing needs.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Currently, your teams and equipment distributed through out multiple countries with minimal consistency of hardware types and versions due to rapid growth and minimal staff to deal with local equipment. As your company continues to grow, hardware is purchased as needed and multiple different calendars are needed to maintain various life cycles of the hardware. In addition, a large amount of your team's time is focused on monitoring and responding to physical and network reliability that is often out of their direct management (</a:t>
            </a:r>
            <a:r>
              <a:rPr lang="en-US" sz="1200" b="0" kern="1200" dirty="0" err="1">
                <a:solidFill>
                  <a:schemeClr val="tx1"/>
                </a:solidFill>
                <a:effectLst/>
                <a:latin typeface="+mn-lt"/>
                <a:ea typeface="+mn-ea"/>
                <a:cs typeface="+mn-cs"/>
              </a:rPr>
              <a:t>ie</a:t>
            </a:r>
            <a:r>
              <a:rPr lang="en-US" sz="1200" b="0" kern="1200" dirty="0">
                <a:solidFill>
                  <a:schemeClr val="tx1"/>
                </a:solidFill>
                <a:effectLst/>
                <a:latin typeface="+mn-lt"/>
                <a:ea typeface="+mn-ea"/>
                <a:cs typeface="+mn-cs"/>
              </a:rPr>
              <a:t>: ISP or unreliable data centers) rather than supporting the performance of the application or end users.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Your challenge is to redesign your operations for consistent, reliable communications regardless of their locality and move away from revolving hardware costs while allowing for dynamic growth for variety of solutions and applications. You need to create efficient processes that enable your team to repeat the same process for any environment and allow for centralized management and reporting around a single platform.</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**Follow Best Practices**</a:t>
            </a:r>
            <a:r>
              <a:rPr lang="en-US" sz="1200" b="0" kern="1200" dirty="0">
                <a:solidFill>
                  <a:schemeClr val="tx1"/>
                </a:solidFill>
                <a:effectLst/>
                <a:latin typeface="+mn-lt"/>
                <a:ea typeface="+mn-ea"/>
                <a:cs typeface="+mn-cs"/>
              </a:rPr>
              <a:t> The solution chosen for this deployment should follow well-known best practices and be repeatable for future needs. Also, utilizing pre-built solutions should be utilized to ensure deployment in the tight time frame. Furthermore, it should be easy to understand for future staff brought on through growth or augmentation.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a:t>
            </a:r>
            <a:r>
              <a:rPr lang="en-US" sz="1200" b="1" kern="1200" dirty="0">
                <a:solidFill>
                  <a:schemeClr val="tx1"/>
                </a:solidFill>
                <a:effectLst/>
                <a:latin typeface="+mn-lt"/>
                <a:ea typeface="+mn-ea"/>
                <a:cs typeface="+mn-cs"/>
              </a:rPr>
              <a:t>**Management Access**</a:t>
            </a:r>
            <a:r>
              <a:rPr lang="en-US" sz="1200" b="0" kern="1200" dirty="0">
                <a:solidFill>
                  <a:schemeClr val="tx1"/>
                </a:solidFill>
                <a:effectLst/>
                <a:latin typeface="+mn-lt"/>
                <a:ea typeface="+mn-ea"/>
                <a:cs typeface="+mn-cs"/>
              </a:rPr>
              <a:t> Access to resources must be limited between different jurisdictions and managed through a central, agreed-upon authority. This must be monitored and have the ability to be reported on regularly for periodic audits.  This should also be a consistent structure for all environments.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a:t>
            </a:r>
            <a:r>
              <a:rPr lang="en-US" sz="1200" b="1" kern="1200" dirty="0">
                <a:solidFill>
                  <a:schemeClr val="tx1"/>
                </a:solidFill>
                <a:effectLst/>
                <a:latin typeface="+mn-lt"/>
                <a:ea typeface="+mn-ea"/>
                <a:cs typeface="+mn-cs"/>
              </a:rPr>
              <a:t>**Backup and Disaster recovery**</a:t>
            </a:r>
            <a:r>
              <a:rPr lang="en-US" sz="1200" b="0" kern="1200" dirty="0">
                <a:solidFill>
                  <a:schemeClr val="tx1"/>
                </a:solidFill>
                <a:effectLst/>
                <a:latin typeface="+mn-lt"/>
                <a:ea typeface="+mn-ea"/>
                <a:cs typeface="+mn-cs"/>
              </a:rPr>
              <a:t> All data and virtual machines need to be backed up on a daily basis.  In addition, the critical systems must be to continue in the event of a disaster within 8 hours (RTO) with no more than a 2 hours of data loss (RPO).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a:t>
            </a:r>
            <a:r>
              <a:rPr lang="en-US" sz="1200" b="1" kern="1200" dirty="0">
                <a:solidFill>
                  <a:schemeClr val="tx1"/>
                </a:solidFill>
                <a:effectLst/>
                <a:latin typeface="+mn-lt"/>
                <a:ea typeface="+mn-ea"/>
                <a:cs typeface="+mn-cs"/>
              </a:rPr>
              <a:t>**Growth and Expansion**</a:t>
            </a:r>
            <a:r>
              <a:rPr lang="en-US" sz="1200" b="0" kern="1200" dirty="0">
                <a:solidFill>
                  <a:schemeClr val="tx1"/>
                </a:solidFill>
                <a:effectLst/>
                <a:latin typeface="+mn-lt"/>
                <a:ea typeface="+mn-ea"/>
                <a:cs typeface="+mn-cs"/>
              </a:rPr>
              <a:t> The design of the infrastructure must allow for growth of capacity to process increase in demand of resources as well as expand storage for data as historical information is retained for long term storage.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5. </a:t>
            </a:r>
            <a:r>
              <a:rPr lang="en-US" sz="1200" b="1" kern="1200" dirty="0">
                <a:solidFill>
                  <a:schemeClr val="tx1"/>
                </a:solidFill>
                <a:effectLst/>
                <a:latin typeface="+mn-lt"/>
                <a:ea typeface="+mn-ea"/>
                <a:cs typeface="+mn-cs"/>
              </a:rPr>
              <a:t>**Patch Management**</a:t>
            </a:r>
            <a:r>
              <a:rPr lang="en-US" sz="1200" b="0" kern="1200" dirty="0">
                <a:solidFill>
                  <a:schemeClr val="tx1"/>
                </a:solidFill>
                <a:effectLst/>
                <a:latin typeface="+mn-lt"/>
                <a:ea typeface="+mn-ea"/>
                <a:cs typeface="+mn-cs"/>
              </a:rPr>
              <a:t> All systems must have the ability to be patched and kept up to date with centralized reporting to security services for reporting and monitoring.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a:t>
            </a:r>
            <a:r>
              <a:rPr lang="en-US" sz="1200" b="1" kern="1200" dirty="0">
                <a:solidFill>
                  <a:schemeClr val="tx1"/>
                </a:solidFill>
                <a:effectLst/>
                <a:latin typeface="+mn-lt"/>
                <a:ea typeface="+mn-ea"/>
                <a:cs typeface="+mn-cs"/>
              </a:rPr>
              <a:t>**VM and Application Monitoring**</a:t>
            </a:r>
            <a:r>
              <a:rPr lang="en-US" sz="1200" b="0" kern="1200" dirty="0">
                <a:solidFill>
                  <a:schemeClr val="tx1"/>
                </a:solidFill>
                <a:effectLst/>
                <a:latin typeface="+mn-lt"/>
                <a:ea typeface="+mn-ea"/>
                <a:cs typeface="+mn-cs"/>
              </a:rPr>
              <a:t> The performance and availability of systems and applications must be monitored to ensure client experience is consistent. Also, trends and troubleshooting information should be available to support to help users and development group to improve features.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a:t>
            </a:r>
            <a:r>
              <a:rPr lang="en-US" sz="1200" b="1" kern="1200" dirty="0">
                <a:solidFill>
                  <a:schemeClr val="tx1"/>
                </a:solidFill>
                <a:effectLst/>
                <a:latin typeface="+mn-lt"/>
                <a:ea typeface="+mn-ea"/>
                <a:cs typeface="+mn-cs"/>
              </a:rPr>
              <a:t>**Cost Management**</a:t>
            </a:r>
            <a:r>
              <a:rPr lang="en-US" sz="1200" b="0" kern="1200" dirty="0">
                <a:solidFill>
                  <a:schemeClr val="tx1"/>
                </a:solidFill>
                <a:effectLst/>
                <a:latin typeface="+mn-lt"/>
                <a:ea typeface="+mn-ea"/>
                <a:cs typeface="+mn-cs"/>
              </a:rPr>
              <a:t> As applications expand and grow, the costs to run those applications will often increase. The reporting of the applications should be able to tie back to the individual countries as well as applications.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a:t>
            </a:r>
            <a:r>
              <a:rPr lang="en-US" sz="1200" b="1" kern="1200" dirty="0">
                <a:solidFill>
                  <a:schemeClr val="tx1"/>
                </a:solidFill>
                <a:effectLst/>
                <a:latin typeface="+mn-lt"/>
                <a:ea typeface="+mn-ea"/>
                <a:cs typeface="+mn-cs"/>
              </a:rPr>
              <a:t>**Consistent Design**</a:t>
            </a:r>
            <a:r>
              <a:rPr lang="en-US" sz="1200" b="0" kern="1200" dirty="0">
                <a:solidFill>
                  <a:schemeClr val="tx1"/>
                </a:solidFill>
                <a:effectLst/>
                <a:latin typeface="+mn-lt"/>
                <a:ea typeface="+mn-ea"/>
                <a:cs typeface="+mn-cs"/>
              </a:rPr>
              <a:t> The solutions proposed should provide a consistent and reliable design for all remote environments to minimize complexity and ease demands on the support team to ensure consistency of knowledge between areas..  The central environments should all mirror each other in design for disaster recovery purposes.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Reliability is a major concern as their business runs globally 24/7.  Service goals should look to achieve 99.95% SLA where possible.  In addition, the services should be optimized for performance regardless of where the user is in the world.</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and compliance are major concerns for the company. There are multiple different jurisdictional standards they must adhere to, but they must also ensure that their is standard baseline across all environments.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567213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20.emf"/><Relationship Id="rId11" Type="http://schemas.openxmlformats.org/officeDocument/2006/relationships/image" Target="../media/image25.png"/><Relationship Id="rId5" Type="http://schemas.openxmlformats.org/officeDocument/2006/relationships/image" Target="../media/image19.emf"/><Relationship Id="rId10" Type="http://schemas.openxmlformats.org/officeDocument/2006/relationships/image" Target="../media/image24.svg"/><Relationship Id="rId4" Type="http://schemas.openxmlformats.org/officeDocument/2006/relationships/image" Target="../media/image18.emf"/><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30.svg"/><Relationship Id="rId11" Type="http://schemas.openxmlformats.org/officeDocument/2006/relationships/image" Target="../media/image35.sv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23747"/>
          </a:xfrm>
        </p:spPr>
        <p:txBody>
          <a:bodyPr/>
          <a:lstStyle/>
          <a:p>
            <a:r>
              <a:rPr lang="en-US" dirty="0"/>
              <a:t>Landing Zones for enterprise </a:t>
            </a:r>
            <a:r>
              <a:rPr lang="en-US"/>
              <a:t>scale solutions</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4977131" cy="4320093"/>
          </a:xfrm>
        </p:spPr>
        <p:txBody>
          <a:bodyPr/>
          <a:lstStyle/>
          <a:p>
            <a:pPr marL="0" indent="0">
              <a:buNone/>
            </a:pPr>
            <a:r>
              <a:rPr lang="en-US" sz="3600" dirty="0"/>
              <a:t>Management groups</a:t>
            </a:r>
          </a:p>
          <a:p>
            <a:r>
              <a:rPr lang="en-US" sz="2800" dirty="0"/>
              <a:t>Apply governance at scale</a:t>
            </a:r>
          </a:p>
          <a:p>
            <a:r>
              <a:rPr lang="en-US" sz="2800" dirty="0"/>
              <a:t>Assign RBAC and policy across subscriptions</a:t>
            </a:r>
          </a:p>
          <a:p>
            <a:r>
              <a:rPr lang="en-US" sz="2800" dirty="0"/>
              <a:t>Aggregate Advisor, Security Center and Cost Management reports from across the organization</a:t>
            </a:r>
          </a:p>
          <a:p>
            <a:endParaRPr lang="en-US" dirty="0"/>
          </a:p>
        </p:txBody>
      </p:sp>
      <p:sp>
        <p:nvSpPr>
          <p:cNvPr id="2" name="Title 1"/>
          <p:cNvSpPr>
            <a:spLocks noGrp="1"/>
          </p:cNvSpPr>
          <p:nvPr>
            <p:ph type="title"/>
          </p:nvPr>
        </p:nvSpPr>
        <p:spPr/>
        <p:txBody>
          <a:bodyPr/>
          <a:lstStyle/>
          <a:p>
            <a:r>
              <a:rPr lang="en-US" dirty="0"/>
              <a:t>Common scenarios</a:t>
            </a:r>
          </a:p>
        </p:txBody>
      </p:sp>
      <p:pic>
        <p:nvPicPr>
          <p:cNvPr id="5" name="Picture 4" descr="A hierarchy shows a tree of management groups, with the tenant root management group at the top. Under various nodes in this tree, Azure subscriptions have been placed.">
            <a:extLst>
              <a:ext uri="{FF2B5EF4-FFF2-40B4-BE49-F238E27FC236}">
                <a16:creationId xmlns:a16="http://schemas.microsoft.com/office/drawing/2014/main" id="{BF744C63-3971-4CA3-9A46-85339CA9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372" y="1673616"/>
            <a:ext cx="6355708" cy="3920490"/>
          </a:xfrm>
          <a:prstGeom prst="rect">
            <a:avLst/>
          </a:prstGeom>
        </p:spPr>
      </p:pic>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49627"/>
          </a:xfrm>
        </p:spPr>
        <p:txBody>
          <a:bodyPr/>
          <a:lstStyle/>
          <a:p>
            <a:pPr marL="0" indent="0">
              <a:buNone/>
            </a:pPr>
            <a:r>
              <a:rPr lang="en-US" sz="3600" dirty="0"/>
              <a:t>Azure blueprints</a:t>
            </a:r>
          </a:p>
          <a:p>
            <a:r>
              <a:rPr lang="en-US" sz="2800" dirty="0"/>
              <a:t>Automated provisioning of entire environments</a:t>
            </a:r>
          </a:p>
          <a:p>
            <a:r>
              <a:rPr lang="en-US" sz="2800" dirty="0"/>
              <a:t>Deployment tracking and updates</a:t>
            </a:r>
          </a:p>
          <a:p>
            <a:r>
              <a:rPr lang="en-US" sz="2800" dirty="0"/>
              <a:t>Optional locking against unauthorized changes</a:t>
            </a:r>
          </a:p>
        </p:txBody>
      </p:sp>
      <p:sp>
        <p:nvSpPr>
          <p:cNvPr id="2" name="Title 1"/>
          <p:cNvSpPr>
            <a:spLocks noGrp="1"/>
          </p:cNvSpPr>
          <p:nvPr>
            <p:ph type="title"/>
          </p:nvPr>
        </p:nvSpPr>
        <p:spPr/>
        <p:txBody>
          <a:bodyPr/>
          <a:lstStyle/>
          <a:p>
            <a:r>
              <a:rPr lang="en-US" dirty="0"/>
              <a:t>Common scenarios</a:t>
            </a:r>
          </a:p>
        </p:txBody>
      </p:sp>
      <p:grpSp>
        <p:nvGrpSpPr>
          <p:cNvPr id="25" name="Group 24">
            <a:extLst>
              <a:ext uri="{FF2B5EF4-FFF2-40B4-BE49-F238E27FC236}">
                <a16:creationId xmlns:a16="http://schemas.microsoft.com/office/drawing/2014/main" id="{2C42601D-6E29-469D-A034-CE297C8AFEE7}"/>
              </a:ext>
            </a:extLst>
          </p:cNvPr>
          <p:cNvGrpSpPr/>
          <p:nvPr/>
        </p:nvGrpSpPr>
        <p:grpSpPr>
          <a:xfrm>
            <a:off x="5024285" y="4440155"/>
            <a:ext cx="2399719" cy="1293790"/>
            <a:chOff x="4465511" y="2668505"/>
            <a:chExt cx="2399719" cy="1293790"/>
          </a:xfrm>
          <a:solidFill>
            <a:srgbClr val="0070C0"/>
          </a:solidFill>
        </p:grpSpPr>
        <p:sp>
          <p:nvSpPr>
            <p:cNvPr id="26" name="Rectangle 25">
              <a:extLst>
                <a:ext uri="{FF2B5EF4-FFF2-40B4-BE49-F238E27FC236}">
                  <a16:creationId xmlns:a16="http://schemas.microsoft.com/office/drawing/2014/main" id="{57B01A68-B1A1-43DA-894A-510D14DFB344}"/>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27" name="Graphic 26">
              <a:extLst>
                <a:ext uri="{FF2B5EF4-FFF2-40B4-BE49-F238E27FC236}">
                  <a16:creationId xmlns:a16="http://schemas.microsoft.com/office/drawing/2014/main" id="{61599A1E-CF09-4A52-955D-09B7C7AF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33" name="Double Brace 32">
            <a:extLst>
              <a:ext uri="{FF2B5EF4-FFF2-40B4-BE49-F238E27FC236}">
                <a16:creationId xmlns:a16="http://schemas.microsoft.com/office/drawing/2014/main" id="{4BF6C64D-1FEF-4021-AED5-C569A6E956CB}"/>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34" name="Group 33">
            <a:extLst>
              <a:ext uri="{FF2B5EF4-FFF2-40B4-BE49-F238E27FC236}">
                <a16:creationId xmlns:a16="http://schemas.microsoft.com/office/drawing/2014/main" id="{65A8AD95-1579-4C3C-830B-1DE37FAC8A49}"/>
              </a:ext>
            </a:extLst>
          </p:cNvPr>
          <p:cNvGrpSpPr/>
          <p:nvPr/>
        </p:nvGrpSpPr>
        <p:grpSpPr>
          <a:xfrm>
            <a:off x="1384844" y="4022626"/>
            <a:ext cx="2789399" cy="2116627"/>
            <a:chOff x="1076234" y="2250976"/>
            <a:chExt cx="2789399" cy="2116627"/>
          </a:xfrm>
        </p:grpSpPr>
        <p:grpSp>
          <p:nvGrpSpPr>
            <p:cNvPr id="35" name="Group 34">
              <a:extLst>
                <a:ext uri="{FF2B5EF4-FFF2-40B4-BE49-F238E27FC236}">
                  <a16:creationId xmlns:a16="http://schemas.microsoft.com/office/drawing/2014/main" id="{852E37D2-E819-439D-A540-C118F3826444}"/>
                </a:ext>
              </a:extLst>
            </p:cNvPr>
            <p:cNvGrpSpPr/>
            <p:nvPr/>
          </p:nvGrpSpPr>
          <p:grpSpPr>
            <a:xfrm>
              <a:off x="1076234" y="2250976"/>
              <a:ext cx="2789399" cy="643724"/>
              <a:chOff x="1926275" y="1402830"/>
              <a:chExt cx="2789399" cy="643724"/>
            </a:xfrm>
          </p:grpSpPr>
          <p:sp>
            <p:nvSpPr>
              <p:cNvPr id="42" name="Rectangle 41">
                <a:extLst>
                  <a:ext uri="{FF2B5EF4-FFF2-40B4-BE49-F238E27FC236}">
                    <a16:creationId xmlns:a16="http://schemas.microsoft.com/office/drawing/2014/main" id="{09696A38-4BE9-429E-BDD9-4D0603E9F887}"/>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CED9F846-758F-4FEC-A5C8-D31DB44D2036}"/>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36" name="Group 35">
              <a:extLst>
                <a:ext uri="{FF2B5EF4-FFF2-40B4-BE49-F238E27FC236}">
                  <a16:creationId xmlns:a16="http://schemas.microsoft.com/office/drawing/2014/main" id="{047F5CB3-A8BF-4AD3-A4DA-97D90C2CF6A6}"/>
                </a:ext>
              </a:extLst>
            </p:cNvPr>
            <p:cNvGrpSpPr/>
            <p:nvPr/>
          </p:nvGrpSpPr>
          <p:grpSpPr>
            <a:xfrm>
              <a:off x="1076234" y="2997815"/>
              <a:ext cx="2789399" cy="643724"/>
              <a:chOff x="1926275" y="1402830"/>
              <a:chExt cx="2789399" cy="643724"/>
            </a:xfrm>
          </p:grpSpPr>
          <p:sp>
            <p:nvSpPr>
              <p:cNvPr id="40" name="Rectangle 39">
                <a:extLst>
                  <a:ext uri="{FF2B5EF4-FFF2-40B4-BE49-F238E27FC236}">
                    <a16:creationId xmlns:a16="http://schemas.microsoft.com/office/drawing/2014/main" id="{7C9CFEB8-29B0-4B07-8C6C-74FE381B5E6A}"/>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1" name="Rectangle 40">
                <a:extLst>
                  <a:ext uri="{FF2B5EF4-FFF2-40B4-BE49-F238E27FC236}">
                    <a16:creationId xmlns:a16="http://schemas.microsoft.com/office/drawing/2014/main" id="{33AB796C-31B9-44A8-A61D-B298E69185B5}"/>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37" name="Group 36">
              <a:extLst>
                <a:ext uri="{FF2B5EF4-FFF2-40B4-BE49-F238E27FC236}">
                  <a16:creationId xmlns:a16="http://schemas.microsoft.com/office/drawing/2014/main" id="{448AF7EB-EB99-4C1D-8AE9-90CC443A6B09}"/>
                </a:ext>
              </a:extLst>
            </p:cNvPr>
            <p:cNvGrpSpPr/>
            <p:nvPr/>
          </p:nvGrpSpPr>
          <p:grpSpPr>
            <a:xfrm>
              <a:off x="1076234" y="3723879"/>
              <a:ext cx="2789399" cy="643724"/>
              <a:chOff x="1926275" y="1402830"/>
              <a:chExt cx="2789399" cy="643724"/>
            </a:xfrm>
          </p:grpSpPr>
          <p:sp>
            <p:nvSpPr>
              <p:cNvPr id="38" name="Rectangle 37">
                <a:extLst>
                  <a:ext uri="{FF2B5EF4-FFF2-40B4-BE49-F238E27FC236}">
                    <a16:creationId xmlns:a16="http://schemas.microsoft.com/office/drawing/2014/main" id="{0EC4AEC6-E9F6-4391-B8C5-F33A9D9A37A5}"/>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39" name="Rectangle 38">
                <a:extLst>
                  <a:ext uri="{FF2B5EF4-FFF2-40B4-BE49-F238E27FC236}">
                    <a16:creationId xmlns:a16="http://schemas.microsoft.com/office/drawing/2014/main" id="{7860E7A0-C57A-40C8-BAC9-A953D4A3805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44" name="Group 43">
            <a:extLst>
              <a:ext uri="{FF2B5EF4-FFF2-40B4-BE49-F238E27FC236}">
                <a16:creationId xmlns:a16="http://schemas.microsoft.com/office/drawing/2014/main" id="{CA68898B-8ED7-4B27-B54E-0EDE2C8D52BE}"/>
              </a:ext>
            </a:extLst>
          </p:cNvPr>
          <p:cNvGrpSpPr/>
          <p:nvPr/>
        </p:nvGrpSpPr>
        <p:grpSpPr>
          <a:xfrm>
            <a:off x="7825997" y="3990906"/>
            <a:ext cx="4366003" cy="2223351"/>
            <a:chOff x="6933883" y="2177553"/>
            <a:chExt cx="4366003" cy="2223351"/>
          </a:xfrm>
        </p:grpSpPr>
        <p:cxnSp>
          <p:nvCxnSpPr>
            <p:cNvPr id="45" name="Straight Arrow Connector 44">
              <a:extLst>
                <a:ext uri="{FF2B5EF4-FFF2-40B4-BE49-F238E27FC236}">
                  <a16:creationId xmlns:a16="http://schemas.microsoft.com/office/drawing/2014/main" id="{CBF974A0-0681-4D81-8ED8-1C2E8880C704}"/>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2B15D3-E68A-4637-96D7-188FAB842C67}"/>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42F761-9CDB-451A-A243-231BE65BC01B}"/>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EF0275-BB5E-4FD8-8939-203DB9008871}"/>
                </a:ext>
              </a:extLst>
            </p:cNvPr>
            <p:cNvGrpSpPr/>
            <p:nvPr/>
          </p:nvGrpSpPr>
          <p:grpSpPr>
            <a:xfrm>
              <a:off x="8366906" y="2177553"/>
              <a:ext cx="2932980" cy="2223351"/>
              <a:chOff x="8366906" y="2177553"/>
              <a:chExt cx="2932980" cy="2223351"/>
            </a:xfrm>
          </p:grpSpPr>
          <p:grpSp>
            <p:nvGrpSpPr>
              <p:cNvPr id="49" name="Group 48">
                <a:extLst>
                  <a:ext uri="{FF2B5EF4-FFF2-40B4-BE49-F238E27FC236}">
                    <a16:creationId xmlns:a16="http://schemas.microsoft.com/office/drawing/2014/main" id="{91283F0E-EBA3-494E-9E91-2BBF26A82EA0}"/>
                  </a:ext>
                </a:extLst>
              </p:cNvPr>
              <p:cNvGrpSpPr/>
              <p:nvPr/>
            </p:nvGrpSpPr>
            <p:grpSpPr>
              <a:xfrm>
                <a:off x="8366906" y="2177553"/>
                <a:ext cx="2915728" cy="541931"/>
                <a:chOff x="8298253" y="2464988"/>
                <a:chExt cx="2915728" cy="541931"/>
              </a:xfrm>
            </p:grpSpPr>
            <p:pic>
              <p:nvPicPr>
                <p:cNvPr id="59" name="Graphic 58">
                  <a:extLst>
                    <a:ext uri="{FF2B5EF4-FFF2-40B4-BE49-F238E27FC236}">
                      <a16:creationId xmlns:a16="http://schemas.microsoft.com/office/drawing/2014/main" id="{8DC06CE2-A70A-45E2-AEFC-FDFE289F2F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60" name="TextBox 59">
                  <a:extLst>
                    <a:ext uri="{FF2B5EF4-FFF2-40B4-BE49-F238E27FC236}">
                      <a16:creationId xmlns:a16="http://schemas.microsoft.com/office/drawing/2014/main" id="{FA49B655-8F8A-404F-BFD2-04AD5FD95AAE}"/>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50" name="Group 49">
                <a:extLst>
                  <a:ext uri="{FF2B5EF4-FFF2-40B4-BE49-F238E27FC236}">
                    <a16:creationId xmlns:a16="http://schemas.microsoft.com/office/drawing/2014/main" id="{78419023-641F-4CFB-BCD4-4AE1C43448B2}"/>
                  </a:ext>
                </a:extLst>
              </p:cNvPr>
              <p:cNvGrpSpPr/>
              <p:nvPr/>
            </p:nvGrpSpPr>
            <p:grpSpPr>
              <a:xfrm>
                <a:off x="8366906" y="2692011"/>
                <a:ext cx="2915728" cy="541931"/>
                <a:chOff x="8298253" y="2464988"/>
                <a:chExt cx="2915728" cy="541931"/>
              </a:xfrm>
            </p:grpSpPr>
            <p:pic>
              <p:nvPicPr>
                <p:cNvPr id="57" name="Graphic 56">
                  <a:extLst>
                    <a:ext uri="{FF2B5EF4-FFF2-40B4-BE49-F238E27FC236}">
                      <a16:creationId xmlns:a16="http://schemas.microsoft.com/office/drawing/2014/main" id="{FF5B1A9D-5622-4C42-AF6D-4D73E5E2C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8" name="TextBox 57">
                  <a:extLst>
                    <a:ext uri="{FF2B5EF4-FFF2-40B4-BE49-F238E27FC236}">
                      <a16:creationId xmlns:a16="http://schemas.microsoft.com/office/drawing/2014/main" id="{DC15B957-B860-477F-8801-601D1F887FF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51" name="Group 50">
                <a:extLst>
                  <a:ext uri="{FF2B5EF4-FFF2-40B4-BE49-F238E27FC236}">
                    <a16:creationId xmlns:a16="http://schemas.microsoft.com/office/drawing/2014/main" id="{B0798076-A00B-4FF3-835F-D43931A790C1}"/>
                  </a:ext>
                </a:extLst>
              </p:cNvPr>
              <p:cNvGrpSpPr/>
              <p:nvPr/>
            </p:nvGrpSpPr>
            <p:grpSpPr>
              <a:xfrm>
                <a:off x="8366906" y="3233942"/>
                <a:ext cx="2915728" cy="541931"/>
                <a:chOff x="8298253" y="2464988"/>
                <a:chExt cx="2915728" cy="541931"/>
              </a:xfrm>
            </p:grpSpPr>
            <p:pic>
              <p:nvPicPr>
                <p:cNvPr id="55" name="Graphic 54">
                  <a:extLst>
                    <a:ext uri="{FF2B5EF4-FFF2-40B4-BE49-F238E27FC236}">
                      <a16:creationId xmlns:a16="http://schemas.microsoft.com/office/drawing/2014/main" id="{9CF59821-D204-467B-BAC0-B36C60B07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6" name="TextBox 55">
                  <a:extLst>
                    <a:ext uri="{FF2B5EF4-FFF2-40B4-BE49-F238E27FC236}">
                      <a16:creationId xmlns:a16="http://schemas.microsoft.com/office/drawing/2014/main" id="{43E1F704-D7C9-4D92-BF45-74E93F397134}"/>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52" name="Group 51">
                <a:extLst>
                  <a:ext uri="{FF2B5EF4-FFF2-40B4-BE49-F238E27FC236}">
                    <a16:creationId xmlns:a16="http://schemas.microsoft.com/office/drawing/2014/main" id="{6BCFE22D-61BC-48F7-8945-A0A53418D387}"/>
                  </a:ext>
                </a:extLst>
              </p:cNvPr>
              <p:cNvGrpSpPr/>
              <p:nvPr/>
            </p:nvGrpSpPr>
            <p:grpSpPr>
              <a:xfrm>
                <a:off x="8366906" y="3775873"/>
                <a:ext cx="2932980" cy="625031"/>
                <a:chOff x="8298253" y="2464988"/>
                <a:chExt cx="2932980" cy="625031"/>
              </a:xfrm>
            </p:grpSpPr>
            <p:pic>
              <p:nvPicPr>
                <p:cNvPr id="53" name="Graphic 52">
                  <a:extLst>
                    <a:ext uri="{FF2B5EF4-FFF2-40B4-BE49-F238E27FC236}">
                      <a16:creationId xmlns:a16="http://schemas.microsoft.com/office/drawing/2014/main" id="{06A646D1-E8BA-4437-87D4-35BEE5E9E4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4" name="TextBox 53">
                  <a:extLst>
                    <a:ext uri="{FF2B5EF4-FFF2-40B4-BE49-F238E27FC236}">
                      <a16:creationId xmlns:a16="http://schemas.microsoft.com/office/drawing/2014/main" id="{216B9D80-2497-4D73-9AD6-663FD989ECEB}"/>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aphicFrame>
        <p:nvGraphicFramePr>
          <p:cNvPr id="6" name="Table 4">
            <a:extLst>
              <a:ext uri="{FF2B5EF4-FFF2-40B4-BE49-F238E27FC236}">
                <a16:creationId xmlns:a16="http://schemas.microsoft.com/office/drawing/2014/main" id="{9AC8B03B-F932-4629-9254-BD446AFA731E}"/>
              </a:ext>
            </a:extLst>
          </p:cNvPr>
          <p:cNvGraphicFramePr>
            <a:graphicFrameLocks noGrp="1"/>
          </p:cNvGraphicFramePr>
          <p:nvPr>
            <p:extLst>
              <p:ext uri="{D42A27DB-BD31-4B8C-83A1-F6EECF244321}">
                <p14:modId xmlns:p14="http://schemas.microsoft.com/office/powerpoint/2010/main" val="3780562806"/>
              </p:ext>
            </p:extLst>
          </p:nvPr>
        </p:nvGraphicFramePr>
        <p:xfrm>
          <a:off x="1007534" y="1873250"/>
          <a:ext cx="10176933" cy="3889375"/>
        </p:xfrm>
        <a:graphic>
          <a:graphicData uri="http://schemas.openxmlformats.org/drawingml/2006/table">
            <a:tbl>
              <a:tblPr bandRow="1">
                <a:tableStyleId>{5C22544A-7EE6-4342-B048-85BDC9FD1C3A}</a:tableStyleId>
              </a:tblPr>
              <a:tblGrid>
                <a:gridCol w="3856567">
                  <a:extLst>
                    <a:ext uri="{9D8B030D-6E8A-4147-A177-3AD203B41FA5}">
                      <a16:colId xmlns:a16="http://schemas.microsoft.com/office/drawing/2014/main" val="2561960720"/>
                    </a:ext>
                  </a:extLst>
                </a:gridCol>
                <a:gridCol w="6320366">
                  <a:extLst>
                    <a:ext uri="{9D8B030D-6E8A-4147-A177-3AD203B41FA5}">
                      <a16:colId xmlns:a16="http://schemas.microsoft.com/office/drawing/2014/main" val="4103554825"/>
                    </a:ext>
                  </a:extLst>
                </a:gridCol>
              </a:tblGrid>
              <a:tr h="777875">
                <a:tc>
                  <a:txBody>
                    <a:bodyPr/>
                    <a:lstStyle/>
                    <a:p>
                      <a:r>
                        <a:rPr lang="en-US" sz="3200" b="1" dirty="0"/>
                        <a:t>Leader</a:t>
                      </a:r>
                    </a:p>
                  </a:txBody>
                  <a:tcPr/>
                </a:tc>
                <a:tc>
                  <a:txBody>
                    <a:bodyPr/>
                    <a:lstStyle/>
                    <a:p>
                      <a:r>
                        <a:rPr lang="en-US" sz="3600" b="0" dirty="0"/>
                        <a:t>Hugo Fisher, CEO</a:t>
                      </a:r>
                    </a:p>
                  </a:txBody>
                  <a:tcPr/>
                </a:tc>
                <a:extLst>
                  <a:ext uri="{0D108BD9-81ED-4DB2-BD59-A6C34878D82A}">
                    <a16:rowId xmlns:a16="http://schemas.microsoft.com/office/drawing/2014/main" val="964008691"/>
                  </a:ext>
                </a:extLst>
              </a:tr>
              <a:tr h="777875">
                <a:tc>
                  <a:txBody>
                    <a:bodyPr/>
                    <a:lstStyle/>
                    <a:p>
                      <a:r>
                        <a:rPr lang="en-US" sz="3200" b="1" dirty="0"/>
                        <a:t>Finances</a:t>
                      </a:r>
                    </a:p>
                  </a:txBody>
                  <a:tcPr/>
                </a:tc>
                <a:tc>
                  <a:txBody>
                    <a:bodyPr/>
                    <a:lstStyle/>
                    <a:p>
                      <a:r>
                        <a:rPr lang="en-US" sz="3600" b="0" dirty="0"/>
                        <a:t>CFO</a:t>
                      </a:r>
                    </a:p>
                  </a:txBody>
                  <a:tcPr/>
                </a:tc>
                <a:extLst>
                  <a:ext uri="{0D108BD9-81ED-4DB2-BD59-A6C34878D82A}">
                    <a16:rowId xmlns:a16="http://schemas.microsoft.com/office/drawing/2014/main" val="2330588658"/>
                  </a:ext>
                </a:extLst>
              </a:tr>
              <a:tr h="777875">
                <a:tc>
                  <a:txBody>
                    <a:bodyPr/>
                    <a:lstStyle/>
                    <a:p>
                      <a:r>
                        <a:rPr lang="en-US" sz="3200" b="1" dirty="0"/>
                        <a:t>Security</a:t>
                      </a:r>
                    </a:p>
                  </a:txBody>
                  <a:tcPr/>
                </a:tc>
                <a:tc>
                  <a:txBody>
                    <a:bodyPr/>
                    <a:lstStyle/>
                    <a:p>
                      <a:r>
                        <a:rPr lang="en-US" sz="3600" b="0" dirty="0"/>
                        <a:t>CSO</a:t>
                      </a:r>
                    </a:p>
                  </a:txBody>
                  <a:tcPr/>
                </a:tc>
                <a:extLst>
                  <a:ext uri="{0D108BD9-81ED-4DB2-BD59-A6C34878D82A}">
                    <a16:rowId xmlns:a16="http://schemas.microsoft.com/office/drawing/2014/main" val="1609753901"/>
                  </a:ext>
                </a:extLst>
              </a:tr>
              <a:tr h="777875">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3200" b="1" dirty="0"/>
                        <a:t>Application(s) Owner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3600" b="0" dirty="0"/>
                        <a:t>Lead of Application Design</a:t>
                      </a:r>
                    </a:p>
                  </a:txBody>
                  <a:tcPr/>
                </a:tc>
                <a:extLst>
                  <a:ext uri="{0D108BD9-81ED-4DB2-BD59-A6C34878D82A}">
                    <a16:rowId xmlns:a16="http://schemas.microsoft.com/office/drawing/2014/main" val="893957686"/>
                  </a:ext>
                </a:extLst>
              </a:tr>
              <a:tr h="777875">
                <a:tc>
                  <a:txBody>
                    <a:bodyPr/>
                    <a:lstStyle/>
                    <a:p>
                      <a:r>
                        <a:rPr lang="en-US" sz="3200" b="1" dirty="0"/>
                        <a:t>Regional Heads</a:t>
                      </a:r>
                    </a:p>
                  </a:txBody>
                  <a:tcPr/>
                </a:tc>
                <a:tc>
                  <a:txBody>
                    <a:bodyPr/>
                    <a:lstStyle/>
                    <a:p>
                      <a:endParaRPr lang="en-US" sz="3600" b="0" dirty="0"/>
                    </a:p>
                  </a:txBody>
                  <a:tcPr/>
                </a:tc>
                <a:extLst>
                  <a:ext uri="{0D108BD9-81ED-4DB2-BD59-A6C34878D82A}">
                    <a16:rowId xmlns:a16="http://schemas.microsoft.com/office/drawing/2014/main" val="2769737171"/>
                  </a:ext>
                </a:extLst>
              </a:tr>
            </a:tbl>
          </a:graphicData>
        </a:graphic>
      </p:graphicFrame>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64303"/>
          </a:xfrm>
        </p:spPr>
        <p:txBody>
          <a:bodyPr>
            <a:normAutofit lnSpcReduction="10000"/>
          </a:bodyPr>
          <a:lstStyle/>
          <a:p>
            <a:r>
              <a:rPr lang="en-US" sz="3600" dirty="0">
                <a:solidFill>
                  <a:schemeClr val="tx1"/>
                </a:solidFill>
                <a:latin typeface="+mn-lt"/>
              </a:rPr>
              <a:t>Consistent Design</a:t>
            </a:r>
          </a:p>
          <a:p>
            <a:pPr lvl="1"/>
            <a:r>
              <a:rPr lang="en-US" sz="2400" dirty="0">
                <a:solidFill>
                  <a:schemeClr val="tx1"/>
                </a:solidFill>
                <a:cs typeface="Segoe UI Semilight" panose="020B0402040204020203" pitchFamily="34" charset="0"/>
              </a:rPr>
              <a:t>Blueprints based on Hub/Spoke design</a:t>
            </a:r>
          </a:p>
          <a:p>
            <a:r>
              <a:rPr lang="en-US" sz="3600" dirty="0">
                <a:solidFill>
                  <a:schemeClr val="tx1"/>
                </a:solidFill>
                <a:latin typeface="+mn-lt"/>
                <a:cs typeface="Segoe UI Semilight" panose="020B0402040204020203" pitchFamily="34" charset="0"/>
              </a:rPr>
              <a:t>Management Access</a:t>
            </a:r>
          </a:p>
          <a:p>
            <a:pPr lvl="1"/>
            <a:r>
              <a:rPr lang="en-US" sz="2032" dirty="0">
                <a:solidFill>
                  <a:schemeClr val="tx1"/>
                </a:solidFill>
                <a:cs typeface="Segoe UI Semilight" panose="020B0402040204020203" pitchFamily="34" charset="0"/>
              </a:rPr>
              <a:t>Management groups to organize subscriptions by regional needs</a:t>
            </a:r>
          </a:p>
          <a:p>
            <a:pPr lvl="1"/>
            <a:r>
              <a:rPr lang="en-US" sz="2032" dirty="0">
                <a:solidFill>
                  <a:schemeClr val="tx1"/>
                </a:solidFill>
                <a:cs typeface="Segoe UI Semilight" panose="020B0402040204020203" pitchFamily="34" charset="0"/>
              </a:rPr>
              <a:t>RBAC with accounts from Azure AD sync’d with existing AD DS</a:t>
            </a:r>
          </a:p>
          <a:p>
            <a:r>
              <a:rPr lang="en-US" sz="3600" dirty="0">
                <a:solidFill>
                  <a:schemeClr val="tx1"/>
                </a:solidFill>
                <a:latin typeface="+mn-lt"/>
                <a:cs typeface="Segoe UI Semilight" panose="020B0402040204020203" pitchFamily="34" charset="0"/>
              </a:rPr>
              <a:t>Backup and disaster recovery</a:t>
            </a:r>
          </a:p>
          <a:p>
            <a:pPr lvl="1"/>
            <a:r>
              <a:rPr lang="en-US" sz="2032" dirty="0">
                <a:solidFill>
                  <a:schemeClr val="tx1"/>
                </a:solidFill>
                <a:cs typeface="Segoe UI Semilight" panose="020B0402040204020203" pitchFamily="34" charset="0"/>
              </a:rPr>
              <a:t>Azure Site Recovery for Disaster Recovery</a:t>
            </a:r>
          </a:p>
          <a:p>
            <a:pPr lvl="1"/>
            <a:r>
              <a:rPr lang="en-US" sz="2032" dirty="0">
                <a:solidFill>
                  <a:schemeClr val="tx1"/>
                </a:solidFill>
                <a:latin typeface="+mn-lt"/>
                <a:cs typeface="Segoe UI Semilight" panose="020B0402040204020203" pitchFamily="34" charset="0"/>
              </a:rPr>
              <a:t>Backup via Recovery Services Vault with Policies</a:t>
            </a:r>
          </a:p>
          <a:p>
            <a:r>
              <a:rPr lang="en-US" sz="3600" dirty="0">
                <a:solidFill>
                  <a:schemeClr val="tx1"/>
                </a:solidFill>
                <a:latin typeface="+mn-lt"/>
                <a:cs typeface="Segoe UI Semilight" panose="020B0402040204020203" pitchFamily="34" charset="0"/>
              </a:rPr>
              <a:t>Growth and expansion</a:t>
            </a:r>
          </a:p>
          <a:p>
            <a:pPr lvl="1"/>
            <a:r>
              <a:rPr lang="en-US" sz="2032" dirty="0">
                <a:solidFill>
                  <a:schemeClr val="tx1"/>
                </a:solidFill>
                <a:cs typeface="Segoe UI Semilight" panose="020B0402040204020203" pitchFamily="34" charset="0"/>
              </a:rPr>
              <a:t>Scale Sets where possible</a:t>
            </a:r>
          </a:p>
          <a:p>
            <a:pPr lvl="1"/>
            <a:r>
              <a:rPr lang="en-US" sz="2032" dirty="0">
                <a:solidFill>
                  <a:schemeClr val="tx1"/>
                </a:solidFill>
                <a:latin typeface="+mn-lt"/>
                <a:cs typeface="Segoe UI Semilight" panose="020B0402040204020203" pitchFamily="34" charset="0"/>
              </a:rPr>
              <a:t>Azure Monitor for load and monitoring for Scale Up</a:t>
            </a:r>
          </a:p>
          <a:p>
            <a:pPr lvl="1"/>
            <a:r>
              <a:rPr lang="en-US" sz="2032" dirty="0">
                <a:solidFill>
                  <a:schemeClr val="tx1"/>
                </a:solidFill>
                <a:cs typeface="Segoe UI Semilight" panose="020B0402040204020203" pitchFamily="34" charset="0"/>
              </a:rPr>
              <a:t>Azure NetApp for storage needs</a:t>
            </a:r>
            <a:endParaRPr lang="en-US" sz="2032" dirty="0">
              <a:solidFill>
                <a:schemeClr val="tx1"/>
              </a:solidFill>
              <a:latin typeface="+mn-lt"/>
              <a:cs typeface="Segoe UI Semilight" panose="020B0402040204020203" pitchFamily="34" charset="0"/>
            </a:endParaRPr>
          </a:p>
          <a:p>
            <a:pPr marL="336145" lvl="1" indent="0">
              <a:buNone/>
            </a:pPr>
            <a:endParaRPr lang="en-US" sz="2032"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0682C7B4-4D2D-4033-8B19-385405F9C6E0}"/>
              </a:ext>
            </a:extLst>
          </p:cNvPr>
          <p:cNvPicPr>
            <a:picLocks noChangeAspect="1"/>
          </p:cNvPicPr>
          <p:nvPr/>
        </p:nvPicPr>
        <p:blipFill>
          <a:blip r:embed="rId3"/>
          <a:stretch>
            <a:fillRect/>
          </a:stretch>
        </p:blipFill>
        <p:spPr>
          <a:xfrm>
            <a:off x="8278785" y="943319"/>
            <a:ext cx="750570" cy="712470"/>
          </a:xfrm>
          <a:prstGeom prst="rect">
            <a:avLst/>
          </a:prstGeom>
          <a:effectLst>
            <a:glow rad="63500">
              <a:schemeClr val="accent6">
                <a:satMod val="175000"/>
                <a:alpha val="40000"/>
              </a:schemeClr>
            </a:glow>
          </a:effectLst>
        </p:spPr>
      </p:pic>
      <p:pic>
        <p:nvPicPr>
          <p:cNvPr id="6" name="Picture 5">
            <a:extLst>
              <a:ext uri="{FF2B5EF4-FFF2-40B4-BE49-F238E27FC236}">
                <a16:creationId xmlns:a16="http://schemas.microsoft.com/office/drawing/2014/main" id="{5D60EFEE-2E6A-4D02-8787-F663F6A6A3DA}"/>
              </a:ext>
            </a:extLst>
          </p:cNvPr>
          <p:cNvPicPr>
            <a:picLocks noChangeAspect="1"/>
          </p:cNvPicPr>
          <p:nvPr/>
        </p:nvPicPr>
        <p:blipFill>
          <a:blip r:embed="rId4"/>
          <a:stretch>
            <a:fillRect/>
          </a:stretch>
        </p:blipFill>
        <p:spPr>
          <a:xfrm>
            <a:off x="9457846" y="1409931"/>
            <a:ext cx="860425" cy="860425"/>
          </a:xfrm>
          <a:prstGeom prst="rect">
            <a:avLst/>
          </a:prstGeom>
          <a:effectLst>
            <a:glow rad="63500">
              <a:schemeClr val="accent5">
                <a:satMod val="175000"/>
                <a:alpha val="40000"/>
              </a:schemeClr>
            </a:glow>
          </a:effectLst>
        </p:spPr>
      </p:pic>
      <p:pic>
        <p:nvPicPr>
          <p:cNvPr id="7" name="Picture 6">
            <a:extLst>
              <a:ext uri="{FF2B5EF4-FFF2-40B4-BE49-F238E27FC236}">
                <a16:creationId xmlns:a16="http://schemas.microsoft.com/office/drawing/2014/main" id="{E9C3B053-6ED4-4787-9E94-E1D0C3570FB8}"/>
              </a:ext>
            </a:extLst>
          </p:cNvPr>
          <p:cNvPicPr>
            <a:picLocks noChangeAspect="1"/>
          </p:cNvPicPr>
          <p:nvPr/>
        </p:nvPicPr>
        <p:blipFill>
          <a:blip r:embed="rId5"/>
          <a:stretch>
            <a:fillRect/>
          </a:stretch>
        </p:blipFill>
        <p:spPr>
          <a:xfrm>
            <a:off x="9457846" y="2897151"/>
            <a:ext cx="750570" cy="643890"/>
          </a:xfrm>
          <a:prstGeom prst="rect">
            <a:avLst/>
          </a:prstGeom>
          <a:effectLst>
            <a:glow rad="63500">
              <a:schemeClr val="accent5">
                <a:satMod val="175000"/>
                <a:alpha val="40000"/>
              </a:schemeClr>
            </a:glow>
          </a:effectLst>
        </p:spPr>
      </p:pic>
      <p:pic>
        <p:nvPicPr>
          <p:cNvPr id="8" name="Picture 7">
            <a:extLst>
              <a:ext uri="{FF2B5EF4-FFF2-40B4-BE49-F238E27FC236}">
                <a16:creationId xmlns:a16="http://schemas.microsoft.com/office/drawing/2014/main" id="{EF8B0B65-562B-4D7B-BE58-935805FDC074}"/>
              </a:ext>
            </a:extLst>
          </p:cNvPr>
          <p:cNvPicPr>
            <a:picLocks noChangeAspect="1"/>
          </p:cNvPicPr>
          <p:nvPr/>
        </p:nvPicPr>
        <p:blipFill>
          <a:blip r:embed="rId6"/>
          <a:stretch>
            <a:fillRect/>
          </a:stretch>
        </p:blipFill>
        <p:spPr>
          <a:xfrm>
            <a:off x="8008539" y="3844153"/>
            <a:ext cx="1228461" cy="1228461"/>
          </a:xfrm>
          <a:prstGeom prst="rect">
            <a:avLst/>
          </a:prstGeom>
          <a:effectLst>
            <a:glow rad="63500">
              <a:schemeClr val="accent6">
                <a:satMod val="175000"/>
                <a:alpha val="40000"/>
              </a:schemeClr>
            </a:glow>
          </a:effectLst>
        </p:spPr>
      </p:pic>
      <p:pic>
        <p:nvPicPr>
          <p:cNvPr id="10" name="Graphic 9">
            <a:extLst>
              <a:ext uri="{FF2B5EF4-FFF2-40B4-BE49-F238E27FC236}">
                <a16:creationId xmlns:a16="http://schemas.microsoft.com/office/drawing/2014/main" id="{CAC36726-7944-44EB-BCF9-9A4CAB3075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46425" y="5195543"/>
            <a:ext cx="1581150" cy="1438275"/>
          </a:xfrm>
          <a:prstGeom prst="rect">
            <a:avLst/>
          </a:prstGeom>
          <a:effectLst>
            <a:glow rad="63500">
              <a:schemeClr val="accent6">
                <a:satMod val="175000"/>
                <a:alpha val="40000"/>
              </a:schemeClr>
            </a:glow>
          </a:effectLst>
        </p:spPr>
      </p:pic>
      <p:pic>
        <p:nvPicPr>
          <p:cNvPr id="12" name="Graphic 11">
            <a:extLst>
              <a:ext uri="{FF2B5EF4-FFF2-40B4-BE49-F238E27FC236}">
                <a16:creationId xmlns:a16="http://schemas.microsoft.com/office/drawing/2014/main" id="{1A343D05-AC49-49B9-90F7-EE3D9A3304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07485" y="4190408"/>
            <a:ext cx="1581150" cy="1581150"/>
          </a:xfrm>
          <a:prstGeom prst="rect">
            <a:avLst/>
          </a:prstGeom>
          <a:effectLst>
            <a:glow rad="63500">
              <a:schemeClr val="accent6">
                <a:satMod val="175000"/>
                <a:alpha val="40000"/>
              </a:schemeClr>
            </a:glow>
          </a:effectLst>
        </p:spPr>
      </p:pic>
      <p:pic>
        <p:nvPicPr>
          <p:cNvPr id="14" name="Graphic 13">
            <a:extLst>
              <a:ext uri="{FF2B5EF4-FFF2-40B4-BE49-F238E27FC236}">
                <a16:creationId xmlns:a16="http://schemas.microsoft.com/office/drawing/2014/main" id="{067A9E42-6A0F-4F96-82AE-675238025E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78785" y="2249179"/>
            <a:ext cx="1028700" cy="1095375"/>
          </a:xfrm>
          <a:prstGeom prst="rect">
            <a:avLst/>
          </a:prstGeom>
          <a:effectLst>
            <a:glow rad="63500">
              <a:schemeClr val="accent6">
                <a:satMod val="175000"/>
                <a:alpha val="40000"/>
              </a:schemeClr>
            </a:glow>
          </a:effectLst>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2E57CF25-A2FE-46F8-ABBA-98C992FFE1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4537" y="2292041"/>
            <a:ext cx="1581150" cy="1581150"/>
          </a:xfrm>
          <a:prstGeom prst="rect">
            <a:avLst/>
          </a:prstGeom>
          <a:effectLst>
            <a:glow rad="63500">
              <a:schemeClr val="accent6">
                <a:satMod val="175000"/>
                <a:alpha val="40000"/>
              </a:schemeClr>
            </a:glow>
          </a:effectLst>
        </p:spPr>
      </p:pic>
      <p:sp>
        <p:nvSpPr>
          <p:cNvPr id="3" name="Content Placeholder 2"/>
          <p:cNvSpPr>
            <a:spLocks noGrp="1"/>
          </p:cNvSpPr>
          <p:nvPr>
            <p:ph type="body" sz="quarter" idx="10"/>
          </p:nvPr>
        </p:nvSpPr>
        <p:spPr>
          <a:xfrm>
            <a:off x="269239" y="1189176"/>
            <a:ext cx="11653523" cy="5064303"/>
          </a:xfrm>
        </p:spPr>
        <p:txBody>
          <a:bodyPr>
            <a:normAutofit lnSpcReduction="10000"/>
          </a:bodyPr>
          <a:lstStyle/>
          <a:p>
            <a:r>
              <a:rPr lang="en-US" sz="3600" dirty="0">
                <a:solidFill>
                  <a:schemeClr val="tx1"/>
                </a:solidFill>
                <a:latin typeface="+mn-lt"/>
              </a:rPr>
              <a:t>Patch Management</a:t>
            </a:r>
          </a:p>
          <a:p>
            <a:pPr lvl="1"/>
            <a:r>
              <a:rPr lang="en-US" sz="2400" dirty="0">
                <a:solidFill>
                  <a:schemeClr val="tx1"/>
                </a:solidFill>
                <a:cs typeface="Segoe UI Semilight" panose="020B0402040204020203" pitchFamily="34" charset="0"/>
              </a:rPr>
              <a:t>Azure Automation for VMs</a:t>
            </a:r>
          </a:p>
          <a:p>
            <a:pPr lvl="1"/>
            <a:r>
              <a:rPr lang="en-US" sz="2400" dirty="0">
                <a:solidFill>
                  <a:schemeClr val="tx1"/>
                </a:solidFill>
                <a:cs typeface="Segoe UI Semilight" panose="020B0402040204020203" pitchFamily="34" charset="0"/>
              </a:rPr>
              <a:t>Redundant systems where application supports</a:t>
            </a:r>
          </a:p>
          <a:p>
            <a:pPr lvl="1"/>
            <a:r>
              <a:rPr lang="en-US" sz="2400" dirty="0">
                <a:solidFill>
                  <a:schemeClr val="tx1"/>
                </a:solidFill>
                <a:cs typeface="Segoe UI Semilight" panose="020B0402040204020203" pitchFamily="34" charset="0"/>
              </a:rPr>
              <a:t>PaaS handled by Azure</a:t>
            </a:r>
          </a:p>
          <a:p>
            <a:r>
              <a:rPr lang="en-US" sz="3600" dirty="0">
                <a:solidFill>
                  <a:schemeClr val="tx1"/>
                </a:solidFill>
                <a:latin typeface="+mn-lt"/>
                <a:cs typeface="Segoe UI Semilight" panose="020B0402040204020203" pitchFamily="34" charset="0"/>
              </a:rPr>
              <a:t>VM and Application Monitor</a:t>
            </a:r>
          </a:p>
          <a:p>
            <a:pPr lvl="1"/>
            <a:r>
              <a:rPr lang="en-US" sz="2032" dirty="0">
                <a:solidFill>
                  <a:schemeClr val="tx1"/>
                </a:solidFill>
                <a:cs typeface="Segoe UI Semilight" panose="020B0402040204020203" pitchFamily="34" charset="0"/>
              </a:rPr>
              <a:t>Log Analytics feeding into Azure Monitor</a:t>
            </a:r>
          </a:p>
          <a:p>
            <a:pPr lvl="1"/>
            <a:r>
              <a:rPr lang="en-US" sz="2032" dirty="0">
                <a:solidFill>
                  <a:schemeClr val="tx1"/>
                </a:solidFill>
                <a:cs typeface="Segoe UI Semilight" panose="020B0402040204020203" pitchFamily="34" charset="0"/>
              </a:rPr>
              <a:t>Alert levels defined locally</a:t>
            </a:r>
          </a:p>
          <a:p>
            <a:pPr lvl="1"/>
            <a:r>
              <a:rPr lang="en-US" sz="2032" dirty="0">
                <a:solidFill>
                  <a:schemeClr val="tx1"/>
                </a:solidFill>
                <a:cs typeface="Segoe UI Semilight" panose="020B0402040204020203" pitchFamily="34" charset="0"/>
              </a:rPr>
              <a:t>RBAC to grant access to those that need information</a:t>
            </a:r>
          </a:p>
          <a:p>
            <a:r>
              <a:rPr lang="en-US" sz="3600" dirty="0">
                <a:solidFill>
                  <a:schemeClr val="tx1"/>
                </a:solidFill>
                <a:latin typeface="+mn-lt"/>
                <a:cs typeface="Segoe UI Semilight" panose="020B0402040204020203" pitchFamily="34" charset="0"/>
              </a:rPr>
              <a:t>Cost Management</a:t>
            </a:r>
          </a:p>
          <a:p>
            <a:pPr lvl="1"/>
            <a:r>
              <a:rPr lang="en-US" sz="2000" dirty="0">
                <a:solidFill>
                  <a:schemeClr val="tx1"/>
                </a:solidFill>
                <a:latin typeface="Segoe UI Semilight" panose="020B0402040204020203" pitchFamily="34" charset="0"/>
                <a:cs typeface="Segoe UI Semilight" panose="020B0402040204020203" pitchFamily="34" charset="0"/>
              </a:rPr>
              <a:t>Cost Center configuration and alerts</a:t>
            </a:r>
          </a:p>
          <a:p>
            <a:pPr lvl="1"/>
            <a:r>
              <a:rPr lang="en-US" sz="2000" dirty="0">
                <a:solidFill>
                  <a:schemeClr val="tx1"/>
                </a:solidFill>
                <a:latin typeface="Segoe UI Semilight" panose="020B0402040204020203" pitchFamily="34" charset="0"/>
                <a:cs typeface="Segoe UI Semilight" panose="020B0402040204020203" pitchFamily="34" charset="0"/>
              </a:rPr>
              <a:t>Dashboards and </a:t>
            </a:r>
            <a:r>
              <a:rPr lang="en-US" sz="2000" dirty="0" err="1">
                <a:solidFill>
                  <a:schemeClr val="tx1"/>
                </a:solidFill>
                <a:latin typeface="Segoe UI Semilight" panose="020B0402040204020203" pitchFamily="34" charset="0"/>
                <a:cs typeface="Segoe UI Semilight" panose="020B0402040204020203" pitchFamily="34" charset="0"/>
              </a:rPr>
              <a:t>PowerBI</a:t>
            </a:r>
            <a:r>
              <a:rPr lang="en-US" sz="2000" dirty="0">
                <a:solidFill>
                  <a:schemeClr val="tx1"/>
                </a:solidFill>
                <a:latin typeface="Segoe UI Semilight" panose="020B0402040204020203" pitchFamily="34" charset="0"/>
                <a:cs typeface="Segoe UI Semilight" panose="020B0402040204020203" pitchFamily="34" charset="0"/>
              </a:rPr>
              <a:t> for visualizing and reporting</a:t>
            </a:r>
          </a:p>
          <a:p>
            <a:pPr lvl="1"/>
            <a:r>
              <a:rPr lang="en-US" sz="2000" dirty="0">
                <a:solidFill>
                  <a:schemeClr val="tx1"/>
                </a:solidFill>
                <a:latin typeface="Segoe UI Semilight" panose="020B0402040204020203" pitchFamily="34" charset="0"/>
                <a:cs typeface="Segoe UI Semilight" panose="020B0402040204020203" pitchFamily="34" charset="0"/>
              </a:rPr>
              <a:t>Tagging enforced via Policy to ensure metadata for reports</a:t>
            </a:r>
          </a:p>
          <a:p>
            <a:pPr lvl="1"/>
            <a:r>
              <a:rPr lang="en-US" sz="2000" dirty="0">
                <a:solidFill>
                  <a:schemeClr val="tx1"/>
                </a:solidFill>
                <a:latin typeface="Segoe UI Semilight" panose="020B0402040204020203" pitchFamily="34" charset="0"/>
                <a:cs typeface="Segoe UI Semilight" panose="020B0402040204020203" pitchFamily="34" charset="0"/>
              </a:rPr>
              <a:t>Azure Migrate to determine right size of VMs</a:t>
            </a:r>
            <a:endParaRPr lang="en-US" sz="2032" dirty="0">
              <a:solidFill>
                <a:schemeClr val="tx1"/>
              </a:solidFill>
              <a:latin typeface="+mn-lt"/>
              <a:cs typeface="Segoe UI Semilight" panose="020B0402040204020203" pitchFamily="34" charset="0"/>
            </a:endParaRPr>
          </a:p>
          <a:p>
            <a:pPr lvl="1"/>
            <a:endParaRPr lang="en-US" sz="2032"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a:t>
            </a:r>
            <a:r>
              <a:rPr lang="en-US" sz="4900" dirty="0" err="1">
                <a:solidFill>
                  <a:schemeClr val="tx1"/>
                </a:solidFill>
                <a:cs typeface="Segoe UI" panose="020B0502040204020203" pitchFamily="34" charset="0"/>
              </a:rPr>
              <a:t>con’t</a:t>
            </a:r>
            <a:r>
              <a:rPr lang="en-US" sz="4900" dirty="0">
                <a:solidFill>
                  <a:schemeClr val="tx1"/>
                </a:solidFill>
                <a:cs typeface="Segoe UI" panose="020B0502040204020203" pitchFamily="34" charset="0"/>
              </a:rPr>
              <a: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Graphic 6">
            <a:extLst>
              <a:ext uri="{FF2B5EF4-FFF2-40B4-BE49-F238E27FC236}">
                <a16:creationId xmlns:a16="http://schemas.microsoft.com/office/drawing/2014/main" id="{77A30EDF-03F1-4C2C-AAD4-1AE908A8FC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3042" y="1051634"/>
            <a:ext cx="1581150" cy="1581150"/>
          </a:xfrm>
          <a:prstGeom prst="rect">
            <a:avLst/>
          </a:prstGeom>
          <a:effectLst>
            <a:glow rad="63500">
              <a:schemeClr val="accent6">
                <a:satMod val="175000"/>
                <a:alpha val="40000"/>
              </a:schemeClr>
            </a:glow>
          </a:effectLst>
        </p:spPr>
      </p:pic>
      <p:pic>
        <p:nvPicPr>
          <p:cNvPr id="8" name="Picture 7">
            <a:extLst>
              <a:ext uri="{FF2B5EF4-FFF2-40B4-BE49-F238E27FC236}">
                <a16:creationId xmlns:a16="http://schemas.microsoft.com/office/drawing/2014/main" id="{1D05FF76-52AC-4264-95D3-945D5AB69EF3}"/>
              </a:ext>
            </a:extLst>
          </p:cNvPr>
          <p:cNvPicPr>
            <a:picLocks noChangeAspect="1"/>
          </p:cNvPicPr>
          <p:nvPr/>
        </p:nvPicPr>
        <p:blipFill>
          <a:blip r:embed="rId7"/>
          <a:stretch>
            <a:fillRect/>
          </a:stretch>
        </p:blipFill>
        <p:spPr>
          <a:xfrm>
            <a:off x="7853047" y="2856450"/>
            <a:ext cx="750570" cy="750570"/>
          </a:xfrm>
          <a:prstGeom prst="rect">
            <a:avLst/>
          </a:prstGeom>
          <a:effectLst>
            <a:glow rad="63500">
              <a:schemeClr val="accent6">
                <a:satMod val="175000"/>
                <a:alpha val="40000"/>
              </a:schemeClr>
            </a:glow>
          </a:effectLst>
        </p:spPr>
      </p:pic>
      <p:pic>
        <p:nvPicPr>
          <p:cNvPr id="10" name="Graphic 9">
            <a:extLst>
              <a:ext uri="{FF2B5EF4-FFF2-40B4-BE49-F238E27FC236}">
                <a16:creationId xmlns:a16="http://schemas.microsoft.com/office/drawing/2014/main" id="{8E2B0323-23FB-47F3-ABA2-5AD2C930B5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63585" y="3047781"/>
            <a:ext cx="1581150" cy="1476375"/>
          </a:xfrm>
          <a:prstGeom prst="rect">
            <a:avLst/>
          </a:prstGeom>
          <a:effectLst>
            <a:glow rad="63500">
              <a:schemeClr val="accent6">
                <a:satMod val="175000"/>
                <a:alpha val="40000"/>
              </a:schemeClr>
            </a:glow>
          </a:effectLst>
        </p:spPr>
      </p:pic>
      <p:pic>
        <p:nvPicPr>
          <p:cNvPr id="19" name="Graphic 18">
            <a:extLst>
              <a:ext uri="{FF2B5EF4-FFF2-40B4-BE49-F238E27FC236}">
                <a16:creationId xmlns:a16="http://schemas.microsoft.com/office/drawing/2014/main" id="{72AAA79F-9A49-4C5D-85FC-FAE58C0572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74674" y="4885035"/>
            <a:ext cx="962025" cy="1238250"/>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2633090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8E6252BF-5555-489F-94DA-465C669D11C9}"/>
              </a:ext>
            </a:extLst>
          </p:cNvPr>
          <p:cNvSpPr>
            <a:spLocks noGrp="1"/>
          </p:cNvSpPr>
          <p:nvPr>
            <p:ph type="body" sz="quarter" idx="10"/>
          </p:nvPr>
        </p:nvSpPr>
        <p:spPr>
          <a:xfrm>
            <a:off x="269239" y="1189177"/>
            <a:ext cx="11653523" cy="6363473"/>
          </a:xfrm>
        </p:spPr>
        <p:txBody>
          <a:bodyPr/>
          <a:lstStyle/>
          <a:p>
            <a:r>
              <a:rPr lang="en-US" dirty="0"/>
              <a:t>Reliability</a:t>
            </a:r>
          </a:p>
          <a:p>
            <a:pPr lvl="1"/>
            <a:r>
              <a:rPr lang="en-US" dirty="0"/>
              <a:t>Availability Zones provide 99.99% where available, Availability Sets provide 99.95%</a:t>
            </a:r>
          </a:p>
          <a:p>
            <a:pPr lvl="1"/>
            <a:r>
              <a:rPr lang="en-US" dirty="0"/>
              <a:t>Front Door provides global CDN delivery as well as Perimeter security</a:t>
            </a:r>
          </a:p>
          <a:p>
            <a:r>
              <a:rPr lang="en-US" dirty="0"/>
              <a:t>Cost</a:t>
            </a:r>
          </a:p>
          <a:p>
            <a:pPr lvl="1"/>
            <a:r>
              <a:rPr lang="en-US" dirty="0"/>
              <a:t>Cost management to monitor and track usage</a:t>
            </a:r>
          </a:p>
          <a:p>
            <a:pPr lvl="1"/>
            <a:r>
              <a:rPr lang="en-US" dirty="0"/>
              <a:t>Policies to ensure metadata tagging for reports and classification</a:t>
            </a:r>
          </a:p>
          <a:p>
            <a:r>
              <a:rPr lang="en-US" dirty="0"/>
              <a:t>Security</a:t>
            </a:r>
          </a:p>
          <a:p>
            <a:pPr lvl="1"/>
            <a:r>
              <a:rPr lang="en-US" dirty="0"/>
              <a:t>Azure AD can provide MFA and monitoring of logins globally</a:t>
            </a:r>
          </a:p>
          <a:p>
            <a:pPr lvl="1"/>
            <a:r>
              <a:rPr lang="en-US" dirty="0"/>
              <a:t>Azure AD B2B to allow for guest access with consistent requirements for authentication</a:t>
            </a:r>
          </a:p>
          <a:p>
            <a:pPr lvl="1"/>
            <a:r>
              <a:rPr lang="en-US" dirty="0"/>
              <a:t>RBAC can provide reliable, consistent security configurations in each blueprint</a:t>
            </a:r>
          </a:p>
          <a:p>
            <a:pPr lvl="1"/>
            <a:r>
              <a:rPr lang="en-US" dirty="0"/>
              <a:t>Access can be governed within each region</a:t>
            </a:r>
          </a:p>
          <a:p>
            <a:pPr lvl="1"/>
            <a:endParaRPr lang="en-US" dirty="0"/>
          </a:p>
          <a:p>
            <a:pPr lvl="1"/>
            <a:endParaRPr lang="en-US"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CB82A5D0-4579-4E7F-B119-85B19FA9200F}"/>
              </a:ext>
            </a:extLst>
          </p:cNvPr>
          <p:cNvSpPr txBox="1">
            <a:spLocks/>
          </p:cNvSpPr>
          <p:nvPr/>
        </p:nvSpPr>
        <p:spPr>
          <a:xfrm>
            <a:off x="320040" y="1282700"/>
            <a:ext cx="11194628" cy="5232399"/>
          </a:xfrm>
          <a:prstGeom prst="rect">
            <a:avLst/>
          </a:prstGeom>
        </p:spPr>
        <p:txBody>
          <a:bodyPr vert="horz" wrap="square" lIns="146304" tIns="91440" rIns="146304" bIns="91440" rtlCol="0">
            <a:normAutofit fontScale="92500" lnSpcReduction="100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“From the details and designed help of Azure Landing</a:t>
            </a:r>
          </a:p>
          <a:p>
            <a:pPr marL="0" indent="0">
              <a:buFont typeface="Arial" pitchFamily="34" charset="0"/>
              <a:buNone/>
            </a:pPr>
            <a:r>
              <a:rPr lang="en-US" dirty="0"/>
              <a:t>Zones, we were able to quickly build our own blueprints</a:t>
            </a:r>
          </a:p>
          <a:p>
            <a:pPr marL="0" indent="0">
              <a:buFont typeface="Arial" pitchFamily="34" charset="0"/>
              <a:buNone/>
            </a:pPr>
            <a:r>
              <a:rPr lang="en-US" dirty="0"/>
              <a:t>to ensure reliable and consistent design across our entire</a:t>
            </a:r>
          </a:p>
          <a:p>
            <a:pPr marL="0" indent="0">
              <a:buFont typeface="Arial" pitchFamily="34" charset="0"/>
              <a:buNone/>
            </a:pPr>
            <a:r>
              <a:rPr lang="en-US" dirty="0"/>
              <a:t>enterprise.  In addition, we've are able to utilize the</a:t>
            </a:r>
          </a:p>
          <a:p>
            <a:pPr marL="0" indent="0">
              <a:buFont typeface="Arial" pitchFamily="34" charset="0"/>
              <a:buNone/>
            </a:pPr>
            <a:r>
              <a:rPr lang="en-US" dirty="0"/>
              <a:t>central reporting and management tools for tracking</a:t>
            </a:r>
          </a:p>
          <a:p>
            <a:pPr marL="0" indent="0">
              <a:buFont typeface="Arial" pitchFamily="34" charset="0"/>
              <a:buNone/>
            </a:pPr>
            <a:r>
              <a:rPr lang="en-US" dirty="0"/>
              <a:t>and watching our systems for now into the future as we</a:t>
            </a:r>
          </a:p>
          <a:p>
            <a:pPr marL="0" indent="0">
              <a:buFont typeface="Arial" pitchFamily="34" charset="0"/>
              <a:buNone/>
            </a:pPr>
            <a:r>
              <a:rPr lang="en-US" dirty="0"/>
              <a:t>continue to grow and scale our solutions.”</a:t>
            </a:r>
          </a:p>
          <a:p>
            <a:pPr marL="0" indent="0">
              <a:buFont typeface="Arial" pitchFamily="34" charset="0"/>
              <a:buNone/>
            </a:pPr>
            <a:br>
              <a:rPr lang="en-US" dirty="0"/>
            </a:br>
            <a:r>
              <a:rPr lang="en-US" dirty="0"/>
              <a:t>- Hugo Fisher, Founder of Contoso Logistics</a:t>
            </a:r>
          </a:p>
          <a:p>
            <a:pPr marL="0" indent="0">
              <a:spcAft>
                <a:spcPts val="882"/>
              </a:spcAft>
              <a:buFont typeface="Arial" pitchFamily="34" charset="0"/>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73131-2608-4274-8101-F8EB09C36B8B}"/>
              </a:ext>
            </a:extLst>
          </p:cNvPr>
          <p:cNvSpPr txBox="1"/>
          <p:nvPr/>
        </p:nvSpPr>
        <p:spPr>
          <a:xfrm>
            <a:off x="654341" y="1073791"/>
            <a:ext cx="10536573" cy="3870290"/>
          </a:xfrm>
          <a:prstGeom prst="rect">
            <a:avLst/>
          </a:prstGeom>
          <a:noFill/>
        </p:spPr>
        <p:txBody>
          <a:bodyPr wrap="square" lIns="182880" tIns="146304" rIns="182880" bIns="146304" rtlCol="0">
            <a:spAutoFit/>
          </a:bodyPr>
          <a:lstStyle/>
          <a:p>
            <a:pPr algn="ctr">
              <a:lnSpc>
                <a:spcPct val="90000"/>
              </a:lnSpc>
              <a:spcAft>
                <a:spcPts val="600"/>
              </a:spcAft>
            </a:pPr>
            <a:r>
              <a:rPr lang="en-US" sz="19900" b="1" dirty="0">
                <a:ln>
                  <a:solidFill>
                    <a:schemeClr val="tx1"/>
                  </a:solidFill>
                </a:ln>
                <a:solidFill>
                  <a:srgbClr val="FF0000"/>
                </a:solidFill>
              </a:rPr>
              <a:t>STOP</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Only template slides after this</a:t>
            </a:r>
          </a:p>
        </p:txBody>
      </p:sp>
    </p:spTree>
    <p:extLst>
      <p:ext uri="{BB962C8B-B14F-4D97-AF65-F5344CB8AC3E}">
        <p14:creationId xmlns:p14="http://schemas.microsoft.com/office/powerpoint/2010/main" val="3182603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141806"/>
            <a:ext cx="11211635" cy="5743111"/>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en-US" sz="3600" dirty="0">
                <a:latin typeface="+mj-lt"/>
              </a:rPr>
              <a:t>Design landing zones for Azure at an enterprise-scale</a:t>
            </a:r>
          </a:p>
          <a:p>
            <a:pPr marL="571500" indent="-571500">
              <a:lnSpc>
                <a:spcPct val="90000"/>
              </a:lnSpc>
              <a:spcAft>
                <a:spcPts val="600"/>
              </a:spcAft>
              <a:buFont typeface="Arial" panose="020B0604020202020204" pitchFamily="34" charset="0"/>
              <a:buChar char="•"/>
            </a:pPr>
            <a:r>
              <a:rPr lang="en-US" sz="3600" dirty="0">
                <a:latin typeface="+mj-lt"/>
              </a:rPr>
              <a:t>Globally distributed enterprise scenario with management is centralized</a:t>
            </a:r>
          </a:p>
          <a:p>
            <a:pPr marL="571500" indent="-571500">
              <a:lnSpc>
                <a:spcPct val="90000"/>
              </a:lnSpc>
              <a:spcAft>
                <a:spcPts val="600"/>
              </a:spcAft>
              <a:buFont typeface="Arial" panose="020B0604020202020204" pitchFamily="34" charset="0"/>
              <a:buChar char="•"/>
            </a:pPr>
            <a:r>
              <a:rPr lang="en-US" sz="3600" dirty="0">
                <a:latin typeface="+mj-lt"/>
              </a:rPr>
              <a:t>Systems distributed and administered globally</a:t>
            </a:r>
          </a:p>
          <a:p>
            <a:pPr>
              <a:lnSpc>
                <a:spcPct val="90000"/>
              </a:lnSpc>
              <a:spcAft>
                <a:spcPts val="600"/>
              </a:spcAft>
            </a:pPr>
            <a:endParaRPr lang="en-US" sz="3600" dirty="0">
              <a:latin typeface="+mj-lt"/>
            </a:endParaRPr>
          </a:p>
          <a:p>
            <a:pPr marL="571500" indent="-571500">
              <a:lnSpc>
                <a:spcPct val="90000"/>
              </a:lnSpc>
              <a:spcAft>
                <a:spcPts val="600"/>
              </a:spcAft>
              <a:buFont typeface="Arial" panose="020B0604020202020204" pitchFamily="34" charset="0"/>
              <a:buChar char="•"/>
            </a:pPr>
            <a:r>
              <a:rPr lang="en-US" sz="3600" dirty="0">
                <a:latin typeface="+mj-lt"/>
              </a:rPr>
              <a:t>Design and use enterprise-scale design principals for landing zones with Azure including</a:t>
            </a:r>
          </a:p>
          <a:p>
            <a:pPr marL="571500" indent="-571500">
              <a:lnSpc>
                <a:spcPct val="90000"/>
              </a:lnSpc>
              <a:spcAft>
                <a:spcPts val="600"/>
              </a:spcAft>
              <a:buFont typeface="Arial" panose="020B0604020202020204" pitchFamily="34" charset="0"/>
              <a:buChar char="•"/>
            </a:pPr>
            <a:r>
              <a:rPr lang="en-US" sz="3600" dirty="0">
                <a:latin typeface="+mj-lt"/>
              </a:rPr>
              <a:t>Utilize Azure resources &amp; best practices</a:t>
            </a:r>
          </a:p>
          <a:p>
            <a:pPr marL="571500" indent="-571500">
              <a:lnSpc>
                <a:spcPct val="90000"/>
              </a:lnSpc>
              <a:spcAft>
                <a:spcPts val="600"/>
              </a:spcAft>
              <a:buFont typeface="Arial" panose="020B0604020202020204" pitchFamily="34" charset="0"/>
              <a:buChar char="•"/>
            </a:pPr>
            <a:r>
              <a:rPr lang="en-US" sz="3600" dirty="0">
                <a:latin typeface="+mj-lt"/>
              </a:rPr>
              <a:t>Challenges involved in managing Azure solutions at scale.</a:t>
            </a:r>
            <a:endParaRPr lang="en-US" sz="36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978359"/>
          </a:xfrm>
        </p:spPr>
        <p:txBody>
          <a:bodyPr>
            <a:normAutofit/>
          </a:bodyPr>
          <a:lstStyle/>
          <a:p>
            <a:r>
              <a:rPr lang="en-US" sz="3600" dirty="0">
                <a:solidFill>
                  <a:schemeClr val="tx1"/>
                </a:solidFill>
              </a:rPr>
              <a:t>In-house and customer applications &amp; data</a:t>
            </a:r>
          </a:p>
          <a:p>
            <a:r>
              <a:rPr lang="en-US" sz="3600" dirty="0">
                <a:solidFill>
                  <a:schemeClr val="tx1"/>
                </a:solidFill>
              </a:rPr>
              <a:t>Keep secure and available 100% of time</a:t>
            </a:r>
          </a:p>
          <a:p>
            <a:r>
              <a:rPr lang="en-US" sz="3600" dirty="0">
                <a:solidFill>
                  <a:schemeClr val="tx1"/>
                </a:solidFill>
              </a:rPr>
              <a:t>As business grows, scale your operations</a:t>
            </a:r>
          </a:p>
          <a:p>
            <a:r>
              <a:rPr lang="en-US" sz="3600" dirty="0">
                <a:solidFill>
                  <a:schemeClr val="tx1"/>
                </a:solidFill>
              </a:rPr>
              <a:t>Minimize costs and staffing needs</a:t>
            </a:r>
          </a:p>
          <a:p>
            <a:r>
              <a:rPr lang="en-US" sz="3600" dirty="0">
                <a:solidFill>
                  <a:schemeClr val="tx1"/>
                </a:solidFill>
              </a:rPr>
              <a:t>Teams and equipment in multiple countries</a:t>
            </a:r>
          </a:p>
          <a:p>
            <a:pPr lvl="1"/>
            <a:r>
              <a:rPr lang="en-US" sz="2032" dirty="0">
                <a:solidFill>
                  <a:schemeClr val="tx1"/>
                </a:solidFill>
              </a:rPr>
              <a:t>Different hardware in different regions</a:t>
            </a:r>
          </a:p>
          <a:p>
            <a:pPr lvl="1"/>
            <a:r>
              <a:rPr lang="en-US" sz="2032" dirty="0">
                <a:solidFill>
                  <a:schemeClr val="tx1"/>
                </a:solidFill>
              </a:rPr>
              <a:t>Hardware on different life-cycle, lease calendars throughout organization</a:t>
            </a:r>
          </a:p>
          <a:p>
            <a:pPr lvl="1"/>
            <a:r>
              <a:rPr lang="en-US" sz="2032" dirty="0">
                <a:solidFill>
                  <a:schemeClr val="tx1"/>
                </a:solidFill>
              </a:rPr>
              <a:t>Many alerts and trouble tickets around physical and network reliability outside of environments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925131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145583"/>
          </a:xfrm>
        </p:spPr>
        <p:txBody>
          <a:bodyPr>
            <a:normAutofit/>
          </a:bodyPr>
          <a:lstStyle/>
          <a:p>
            <a:r>
              <a:rPr lang="en-US" sz="3600" dirty="0">
                <a:solidFill>
                  <a:schemeClr val="tx1"/>
                </a:solidFill>
                <a:latin typeface="+mn-lt"/>
              </a:rPr>
              <a:t>Follow Best </a:t>
            </a:r>
            <a:r>
              <a:rPr lang="en-US" sz="3600" dirty="0" err="1">
                <a:solidFill>
                  <a:schemeClr val="tx1"/>
                </a:solidFill>
                <a:latin typeface="+mn-lt"/>
              </a:rPr>
              <a:t>Practicies</a:t>
            </a:r>
            <a:endParaRPr lang="en-US" sz="3600" dirty="0">
              <a:solidFill>
                <a:schemeClr val="tx1"/>
              </a:solidFill>
              <a:latin typeface="+mn-lt"/>
            </a:endParaRPr>
          </a:p>
          <a:p>
            <a:r>
              <a:rPr lang="en-US" sz="3600" dirty="0">
                <a:solidFill>
                  <a:schemeClr val="tx1"/>
                </a:solidFill>
                <a:latin typeface="+mn-lt"/>
                <a:cs typeface="Segoe UI Semilight" panose="020B0402040204020203" pitchFamily="34" charset="0"/>
              </a:rPr>
              <a:t>Management Access</a:t>
            </a:r>
          </a:p>
          <a:p>
            <a:r>
              <a:rPr lang="en-US" sz="3600" dirty="0">
                <a:solidFill>
                  <a:schemeClr val="tx1"/>
                </a:solidFill>
                <a:latin typeface="+mn-lt"/>
                <a:cs typeface="Segoe UI Semilight" panose="020B0402040204020203" pitchFamily="34" charset="0"/>
              </a:rPr>
              <a:t>Backup and Disaster Recovery</a:t>
            </a:r>
          </a:p>
          <a:p>
            <a:r>
              <a:rPr lang="en-US" sz="3600" dirty="0">
                <a:solidFill>
                  <a:schemeClr val="tx1"/>
                </a:solidFill>
                <a:latin typeface="+mn-lt"/>
                <a:cs typeface="Segoe UI Semilight" panose="020B0402040204020203" pitchFamily="34" charset="0"/>
              </a:rPr>
              <a:t>Growth and Expansion</a:t>
            </a:r>
          </a:p>
          <a:p>
            <a:r>
              <a:rPr lang="en-US" sz="3600" dirty="0">
                <a:solidFill>
                  <a:schemeClr val="tx1"/>
                </a:solidFill>
                <a:latin typeface="+mn-lt"/>
                <a:cs typeface="Segoe UI Semilight" panose="020B0402040204020203" pitchFamily="34" charset="0"/>
              </a:rPr>
              <a:t>Patch Management</a:t>
            </a:r>
          </a:p>
          <a:p>
            <a:r>
              <a:rPr lang="en-US" sz="3600" dirty="0">
                <a:solidFill>
                  <a:schemeClr val="tx1"/>
                </a:solidFill>
                <a:latin typeface="+mn-lt"/>
                <a:cs typeface="Segoe UI Semilight" panose="020B0402040204020203" pitchFamily="34" charset="0"/>
              </a:rPr>
              <a:t>VM and Application Monitoring</a:t>
            </a:r>
          </a:p>
          <a:p>
            <a:r>
              <a:rPr lang="en-US" sz="3600" dirty="0">
                <a:solidFill>
                  <a:schemeClr val="tx1"/>
                </a:solidFill>
                <a:latin typeface="+mn-lt"/>
                <a:cs typeface="Segoe UI Semilight" panose="020B0402040204020203" pitchFamily="34" charset="0"/>
              </a:rPr>
              <a:t>Cost Management</a:t>
            </a:r>
          </a:p>
          <a:p>
            <a:r>
              <a:rPr lang="en-US" sz="3600" dirty="0">
                <a:solidFill>
                  <a:schemeClr val="tx1"/>
                </a:solidFill>
                <a:latin typeface="+mn-lt"/>
                <a:cs typeface="Segoe UI Semilight" panose="020B0402040204020203" pitchFamily="34" charset="0"/>
              </a:rPr>
              <a:t>Consistent Design</a:t>
            </a:r>
          </a:p>
          <a:p>
            <a:endParaRPr lang="en-US" sz="2200" dirty="0">
              <a:solidFill>
                <a:schemeClr val="tx1"/>
              </a:solidFill>
              <a:latin typeface="+mn-lt"/>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7224"/>
          </a:xfrm>
        </p:spPr>
        <p:txBody>
          <a:bodyPr>
            <a:normAutofit/>
          </a:bodyPr>
          <a:lstStyle/>
          <a:p>
            <a:r>
              <a:rPr lang="en-US" sz="3600" dirty="0">
                <a:solidFill>
                  <a:schemeClr val="tx1"/>
                </a:solidFill>
                <a:latin typeface="+mn-lt"/>
              </a:rPr>
              <a:t>Reliability is a major concern</a:t>
            </a:r>
          </a:p>
          <a:p>
            <a:pPr lvl="1"/>
            <a:r>
              <a:rPr lang="en-US" sz="2800" dirty="0">
                <a:solidFill>
                  <a:schemeClr val="tx1"/>
                </a:solidFill>
                <a:cs typeface="Segoe UI Semilight" panose="020B0402040204020203" pitchFamily="34" charset="0"/>
              </a:rPr>
              <a:t>24/7 Global operations</a:t>
            </a:r>
          </a:p>
          <a:p>
            <a:pPr lvl="1"/>
            <a:r>
              <a:rPr lang="en-US" sz="2800" dirty="0">
                <a:solidFill>
                  <a:schemeClr val="tx1"/>
                </a:solidFill>
                <a:cs typeface="Segoe UI Semilight" panose="020B0402040204020203" pitchFamily="34" charset="0"/>
              </a:rPr>
              <a:t>99.95% SLA where possible</a:t>
            </a:r>
          </a:p>
          <a:p>
            <a:pPr lvl="1"/>
            <a:r>
              <a:rPr lang="en-US" sz="2800" dirty="0">
                <a:solidFill>
                  <a:schemeClr val="tx1"/>
                </a:solidFill>
                <a:cs typeface="Segoe UI Semilight" panose="020B0402040204020203" pitchFamily="34" charset="0"/>
              </a:rPr>
              <a:t>Optimized performance regardless of where the user is</a:t>
            </a:r>
          </a:p>
          <a:p>
            <a:r>
              <a:rPr lang="en-US" sz="3900" dirty="0">
                <a:solidFill>
                  <a:schemeClr val="tx1"/>
                </a:solidFill>
                <a:latin typeface="+mn-lt"/>
                <a:cs typeface="Segoe UI Semilight" panose="020B0402040204020203" pitchFamily="34" charset="0"/>
              </a:rPr>
              <a:t>Cost is an ongoing concern</a:t>
            </a:r>
          </a:p>
          <a:p>
            <a:pPr lvl="1"/>
            <a:r>
              <a:rPr lang="en-US" sz="2332" dirty="0">
                <a:solidFill>
                  <a:schemeClr val="tx1"/>
                </a:solidFill>
                <a:cs typeface="Segoe UI Semilight" panose="020B0402040204020203" pitchFamily="34" charset="0"/>
              </a:rPr>
              <a:t>Must be cost efficient</a:t>
            </a:r>
          </a:p>
          <a:p>
            <a:pPr lvl="1"/>
            <a:r>
              <a:rPr lang="en-US" sz="2332" dirty="0">
                <a:solidFill>
                  <a:schemeClr val="tx1"/>
                </a:solidFill>
                <a:latin typeface="+mn-lt"/>
                <a:cs typeface="Segoe UI Semilight" panose="020B0402040204020203" pitchFamily="34" charset="0"/>
              </a:rPr>
              <a:t>E</a:t>
            </a:r>
            <a:r>
              <a:rPr lang="en-US" sz="2332" dirty="0">
                <a:solidFill>
                  <a:schemeClr val="tx1"/>
                </a:solidFill>
                <a:cs typeface="Segoe UI Semilight" panose="020B0402040204020203" pitchFamily="34" charset="0"/>
              </a:rPr>
              <a:t>asily break down costs to individual regions and applications</a:t>
            </a:r>
          </a:p>
          <a:p>
            <a:r>
              <a:rPr lang="en-US" sz="3900" dirty="0">
                <a:solidFill>
                  <a:schemeClr val="tx1"/>
                </a:solidFill>
                <a:latin typeface="+mn-lt"/>
                <a:cs typeface="Segoe UI Semilight" panose="020B0402040204020203" pitchFamily="34" charset="0"/>
              </a:rPr>
              <a:t>Security and compliance</a:t>
            </a:r>
          </a:p>
          <a:p>
            <a:pPr lvl="1"/>
            <a:r>
              <a:rPr lang="en-US" sz="2332" dirty="0">
                <a:solidFill>
                  <a:schemeClr val="tx1"/>
                </a:solidFill>
                <a:cs typeface="Segoe UI Semilight" panose="020B0402040204020203" pitchFamily="34" charset="0"/>
              </a:rPr>
              <a:t>Company spans multiple different </a:t>
            </a:r>
            <a:r>
              <a:rPr lang="en-US" sz="2332" dirty="0" err="1">
                <a:solidFill>
                  <a:schemeClr val="tx1"/>
                </a:solidFill>
                <a:cs typeface="Segoe UI Semilight" panose="020B0402040204020203" pitchFamily="34" charset="0"/>
              </a:rPr>
              <a:t>juridictions</a:t>
            </a:r>
            <a:r>
              <a:rPr lang="en-US" sz="2332" dirty="0">
                <a:solidFill>
                  <a:schemeClr val="tx1"/>
                </a:solidFill>
                <a:cs typeface="Segoe UI Semilight" panose="020B0402040204020203" pitchFamily="34" charset="0"/>
              </a:rPr>
              <a:t> with varying standards and compliance guidelines</a:t>
            </a:r>
          </a:p>
          <a:p>
            <a:pPr lvl="1"/>
            <a:r>
              <a:rPr lang="en-US" sz="2332" dirty="0">
                <a:solidFill>
                  <a:schemeClr val="tx1"/>
                </a:solidFill>
                <a:latin typeface="+mn-lt"/>
                <a:cs typeface="Segoe UI Semilight" panose="020B0402040204020203" pitchFamily="34" charset="0"/>
              </a:rPr>
              <a:t>Must ensure standard baseline across organization</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2977418"/>
          </a:xfrm>
        </p:spPr>
        <p:txBody>
          <a:bodyPr/>
          <a:lstStyle/>
          <a:p>
            <a:pPr marL="0" lvl="0" indent="0">
              <a:buNone/>
            </a:pPr>
            <a:r>
              <a:rPr lang="en-US" sz="3600" dirty="0"/>
              <a:t>Azure cost management</a:t>
            </a:r>
          </a:p>
          <a:p>
            <a:r>
              <a:rPr lang="en-US" sz="2800" dirty="0"/>
              <a:t>Understand where costs originate</a:t>
            </a:r>
          </a:p>
          <a:p>
            <a:r>
              <a:rPr lang="en-US" sz="2800" dirty="0"/>
              <a:t>Set budgets and alerts</a:t>
            </a:r>
          </a:p>
          <a:p>
            <a:r>
              <a:rPr lang="en-US" sz="2800" dirty="0"/>
              <a:t>Roll up reports across the organization with management groups</a:t>
            </a:r>
          </a:p>
          <a:p>
            <a:r>
              <a:rPr lang="en-US" sz="2800" dirty="0"/>
              <a:t>Delegated access to reports and usage</a:t>
            </a:r>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1030" name="Picture 6" descr="Daily view&#10;&#10;A screenshot of cost analysis showing a daily view of costs for each day.">
            <a:extLst>
              <a:ext uri="{FF2B5EF4-FFF2-40B4-BE49-F238E27FC236}">
                <a16:creationId xmlns:a16="http://schemas.microsoft.com/office/drawing/2014/main" id="{35F819A7-5887-44FE-A4DE-D2816412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B1EF8F62-6196-4655-8FF9-0C4402D6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89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675652"/>
          </a:xfrm>
        </p:spPr>
        <p:txBody>
          <a:bodyPr/>
          <a:lstStyle/>
          <a:p>
            <a:pPr marL="0" indent="0">
              <a:buNone/>
            </a:pPr>
            <a:r>
              <a:rPr lang="en-US" sz="3600" dirty="0"/>
              <a:t>Role-based access control (RBAC) and Azure policy</a:t>
            </a:r>
          </a:p>
          <a:p>
            <a:r>
              <a:rPr lang="en-US" sz="2800" dirty="0"/>
              <a:t>Governance of Azure resources</a:t>
            </a:r>
          </a:p>
          <a:p>
            <a:r>
              <a:rPr lang="en-US" sz="2800" dirty="0"/>
              <a:t>Granular access control</a:t>
            </a:r>
          </a:p>
        </p:txBody>
      </p:sp>
      <p:sp>
        <p:nvSpPr>
          <p:cNvPr id="2" name="Title 1"/>
          <p:cNvSpPr>
            <a:spLocks noGrp="1"/>
          </p:cNvSpPr>
          <p:nvPr>
            <p:ph type="title"/>
          </p:nvPr>
        </p:nvSpPr>
        <p:spPr/>
        <p:txBody>
          <a:bodyPr/>
          <a:lstStyle/>
          <a:p>
            <a:r>
              <a:rPr lang="en-US" dirty="0"/>
              <a:t>Common scenarios</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5538</TotalTime>
  <Words>5739</Words>
  <Application>Microsoft Office PowerPoint</Application>
  <PresentationFormat>Widescreen</PresentationFormat>
  <Paragraphs>430</Paragraphs>
  <Slides>30</Slides>
  <Notes>29</Notes>
  <HiddenSlides>11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Landing Zones for enterprise scale solutions</vt:lpstr>
      <vt:lpstr>Creating accessible content</vt:lpstr>
      <vt:lpstr>Abstract and learning objectives</vt:lpstr>
      <vt:lpstr>Step 1: Review the customer case study</vt:lpstr>
      <vt:lpstr>Customer situation </vt:lpstr>
      <vt:lpstr>Customer needs </vt:lpstr>
      <vt:lpstr>Customer objections </vt:lpstr>
      <vt:lpstr>Common scenarios</vt:lpstr>
      <vt:lpstr>Common scenarios</vt:lpstr>
      <vt:lpstr>Common scenarios</vt:lpstr>
      <vt:lpstr>Common scenarios</vt:lpstr>
      <vt:lpstr>Step 2: Design the solution</vt:lpstr>
      <vt:lpstr>Step 3: Present the solution</vt:lpstr>
      <vt:lpstr>Wrap-up</vt:lpstr>
      <vt:lpstr>Preferred target audience </vt:lpstr>
      <vt:lpstr>Preferred solution </vt:lpstr>
      <vt:lpstr>Preferred solution (con’t) </vt:lpstr>
      <vt:lpstr>Preferred objections handling </vt:lpstr>
      <vt:lpstr>Customer quote </vt:lpstr>
      <vt:lpstr>PowerPoint Presentation</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Kit Skinner</cp:lastModifiedBy>
  <cp:revision>79</cp:revision>
  <dcterms:created xsi:type="dcterms:W3CDTF">2016-01-21T23:17:09Z</dcterms:created>
  <dcterms:modified xsi:type="dcterms:W3CDTF">2020-11-05T14:56:42Z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