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4"/>
  </p:notesMasterIdLst>
  <p:sldIdLst>
    <p:sldId id="300" r:id="rId6"/>
    <p:sldId id="301" r:id="rId7"/>
    <p:sldId id="323" r:id="rId8"/>
    <p:sldId id="302" r:id="rId9"/>
    <p:sldId id="259" r:id="rId10"/>
    <p:sldId id="303" r:id="rId11"/>
    <p:sldId id="304" r:id="rId12"/>
    <p:sldId id="320" r:id="rId13"/>
    <p:sldId id="360" r:id="rId14"/>
    <p:sldId id="332" r:id="rId15"/>
    <p:sldId id="333" r:id="rId16"/>
    <p:sldId id="322" r:id="rId17"/>
    <p:sldId id="321" r:id="rId18"/>
    <p:sldId id="317" r:id="rId19"/>
    <p:sldId id="316" r:id="rId20"/>
    <p:sldId id="319" r:id="rId21"/>
    <p:sldId id="318" r:id="rId22"/>
    <p:sldId id="315" r:id="rId23"/>
    <p:sldId id="324" r:id="rId24"/>
    <p:sldId id="306" r:id="rId25"/>
    <p:sldId id="307" r:id="rId26"/>
    <p:sldId id="308" r:id="rId27"/>
    <p:sldId id="309" r:id="rId28"/>
    <p:sldId id="310" r:id="rId29"/>
    <p:sldId id="311" r:id="rId30"/>
    <p:sldId id="312" r:id="rId31"/>
    <p:sldId id="313" r:id="rId32"/>
    <p:sldId id="31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75" d="100"/>
          <a:sy n="75" d="100"/>
        </p:scale>
        <p:origin x="355" y="2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Provide example target audience</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the CAF Migrate landing zone Blueprint template (https://docs.microsoft.com/en-us/azure/governance/blueprints/samples/caf-migrate-landing-zone/deploy).  Add in additional resources to meet needs such as Policies for standards and limitations, ASR for Disaster Recovery and Backup, Front door for CDN and perimeter security, and Cost Management for cost monitoring.</a:t>
            </a:r>
          </a:p>
          <a:p>
            <a:endParaRPr lang="en-US" dirty="0"/>
          </a:p>
          <a:p>
            <a:r>
              <a:rPr lang="en-US" dirty="0"/>
              <a:t>The Log Analytics will feed into Azure Monitor where Alerts, notifications, and dashboards can be configured.</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Reliability is a concern as their business support people throughout the world. Service goals should look to achieve 99.95% SLA where possible.  In addition, the final application services should be optimized for performance regardless of where the user is in the world.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The ability to run critical VMs, such as SQL or Application, with Availability Sets will allow the VMs to achieve 99.95% via Azure's SLA.  In addition, for added reliability, Azure Zones can allow for SLA's up to 99.99%, but they require some additional setup and not available in all regions. If this is selected, ensure a region that supports Availability Zones were used.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For improved performance regardless of where the user is in the world, Front Door would provide a secure permitter solution with a Content Deliver Network (CDN) to allow for access geographically closer to the end user.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Cost is an ongoing concern for the enterprise. Solutions should not only be cost-efficient, but should be able to easily break down costs to individual regions for reports and parse application costs where possible. In addition, the final solution should be able to scale up and down depending on the current demand.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Cost reporting is always an important concern in almost all Azure clients' subscriptions.  Having cost center configured and alerting will provide the best reporting and active monitoring of costs.  Adding metadata with Tags to resources by standard and/or policy can help identify where costs are going.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Using Azure Migration services to help properly identify resource needs ahead of time and allow for right sizing can provide the best option to ensure systems are not oversized. On going monitoring via Azure Monitor can also help identify systems that are over provisioned.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In addition, developing a clear road map to get the application away from costly, generic compute costs like VM into optimized solutions with PaaS pieces can help take advantage of dynamic sizing and growth to get the best performance out of their dollars.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Security is a major concerns for the company. Users' personal identity information (PII) must be kept confidential and secure from both people outside the organization, as well as personnel within the company that do not need access for their work.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*Response*</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By utilizing RBAC for Azure resources, we can ensure that only those users with defined roles have only the intended access they need to the Azure environment.  Furthermore, by utilizing Azure AD, we can allow users to utilize their existing identities and better harden access with those accounts.</a:t>
            </a:r>
          </a:p>
          <a:p>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In addition, we can bring in identities from partners on an as needed basis via Azure AD B2B with secure communications and defined access while minimizing exposure of our systems and management tasks.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Finally, as the client moves to resources such as Azure SQL to extend RBAC structure and utilize features such as [Dynamic Data Masking](</a:t>
            </a:r>
            <a:r>
              <a:rPr lang="en-US" sz="1200" b="0" u="sng" kern="1200" dirty="0">
                <a:solidFill>
                  <a:schemeClr val="tx1"/>
                </a:solidFill>
                <a:effectLst/>
                <a:latin typeface="+mn-lt"/>
                <a:ea typeface="+mn-ea"/>
                <a:cs typeface="+mn-cs"/>
              </a:rPr>
              <a:t>https://docs.microsoft.com/en-us/sql/relational-databases/security/dynamic-data-masking</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Provide customer quote from success</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11/3/2020 4:54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11/3/2020 4:54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9382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11/3/2020 4:54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11/3/2020 4:54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11/3/2020 4:54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11/3/2020 4:54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11/3/2020 4:54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11/3/2020 4:54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11/3/2020 4:54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11/3/2020 4:54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11/3/2020 4:54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As Directory of Information Technology for Contoso Excursions, you are responsible for keeping all your in-house and customer applications &amp; services healthy, secure and available 100% of the time. As your business grows, you need to scale your operations activities accordingly—but you can only use the resources your already have.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Currently, your team manages all technology equipment and customer connectivity--so as the number of customers grows, so does your workload.  Your hardware is already frequently maintaining 80% utilization during business hours and clients report sporadic timeouts at peak times.  The budgeted plan was only expected to refresh the hardware at the end of the year when the current lease ends.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Your challenge is to migrate your solution to the cloud to ensure reliable, dynamic growth and shrink depending on user demand. However, the estimated time frame to update the application is beyond the time for the pending hardware refresh. You need to create a reliable plan to migrate your infrastructure to the cloud while providing a development environment for the application refresh moves forward and execute the plan with minimal client interruption.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a:t>
            </a:r>
            <a:r>
              <a:rPr lang="en-US" sz="1200" b="1" kern="1200" dirty="0">
                <a:solidFill>
                  <a:schemeClr val="tx1"/>
                </a:solidFill>
                <a:effectLst/>
                <a:latin typeface="+mn-lt"/>
                <a:ea typeface="+mn-ea"/>
                <a:cs typeface="+mn-cs"/>
              </a:rPr>
              <a:t>**Management Access**</a:t>
            </a:r>
            <a:r>
              <a:rPr lang="en-US" sz="1200" b="0" kern="1200" dirty="0">
                <a:solidFill>
                  <a:schemeClr val="tx1"/>
                </a:solidFill>
                <a:effectLst/>
                <a:latin typeface="+mn-lt"/>
                <a:ea typeface="+mn-ea"/>
                <a:cs typeface="+mn-cs"/>
              </a:rPr>
              <a:t> Access to resources must be limited to only the staff that is required and at the least privilege required. There should be options for third parties to have limited access to only those resources they need for support or development.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a:t>
            </a:r>
            <a:r>
              <a:rPr lang="en-US" sz="1200" b="1" kern="1200" dirty="0">
                <a:solidFill>
                  <a:schemeClr val="tx1"/>
                </a:solidFill>
                <a:effectLst/>
                <a:latin typeface="+mn-lt"/>
                <a:ea typeface="+mn-ea"/>
                <a:cs typeface="+mn-cs"/>
              </a:rPr>
              <a:t>**Backup and Disaster recovery**</a:t>
            </a:r>
            <a:r>
              <a:rPr lang="en-US" sz="1200" b="0" kern="1200" dirty="0">
                <a:solidFill>
                  <a:schemeClr val="tx1"/>
                </a:solidFill>
                <a:effectLst/>
                <a:latin typeface="+mn-lt"/>
                <a:ea typeface="+mn-ea"/>
                <a:cs typeface="+mn-cs"/>
              </a:rPr>
              <a:t> All data and virtual machines need to be backed up on a daily basis.  In addition, the critical systems must be to continue in the event of a disaster within 12 hours (RTO) with no more than a 4 hours of data loss (RPO).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a:t>
            </a:r>
            <a:r>
              <a:rPr lang="en-US" sz="1200" b="1" kern="1200" dirty="0">
                <a:solidFill>
                  <a:schemeClr val="tx1"/>
                </a:solidFill>
                <a:effectLst/>
                <a:latin typeface="+mn-lt"/>
                <a:ea typeface="+mn-ea"/>
                <a:cs typeface="+mn-cs"/>
              </a:rPr>
              <a:t>**Growth and Expansion**</a:t>
            </a:r>
            <a:r>
              <a:rPr lang="en-US" sz="1200" b="0" kern="1200" dirty="0">
                <a:solidFill>
                  <a:schemeClr val="tx1"/>
                </a:solidFill>
                <a:effectLst/>
                <a:latin typeface="+mn-lt"/>
                <a:ea typeface="+mn-ea"/>
                <a:cs typeface="+mn-cs"/>
              </a:rPr>
              <a:t> The design of the infrastructure must allow for growth of capacity to process increase in demand of resources as well as expand storage for data as historical information is retained for long term storage. In addition, the design must allow for the transition of applications for IaaS to PaaS as they become available.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a:t>
            </a:r>
            <a:r>
              <a:rPr lang="en-US" sz="1200" b="1" kern="1200" dirty="0">
                <a:solidFill>
                  <a:schemeClr val="tx1"/>
                </a:solidFill>
                <a:effectLst/>
                <a:latin typeface="+mn-lt"/>
                <a:ea typeface="+mn-ea"/>
                <a:cs typeface="+mn-cs"/>
              </a:rPr>
              <a:t>**Patch Management**</a:t>
            </a:r>
            <a:r>
              <a:rPr lang="en-US" sz="1200" b="0" kern="1200" dirty="0">
                <a:solidFill>
                  <a:schemeClr val="tx1"/>
                </a:solidFill>
                <a:effectLst/>
                <a:latin typeface="+mn-lt"/>
                <a:ea typeface="+mn-ea"/>
                <a:cs typeface="+mn-cs"/>
              </a:rPr>
              <a:t> All systems must have the ability to be patched and kept up to date with centralized reporting to security services for reporting and monitoring.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5. </a:t>
            </a:r>
            <a:r>
              <a:rPr lang="en-US" sz="1200" b="1" kern="1200" dirty="0">
                <a:solidFill>
                  <a:schemeClr val="tx1"/>
                </a:solidFill>
                <a:effectLst/>
                <a:latin typeface="+mn-lt"/>
                <a:ea typeface="+mn-ea"/>
                <a:cs typeface="+mn-cs"/>
              </a:rPr>
              <a:t>**VM and Application Monitoring**</a:t>
            </a:r>
            <a:r>
              <a:rPr lang="en-US" sz="1200" b="0" kern="1200" dirty="0">
                <a:solidFill>
                  <a:schemeClr val="tx1"/>
                </a:solidFill>
                <a:effectLst/>
                <a:latin typeface="+mn-lt"/>
                <a:ea typeface="+mn-ea"/>
                <a:cs typeface="+mn-cs"/>
              </a:rPr>
              <a:t> The performance and availability of systems and applications must be monitored to ensure client experience is consistent. Also, trends and troubleshooting information should be available to support to help users and development group to improve features.</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a:t>
            </a:r>
            <a:r>
              <a:rPr lang="en-US" sz="1200" b="1" kern="1200" dirty="0">
                <a:solidFill>
                  <a:schemeClr val="tx1"/>
                </a:solidFill>
                <a:effectLst/>
                <a:latin typeface="+mn-lt"/>
                <a:ea typeface="+mn-ea"/>
                <a:cs typeface="+mn-cs"/>
              </a:rPr>
              <a:t>**Cost Management**</a:t>
            </a:r>
            <a:r>
              <a:rPr lang="en-US" sz="1200" b="0" kern="1200" dirty="0">
                <a:solidFill>
                  <a:schemeClr val="tx1"/>
                </a:solidFill>
                <a:effectLst/>
                <a:latin typeface="+mn-lt"/>
                <a:ea typeface="+mn-ea"/>
                <a:cs typeface="+mn-cs"/>
              </a:rPr>
              <a:t> As applications expand and grow, the costs to run those applications will often increase. The reporting of the costs should be able to tie back to the individual applications.</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a:t>
            </a:r>
            <a:r>
              <a:rPr lang="en-US" sz="1200" b="1" kern="1200" dirty="0">
                <a:solidFill>
                  <a:schemeClr val="tx1"/>
                </a:solidFill>
                <a:effectLst/>
                <a:latin typeface="+mn-lt"/>
                <a:ea typeface="+mn-ea"/>
                <a:cs typeface="+mn-cs"/>
              </a:rPr>
              <a:t>**Minimize Downtime**</a:t>
            </a:r>
            <a:r>
              <a:rPr lang="en-US" sz="1200" b="0" kern="1200" dirty="0">
                <a:solidFill>
                  <a:schemeClr val="tx1"/>
                </a:solidFill>
                <a:effectLst/>
                <a:latin typeface="+mn-lt"/>
                <a:ea typeface="+mn-ea"/>
                <a:cs typeface="+mn-cs"/>
              </a:rPr>
              <a:t> The migrations to the cloud should allow for minimum downtime to the applications as they transition between environments. More over, the solution should encompass enough redundancy to allow for planned patching, updating, and deployment without downtime.</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Reliability is a concern as their business support people throughout the world. Service goals should look to achieve 99.95% SLA where possible.  In addition, the final application services should be optimized for performance regardless of where the user is in the world.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Cost is an ongoing concern for the enterprise. Solutions should not only be cost-efficient, but should be able to easily break down costs to individual regions for reports and parse application costs where possible. In addition, the final solution should be able to scale up and down depending on the current demand.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Security is a major concerns for the company. Users' personal identity information (PII) must be kept confidential and secure from both people outside the organization, as well as personnel within the company that do not need access for their work.</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7514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1615358"/>
          </a:xfrm>
        </p:spPr>
        <p:txBody>
          <a:bodyPr/>
          <a:lstStyle/>
          <a:p>
            <a:r>
              <a:rPr lang="en-US" dirty="0"/>
              <a:t>Landing Zones for small and growth designs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675652"/>
          </a:xfrm>
        </p:spPr>
        <p:txBody>
          <a:bodyPr/>
          <a:lstStyle/>
          <a:p>
            <a:pPr marL="0" indent="0">
              <a:buNone/>
            </a:pPr>
            <a:r>
              <a:rPr lang="en-US" sz="3600" dirty="0"/>
              <a:t>Role-based access control (RBAC) and Azure policy</a:t>
            </a:r>
          </a:p>
          <a:p>
            <a:r>
              <a:rPr lang="en-US" sz="2800" dirty="0"/>
              <a:t>Governance of Azure resources</a:t>
            </a:r>
          </a:p>
          <a:p>
            <a:r>
              <a:rPr lang="en-US" sz="2800" dirty="0"/>
              <a:t>Granular access control</a:t>
            </a:r>
          </a:p>
        </p:txBody>
      </p:sp>
      <p:sp>
        <p:nvSpPr>
          <p:cNvPr id="2" name="Title 1"/>
          <p:cNvSpPr>
            <a:spLocks noGrp="1"/>
          </p:cNvSpPr>
          <p:nvPr>
            <p:ph type="title"/>
          </p:nvPr>
        </p:nvSpPr>
        <p:spPr/>
        <p:txBody>
          <a:bodyPr/>
          <a:lstStyle/>
          <a:p>
            <a:r>
              <a:rPr lang="en-US" dirty="0"/>
              <a:t>Common scenarios</a:t>
            </a:r>
          </a:p>
        </p:txBody>
      </p:sp>
      <p:grpSp>
        <p:nvGrpSpPr>
          <p:cNvPr id="4" name="Group 3" descr="An access control illustration is separated into two sides by an arrow labeled Access Inheritance. On the left side are subscription, resource groups, and resources. On the right are three sets each of Contributors, Owner, and Readers." title="Access control illustration">
            <a:extLst>
              <a:ext uri="{FF2B5EF4-FFF2-40B4-BE49-F238E27FC236}">
                <a16:creationId xmlns:a16="http://schemas.microsoft.com/office/drawing/2014/main" id="{FA7DD17B-FAB9-42C8-A5F7-9F2F5E9C5EBE}"/>
              </a:ext>
            </a:extLst>
          </p:cNvPr>
          <p:cNvGrpSpPr/>
          <p:nvPr/>
        </p:nvGrpSpPr>
        <p:grpSpPr>
          <a:xfrm>
            <a:off x="990178" y="3003274"/>
            <a:ext cx="9864877" cy="3606659"/>
            <a:chOff x="990178" y="3003274"/>
            <a:chExt cx="9864877" cy="3606659"/>
          </a:xfrm>
        </p:grpSpPr>
        <p:pic>
          <p:nvPicPr>
            <p:cNvPr id="5" name="Picture 4" title="Access control illustration">
              <a:extLst>
                <a:ext uri="{FF2B5EF4-FFF2-40B4-BE49-F238E27FC236}">
                  <a16:creationId xmlns:a16="http://schemas.microsoft.com/office/drawing/2014/main" id="{35CBC58A-0B8E-489F-A5F5-112D0567C9C0}"/>
                </a:ext>
              </a:extLst>
            </p:cNvPr>
            <p:cNvPicPr>
              <a:picLocks noChangeAspect="1"/>
            </p:cNvPicPr>
            <p:nvPr/>
          </p:nvPicPr>
          <p:blipFill>
            <a:blip r:embed="rId3"/>
            <a:stretch>
              <a:fillRect/>
            </a:stretch>
          </p:blipFill>
          <p:spPr>
            <a:xfrm>
              <a:off x="990178" y="3003274"/>
              <a:ext cx="6577663" cy="3606659"/>
            </a:xfrm>
            <a:prstGeom prst="rect">
              <a:avLst/>
            </a:prstGeom>
          </p:spPr>
        </p:pic>
        <p:pic>
          <p:nvPicPr>
            <p:cNvPr id="6" name="Picture 5" title="Document icon">
              <a:extLst>
                <a:ext uri="{FF2B5EF4-FFF2-40B4-BE49-F238E27FC236}">
                  <a16:creationId xmlns:a16="http://schemas.microsoft.com/office/drawing/2014/main" id="{E7E69AB5-B119-4E83-A178-541AC5829823}"/>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10625" y="3584377"/>
              <a:ext cx="1006672" cy="1006672"/>
            </a:xfrm>
            <a:prstGeom prst="rect">
              <a:avLst/>
            </a:prstGeom>
          </p:spPr>
        </p:pic>
        <p:pic>
          <p:nvPicPr>
            <p:cNvPr id="7" name="Picture 6" title="Document icon">
              <a:extLst>
                <a:ext uri="{FF2B5EF4-FFF2-40B4-BE49-F238E27FC236}">
                  <a16:creationId xmlns:a16="http://schemas.microsoft.com/office/drawing/2014/main" id="{F03D7F20-E53F-468D-B63A-6D051AA60F60}"/>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848383" y="3611509"/>
              <a:ext cx="1006672" cy="1006672"/>
            </a:xfrm>
            <a:prstGeom prst="rect">
              <a:avLst/>
            </a:prstGeom>
          </p:spPr>
        </p:pic>
        <p:pic>
          <p:nvPicPr>
            <p:cNvPr id="8" name="Picture 7" title="Document icon">
              <a:extLst>
                <a:ext uri="{FF2B5EF4-FFF2-40B4-BE49-F238E27FC236}">
                  <a16:creationId xmlns:a16="http://schemas.microsoft.com/office/drawing/2014/main" id="{4E40378A-0BB4-4794-BFD5-3DB94DCA1F34}"/>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87272" y="5116269"/>
              <a:ext cx="1006672" cy="1006672"/>
            </a:xfrm>
            <a:prstGeom prst="rect">
              <a:avLst/>
            </a:prstGeom>
          </p:spPr>
        </p:pic>
      </p:grpSp>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49627"/>
          </a:xfrm>
        </p:spPr>
        <p:txBody>
          <a:bodyPr/>
          <a:lstStyle/>
          <a:p>
            <a:pPr marL="0" indent="0">
              <a:buNone/>
            </a:pPr>
            <a:r>
              <a:rPr lang="en-US" sz="3600" dirty="0"/>
              <a:t>Azure blueprints</a:t>
            </a:r>
          </a:p>
          <a:p>
            <a:r>
              <a:rPr lang="en-US" sz="2800" dirty="0"/>
              <a:t>Automated provisioning of entire environments</a:t>
            </a:r>
          </a:p>
          <a:p>
            <a:r>
              <a:rPr lang="en-US" sz="2800" dirty="0"/>
              <a:t>Deployment tracking and updates</a:t>
            </a:r>
          </a:p>
          <a:p>
            <a:r>
              <a:rPr lang="en-US" sz="2800" dirty="0"/>
              <a:t>Optional locking against unauthorized changes</a:t>
            </a:r>
          </a:p>
        </p:txBody>
      </p:sp>
      <p:sp>
        <p:nvSpPr>
          <p:cNvPr id="2" name="Title 1"/>
          <p:cNvSpPr>
            <a:spLocks noGrp="1"/>
          </p:cNvSpPr>
          <p:nvPr>
            <p:ph type="title"/>
          </p:nvPr>
        </p:nvSpPr>
        <p:spPr/>
        <p:txBody>
          <a:bodyPr/>
          <a:lstStyle/>
          <a:p>
            <a:r>
              <a:rPr lang="en-US" dirty="0"/>
              <a:t>Common scenarios</a:t>
            </a:r>
          </a:p>
        </p:txBody>
      </p:sp>
      <p:grpSp>
        <p:nvGrpSpPr>
          <p:cNvPr id="25" name="Group 24">
            <a:extLst>
              <a:ext uri="{FF2B5EF4-FFF2-40B4-BE49-F238E27FC236}">
                <a16:creationId xmlns:a16="http://schemas.microsoft.com/office/drawing/2014/main" id="{2C42601D-6E29-469D-A034-CE297C8AFEE7}"/>
              </a:ext>
            </a:extLst>
          </p:cNvPr>
          <p:cNvGrpSpPr/>
          <p:nvPr/>
        </p:nvGrpSpPr>
        <p:grpSpPr>
          <a:xfrm>
            <a:off x="5024285" y="4440155"/>
            <a:ext cx="2399719" cy="1293790"/>
            <a:chOff x="4465511" y="2668505"/>
            <a:chExt cx="2399719" cy="1293790"/>
          </a:xfrm>
          <a:solidFill>
            <a:srgbClr val="0070C0"/>
          </a:solidFill>
        </p:grpSpPr>
        <p:sp>
          <p:nvSpPr>
            <p:cNvPr id="26" name="Rectangle 25">
              <a:extLst>
                <a:ext uri="{FF2B5EF4-FFF2-40B4-BE49-F238E27FC236}">
                  <a16:creationId xmlns:a16="http://schemas.microsoft.com/office/drawing/2014/main" id="{57B01A68-B1A1-43DA-894A-510D14DFB344}"/>
                </a:ext>
              </a:extLst>
            </p:cNvPr>
            <p:cNvSpPr/>
            <p:nvPr/>
          </p:nvSpPr>
          <p:spPr bwMode="auto">
            <a:xfrm>
              <a:off x="4465511" y="2668505"/>
              <a:ext cx="2399719" cy="129379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endParaRPr lang="en-US" sz="1600" kern="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 Blueprints</a:t>
              </a:r>
            </a:p>
          </p:txBody>
        </p:sp>
        <p:pic>
          <p:nvPicPr>
            <p:cNvPr id="27" name="Graphic 26">
              <a:extLst>
                <a:ext uri="{FF2B5EF4-FFF2-40B4-BE49-F238E27FC236}">
                  <a16:creationId xmlns:a16="http://schemas.microsoft.com/office/drawing/2014/main" id="{61599A1E-CF09-4A52-955D-09B7C7AFB3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4243" y="2780374"/>
              <a:ext cx="592023" cy="592023"/>
            </a:xfrm>
            <a:prstGeom prst="rect">
              <a:avLst/>
            </a:prstGeom>
          </p:spPr>
        </p:pic>
      </p:grpSp>
      <p:sp>
        <p:nvSpPr>
          <p:cNvPr id="33" name="Double Brace 32">
            <a:extLst>
              <a:ext uri="{FF2B5EF4-FFF2-40B4-BE49-F238E27FC236}">
                <a16:creationId xmlns:a16="http://schemas.microsoft.com/office/drawing/2014/main" id="{4BF6C64D-1FEF-4021-AED5-C569A6E956CB}"/>
              </a:ext>
            </a:extLst>
          </p:cNvPr>
          <p:cNvSpPr/>
          <p:nvPr/>
        </p:nvSpPr>
        <p:spPr>
          <a:xfrm>
            <a:off x="918537" y="3919510"/>
            <a:ext cx="3638100" cy="2294747"/>
          </a:xfrm>
          <a:prstGeom prst="bracePair">
            <a:avLst>
              <a:gd name="adj" fmla="val 7337"/>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defTabSz="896354">
              <a:defRPr/>
            </a:pPr>
            <a:endParaRPr lang="nb-NO" sz="1730" kern="0" dirty="0">
              <a:latin typeface="Segoe UI"/>
            </a:endParaRPr>
          </a:p>
        </p:txBody>
      </p:sp>
      <p:grpSp>
        <p:nvGrpSpPr>
          <p:cNvPr id="34" name="Group 33">
            <a:extLst>
              <a:ext uri="{FF2B5EF4-FFF2-40B4-BE49-F238E27FC236}">
                <a16:creationId xmlns:a16="http://schemas.microsoft.com/office/drawing/2014/main" id="{65A8AD95-1579-4C3C-830B-1DE37FAC8A49}"/>
              </a:ext>
            </a:extLst>
          </p:cNvPr>
          <p:cNvGrpSpPr/>
          <p:nvPr/>
        </p:nvGrpSpPr>
        <p:grpSpPr>
          <a:xfrm>
            <a:off x="1384844" y="4022626"/>
            <a:ext cx="2789399" cy="2116627"/>
            <a:chOff x="1076234" y="2250976"/>
            <a:chExt cx="2789399" cy="2116627"/>
          </a:xfrm>
        </p:grpSpPr>
        <p:grpSp>
          <p:nvGrpSpPr>
            <p:cNvPr id="35" name="Group 34">
              <a:extLst>
                <a:ext uri="{FF2B5EF4-FFF2-40B4-BE49-F238E27FC236}">
                  <a16:creationId xmlns:a16="http://schemas.microsoft.com/office/drawing/2014/main" id="{852E37D2-E819-439D-A540-C118F3826444}"/>
                </a:ext>
              </a:extLst>
            </p:cNvPr>
            <p:cNvGrpSpPr/>
            <p:nvPr/>
          </p:nvGrpSpPr>
          <p:grpSpPr>
            <a:xfrm>
              <a:off x="1076234" y="2250976"/>
              <a:ext cx="2789399" cy="643724"/>
              <a:chOff x="1926275" y="1402830"/>
              <a:chExt cx="2789399" cy="643724"/>
            </a:xfrm>
          </p:grpSpPr>
          <p:sp>
            <p:nvSpPr>
              <p:cNvPr id="42" name="Rectangle 41">
                <a:extLst>
                  <a:ext uri="{FF2B5EF4-FFF2-40B4-BE49-F238E27FC236}">
                    <a16:creationId xmlns:a16="http://schemas.microsoft.com/office/drawing/2014/main" id="{09696A38-4BE9-429E-BDD9-4D0603E9F887}"/>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3" name="Rectangle 42">
                <a:extLst>
                  <a:ext uri="{FF2B5EF4-FFF2-40B4-BE49-F238E27FC236}">
                    <a16:creationId xmlns:a16="http://schemas.microsoft.com/office/drawing/2014/main" id="{CED9F846-758F-4FEC-A5C8-D31DB44D2036}"/>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Role-based access controls</a:t>
                </a:r>
              </a:p>
            </p:txBody>
          </p:sp>
        </p:grpSp>
        <p:grpSp>
          <p:nvGrpSpPr>
            <p:cNvPr id="36" name="Group 35">
              <a:extLst>
                <a:ext uri="{FF2B5EF4-FFF2-40B4-BE49-F238E27FC236}">
                  <a16:creationId xmlns:a16="http://schemas.microsoft.com/office/drawing/2014/main" id="{047F5CB3-A8BF-4AD3-A4DA-97D90C2CF6A6}"/>
                </a:ext>
              </a:extLst>
            </p:cNvPr>
            <p:cNvGrpSpPr/>
            <p:nvPr/>
          </p:nvGrpSpPr>
          <p:grpSpPr>
            <a:xfrm>
              <a:off x="1076234" y="2997815"/>
              <a:ext cx="2789399" cy="643724"/>
              <a:chOff x="1926275" y="1402830"/>
              <a:chExt cx="2789399" cy="643724"/>
            </a:xfrm>
          </p:grpSpPr>
          <p:sp>
            <p:nvSpPr>
              <p:cNvPr id="40" name="Rectangle 39">
                <a:extLst>
                  <a:ext uri="{FF2B5EF4-FFF2-40B4-BE49-F238E27FC236}">
                    <a16:creationId xmlns:a16="http://schemas.microsoft.com/office/drawing/2014/main" id="{7C9CFEB8-29B0-4B07-8C6C-74FE381B5E6A}"/>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41" name="Rectangle 40">
                <a:extLst>
                  <a:ext uri="{FF2B5EF4-FFF2-40B4-BE49-F238E27FC236}">
                    <a16:creationId xmlns:a16="http://schemas.microsoft.com/office/drawing/2014/main" id="{33AB796C-31B9-44A8-A61D-B298E69185B5}"/>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Policy Definitions</a:t>
                </a:r>
              </a:p>
            </p:txBody>
          </p:sp>
        </p:grpSp>
        <p:grpSp>
          <p:nvGrpSpPr>
            <p:cNvPr id="37" name="Group 36">
              <a:extLst>
                <a:ext uri="{FF2B5EF4-FFF2-40B4-BE49-F238E27FC236}">
                  <a16:creationId xmlns:a16="http://schemas.microsoft.com/office/drawing/2014/main" id="{448AF7EB-EB99-4C1D-8AE9-90CC443A6B09}"/>
                </a:ext>
              </a:extLst>
            </p:cNvPr>
            <p:cNvGrpSpPr/>
            <p:nvPr/>
          </p:nvGrpSpPr>
          <p:grpSpPr>
            <a:xfrm>
              <a:off x="1076234" y="3723879"/>
              <a:ext cx="2789399" cy="643724"/>
              <a:chOff x="1926275" y="1402830"/>
              <a:chExt cx="2789399" cy="643724"/>
            </a:xfrm>
          </p:grpSpPr>
          <p:sp>
            <p:nvSpPr>
              <p:cNvPr id="38" name="Rectangle 37">
                <a:extLst>
                  <a:ext uri="{FF2B5EF4-FFF2-40B4-BE49-F238E27FC236}">
                    <a16:creationId xmlns:a16="http://schemas.microsoft.com/office/drawing/2014/main" id="{0EC4AEC6-E9F6-4391-B8C5-F33A9D9A37A5}"/>
                  </a:ext>
                </a:extLst>
              </p:cNvPr>
              <p:cNvSpPr/>
              <p:nvPr/>
            </p:nvSpPr>
            <p:spPr bwMode="auto">
              <a:xfrm rot="5400000">
                <a:off x="3068882" y="399761"/>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39" name="Rectangle 38">
                <a:extLst>
                  <a:ext uri="{FF2B5EF4-FFF2-40B4-BE49-F238E27FC236}">
                    <a16:creationId xmlns:a16="http://schemas.microsoft.com/office/drawing/2014/main" id="{7860E7A0-C57A-40C8-BAC9-A953D4A38057}"/>
                  </a:ext>
                </a:extLst>
              </p:cNvPr>
              <p:cNvSpPr/>
              <p:nvPr/>
            </p:nvSpPr>
            <p:spPr bwMode="auto">
              <a:xfrm rot="5400000">
                <a:off x="3008448" y="320657"/>
                <a:ext cx="564620" cy="2728965"/>
              </a:xfrm>
              <a:prstGeom prst="rect">
                <a:avLst/>
              </a:prstGeom>
              <a:solidFill>
                <a:srgbClr val="FFFFFF">
                  <a:lumMod val="85000"/>
                </a:srgbClr>
              </a:solidFill>
              <a:ln w="9525" cap="flat" cmpd="sng" algn="ctr">
                <a:solidFill>
                  <a:srgbClr val="FFFFFF">
                    <a:lumMod val="65000"/>
                  </a:srgbClr>
                </a:solidFill>
                <a:prstDash val="solid"/>
                <a:headEnd type="none" w="med" len="med"/>
                <a:tailEnd type="none" w="med" len="med"/>
              </a:ln>
              <a:effectLst/>
            </p:spPr>
            <p:txBody>
              <a:bodyPr rot="0" spcFirstLastPara="0" vertOverflow="overflow" horzOverflow="overflow" vert="vert270" wrap="square" lIns="175761" tIns="140609" rIns="175761" bIns="140609" numCol="1" spcCol="0" rtlCol="0" fromWordArt="0" anchor="ctr" anchorCtr="0" forceAA="0" compatLnSpc="1">
                <a:prstTxWarp prst="textNoShape">
                  <a:avLst/>
                </a:prstTxWarp>
                <a:noAutofit/>
              </a:bodyPr>
              <a:lstStyle/>
              <a:p>
                <a:pPr marL="0" marR="0" lvl="0" indent="0" algn="ctr" defTabSz="896094" eaLnBrk="1" fontAlgn="base" latinLnBrk="0" hangingPunct="1">
                  <a:lnSpc>
                    <a:spcPct val="90000"/>
                  </a:lnSpc>
                  <a:spcBef>
                    <a:spcPct val="0"/>
                  </a:spcBef>
                  <a:spcAft>
                    <a:spcPct val="0"/>
                  </a:spcAft>
                  <a:buClrTx/>
                  <a:buSzTx/>
                  <a:buFontTx/>
                  <a:buNone/>
                  <a:tabLst/>
                  <a:defRPr/>
                </a:pPr>
                <a:r>
                  <a:rPr kumimoji="0" lang="en-US" sz="1345" b="0" i="0" u="none" strike="noStrike" kern="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Templates</a:t>
                </a:r>
              </a:p>
            </p:txBody>
          </p:sp>
        </p:grpSp>
      </p:grpSp>
      <p:grpSp>
        <p:nvGrpSpPr>
          <p:cNvPr id="44" name="Group 43">
            <a:extLst>
              <a:ext uri="{FF2B5EF4-FFF2-40B4-BE49-F238E27FC236}">
                <a16:creationId xmlns:a16="http://schemas.microsoft.com/office/drawing/2014/main" id="{CA68898B-8ED7-4B27-B54E-0EDE2C8D52BE}"/>
              </a:ext>
            </a:extLst>
          </p:cNvPr>
          <p:cNvGrpSpPr/>
          <p:nvPr/>
        </p:nvGrpSpPr>
        <p:grpSpPr>
          <a:xfrm>
            <a:off x="7825997" y="3990906"/>
            <a:ext cx="4366003" cy="2223351"/>
            <a:chOff x="6933883" y="2177553"/>
            <a:chExt cx="4366003" cy="2223351"/>
          </a:xfrm>
        </p:grpSpPr>
        <p:cxnSp>
          <p:nvCxnSpPr>
            <p:cNvPr id="45" name="Straight Arrow Connector 44">
              <a:extLst>
                <a:ext uri="{FF2B5EF4-FFF2-40B4-BE49-F238E27FC236}">
                  <a16:creationId xmlns:a16="http://schemas.microsoft.com/office/drawing/2014/main" id="{CBF974A0-0681-4D81-8ED8-1C2E8880C704}"/>
                </a:ext>
              </a:extLst>
            </p:cNvPr>
            <p:cNvCxnSpPr>
              <a:cxnSpLocks/>
            </p:cNvCxnSpPr>
            <p:nvPr/>
          </p:nvCxnSpPr>
          <p:spPr>
            <a:xfrm flipV="1">
              <a:off x="6933883" y="2754507"/>
              <a:ext cx="1364370" cy="560353"/>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2B15D3-E68A-4637-96D7-188FAB842C67}"/>
                </a:ext>
              </a:extLst>
            </p:cNvPr>
            <p:cNvCxnSpPr>
              <a:cxnSpLocks/>
            </p:cNvCxnSpPr>
            <p:nvPr/>
          </p:nvCxnSpPr>
          <p:spPr>
            <a:xfrm flipV="1">
              <a:off x="6933883" y="3289229"/>
              <a:ext cx="1364370" cy="24040"/>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42F761-9CDB-451A-A243-231BE65BC01B}"/>
                </a:ext>
              </a:extLst>
            </p:cNvPr>
            <p:cNvCxnSpPr>
              <a:cxnSpLocks/>
            </p:cNvCxnSpPr>
            <p:nvPr/>
          </p:nvCxnSpPr>
          <p:spPr>
            <a:xfrm>
              <a:off x="6933883" y="3292566"/>
              <a:ext cx="1295717" cy="555425"/>
            </a:xfrm>
            <a:prstGeom prst="straightConnector1">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18EF0275-BB5E-4FD8-8939-203DB9008871}"/>
                </a:ext>
              </a:extLst>
            </p:cNvPr>
            <p:cNvGrpSpPr/>
            <p:nvPr/>
          </p:nvGrpSpPr>
          <p:grpSpPr>
            <a:xfrm>
              <a:off x="8366906" y="2177553"/>
              <a:ext cx="2932980" cy="2223351"/>
              <a:chOff x="8366906" y="2177553"/>
              <a:chExt cx="2932980" cy="2223351"/>
            </a:xfrm>
          </p:grpSpPr>
          <p:grpSp>
            <p:nvGrpSpPr>
              <p:cNvPr id="49" name="Group 48">
                <a:extLst>
                  <a:ext uri="{FF2B5EF4-FFF2-40B4-BE49-F238E27FC236}">
                    <a16:creationId xmlns:a16="http://schemas.microsoft.com/office/drawing/2014/main" id="{91283F0E-EBA3-494E-9E91-2BBF26A82EA0}"/>
                  </a:ext>
                </a:extLst>
              </p:cNvPr>
              <p:cNvGrpSpPr/>
              <p:nvPr/>
            </p:nvGrpSpPr>
            <p:grpSpPr>
              <a:xfrm>
                <a:off x="8366906" y="2177553"/>
                <a:ext cx="2915728" cy="541931"/>
                <a:chOff x="8298253" y="2464988"/>
                <a:chExt cx="2915728" cy="541931"/>
              </a:xfrm>
            </p:grpSpPr>
            <p:pic>
              <p:nvPicPr>
                <p:cNvPr id="59" name="Graphic 58">
                  <a:extLst>
                    <a:ext uri="{FF2B5EF4-FFF2-40B4-BE49-F238E27FC236}">
                      <a16:creationId xmlns:a16="http://schemas.microsoft.com/office/drawing/2014/main" id="{8DC06CE2-A70A-45E2-AEFC-FDFE289F2F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60" name="TextBox 59">
                  <a:extLst>
                    <a:ext uri="{FF2B5EF4-FFF2-40B4-BE49-F238E27FC236}">
                      <a16:creationId xmlns:a16="http://schemas.microsoft.com/office/drawing/2014/main" id="{FA49B655-8F8A-404F-BFD2-04AD5FD95AAE}"/>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A</a:t>
                  </a:r>
                </a:p>
              </p:txBody>
            </p:sp>
          </p:grpSp>
          <p:grpSp>
            <p:nvGrpSpPr>
              <p:cNvPr id="50" name="Group 49">
                <a:extLst>
                  <a:ext uri="{FF2B5EF4-FFF2-40B4-BE49-F238E27FC236}">
                    <a16:creationId xmlns:a16="http://schemas.microsoft.com/office/drawing/2014/main" id="{78419023-641F-4CFB-BCD4-4AE1C43448B2}"/>
                  </a:ext>
                </a:extLst>
              </p:cNvPr>
              <p:cNvGrpSpPr/>
              <p:nvPr/>
            </p:nvGrpSpPr>
            <p:grpSpPr>
              <a:xfrm>
                <a:off x="8366906" y="2692011"/>
                <a:ext cx="2915728" cy="541931"/>
                <a:chOff x="8298253" y="2464988"/>
                <a:chExt cx="2915728" cy="541931"/>
              </a:xfrm>
            </p:grpSpPr>
            <p:pic>
              <p:nvPicPr>
                <p:cNvPr id="57" name="Graphic 56">
                  <a:extLst>
                    <a:ext uri="{FF2B5EF4-FFF2-40B4-BE49-F238E27FC236}">
                      <a16:creationId xmlns:a16="http://schemas.microsoft.com/office/drawing/2014/main" id="{FF5B1A9D-5622-4C42-AF6D-4D73E5E2C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8" name="TextBox 57">
                  <a:extLst>
                    <a:ext uri="{FF2B5EF4-FFF2-40B4-BE49-F238E27FC236}">
                      <a16:creationId xmlns:a16="http://schemas.microsoft.com/office/drawing/2014/main" id="{DC15B957-B860-477F-8801-601D1F887FF6}"/>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B</a:t>
                  </a:r>
                </a:p>
              </p:txBody>
            </p:sp>
          </p:grpSp>
          <p:grpSp>
            <p:nvGrpSpPr>
              <p:cNvPr id="51" name="Group 50">
                <a:extLst>
                  <a:ext uri="{FF2B5EF4-FFF2-40B4-BE49-F238E27FC236}">
                    <a16:creationId xmlns:a16="http://schemas.microsoft.com/office/drawing/2014/main" id="{B0798076-A00B-4FF3-835F-D43931A790C1}"/>
                  </a:ext>
                </a:extLst>
              </p:cNvPr>
              <p:cNvGrpSpPr/>
              <p:nvPr/>
            </p:nvGrpSpPr>
            <p:grpSpPr>
              <a:xfrm>
                <a:off x="8366906" y="3233942"/>
                <a:ext cx="2915728" cy="541931"/>
                <a:chOff x="8298253" y="2464988"/>
                <a:chExt cx="2915728" cy="541931"/>
              </a:xfrm>
            </p:grpSpPr>
            <p:pic>
              <p:nvPicPr>
                <p:cNvPr id="55" name="Graphic 54">
                  <a:extLst>
                    <a:ext uri="{FF2B5EF4-FFF2-40B4-BE49-F238E27FC236}">
                      <a16:creationId xmlns:a16="http://schemas.microsoft.com/office/drawing/2014/main" id="{9CF59821-D204-467B-BAC0-B36C60B079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6" name="TextBox 55">
                  <a:extLst>
                    <a:ext uri="{FF2B5EF4-FFF2-40B4-BE49-F238E27FC236}">
                      <a16:creationId xmlns:a16="http://schemas.microsoft.com/office/drawing/2014/main" id="{43E1F704-D7C9-4D92-BF45-74E93F397134}"/>
                    </a:ext>
                  </a:extLst>
                </p:cNvPr>
                <p:cNvSpPr txBox="1"/>
                <p:nvPr/>
              </p:nvSpPr>
              <p:spPr>
                <a:xfrm>
                  <a:off x="8649752" y="2465427"/>
                  <a:ext cx="2564229"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Semilight"/>
                      <a:ea typeface="+mn-ea"/>
                      <a:cs typeface="+mn-cs"/>
                    </a:rPr>
                    <a:t>Subscription C</a:t>
                  </a:r>
                </a:p>
              </p:txBody>
            </p:sp>
          </p:grpSp>
          <p:grpSp>
            <p:nvGrpSpPr>
              <p:cNvPr id="52" name="Group 51">
                <a:extLst>
                  <a:ext uri="{FF2B5EF4-FFF2-40B4-BE49-F238E27FC236}">
                    <a16:creationId xmlns:a16="http://schemas.microsoft.com/office/drawing/2014/main" id="{6BCFE22D-61BC-48F7-8945-A0A53418D387}"/>
                  </a:ext>
                </a:extLst>
              </p:cNvPr>
              <p:cNvGrpSpPr/>
              <p:nvPr/>
            </p:nvGrpSpPr>
            <p:grpSpPr>
              <a:xfrm>
                <a:off x="8366906" y="3775873"/>
                <a:ext cx="2932980" cy="625031"/>
                <a:chOff x="8298253" y="2464988"/>
                <a:chExt cx="2932980" cy="625031"/>
              </a:xfrm>
            </p:grpSpPr>
            <p:pic>
              <p:nvPicPr>
                <p:cNvPr id="53" name="Graphic 52">
                  <a:extLst>
                    <a:ext uri="{FF2B5EF4-FFF2-40B4-BE49-F238E27FC236}">
                      <a16:creationId xmlns:a16="http://schemas.microsoft.com/office/drawing/2014/main" id="{06A646D1-E8BA-4437-87D4-35BEE5E9E4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8253" y="2464988"/>
                  <a:ext cx="541931" cy="541931"/>
                </a:xfrm>
                <a:prstGeom prst="rect">
                  <a:avLst/>
                </a:prstGeom>
              </p:spPr>
            </p:pic>
            <p:sp>
              <p:nvSpPr>
                <p:cNvPr id="54" name="TextBox 53">
                  <a:extLst>
                    <a:ext uri="{FF2B5EF4-FFF2-40B4-BE49-F238E27FC236}">
                      <a16:creationId xmlns:a16="http://schemas.microsoft.com/office/drawing/2014/main" id="{216B9D80-2497-4D73-9AD6-663FD989ECEB}"/>
                    </a:ext>
                  </a:extLst>
                </p:cNvPr>
                <p:cNvSpPr txBox="1"/>
                <p:nvPr/>
              </p:nvSpPr>
              <p:spPr>
                <a:xfrm>
                  <a:off x="8667004" y="2545254"/>
                  <a:ext cx="2564229"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effectLst/>
                      <a:uLnTx/>
                      <a:uFillTx/>
                      <a:latin typeface="Segoe UI Semilight"/>
                      <a:ea typeface="+mn-ea"/>
                      <a:cs typeface="+mn-cs"/>
                    </a:rPr>
                    <a:t>…</a:t>
                  </a:r>
                </a:p>
              </p:txBody>
            </p:sp>
          </p:grpSp>
        </p:grpSp>
      </p:grpSp>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aphicFrame>
        <p:nvGraphicFramePr>
          <p:cNvPr id="4" name="Table 4">
            <a:extLst>
              <a:ext uri="{FF2B5EF4-FFF2-40B4-BE49-F238E27FC236}">
                <a16:creationId xmlns:a16="http://schemas.microsoft.com/office/drawing/2014/main" id="{9ACDEB41-BBEE-48E9-A74D-819825971938}"/>
              </a:ext>
            </a:extLst>
          </p:cNvPr>
          <p:cNvGraphicFramePr>
            <a:graphicFrameLocks noGrp="1"/>
          </p:cNvGraphicFramePr>
          <p:nvPr>
            <p:extLst>
              <p:ext uri="{D42A27DB-BD31-4B8C-83A1-F6EECF244321}">
                <p14:modId xmlns:p14="http://schemas.microsoft.com/office/powerpoint/2010/main" val="414149693"/>
              </p:ext>
            </p:extLst>
          </p:nvPr>
        </p:nvGraphicFramePr>
        <p:xfrm>
          <a:off x="1007534" y="1873250"/>
          <a:ext cx="10176933" cy="3111500"/>
        </p:xfrm>
        <a:graphic>
          <a:graphicData uri="http://schemas.openxmlformats.org/drawingml/2006/table">
            <a:tbl>
              <a:tblPr bandRow="1">
                <a:tableStyleId>{5C22544A-7EE6-4342-B048-85BDC9FD1C3A}</a:tableStyleId>
              </a:tblPr>
              <a:tblGrid>
                <a:gridCol w="3856567">
                  <a:extLst>
                    <a:ext uri="{9D8B030D-6E8A-4147-A177-3AD203B41FA5}">
                      <a16:colId xmlns:a16="http://schemas.microsoft.com/office/drawing/2014/main" val="2561960720"/>
                    </a:ext>
                  </a:extLst>
                </a:gridCol>
                <a:gridCol w="6320366">
                  <a:extLst>
                    <a:ext uri="{9D8B030D-6E8A-4147-A177-3AD203B41FA5}">
                      <a16:colId xmlns:a16="http://schemas.microsoft.com/office/drawing/2014/main" val="4103554825"/>
                    </a:ext>
                  </a:extLst>
                </a:gridCol>
              </a:tblGrid>
              <a:tr h="777875">
                <a:tc>
                  <a:txBody>
                    <a:bodyPr/>
                    <a:lstStyle/>
                    <a:p>
                      <a:r>
                        <a:rPr lang="en-US" sz="3200" b="1" dirty="0"/>
                        <a:t>Leader</a:t>
                      </a:r>
                    </a:p>
                  </a:txBody>
                  <a:tcPr/>
                </a:tc>
                <a:tc>
                  <a:txBody>
                    <a:bodyPr/>
                    <a:lstStyle/>
                    <a:p>
                      <a:r>
                        <a:rPr lang="en-US" sz="3600" b="0" dirty="0"/>
                        <a:t>Emma Fox, Founder &amp; CEO</a:t>
                      </a:r>
                    </a:p>
                  </a:txBody>
                  <a:tcPr/>
                </a:tc>
                <a:extLst>
                  <a:ext uri="{0D108BD9-81ED-4DB2-BD59-A6C34878D82A}">
                    <a16:rowId xmlns:a16="http://schemas.microsoft.com/office/drawing/2014/main" val="964008691"/>
                  </a:ext>
                </a:extLst>
              </a:tr>
              <a:tr h="777875">
                <a:tc>
                  <a:txBody>
                    <a:bodyPr/>
                    <a:lstStyle/>
                    <a:p>
                      <a:r>
                        <a:rPr lang="en-US" sz="3200" b="1" dirty="0"/>
                        <a:t>Finances</a:t>
                      </a:r>
                    </a:p>
                  </a:txBody>
                  <a:tcPr/>
                </a:tc>
                <a:tc>
                  <a:txBody>
                    <a:bodyPr/>
                    <a:lstStyle/>
                    <a:p>
                      <a:r>
                        <a:rPr lang="en-US" sz="3600" b="0" dirty="0"/>
                        <a:t>CFO</a:t>
                      </a:r>
                    </a:p>
                  </a:txBody>
                  <a:tcPr/>
                </a:tc>
                <a:extLst>
                  <a:ext uri="{0D108BD9-81ED-4DB2-BD59-A6C34878D82A}">
                    <a16:rowId xmlns:a16="http://schemas.microsoft.com/office/drawing/2014/main" val="2330588658"/>
                  </a:ext>
                </a:extLst>
              </a:tr>
              <a:tr h="777875">
                <a:tc>
                  <a:txBody>
                    <a:bodyPr/>
                    <a:lstStyle/>
                    <a:p>
                      <a:r>
                        <a:rPr lang="en-US" sz="3200" b="1" dirty="0"/>
                        <a:t>Application(s) Owner</a:t>
                      </a:r>
                    </a:p>
                  </a:txBody>
                  <a:tcPr/>
                </a:tc>
                <a:tc>
                  <a:txBody>
                    <a:bodyPr/>
                    <a:lstStyle/>
                    <a:p>
                      <a:r>
                        <a:rPr lang="en-US" sz="3600" b="0" dirty="0"/>
                        <a:t>Lead of Application Design</a:t>
                      </a:r>
                    </a:p>
                  </a:txBody>
                  <a:tcPr/>
                </a:tc>
                <a:extLst>
                  <a:ext uri="{0D108BD9-81ED-4DB2-BD59-A6C34878D82A}">
                    <a16:rowId xmlns:a16="http://schemas.microsoft.com/office/drawing/2014/main" val="1609753901"/>
                  </a:ext>
                </a:extLst>
              </a:tr>
              <a:tr h="777875">
                <a:tc>
                  <a:txBody>
                    <a:bodyPr/>
                    <a:lstStyle/>
                    <a:p>
                      <a:r>
                        <a:rPr lang="en-US" sz="3200" b="1" dirty="0"/>
                        <a:t>Security</a:t>
                      </a:r>
                    </a:p>
                  </a:txBody>
                  <a:tcPr/>
                </a:tc>
                <a:tc>
                  <a:txBody>
                    <a:bodyPr/>
                    <a:lstStyle/>
                    <a:p>
                      <a:r>
                        <a:rPr lang="en-US" sz="3600" b="0" dirty="0"/>
                        <a:t>Information Security Manager</a:t>
                      </a:r>
                    </a:p>
                  </a:txBody>
                  <a:tcPr/>
                </a:tc>
                <a:extLst>
                  <a:ext uri="{0D108BD9-81ED-4DB2-BD59-A6C34878D82A}">
                    <a16:rowId xmlns:a16="http://schemas.microsoft.com/office/drawing/2014/main" val="2769737171"/>
                  </a:ext>
                </a:extLst>
              </a:tr>
            </a:tbl>
          </a:graphicData>
        </a:graphic>
      </p:graphicFrame>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1A9EC4-DFE9-4293-8C29-30E15A29FA25}"/>
              </a:ext>
            </a:extLst>
          </p:cNvPr>
          <p:cNvSpPr/>
          <p:nvPr/>
        </p:nvSpPr>
        <p:spPr bwMode="auto">
          <a:xfrm>
            <a:off x="4944533" y="118533"/>
            <a:ext cx="7099300" cy="66844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2C9EAADA-1E7E-4F06-A1B0-2E793B987E10}"/>
              </a:ext>
            </a:extLst>
          </p:cNvPr>
          <p:cNvPicPr>
            <a:picLocks noChangeAspect="1"/>
          </p:cNvPicPr>
          <p:nvPr/>
        </p:nvPicPr>
        <p:blipFill>
          <a:blip r:embed="rId3"/>
          <a:stretch>
            <a:fillRect/>
          </a:stretch>
        </p:blipFill>
        <p:spPr>
          <a:xfrm>
            <a:off x="4983480" y="158115"/>
            <a:ext cx="6797040" cy="6541770"/>
          </a:xfrm>
          <a:prstGeom prst="rect">
            <a:avLst/>
          </a:prstGeom>
        </p:spPr>
      </p:pic>
      <p:sp>
        <p:nvSpPr>
          <p:cNvPr id="8" name="TextBox 7">
            <a:extLst>
              <a:ext uri="{FF2B5EF4-FFF2-40B4-BE49-F238E27FC236}">
                <a16:creationId xmlns:a16="http://schemas.microsoft.com/office/drawing/2014/main" id="{522F2771-988D-46B9-B894-F56E38B62DF0}"/>
              </a:ext>
            </a:extLst>
          </p:cNvPr>
          <p:cNvSpPr txBox="1"/>
          <p:nvPr/>
        </p:nvSpPr>
        <p:spPr>
          <a:xfrm>
            <a:off x="414867" y="1227667"/>
            <a:ext cx="4483100" cy="4235006"/>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CAF Blueprint - Migrate landing zone</a:t>
            </a:r>
          </a:p>
          <a:p>
            <a:pPr marL="800100" lvl="1" indent="-342900">
              <a:lnSpc>
                <a:spcPct val="90000"/>
              </a:lnSpc>
              <a:spcAft>
                <a:spcPts val="600"/>
              </a:spcAft>
              <a:buFont typeface="Arial" panose="020B0604020202020204" pitchFamily="34" charset="0"/>
              <a:buChar char="•"/>
            </a:pPr>
            <a:r>
              <a:rPr lang="en-US" sz="2400" dirty="0" err="1">
                <a:gradFill>
                  <a:gsLst>
                    <a:gs pos="2917">
                      <a:schemeClr val="tx1"/>
                    </a:gs>
                    <a:gs pos="30000">
                      <a:schemeClr val="tx1"/>
                    </a:gs>
                  </a:gsLst>
                  <a:lin ang="5400000" scaled="0"/>
                </a:gradFill>
              </a:rPr>
              <a:t>VNet</a:t>
            </a:r>
            <a:endParaRPr lang="en-US" sz="2400" dirty="0">
              <a:gradFill>
                <a:gsLst>
                  <a:gs pos="2917">
                    <a:schemeClr val="tx1"/>
                  </a:gs>
                  <a:gs pos="30000">
                    <a:schemeClr val="tx1"/>
                  </a:gs>
                </a:gsLst>
                <a:lin ang="5400000" scaled="0"/>
              </a:gradFill>
            </a:endParaRP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Key Vault</a:t>
            </a: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Log Analytics</a:t>
            </a: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Migrate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RBAC for Access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ASR for DR</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Front Door for global access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Policies for standards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2144"/>
          </a:xfrm>
        </p:spPr>
        <p:txBody>
          <a:bodyPr>
            <a:normAutofit/>
          </a:bodyPr>
          <a:lstStyle/>
          <a:p>
            <a:r>
              <a:rPr lang="en-US" sz="3600" dirty="0">
                <a:solidFill>
                  <a:schemeClr val="tx1"/>
                </a:solidFill>
                <a:latin typeface="+mj-lt"/>
              </a:rPr>
              <a:t>Reliability</a:t>
            </a:r>
          </a:p>
          <a:p>
            <a:pPr lvl="1"/>
            <a:r>
              <a:rPr lang="en-US" sz="2400" dirty="0">
                <a:solidFill>
                  <a:schemeClr val="tx1"/>
                </a:solidFill>
                <a:latin typeface="+mj-lt"/>
                <a:cs typeface="Segoe UI Semilight" panose="020B0402040204020203" pitchFamily="34" charset="0"/>
              </a:rPr>
              <a:t>99.95% SLA - </a:t>
            </a:r>
            <a:r>
              <a:rPr lang="en-US" sz="2400" dirty="0" err="1">
                <a:solidFill>
                  <a:schemeClr val="tx1"/>
                </a:solidFill>
                <a:latin typeface="+mj-lt"/>
                <a:cs typeface="Segoe UI Semilight" panose="020B0402040204020203" pitchFamily="34" charset="0"/>
              </a:rPr>
              <a:t>Availabilty</a:t>
            </a:r>
            <a:r>
              <a:rPr lang="en-US" sz="2400" dirty="0">
                <a:solidFill>
                  <a:schemeClr val="tx1"/>
                </a:solidFill>
                <a:latin typeface="+mj-lt"/>
                <a:cs typeface="Segoe UI Semilight" panose="020B0402040204020203" pitchFamily="34" charset="0"/>
              </a:rPr>
              <a:t> Zones/Sets</a:t>
            </a:r>
          </a:p>
          <a:p>
            <a:pPr lvl="1"/>
            <a:r>
              <a:rPr lang="en-US" sz="2400" dirty="0">
                <a:solidFill>
                  <a:schemeClr val="tx1"/>
                </a:solidFill>
                <a:latin typeface="+mj-lt"/>
                <a:cs typeface="Segoe UI Semilight" panose="020B0402040204020203" pitchFamily="34" charset="0"/>
              </a:rPr>
              <a:t>Optimized performance over the world - Front door/CDN</a:t>
            </a:r>
          </a:p>
          <a:p>
            <a:r>
              <a:rPr lang="en-US" sz="3600" dirty="0">
                <a:solidFill>
                  <a:schemeClr val="tx1"/>
                </a:solidFill>
                <a:latin typeface="Segoe UI Semilight" panose="020B0402040204020203" pitchFamily="34" charset="0"/>
                <a:cs typeface="Segoe UI Semilight" panose="020B0402040204020203" pitchFamily="34" charset="0"/>
              </a:rPr>
              <a:t>Cost</a:t>
            </a:r>
            <a:endParaRPr lang="en-US" sz="2400" dirty="0">
              <a:solidFill>
                <a:schemeClr val="tx1"/>
              </a:solidFill>
              <a:latin typeface="Segoe UI Semilight" panose="020B0402040204020203" pitchFamily="34" charset="0"/>
              <a:cs typeface="Segoe UI Semilight" panose="020B0402040204020203" pitchFamily="34" charset="0"/>
            </a:endParaRPr>
          </a:p>
          <a:p>
            <a:pPr lvl="1"/>
            <a:r>
              <a:rPr lang="en-US" sz="2400" dirty="0">
                <a:solidFill>
                  <a:schemeClr val="tx1"/>
                </a:solidFill>
                <a:latin typeface="Segoe UI Semilight" panose="020B0402040204020203" pitchFamily="34" charset="0"/>
                <a:cs typeface="Segoe UI Semilight" panose="020B0402040204020203" pitchFamily="34" charset="0"/>
              </a:rPr>
              <a:t>Cost Center configuration and alerts</a:t>
            </a:r>
          </a:p>
          <a:p>
            <a:pPr lvl="1"/>
            <a:r>
              <a:rPr lang="en-US" sz="2400" dirty="0">
                <a:solidFill>
                  <a:schemeClr val="tx1"/>
                </a:solidFill>
                <a:latin typeface="Segoe UI Semilight" panose="020B0402040204020203" pitchFamily="34" charset="0"/>
                <a:cs typeface="Segoe UI Semilight" panose="020B0402040204020203" pitchFamily="34" charset="0"/>
              </a:rPr>
              <a:t>Tagging enforced via Policy to ensure metadata for reports</a:t>
            </a:r>
          </a:p>
          <a:p>
            <a:pPr lvl="1"/>
            <a:r>
              <a:rPr lang="en-US" sz="2400" dirty="0">
                <a:solidFill>
                  <a:schemeClr val="tx1"/>
                </a:solidFill>
                <a:latin typeface="Segoe UI Semilight" panose="020B0402040204020203" pitchFamily="34" charset="0"/>
                <a:cs typeface="Segoe UI Semilight" panose="020B0402040204020203" pitchFamily="34" charset="0"/>
              </a:rPr>
              <a:t>Azure Migrate to determine right size of VMs</a:t>
            </a:r>
          </a:p>
          <a:p>
            <a:r>
              <a:rPr lang="en-US" sz="3968" dirty="0">
                <a:solidFill>
                  <a:schemeClr val="tx1"/>
                </a:solidFill>
                <a:latin typeface="Segoe UI Semilight" panose="020B0402040204020203" pitchFamily="34" charset="0"/>
                <a:cs typeface="Segoe UI Semilight" panose="020B0402040204020203" pitchFamily="34" charset="0"/>
              </a:rPr>
              <a:t>Security</a:t>
            </a:r>
          </a:p>
          <a:p>
            <a:pPr lvl="1"/>
            <a:r>
              <a:rPr lang="en-US" sz="2400" dirty="0">
                <a:solidFill>
                  <a:schemeClr val="tx1"/>
                </a:solidFill>
                <a:latin typeface="Segoe UI Semilight" panose="020B0402040204020203" pitchFamily="34" charset="0"/>
                <a:cs typeface="Segoe UI Semilight" panose="020B0402040204020203" pitchFamily="34" charset="0"/>
              </a:rPr>
              <a:t>RBAC and IAM ensure access clearly defined by roles</a:t>
            </a:r>
          </a:p>
          <a:p>
            <a:pPr lvl="1"/>
            <a:r>
              <a:rPr lang="en-US" sz="2400" dirty="0">
                <a:solidFill>
                  <a:schemeClr val="tx1"/>
                </a:solidFill>
                <a:latin typeface="Segoe UI Semilight" panose="020B0402040204020203" pitchFamily="34" charset="0"/>
                <a:cs typeface="Segoe UI Semilight" panose="020B0402040204020203" pitchFamily="34" charset="0"/>
              </a:rPr>
              <a:t>Guest </a:t>
            </a:r>
            <a:r>
              <a:rPr lang="en-US" sz="2400" dirty="0" err="1">
                <a:solidFill>
                  <a:schemeClr val="tx1"/>
                </a:solidFill>
                <a:latin typeface="Segoe UI Semilight" panose="020B0402040204020203" pitchFamily="34" charset="0"/>
                <a:cs typeface="Segoe UI Semilight" panose="020B0402040204020203" pitchFamily="34" charset="0"/>
              </a:rPr>
              <a:t>identies</a:t>
            </a:r>
            <a:r>
              <a:rPr lang="en-US" sz="2400" dirty="0">
                <a:solidFill>
                  <a:schemeClr val="tx1"/>
                </a:solidFill>
                <a:latin typeface="Segoe UI Semilight" panose="020B0402040204020203" pitchFamily="34" charset="0"/>
                <a:cs typeface="Segoe UI Semilight" panose="020B0402040204020203" pitchFamily="34" charset="0"/>
              </a:rPr>
              <a:t> brought in for third-party support ensure simplified management and compliance</a:t>
            </a:r>
          </a:p>
          <a:p>
            <a:pPr lvl="1"/>
            <a:r>
              <a:rPr lang="en-US" sz="2400" dirty="0">
                <a:solidFill>
                  <a:schemeClr val="tx1"/>
                </a:solidFill>
                <a:latin typeface="Segoe UI Semilight" panose="020B0402040204020203" pitchFamily="34" charset="0"/>
                <a:cs typeface="Segoe UI Semilight" panose="020B0402040204020203" pitchFamily="34" charset="0"/>
              </a:rPr>
              <a:t>Dynamic Data Masking provides security of data within PaaS databases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Graphic 8">
            <a:extLst>
              <a:ext uri="{FF2B5EF4-FFF2-40B4-BE49-F238E27FC236}">
                <a16:creationId xmlns:a16="http://schemas.microsoft.com/office/drawing/2014/main" id="{81FC6DE9-5D41-4FAC-9725-128EF9E76F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08135" y="1877675"/>
            <a:ext cx="962025" cy="1238250"/>
          </a:xfrm>
          <a:prstGeom prst="rect">
            <a:avLst/>
          </a:prstGeom>
          <a:effectLst>
            <a:glow rad="63500">
              <a:schemeClr val="accent5">
                <a:satMod val="175000"/>
                <a:alpha val="40000"/>
              </a:schemeClr>
            </a:glow>
          </a:effectLst>
        </p:spPr>
      </p:pic>
      <p:grpSp>
        <p:nvGrpSpPr>
          <p:cNvPr id="14" name="Group 13">
            <a:extLst>
              <a:ext uri="{FF2B5EF4-FFF2-40B4-BE49-F238E27FC236}">
                <a16:creationId xmlns:a16="http://schemas.microsoft.com/office/drawing/2014/main" id="{6E45D895-F15A-435C-B172-8739F11E24D9}"/>
              </a:ext>
            </a:extLst>
          </p:cNvPr>
          <p:cNvGrpSpPr/>
          <p:nvPr/>
        </p:nvGrpSpPr>
        <p:grpSpPr>
          <a:xfrm>
            <a:off x="9556115" y="2597468"/>
            <a:ext cx="1543050" cy="1807845"/>
            <a:chOff x="8311515" y="2697480"/>
            <a:chExt cx="1543050" cy="1807845"/>
          </a:xfrm>
          <a:effectLst>
            <a:glow rad="63500">
              <a:schemeClr val="accent6">
                <a:satMod val="175000"/>
                <a:alpha val="40000"/>
              </a:schemeClr>
            </a:glow>
          </a:effectLst>
        </p:grpSpPr>
        <p:pic>
          <p:nvPicPr>
            <p:cNvPr id="13" name="Graphic 12">
              <a:extLst>
                <a:ext uri="{FF2B5EF4-FFF2-40B4-BE49-F238E27FC236}">
                  <a16:creationId xmlns:a16="http://schemas.microsoft.com/office/drawing/2014/main" id="{7D8A8CD2-CE11-4175-97C4-E69F877EAC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11515" y="2697480"/>
              <a:ext cx="1543050" cy="1581150"/>
            </a:xfrm>
            <a:prstGeom prst="rect">
              <a:avLst/>
            </a:prstGeom>
          </p:spPr>
        </p:pic>
        <p:pic>
          <p:nvPicPr>
            <p:cNvPr id="11" name="Graphic 10">
              <a:extLst>
                <a:ext uri="{FF2B5EF4-FFF2-40B4-BE49-F238E27FC236}">
                  <a16:creationId xmlns:a16="http://schemas.microsoft.com/office/drawing/2014/main" id="{76AD73EB-B088-4050-BA21-B35B5EFB71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63317" y="3267075"/>
              <a:ext cx="923925" cy="1238250"/>
            </a:xfrm>
            <a:prstGeom prst="rect">
              <a:avLst/>
            </a:prstGeom>
          </p:spPr>
        </p:pic>
      </p:grpSp>
      <p:pic>
        <p:nvPicPr>
          <p:cNvPr id="16" name="Graphic 15">
            <a:extLst>
              <a:ext uri="{FF2B5EF4-FFF2-40B4-BE49-F238E27FC236}">
                <a16:creationId xmlns:a16="http://schemas.microsoft.com/office/drawing/2014/main" id="{5BDD9F9D-A73E-48C6-93B4-FD74240A37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77509" y="3631586"/>
            <a:ext cx="1552575" cy="1266825"/>
          </a:xfrm>
          <a:prstGeom prst="rect">
            <a:avLst/>
          </a:prstGeom>
          <a:effectLst>
            <a:glow rad="63500">
              <a:schemeClr val="accent6">
                <a:satMod val="175000"/>
                <a:alpha val="40000"/>
              </a:schemeClr>
            </a:glow>
          </a:effectLst>
        </p:spPr>
      </p:pic>
      <p:pic>
        <p:nvPicPr>
          <p:cNvPr id="18" name="Graphic 17">
            <a:extLst>
              <a:ext uri="{FF2B5EF4-FFF2-40B4-BE49-F238E27FC236}">
                <a16:creationId xmlns:a16="http://schemas.microsoft.com/office/drawing/2014/main" id="{635A2351-DB67-4849-9016-0889F82EF0F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89490" y="4624409"/>
            <a:ext cx="1209675" cy="1323975"/>
          </a:xfrm>
          <a:prstGeom prst="rect">
            <a:avLst/>
          </a:prstGeom>
          <a:effectLst>
            <a:glow rad="63500">
              <a:schemeClr val="accent5">
                <a:satMod val="175000"/>
                <a:alpha val="40000"/>
              </a:schemeClr>
            </a:glow>
          </a:effectLst>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1537528" cy="4623190"/>
          </a:xfrm>
        </p:spPr>
        <p:txBody>
          <a:bodyPr>
            <a:normAutofit fontScale="92500" lnSpcReduction="20000"/>
          </a:bodyPr>
          <a:lstStyle/>
          <a:p>
            <a:pPr marL="0" indent="0">
              <a:buNone/>
            </a:pPr>
            <a:r>
              <a:rPr lang="en-US" dirty="0"/>
              <a:t>“With the provided best practices and well designed</a:t>
            </a:r>
          </a:p>
          <a:p>
            <a:pPr marL="0" indent="0">
              <a:buNone/>
            </a:pPr>
            <a:r>
              <a:rPr lang="en-US" dirty="0"/>
              <a:t>Azure Landing Zones, we were able to quickly bring our</a:t>
            </a:r>
          </a:p>
          <a:p>
            <a:pPr marL="0" indent="0">
              <a:buNone/>
            </a:pPr>
            <a:r>
              <a:rPr lang="en-US" dirty="0"/>
              <a:t>on premise solution to the cloud with reliability and assure</a:t>
            </a:r>
          </a:p>
          <a:p>
            <a:pPr marL="0" indent="0">
              <a:buNone/>
            </a:pPr>
            <a:r>
              <a:rPr lang="en-US" dirty="0"/>
              <a:t>continued service to our clients in a very short time frame</a:t>
            </a:r>
          </a:p>
          <a:p>
            <a:pPr marL="0" indent="0">
              <a:buNone/>
            </a:pPr>
            <a:r>
              <a:rPr lang="en-US" dirty="0"/>
              <a:t>allowing us to focus our resources on growing and</a:t>
            </a:r>
          </a:p>
          <a:p>
            <a:pPr marL="0" indent="0">
              <a:buNone/>
            </a:pPr>
            <a:r>
              <a:rPr lang="en-US" dirty="0"/>
              <a:t>expanding our solution for a dynamic and evolving</a:t>
            </a:r>
          </a:p>
          <a:p>
            <a:pPr marL="0" indent="0">
              <a:buNone/>
            </a:pPr>
            <a:r>
              <a:rPr lang="en-US" dirty="0"/>
              <a:t>technological world.”</a:t>
            </a:r>
          </a:p>
          <a:p>
            <a:pPr marL="0" indent="0">
              <a:buNone/>
            </a:pPr>
            <a:br>
              <a:rPr lang="en-US" dirty="0"/>
            </a:br>
            <a:r>
              <a:rPr lang="en-US" dirty="0"/>
              <a:t>	- Emma Fox, Founder &amp; CEO of Contoso Excursions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EF33B-28B3-4B07-9543-C44D9B89BA34}"/>
              </a:ext>
            </a:extLst>
          </p:cNvPr>
          <p:cNvSpPr txBox="1"/>
          <p:nvPr/>
        </p:nvSpPr>
        <p:spPr>
          <a:xfrm>
            <a:off x="654341" y="1073791"/>
            <a:ext cx="10536573" cy="3870290"/>
          </a:xfrm>
          <a:prstGeom prst="rect">
            <a:avLst/>
          </a:prstGeom>
          <a:noFill/>
        </p:spPr>
        <p:txBody>
          <a:bodyPr wrap="square" lIns="182880" tIns="146304" rIns="182880" bIns="146304" rtlCol="0">
            <a:spAutoFit/>
          </a:bodyPr>
          <a:lstStyle/>
          <a:p>
            <a:pPr algn="ctr">
              <a:lnSpc>
                <a:spcPct val="90000"/>
              </a:lnSpc>
              <a:spcAft>
                <a:spcPts val="600"/>
              </a:spcAft>
            </a:pPr>
            <a:r>
              <a:rPr lang="en-US" sz="19900" b="1" dirty="0">
                <a:ln>
                  <a:solidFill>
                    <a:schemeClr val="tx1"/>
                  </a:solidFill>
                </a:ln>
                <a:solidFill>
                  <a:srgbClr val="FF0000"/>
                </a:solidFill>
              </a:rPr>
              <a:t>STOP</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Only template slides after this</a:t>
            </a:r>
          </a:p>
        </p:txBody>
      </p:sp>
    </p:spTree>
    <p:extLst>
      <p:ext uri="{BB962C8B-B14F-4D97-AF65-F5344CB8AC3E}">
        <p14:creationId xmlns:p14="http://schemas.microsoft.com/office/powerpoint/2010/main" val="2823425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741246"/>
            <a:ext cx="11358522" cy="4727448"/>
          </a:xfrm>
          <a:prstGeom prst="rect">
            <a:avLst/>
          </a:prstGeom>
          <a:noFill/>
        </p:spPr>
        <p:txBody>
          <a:bodyPr wrap="square" lIns="182880" tIns="146304" rIns="182880" bIns="146304" rtlCol="0">
            <a:spAutoFit/>
          </a:bodyPr>
          <a:lstStyle/>
          <a:p>
            <a:r>
              <a:rPr lang="en-US" sz="2400" dirty="0"/>
              <a:t>In this whiteboard design session, you will look at how to design landing zones for </a:t>
            </a:r>
          </a:p>
          <a:p>
            <a:r>
              <a:rPr lang="en-US" sz="2400" dirty="0"/>
              <a:t>Azure at a small deployment that can grow. Your focus will be on a small to</a:t>
            </a:r>
          </a:p>
          <a:p>
            <a:r>
              <a:rPr lang="en-US" sz="2400" dirty="0"/>
              <a:t>medium size company scenario, where they are looking to move into a cloud and </a:t>
            </a:r>
          </a:p>
          <a:p>
            <a:r>
              <a:rPr lang="en-US" sz="2400" dirty="0"/>
              <a:t>utilize features for future implementations.</a:t>
            </a:r>
          </a:p>
          <a:p>
            <a:br>
              <a:rPr lang="en-US" sz="2400" dirty="0"/>
            </a:br>
            <a:r>
              <a:rPr lang="en-US" sz="2400" dirty="0"/>
              <a:t>At the end of the workshop, you will be better able to design and use core design</a:t>
            </a:r>
          </a:p>
          <a:p>
            <a:r>
              <a:rPr lang="en-US" sz="2400" dirty="0"/>
              <a:t>principals for landing zones with Azure, including compute, networking, storage,</a:t>
            </a:r>
          </a:p>
          <a:p>
            <a:r>
              <a:rPr lang="en-US" sz="2400" dirty="0"/>
              <a:t>data, role-based access, and hybrid cloud pieces. You will also understand how</a:t>
            </a:r>
          </a:p>
          <a:p>
            <a:r>
              <a:rPr lang="en-US" sz="2400" dirty="0"/>
              <a:t>to utilize Azure resources and best practices as well as better understand the </a:t>
            </a:r>
          </a:p>
          <a:p>
            <a:r>
              <a:rPr lang="en-US" sz="2400" dirty="0"/>
              <a:t>challenges involved in managing and growing Azure solutions.</a:t>
            </a:r>
          </a:p>
          <a:p>
            <a:br>
              <a:rPr lang="en-US" sz="2400" dirty="0"/>
            </a:b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4978359"/>
          </a:xfrm>
        </p:spPr>
        <p:txBody>
          <a:bodyPr>
            <a:normAutofit fontScale="92500" lnSpcReduction="10000"/>
          </a:bodyPr>
          <a:lstStyle/>
          <a:p>
            <a:pPr marL="0" indent="0">
              <a:buNone/>
            </a:pPr>
            <a:r>
              <a:rPr lang="en-US" sz="3600" b="1" dirty="0">
                <a:solidFill>
                  <a:schemeClr val="tx1"/>
                </a:solidFill>
              </a:rPr>
              <a:t>Contoso Excursions</a:t>
            </a:r>
          </a:p>
          <a:p>
            <a:r>
              <a:rPr lang="en-US" sz="3600" dirty="0">
                <a:solidFill>
                  <a:schemeClr val="tx1"/>
                </a:solidFill>
              </a:rPr>
              <a:t>In-house and customer applications &amp; data</a:t>
            </a:r>
          </a:p>
          <a:p>
            <a:pPr lvl="1"/>
            <a:r>
              <a:rPr lang="en-US" sz="2032" dirty="0">
                <a:solidFill>
                  <a:schemeClr val="tx1"/>
                </a:solidFill>
              </a:rPr>
              <a:t>Keep secure and available 100% of time</a:t>
            </a:r>
          </a:p>
          <a:p>
            <a:pPr lvl="1"/>
            <a:r>
              <a:rPr lang="en-US" sz="2032" dirty="0">
                <a:solidFill>
                  <a:schemeClr val="tx1"/>
                </a:solidFill>
              </a:rPr>
              <a:t>As business grows, scale your operations</a:t>
            </a:r>
          </a:p>
          <a:p>
            <a:r>
              <a:rPr lang="en-US" sz="3600" dirty="0">
                <a:solidFill>
                  <a:schemeClr val="tx1"/>
                </a:solidFill>
              </a:rPr>
              <a:t>All in house managed</a:t>
            </a:r>
          </a:p>
          <a:p>
            <a:pPr lvl="1"/>
            <a:r>
              <a:rPr lang="en-US" sz="2032" dirty="0">
                <a:solidFill>
                  <a:schemeClr val="tx1"/>
                </a:solidFill>
              </a:rPr>
              <a:t>Equipment near end of lease</a:t>
            </a:r>
          </a:p>
          <a:p>
            <a:pPr lvl="1"/>
            <a:r>
              <a:rPr lang="en-US" sz="2032" dirty="0">
                <a:solidFill>
                  <a:schemeClr val="tx1"/>
                </a:solidFill>
              </a:rPr>
              <a:t>Hardware 80% utilization during business hours</a:t>
            </a:r>
          </a:p>
          <a:p>
            <a:pPr lvl="1"/>
            <a:r>
              <a:rPr lang="en-US" sz="2032" dirty="0">
                <a:solidFill>
                  <a:schemeClr val="tx1"/>
                </a:solidFill>
              </a:rPr>
              <a:t>Sporadic timeouts at peak times</a:t>
            </a:r>
          </a:p>
          <a:p>
            <a:r>
              <a:rPr lang="en-US" sz="3600" dirty="0">
                <a:solidFill>
                  <a:schemeClr val="tx1"/>
                </a:solidFill>
              </a:rPr>
              <a:t>Migrate solution to the cloud</a:t>
            </a:r>
          </a:p>
          <a:p>
            <a:pPr lvl="1"/>
            <a:r>
              <a:rPr lang="en-US" sz="2032" dirty="0">
                <a:solidFill>
                  <a:schemeClr val="tx1"/>
                </a:solidFill>
              </a:rPr>
              <a:t>Ensure reliable dynamic growth &amp; shrink depending on demand</a:t>
            </a:r>
          </a:p>
          <a:p>
            <a:pPr lvl="1"/>
            <a:r>
              <a:rPr lang="en-US" sz="2032" dirty="0">
                <a:solidFill>
                  <a:schemeClr val="tx1"/>
                </a:solidFill>
              </a:rPr>
              <a:t>Application update time frame beyond pending hardware refresh</a:t>
            </a:r>
          </a:p>
          <a:p>
            <a:pPr lvl="1"/>
            <a:r>
              <a:rPr lang="en-US" sz="2032" dirty="0">
                <a:solidFill>
                  <a:schemeClr val="tx1"/>
                </a:solidFill>
              </a:rPr>
              <a:t>Development environment</a:t>
            </a:r>
          </a:p>
          <a:p>
            <a:pPr lvl="1"/>
            <a:r>
              <a:rPr lang="en-US" sz="2032" dirty="0">
                <a:solidFill>
                  <a:schemeClr val="tx1"/>
                </a:solidFill>
              </a:rPr>
              <a:t>Minimal client interruption</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Diagram&#10;&#10;Existing layout">
            <a:extLst>
              <a:ext uri="{FF2B5EF4-FFF2-40B4-BE49-F238E27FC236}">
                <a16:creationId xmlns:a16="http://schemas.microsoft.com/office/drawing/2014/main" id="{8A0018F0-F217-4466-B79B-713264A78B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5920" y="2508937"/>
            <a:ext cx="3444240" cy="2701395"/>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418976" cy="5379312"/>
          </a:xfrm>
        </p:spPr>
        <p:txBody>
          <a:bodyPr>
            <a:normAutofit fontScale="62500" lnSpcReduction="20000"/>
          </a:bodyPr>
          <a:lstStyle/>
          <a:p>
            <a:r>
              <a:rPr lang="en-US" dirty="0"/>
              <a:t>Access to resources must be limited to only the required staff</a:t>
            </a:r>
          </a:p>
          <a:p>
            <a:pPr lvl="1"/>
            <a:r>
              <a:rPr lang="en-US" dirty="0"/>
              <a:t>Least privilege required. </a:t>
            </a:r>
          </a:p>
          <a:p>
            <a:pPr lvl="1"/>
            <a:r>
              <a:rPr lang="en-US" dirty="0"/>
              <a:t>Allow third parties access for support</a:t>
            </a:r>
          </a:p>
          <a:p>
            <a:r>
              <a:rPr lang="en-US" dirty="0"/>
              <a:t>Backed up on a daily basis. </a:t>
            </a:r>
          </a:p>
          <a:p>
            <a:r>
              <a:rPr lang="en-US" dirty="0"/>
              <a:t>Critical systems must be available in the event of a disaster</a:t>
            </a:r>
          </a:p>
          <a:p>
            <a:pPr lvl="1"/>
            <a:r>
              <a:rPr lang="en-US" dirty="0"/>
              <a:t>RTO: 12 hours</a:t>
            </a:r>
          </a:p>
          <a:p>
            <a:pPr lvl="1"/>
            <a:r>
              <a:rPr lang="en-US" dirty="0"/>
              <a:t>RPO: 4 hours</a:t>
            </a:r>
          </a:p>
          <a:p>
            <a:r>
              <a:rPr lang="en-US" dirty="0"/>
              <a:t>Infrastructure must allow for growth of capacity</a:t>
            </a:r>
          </a:p>
          <a:p>
            <a:pPr lvl="1"/>
            <a:r>
              <a:rPr lang="en-US" dirty="0"/>
              <a:t>Allow for transition of applications for IaaS to PaaS</a:t>
            </a:r>
          </a:p>
          <a:p>
            <a:r>
              <a:rPr lang="en-US" dirty="0"/>
              <a:t>All systems must have the ability to be patched and kept up to date</a:t>
            </a:r>
          </a:p>
          <a:p>
            <a:pPr lvl="1"/>
            <a:r>
              <a:rPr lang="en-US" dirty="0"/>
              <a:t>Centralized reporting to security services for reporting and monitoring. </a:t>
            </a:r>
          </a:p>
          <a:p>
            <a:r>
              <a:rPr lang="en-US" b="1" dirty="0"/>
              <a:t>Monitor p</a:t>
            </a:r>
            <a:r>
              <a:rPr lang="en-US" dirty="0"/>
              <a:t>erformance and availability of systems and applications</a:t>
            </a:r>
          </a:p>
          <a:p>
            <a:pPr lvl="1"/>
            <a:r>
              <a:rPr lang="en-US" dirty="0"/>
              <a:t>Ensure client experience is consistent. </a:t>
            </a:r>
          </a:p>
          <a:p>
            <a:pPr lvl="1"/>
            <a:r>
              <a:rPr lang="en-US" dirty="0"/>
              <a:t>Trends and troubleshooting information should be available for support and development groups</a:t>
            </a:r>
          </a:p>
          <a:p>
            <a:r>
              <a:rPr lang="en-US" b="1" dirty="0"/>
              <a:t>Cost Management</a:t>
            </a:r>
            <a:r>
              <a:rPr lang="en-US" dirty="0"/>
              <a:t> </a:t>
            </a:r>
          </a:p>
          <a:p>
            <a:pPr lvl="1"/>
            <a:r>
              <a:rPr lang="en-US" dirty="0"/>
              <a:t>Reporting of the costs should be able to tie back to the individual applications.</a:t>
            </a:r>
          </a:p>
          <a:p>
            <a:r>
              <a:rPr lang="en-US" dirty="0"/>
              <a:t>Migrations to the cloud should allow for minimum downtime</a:t>
            </a:r>
          </a:p>
          <a:p>
            <a:pPr lvl="1"/>
            <a:r>
              <a:rPr lang="en-US" dirty="0"/>
              <a:t>Enough redundancy to allow for planned patching, updating, and deployment without downtime</a:t>
            </a:r>
            <a:br>
              <a:rPr lang="en-US" dirty="0"/>
            </a:br>
            <a:endParaRPr lang="en-US"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78966"/>
          </a:xfrm>
        </p:spPr>
        <p:txBody>
          <a:bodyPr>
            <a:normAutofit/>
          </a:bodyPr>
          <a:lstStyle/>
          <a:p>
            <a:r>
              <a:rPr lang="en-US" dirty="0"/>
              <a:t>Reliability is a concern</a:t>
            </a:r>
          </a:p>
          <a:p>
            <a:pPr lvl="1"/>
            <a:r>
              <a:rPr lang="en-US" dirty="0"/>
              <a:t>Support people throughout the world</a:t>
            </a:r>
          </a:p>
          <a:p>
            <a:pPr lvl="1"/>
            <a:r>
              <a:rPr lang="en-US" dirty="0"/>
              <a:t>Look to achieve 99.95% SLA where possible</a:t>
            </a:r>
          </a:p>
          <a:p>
            <a:pPr lvl="1"/>
            <a:r>
              <a:rPr lang="en-US" dirty="0"/>
              <a:t>Application performance optimized wherever the user is</a:t>
            </a:r>
          </a:p>
          <a:p>
            <a:r>
              <a:rPr lang="en-US" dirty="0"/>
              <a:t>Cost is an ongoing concern</a:t>
            </a:r>
          </a:p>
          <a:p>
            <a:pPr lvl="1"/>
            <a:r>
              <a:rPr lang="en-US" dirty="0"/>
              <a:t>Cost-efficient </a:t>
            </a:r>
          </a:p>
          <a:p>
            <a:pPr lvl="1"/>
            <a:r>
              <a:rPr lang="en-US" dirty="0"/>
              <a:t>Break down costs to parse application costs</a:t>
            </a:r>
          </a:p>
          <a:p>
            <a:pPr lvl="1"/>
            <a:r>
              <a:rPr lang="en-US" dirty="0"/>
              <a:t>Final solution should be able to scale up and down based on demand.</a:t>
            </a:r>
          </a:p>
          <a:p>
            <a:r>
              <a:rPr lang="en-US" dirty="0"/>
              <a:t>Security is a major concern</a:t>
            </a:r>
          </a:p>
          <a:p>
            <a:pPr lvl="1"/>
            <a:r>
              <a:rPr lang="en-US" dirty="0"/>
              <a:t>Users' personal identity information (PII) must be kept confidential and secure</a:t>
            </a:r>
          </a:p>
          <a:p>
            <a:pPr lvl="1"/>
            <a:endParaRPr lang="en-US"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5686557" cy="2977418"/>
          </a:xfrm>
        </p:spPr>
        <p:txBody>
          <a:bodyPr/>
          <a:lstStyle/>
          <a:p>
            <a:pPr marL="0" lvl="0" indent="0">
              <a:buNone/>
            </a:pPr>
            <a:r>
              <a:rPr lang="en-US" sz="3600" dirty="0"/>
              <a:t>Azure cost management</a:t>
            </a:r>
          </a:p>
          <a:p>
            <a:r>
              <a:rPr lang="en-US" sz="2800" dirty="0"/>
              <a:t>Understand where costs originate</a:t>
            </a:r>
          </a:p>
          <a:p>
            <a:r>
              <a:rPr lang="en-US" sz="2800" dirty="0"/>
              <a:t>Set budgets and alerts</a:t>
            </a:r>
          </a:p>
          <a:p>
            <a:r>
              <a:rPr lang="en-US" sz="2800" dirty="0"/>
              <a:t>Roll up reports across the organization with management groups</a:t>
            </a:r>
          </a:p>
          <a:p>
            <a:r>
              <a:rPr lang="en-US" sz="2800" dirty="0"/>
              <a:t>Delegated access to reports and usage</a:t>
            </a:r>
          </a:p>
          <a:p>
            <a:pPr lvl="1"/>
            <a:endParaRPr lang="en-US" dirty="0"/>
          </a:p>
        </p:txBody>
      </p:sp>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pic>
        <p:nvPicPr>
          <p:cNvPr id="1030" name="Picture 6" descr="Daily view&#10;&#10;A screenshot of cost analysis showing a daily view of costs for each day.">
            <a:extLst>
              <a:ext uri="{FF2B5EF4-FFF2-40B4-BE49-F238E27FC236}">
                <a16:creationId xmlns:a16="http://schemas.microsoft.com/office/drawing/2014/main" id="{35F819A7-5887-44FE-A4DE-D2816412A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206" y="1383487"/>
            <a:ext cx="4434840" cy="16575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ll data for current view&#10;&#10;The top total area graph in cost analysis using the Group by functionality with a pivot chart showing the full set of data for a total view.">
            <a:extLst>
              <a:ext uri="{FF2B5EF4-FFF2-40B4-BE49-F238E27FC236}">
                <a16:creationId xmlns:a16="http://schemas.microsoft.com/office/drawing/2014/main" id="{B1EF8F62-6196-4655-8FF9-0C4402D66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361" y="2858117"/>
            <a:ext cx="4431910"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28907"/>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6910</TotalTime>
  <Words>3364</Words>
  <Application>Microsoft Office PowerPoint</Application>
  <PresentationFormat>Widescreen</PresentationFormat>
  <Paragraphs>336</Paragraphs>
  <Slides>28</Slides>
  <Notes>27</Notes>
  <HiddenSlides>11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Landing Zones for small and growth designs</vt:lpstr>
      <vt:lpstr>Creating accessible content</vt:lpstr>
      <vt:lpstr>Abstract and learning objectives</vt:lpstr>
      <vt:lpstr>Step 1: Review the customer case study</vt:lpstr>
      <vt:lpstr>Customer situation </vt:lpstr>
      <vt:lpstr>Customer needs </vt:lpstr>
      <vt:lpstr>Customer objections </vt:lpstr>
      <vt:lpstr>Step 2: Design the solution</vt:lpstr>
      <vt:lpstr>Common scenarios</vt:lpstr>
      <vt:lpstr>Common scenarios</vt:lpstr>
      <vt:lpstr>Common scenarios</vt:lpstr>
      <vt:lpstr>Step 3: Present the solution</vt:lpstr>
      <vt:lpstr>Wrap-up</vt:lpstr>
      <vt:lpstr>Preferred target audience </vt:lpstr>
      <vt:lpstr>Preferred solution </vt:lpstr>
      <vt:lpstr>Preferred objections handling </vt:lpstr>
      <vt:lpstr>Customer quote </vt:lpstr>
      <vt:lpstr>PowerPoint Presentation</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Kit Skinner</cp:lastModifiedBy>
  <cp:revision>90</cp:revision>
  <dcterms:created xsi:type="dcterms:W3CDTF">2016-01-21T23:17:09Z</dcterms:created>
  <dcterms:modified xsi:type="dcterms:W3CDTF">2020-11-05T15:02:32Z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