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31"/>
  </p:notesMasterIdLst>
  <p:sldIdLst>
    <p:sldId id="300" r:id="rId6"/>
    <p:sldId id="301" r:id="rId7"/>
    <p:sldId id="323" r:id="rId8"/>
    <p:sldId id="302" r:id="rId9"/>
    <p:sldId id="259" r:id="rId10"/>
    <p:sldId id="303" r:id="rId11"/>
    <p:sldId id="304" r:id="rId12"/>
    <p:sldId id="305" r:id="rId13"/>
    <p:sldId id="320" r:id="rId14"/>
    <p:sldId id="322" r:id="rId15"/>
    <p:sldId id="321" r:id="rId16"/>
    <p:sldId id="317" r:id="rId17"/>
    <p:sldId id="316" r:id="rId18"/>
    <p:sldId id="319" r:id="rId19"/>
    <p:sldId id="318" r:id="rId20"/>
    <p:sldId id="31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03" d="100"/>
          <a:sy n="103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4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6/29/2018 12:56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6/29/2018 12:56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1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6/29/2018 12:56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3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939CF7E-134C-4B4A-9853-17D7568CBCC2}" type="datetime8">
              <a:rPr lang="en-US" smtClean="0"/>
              <a:t>6/29/2018 12:56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2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6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76134C8-AC9E-49DD-B3D6-722B1A93F18D}" type="datetime8">
              <a:rPr lang="en-US" smtClean="0"/>
              <a:t>6/29/2018 12:56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2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6/29/2018 12:56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77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86059B6-667D-4F24-AA48-46C1EA5D9E8E}" type="datetime8">
              <a:rPr lang="en-US" smtClean="0"/>
              <a:t>6/29/2018 12:56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6/29/2018 12:56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74E4CE6-2FE4-433F-87B8-CB5DD266EBFC}" type="datetime8">
              <a:rPr lang="en-US" smtClean="0"/>
              <a:t>6/29/2018 12:56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32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16B1EF-9462-406A-AECC-672A87EF37F1}" type="datetime8">
              <a:rPr lang="en-US" smtClean="0">
                <a:solidFill>
                  <a:prstClr val="black"/>
                </a:solidFill>
              </a:rPr>
              <a:t>6/29/2018 12:56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8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1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Make-your-PowerPoint-presentations-accessible-6f7772b2-2f33-4bd2-8ca7-dae3b2b3ef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emf"/><Relationship Id="rId4" Type="http://schemas.openxmlformats.org/officeDocument/2006/relationships/hyperlink" Target="http://www.paciellogroup.com/resources/contrastAnalyse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Workshop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3: Present the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062166"/>
            <a:ext cx="10229103" cy="583852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a solution to the target customer in a 15-minute chalk-talk format </a:t>
            </a:r>
            <a:endParaRPr lang="en-US" sz="36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 minutes (15 minutes for each team to present and receive feedback)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Directions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Pair with another table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One table is the Microsoft team and the other table is the customer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Microsoft team presents their proposed solution to the customer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customer asks one of the objections from the list of objections in the case study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Microsoft team responds to the objection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customer team gives feedback to the Microsoft team</a:t>
            </a:r>
            <a:endParaRPr lang="en-US" sz="2000" strike="sngStrik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Wrap-up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30069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the preferred solution for the case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solutions designed by other teams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4239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target audience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objections handling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quote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871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topic 1: size 36pt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Size 28pt for second level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Size 24pt for third level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Size 22pt for fourth level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Size 22 for fifth level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layout (without bullet points)</a:t>
            </a:r>
          </a:p>
        </p:txBody>
      </p:sp>
    </p:spTree>
    <p:extLst>
      <p:ext uri="{BB962C8B-B14F-4D97-AF65-F5344CB8AC3E}">
        <p14:creationId xmlns:p14="http://schemas.microsoft.com/office/powerpoint/2010/main" val="42344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topic 1: size 36pt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Size 28pt for second level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Size 24pt for third level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Size 22pt for fourth level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Size 22 for 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with bullet points - adjusting list levels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33951" y="2711868"/>
            <a:ext cx="3591130" cy="386311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 the “Decrease List Level” and “Increase List Level” tools on the Home Menu to change text levels.</a:t>
            </a:r>
          </a:p>
          <a:p>
            <a:pPr defTabSz="914102" fontAlgn="base">
              <a:spcBef>
                <a:spcPts val="60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Try this:  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Place your cursor in any row of text to the left that says “Size 20pt for subtopics”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Next click the Home tab, and then on the “</a:t>
            </a:r>
            <a:r>
              <a:rPr lang="en-US" sz="1372" u="sng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Decrease List level</a:t>
            </a: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” tool. Notice how the line moves up one level.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Now try placing your cursor in one of the  “Main topic…” lines of text. Click the “</a:t>
            </a:r>
            <a:r>
              <a:rPr lang="en-US" sz="1372" u="sng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Increase List Level</a:t>
            </a: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” tool and see how the text is pushed in one level</a:t>
            </a:r>
          </a:p>
          <a:p>
            <a:pPr defTabSz="914102" fontAlgn="base">
              <a:spcBef>
                <a:spcPts val="60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 these 2 tools to adjust your text levels as you work</a:t>
            </a:r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72491" y="5206132"/>
            <a:ext cx="6140977" cy="136884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0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793875"/>
            <a:ext cx="11652250" cy="25861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a bulleted slide with a subhead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the slide title to “Sentence case”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subheads to “Sentence case”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Hyperlink style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www.microsoft.com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4988" y="290513"/>
            <a:ext cx="11657012" cy="9001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Bullet points layout with subtitle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529" dirty="0">
                <a:solidFill>
                  <a:schemeClr val="tx1"/>
                </a:solidFill>
              </a:rPr>
              <a:t>Subtitle is smaller in the same text block</a:t>
            </a:r>
            <a:endParaRPr lang="en-US" sz="392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D1B745-2E81-4737-80C0-D4ADC884CA7D}"/>
              </a:ext>
            </a:extLst>
          </p:cNvPr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770" y="5416133"/>
            <a:ext cx="11613960" cy="132558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Additional tips!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Be sure to run the Accessibility Checker!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 to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    click the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Check for Issues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drop down menu      click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Check Accessibility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Videos need to be accessible: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Visit the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  <a:hlinkClick r:id="rId3"/>
              </a:rPr>
              <a:t>Office Accessibility Center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272624" y="1150631"/>
            <a:ext cx="11799542" cy="87362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Take the following steps to create accessible content that everyone can consume effectively.</a:t>
            </a:r>
          </a:p>
        </p:txBody>
      </p:sp>
      <p:sp>
        <p:nvSpPr>
          <p:cNvPr id="7" name="Contrast instructions text box">
            <a:extLst>
              <a:ext uri="{FF2B5EF4-FFF2-40B4-BE49-F238E27FC236}">
                <a16:creationId xmlns:a16="http://schemas.microsoft.com/office/drawing/2014/main" id="{2EA19A1A-86E0-4BC9-9788-D9371AEF3211}"/>
              </a:ext>
            </a:extLst>
          </p:cNvPr>
          <p:cNvSpPr txBox="1">
            <a:spLocks/>
          </p:cNvSpPr>
          <p:nvPr/>
        </p:nvSpPr>
        <p:spPr>
          <a:xfrm>
            <a:off x="269241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Contrast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Color Contrast Analyzer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4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D8F2410A-9A51-4326-9294-1848EBCAACF1}"/>
              </a:ext>
            </a:extLst>
          </p:cNvPr>
          <p:cNvGrpSpPr/>
          <p:nvPr/>
        </p:nvGrpSpPr>
        <p:grpSpPr>
          <a:xfrm>
            <a:off x="448214" y="3214396"/>
            <a:ext cx="1973221" cy="462106"/>
            <a:chOff x="457201" y="3851798"/>
            <a:chExt cx="2012788" cy="4713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3997BA-4449-476F-874D-61B1AEF59FAB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24" name="Light blue text box example">
                <a:hlinkClick r:id="rId4"/>
                <a:extLst>
                  <a:ext uri="{FF2B5EF4-FFF2-40B4-BE49-F238E27FC236}">
                    <a16:creationId xmlns:a16="http://schemas.microsoft.com/office/drawing/2014/main" id="{07BC68B1-128D-485E-9F28-AE15FDFBCB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1500">
                          <a:srgbClr val="FFFFFF"/>
                        </a:gs>
                        <a:gs pos="74000">
                          <a:srgbClr val="FFFFFF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22" name="Blue text box example">
                <a:hlinkClick r:id="rId4"/>
                <a:extLst>
                  <a:ext uri="{FF2B5EF4-FFF2-40B4-BE49-F238E27FC236}">
                    <a16:creationId xmlns:a16="http://schemas.microsoft.com/office/drawing/2014/main" id="{F2090629-6903-4243-9091-773ACBA6E2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7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1500">
                          <a:srgbClr val="FFFFFF"/>
                        </a:gs>
                        <a:gs pos="74000">
                          <a:srgbClr val="FFFFFF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21" name="Gray text box example">
                <a:hlinkClick r:id="rId4"/>
                <a:extLst>
                  <a:ext uri="{FF2B5EF4-FFF2-40B4-BE49-F238E27FC236}">
                    <a16:creationId xmlns:a16="http://schemas.microsoft.com/office/drawing/2014/main" id="{3938270C-7EF6-42F1-9783-B2D53E7FD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500">
                          <a:srgbClr val="353535"/>
                        </a:gs>
                        <a:gs pos="100000">
                          <a:srgbClr val="353535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</p:grpSp>
        <p:cxnSp>
          <p:nvCxnSpPr>
            <p:cNvPr id="29" name="Red slash">
              <a:extLst>
                <a:ext uri="{FF2B5EF4-FFF2-40B4-BE49-F238E27FC236}">
                  <a16:creationId xmlns:a16="http://schemas.microsoft.com/office/drawing/2014/main" id="{C126F65E-552B-41C6-85C7-BE7794694ACC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D47F70E8-F46C-4F26-9FFE-841287D57677}"/>
              </a:ext>
            </a:extLst>
          </p:cNvPr>
          <p:cNvGrpSpPr/>
          <p:nvPr/>
        </p:nvGrpSpPr>
        <p:grpSpPr>
          <a:xfrm>
            <a:off x="448214" y="4847557"/>
            <a:ext cx="1973221" cy="455607"/>
            <a:chOff x="457201" y="4875348"/>
            <a:chExt cx="2144166" cy="464743"/>
          </a:xfrm>
        </p:grpSpPr>
        <p:sp>
          <p:nvSpPr>
            <p:cNvPr id="20" name="Download label">
              <a:hlinkClick r:id="rId4"/>
              <a:extLst>
                <a:ext uri="{FF2B5EF4-FFF2-40B4-BE49-F238E27FC236}">
                  <a16:creationId xmlns:a16="http://schemas.microsoft.com/office/drawing/2014/main" id="{D3E39059-0F65-4F28-8991-03B714AEBC92}"/>
                </a:ext>
              </a:extLst>
            </p:cNvPr>
            <p:cNvSpPr txBox="1">
              <a:spLocks/>
            </p:cNvSpPr>
            <p:nvPr/>
          </p:nvSpPr>
          <p:spPr>
            <a:xfrm>
              <a:off x="457201" y="4875348"/>
              <a:ext cx="2144166" cy="464743"/>
            </a:xfrm>
            <a:prstGeom prst="rect">
              <a:avLst/>
            </a:prstGeom>
            <a:solidFill>
              <a:srgbClr val="0078D7"/>
            </a:solidFill>
          </p:spPr>
          <p:txBody>
            <a:bodyPr wrap="square" lIns="143428" tIns="143428" rIns="143428" bIns="143428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1500">
                        <a:srgbClr val="FFFFFF"/>
                      </a:gs>
                      <a:gs pos="74000">
                        <a:srgbClr val="FFFFFF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Download</a:t>
              </a:r>
            </a:p>
          </p:txBody>
        </p:sp>
        <p:sp>
          <p:nvSpPr>
            <p:cNvPr id="25" name="Download button">
              <a:extLst>
                <a:ext uri="{FF2B5EF4-FFF2-40B4-BE49-F238E27FC236}">
                  <a16:creationId xmlns:a16="http://schemas.microsoft.com/office/drawing/2014/main" id="{3E095CBB-F50B-49F8-8B4A-E5CFE6330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8" name="Shape &amp; color instruciton text box">
            <a:extLst>
              <a:ext uri="{FF2B5EF4-FFF2-40B4-BE49-F238E27FC236}">
                <a16:creationId xmlns:a16="http://schemas.microsoft.com/office/drawing/2014/main" id="{3DFAB517-E240-4C86-9C1E-41B7B9889F40}"/>
              </a:ext>
            </a:extLst>
          </p:cNvPr>
          <p:cNvSpPr txBox="1">
            <a:spLocks/>
          </p:cNvSpPr>
          <p:nvPr/>
        </p:nvSpPr>
        <p:spPr>
          <a:xfrm>
            <a:off x="2600409" y="1724019"/>
            <a:ext cx="2352339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Shape and color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5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78BB39EF-191E-4F81-B7C4-4330B0660D46}"/>
              </a:ext>
            </a:extLst>
          </p:cNvPr>
          <p:cNvGrpSpPr/>
          <p:nvPr/>
        </p:nvGrpSpPr>
        <p:grpSpPr>
          <a:xfrm>
            <a:off x="2779383" y="3421343"/>
            <a:ext cx="2063788" cy="1881821"/>
            <a:chOff x="2835115" y="4084309"/>
            <a:chExt cx="2105171" cy="1919555"/>
          </a:xfrm>
        </p:grpSpPr>
        <p:sp>
          <p:nvSpPr>
            <p:cNvPr id="31" name="Background and text">
              <a:hlinkClick r:id="rId4"/>
              <a:extLst>
                <a:ext uri="{FF2B5EF4-FFF2-40B4-BE49-F238E27FC236}">
                  <a16:creationId xmlns:a16="http://schemas.microsoft.com/office/drawing/2014/main" id="{41587D65-AD84-4847-AAB8-DAF9E47C57D3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lIns="179285" tIns="143428" rIns="179285" bIns="143428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1</a:t>
              </a:r>
            </a:p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2</a:t>
              </a:r>
            </a:p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3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9C75EE5-B23D-433C-B9FC-0A890CCA87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39" name="Bottom horizontal seperator">
                <a:extLst>
                  <a:ext uri="{FF2B5EF4-FFF2-40B4-BE49-F238E27FC236}">
                    <a16:creationId xmlns:a16="http://schemas.microsoft.com/office/drawing/2014/main" id="{0EA8FBA0-CE7A-43E1-BD7F-F31D3E9EB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Middle horizontal seperator">
                <a:extLst>
                  <a:ext uri="{FF2B5EF4-FFF2-40B4-BE49-F238E27FC236}">
                    <a16:creationId xmlns:a16="http://schemas.microsoft.com/office/drawing/2014/main" id="{A0BD764B-F19F-4DF2-B164-D068A2F20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Top horizontal seperator">
                <a:extLst>
                  <a:ext uri="{FF2B5EF4-FFF2-40B4-BE49-F238E27FC236}">
                    <a16:creationId xmlns:a16="http://schemas.microsoft.com/office/drawing/2014/main" id="{A8D93F6D-4AC8-4197-BC31-6184E349B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egend red X label">
              <a:extLst>
                <a:ext uri="{FF2B5EF4-FFF2-40B4-BE49-F238E27FC236}">
                  <a16:creationId xmlns:a16="http://schemas.microsoft.com/office/drawing/2014/main" id="{72C7857C-5DF0-4D0C-AFE3-F20197431F9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C3</a:t>
              </a:r>
            </a:p>
          </p:txBody>
        </p:sp>
        <p:sp>
          <p:nvSpPr>
            <p:cNvPr id="49" name="Legend red X">
              <a:extLst>
                <a:ext uri="{FF2B5EF4-FFF2-40B4-BE49-F238E27FC236}">
                  <a16:creationId xmlns:a16="http://schemas.microsoft.com/office/drawing/2014/main" id="{50972702-B6C4-4F7D-B9E3-1C99ABCE00AC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Legend yellow triangle label">
              <a:extLst>
                <a:ext uri="{FF2B5EF4-FFF2-40B4-BE49-F238E27FC236}">
                  <a16:creationId xmlns:a16="http://schemas.microsoft.com/office/drawing/2014/main" id="{4EF05085-0CE3-4287-9F98-41F1DF1B1A4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C2</a:t>
              </a:r>
            </a:p>
          </p:txBody>
        </p:sp>
        <p:sp>
          <p:nvSpPr>
            <p:cNvPr id="48" name="Legend yellow triangle">
              <a:extLst>
                <a:ext uri="{FF2B5EF4-FFF2-40B4-BE49-F238E27FC236}">
                  <a16:creationId xmlns:a16="http://schemas.microsoft.com/office/drawing/2014/main" id="{95924CBC-051D-4D98-A720-2ACBFB1EC5E5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Legend green circle label">
              <a:extLst>
                <a:ext uri="{FF2B5EF4-FFF2-40B4-BE49-F238E27FC236}">
                  <a16:creationId xmlns:a16="http://schemas.microsoft.com/office/drawing/2014/main" id="{FE5CE87C-D0A3-420D-92A0-72184D47AF3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C1</a:t>
              </a:r>
            </a:p>
          </p:txBody>
        </p:sp>
        <p:sp>
          <p:nvSpPr>
            <p:cNvPr id="47" name="Legend green circle">
              <a:extLst>
                <a:ext uri="{FF2B5EF4-FFF2-40B4-BE49-F238E27FC236}">
                  <a16:creationId xmlns:a16="http://schemas.microsoft.com/office/drawing/2014/main" id="{11B7ABC3-0D05-4D87-8805-F9856A64DD60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Example red X">
              <a:extLst>
                <a:ext uri="{FF2B5EF4-FFF2-40B4-BE49-F238E27FC236}">
                  <a16:creationId xmlns:a16="http://schemas.microsoft.com/office/drawing/2014/main" id="{10B2A76B-C434-491F-B592-EEDEDEA48E4B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Example yellow triangle">
              <a:extLst>
                <a:ext uri="{FF2B5EF4-FFF2-40B4-BE49-F238E27FC236}">
                  <a16:creationId xmlns:a16="http://schemas.microsoft.com/office/drawing/2014/main" id="{CBA60425-B490-4E52-A313-59C017B52428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Example green circle">
              <a:extLst>
                <a:ext uri="{FF2B5EF4-FFF2-40B4-BE49-F238E27FC236}">
                  <a16:creationId xmlns:a16="http://schemas.microsoft.com/office/drawing/2014/main" id="{A56147BF-EFBE-4D08-89A0-9FFED68EA619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Alt Text instruction text box">
            <a:extLst>
              <a:ext uri="{FF2B5EF4-FFF2-40B4-BE49-F238E27FC236}">
                <a16:creationId xmlns:a16="http://schemas.microsoft.com/office/drawing/2014/main" id="{04805918-8A89-4DB7-ADA7-F4E1A9608C97}"/>
              </a:ext>
            </a:extLst>
          </p:cNvPr>
          <p:cNvSpPr txBox="1">
            <a:spLocks/>
          </p:cNvSpPr>
          <p:nvPr/>
        </p:nvSpPr>
        <p:spPr>
          <a:xfrm>
            <a:off x="4931578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Alt text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kumimoji="0" lang="en-US" sz="1176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Right click the image or shape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</a:t>
            </a:r>
            <a:r>
              <a:rPr kumimoji="0" lang="en-US" sz="98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rmat Picture…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 </a:t>
            </a:r>
            <a:b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</a:t>
            </a:r>
            <a:r>
              <a:rPr kumimoji="0" lang="en-US" sz="98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rmat Shape…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Size &amp; Properties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icon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Expand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Alt Text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field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Enter a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Title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Description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of your image or object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" name="Slide layouts text box">
            <a:extLst>
              <a:ext uri="{FF2B5EF4-FFF2-40B4-BE49-F238E27FC236}">
                <a16:creationId xmlns:a16="http://schemas.microsoft.com/office/drawing/2014/main" id="{6CA969F9-E8C0-4936-B9E5-B64A45F7B9C7}"/>
              </a:ext>
            </a:extLst>
          </p:cNvPr>
          <p:cNvSpPr txBox="1">
            <a:spLocks/>
          </p:cNvSpPr>
          <p:nvPr/>
        </p:nvSpPr>
        <p:spPr>
          <a:xfrm>
            <a:off x="7262745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Slide layouts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sp>
        <p:nvSpPr>
          <p:cNvPr id="11" name="Reading order text box">
            <a:extLst>
              <a:ext uri="{FF2B5EF4-FFF2-40B4-BE49-F238E27FC236}">
                <a16:creationId xmlns:a16="http://schemas.microsoft.com/office/drawing/2014/main" id="{15E02C75-AB37-4F4D-9AC7-CD96B4C8696D}"/>
              </a:ext>
            </a:extLst>
          </p:cNvPr>
          <p:cNvSpPr txBox="1">
            <a:spLocks/>
          </p:cNvSpPr>
          <p:nvPr/>
        </p:nvSpPr>
        <p:spPr>
          <a:xfrm>
            <a:off x="9593912" y="1724019"/>
            <a:ext cx="2358419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Reading order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Home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tab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the 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Drawing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group, select 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Arrange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drop-down menu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Selection Pane…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40" name="Straight Arrow Connector 39" descr="Aarow pointing to the right" title="Aarow">
            <a:extLst>
              <a:ext uri="{FF2B5EF4-FFF2-40B4-BE49-F238E27FC236}">
                <a16:creationId xmlns:a16="http://schemas.microsoft.com/office/drawing/2014/main" id="{A1ACA4DF-DAA3-42D3-A3BC-0005F488AEE5}"/>
              </a:ext>
            </a:extLst>
          </p:cNvPr>
          <p:cNvCxnSpPr>
            <a:cxnSpLocks/>
          </p:cNvCxnSpPr>
          <p:nvPr/>
        </p:nvCxnSpPr>
        <p:spPr>
          <a:xfrm>
            <a:off x="6965269" y="6006412"/>
            <a:ext cx="134048" cy="0"/>
          </a:xfrm>
          <a:prstGeom prst="straightConnector1">
            <a:avLst/>
          </a:prstGeom>
          <a:ln w="19050">
            <a:solidFill>
              <a:srgbClr val="353535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descr="Arrow pointing to the right" title="Arrow">
            <a:extLst>
              <a:ext uri="{FF2B5EF4-FFF2-40B4-BE49-F238E27FC236}">
                <a16:creationId xmlns:a16="http://schemas.microsoft.com/office/drawing/2014/main" id="{F00CE180-A4EF-447B-9B6A-C8B34EE3207F}"/>
              </a:ext>
            </a:extLst>
          </p:cNvPr>
          <p:cNvCxnSpPr>
            <a:cxnSpLocks/>
          </p:cNvCxnSpPr>
          <p:nvPr/>
        </p:nvCxnSpPr>
        <p:spPr>
          <a:xfrm>
            <a:off x="3882924" y="6006412"/>
            <a:ext cx="134048" cy="0"/>
          </a:xfrm>
          <a:prstGeom prst="straightConnector1">
            <a:avLst/>
          </a:prstGeom>
          <a:ln w="19050">
            <a:solidFill>
              <a:srgbClr val="353535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AFE4319-E293-4485-975A-BADE1F27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" y="-247383"/>
            <a:ext cx="8067823" cy="2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010840"/>
            <a:ext cx="4795873" cy="8363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Photo layout 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F0CEC-E709-49D5-9437-71B581E4C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914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11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026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42072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59649"/>
          </a:xfrm>
        </p:spPr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372692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Abstract and learning objectives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Text here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25976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objections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Common scenarios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12" y="289511"/>
            <a:ext cx="11655840" cy="89966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2: Design the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62057" y="1741246"/>
            <a:ext cx="10652686" cy="29300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a solution and prepare to present the solution to the target customer audience in a 15-minute chalk-talk format.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60 minutes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C7A5CD-D651-4072-A920-34F54BCBC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82102"/>
              </p:ext>
            </p:extLst>
          </p:nvPr>
        </p:nvGraphicFramePr>
        <p:xfrm>
          <a:off x="3095545" y="3791921"/>
          <a:ext cx="8040154" cy="24204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348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Business</a:t>
                      </a:r>
                      <a:r>
                        <a:rPr lang="en-US" sz="1300" b="1" i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needs</a:t>
                      </a:r>
                    </a:p>
                    <a:p>
                      <a:r>
                        <a:rPr lang="en-US" sz="13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(10 minutes)</a:t>
                      </a:r>
                      <a:br>
                        <a:rPr lang="en-US" sz="13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300" b="0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marR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Respond to questions outlined in your guide and list the answers on a flipchart</a:t>
                      </a:r>
                    </a:p>
                    <a:p>
                      <a:endParaRPr lang="en-US" sz="13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348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(35 minutes)</a:t>
                      </a:r>
                      <a:b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endParaRPr lang="en-US" sz="1300" b="0" i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marR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Design a solution for as many of the stated requirements as time allows. Show the solution on a flipchart</a:t>
                      </a:r>
                    </a:p>
                    <a:p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756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Prepare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(15 minutes)</a:t>
                      </a:r>
                    </a:p>
                    <a:p>
                      <a:endParaRPr lang="en-US" sz="1300" b="1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Identify any customer needs that are not addressed with the proposed solution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Identify the benefits of your solution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Determine how you will respond to the customer’s objections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Prepare for a 15-minute presentation to the customer</a:t>
                      </a:r>
                      <a:b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9c797ad-d7c3-4982-82b7-81352a75e4a5"/>
    <ds:schemaRef ds:uri="2023ac63-7b75-4916-a9ee-591457758ee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1373</Words>
  <Application>Microsoft Office PowerPoint</Application>
  <PresentationFormat>Widescreen</PresentationFormat>
  <Paragraphs>223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2_Server and Cloud 2013</vt:lpstr>
      <vt:lpstr>C+E Readiness Template</vt:lpstr>
      <vt:lpstr>Workshop title</vt:lpstr>
      <vt:lpstr>Creating accessible content</vt:lpstr>
      <vt:lpstr>Abstract and learning objectives</vt:lpstr>
      <vt:lpstr>Step 1: Review the customer case study</vt:lpstr>
      <vt:lpstr>Customer situation </vt:lpstr>
      <vt:lpstr>Customer needs </vt:lpstr>
      <vt:lpstr>Customer objections </vt:lpstr>
      <vt:lpstr>Common scenarios </vt:lpstr>
      <vt:lpstr>Step 2: Design the solution</vt:lpstr>
      <vt:lpstr>Step 3: Present the solution</vt:lpstr>
      <vt:lpstr>Wrap-up</vt:lpstr>
      <vt:lpstr>Preferred target audience </vt:lpstr>
      <vt:lpstr>Preferred solution </vt:lpstr>
      <vt:lpstr>Preferred objections handling </vt:lpstr>
      <vt:lpstr>Customer quote </vt:lpstr>
      <vt:lpstr>PowerPoint Presentation</vt:lpstr>
      <vt:lpstr>Text layout (without bullet points)</vt:lpstr>
      <vt:lpstr>Text with bullet points - adjusting list levels</vt:lpstr>
      <vt:lpstr>Bullet points layout with subtitle Subtitle is smaller in the same text block</vt:lpstr>
      <vt:lpstr>Photo layout 1</vt:lpstr>
      <vt:lpstr>Demo</vt:lpstr>
      <vt:lpstr>Video</vt:lpstr>
      <vt:lpstr>Section title</vt:lpstr>
      <vt:lpstr>Software code slide</vt:lpstr>
      <vt:lpstr>Notes (hidden)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Hope Rosen</cp:lastModifiedBy>
  <cp:revision>70</cp:revision>
  <dcterms:created xsi:type="dcterms:W3CDTF">2016-01-21T23:17:09Z</dcterms:created>
  <dcterms:modified xsi:type="dcterms:W3CDTF">2018-06-29T19:57:36Z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