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71" r:id="rId2"/>
    <p:sldId id="272" r:id="rId3"/>
    <p:sldId id="268" r:id="rId4"/>
    <p:sldId id="269" r:id="rId5"/>
    <p:sldId id="256" r:id="rId6"/>
    <p:sldId id="257" r:id="rId7"/>
    <p:sldId id="266" r:id="rId8"/>
    <p:sldId id="264" r:id="rId9"/>
    <p:sldId id="258" r:id="rId10"/>
    <p:sldId id="261" r:id="rId11"/>
    <p:sldId id="259" r:id="rId12"/>
    <p:sldId id="262" r:id="rId13"/>
    <p:sldId id="26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111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 spd="slow">
    <p:fade/>
  </p:transition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 /><Relationship Id="rId2" Type="http://schemas.openxmlformats.org/officeDocument/2006/relationships/audio" Target="../media/media1.m4a" /><Relationship Id="rId1" Type="http://schemas.microsoft.com/office/2007/relationships/media" Target="../media/media1.m4a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E1FE5B-D8F5-464F-8BC0-2936A8ADC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164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Online class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201 </a:t>
            </a:r>
          </a:p>
        </p:txBody>
      </p:sp>
      <p:pic>
        <p:nvPicPr>
          <p:cNvPr id="18" name="Audio 17">
            <a:hlinkClick r:id="" action="ppaction://media"/>
            <a:extLst>
              <a:ext uri="{FF2B5EF4-FFF2-40B4-BE49-F238E27FC236}">
                <a16:creationId xmlns:a16="http://schemas.microsoft.com/office/drawing/2014/main" id="{7C777AF8-70C9-49E1-8978-F090E89E19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72900" y="6438900"/>
            <a:ext cx="2032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95946"/>
      </p:ext>
    </p:extLst>
  </p:cSld>
  <p:clrMapOvr>
    <a:masterClrMapping/>
  </p:clrMapOvr>
  <p:transition spd="slow" advTm="1670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3E4D21-E8B0-44C7-B324-0F78909F7B91}"/>
              </a:ext>
            </a:extLst>
          </p:cNvPr>
          <p:cNvSpPr/>
          <p:nvPr/>
        </p:nvSpPr>
        <p:spPr>
          <a:xfrm>
            <a:off x="762000" y="285728"/>
            <a:ext cx="10668000" cy="6215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2. Examples</a:t>
            </a:r>
          </a:p>
          <a:p>
            <a:r>
              <a:rPr lang="en-US" sz="4000" dirty="0"/>
              <a:t>Some writers give examples to clarify the meaning of a word or an expression.</a:t>
            </a:r>
          </a:p>
          <a:p>
            <a:r>
              <a:rPr lang="en-US" sz="4000" dirty="0"/>
              <a:t>These expressions are used in introducing examples:</a:t>
            </a:r>
          </a:p>
          <a:p>
            <a:r>
              <a:rPr lang="en-US" sz="4000" dirty="0"/>
              <a:t>Such as, such, like, as, especially, for example, for instance, other, this , these (followed by a synonym)</a:t>
            </a:r>
          </a:p>
          <a:p>
            <a:r>
              <a:rPr lang="en-US" sz="4000" dirty="0"/>
              <a:t>E.g. Dandelion and other herbs are known to boost the immune system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0525028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ENDOPHORIC Context 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4321" y="362426"/>
            <a:ext cx="10131425" cy="61757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000" dirty="0"/>
              <a:t>3. Comparisons</a:t>
            </a:r>
          </a:p>
          <a:p>
            <a:pPr marL="0" indent="0">
              <a:buNone/>
            </a:pPr>
            <a:r>
              <a:rPr lang="en-US" sz="4000" dirty="0"/>
              <a:t>Comparisons give you information about unfamiliar words or expressions. </a:t>
            </a:r>
          </a:p>
          <a:p>
            <a:pPr marL="0" indent="0">
              <a:buNone/>
            </a:pPr>
            <a:r>
              <a:rPr lang="en-US" sz="4000" dirty="0"/>
              <a:t>Comparisons are introduced by words such as ( like, as, similar to, tantamount to, analogous with, in the same way, like</a:t>
            </a:r>
            <a:r>
              <a:rPr lang="is-IS" sz="4000" dirty="0"/>
              <a:t>…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268828"/>
      </p:ext>
    </p:extLst>
  </p:cSld>
  <p:clrMapOvr>
    <a:masterClrMapping/>
  </p:clrMapOvr>
  <p:transition spd="slow">
    <p:cover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DBA6D5-F1D7-4004-A645-20E99634B67E}"/>
              </a:ext>
            </a:extLst>
          </p:cNvPr>
          <p:cNvSpPr/>
          <p:nvPr/>
        </p:nvSpPr>
        <p:spPr>
          <a:xfrm>
            <a:off x="685800" y="609600"/>
            <a:ext cx="10896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4. Contrast</a:t>
            </a:r>
          </a:p>
          <a:p>
            <a:r>
              <a:rPr lang="en-US" sz="4400" dirty="0"/>
              <a:t>The dissimilarity of two things gives you the meaning of a word. Contrast is introduced by words such as ( but, though, although, even though, on the contrary, on the other hand, as opposed to, unlike, contrarily</a:t>
            </a:r>
            <a:r>
              <a:rPr lang="is-IS" sz="4400" dirty="0"/>
              <a:t>…</a:t>
            </a:r>
            <a:r>
              <a:rPr lang="en-US" sz="4400" dirty="0"/>
              <a:t>.)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005949843"/>
      </p:ext>
    </p:extLst>
  </p:cSld>
  <p:clrMapOvr>
    <a:masterClrMapping/>
  </p:clrMapOvr>
  <p:transition spd="slow">
    <p:cover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Exophoric context 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2142067"/>
            <a:ext cx="10131425" cy="4411133"/>
          </a:xfrm>
        </p:spPr>
        <p:txBody>
          <a:bodyPr>
            <a:normAutofit/>
          </a:bodyPr>
          <a:lstStyle/>
          <a:p>
            <a:r>
              <a:rPr lang="en-US" sz="4800" dirty="0"/>
              <a:t>This context refers to the ocean of knowledge outside the immediate context a word, an expression, an idea, a concept, a personality etc.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51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67A057-F8C1-4149-BEA0-4CFA54393DD7}"/>
              </a:ext>
            </a:extLst>
          </p:cNvPr>
          <p:cNvSpPr/>
          <p:nvPr/>
        </p:nvSpPr>
        <p:spPr>
          <a:xfrm>
            <a:off x="685800" y="457201"/>
            <a:ext cx="11201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This context involves all but not limited to the following:</a:t>
            </a:r>
          </a:p>
          <a:p>
            <a:pPr marL="2628900" lvl="5" indent="-342900">
              <a:buAutoNum type="arabicPeriod"/>
            </a:pPr>
            <a:r>
              <a:rPr lang="en-US" sz="4400" dirty="0"/>
              <a:t>History </a:t>
            </a:r>
          </a:p>
          <a:p>
            <a:pPr marL="2628900" lvl="5" indent="-342900">
              <a:buAutoNum type="arabicPeriod"/>
            </a:pPr>
            <a:r>
              <a:rPr lang="en-US" sz="4400" dirty="0"/>
              <a:t>Opinions </a:t>
            </a:r>
          </a:p>
          <a:p>
            <a:pPr marL="2628900" lvl="5" indent="-342900">
              <a:buAutoNum type="arabicPeriod"/>
            </a:pPr>
            <a:r>
              <a:rPr lang="en-US" sz="4400" dirty="0"/>
              <a:t>Bias</a:t>
            </a:r>
          </a:p>
          <a:p>
            <a:pPr marL="2628900" lvl="5" indent="-342900">
              <a:buAutoNum type="arabicPeriod"/>
            </a:pPr>
            <a:r>
              <a:rPr lang="en-US" sz="4400" dirty="0"/>
              <a:t>Religion</a:t>
            </a:r>
          </a:p>
          <a:p>
            <a:pPr marL="2628900" lvl="5" indent="-342900">
              <a:buAutoNum type="arabicPeriod"/>
            </a:pPr>
            <a:r>
              <a:rPr lang="en-US" sz="4400" dirty="0"/>
              <a:t>Background  </a:t>
            </a:r>
          </a:p>
          <a:p>
            <a:pPr marL="2628900" lvl="5" indent="-342900">
              <a:buAutoNum type="arabicPeriod"/>
            </a:pPr>
            <a:r>
              <a:rPr lang="en-US" sz="4400" dirty="0"/>
              <a:t>World view</a:t>
            </a:r>
          </a:p>
        </p:txBody>
      </p:sp>
    </p:spTree>
    <p:extLst>
      <p:ext uri="{BB962C8B-B14F-4D97-AF65-F5344CB8AC3E}">
        <p14:creationId xmlns:p14="http://schemas.microsoft.com/office/powerpoint/2010/main" val="1621571202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0319-837E-49E4-BFCD-FBECC8EF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9F1A-E92D-4247-81D7-5DAC7FF18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role of context in  a given material?</a:t>
            </a:r>
          </a:p>
          <a:p>
            <a:r>
              <a:rPr lang="en-US" dirty="0"/>
              <a:t>What are the various types of context writers use ?</a:t>
            </a:r>
          </a:p>
          <a:p>
            <a:r>
              <a:rPr lang="en-US" dirty="0"/>
              <a:t>Is it important to provide context or background information in a piece of text?</a:t>
            </a:r>
          </a:p>
          <a:p>
            <a:r>
              <a:rPr lang="en-US" dirty="0"/>
              <a:t>What is the difference between </a:t>
            </a:r>
            <a:r>
              <a:rPr lang="en-US" dirty="0" err="1"/>
              <a:t>endophoric</a:t>
            </a:r>
            <a:r>
              <a:rPr lang="en-US" dirty="0"/>
              <a:t> and exophoric contexts?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7628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F49AE90-0A7A-4C90-B745-C66DDD625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36" y="2492896"/>
            <a:ext cx="11809312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cap="none" spc="1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Background within which a piece of writing is situated.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cap="none" spc="1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Context provides meaning and clarity to the intended message</a:t>
            </a:r>
            <a:r>
              <a:rPr lang="en-US" sz="1800" spc="1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spc="10" dirty="0">
              <a:effectLst/>
              <a:latin typeface="inheri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cap="none" spc="15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There are various kinds of context in writing which can deepen your understanding of the text. </a:t>
            </a:r>
            <a:endParaRPr lang="en-US" sz="3200" cap="non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A01CC4-7598-4A25-B475-7F02A3F9D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 </a:t>
            </a:r>
          </a:p>
        </p:txBody>
      </p:sp>
    </p:spTree>
    <p:extLst>
      <p:ext uri="{BB962C8B-B14F-4D97-AF65-F5344CB8AC3E}">
        <p14:creationId xmlns:p14="http://schemas.microsoft.com/office/powerpoint/2010/main" val="178297083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A7D1-CED6-4C1E-A75F-AA76870A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1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 role of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5145-8DE7-46EB-914F-DAAD96F2BE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spc="1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sz="2800" spc="1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 to bridge the gap between writers (authors) and their readers (audience).</a:t>
            </a:r>
          </a:p>
          <a:p>
            <a:endParaRPr lang="en-US" sz="2800" spc="10" dirty="0">
              <a:solidFill>
                <a:srgbClr val="000000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2800" spc="1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It is to help </a:t>
            </a:r>
            <a:r>
              <a:rPr lang="en-US" sz="2800" spc="1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strengthen readers’ comprehension and prevent miscommunication of the writer’s intent in the text. </a:t>
            </a:r>
          </a:p>
          <a:p>
            <a:endParaRPr lang="en-US" sz="2800" spc="10" dirty="0">
              <a:solidFill>
                <a:srgbClr val="000000"/>
              </a:solidFill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endParaRPr lang="en-US" sz="2800" spc="10" dirty="0">
              <a:solidFill>
                <a:srgbClr val="000000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2800" spc="1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Readers </a:t>
            </a:r>
            <a:r>
              <a:rPr lang="en-US" sz="2800" spc="1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need answers as to why, how, when, what and where a particular piece of information or event is presented (occurred).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4545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4" y="214290"/>
            <a:ext cx="10131425" cy="785818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rial Rounded MT Bold" charset="0"/>
                <a:ea typeface="Arial Rounded MT Bold" charset="0"/>
                <a:cs typeface="Arial Rounded MT Bold" charset="0"/>
              </a:rPr>
              <a:t>The role of context </a:t>
            </a:r>
            <a:endParaRPr lang="en-GB" sz="60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685802" y="2000240"/>
            <a:ext cx="4995334" cy="3790961"/>
          </a:xfrm>
        </p:spPr>
        <p:txBody>
          <a:bodyPr>
            <a:normAutofit/>
          </a:bodyPr>
          <a:lstStyle/>
          <a:p>
            <a:r>
              <a:rPr lang="en-US" sz="4000" dirty="0"/>
              <a:t>Endophoric</a:t>
            </a:r>
            <a:r>
              <a:rPr lang="en-US" sz="3600" dirty="0"/>
              <a:t> 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 rot="20772021">
            <a:off x="6787263" y="3669302"/>
            <a:ext cx="5052275" cy="1793275"/>
          </a:xfrm>
        </p:spPr>
        <p:txBody>
          <a:bodyPr>
            <a:normAutofit/>
            <a:scene3d>
              <a:camera prst="perspectiveFront">
                <a:rot lat="0" lon="0" rev="20699999"/>
              </a:camera>
              <a:lightRig rig="threePt" dir="t"/>
            </a:scene3d>
          </a:bodyPr>
          <a:lstStyle/>
          <a:p>
            <a:r>
              <a:rPr lang="en-US" sz="4000" dirty="0"/>
              <a:t>Exophoric</a:t>
            </a:r>
            <a:r>
              <a:rPr lang="en-US" sz="3600" dirty="0"/>
              <a:t>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5845086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 err="1">
                <a:latin typeface="Century Gothic" pitchFamily="34" charset="0"/>
              </a:rPr>
              <a:t>Endophoric</a:t>
            </a:r>
            <a:r>
              <a:rPr lang="en-US" b="1" dirty="0"/>
              <a:t>  </a:t>
            </a:r>
            <a:r>
              <a:rPr lang="en-US" sz="4900" b="1" dirty="0">
                <a:latin typeface="Century Gothic" pitchFamily="34" charset="0"/>
              </a:rPr>
              <a:t>Context</a:t>
            </a:r>
            <a:endParaRPr lang="en-GB" sz="49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6646" y="1527048"/>
            <a:ext cx="11858708" cy="51166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700" dirty="0"/>
              <a:t>This refers to the immediate words surrounding another word in a given material/text.</a:t>
            </a:r>
          </a:p>
          <a:p>
            <a:pPr marL="0" indent="0">
              <a:buNone/>
            </a:pPr>
            <a:r>
              <a:rPr lang="nb-NO" sz="4700" dirty="0"/>
              <a:t>It is a word or phrase whose meaing is repetitive in the in the text.</a:t>
            </a:r>
          </a:p>
          <a:p>
            <a:pPr marL="0" indent="0">
              <a:buNone/>
            </a:pPr>
            <a:r>
              <a:rPr lang="nb-NO" sz="4700" dirty="0"/>
              <a:t>There are two types of endophoric reference: </a:t>
            </a:r>
          </a:p>
          <a:p>
            <a:pPr marL="0" indent="0">
              <a:buNone/>
            </a:pPr>
            <a:r>
              <a:rPr lang="nb-NO" sz="4700" dirty="0"/>
              <a:t>a. Anaphoric: this points backward/preceding in the text</a:t>
            </a:r>
          </a:p>
          <a:p>
            <a:pPr marL="0" indent="0">
              <a:buNone/>
            </a:pPr>
            <a:r>
              <a:rPr lang="nb-NO" sz="4700" dirty="0"/>
              <a:t>b. Cataphoric: Points to the following text</a:t>
            </a:r>
            <a:endParaRPr lang="en-US" sz="4700" dirty="0"/>
          </a:p>
          <a:p>
            <a:pPr marL="0" indent="0">
              <a:buNone/>
            </a:pPr>
            <a:r>
              <a:rPr lang="en-US" sz="4700" dirty="0"/>
              <a:t> </a:t>
            </a:r>
          </a:p>
          <a:p>
            <a:pPr marL="0" indent="0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120012488"/>
      </p:ext>
    </p:extLst>
  </p:cSld>
  <p:clrMapOvr>
    <a:masterClrMapping/>
  </p:clrMapOvr>
  <p:transition spd="slow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Examples of Anaphoric and Cataphoric (Endophoric)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8084" y="1527048"/>
            <a:ext cx="11715832" cy="5045224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nb-NO" sz="3600" dirty="0"/>
              <a:t>A1</a:t>
            </a:r>
            <a:r>
              <a:rPr lang="nb-NO" sz="3800" dirty="0"/>
              <a:t>. I saw </a:t>
            </a:r>
            <a:r>
              <a:rPr lang="nb-NO" sz="3800" u="sng" dirty="0"/>
              <a:t>Ato</a:t>
            </a:r>
            <a:r>
              <a:rPr lang="nb-NO" sz="3800" dirty="0"/>
              <a:t> yesterday. </a:t>
            </a:r>
            <a:r>
              <a:rPr lang="nb-NO" sz="3800" u="sng" dirty="0"/>
              <a:t>He</a:t>
            </a:r>
            <a:r>
              <a:rPr lang="nb-NO" sz="3800" dirty="0"/>
              <a:t> was buying a book. (‘He’ is an anaphoric becauce its referent precedes it.</a:t>
            </a:r>
          </a:p>
          <a:p>
            <a:pPr marL="514350" indent="-514350">
              <a:buNone/>
            </a:pPr>
            <a:r>
              <a:rPr lang="nb-NO" sz="3800" dirty="0"/>
              <a:t>A2. </a:t>
            </a:r>
            <a:r>
              <a:rPr lang="nb-NO" sz="3800" u="sng" dirty="0"/>
              <a:t>The boy </a:t>
            </a:r>
            <a:r>
              <a:rPr lang="nb-NO" sz="3800" dirty="0"/>
              <a:t>hurt </a:t>
            </a:r>
            <a:r>
              <a:rPr lang="nb-NO" sz="3800" u="sng" dirty="0"/>
              <a:t>himself</a:t>
            </a:r>
            <a:r>
              <a:rPr lang="nb-NO" sz="3800" dirty="0"/>
              <a:t>. (Reflexive pronoun </a:t>
            </a:r>
            <a:r>
              <a:rPr lang="nb-NO" sz="3800" i="1" dirty="0"/>
              <a:t>himself </a:t>
            </a:r>
            <a:r>
              <a:rPr lang="nb-NO" sz="3800" dirty="0"/>
              <a:t>is anaphoric to </a:t>
            </a:r>
            <a:r>
              <a:rPr lang="nb-NO" sz="3800" i="1" dirty="0"/>
              <a:t>the boy.</a:t>
            </a:r>
          </a:p>
          <a:p>
            <a:pPr marL="514350" indent="-514350">
              <a:buNone/>
            </a:pPr>
            <a:r>
              <a:rPr lang="nb-NO" sz="3800" dirty="0"/>
              <a:t>B1. When </a:t>
            </a:r>
            <a:r>
              <a:rPr lang="nb-NO" sz="3800" i="1" dirty="0"/>
              <a:t>he</a:t>
            </a:r>
            <a:r>
              <a:rPr lang="nb-NO" sz="3800" dirty="0"/>
              <a:t> saw me </a:t>
            </a:r>
            <a:r>
              <a:rPr lang="nb-NO" sz="3800" i="1" dirty="0"/>
              <a:t>Kwame</a:t>
            </a:r>
            <a:r>
              <a:rPr lang="nb-NO" sz="3800" dirty="0"/>
              <a:t> stopped eating and left the house.</a:t>
            </a:r>
          </a:p>
          <a:p>
            <a:pPr marL="514350" indent="-514350">
              <a:buNone/>
            </a:pPr>
            <a:r>
              <a:rPr lang="nb-NO" sz="3800" dirty="0"/>
              <a:t>Cataphoric reference are also referred to as </a:t>
            </a:r>
            <a:r>
              <a:rPr lang="nb-NO" sz="3800" i="1" dirty="0"/>
              <a:t>anticipately </a:t>
            </a:r>
            <a:endParaRPr lang="nb-NO" sz="3800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89DA80-D88C-4731-9A20-74488BF48477}"/>
              </a:ext>
            </a:extLst>
          </p:cNvPr>
          <p:cNvSpPr/>
          <p:nvPr/>
        </p:nvSpPr>
        <p:spPr>
          <a:xfrm>
            <a:off x="1143000" y="533400"/>
            <a:ext cx="10515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Endophoric context can also refer to the entire material in which a word or a particular expression is found.</a:t>
            </a:r>
          </a:p>
          <a:p>
            <a:endParaRPr lang="en-US" sz="4800" dirty="0"/>
          </a:p>
          <a:p>
            <a:r>
              <a:rPr lang="en-US" sz="4800" dirty="0"/>
              <a:t>A sentence, a paragraph and a whole book can all be considered as endophoric context.</a:t>
            </a:r>
          </a:p>
        </p:txBody>
      </p:sp>
    </p:spTree>
    <p:extLst>
      <p:ext uri="{BB962C8B-B14F-4D97-AF65-F5344CB8AC3E}">
        <p14:creationId xmlns:p14="http://schemas.microsoft.com/office/powerpoint/2010/main" val="1425632733"/>
      </p:ext>
    </p:extLst>
  </p:cSld>
  <p:clrMapOvr>
    <a:masterClrMapping/>
  </p:clrMapOvr>
  <p:transition spd="slow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914384"/>
          </a:xfrm>
        </p:spPr>
        <p:txBody>
          <a:bodyPr>
            <a:noAutofit/>
          </a:bodyPr>
          <a:lstStyle/>
          <a:p>
            <a:r>
              <a:rPr lang="en-US" sz="3200" dirty="0"/>
              <a:t>The meaning of a word or an expression can be deduced from ENDOPHORIC context in the following ways: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8084" y="1357298"/>
            <a:ext cx="11715832" cy="5286412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4400" dirty="0"/>
              <a:t>1. Restatement </a:t>
            </a:r>
          </a:p>
          <a:p>
            <a:pPr marL="0" indent="0">
              <a:buNone/>
            </a:pPr>
            <a:r>
              <a:rPr lang="en-US" sz="4400" dirty="0"/>
              <a:t>Writers may restate the concept of a word in other words. These expressions are used  to restate the meaning of a word or an expression.</a:t>
            </a:r>
          </a:p>
          <a:p>
            <a:pPr marL="0" indent="0">
              <a:buNone/>
            </a:pPr>
            <a:r>
              <a:rPr lang="en-US" sz="4400" dirty="0"/>
              <a:t>In other words, this means, that is, to put it another way, which is to say, or </a:t>
            </a:r>
            <a:r>
              <a:rPr lang="is-IS" sz="4400" dirty="0"/>
              <a:t>……</a:t>
            </a:r>
            <a:endParaRPr lang="en-US" sz="44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25386551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555</TotalTime>
  <Words>622</Words>
  <Application>Microsoft Office PowerPoint</Application>
  <PresentationFormat>Widescreen</PresentationFormat>
  <Paragraphs>62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 Online class  201 </vt:lpstr>
      <vt:lpstr> context</vt:lpstr>
      <vt:lpstr>Context </vt:lpstr>
      <vt:lpstr>The role of context</vt:lpstr>
      <vt:lpstr>The role of context </vt:lpstr>
      <vt:lpstr>Endophoric  Context</vt:lpstr>
      <vt:lpstr>Examples of Anaphoric and Cataphoric (Endophoric)</vt:lpstr>
      <vt:lpstr>PowerPoint Presentation</vt:lpstr>
      <vt:lpstr>The meaning of a word or an expression can be deduced from ENDOPHORIC context in the following ways:</vt:lpstr>
      <vt:lpstr>PowerPoint Presentation</vt:lpstr>
      <vt:lpstr>ENDOPHORIC Context cont.</vt:lpstr>
      <vt:lpstr>PowerPoint Presentation</vt:lpstr>
      <vt:lpstr>Exophoric context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iramascos@yahoo.com</dc:creator>
  <cp:lastModifiedBy>mohammed issaka</cp:lastModifiedBy>
  <cp:revision>73</cp:revision>
  <dcterms:created xsi:type="dcterms:W3CDTF">2016-09-23T21:03:13Z</dcterms:created>
  <dcterms:modified xsi:type="dcterms:W3CDTF">2021-03-09T12:53:53Z</dcterms:modified>
</cp:coreProperties>
</file>