
<file path=[Content_Types].xml><?xml version="1.0" encoding="utf-8"?>
<Types xmlns="http://schemas.openxmlformats.org/package/2006/content-types">
  <Default Extension="gif" ContentType="image/gi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8"/>
  </p:notesMasterIdLst>
  <p:sldIdLst>
    <p:sldId id="256" r:id="rId2"/>
    <p:sldId id="302" r:id="rId3"/>
    <p:sldId id="259" r:id="rId4"/>
    <p:sldId id="258" r:id="rId5"/>
    <p:sldId id="260" r:id="rId6"/>
    <p:sldId id="261" r:id="rId7"/>
    <p:sldId id="262" r:id="rId8"/>
    <p:sldId id="263" r:id="rId9"/>
    <p:sldId id="264" r:id="rId10"/>
    <p:sldId id="265" r:id="rId11"/>
    <p:sldId id="303" r:id="rId12"/>
    <p:sldId id="267" r:id="rId13"/>
    <p:sldId id="257" r:id="rId14"/>
    <p:sldId id="268" r:id="rId15"/>
    <p:sldId id="271" r:id="rId16"/>
    <p:sldId id="272" r:id="rId17"/>
    <p:sldId id="273" r:id="rId18"/>
    <p:sldId id="274" r:id="rId19"/>
    <p:sldId id="275" r:id="rId20"/>
    <p:sldId id="276" r:id="rId21"/>
    <p:sldId id="278" r:id="rId22"/>
    <p:sldId id="279" r:id="rId23"/>
    <p:sldId id="280" r:id="rId24"/>
    <p:sldId id="281" r:id="rId25"/>
    <p:sldId id="282" r:id="rId26"/>
    <p:sldId id="283" r:id="rId27"/>
    <p:sldId id="284" r:id="rId28"/>
    <p:sldId id="285" r:id="rId29"/>
    <p:sldId id="286" r:id="rId30"/>
    <p:sldId id="266" r:id="rId31"/>
    <p:sldId id="287" r:id="rId32"/>
    <p:sldId id="269" r:id="rId33"/>
    <p:sldId id="288" r:id="rId34"/>
    <p:sldId id="270" r:id="rId35"/>
    <p:sldId id="289" r:id="rId36"/>
    <p:sldId id="291" r:id="rId37"/>
    <p:sldId id="292" r:id="rId38"/>
    <p:sldId id="293" r:id="rId39"/>
    <p:sldId id="294" r:id="rId40"/>
    <p:sldId id="295" r:id="rId41"/>
    <p:sldId id="296" r:id="rId42"/>
    <p:sldId id="297" r:id="rId43"/>
    <p:sldId id="298" r:id="rId44"/>
    <p:sldId id="299" r:id="rId45"/>
    <p:sldId id="300" r:id="rId46"/>
    <p:sldId id="301"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91" autoAdjust="0"/>
  </p:normalViewPr>
  <p:slideViewPr>
    <p:cSldViewPr snapToGrid="0">
      <p:cViewPr varScale="1">
        <p:scale>
          <a:sx n="68" d="100"/>
          <a:sy n="68" d="100"/>
        </p:scale>
        <p:origin x="816" y="72"/>
      </p:cViewPr>
      <p:guideLst/>
    </p:cSldViewPr>
  </p:slideViewPr>
  <p:notesTextViewPr>
    <p:cViewPr>
      <p:scale>
        <a:sx n="3" d="2"/>
        <a:sy n="3" d="2"/>
      </p:scale>
      <p:origin x="0" y="0"/>
    </p:cViewPr>
  </p:notesTextViewPr>
  <p:sorterViewPr>
    <p:cViewPr>
      <p:scale>
        <a:sx n="100" d="100"/>
        <a:sy n="100" d="100"/>
      </p:scale>
      <p:origin x="0" y="-292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9C0EAC-2F48-406C-99FB-22FDF4137D7E}" type="datetimeFigureOut">
              <a:rPr lang="en-US" smtClean="0"/>
              <a:t>1/30/2021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E594F9-317C-4308-91E2-8664999BBFF4}" type="slidenum">
              <a:rPr lang="en-US" smtClean="0"/>
              <a:t>‹#›</a:t>
            </a:fld>
            <a:endParaRPr lang="en-US"/>
          </a:p>
        </p:txBody>
      </p:sp>
    </p:spTree>
    <p:extLst>
      <p:ext uri="{BB962C8B-B14F-4D97-AF65-F5344CB8AC3E}">
        <p14:creationId xmlns:p14="http://schemas.microsoft.com/office/powerpoint/2010/main" val="61632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89FD0C73-04D3-B642-B376-E40E3B04FF86}" type="slidenum">
              <a:rPr lang="en-GB" smtClean="0"/>
              <a:pPr/>
              <a:t>12</a:t>
            </a:fld>
            <a:endParaRPr lang="en-GB"/>
          </a:p>
        </p:txBody>
      </p:sp>
    </p:spTree>
    <p:extLst>
      <p:ext uri="{BB962C8B-B14F-4D97-AF65-F5344CB8AC3E}">
        <p14:creationId xmlns:p14="http://schemas.microsoft.com/office/powerpoint/2010/main" val="41211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1/30/2021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1/30/2021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1/30/2021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4AC11-DC23-45E8-9EF5-354A9D45ED97}"/>
              </a:ext>
            </a:extLst>
          </p:cNvPr>
          <p:cNvSpPr>
            <a:spLocks noGrp="1"/>
          </p:cNvSpPr>
          <p:nvPr>
            <p:ph type="ctrTitle"/>
          </p:nvPr>
        </p:nvSpPr>
        <p:spPr>
          <a:xfrm>
            <a:off x="119270" y="265044"/>
            <a:ext cx="11940207" cy="3078686"/>
          </a:xfrm>
        </p:spPr>
        <p:txBody>
          <a:bodyPr>
            <a:normAutofit fontScale="90000"/>
          </a:bodyPr>
          <a:lstStyle/>
          <a:p>
            <a:r>
              <a:rPr lang="en-US" dirty="0"/>
              <a:t> </a:t>
            </a:r>
            <a:r>
              <a:rPr lang="en-US" dirty="0" err="1"/>
              <a:t>Uenr</a:t>
            </a:r>
            <a:r>
              <a:rPr lang="en-US" dirty="0"/>
              <a:t> 201</a:t>
            </a:r>
            <a:br>
              <a:rPr lang="en-US" dirty="0"/>
            </a:br>
            <a:r>
              <a:rPr lang="en-US" dirty="0"/>
              <a:t> </a:t>
            </a:r>
            <a:r>
              <a:rPr lang="en-US" sz="5300" dirty="0"/>
              <a:t>ANALYTICAL reading, reasoning AND</a:t>
            </a:r>
            <a:br>
              <a:rPr lang="en-US" sz="5300" dirty="0"/>
            </a:br>
            <a:r>
              <a:rPr lang="en-US" sz="5300" dirty="0"/>
              <a:t> critical thinking</a:t>
            </a:r>
            <a:endParaRPr lang="en-US" dirty="0"/>
          </a:p>
        </p:txBody>
      </p:sp>
      <p:sp>
        <p:nvSpPr>
          <p:cNvPr id="3" name="Subtitle 2">
            <a:extLst>
              <a:ext uri="{FF2B5EF4-FFF2-40B4-BE49-F238E27FC236}">
                <a16:creationId xmlns:a16="http://schemas.microsoft.com/office/drawing/2014/main" id="{0C86F331-201D-455F-B0A4-AC470057C8E2}"/>
              </a:ext>
            </a:extLst>
          </p:cNvPr>
          <p:cNvSpPr>
            <a:spLocks noGrp="1"/>
          </p:cNvSpPr>
          <p:nvPr>
            <p:ph type="subTitle" idx="1"/>
          </p:nvPr>
        </p:nvSpPr>
        <p:spPr>
          <a:xfrm>
            <a:off x="2027584" y="3531204"/>
            <a:ext cx="6281530" cy="977621"/>
          </a:xfrm>
        </p:spPr>
        <p:txBody>
          <a:bodyPr>
            <a:normAutofit lnSpcReduction="10000"/>
          </a:bodyPr>
          <a:lstStyle/>
          <a:p>
            <a:pPr algn="ctr"/>
            <a:r>
              <a:rPr lang="nb-NO" sz="4800" dirty="0">
                <a:solidFill>
                  <a:schemeClr val="accent2"/>
                </a:solidFill>
              </a:rPr>
              <a:t>LECTURE NOTES</a:t>
            </a:r>
            <a:endParaRPr lang="en-US" sz="4800" dirty="0">
              <a:solidFill>
                <a:schemeClr val="accent2"/>
              </a:solidFill>
            </a:endParaRPr>
          </a:p>
        </p:txBody>
      </p:sp>
    </p:spTree>
    <p:extLst>
      <p:ext uri="{BB962C8B-B14F-4D97-AF65-F5344CB8AC3E}">
        <p14:creationId xmlns:p14="http://schemas.microsoft.com/office/powerpoint/2010/main" val="628824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4EC9B-E672-4EFC-9E25-8BF2BE03475F}"/>
              </a:ext>
            </a:extLst>
          </p:cNvPr>
          <p:cNvSpPr>
            <a:spLocks noGrp="1"/>
          </p:cNvSpPr>
          <p:nvPr>
            <p:ph type="title"/>
          </p:nvPr>
        </p:nvSpPr>
        <p:spPr/>
        <p:txBody>
          <a:bodyPr/>
          <a:lstStyle/>
          <a:p>
            <a:pPr algn="ctr"/>
            <a:r>
              <a:rPr lang="nb-NO" dirty="0"/>
              <a:t>Importance of ct continues</a:t>
            </a:r>
            <a:endParaRPr lang="en-US" dirty="0"/>
          </a:p>
        </p:txBody>
      </p:sp>
      <p:sp>
        <p:nvSpPr>
          <p:cNvPr id="3" name="Content Placeholder 2">
            <a:extLst>
              <a:ext uri="{FF2B5EF4-FFF2-40B4-BE49-F238E27FC236}">
                <a16:creationId xmlns:a16="http://schemas.microsoft.com/office/drawing/2014/main" id="{F6700D6A-576F-4953-BDFA-5D2DA7CC6C6C}"/>
              </a:ext>
            </a:extLst>
          </p:cNvPr>
          <p:cNvSpPr>
            <a:spLocks noGrp="1"/>
          </p:cNvSpPr>
          <p:nvPr>
            <p:ph idx="1"/>
          </p:nvPr>
        </p:nvSpPr>
        <p:spPr>
          <a:xfrm>
            <a:off x="344557" y="1853753"/>
            <a:ext cx="11569147" cy="4199727"/>
          </a:xfrm>
        </p:spPr>
        <p:txBody>
          <a:bodyPr>
            <a:normAutofit/>
          </a:bodyPr>
          <a:lstStyle/>
          <a:p>
            <a:pPr lvl="0">
              <a:buFont typeface="Courier New" panose="02070309020205020404" pitchFamily="49" charset="0"/>
              <a:buChar char="o"/>
            </a:pPr>
            <a:r>
              <a:rPr lang="en-US" sz="2400" dirty="0"/>
              <a:t>Critical thinking promotes racial, political and religious tolerance.</a:t>
            </a:r>
          </a:p>
          <a:p>
            <a:pPr marL="0" indent="0">
              <a:buNone/>
            </a:pPr>
            <a:r>
              <a:rPr lang="en-US" sz="2400" dirty="0"/>
              <a:t>Since critical reasoning involves objective assessment of facts and fairness in the attribution of ideas, a critical mind will always tolerate divergent or opposing opinions so as to promote peace and human flourishing.</a:t>
            </a:r>
          </a:p>
          <a:p>
            <a:pPr lvl="0">
              <a:buFont typeface="Courier New" panose="02070309020205020404" pitchFamily="49" charset="0"/>
              <a:buChar char="o"/>
            </a:pPr>
            <a:r>
              <a:rPr lang="en-US" sz="2400" dirty="0"/>
              <a:t>Critical thinking improves language and presentational skills</a:t>
            </a:r>
          </a:p>
          <a:p>
            <a:pPr marL="0" indent="0">
              <a:buNone/>
            </a:pPr>
            <a:r>
              <a:rPr lang="en-US" sz="2400" dirty="0"/>
              <a:t>Thinking clearly and rationally can enrich the way we express our ideas both in speech and in writing. With critical thinking one is able to </a:t>
            </a:r>
            <a:r>
              <a:rPr lang="en-US" sz="2400" dirty="0" err="1"/>
              <a:t>analyse</a:t>
            </a:r>
            <a:r>
              <a:rPr lang="en-US" sz="2400" dirty="0"/>
              <a:t> the logical structure of texts. It also  helps one to improve upon one’s comprehension abilities.</a:t>
            </a:r>
          </a:p>
          <a:p>
            <a:pPr marL="0" indent="0">
              <a:buNone/>
            </a:pPr>
            <a:endParaRPr lang="en-US" dirty="0"/>
          </a:p>
        </p:txBody>
      </p:sp>
    </p:spTree>
    <p:extLst>
      <p:ext uri="{BB962C8B-B14F-4D97-AF65-F5344CB8AC3E}">
        <p14:creationId xmlns:p14="http://schemas.microsoft.com/office/powerpoint/2010/main" val="3663381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9C4D3-27D7-4586-BA34-78CE3A43EF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6841971-CC8F-416D-A981-C9127E7DE0C7}"/>
              </a:ext>
            </a:extLst>
          </p:cNvPr>
          <p:cNvSpPr>
            <a:spLocks noGrp="1"/>
          </p:cNvSpPr>
          <p:nvPr>
            <p:ph idx="1"/>
          </p:nvPr>
        </p:nvSpPr>
        <p:spPr/>
        <p:txBody>
          <a:bodyPr>
            <a:normAutofit/>
          </a:bodyPr>
          <a:lstStyle/>
          <a:p>
            <a:pPr marL="0" indent="0" algn="ctr">
              <a:buNone/>
            </a:pPr>
            <a:r>
              <a:rPr lang="en-US" sz="5400" dirty="0"/>
              <a:t>END OF SLIDES</a:t>
            </a:r>
          </a:p>
          <a:p>
            <a:pPr marL="0" indent="0" algn="ctr">
              <a:buNone/>
            </a:pPr>
            <a:endParaRPr lang="en-US" sz="5400" dirty="0"/>
          </a:p>
          <a:p>
            <a:pPr marL="0" indent="0" algn="ctr">
              <a:buNone/>
            </a:pPr>
            <a:r>
              <a:rPr lang="en-US" sz="5400" dirty="0"/>
              <a:t>THANK YOU</a:t>
            </a:r>
          </a:p>
        </p:txBody>
      </p:sp>
    </p:spTree>
    <p:extLst>
      <p:ext uri="{BB962C8B-B14F-4D97-AF65-F5344CB8AC3E}">
        <p14:creationId xmlns:p14="http://schemas.microsoft.com/office/powerpoint/2010/main" val="1018704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THESIS AND PARAGRAPH ANALYSIS</a:t>
            </a:r>
            <a:endParaRPr lang="en-GB" dirty="0"/>
          </a:p>
        </p:txBody>
      </p:sp>
      <p:sp>
        <p:nvSpPr>
          <p:cNvPr id="3" name="Subtitle 2"/>
          <p:cNvSpPr>
            <a:spLocks noGrp="1"/>
          </p:cNvSpPr>
          <p:nvPr>
            <p:ph type="subTitle" idx="1"/>
          </p:nvPr>
        </p:nvSpPr>
        <p:spPr/>
        <p:txBody>
          <a:bodyPr>
            <a:normAutofit/>
          </a:bodyPr>
          <a:lstStyle/>
          <a:p>
            <a:r>
              <a:rPr lang="en-US" sz="3600" dirty="0">
                <a:solidFill>
                  <a:schemeClr val="accent3"/>
                </a:solidFill>
              </a:rPr>
              <a:t>The Role of Sentences</a:t>
            </a:r>
            <a:endParaRPr lang="en-GB" sz="3600" dirty="0">
              <a:solidFill>
                <a:schemeClr val="accent3"/>
              </a:solidFill>
            </a:endParaRPr>
          </a:p>
        </p:txBody>
      </p:sp>
    </p:spTree>
    <p:extLst>
      <p:ext uri="{BB962C8B-B14F-4D97-AF65-F5344CB8AC3E}">
        <p14:creationId xmlns:p14="http://schemas.microsoft.com/office/powerpoint/2010/main" val="116878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8384"/>
            <a:ext cx="9677400" cy="1293028"/>
          </a:xfrm>
        </p:spPr>
        <p:txBody>
          <a:bodyPr/>
          <a:lstStyle/>
          <a:p>
            <a:r>
              <a:rPr lang="en-US" dirty="0"/>
              <a:t>The thesis statement – what is it?</a:t>
            </a:r>
            <a:endParaRPr lang="en-GB" dirty="0"/>
          </a:p>
        </p:txBody>
      </p:sp>
      <p:sp>
        <p:nvSpPr>
          <p:cNvPr id="3" name="Content Placeholder 2"/>
          <p:cNvSpPr>
            <a:spLocks noGrp="1"/>
          </p:cNvSpPr>
          <p:nvPr>
            <p:ph idx="1"/>
          </p:nvPr>
        </p:nvSpPr>
        <p:spPr>
          <a:xfrm>
            <a:off x="278296" y="1775792"/>
            <a:ext cx="11463129" cy="4094922"/>
          </a:xfrm>
        </p:spPr>
        <p:txBody>
          <a:bodyPr>
            <a:normAutofit fontScale="47500" lnSpcReduction="20000"/>
          </a:bodyPr>
          <a:lstStyle/>
          <a:p>
            <a:pPr marL="0" indent="0">
              <a:buNone/>
            </a:pPr>
            <a:endParaRPr lang="en-US" b="1" dirty="0"/>
          </a:p>
          <a:p>
            <a:pPr>
              <a:buFont typeface="Wingdings" panose="05000000000000000000" pitchFamily="2" charset="2"/>
              <a:buChar char="Ø"/>
            </a:pPr>
            <a:r>
              <a:rPr lang="en-US" sz="3400" b="1" dirty="0"/>
              <a:t> </a:t>
            </a:r>
            <a:r>
              <a:rPr lang="en-US" sz="5100" b="1" dirty="0"/>
              <a:t>It is the sentence  which states the central idea of a </a:t>
            </a:r>
            <a:r>
              <a:rPr lang="en-US" sz="6400" b="1" dirty="0"/>
              <a:t>piece</a:t>
            </a:r>
            <a:r>
              <a:rPr lang="en-US" sz="5100" b="1" dirty="0"/>
              <a:t> of writing.  It communicates the writer’s main purpose.</a:t>
            </a:r>
          </a:p>
          <a:p>
            <a:pPr marL="0" indent="0">
              <a:buNone/>
            </a:pPr>
            <a:endParaRPr lang="en-US" sz="5100" b="1" dirty="0"/>
          </a:p>
          <a:p>
            <a:pPr>
              <a:buFont typeface="Wingdings" panose="05000000000000000000" pitchFamily="2" charset="2"/>
              <a:buChar char="Ø"/>
            </a:pPr>
            <a:r>
              <a:rPr lang="en-US" sz="5100" b="1" dirty="0"/>
              <a:t>It is the focal point around which every other sentence or details of your essay revolve. </a:t>
            </a:r>
          </a:p>
          <a:p>
            <a:pPr>
              <a:buFont typeface="Wingdings" panose="05000000000000000000" pitchFamily="2" charset="2"/>
              <a:buChar char="Ø"/>
            </a:pPr>
            <a:endParaRPr lang="en-US" sz="5100" b="1" dirty="0"/>
          </a:p>
          <a:p>
            <a:pPr>
              <a:buFont typeface="Wingdings" panose="05000000000000000000" pitchFamily="2" charset="2"/>
              <a:buChar char="Ø"/>
            </a:pPr>
            <a:r>
              <a:rPr lang="en-US" sz="5100" b="1" dirty="0"/>
              <a:t> Other sentences simply expand, explain, expatiate or illustrate the thesis statement</a:t>
            </a:r>
            <a:r>
              <a:rPr lang="en-US" sz="3500" b="1" dirty="0"/>
              <a:t>.</a:t>
            </a:r>
          </a:p>
          <a:p>
            <a:pPr>
              <a:buAutoNum type="arabicPeriod"/>
            </a:pPr>
            <a:endParaRPr lang="en-US" sz="3500" b="1" dirty="0"/>
          </a:p>
          <a:p>
            <a:pPr>
              <a:buAutoNum type="arabicPeriod"/>
            </a:pPr>
            <a:endParaRPr lang="en-US" sz="2400" b="1" dirty="0"/>
          </a:p>
          <a:p>
            <a:pPr>
              <a:buAutoNum type="arabicPeriod"/>
            </a:pPr>
            <a:endParaRPr lang="en-US" sz="2400" b="1" dirty="0"/>
          </a:p>
          <a:p>
            <a:pPr>
              <a:buAutoNum type="arabicPeriod"/>
            </a:pPr>
            <a:endParaRPr lang="en-US" sz="2400" b="1" dirty="0"/>
          </a:p>
          <a:p>
            <a:pPr>
              <a:buAutoNum type="arabicPeriod"/>
            </a:pPr>
            <a:endParaRPr lang="en-US" sz="2400" b="1" dirty="0"/>
          </a:p>
          <a:p>
            <a:pPr>
              <a:buAutoNum type="arabicPeriod"/>
            </a:pPr>
            <a:endParaRPr lang="en-GB" sz="2400" b="1" dirty="0"/>
          </a:p>
        </p:txBody>
      </p:sp>
    </p:spTree>
    <p:extLst>
      <p:ext uri="{BB962C8B-B14F-4D97-AF65-F5344CB8AC3E}">
        <p14:creationId xmlns:p14="http://schemas.microsoft.com/office/powerpoint/2010/main" val="267625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2C01B6-092F-4DA9-8DE6-A438723A0853}"/>
              </a:ext>
            </a:extLst>
          </p:cNvPr>
          <p:cNvSpPr/>
          <p:nvPr/>
        </p:nvSpPr>
        <p:spPr>
          <a:xfrm>
            <a:off x="838200" y="1143000"/>
            <a:ext cx="11125200" cy="3539430"/>
          </a:xfrm>
          <a:prstGeom prst="rect">
            <a:avLst/>
          </a:prstGeom>
        </p:spPr>
        <p:txBody>
          <a:bodyPr wrap="square">
            <a:spAutoFit/>
          </a:bodyPr>
          <a:lstStyle/>
          <a:p>
            <a:r>
              <a:rPr lang="en-US" sz="3200" b="1" dirty="0"/>
              <a:t>It is usually placed in an introductory paragraph.</a:t>
            </a:r>
          </a:p>
          <a:p>
            <a:endParaRPr lang="en-US" sz="3200" b="1" dirty="0"/>
          </a:p>
          <a:p>
            <a:r>
              <a:rPr lang="nb-NO" sz="3200" b="1" dirty="0"/>
              <a:t>On the other hand, experienced writers can decide to place the thesis statement anywhere they think best.</a:t>
            </a:r>
            <a:endParaRPr lang="en-US" sz="3200" b="1" dirty="0"/>
          </a:p>
          <a:p>
            <a:endParaRPr lang="en-US" sz="3200" b="1" dirty="0"/>
          </a:p>
          <a:p>
            <a:r>
              <a:rPr lang="en-US" sz="3200" b="1" dirty="0"/>
              <a:t> The thesis can be playfully referred to as the 'king' sentence of a passage or text.</a:t>
            </a:r>
            <a:endParaRPr lang="en-GB" sz="3200" b="1" dirty="0"/>
          </a:p>
        </p:txBody>
      </p:sp>
    </p:spTree>
    <p:extLst>
      <p:ext uri="{BB962C8B-B14F-4D97-AF65-F5344CB8AC3E}">
        <p14:creationId xmlns:p14="http://schemas.microsoft.com/office/powerpoint/2010/main" val="1701223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b-NO" dirty="0"/>
              <a:t>reflection</a:t>
            </a:r>
            <a:endParaRPr lang="en-US" dirty="0"/>
          </a:p>
        </p:txBody>
      </p:sp>
      <p:sp>
        <p:nvSpPr>
          <p:cNvPr id="3" name="Content Placeholder 2"/>
          <p:cNvSpPr>
            <a:spLocks noGrp="1"/>
          </p:cNvSpPr>
          <p:nvPr>
            <p:ph idx="1"/>
          </p:nvPr>
        </p:nvSpPr>
        <p:spPr/>
        <p:txBody>
          <a:bodyPr>
            <a:normAutofit lnSpcReduction="10000"/>
          </a:bodyPr>
          <a:lstStyle/>
          <a:p>
            <a:pPr>
              <a:buNone/>
            </a:pPr>
            <a:endParaRPr lang="nb-NO" sz="4400" dirty="0"/>
          </a:p>
          <a:p>
            <a:pPr>
              <a:buFont typeface="Courier New" pitchFamily="49" charset="0"/>
              <a:buChar char="o"/>
            </a:pPr>
            <a:r>
              <a:rPr lang="nb-NO" sz="4400" dirty="0"/>
              <a:t>Explain thesis statement</a:t>
            </a:r>
          </a:p>
          <a:p>
            <a:pPr>
              <a:buFont typeface="Courier New" pitchFamily="49" charset="0"/>
              <a:buChar char="o"/>
            </a:pPr>
            <a:r>
              <a:rPr lang="nb-NO" sz="4400" dirty="0"/>
              <a:t>State two importance of thesis statement</a:t>
            </a:r>
          </a:p>
          <a:p>
            <a:pPr>
              <a:buFont typeface="Courier New" pitchFamily="49" charset="0"/>
              <a:buChar char="o"/>
            </a:pPr>
            <a:endParaRPr lang="nb-NO" sz="4400" dirty="0"/>
          </a:p>
          <a:p>
            <a:pPr marL="0" indent="0">
              <a:buNone/>
            </a:pPr>
            <a:endParaRPr lang="nb-NO" dirty="0"/>
          </a:p>
          <a:p>
            <a:pPr>
              <a:buFont typeface="Courier New" pitchFamily="49" charset="0"/>
              <a:buChar char="o"/>
            </a:pPr>
            <a:endParaRPr lang="nb-NO"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topic sentence </a:t>
            </a:r>
            <a:endParaRPr lang="en-GB" dirty="0"/>
          </a:p>
        </p:txBody>
      </p:sp>
      <p:sp>
        <p:nvSpPr>
          <p:cNvPr id="3" name="Content Placeholder 2"/>
          <p:cNvSpPr>
            <a:spLocks noGrp="1"/>
          </p:cNvSpPr>
          <p:nvPr>
            <p:ph idx="1"/>
          </p:nvPr>
        </p:nvSpPr>
        <p:spPr>
          <a:xfrm>
            <a:off x="490330" y="1853754"/>
            <a:ext cx="11410121" cy="4199727"/>
          </a:xfrm>
        </p:spPr>
        <p:txBody>
          <a:bodyPr>
            <a:noAutofit/>
          </a:bodyPr>
          <a:lstStyle/>
          <a:p>
            <a:pPr marL="0" indent="0">
              <a:buNone/>
            </a:pPr>
            <a:r>
              <a:rPr lang="en-US" sz="2800" b="1" dirty="0"/>
              <a:t>The sentence that holds the central idea in a paragraph.</a:t>
            </a:r>
          </a:p>
          <a:p>
            <a:pPr marL="0" indent="0">
              <a:buNone/>
            </a:pPr>
            <a:r>
              <a:rPr lang="en-US" sz="2800" b="1" dirty="0"/>
              <a:t>Like the thesis statement, the topic sentence is the 'king' of the paragraph.</a:t>
            </a:r>
          </a:p>
          <a:p>
            <a:pPr marL="0" indent="0">
              <a:buNone/>
            </a:pPr>
            <a:r>
              <a:rPr lang="en-US" sz="2800" b="1" dirty="0"/>
              <a:t>All topic sentences can be thesis statements if they control an entire passage.</a:t>
            </a:r>
          </a:p>
          <a:p>
            <a:pPr marL="0" indent="0">
              <a:buNone/>
            </a:pPr>
            <a:r>
              <a:rPr lang="en-US" sz="2800" b="1" dirty="0"/>
              <a:t>It must present a general statement: it must lend itself to being supported by other more specific ideas, examples, details</a:t>
            </a:r>
            <a:r>
              <a:rPr lang="is-IS" sz="2800" b="1" dirty="0"/>
              <a:t>…</a:t>
            </a:r>
            <a:r>
              <a:rPr lang="en-US" sz="2800" b="1" dirty="0"/>
              <a:t>.</a:t>
            </a:r>
          </a:p>
        </p:txBody>
      </p:sp>
    </p:spTree>
    <p:extLst>
      <p:ext uri="{BB962C8B-B14F-4D97-AF65-F5344CB8AC3E}">
        <p14:creationId xmlns:p14="http://schemas.microsoft.com/office/powerpoint/2010/main" val="1732081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75B86-3387-4FFF-A111-9A469C3B6FD7}"/>
              </a:ext>
            </a:extLst>
          </p:cNvPr>
          <p:cNvSpPr>
            <a:spLocks noGrp="1"/>
          </p:cNvSpPr>
          <p:nvPr>
            <p:ph type="title"/>
          </p:nvPr>
        </p:nvSpPr>
        <p:spPr/>
        <p:txBody>
          <a:bodyPr/>
          <a:lstStyle/>
          <a:p>
            <a:r>
              <a:rPr lang="en-GB" dirty="0"/>
              <a:t>Topic sentence cont.</a:t>
            </a:r>
          </a:p>
        </p:txBody>
      </p:sp>
      <p:sp>
        <p:nvSpPr>
          <p:cNvPr id="3" name="Content Placeholder 2">
            <a:extLst>
              <a:ext uri="{FF2B5EF4-FFF2-40B4-BE49-F238E27FC236}">
                <a16:creationId xmlns:a16="http://schemas.microsoft.com/office/drawing/2014/main" id="{27F0B73B-8521-457B-8431-A01DA28AE3A1}"/>
              </a:ext>
            </a:extLst>
          </p:cNvPr>
          <p:cNvSpPr>
            <a:spLocks noGrp="1"/>
          </p:cNvSpPr>
          <p:nvPr>
            <p:ph idx="1"/>
          </p:nvPr>
        </p:nvSpPr>
        <p:spPr>
          <a:xfrm>
            <a:off x="463826" y="1853754"/>
            <a:ext cx="11608903" cy="4199727"/>
          </a:xfrm>
        </p:spPr>
        <p:txBody>
          <a:bodyPr>
            <a:normAutofit fontScale="92500" lnSpcReduction="20000"/>
          </a:bodyPr>
          <a:lstStyle/>
          <a:p>
            <a:pPr marL="0" indent="0">
              <a:buNone/>
            </a:pPr>
            <a:r>
              <a:rPr lang="en-US" sz="3600" dirty="0"/>
              <a:t>It must limit the scope of the paragraph: the idea must not be too broad or too narrow. </a:t>
            </a:r>
          </a:p>
          <a:p>
            <a:pPr marL="0" indent="0">
              <a:buNone/>
            </a:pPr>
            <a:endParaRPr lang="en-US" sz="3600" dirty="0"/>
          </a:p>
          <a:p>
            <a:pPr marL="0" indent="0">
              <a:buNone/>
            </a:pPr>
            <a:r>
              <a:rPr lang="en-US" sz="3600" dirty="0"/>
              <a:t>Must catch the reader's attention.</a:t>
            </a:r>
          </a:p>
          <a:p>
            <a:pPr marL="0" indent="0">
              <a:buNone/>
            </a:pPr>
            <a:endParaRPr lang="en-US" sz="3600" dirty="0"/>
          </a:p>
          <a:p>
            <a:pPr marL="0" indent="0">
              <a:buNone/>
            </a:pPr>
            <a:r>
              <a:rPr lang="en-US" sz="3600" dirty="0"/>
              <a:t>It is usually placed as the first sentence, but can be placed anywhere such as the middle or the end of a paragraph. </a:t>
            </a:r>
            <a:endParaRPr lang="en-GB" sz="3600" dirty="0"/>
          </a:p>
          <a:p>
            <a:endParaRPr lang="en-GB" dirty="0"/>
          </a:p>
        </p:txBody>
      </p:sp>
    </p:spTree>
    <p:extLst>
      <p:ext uri="{BB962C8B-B14F-4D97-AF65-F5344CB8AC3E}">
        <p14:creationId xmlns:p14="http://schemas.microsoft.com/office/powerpoint/2010/main" val="657422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major support sentence</a:t>
            </a:r>
            <a:endParaRPr lang="en-GB" dirty="0"/>
          </a:p>
        </p:txBody>
      </p:sp>
      <p:sp>
        <p:nvSpPr>
          <p:cNvPr id="3" name="Content Placeholder 2"/>
          <p:cNvSpPr>
            <a:spLocks noGrp="1"/>
          </p:cNvSpPr>
          <p:nvPr>
            <p:ph idx="1"/>
          </p:nvPr>
        </p:nvSpPr>
        <p:spPr>
          <a:xfrm>
            <a:off x="622853" y="1853754"/>
            <a:ext cx="11304104" cy="4096472"/>
          </a:xfrm>
        </p:spPr>
        <p:txBody>
          <a:bodyPr>
            <a:noAutofit/>
          </a:bodyPr>
          <a:lstStyle/>
          <a:p>
            <a:pPr marL="0" indent="0">
              <a:buNone/>
            </a:pPr>
            <a:r>
              <a:rPr lang="en-US" sz="3200" dirty="0"/>
              <a:t>This sentence throws more light on topic sentences.</a:t>
            </a:r>
          </a:p>
          <a:p>
            <a:pPr marL="0" indent="0">
              <a:buNone/>
            </a:pPr>
            <a:r>
              <a:rPr lang="en-US" sz="3200" dirty="0"/>
              <a:t>It is usually placed immediately after topic sentences.</a:t>
            </a:r>
          </a:p>
          <a:p>
            <a:pPr marL="0" indent="0">
              <a:buNone/>
            </a:pPr>
            <a:r>
              <a:rPr lang="en-US" sz="3200" dirty="0"/>
              <a:t>One topic sentence can have a number of major support sentences.</a:t>
            </a:r>
          </a:p>
          <a:p>
            <a:pPr marL="0" indent="0">
              <a:buNone/>
            </a:pPr>
            <a:r>
              <a:rPr lang="en-US" sz="3200" dirty="0"/>
              <a:t>The number of major support sentences determine the size of a paragraph</a:t>
            </a:r>
            <a:endParaRPr lang="en-GB" sz="3200" dirty="0"/>
          </a:p>
        </p:txBody>
      </p:sp>
    </p:spTree>
    <p:extLst>
      <p:ext uri="{BB962C8B-B14F-4D97-AF65-F5344CB8AC3E}">
        <p14:creationId xmlns:p14="http://schemas.microsoft.com/office/powerpoint/2010/main" val="959757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5075" y="791266"/>
            <a:ext cx="9603275" cy="1049235"/>
          </a:xfrm>
        </p:spPr>
        <p:txBody>
          <a:bodyPr/>
          <a:lstStyle/>
          <a:p>
            <a:r>
              <a:rPr lang="en-US" dirty="0"/>
              <a:t>The minor support sentence</a:t>
            </a:r>
            <a:endParaRPr lang="en-GB" dirty="0"/>
          </a:p>
        </p:txBody>
      </p:sp>
      <p:sp>
        <p:nvSpPr>
          <p:cNvPr id="3" name="Content Placeholder 2"/>
          <p:cNvSpPr>
            <a:spLocks noGrp="1"/>
          </p:cNvSpPr>
          <p:nvPr>
            <p:ph idx="1"/>
          </p:nvPr>
        </p:nvSpPr>
        <p:spPr>
          <a:xfrm>
            <a:off x="152400" y="1676400"/>
            <a:ext cx="11353800" cy="4390334"/>
          </a:xfrm>
        </p:spPr>
        <p:txBody>
          <a:bodyPr>
            <a:noAutofit/>
          </a:bodyPr>
          <a:lstStyle/>
          <a:p>
            <a:pPr marL="0" indent="0">
              <a:buNone/>
            </a:pPr>
            <a:r>
              <a:rPr lang="en-US" sz="2800" dirty="0"/>
              <a:t>This sentence throws more light on major support sentences.</a:t>
            </a:r>
          </a:p>
          <a:p>
            <a:pPr marL="0" indent="0">
              <a:buNone/>
            </a:pPr>
            <a:r>
              <a:rPr lang="en-US" sz="2800" dirty="0"/>
              <a:t>It is more specific with details or examples.</a:t>
            </a:r>
          </a:p>
          <a:p>
            <a:pPr marL="0" indent="0">
              <a:buNone/>
            </a:pPr>
            <a:r>
              <a:rPr lang="en-US" sz="2800" dirty="0"/>
              <a:t>It is usually placed right after a major sentence.</a:t>
            </a:r>
          </a:p>
          <a:p>
            <a:pPr marL="0" indent="0">
              <a:buNone/>
            </a:pPr>
            <a:r>
              <a:rPr lang="en-US" sz="2800" dirty="0"/>
              <a:t>One major support sentence can have several minor sentences </a:t>
            </a:r>
          </a:p>
          <a:p>
            <a:pPr marL="0" indent="0">
              <a:buNone/>
            </a:pPr>
            <a:r>
              <a:rPr lang="en-US" sz="2800" dirty="0"/>
              <a:t>There is the possibility of even sub-minor sentenc</a:t>
            </a:r>
            <a:r>
              <a:rPr lang="en-US" sz="3600" dirty="0"/>
              <a:t>es</a:t>
            </a:r>
            <a:endParaRPr lang="en-GB" sz="3600" dirty="0"/>
          </a:p>
        </p:txBody>
      </p:sp>
    </p:spTree>
    <p:extLst>
      <p:ext uri="{BB962C8B-B14F-4D97-AF65-F5344CB8AC3E}">
        <p14:creationId xmlns:p14="http://schemas.microsoft.com/office/powerpoint/2010/main" val="1313705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4A38E-3313-48FA-AC09-B9243BB4E8ED}"/>
              </a:ext>
            </a:extLst>
          </p:cNvPr>
          <p:cNvSpPr>
            <a:spLocks noGrp="1"/>
          </p:cNvSpPr>
          <p:nvPr>
            <p:ph type="ctrTitle"/>
          </p:nvPr>
        </p:nvSpPr>
        <p:spPr>
          <a:xfrm>
            <a:off x="238539" y="344557"/>
            <a:ext cx="11516139" cy="5486399"/>
          </a:xfrm>
          <a:solidFill>
            <a:schemeClr val="accent1">
              <a:lumMod val="20000"/>
              <a:lumOff val="80000"/>
            </a:schemeClr>
          </a:solidFill>
        </p:spPr>
        <p:txBody>
          <a:bodyPr>
            <a:normAutofit/>
          </a:bodyPr>
          <a:lstStyle/>
          <a:p>
            <a:pPr algn="ctr"/>
            <a:r>
              <a:rPr lang="nb-NO" dirty="0"/>
              <a:t>Introduction to the  </a:t>
            </a:r>
            <a:br>
              <a:rPr lang="nb-NO" dirty="0"/>
            </a:br>
            <a:r>
              <a:rPr lang="nb-NO" dirty="0"/>
              <a:t>        course</a:t>
            </a:r>
            <a:br>
              <a:rPr lang="en-US" dirty="0"/>
            </a:br>
            <a:endParaRPr lang="en-US" dirty="0"/>
          </a:p>
        </p:txBody>
      </p:sp>
    </p:spTree>
    <p:extLst>
      <p:ext uri="{BB962C8B-B14F-4D97-AF65-F5344CB8AC3E}">
        <p14:creationId xmlns:p14="http://schemas.microsoft.com/office/powerpoint/2010/main" val="1096796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b-NO" dirty="0"/>
              <a:t>Group Assignment</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nb-NO" sz="4000" dirty="0"/>
              <a:t>Text analysis – Who Moved My Cheese?</a:t>
            </a:r>
          </a:p>
          <a:p>
            <a:pPr marL="457200" indent="-457200">
              <a:buAutoNum type="arabicPeriod"/>
            </a:pPr>
            <a:r>
              <a:rPr lang="nb-NO" sz="4000" dirty="0"/>
              <a:t>Look for the central idea.</a:t>
            </a:r>
          </a:p>
          <a:p>
            <a:pPr marL="457200" indent="-457200">
              <a:buAutoNum type="arabicPeriod"/>
            </a:pPr>
            <a:r>
              <a:rPr lang="nb-NO" sz="4000" dirty="0"/>
              <a:t>Find at least five topic sentences from the story.</a:t>
            </a:r>
          </a:p>
          <a:p>
            <a:pPr marL="457200" indent="-457200">
              <a:buAutoNum type="arabicPeriod"/>
            </a:pPr>
            <a:r>
              <a:rPr lang="nb-NO" sz="4000" dirty="0"/>
              <a:t>Develop these into a mini story.</a:t>
            </a:r>
          </a:p>
          <a:p>
            <a:pPr marL="457200" indent="-457200" algn="ctr">
              <a:buNone/>
            </a:pPr>
            <a:r>
              <a:rPr lang="nb-NO" sz="4000" dirty="0">
                <a:solidFill>
                  <a:srgbClr val="FF0000"/>
                </a:solidFill>
              </a:rPr>
              <a:t>Your work </a:t>
            </a:r>
            <a:r>
              <a:rPr lang="nb-NO" sz="4000">
                <a:solidFill>
                  <a:srgbClr val="FF0000"/>
                </a:solidFill>
              </a:rPr>
              <a:t>should be about </a:t>
            </a:r>
            <a:r>
              <a:rPr lang="nb-NO" sz="4000" dirty="0">
                <a:solidFill>
                  <a:srgbClr val="FF0000"/>
                </a:solidFill>
              </a:rPr>
              <a:t>pages long.</a:t>
            </a:r>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2851" y="1881809"/>
            <a:ext cx="10588487" cy="3635423"/>
          </a:xfrm>
          <a:solidFill>
            <a:schemeClr val="tx2">
              <a:lumMod val="60000"/>
              <a:lumOff val="40000"/>
            </a:schemeClr>
          </a:solidFill>
        </p:spPr>
        <p:style>
          <a:lnRef idx="3">
            <a:schemeClr val="lt1"/>
          </a:lnRef>
          <a:fillRef idx="1">
            <a:schemeClr val="dk1"/>
          </a:fillRef>
          <a:effectRef idx="1">
            <a:schemeClr val="dk1"/>
          </a:effectRef>
          <a:fontRef idx="minor">
            <a:schemeClr val="lt1"/>
          </a:fontRef>
        </p:style>
        <p:txBody>
          <a:bodyPr>
            <a:noAutofit/>
          </a:bodyPr>
          <a:lstStyle/>
          <a:p>
            <a:pPr algn="ctr"/>
            <a:br>
              <a:rPr lang="nb-NO" dirty="0">
                <a:latin typeface="Century Gothic" pitchFamily="34" charset="0"/>
              </a:rPr>
            </a:br>
            <a:br>
              <a:rPr lang="nb-NO" dirty="0">
                <a:latin typeface="Century Gothic" pitchFamily="34" charset="0"/>
              </a:rPr>
            </a:br>
            <a:r>
              <a:rPr lang="nb-NO" sz="6600" dirty="0">
                <a:solidFill>
                  <a:schemeClr val="tx1"/>
                </a:solidFill>
                <a:latin typeface="Century Gothic" pitchFamily="34" charset="0"/>
              </a:rPr>
              <a:t>WORDS AS BUILDING BLOCKS </a:t>
            </a:r>
            <a:endParaRPr lang="en-US" dirty="0">
              <a:solidFill>
                <a:schemeClr val="tx1"/>
              </a:solidFill>
              <a:latin typeface="Century Gothic" pitchFamily="34" charset="0"/>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2015732"/>
            <a:ext cx="11754677" cy="3907990"/>
          </a:xfrm>
        </p:spPr>
        <p:style>
          <a:lnRef idx="3">
            <a:schemeClr val="lt1"/>
          </a:lnRef>
          <a:fillRef idx="1">
            <a:schemeClr val="dk1"/>
          </a:fillRef>
          <a:effectRef idx="1">
            <a:schemeClr val="dk1"/>
          </a:effectRef>
          <a:fontRef idx="minor">
            <a:schemeClr val="lt1"/>
          </a:fontRef>
        </p:style>
        <p:txBody>
          <a:bodyPr>
            <a:normAutofit fontScale="92500" lnSpcReduction="10000"/>
          </a:bodyPr>
          <a:lstStyle/>
          <a:p>
            <a:pPr>
              <a:buBlip>
                <a:blip r:embed="rId2"/>
              </a:buBlip>
            </a:pPr>
            <a:r>
              <a:rPr lang="nb-NO" sz="4400" dirty="0">
                <a:latin typeface="Century Gothic" pitchFamily="34" charset="0"/>
              </a:rPr>
              <a:t>WORDS ARE THE SMALLEST</a:t>
            </a:r>
          </a:p>
          <a:p>
            <a:pPr>
              <a:buNone/>
            </a:pPr>
            <a:r>
              <a:rPr lang="nb-NO" sz="4400" dirty="0">
                <a:latin typeface="Century Gothic" pitchFamily="34" charset="0"/>
              </a:rPr>
              <a:t>OF THE UNITS THAT MAKE UP A</a:t>
            </a:r>
          </a:p>
          <a:p>
            <a:pPr>
              <a:buNone/>
            </a:pPr>
            <a:r>
              <a:rPr lang="nb-NO" sz="4400" dirty="0">
                <a:latin typeface="Century Gothic" pitchFamily="34" charset="0"/>
              </a:rPr>
              <a:t>SENTENCE.</a:t>
            </a:r>
          </a:p>
          <a:p>
            <a:pPr>
              <a:buBlip>
                <a:blip r:embed="rId2"/>
              </a:buBlip>
            </a:pPr>
            <a:r>
              <a:rPr lang="nb-NO" sz="4400" dirty="0">
                <a:latin typeface="Century Gothic" pitchFamily="34" charset="0"/>
              </a:rPr>
              <a:t>WORDS ARE THE MINIMAL FREE FORMS - </a:t>
            </a:r>
            <a:r>
              <a:rPr lang="nb-NO" sz="4400" dirty="0">
                <a:solidFill>
                  <a:srgbClr val="FFC000"/>
                </a:solidFill>
                <a:latin typeface="Century Gothic" pitchFamily="34" charset="0"/>
              </a:rPr>
              <a:t>Bloomfield</a:t>
            </a:r>
            <a:endParaRPr lang="en-US" sz="4400" dirty="0">
              <a:solidFill>
                <a:srgbClr val="FFC000"/>
              </a:solidFill>
              <a:latin typeface="Century Gothic"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2"/>
          </a:fillRef>
          <a:effectRef idx="1">
            <a:schemeClr val="accent2"/>
          </a:effectRef>
          <a:fontRef idx="minor">
            <a:schemeClr val="lt1"/>
          </a:fontRef>
        </p:style>
        <p:txBody>
          <a:bodyPr>
            <a:normAutofit/>
          </a:bodyPr>
          <a:lstStyle/>
          <a:p>
            <a:r>
              <a:rPr lang="nb-NO" sz="4000" dirty="0">
                <a:latin typeface="Century Gothic" pitchFamily="34" charset="0"/>
              </a:rPr>
              <a:t> WORDS in isolation </a:t>
            </a:r>
            <a:endParaRPr lang="en-US" sz="4000" dirty="0">
              <a:latin typeface="Century Gothic" pitchFamily="34" charset="0"/>
            </a:endParaRPr>
          </a:p>
        </p:txBody>
      </p:sp>
      <p:sp>
        <p:nvSpPr>
          <p:cNvPr id="3" name="Content Placeholder 2"/>
          <p:cNvSpPr>
            <a:spLocks noGrp="1"/>
          </p:cNvSpPr>
          <p:nvPr>
            <p:ph idx="1"/>
          </p:nvPr>
        </p:nvSpPr>
        <p:spPr>
          <a:xfrm>
            <a:off x="530087" y="2015732"/>
            <a:ext cx="11410122" cy="4037749"/>
          </a:xfrm>
        </p:spPr>
        <p:style>
          <a:lnRef idx="3">
            <a:schemeClr val="lt1"/>
          </a:lnRef>
          <a:fillRef idx="1">
            <a:schemeClr val="dk1"/>
          </a:fillRef>
          <a:effectRef idx="1">
            <a:schemeClr val="dk1"/>
          </a:effectRef>
          <a:fontRef idx="minor">
            <a:schemeClr val="lt1"/>
          </a:fontRef>
        </p:style>
        <p:txBody>
          <a:bodyPr>
            <a:normAutofit lnSpcReduction="10000"/>
          </a:bodyPr>
          <a:lstStyle/>
          <a:p>
            <a:pPr>
              <a:buNone/>
            </a:pPr>
            <a:r>
              <a:rPr lang="nb-NO" sz="3200" i="1" dirty="0">
                <a:solidFill>
                  <a:srgbClr val="FFFF00"/>
                </a:solidFill>
                <a:latin typeface="Century Gothic" pitchFamily="34" charset="0"/>
              </a:rPr>
              <a:t>Words have their unique meaning in isolation</a:t>
            </a:r>
            <a:r>
              <a:rPr lang="nb-NO" sz="3200" dirty="0">
                <a:latin typeface="Century Gothic" pitchFamily="34" charset="0"/>
              </a:rPr>
              <a:t>.</a:t>
            </a:r>
          </a:p>
          <a:p>
            <a:pPr>
              <a:buNone/>
            </a:pPr>
            <a:r>
              <a:rPr lang="nb-NO" sz="3200" dirty="0">
                <a:latin typeface="Century Gothic" pitchFamily="34" charset="0"/>
              </a:rPr>
              <a:t>What do the following words mean?</a:t>
            </a:r>
          </a:p>
          <a:p>
            <a:pPr>
              <a:buBlip>
                <a:blip r:embed="rId2"/>
              </a:buBlip>
            </a:pPr>
            <a:r>
              <a:rPr lang="nb-NO" sz="3200" dirty="0">
                <a:latin typeface="Century Gothic" pitchFamily="34" charset="0"/>
              </a:rPr>
              <a:t>Soldier</a:t>
            </a:r>
          </a:p>
          <a:p>
            <a:pPr>
              <a:buBlip>
                <a:blip r:embed="rId2"/>
              </a:buBlip>
            </a:pPr>
            <a:r>
              <a:rPr lang="nb-NO" sz="3200" dirty="0">
                <a:latin typeface="Century Gothic" pitchFamily="34" charset="0"/>
              </a:rPr>
              <a:t>Nostalgia</a:t>
            </a:r>
          </a:p>
          <a:p>
            <a:pPr>
              <a:buBlip>
                <a:blip r:embed="rId2"/>
              </a:buBlip>
            </a:pPr>
            <a:r>
              <a:rPr lang="nb-NO" sz="3200" dirty="0">
                <a:latin typeface="Century Gothic" pitchFamily="34" charset="0"/>
              </a:rPr>
              <a:t>Hatred</a:t>
            </a:r>
          </a:p>
          <a:p>
            <a:pPr>
              <a:buBlip>
                <a:blip r:embed="rId2"/>
              </a:buBlip>
            </a:pPr>
            <a:r>
              <a:rPr lang="nb-NO" sz="3200" dirty="0">
                <a:latin typeface="Century Gothic" pitchFamily="34" charset="0"/>
              </a:rPr>
              <a:t>Alive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8083" y="168415"/>
            <a:ext cx="9603275" cy="1049235"/>
          </a:xfrm>
        </p:spPr>
        <p:style>
          <a:lnRef idx="3">
            <a:schemeClr val="lt1"/>
          </a:lnRef>
          <a:fillRef idx="1">
            <a:schemeClr val="accent2"/>
          </a:fillRef>
          <a:effectRef idx="1">
            <a:schemeClr val="accent2"/>
          </a:effectRef>
          <a:fontRef idx="minor">
            <a:schemeClr val="lt1"/>
          </a:fontRef>
        </p:style>
        <p:txBody>
          <a:bodyPr>
            <a:normAutofit/>
          </a:bodyPr>
          <a:lstStyle/>
          <a:p>
            <a:r>
              <a:rPr lang="nb-NO" sz="4000" dirty="0">
                <a:latin typeface="Century Gothic" pitchFamily="34" charset="0"/>
              </a:rPr>
              <a:t>THE FAMILY OF WORDS</a:t>
            </a:r>
            <a:endParaRPr lang="en-US" sz="4000" dirty="0">
              <a:latin typeface="Century Gothic" pitchFamily="34" charset="0"/>
            </a:endParaRPr>
          </a:p>
        </p:txBody>
      </p:sp>
      <p:sp>
        <p:nvSpPr>
          <p:cNvPr id="3" name="Content Placeholder 2"/>
          <p:cNvSpPr>
            <a:spLocks noGrp="1"/>
          </p:cNvSpPr>
          <p:nvPr>
            <p:ph idx="1"/>
          </p:nvPr>
        </p:nvSpPr>
        <p:spPr>
          <a:xfrm>
            <a:off x="397565" y="1378226"/>
            <a:ext cx="11476383" cy="5122608"/>
          </a:xfrm>
        </p:spPr>
        <p:style>
          <a:lnRef idx="1">
            <a:schemeClr val="dk1"/>
          </a:lnRef>
          <a:fillRef idx="3">
            <a:schemeClr val="dk1"/>
          </a:fillRef>
          <a:effectRef idx="2">
            <a:schemeClr val="dk1"/>
          </a:effectRef>
          <a:fontRef idx="minor">
            <a:schemeClr val="lt1"/>
          </a:fontRef>
        </p:style>
        <p:txBody>
          <a:bodyPr>
            <a:normAutofit/>
          </a:bodyPr>
          <a:lstStyle/>
          <a:p>
            <a:pPr>
              <a:buNone/>
            </a:pPr>
            <a:r>
              <a:rPr lang="nb-NO" sz="3300" i="1" dirty="0">
                <a:solidFill>
                  <a:srgbClr val="FFFF00"/>
                </a:solidFill>
                <a:latin typeface="Century Gothic" pitchFamily="34" charset="0"/>
              </a:rPr>
              <a:t>When words co-occur with other words in a family of words their meanings are affected. Let’s consider our words again</a:t>
            </a:r>
            <a:r>
              <a:rPr lang="nb-NO" sz="3300" dirty="0">
                <a:latin typeface="Century Gothic" pitchFamily="34" charset="0"/>
              </a:rPr>
              <a:t>:</a:t>
            </a:r>
          </a:p>
          <a:p>
            <a:pPr marL="1314450" lvl="2" indent="-514350">
              <a:buAutoNum type="arabicPeriod"/>
            </a:pPr>
            <a:r>
              <a:rPr lang="nb-NO" sz="3300" dirty="0">
                <a:latin typeface="Century Gothic" pitchFamily="34" charset="0"/>
              </a:rPr>
              <a:t>The only soldier</a:t>
            </a:r>
          </a:p>
          <a:p>
            <a:pPr marL="1314450" lvl="2" indent="-514350">
              <a:buAutoNum type="arabicPeriod"/>
            </a:pPr>
            <a:r>
              <a:rPr lang="nb-NO" sz="3300" dirty="0">
                <a:latin typeface="Century Gothic" pitchFamily="34" charset="0"/>
              </a:rPr>
              <a:t>True nostalgia</a:t>
            </a:r>
          </a:p>
          <a:p>
            <a:pPr marL="1314450" lvl="2" indent="-514350">
              <a:buAutoNum type="arabicPeriod"/>
            </a:pPr>
            <a:r>
              <a:rPr lang="nb-NO" sz="3300" dirty="0">
                <a:latin typeface="Century Gothic" pitchFamily="34" charset="0"/>
              </a:rPr>
              <a:t>Fiery hatred</a:t>
            </a:r>
          </a:p>
          <a:p>
            <a:pPr marL="1314450" lvl="2" indent="-514350">
              <a:buAutoNum type="arabicPeriod"/>
            </a:pPr>
            <a:r>
              <a:rPr lang="nb-NO" sz="3300" dirty="0">
                <a:latin typeface="Century Gothic" pitchFamily="34" charset="0"/>
              </a:rPr>
              <a:t>Partially alive</a:t>
            </a:r>
            <a:endParaRPr lang="en-US" sz="3300" dirty="0">
              <a:latin typeface="Century Gothic"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4344" y="102154"/>
            <a:ext cx="9603275" cy="1049235"/>
          </a:xfrm>
        </p:spPr>
        <p:style>
          <a:lnRef idx="3">
            <a:schemeClr val="lt1"/>
          </a:lnRef>
          <a:fillRef idx="1">
            <a:schemeClr val="accent2"/>
          </a:fillRef>
          <a:effectRef idx="1">
            <a:schemeClr val="accent2"/>
          </a:effectRef>
          <a:fontRef idx="minor">
            <a:schemeClr val="lt1"/>
          </a:fontRef>
        </p:style>
        <p:txBody>
          <a:bodyPr>
            <a:normAutofit/>
          </a:bodyPr>
          <a:lstStyle/>
          <a:p>
            <a:r>
              <a:rPr lang="nb-NO" sz="4000" dirty="0">
                <a:latin typeface="Century Gothic" pitchFamily="34" charset="0"/>
              </a:rPr>
              <a:t>THE FAMILY EXPANDS</a:t>
            </a:r>
            <a:endParaRPr lang="en-US" sz="4000" dirty="0">
              <a:latin typeface="Century Gothic" pitchFamily="34" charset="0"/>
            </a:endParaRPr>
          </a:p>
        </p:txBody>
      </p:sp>
      <p:sp>
        <p:nvSpPr>
          <p:cNvPr id="3" name="Content Placeholder 2"/>
          <p:cNvSpPr>
            <a:spLocks noGrp="1"/>
          </p:cNvSpPr>
          <p:nvPr>
            <p:ph idx="1"/>
          </p:nvPr>
        </p:nvSpPr>
        <p:spPr>
          <a:xfrm>
            <a:off x="132523" y="1272209"/>
            <a:ext cx="11807686" cy="5585791"/>
          </a:xfrm>
        </p:spPr>
        <p:style>
          <a:lnRef idx="1">
            <a:schemeClr val="dk1"/>
          </a:lnRef>
          <a:fillRef idx="3">
            <a:schemeClr val="dk1"/>
          </a:fillRef>
          <a:effectRef idx="2">
            <a:schemeClr val="dk1"/>
          </a:effectRef>
          <a:fontRef idx="minor">
            <a:schemeClr val="lt1"/>
          </a:fontRef>
        </p:style>
        <p:txBody>
          <a:bodyPr>
            <a:normAutofit/>
          </a:bodyPr>
          <a:lstStyle/>
          <a:p>
            <a:pPr>
              <a:buNone/>
            </a:pPr>
            <a:r>
              <a:rPr lang="nb-NO" sz="2800" i="1" dirty="0">
                <a:solidFill>
                  <a:srgbClr val="FFFF00"/>
                </a:solidFill>
                <a:latin typeface="Century Gothic" pitchFamily="34" charset="0"/>
              </a:rPr>
              <a:t>The bigger the family of words the more the role of each member word expands</a:t>
            </a:r>
            <a:r>
              <a:rPr lang="nb-NO" dirty="0">
                <a:solidFill>
                  <a:srgbClr val="FFFF00"/>
                </a:solidFill>
                <a:latin typeface="Century Gothic" pitchFamily="34" charset="0"/>
              </a:rPr>
              <a:t>.</a:t>
            </a:r>
          </a:p>
          <a:p>
            <a:pPr lvl="1">
              <a:buFont typeface="Courier New" pitchFamily="49" charset="0"/>
              <a:buChar char="o"/>
            </a:pPr>
            <a:r>
              <a:rPr lang="nb-NO" sz="2500" dirty="0">
                <a:latin typeface="Century Gothic" pitchFamily="34" charset="0"/>
              </a:rPr>
              <a:t>1. </a:t>
            </a:r>
            <a:r>
              <a:rPr lang="nb-NO" sz="2800" dirty="0">
                <a:latin typeface="Century Gothic" pitchFamily="34" charset="0"/>
              </a:rPr>
              <a:t>The only soldier of my heart, the one I would never forget is Major Mahama.</a:t>
            </a:r>
          </a:p>
          <a:p>
            <a:pPr lvl="1">
              <a:buFont typeface="Courier New" pitchFamily="49" charset="0"/>
              <a:buChar char="o"/>
            </a:pPr>
            <a:r>
              <a:rPr lang="nb-NO" sz="2800" dirty="0">
                <a:latin typeface="Century Gothic" pitchFamily="34" charset="0"/>
              </a:rPr>
              <a:t>2. True nostalgia is not just a feeling of longing for something; it comes with action.</a:t>
            </a:r>
          </a:p>
          <a:p>
            <a:pPr lvl="1">
              <a:buFont typeface="Courier New" pitchFamily="49" charset="0"/>
              <a:buChar char="o"/>
            </a:pPr>
            <a:r>
              <a:rPr lang="nb-NO" sz="2800" dirty="0">
                <a:latin typeface="Century Gothic" pitchFamily="34" charset="0"/>
              </a:rPr>
              <a:t>3. Fiery hatred for laziness and procrastination is a good recipe for progress.</a:t>
            </a:r>
          </a:p>
          <a:p>
            <a:pPr lvl="1">
              <a:buFont typeface="Courier New" pitchFamily="49" charset="0"/>
              <a:buChar char="o"/>
            </a:pPr>
            <a:r>
              <a:rPr lang="nb-NO" sz="2800" dirty="0">
                <a:latin typeface="Century Gothic" pitchFamily="34" charset="0"/>
              </a:rPr>
              <a:t>4.Is it not better to be partially alive than to be dead?</a:t>
            </a:r>
            <a:endParaRPr lang="en-US" sz="2800" dirty="0">
              <a:latin typeface="Century Gothic"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2"/>
          </a:fillRef>
          <a:effectRef idx="1">
            <a:schemeClr val="accent2"/>
          </a:effectRef>
          <a:fontRef idx="minor">
            <a:schemeClr val="lt1"/>
          </a:fontRef>
        </p:style>
        <p:txBody>
          <a:bodyPr>
            <a:normAutofit/>
          </a:bodyPr>
          <a:lstStyle/>
          <a:p>
            <a:r>
              <a:rPr lang="nb-NO" sz="4000" dirty="0">
                <a:latin typeface="Century Gothic" pitchFamily="34" charset="0"/>
              </a:rPr>
              <a:t>DISCUSSION</a:t>
            </a:r>
            <a:endParaRPr lang="en-US" sz="4000" dirty="0">
              <a:latin typeface="Century Gothic" pitchFamily="34" charset="0"/>
            </a:endParaRPr>
          </a:p>
        </p:txBody>
      </p:sp>
      <p:sp>
        <p:nvSpPr>
          <p:cNvPr id="3" name="Content Placeholder 2"/>
          <p:cNvSpPr>
            <a:spLocks noGrp="1"/>
          </p:cNvSpPr>
          <p:nvPr>
            <p:ph idx="1"/>
          </p:nvPr>
        </p:nvSpPr>
        <p:spPr>
          <a:xfrm>
            <a:off x="119271" y="2015732"/>
            <a:ext cx="11966712" cy="4037749"/>
          </a:xfrm>
        </p:spPr>
        <p:style>
          <a:lnRef idx="0">
            <a:schemeClr val="dk1"/>
          </a:lnRef>
          <a:fillRef idx="3">
            <a:schemeClr val="dk1"/>
          </a:fillRef>
          <a:effectRef idx="3">
            <a:schemeClr val="dk1"/>
          </a:effectRef>
          <a:fontRef idx="minor">
            <a:schemeClr val="lt1"/>
          </a:fontRef>
        </p:style>
        <p:txBody>
          <a:bodyPr>
            <a:normAutofit lnSpcReduction="10000"/>
          </a:bodyPr>
          <a:lstStyle/>
          <a:p>
            <a:pPr>
              <a:buFont typeface="Courier New" pitchFamily="49" charset="0"/>
              <a:buChar char="o"/>
            </a:pPr>
            <a:r>
              <a:rPr lang="nb-NO" dirty="0">
                <a:solidFill>
                  <a:srgbClr val="FFFF00"/>
                </a:solidFill>
                <a:latin typeface="Century Gothic" pitchFamily="34" charset="0"/>
              </a:rPr>
              <a:t>1.</a:t>
            </a:r>
            <a:r>
              <a:rPr lang="nb-NO" dirty="0">
                <a:latin typeface="Century Gothic" pitchFamily="34" charset="0"/>
              </a:rPr>
              <a:t> </a:t>
            </a:r>
            <a:r>
              <a:rPr lang="nb-NO" sz="3600" dirty="0">
                <a:solidFill>
                  <a:srgbClr val="FFFF00"/>
                </a:solidFill>
                <a:latin typeface="Century Gothic" pitchFamily="34" charset="0"/>
              </a:rPr>
              <a:t>What is the meaning of ’soldier’ as used above? Explain.</a:t>
            </a:r>
          </a:p>
          <a:p>
            <a:pPr>
              <a:buFont typeface="Courier New" pitchFamily="49" charset="0"/>
              <a:buChar char="o"/>
            </a:pPr>
            <a:r>
              <a:rPr lang="nb-NO" sz="3600" dirty="0">
                <a:solidFill>
                  <a:srgbClr val="FFFF00"/>
                </a:solidFill>
                <a:latin typeface="Century Gothic" pitchFamily="34" charset="0"/>
              </a:rPr>
              <a:t>2. Does ’fiery hatred’ carry a negative meaning? Explain.</a:t>
            </a:r>
          </a:p>
          <a:p>
            <a:pPr>
              <a:buFont typeface="Courier New" pitchFamily="49" charset="0"/>
              <a:buChar char="o"/>
            </a:pPr>
            <a:r>
              <a:rPr lang="nb-NO" sz="3600" dirty="0">
                <a:solidFill>
                  <a:srgbClr val="FFFF00"/>
                </a:solidFill>
                <a:latin typeface="Century Gothic" pitchFamily="34" charset="0"/>
              </a:rPr>
              <a:t>3. What is the difference between ’alive’ and ’partially alive’?</a:t>
            </a:r>
            <a:endParaRPr lang="en-US" sz="3600" dirty="0">
              <a:solidFill>
                <a:srgbClr val="FFFF00"/>
              </a:solidFill>
              <a:latin typeface="Century Gothic"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46"/>
          </a:xfrm>
        </p:spPr>
        <p:style>
          <a:lnRef idx="3">
            <a:schemeClr val="lt1"/>
          </a:lnRef>
          <a:fillRef idx="1">
            <a:schemeClr val="accent2"/>
          </a:fillRef>
          <a:effectRef idx="1">
            <a:schemeClr val="accent2"/>
          </a:effectRef>
          <a:fontRef idx="minor">
            <a:schemeClr val="lt1"/>
          </a:fontRef>
        </p:style>
        <p:txBody>
          <a:bodyPr>
            <a:normAutofit/>
          </a:bodyPr>
          <a:lstStyle/>
          <a:p>
            <a:r>
              <a:rPr lang="nb-NO" sz="3600" dirty="0">
                <a:latin typeface="Century Gothic" pitchFamily="34" charset="0"/>
              </a:rPr>
              <a:t>LEVELS OF MEANING</a:t>
            </a:r>
            <a:endParaRPr lang="en-US" sz="3600" dirty="0">
              <a:latin typeface="Century Gothic" pitchFamily="34" charset="0"/>
            </a:endParaRPr>
          </a:p>
        </p:txBody>
      </p:sp>
      <p:sp>
        <p:nvSpPr>
          <p:cNvPr id="3" name="Content Placeholder 2"/>
          <p:cNvSpPr>
            <a:spLocks noGrp="1"/>
          </p:cNvSpPr>
          <p:nvPr>
            <p:ph idx="1"/>
          </p:nvPr>
        </p:nvSpPr>
        <p:spPr>
          <a:xfrm>
            <a:off x="238539" y="1214422"/>
            <a:ext cx="11794435" cy="5643578"/>
          </a:xfrm>
          <a:scene3d>
            <a:camera prst="obliqueTopLeft"/>
            <a:lightRig rig="threePt" dir="t"/>
          </a:scene3d>
        </p:spPr>
        <p:style>
          <a:lnRef idx="3">
            <a:schemeClr val="lt1"/>
          </a:lnRef>
          <a:fillRef idx="1">
            <a:schemeClr val="dk1"/>
          </a:fillRef>
          <a:effectRef idx="1">
            <a:schemeClr val="dk1"/>
          </a:effectRef>
          <a:fontRef idx="minor">
            <a:schemeClr val="lt1"/>
          </a:fontRef>
        </p:style>
        <p:txBody>
          <a:bodyPr>
            <a:normAutofit lnSpcReduction="10000"/>
          </a:bodyPr>
          <a:lstStyle/>
          <a:p>
            <a:pPr>
              <a:buNone/>
            </a:pPr>
            <a:r>
              <a:rPr lang="nb-NO" sz="3200" dirty="0">
                <a:solidFill>
                  <a:srgbClr val="FFFF00"/>
                </a:solidFill>
                <a:latin typeface="Century Gothic" pitchFamily="34" charset="0"/>
              </a:rPr>
              <a:t>Meaning of words can be broken down into different levels:</a:t>
            </a:r>
          </a:p>
          <a:p>
            <a:pPr>
              <a:buFont typeface="Courier New" pitchFamily="49" charset="0"/>
              <a:buChar char="o"/>
            </a:pPr>
            <a:r>
              <a:rPr lang="nb-NO" sz="2800" dirty="0">
                <a:latin typeface="Century Gothic" pitchFamily="34" charset="0"/>
              </a:rPr>
              <a:t>1</a:t>
            </a:r>
            <a:r>
              <a:rPr lang="nb-NO" sz="3200" dirty="0">
                <a:latin typeface="Century Gothic" pitchFamily="34" charset="0"/>
              </a:rPr>
              <a:t>. Expression meaning: This is the meaning of a word in isolation.</a:t>
            </a:r>
          </a:p>
          <a:p>
            <a:pPr>
              <a:buFont typeface="Courier New" pitchFamily="49" charset="0"/>
              <a:buChar char="o"/>
            </a:pPr>
            <a:r>
              <a:rPr lang="nb-NO" sz="3200" dirty="0">
                <a:latin typeface="Century Gothic" pitchFamily="34" charset="0"/>
              </a:rPr>
              <a:t>2. Utterance meaning: The meaning of a word in a concrete context.</a:t>
            </a:r>
          </a:p>
          <a:p>
            <a:pPr>
              <a:buFont typeface="Courier New" pitchFamily="49" charset="0"/>
              <a:buChar char="o"/>
            </a:pPr>
            <a:r>
              <a:rPr lang="nb-NO" sz="3200" dirty="0">
                <a:latin typeface="Century Gothic" pitchFamily="34" charset="0"/>
              </a:rPr>
              <a:t>3. Communicative Meaning: This is the meaning intended by the speaker</a:t>
            </a:r>
            <a:r>
              <a:rPr lang="nb-NO" sz="2800" dirty="0">
                <a:latin typeface="Century Gothic" pitchFamily="34" charset="0"/>
              </a:rPr>
              <a:t>.</a:t>
            </a:r>
          </a:p>
          <a:p>
            <a:pPr>
              <a:buNone/>
            </a:pPr>
            <a:r>
              <a:rPr lang="nb-NO" sz="2800" dirty="0">
                <a:solidFill>
                  <a:srgbClr val="FF0000"/>
                </a:solidFill>
                <a:latin typeface="Century Gothic" pitchFamily="34" charset="0"/>
              </a:rPr>
              <a:t>Sebastian Löbner (2002) Understanding Semantics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12" y="804518"/>
            <a:ext cx="11595651" cy="4708385"/>
          </a:xfrm>
          <a:solidFill>
            <a:schemeClr val="accent1"/>
          </a:solidFill>
        </p:spPr>
        <p:style>
          <a:lnRef idx="3">
            <a:schemeClr val="lt1"/>
          </a:lnRef>
          <a:fillRef idx="1">
            <a:schemeClr val="accent2"/>
          </a:fillRef>
          <a:effectRef idx="1">
            <a:schemeClr val="accent2"/>
          </a:effectRef>
          <a:fontRef idx="minor">
            <a:schemeClr val="lt1"/>
          </a:fontRef>
        </p:style>
        <p:txBody>
          <a:bodyPr>
            <a:normAutofit/>
          </a:bodyPr>
          <a:lstStyle/>
          <a:p>
            <a:pPr algn="ctr"/>
            <a:br>
              <a:rPr lang="nb-NO" b="1" dirty="0">
                <a:solidFill>
                  <a:srgbClr val="FFFF00"/>
                </a:solidFill>
                <a:latin typeface="Century Gothic" pitchFamily="34" charset="0"/>
              </a:rPr>
            </a:br>
            <a:br>
              <a:rPr lang="nb-NO" b="1" dirty="0">
                <a:solidFill>
                  <a:srgbClr val="FFFF00"/>
                </a:solidFill>
                <a:latin typeface="Century Gothic" pitchFamily="34" charset="0"/>
              </a:rPr>
            </a:br>
            <a:r>
              <a:rPr lang="nb-NO" sz="8000" b="1" dirty="0">
                <a:solidFill>
                  <a:srgbClr val="FFFF00"/>
                </a:solidFill>
                <a:latin typeface="Century Gothic" pitchFamily="34" charset="0"/>
              </a:rPr>
              <a:t>VOCABULARY BUILDING</a:t>
            </a:r>
            <a:br>
              <a:rPr lang="nb-NO" sz="4400" b="1" dirty="0">
                <a:solidFill>
                  <a:srgbClr val="FFFF00"/>
                </a:solidFill>
                <a:latin typeface="Century Gothic" pitchFamily="34" charset="0"/>
              </a:rPr>
            </a:br>
            <a:endParaRPr lang="en-US" dirty="0">
              <a:latin typeface="Century Gothic"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271" y="265043"/>
            <a:ext cx="11728172" cy="5764697"/>
          </a:xfrm>
        </p:spPr>
        <p:style>
          <a:lnRef idx="3">
            <a:schemeClr val="lt1"/>
          </a:lnRef>
          <a:fillRef idx="1">
            <a:schemeClr val="dk1"/>
          </a:fillRef>
          <a:effectRef idx="1">
            <a:schemeClr val="dk1"/>
          </a:effectRef>
          <a:fontRef idx="minor">
            <a:schemeClr val="lt1"/>
          </a:fontRef>
        </p:style>
        <p:txBody>
          <a:bodyPr>
            <a:normAutofit lnSpcReduction="10000"/>
          </a:bodyPr>
          <a:lstStyle/>
          <a:p>
            <a:pPr>
              <a:buNone/>
            </a:pPr>
            <a:r>
              <a:rPr lang="nb-NO" sz="2800" b="1" dirty="0">
                <a:solidFill>
                  <a:srgbClr val="FFFF00"/>
                </a:solidFill>
                <a:latin typeface="Century Gothic" pitchFamily="34" charset="0"/>
              </a:rPr>
              <a:t>1. READING IS THE KEY TO BUILDING  YOUR VOCABULARY</a:t>
            </a:r>
            <a:r>
              <a:rPr lang="nb-NO" sz="2800" dirty="0">
                <a:latin typeface="Century Gothic" pitchFamily="34" charset="0"/>
              </a:rPr>
              <a:t>.</a:t>
            </a:r>
          </a:p>
          <a:p>
            <a:pPr>
              <a:buNone/>
            </a:pPr>
            <a:r>
              <a:rPr lang="nb-NO" sz="2800" dirty="0">
                <a:latin typeface="Century Gothic" pitchFamily="34" charset="0"/>
              </a:rPr>
              <a:t>Reading was, is and will be the only most reliable way to expand one’s vocabulary.</a:t>
            </a:r>
          </a:p>
          <a:p>
            <a:pPr>
              <a:buNone/>
            </a:pPr>
            <a:r>
              <a:rPr lang="nb-NO" sz="2800" dirty="0">
                <a:latin typeface="Century Gothic" pitchFamily="34" charset="0"/>
              </a:rPr>
              <a:t>As you read various forms of literature you meet many new words and expressions.</a:t>
            </a:r>
          </a:p>
          <a:p>
            <a:pPr>
              <a:buNone/>
            </a:pPr>
            <a:r>
              <a:rPr lang="nb-NO" sz="2600" dirty="0">
                <a:solidFill>
                  <a:srgbClr val="FF0000"/>
                </a:solidFill>
                <a:latin typeface="Century Gothic" pitchFamily="34" charset="0"/>
              </a:rPr>
              <a:t>You can Read: </a:t>
            </a:r>
          </a:p>
          <a:p>
            <a:pPr>
              <a:buNone/>
            </a:pPr>
            <a:r>
              <a:rPr lang="nb-NO" sz="2600" dirty="0">
                <a:solidFill>
                  <a:srgbClr val="FF0000"/>
                </a:solidFill>
                <a:latin typeface="Century Gothic" pitchFamily="34" charset="0"/>
              </a:rPr>
              <a:t>History, Fiction (Novels), Non-fiction (Biographies and Auto-biographies)</a:t>
            </a:r>
          </a:p>
          <a:p>
            <a:pPr>
              <a:buNone/>
            </a:pPr>
            <a:r>
              <a:rPr lang="nb-NO" sz="2600" dirty="0">
                <a:solidFill>
                  <a:srgbClr val="FF0000"/>
                </a:solidFill>
                <a:latin typeface="Century Gothic" pitchFamily="34" charset="0"/>
              </a:rPr>
              <a:t>Periodicals (Journals, Articles, Magazines),</a:t>
            </a:r>
          </a:p>
          <a:p>
            <a:pPr>
              <a:buNone/>
            </a:pPr>
            <a:r>
              <a:rPr lang="nb-NO" sz="2600" dirty="0">
                <a:solidFill>
                  <a:srgbClr val="FF0000"/>
                </a:solidFill>
                <a:latin typeface="Century Gothic" pitchFamily="34" charset="0"/>
              </a:rPr>
              <a:t>Daily Newspapers, Literature(Prose, Drama,</a:t>
            </a:r>
          </a:p>
          <a:p>
            <a:pPr>
              <a:buNone/>
            </a:pPr>
            <a:r>
              <a:rPr lang="nb-NO" sz="2600" dirty="0">
                <a:solidFill>
                  <a:srgbClr val="FF0000"/>
                </a:solidFill>
                <a:latin typeface="Century Gothic" pitchFamily="34" charset="0"/>
              </a:rPr>
              <a:t>Poetry) etc</a:t>
            </a:r>
            <a:r>
              <a:rPr lang="nb-NO" dirty="0">
                <a:solidFill>
                  <a:srgbClr val="FF0000"/>
                </a:solidFill>
                <a:latin typeface="Century Gothic" pitchFamily="34" charset="0"/>
              </a:rPr>
              <a:t>.</a:t>
            </a:r>
            <a:endParaRPr lang="en-US" dirty="0">
              <a:solidFill>
                <a:srgbClr val="FF0000"/>
              </a:solidFill>
              <a:latin typeface="Century Gothic"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D8544-3DAE-42A5-91D1-F8B98F729BF7}"/>
              </a:ext>
            </a:extLst>
          </p:cNvPr>
          <p:cNvSpPr>
            <a:spLocks noGrp="1"/>
          </p:cNvSpPr>
          <p:nvPr>
            <p:ph type="title"/>
          </p:nvPr>
        </p:nvSpPr>
        <p:spPr/>
        <p:txBody>
          <a:bodyPr>
            <a:normAutofit/>
          </a:bodyPr>
          <a:lstStyle/>
          <a:p>
            <a:pPr algn="ctr"/>
            <a:r>
              <a:rPr lang="nb-NO" sz="4800" dirty="0"/>
              <a:t>introduction</a:t>
            </a:r>
            <a:endParaRPr lang="en-US" sz="4800" dirty="0"/>
          </a:p>
        </p:txBody>
      </p:sp>
      <p:sp>
        <p:nvSpPr>
          <p:cNvPr id="3" name="Content Placeholder 2">
            <a:extLst>
              <a:ext uri="{FF2B5EF4-FFF2-40B4-BE49-F238E27FC236}">
                <a16:creationId xmlns:a16="http://schemas.microsoft.com/office/drawing/2014/main" id="{1E15EF09-77BE-4E71-B0FF-B855D223CAD0}"/>
              </a:ext>
            </a:extLst>
          </p:cNvPr>
          <p:cNvSpPr>
            <a:spLocks noGrp="1"/>
          </p:cNvSpPr>
          <p:nvPr>
            <p:ph idx="1"/>
          </p:nvPr>
        </p:nvSpPr>
        <p:spPr>
          <a:xfrm>
            <a:off x="298174" y="1878709"/>
            <a:ext cx="11595652" cy="4199726"/>
          </a:xfrm>
        </p:spPr>
        <p:txBody>
          <a:bodyPr>
            <a:normAutofit lnSpcReduction="10000"/>
          </a:bodyPr>
          <a:lstStyle/>
          <a:p>
            <a:pPr marL="0" indent="0">
              <a:buNone/>
            </a:pPr>
            <a:r>
              <a:rPr lang="nb-NO" sz="2400" dirty="0"/>
              <a:t>As human beings, it is our nature to think,  and this differentiates us from other creatures.</a:t>
            </a:r>
          </a:p>
          <a:p>
            <a:pPr marL="0" indent="0">
              <a:buNone/>
            </a:pPr>
            <a:r>
              <a:rPr lang="nb-NO" sz="2400" dirty="0"/>
              <a:t>However, often our thinking can be:</a:t>
            </a:r>
          </a:p>
          <a:p>
            <a:pPr>
              <a:buFont typeface="Courier New" panose="02070309020205020404" pitchFamily="49" charset="0"/>
              <a:buChar char="o"/>
            </a:pPr>
            <a:r>
              <a:rPr lang="nb-NO" sz="2400" dirty="0"/>
              <a:t>partial</a:t>
            </a:r>
          </a:p>
          <a:p>
            <a:pPr>
              <a:buFont typeface="Courier New" panose="02070309020205020404" pitchFamily="49" charset="0"/>
              <a:buChar char="o"/>
            </a:pPr>
            <a:r>
              <a:rPr lang="nb-NO" sz="2400" dirty="0"/>
              <a:t>bias</a:t>
            </a:r>
          </a:p>
          <a:p>
            <a:pPr>
              <a:buFont typeface="Courier New" panose="02070309020205020404" pitchFamily="49" charset="0"/>
              <a:buChar char="o"/>
            </a:pPr>
            <a:r>
              <a:rPr lang="nb-NO" sz="2400" dirty="0"/>
              <a:t>distorted</a:t>
            </a:r>
          </a:p>
          <a:p>
            <a:pPr>
              <a:buFont typeface="Courier New" panose="02070309020205020404" pitchFamily="49" charset="0"/>
              <a:buChar char="o"/>
            </a:pPr>
            <a:r>
              <a:rPr lang="nb-NO" sz="2400" dirty="0"/>
              <a:t>shallow</a:t>
            </a:r>
          </a:p>
          <a:p>
            <a:pPr>
              <a:buFont typeface="Courier New" panose="02070309020205020404" pitchFamily="49" charset="0"/>
              <a:buChar char="o"/>
            </a:pPr>
            <a:r>
              <a:rPr lang="nb-NO" sz="2400" dirty="0"/>
              <a:t>uninformed </a:t>
            </a:r>
          </a:p>
          <a:p>
            <a:pPr>
              <a:buFont typeface="Courier New" panose="02070309020205020404" pitchFamily="49" charset="0"/>
              <a:buChar char="o"/>
            </a:pPr>
            <a:r>
              <a:rPr lang="nb-NO" sz="2400" dirty="0"/>
              <a:t>prejudice</a:t>
            </a:r>
            <a:endParaRPr lang="en-US" sz="2400" dirty="0"/>
          </a:p>
        </p:txBody>
      </p:sp>
      <p:sp>
        <p:nvSpPr>
          <p:cNvPr id="4" name="TextBox 3">
            <a:extLst>
              <a:ext uri="{FF2B5EF4-FFF2-40B4-BE49-F238E27FC236}">
                <a16:creationId xmlns:a16="http://schemas.microsoft.com/office/drawing/2014/main" id="{598D241C-88F2-433B-900C-7988535FD907}"/>
              </a:ext>
            </a:extLst>
          </p:cNvPr>
          <p:cNvSpPr txBox="1"/>
          <p:nvPr/>
        </p:nvSpPr>
        <p:spPr>
          <a:xfrm>
            <a:off x="5671930" y="2862471"/>
            <a:ext cx="4916557" cy="3108543"/>
          </a:xfrm>
          <a:prstGeom prst="rect">
            <a:avLst/>
          </a:prstGeom>
          <a:noFill/>
        </p:spPr>
        <p:txBody>
          <a:bodyPr wrap="square" rtlCol="0">
            <a:spAutoFit/>
          </a:bodyPr>
          <a:lstStyle/>
          <a:p>
            <a:pPr algn="just"/>
            <a:r>
              <a:rPr lang="nb-NO" sz="2800" i="1" dirty="0">
                <a:solidFill>
                  <a:srgbClr val="FF0000"/>
                </a:solidFill>
              </a:rPr>
              <a:t>It is important to know that the core of our lives and whatever we do daily depends on the quality of our thoughts. Therefore, if we want to improve our lives then it is imperative that we improve our thoughts.</a:t>
            </a:r>
            <a:endParaRPr lang="en-US" sz="2800" i="1" dirty="0">
              <a:solidFill>
                <a:srgbClr val="FF0000"/>
              </a:solidFill>
            </a:endParaRPr>
          </a:p>
        </p:txBody>
      </p:sp>
    </p:spTree>
    <p:extLst>
      <p:ext uri="{BB962C8B-B14F-4D97-AF65-F5344CB8AC3E}">
        <p14:creationId xmlns:p14="http://schemas.microsoft.com/office/powerpoint/2010/main" val="36938332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65" y="181666"/>
            <a:ext cx="11860696" cy="1049235"/>
          </a:xfrm>
        </p:spPr>
        <p:style>
          <a:lnRef idx="3">
            <a:schemeClr val="lt1"/>
          </a:lnRef>
          <a:fillRef idx="1">
            <a:schemeClr val="accent2"/>
          </a:fillRef>
          <a:effectRef idx="1">
            <a:schemeClr val="accent2"/>
          </a:effectRef>
          <a:fontRef idx="minor">
            <a:schemeClr val="lt1"/>
          </a:fontRef>
        </p:style>
        <p:txBody>
          <a:bodyPr>
            <a:normAutofit fontScale="90000"/>
          </a:bodyPr>
          <a:lstStyle/>
          <a:p>
            <a:pPr algn="ctr"/>
            <a:br>
              <a:rPr lang="nb-NO" sz="3600" dirty="0">
                <a:latin typeface="Century Gothic" pitchFamily="34" charset="0"/>
              </a:rPr>
            </a:br>
            <a:r>
              <a:rPr lang="nb-NO" sz="4000" dirty="0">
                <a:latin typeface="Century Gothic" pitchFamily="34" charset="0"/>
              </a:rPr>
              <a:t>2. KEEP DICTIONARY/THESAURUS</a:t>
            </a:r>
            <a:endParaRPr lang="en-US" sz="3600" dirty="0">
              <a:latin typeface="Century Gothic" pitchFamily="34" charset="0"/>
            </a:endParaRPr>
          </a:p>
        </p:txBody>
      </p:sp>
      <p:sp>
        <p:nvSpPr>
          <p:cNvPr id="3" name="Content Placeholder 2"/>
          <p:cNvSpPr>
            <a:spLocks noGrp="1"/>
          </p:cNvSpPr>
          <p:nvPr>
            <p:ph idx="1"/>
          </p:nvPr>
        </p:nvSpPr>
        <p:spPr>
          <a:xfrm>
            <a:off x="92765" y="1325218"/>
            <a:ext cx="11860696" cy="4728264"/>
          </a:xfrm>
          <a:scene3d>
            <a:camera prst="obliqueTopLeft"/>
            <a:lightRig rig="threePt" dir="t"/>
          </a:scene3d>
        </p:spPr>
        <p:style>
          <a:lnRef idx="3">
            <a:schemeClr val="lt1"/>
          </a:lnRef>
          <a:fillRef idx="1">
            <a:schemeClr val="dk1"/>
          </a:fillRef>
          <a:effectRef idx="1">
            <a:schemeClr val="dk1"/>
          </a:effectRef>
          <a:fontRef idx="minor">
            <a:schemeClr val="lt1"/>
          </a:fontRef>
        </p:style>
        <p:txBody>
          <a:bodyPr>
            <a:normAutofit/>
          </a:bodyPr>
          <a:lstStyle/>
          <a:p>
            <a:pPr>
              <a:buFont typeface="Wingdings" pitchFamily="2" charset="2"/>
              <a:buChar char="v"/>
            </a:pPr>
            <a:r>
              <a:rPr lang="nb-NO" sz="3200" dirty="0">
                <a:solidFill>
                  <a:srgbClr val="FFFF00"/>
                </a:solidFill>
                <a:latin typeface="Century Gothic" pitchFamily="34" charset="0"/>
              </a:rPr>
              <a:t>You must have a good Dictionary – Not a pocket-size one.</a:t>
            </a:r>
          </a:p>
          <a:p>
            <a:pPr>
              <a:buFont typeface="Wingdings" pitchFamily="2" charset="2"/>
              <a:buChar char="v"/>
            </a:pPr>
            <a:r>
              <a:rPr lang="nb-NO" sz="3200" dirty="0">
                <a:solidFill>
                  <a:srgbClr val="FFFF00"/>
                </a:solidFill>
                <a:latin typeface="Century Gothic" pitchFamily="34" charset="0"/>
              </a:rPr>
              <a:t>You must have a Dictionary of your field of study.</a:t>
            </a:r>
          </a:p>
          <a:p>
            <a:pPr>
              <a:buFont typeface="Wingdings" pitchFamily="2" charset="2"/>
              <a:buChar char="v"/>
            </a:pPr>
            <a:r>
              <a:rPr lang="nb-NO" sz="3200" dirty="0">
                <a:solidFill>
                  <a:srgbClr val="FFFF00"/>
                </a:solidFill>
                <a:latin typeface="Century Gothic" pitchFamily="34" charset="0"/>
              </a:rPr>
              <a:t>Every discipline has a dictionary which explains most the words related to that field of study.</a:t>
            </a:r>
          </a:p>
          <a:p>
            <a:pPr>
              <a:buNone/>
            </a:pPr>
            <a:r>
              <a:rPr lang="nb-NO" sz="3200" dirty="0">
                <a:solidFill>
                  <a:srgbClr val="FFFF00"/>
                </a:solidFill>
                <a:latin typeface="Century Gothic" pitchFamily="34" charset="0"/>
              </a:rPr>
              <a:t>   Eg. Dictionary of Agric Sci. Planning, etc.</a:t>
            </a:r>
            <a:endParaRPr lang="en-US" sz="3200" dirty="0">
              <a:solidFill>
                <a:srgbClr val="FFFF00"/>
              </a:solidFill>
              <a:latin typeface="Century Gothic"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744" y="128659"/>
            <a:ext cx="9603275" cy="1049235"/>
          </a:xfrm>
          <a:noFill/>
        </p:spPr>
        <p:style>
          <a:lnRef idx="3">
            <a:schemeClr val="lt1"/>
          </a:lnRef>
          <a:fillRef idx="1">
            <a:schemeClr val="accent2"/>
          </a:fillRef>
          <a:effectRef idx="1">
            <a:schemeClr val="accent2"/>
          </a:effectRef>
          <a:fontRef idx="minor">
            <a:schemeClr val="lt1"/>
          </a:fontRef>
        </p:style>
        <p:txBody>
          <a:bodyPr>
            <a:normAutofit/>
          </a:bodyPr>
          <a:lstStyle/>
          <a:p>
            <a:r>
              <a:rPr lang="nb-NO" dirty="0">
                <a:solidFill>
                  <a:schemeClr val="tx1"/>
                </a:solidFill>
                <a:latin typeface="Century Gothic" pitchFamily="34" charset="0"/>
              </a:rPr>
              <a:t>Benefits of keeping a dictionary</a:t>
            </a:r>
            <a:endParaRPr lang="en-US" dirty="0">
              <a:solidFill>
                <a:schemeClr val="tx1"/>
              </a:solidFill>
              <a:latin typeface="Century Gothic" pitchFamily="34" charset="0"/>
            </a:endParaRPr>
          </a:p>
        </p:txBody>
      </p:sp>
      <p:sp>
        <p:nvSpPr>
          <p:cNvPr id="3" name="Content Placeholder 2"/>
          <p:cNvSpPr>
            <a:spLocks noGrp="1"/>
          </p:cNvSpPr>
          <p:nvPr>
            <p:ph idx="1"/>
          </p:nvPr>
        </p:nvSpPr>
        <p:spPr>
          <a:xfrm>
            <a:off x="251791" y="1285461"/>
            <a:ext cx="11781183" cy="4731025"/>
          </a:xfrm>
          <a:scene3d>
            <a:camera prst="obliqueTopLeft"/>
            <a:lightRig rig="threePt" dir="t"/>
          </a:scene3d>
        </p:spPr>
        <p:style>
          <a:lnRef idx="3">
            <a:schemeClr val="lt1"/>
          </a:lnRef>
          <a:fillRef idx="1">
            <a:schemeClr val="dk1"/>
          </a:fillRef>
          <a:effectRef idx="1">
            <a:schemeClr val="dk1"/>
          </a:effectRef>
          <a:fontRef idx="minor">
            <a:schemeClr val="lt1"/>
          </a:fontRef>
        </p:style>
        <p:txBody>
          <a:bodyPr>
            <a:normAutofit lnSpcReduction="10000"/>
          </a:bodyPr>
          <a:lstStyle/>
          <a:p>
            <a:pPr>
              <a:buFont typeface="Wingdings" pitchFamily="2" charset="2"/>
              <a:buChar char="v"/>
            </a:pPr>
            <a:r>
              <a:rPr lang="nb-NO" sz="3200" dirty="0">
                <a:solidFill>
                  <a:srgbClr val="FFFF00"/>
                </a:solidFill>
                <a:latin typeface="Century Gothic" pitchFamily="34" charset="0"/>
              </a:rPr>
              <a:t>Look up meaning of new words in a good dictionary</a:t>
            </a:r>
          </a:p>
          <a:p>
            <a:pPr>
              <a:buFont typeface="Wingdings" pitchFamily="2" charset="2"/>
              <a:buChar char="v"/>
            </a:pPr>
            <a:r>
              <a:rPr lang="nb-NO" sz="3200" dirty="0">
                <a:solidFill>
                  <a:srgbClr val="FFFF00"/>
                </a:solidFill>
                <a:latin typeface="Century Gothic" pitchFamily="34" charset="0"/>
              </a:rPr>
              <a:t>Check their pronunciations</a:t>
            </a:r>
          </a:p>
          <a:p>
            <a:pPr>
              <a:buFont typeface="Wingdings" pitchFamily="2" charset="2"/>
              <a:buChar char="v"/>
            </a:pPr>
            <a:r>
              <a:rPr lang="nb-NO" sz="3200" dirty="0">
                <a:solidFill>
                  <a:srgbClr val="FFFF00"/>
                </a:solidFill>
                <a:latin typeface="Century Gothic" pitchFamily="34" charset="0"/>
              </a:rPr>
              <a:t>Grammatical category (part of speech)</a:t>
            </a:r>
          </a:p>
          <a:p>
            <a:pPr>
              <a:buFont typeface="Wingdings" pitchFamily="2" charset="2"/>
              <a:buChar char="v"/>
            </a:pPr>
            <a:r>
              <a:rPr lang="nb-NO" sz="3200" dirty="0">
                <a:solidFill>
                  <a:srgbClr val="FFFF00"/>
                </a:solidFill>
                <a:latin typeface="Century Gothic" pitchFamily="34" charset="0"/>
              </a:rPr>
              <a:t>Usage (from examples)</a:t>
            </a:r>
          </a:p>
          <a:p>
            <a:pPr>
              <a:buFont typeface="Wingdings" pitchFamily="2" charset="2"/>
              <a:buChar char="v"/>
            </a:pPr>
            <a:r>
              <a:rPr lang="nb-NO" sz="3200" dirty="0">
                <a:solidFill>
                  <a:srgbClr val="FFFF00"/>
                </a:solidFill>
                <a:latin typeface="Century Gothic" pitchFamily="34" charset="0"/>
              </a:rPr>
              <a:t>Synonyms and antonyms</a:t>
            </a:r>
          </a:p>
          <a:p>
            <a:pPr>
              <a:buFont typeface="Wingdings" pitchFamily="2" charset="2"/>
              <a:buChar char="v"/>
            </a:pPr>
            <a:r>
              <a:rPr lang="nb-NO" sz="3200" dirty="0">
                <a:solidFill>
                  <a:srgbClr val="FFFF00"/>
                </a:solidFill>
                <a:latin typeface="Century Gothic" pitchFamily="34" charset="0"/>
              </a:rPr>
              <a:t>Other details, eg. Origin of word, first time it was used, original meaning etc.</a:t>
            </a:r>
          </a:p>
          <a:p>
            <a:pPr>
              <a:buFont typeface="Wingdings" pitchFamily="2" charset="2"/>
              <a:buChar char="v"/>
            </a:pPr>
            <a:endParaRPr lang="en-US" dirty="0">
              <a:latin typeface="Century Gothic"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4362" y="192963"/>
            <a:ext cx="9603275" cy="1049235"/>
          </a:xfrm>
          <a:noFill/>
        </p:spPr>
        <p:style>
          <a:lnRef idx="3">
            <a:schemeClr val="lt1"/>
          </a:lnRef>
          <a:fillRef idx="1">
            <a:schemeClr val="accent2"/>
          </a:fillRef>
          <a:effectRef idx="1">
            <a:schemeClr val="accent2"/>
          </a:effectRef>
          <a:fontRef idx="minor">
            <a:schemeClr val="lt1"/>
          </a:fontRef>
        </p:style>
        <p:txBody>
          <a:bodyPr>
            <a:normAutofit/>
          </a:bodyPr>
          <a:lstStyle/>
          <a:p>
            <a:r>
              <a:rPr lang="nb-NO" dirty="0">
                <a:solidFill>
                  <a:schemeClr val="tx1"/>
                </a:solidFill>
                <a:latin typeface="Century Gothic" pitchFamily="34" charset="0"/>
              </a:rPr>
              <a:t>EXAMPLE: Merriam-Webster Dictionary</a:t>
            </a:r>
            <a:endParaRPr lang="en-US" dirty="0">
              <a:solidFill>
                <a:schemeClr val="tx1"/>
              </a:solidFill>
              <a:latin typeface="Century Gothic" pitchFamily="34" charset="0"/>
            </a:endParaRPr>
          </a:p>
        </p:txBody>
      </p:sp>
      <p:sp>
        <p:nvSpPr>
          <p:cNvPr id="3" name="Content Placeholder 2"/>
          <p:cNvSpPr>
            <a:spLocks noGrp="1"/>
          </p:cNvSpPr>
          <p:nvPr>
            <p:ph idx="1"/>
          </p:nvPr>
        </p:nvSpPr>
        <p:spPr>
          <a:xfrm>
            <a:off x="284921" y="1337663"/>
            <a:ext cx="11622157" cy="5466522"/>
          </a:xfrm>
          <a:scene3d>
            <a:camera prst="orthographicFront"/>
            <a:lightRig rig="threePt" dir="t">
              <a:rot lat="0" lon="0" rev="1200000"/>
            </a:lightRig>
          </a:scene3d>
          <a:sp3d>
            <a:bevelT w="63500" h="25400"/>
          </a:sp3d>
        </p:spPr>
        <p:style>
          <a:lnRef idx="0">
            <a:schemeClr val="dk1"/>
          </a:lnRef>
          <a:fillRef idx="3">
            <a:schemeClr val="dk1"/>
          </a:fillRef>
          <a:effectRef idx="3">
            <a:schemeClr val="dk1"/>
          </a:effectRef>
          <a:fontRef idx="minor">
            <a:schemeClr val="lt1"/>
          </a:fontRef>
        </p:style>
        <p:txBody>
          <a:bodyPr>
            <a:normAutofit fontScale="92500"/>
          </a:bodyPr>
          <a:lstStyle/>
          <a:p>
            <a:pPr>
              <a:buNone/>
            </a:pPr>
            <a:r>
              <a:rPr lang="nb-NO" dirty="0">
                <a:solidFill>
                  <a:srgbClr val="FFFF00"/>
                </a:solidFill>
                <a:latin typeface="Century Gothic" pitchFamily="34" charset="0"/>
              </a:rPr>
              <a:t>Agriculture /</a:t>
            </a:r>
            <a:r>
              <a:rPr lang="el-GR" dirty="0">
                <a:solidFill>
                  <a:srgbClr val="FFFF00"/>
                </a:solidFill>
                <a:latin typeface="Century Gothic" pitchFamily="34" charset="0"/>
              </a:rPr>
              <a:t>΄</a:t>
            </a:r>
            <a:r>
              <a:rPr lang="nb-NO" dirty="0">
                <a:solidFill>
                  <a:srgbClr val="FFFF00"/>
                </a:solidFill>
                <a:latin typeface="Century Gothic" pitchFamily="34" charset="0"/>
              </a:rPr>
              <a:t>a-gri-</a:t>
            </a:r>
            <a:r>
              <a:rPr lang="el-GR" dirty="0">
                <a:solidFill>
                  <a:srgbClr val="FFFF00"/>
                </a:solidFill>
                <a:latin typeface="Century Gothic" pitchFamily="34" charset="0"/>
              </a:rPr>
              <a:t>‚</a:t>
            </a:r>
            <a:r>
              <a:rPr lang="nb-NO" dirty="0">
                <a:solidFill>
                  <a:srgbClr val="FFFF00"/>
                </a:solidFill>
                <a:latin typeface="Century Gothic" pitchFamily="34" charset="0"/>
              </a:rPr>
              <a:t>k</a:t>
            </a:r>
            <a:r>
              <a:rPr lang="nb-NO" sz="2200" b="1" dirty="0">
                <a:solidFill>
                  <a:srgbClr val="FFFF00"/>
                </a:solidFill>
                <a:latin typeface="Century Gothic" pitchFamily="34" charset="0"/>
              </a:rPr>
              <a:t>∂</a:t>
            </a:r>
            <a:r>
              <a:rPr lang="nb-NO" dirty="0">
                <a:solidFill>
                  <a:srgbClr val="FFFF00"/>
                </a:solidFill>
                <a:latin typeface="Century Gothic" pitchFamily="34" charset="0"/>
              </a:rPr>
              <a:t>l-ch</a:t>
            </a:r>
            <a:r>
              <a:rPr lang="nb-NO" sz="2200" b="1" dirty="0">
                <a:solidFill>
                  <a:srgbClr val="FFFF00"/>
                </a:solidFill>
                <a:latin typeface="Century Gothic" pitchFamily="34" charset="0"/>
              </a:rPr>
              <a:t>∂</a:t>
            </a:r>
            <a:r>
              <a:rPr lang="nb-NO" dirty="0">
                <a:solidFill>
                  <a:srgbClr val="FFFF00"/>
                </a:solidFill>
                <a:latin typeface="Century Gothic" pitchFamily="34" charset="0"/>
              </a:rPr>
              <a:t>r/ </a:t>
            </a:r>
            <a:r>
              <a:rPr lang="nb-NO" sz="2400" dirty="0">
                <a:solidFill>
                  <a:srgbClr val="FFFF00"/>
                </a:solidFill>
                <a:latin typeface="Century Gothic" pitchFamily="34" charset="0"/>
              </a:rPr>
              <a:t>Noun</a:t>
            </a:r>
          </a:p>
          <a:p>
            <a:pPr>
              <a:buFont typeface="Wingdings" panose="05000000000000000000" pitchFamily="2" charset="2"/>
              <a:buChar char="q"/>
            </a:pPr>
            <a:r>
              <a:rPr lang="nb-NO" sz="2400" dirty="0">
                <a:latin typeface="Century Gothic" pitchFamily="34" charset="0"/>
              </a:rPr>
              <a:t> the science or occupation of farming</a:t>
            </a:r>
          </a:p>
          <a:p>
            <a:pPr>
              <a:buNone/>
            </a:pPr>
            <a:r>
              <a:rPr lang="nb-NO" sz="2400" dirty="0">
                <a:solidFill>
                  <a:srgbClr val="FF0000"/>
                </a:solidFill>
                <a:latin typeface="Century Gothic" pitchFamily="34" charset="0"/>
              </a:rPr>
              <a:t>Full Definition</a:t>
            </a:r>
          </a:p>
          <a:p>
            <a:pPr>
              <a:buFont typeface="Wingdings" panose="05000000000000000000" pitchFamily="2" charset="2"/>
              <a:buChar char="q"/>
            </a:pPr>
            <a:r>
              <a:rPr lang="nb-NO" sz="2400" dirty="0">
                <a:latin typeface="Century Gothic" pitchFamily="34" charset="0"/>
              </a:rPr>
              <a:t> the science, art, or practice of cultivating the soil, producing crops, and raising livestock and in varrying degrees the preparation and marketing of resulting</a:t>
            </a:r>
          </a:p>
          <a:p>
            <a:pPr>
              <a:buNone/>
            </a:pPr>
            <a:r>
              <a:rPr lang="nb-NO" sz="2400" dirty="0">
                <a:latin typeface="Century Gothic" pitchFamily="34" charset="0"/>
              </a:rPr>
              <a:t>Products.</a:t>
            </a:r>
          </a:p>
          <a:p>
            <a:pPr>
              <a:buNone/>
            </a:pPr>
            <a:r>
              <a:rPr lang="nb-NO" sz="2400" dirty="0">
                <a:latin typeface="Century Gothic" pitchFamily="34" charset="0"/>
              </a:rPr>
              <a:t>Examples. 1. </a:t>
            </a:r>
            <a:r>
              <a:rPr lang="nb-NO" dirty="0">
                <a:latin typeface="Century Gothic" pitchFamily="34" charset="0"/>
              </a:rPr>
              <a:t>They cleared the land to use it for </a:t>
            </a:r>
            <a:r>
              <a:rPr lang="nb-NO" b="1" i="1" dirty="0">
                <a:latin typeface="Century Gothic" pitchFamily="34" charset="0"/>
              </a:rPr>
              <a:t>agriculture</a:t>
            </a:r>
          </a:p>
          <a:p>
            <a:pPr>
              <a:buNone/>
            </a:pPr>
            <a:r>
              <a:rPr lang="nb-NO" dirty="0">
                <a:latin typeface="Century Gothic" pitchFamily="34" charset="0"/>
              </a:rPr>
              <a:t>2. The forest was cut down, and the land given over to </a:t>
            </a:r>
            <a:r>
              <a:rPr lang="nb-NO" b="1" i="1" dirty="0">
                <a:latin typeface="Century Gothic" pitchFamily="34" charset="0"/>
              </a:rPr>
              <a:t>agriculture</a:t>
            </a:r>
          </a:p>
          <a:p>
            <a:pPr>
              <a:buNone/>
            </a:pPr>
            <a:r>
              <a:rPr lang="nb-NO" b="1" dirty="0">
                <a:latin typeface="Century Gothic" pitchFamily="34" charset="0"/>
              </a:rPr>
              <a:t>Origin: </a:t>
            </a:r>
            <a:r>
              <a:rPr lang="nb-NO" dirty="0">
                <a:latin typeface="Century Gothic" pitchFamily="34" charset="0"/>
              </a:rPr>
              <a:t>Middle English, from middle French, From Latin </a:t>
            </a:r>
            <a:r>
              <a:rPr lang="nb-NO" i="1" dirty="0">
                <a:latin typeface="Century Gothic" pitchFamily="34" charset="0"/>
              </a:rPr>
              <a:t>agricutura, </a:t>
            </a:r>
            <a:r>
              <a:rPr lang="nb-NO" dirty="0">
                <a:latin typeface="Century Gothic" pitchFamily="34" charset="0"/>
              </a:rPr>
              <a:t>from </a:t>
            </a:r>
            <a:r>
              <a:rPr lang="nb-NO" i="1" dirty="0">
                <a:latin typeface="Century Gothic" pitchFamily="34" charset="0"/>
              </a:rPr>
              <a:t>ager </a:t>
            </a:r>
            <a:r>
              <a:rPr lang="nb-NO" dirty="0">
                <a:latin typeface="Century Gothic" pitchFamily="34" charset="0"/>
              </a:rPr>
              <a:t>field</a:t>
            </a:r>
            <a:r>
              <a:rPr lang="nb-NO" i="1" dirty="0">
                <a:latin typeface="Century Gothic" pitchFamily="34" charset="0"/>
              </a:rPr>
              <a:t>+cultura </a:t>
            </a:r>
            <a:r>
              <a:rPr lang="nb-NO" dirty="0">
                <a:latin typeface="Century Gothic" pitchFamily="34" charset="0"/>
              </a:rPr>
              <a:t>cultivation</a:t>
            </a:r>
          </a:p>
          <a:p>
            <a:pPr>
              <a:buNone/>
            </a:pPr>
            <a:r>
              <a:rPr lang="nb-NO" b="1" dirty="0">
                <a:solidFill>
                  <a:srgbClr val="FF0000"/>
                </a:solidFill>
                <a:latin typeface="Century Gothic" pitchFamily="34" charset="0"/>
              </a:rPr>
              <a:t>First Use: 15th century;  Synonyms: farming, husbandry</a:t>
            </a:r>
            <a:endParaRPr lang="en-US" b="1" dirty="0">
              <a:solidFill>
                <a:srgbClr val="FF0000"/>
              </a:solidFill>
              <a:latin typeface="Century Gothic"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1823" y="102154"/>
            <a:ext cx="9603275" cy="1049235"/>
          </a:xfrm>
          <a:effectLst/>
        </p:spPr>
        <p:style>
          <a:lnRef idx="3">
            <a:schemeClr val="lt1"/>
          </a:lnRef>
          <a:fillRef idx="1">
            <a:schemeClr val="accent2"/>
          </a:fillRef>
          <a:effectRef idx="1">
            <a:schemeClr val="accent2"/>
          </a:effectRef>
          <a:fontRef idx="minor">
            <a:schemeClr val="lt1"/>
          </a:fontRef>
        </p:style>
        <p:txBody>
          <a:bodyPr>
            <a:normAutofit/>
          </a:bodyPr>
          <a:lstStyle/>
          <a:p>
            <a:r>
              <a:rPr lang="nb-NO" sz="3600" dirty="0">
                <a:latin typeface="Century Gothic" pitchFamily="34" charset="0"/>
              </a:rPr>
              <a:t>3. Keep a Personal Journal</a:t>
            </a:r>
            <a:endParaRPr lang="en-US" sz="3600" dirty="0">
              <a:latin typeface="Century Gothic" pitchFamily="34" charset="0"/>
            </a:endParaRPr>
          </a:p>
        </p:txBody>
      </p:sp>
      <p:sp>
        <p:nvSpPr>
          <p:cNvPr id="3" name="Content Placeholder 2"/>
          <p:cNvSpPr>
            <a:spLocks noGrp="1"/>
          </p:cNvSpPr>
          <p:nvPr>
            <p:ph idx="1"/>
          </p:nvPr>
        </p:nvSpPr>
        <p:spPr>
          <a:xfrm>
            <a:off x="132521" y="1258957"/>
            <a:ext cx="11953461" cy="5099001"/>
          </a:xfrm>
          <a:scene3d>
            <a:camera prst="obliqueTopLeft"/>
            <a:lightRig rig="threePt" dir="t"/>
          </a:scene3d>
        </p:spPr>
        <p:style>
          <a:lnRef idx="3">
            <a:schemeClr val="lt1"/>
          </a:lnRef>
          <a:fillRef idx="1">
            <a:schemeClr val="dk1"/>
          </a:fillRef>
          <a:effectRef idx="1">
            <a:schemeClr val="dk1"/>
          </a:effectRef>
          <a:fontRef idx="minor">
            <a:schemeClr val="lt1"/>
          </a:fontRef>
        </p:style>
        <p:txBody>
          <a:bodyPr>
            <a:normAutofit lnSpcReduction="10000"/>
          </a:bodyPr>
          <a:lstStyle/>
          <a:p>
            <a:pPr>
              <a:buNone/>
            </a:pPr>
            <a:r>
              <a:rPr lang="nb-NO" b="1" i="1" dirty="0">
                <a:solidFill>
                  <a:srgbClr val="FFFF00"/>
                </a:solidFill>
                <a:latin typeface="Century Gothic" pitchFamily="34" charset="0"/>
              </a:rPr>
              <a:t>A </a:t>
            </a:r>
            <a:r>
              <a:rPr lang="nb-NO" sz="3200" b="1" i="1" dirty="0">
                <a:solidFill>
                  <a:srgbClr val="FFFF00"/>
                </a:solidFill>
                <a:latin typeface="Century Gothic" pitchFamily="34" charset="0"/>
              </a:rPr>
              <a:t>personal Journal is a written record of significant experiences, observations, thoughts and reactions to challenges of one’s life</a:t>
            </a:r>
            <a:r>
              <a:rPr lang="nb-NO" sz="3200" dirty="0">
                <a:latin typeface="Century Gothic" pitchFamily="34" charset="0"/>
              </a:rPr>
              <a:t>.</a:t>
            </a:r>
          </a:p>
          <a:p>
            <a:pPr>
              <a:buNone/>
            </a:pPr>
            <a:r>
              <a:rPr lang="nb-NO" sz="3200" dirty="0">
                <a:latin typeface="Century Gothic" pitchFamily="34" charset="0"/>
              </a:rPr>
              <a:t>Benefits: </a:t>
            </a:r>
          </a:p>
          <a:p>
            <a:pPr lvl="1">
              <a:buFont typeface="Courier New" pitchFamily="49" charset="0"/>
              <a:buChar char="o"/>
            </a:pPr>
            <a:r>
              <a:rPr lang="nb-NO" sz="2800" dirty="0">
                <a:latin typeface="Century Gothic" pitchFamily="34" charset="0"/>
              </a:rPr>
              <a:t>Self-reflection</a:t>
            </a:r>
          </a:p>
          <a:p>
            <a:pPr lvl="1">
              <a:buFont typeface="Courier New" pitchFamily="49" charset="0"/>
              <a:buChar char="o"/>
            </a:pPr>
            <a:r>
              <a:rPr lang="nb-NO" sz="2800" dirty="0">
                <a:latin typeface="Century Gothic" pitchFamily="34" charset="0"/>
              </a:rPr>
              <a:t>Makes one goal oriented</a:t>
            </a:r>
          </a:p>
          <a:p>
            <a:pPr lvl="1">
              <a:buFont typeface="Courier New" pitchFamily="49" charset="0"/>
              <a:buChar char="o"/>
            </a:pPr>
            <a:r>
              <a:rPr lang="nb-NO" sz="2800" dirty="0">
                <a:latin typeface="Century Gothic" pitchFamily="34" charset="0"/>
              </a:rPr>
              <a:t>Sense of responsibility</a:t>
            </a:r>
          </a:p>
          <a:p>
            <a:pPr lvl="1">
              <a:buFont typeface="Courier New" pitchFamily="49" charset="0"/>
              <a:buChar char="o"/>
            </a:pPr>
            <a:r>
              <a:rPr lang="nb-NO" sz="2800" dirty="0">
                <a:latin typeface="Century Gothic" pitchFamily="34" charset="0"/>
              </a:rPr>
              <a:t>Source of auto-biography</a:t>
            </a:r>
          </a:p>
          <a:p>
            <a:pPr lvl="1">
              <a:buFont typeface="Courier New" pitchFamily="49" charset="0"/>
              <a:buChar char="o"/>
            </a:pPr>
            <a:r>
              <a:rPr lang="nb-NO" sz="2800" dirty="0">
                <a:latin typeface="Century Gothic" pitchFamily="34" charset="0"/>
              </a:rPr>
              <a:t>Gains exercise writing skills</a:t>
            </a:r>
            <a:endParaRPr lang="en-US" sz="2800" dirty="0">
              <a:latin typeface="Century Gothic"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26" y="212035"/>
            <a:ext cx="11887199" cy="1139687"/>
          </a:xfrm>
        </p:spPr>
        <p:style>
          <a:lnRef idx="3">
            <a:schemeClr val="lt1"/>
          </a:lnRef>
          <a:fillRef idx="1">
            <a:schemeClr val="accent2"/>
          </a:fillRef>
          <a:effectRef idx="1">
            <a:schemeClr val="accent2"/>
          </a:effectRef>
          <a:fontRef idx="minor">
            <a:schemeClr val="lt1"/>
          </a:fontRef>
        </p:style>
        <p:txBody>
          <a:bodyPr/>
          <a:lstStyle/>
          <a:p>
            <a:pPr algn="ctr"/>
            <a:br>
              <a:rPr lang="nb-NO" dirty="0">
                <a:latin typeface="Century Gothic" pitchFamily="34" charset="0"/>
              </a:rPr>
            </a:br>
            <a:r>
              <a:rPr lang="nb-NO" sz="4400" dirty="0">
                <a:latin typeface="Century Gothic" pitchFamily="34" charset="0"/>
              </a:rPr>
              <a:t>4. learn A WORD A DAY</a:t>
            </a:r>
            <a:endParaRPr lang="en-US" dirty="0">
              <a:latin typeface="Century Gothic" pitchFamily="34" charset="0"/>
            </a:endParaRPr>
          </a:p>
        </p:txBody>
      </p:sp>
      <p:sp>
        <p:nvSpPr>
          <p:cNvPr id="3" name="Content Placeholder 2"/>
          <p:cNvSpPr>
            <a:spLocks noGrp="1"/>
          </p:cNvSpPr>
          <p:nvPr>
            <p:ph idx="1"/>
          </p:nvPr>
        </p:nvSpPr>
        <p:spPr>
          <a:xfrm>
            <a:off x="159026" y="1510748"/>
            <a:ext cx="11887199" cy="5347252"/>
          </a:xfrm>
        </p:spPr>
        <p:style>
          <a:lnRef idx="3">
            <a:schemeClr val="lt1"/>
          </a:lnRef>
          <a:fillRef idx="1">
            <a:schemeClr val="dk1"/>
          </a:fillRef>
          <a:effectRef idx="1">
            <a:schemeClr val="dk1"/>
          </a:effectRef>
          <a:fontRef idx="minor">
            <a:schemeClr val="lt1"/>
          </a:fontRef>
        </p:style>
        <p:txBody>
          <a:bodyPr>
            <a:normAutofit/>
          </a:bodyPr>
          <a:lstStyle/>
          <a:p>
            <a:pPr>
              <a:buNone/>
            </a:pPr>
            <a:r>
              <a:rPr lang="nb-NO" sz="3600" dirty="0">
                <a:solidFill>
                  <a:srgbClr val="FFC000"/>
                </a:solidFill>
                <a:latin typeface="Century Gothic" pitchFamily="34" charset="0"/>
              </a:rPr>
              <a:t>Little drops of water make a mighty ocean.</a:t>
            </a:r>
          </a:p>
          <a:p>
            <a:pPr>
              <a:buNone/>
            </a:pPr>
            <a:r>
              <a:rPr lang="nb-NO" dirty="0">
                <a:latin typeface="Century Gothic" pitchFamily="34" charset="0"/>
              </a:rPr>
              <a:t>You can challenge yourself to learn one word each day.</a:t>
            </a:r>
          </a:p>
          <a:p>
            <a:pPr>
              <a:buNone/>
            </a:pPr>
            <a:r>
              <a:rPr lang="nb-NO" dirty="0">
                <a:latin typeface="Century Gothic" pitchFamily="34" charset="0"/>
              </a:rPr>
              <a:t>Learn:</a:t>
            </a:r>
          </a:p>
          <a:p>
            <a:pPr>
              <a:buFont typeface="Courier New" pitchFamily="49" charset="0"/>
              <a:buChar char="o"/>
            </a:pPr>
            <a:r>
              <a:rPr lang="nb-NO" dirty="0">
                <a:latin typeface="Century Gothic" pitchFamily="34" charset="0"/>
              </a:rPr>
              <a:t>The meaning</a:t>
            </a:r>
          </a:p>
          <a:p>
            <a:pPr>
              <a:buFont typeface="Courier New" pitchFamily="49" charset="0"/>
              <a:buChar char="o"/>
            </a:pPr>
            <a:r>
              <a:rPr lang="nb-NO" dirty="0">
                <a:latin typeface="Century Gothic" pitchFamily="34" charset="0"/>
              </a:rPr>
              <a:t>Pronunciation</a:t>
            </a:r>
          </a:p>
          <a:p>
            <a:pPr>
              <a:buFont typeface="Courier New" pitchFamily="49" charset="0"/>
              <a:buChar char="o"/>
            </a:pPr>
            <a:r>
              <a:rPr lang="nb-NO" dirty="0">
                <a:latin typeface="Century Gothic" pitchFamily="34" charset="0"/>
              </a:rPr>
              <a:t>Part of speech</a:t>
            </a:r>
          </a:p>
          <a:p>
            <a:pPr>
              <a:buFont typeface="Courier New" pitchFamily="49" charset="0"/>
              <a:buChar char="o"/>
            </a:pPr>
            <a:r>
              <a:rPr lang="nb-NO" dirty="0">
                <a:latin typeface="Century Gothic" pitchFamily="34" charset="0"/>
              </a:rPr>
              <a:t>Spelling</a:t>
            </a:r>
          </a:p>
          <a:p>
            <a:pPr>
              <a:buFont typeface="Courier New" pitchFamily="49" charset="0"/>
              <a:buChar char="o"/>
            </a:pPr>
            <a:r>
              <a:rPr lang="nb-NO" dirty="0">
                <a:latin typeface="Century Gothic" pitchFamily="34" charset="0"/>
              </a:rPr>
              <a:t>Usage</a:t>
            </a:r>
          </a:p>
          <a:p>
            <a:pPr>
              <a:buFont typeface="Courier New" pitchFamily="49" charset="0"/>
              <a:buChar char="o"/>
            </a:pPr>
            <a:r>
              <a:rPr lang="nb-NO" dirty="0">
                <a:latin typeface="Century Gothic" pitchFamily="34" charset="0"/>
              </a:rPr>
              <a:t>History (origin, first time it was used etc)</a:t>
            </a:r>
          </a:p>
          <a:p>
            <a:pPr>
              <a:buNone/>
            </a:pPr>
            <a:r>
              <a:rPr lang="nb-NO" dirty="0">
                <a:solidFill>
                  <a:srgbClr val="FF0000"/>
                </a:solidFill>
                <a:latin typeface="Century Gothic" pitchFamily="34" charset="0"/>
              </a:rPr>
              <a:t>You learn so much by studying just one a word!</a:t>
            </a:r>
            <a:endParaRPr lang="en-US" dirty="0">
              <a:solidFill>
                <a:srgbClr val="FF0000"/>
              </a:solidFill>
              <a:latin typeface="Century Gothic"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75" y="106017"/>
            <a:ext cx="10299480" cy="725845"/>
          </a:xfrm>
          <a:noFill/>
        </p:spPr>
        <p:style>
          <a:lnRef idx="3">
            <a:schemeClr val="lt1"/>
          </a:lnRef>
          <a:fillRef idx="1">
            <a:schemeClr val="accent2"/>
          </a:fillRef>
          <a:effectRef idx="1">
            <a:schemeClr val="accent2"/>
          </a:effectRef>
          <a:fontRef idx="minor">
            <a:schemeClr val="lt1"/>
          </a:fontRef>
        </p:style>
        <p:txBody>
          <a:bodyPr>
            <a:normAutofit/>
          </a:bodyPr>
          <a:lstStyle/>
          <a:p>
            <a:r>
              <a:rPr lang="nb-NO" sz="3600" b="1" dirty="0">
                <a:solidFill>
                  <a:schemeClr val="tx1"/>
                </a:solidFill>
                <a:latin typeface="Century Gothic" pitchFamily="34" charset="0"/>
              </a:rPr>
              <a:t>USE THE WORDS IN CONVERSATION</a:t>
            </a:r>
            <a:endParaRPr lang="en-US" sz="3600" b="1" dirty="0">
              <a:solidFill>
                <a:schemeClr val="tx1"/>
              </a:solidFill>
              <a:latin typeface="Century Gothic" pitchFamily="34" charset="0"/>
            </a:endParaRPr>
          </a:p>
        </p:txBody>
      </p:sp>
      <p:sp>
        <p:nvSpPr>
          <p:cNvPr id="3" name="Content Placeholder 2"/>
          <p:cNvSpPr>
            <a:spLocks noGrp="1"/>
          </p:cNvSpPr>
          <p:nvPr>
            <p:ph idx="1"/>
          </p:nvPr>
        </p:nvSpPr>
        <p:spPr>
          <a:xfrm>
            <a:off x="755374" y="831863"/>
            <a:ext cx="10299480" cy="5194276"/>
          </a:xfrm>
        </p:spPr>
        <p:style>
          <a:lnRef idx="3">
            <a:schemeClr val="lt1"/>
          </a:lnRef>
          <a:fillRef idx="1">
            <a:schemeClr val="dk1"/>
          </a:fillRef>
          <a:effectRef idx="1">
            <a:schemeClr val="dk1"/>
          </a:effectRef>
          <a:fontRef idx="minor">
            <a:schemeClr val="lt1"/>
          </a:fontRef>
        </p:style>
        <p:txBody>
          <a:bodyPr>
            <a:normAutofit fontScale="92500"/>
          </a:bodyPr>
          <a:lstStyle/>
          <a:p>
            <a:pPr>
              <a:buFont typeface="Courier New" pitchFamily="49" charset="0"/>
              <a:buChar char="o"/>
            </a:pPr>
            <a:r>
              <a:rPr lang="nb-NO" sz="3600" dirty="0">
                <a:latin typeface="Century Gothic" pitchFamily="34" charset="0"/>
              </a:rPr>
              <a:t>The best way to learn a language is to speak it regularly.</a:t>
            </a:r>
          </a:p>
          <a:p>
            <a:pPr>
              <a:buFont typeface="Courier New" pitchFamily="49" charset="0"/>
              <a:buChar char="o"/>
            </a:pPr>
            <a:r>
              <a:rPr lang="nb-NO" sz="3600" dirty="0">
                <a:latin typeface="Century Gothic" pitchFamily="34" charset="0"/>
              </a:rPr>
              <a:t>Use your new words in conversation – whether in spoken or written.</a:t>
            </a:r>
          </a:p>
          <a:p>
            <a:pPr>
              <a:buFont typeface="Courier New" pitchFamily="49" charset="0"/>
              <a:buChar char="o"/>
            </a:pPr>
            <a:r>
              <a:rPr lang="nb-NO" sz="3600" dirty="0">
                <a:latin typeface="Century Gothic" pitchFamily="34" charset="0"/>
              </a:rPr>
              <a:t>Use your new words in your social media chats.</a:t>
            </a:r>
          </a:p>
          <a:p>
            <a:pPr>
              <a:buNone/>
            </a:pPr>
            <a:r>
              <a:rPr lang="nb-NO" sz="3600" b="1" dirty="0">
                <a:solidFill>
                  <a:srgbClr val="FFFF00"/>
                </a:solidFill>
                <a:latin typeface="Century Gothic" pitchFamily="34" charset="0"/>
              </a:rPr>
              <a:t>Exercise: Take any word from ’Who Moved My Cheese?’ and analyse it as the example above.</a:t>
            </a:r>
            <a:endParaRPr lang="nb-NO" b="1" dirty="0">
              <a:latin typeface="Century Gothic"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558" y="214290"/>
            <a:ext cx="11529390" cy="2972858"/>
          </a:xfrm>
          <a:solidFill>
            <a:schemeClr val="accent2">
              <a:lumMod val="40000"/>
              <a:lumOff val="60000"/>
            </a:schemeClr>
          </a:solidFill>
        </p:spPr>
        <p:txBody>
          <a:bodyPr>
            <a:noAutofit/>
          </a:bodyPr>
          <a:lstStyle/>
          <a:p>
            <a:pPr algn="ctr"/>
            <a:br>
              <a:rPr lang="en-US" sz="6000" dirty="0">
                <a:latin typeface="Arial Rounded MT Bold" charset="0"/>
                <a:ea typeface="Arial Rounded MT Bold" charset="0"/>
                <a:cs typeface="Arial Rounded MT Bold" charset="0"/>
              </a:rPr>
            </a:br>
            <a:r>
              <a:rPr lang="en-US" sz="6000" dirty="0">
                <a:latin typeface="Arial Rounded MT Bold" charset="0"/>
                <a:ea typeface="Arial Rounded MT Bold" charset="0"/>
                <a:cs typeface="Arial Rounded MT Bold" charset="0"/>
              </a:rPr>
              <a:t> </a:t>
            </a:r>
            <a:r>
              <a:rPr lang="en-US" sz="8000" dirty="0">
                <a:latin typeface="Arial Rounded MT Bold" charset="0"/>
                <a:ea typeface="Arial Rounded MT Bold" charset="0"/>
                <a:cs typeface="Arial Rounded MT Bold" charset="0"/>
              </a:rPr>
              <a:t>role of context </a:t>
            </a:r>
            <a:endParaRPr lang="en-GB" sz="6000" dirty="0">
              <a:latin typeface="Arial Rounded MT Bold" charset="0"/>
              <a:ea typeface="Arial Rounded MT Bold" charset="0"/>
              <a:cs typeface="Arial Rounded MT Bold" charset="0"/>
            </a:endParaRPr>
          </a:p>
        </p:txBody>
      </p:sp>
      <p:sp>
        <p:nvSpPr>
          <p:cNvPr id="3" name="Subtitle 2"/>
          <p:cNvSpPr>
            <a:spLocks noGrp="1"/>
          </p:cNvSpPr>
          <p:nvPr>
            <p:ph sz="half" idx="1"/>
          </p:nvPr>
        </p:nvSpPr>
        <p:spPr>
          <a:xfrm>
            <a:off x="685802" y="3670852"/>
            <a:ext cx="4995334" cy="2120349"/>
          </a:xfrm>
        </p:spPr>
        <p:txBody>
          <a:bodyPr>
            <a:normAutofit fontScale="92500" lnSpcReduction="10000"/>
          </a:bodyPr>
          <a:lstStyle/>
          <a:p>
            <a:r>
              <a:rPr lang="en-US" sz="4000" dirty="0" err="1"/>
              <a:t>Endophoric</a:t>
            </a:r>
            <a:endParaRPr lang="en-US" sz="4000" dirty="0"/>
          </a:p>
          <a:p>
            <a:pPr marL="742950" indent="-742950">
              <a:buFont typeface="+mj-lt"/>
              <a:buAutoNum type="alphaLcPeriod"/>
            </a:pPr>
            <a:r>
              <a:rPr lang="en-US" sz="4000" dirty="0"/>
              <a:t>Anaphoric</a:t>
            </a:r>
          </a:p>
          <a:p>
            <a:pPr marL="742950" indent="-742950">
              <a:buFont typeface="+mj-lt"/>
              <a:buAutoNum type="alphaLcPeriod"/>
            </a:pPr>
            <a:r>
              <a:rPr lang="en-US" sz="3600" dirty="0"/>
              <a:t>Cataphoric </a:t>
            </a:r>
            <a:endParaRPr lang="en-GB" sz="3600" dirty="0"/>
          </a:p>
        </p:txBody>
      </p:sp>
      <p:sp>
        <p:nvSpPr>
          <p:cNvPr id="5" name="Content Placeholder 4"/>
          <p:cNvSpPr>
            <a:spLocks noGrp="1"/>
          </p:cNvSpPr>
          <p:nvPr>
            <p:ph sz="half" idx="2"/>
          </p:nvPr>
        </p:nvSpPr>
        <p:spPr>
          <a:xfrm rot="20772021">
            <a:off x="6697045" y="3295614"/>
            <a:ext cx="5097274" cy="2177881"/>
          </a:xfrm>
        </p:spPr>
        <p:txBody>
          <a:bodyPr>
            <a:normAutofit fontScale="92500" lnSpcReduction="10000"/>
            <a:scene3d>
              <a:camera prst="perspectiveFront">
                <a:rot lat="0" lon="0" rev="20699999"/>
              </a:camera>
              <a:lightRig rig="threePt" dir="t"/>
            </a:scene3d>
          </a:bodyPr>
          <a:lstStyle/>
          <a:p>
            <a:r>
              <a:rPr lang="en-US" sz="4000" dirty="0"/>
              <a:t>Exophoric</a:t>
            </a:r>
            <a:r>
              <a:rPr lang="en-US" sz="3600" dirty="0"/>
              <a:t> </a:t>
            </a:r>
            <a:endParaRPr lang="en-GB" sz="3600" dirty="0"/>
          </a:p>
        </p:txBody>
      </p:sp>
    </p:spTree>
    <p:extLst>
      <p:ext uri="{BB962C8B-B14F-4D97-AF65-F5344CB8AC3E}">
        <p14:creationId xmlns:p14="http://schemas.microsoft.com/office/powerpoint/2010/main" val="12584508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err="1">
                <a:latin typeface="Century Gothic" pitchFamily="34" charset="0"/>
              </a:rPr>
              <a:t>Endophoric</a:t>
            </a:r>
            <a:r>
              <a:rPr lang="en-US" b="1" dirty="0"/>
              <a:t>  </a:t>
            </a:r>
            <a:r>
              <a:rPr lang="en-US" sz="4900" b="1" dirty="0">
                <a:latin typeface="Century Gothic" pitchFamily="34" charset="0"/>
              </a:rPr>
              <a:t>CONTEXT</a:t>
            </a:r>
            <a:endParaRPr lang="en-GB" sz="4900" b="1" dirty="0">
              <a:latin typeface="Century Gothic" pitchFamily="34" charset="0"/>
            </a:endParaRPr>
          </a:p>
        </p:txBody>
      </p:sp>
      <p:sp>
        <p:nvSpPr>
          <p:cNvPr id="3" name="Content Placeholder 2"/>
          <p:cNvSpPr>
            <a:spLocks noGrp="1"/>
          </p:cNvSpPr>
          <p:nvPr>
            <p:ph sz="quarter" idx="1"/>
          </p:nvPr>
        </p:nvSpPr>
        <p:spPr>
          <a:xfrm>
            <a:off x="166646" y="1527048"/>
            <a:ext cx="11858708" cy="4526433"/>
          </a:xfrm>
        </p:spPr>
        <p:txBody>
          <a:bodyPr>
            <a:normAutofit fontScale="40000" lnSpcReduction="20000"/>
          </a:bodyPr>
          <a:lstStyle/>
          <a:p>
            <a:pPr marL="0" indent="0">
              <a:buNone/>
            </a:pPr>
            <a:endParaRPr lang="en-US" sz="4700" dirty="0"/>
          </a:p>
          <a:p>
            <a:pPr marL="0" indent="0">
              <a:buNone/>
            </a:pPr>
            <a:r>
              <a:rPr lang="en-US" sz="7600" dirty="0"/>
              <a:t>This refers to the immediate words surrounding another word in a given material/text.</a:t>
            </a:r>
          </a:p>
          <a:p>
            <a:pPr marL="0" indent="0">
              <a:buNone/>
            </a:pPr>
            <a:r>
              <a:rPr lang="nb-NO" sz="7600" dirty="0"/>
              <a:t>It is a word or phrase whose meaing is repetitive in the text.</a:t>
            </a:r>
          </a:p>
          <a:p>
            <a:pPr marL="0" indent="0">
              <a:buNone/>
            </a:pPr>
            <a:r>
              <a:rPr lang="nb-NO" sz="7600" dirty="0">
                <a:solidFill>
                  <a:schemeClr val="accent1"/>
                </a:solidFill>
              </a:rPr>
              <a:t>There are two types of endophoric reference: </a:t>
            </a:r>
          </a:p>
          <a:p>
            <a:pPr marL="0" indent="0">
              <a:buNone/>
            </a:pPr>
            <a:r>
              <a:rPr lang="nb-NO" sz="7600" dirty="0"/>
              <a:t>a. Anaphoric: this points backward/to the preceding  text</a:t>
            </a:r>
          </a:p>
          <a:p>
            <a:pPr marL="0" indent="0">
              <a:buNone/>
            </a:pPr>
            <a:r>
              <a:rPr lang="nb-NO" sz="7600" dirty="0"/>
              <a:t>b. Cataphoric: Points to the following text</a:t>
            </a:r>
            <a:endParaRPr lang="en-US" sz="7600" dirty="0"/>
          </a:p>
          <a:p>
            <a:pPr marL="0" indent="0">
              <a:buNone/>
            </a:pPr>
            <a:r>
              <a:rPr lang="en-US" sz="7600" dirty="0"/>
              <a:t> </a:t>
            </a:r>
          </a:p>
          <a:p>
            <a:pPr marL="0" indent="0">
              <a:buNone/>
            </a:pPr>
            <a:endParaRPr lang="en-GB" sz="4000" dirty="0"/>
          </a:p>
        </p:txBody>
      </p:sp>
    </p:spTree>
    <p:extLst>
      <p:ext uri="{BB962C8B-B14F-4D97-AF65-F5344CB8AC3E}">
        <p14:creationId xmlns:p14="http://schemas.microsoft.com/office/powerpoint/2010/main" val="21200124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Examples of Anaphoric and Cataphoric (Endophoric)</a:t>
            </a:r>
            <a:endParaRPr lang="en-US" dirty="0"/>
          </a:p>
        </p:txBody>
      </p:sp>
      <p:sp>
        <p:nvSpPr>
          <p:cNvPr id="3" name="Content Placeholder 2"/>
          <p:cNvSpPr>
            <a:spLocks noGrp="1"/>
          </p:cNvSpPr>
          <p:nvPr>
            <p:ph sz="quarter" idx="1"/>
          </p:nvPr>
        </p:nvSpPr>
        <p:spPr>
          <a:xfrm>
            <a:off x="238084" y="1853754"/>
            <a:ext cx="11715832" cy="4199727"/>
          </a:xfrm>
        </p:spPr>
        <p:txBody>
          <a:bodyPr>
            <a:noAutofit/>
          </a:bodyPr>
          <a:lstStyle/>
          <a:p>
            <a:pPr marL="514350" indent="-514350">
              <a:buNone/>
            </a:pPr>
            <a:r>
              <a:rPr lang="nb-NO" sz="2800" dirty="0"/>
              <a:t>A1</a:t>
            </a:r>
            <a:r>
              <a:rPr lang="nb-NO" sz="3200" dirty="0"/>
              <a:t>. I saw </a:t>
            </a:r>
            <a:r>
              <a:rPr lang="nb-NO" sz="3200" u="sng" dirty="0"/>
              <a:t>Kwame</a:t>
            </a:r>
            <a:r>
              <a:rPr lang="nb-NO" sz="3200" dirty="0"/>
              <a:t> yesterday. </a:t>
            </a:r>
            <a:r>
              <a:rPr lang="nb-NO" sz="3200" u="sng" dirty="0"/>
              <a:t>He</a:t>
            </a:r>
            <a:r>
              <a:rPr lang="nb-NO" sz="3200" dirty="0"/>
              <a:t> was driving a new car. (He is an anaphoric becauce its referent precedes it.</a:t>
            </a:r>
          </a:p>
          <a:p>
            <a:pPr marL="514350" indent="-514350">
              <a:buNone/>
            </a:pPr>
            <a:r>
              <a:rPr lang="nb-NO" sz="3200" dirty="0"/>
              <a:t>A2. </a:t>
            </a:r>
            <a:r>
              <a:rPr lang="nb-NO" sz="3200" u="sng" dirty="0"/>
              <a:t>The boy </a:t>
            </a:r>
            <a:r>
              <a:rPr lang="nb-NO" sz="3200" dirty="0"/>
              <a:t>hurt </a:t>
            </a:r>
            <a:r>
              <a:rPr lang="nb-NO" sz="3200" u="sng" dirty="0"/>
              <a:t>himself</a:t>
            </a:r>
            <a:r>
              <a:rPr lang="nb-NO" sz="3200" dirty="0"/>
              <a:t>. (Reflexive pronoun </a:t>
            </a:r>
            <a:r>
              <a:rPr lang="nb-NO" sz="3200" i="1" dirty="0"/>
              <a:t>himself </a:t>
            </a:r>
            <a:r>
              <a:rPr lang="nb-NO" sz="3200" dirty="0"/>
              <a:t>is anaphoric to </a:t>
            </a:r>
            <a:r>
              <a:rPr lang="nb-NO" sz="3200" i="1" dirty="0"/>
              <a:t>the boy.</a:t>
            </a:r>
          </a:p>
          <a:p>
            <a:pPr marL="514350" indent="-514350">
              <a:buNone/>
            </a:pPr>
            <a:r>
              <a:rPr lang="nb-NO" sz="3200" dirty="0"/>
              <a:t>B1. When </a:t>
            </a:r>
            <a:r>
              <a:rPr lang="nb-NO" sz="3200" i="1" dirty="0"/>
              <a:t>he</a:t>
            </a:r>
            <a:r>
              <a:rPr lang="nb-NO" sz="3200" dirty="0"/>
              <a:t> saw me </a:t>
            </a:r>
            <a:r>
              <a:rPr lang="nb-NO" sz="3200" i="1" dirty="0"/>
              <a:t>Kwame</a:t>
            </a:r>
            <a:r>
              <a:rPr lang="nb-NO" sz="3200" dirty="0"/>
              <a:t> stopped eating and left the house.</a:t>
            </a:r>
          </a:p>
          <a:p>
            <a:pPr marL="514350" indent="-514350">
              <a:buNone/>
            </a:pPr>
            <a:r>
              <a:rPr lang="nb-NO" sz="3200" dirty="0"/>
              <a:t>Cataphoric references are also referred to as </a:t>
            </a:r>
            <a:r>
              <a:rPr lang="nb-NO" sz="3200" i="1" dirty="0"/>
              <a:t>anticipately </a:t>
            </a:r>
            <a:endParaRPr lang="nb-NO" sz="32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89DA80-D88C-4731-9A20-74488BF48477}"/>
              </a:ext>
            </a:extLst>
          </p:cNvPr>
          <p:cNvSpPr/>
          <p:nvPr/>
        </p:nvSpPr>
        <p:spPr>
          <a:xfrm>
            <a:off x="225287" y="533400"/>
            <a:ext cx="11807687" cy="5262979"/>
          </a:xfrm>
          <a:prstGeom prst="rect">
            <a:avLst/>
          </a:prstGeom>
        </p:spPr>
        <p:txBody>
          <a:bodyPr wrap="square">
            <a:spAutoFit/>
          </a:bodyPr>
          <a:lstStyle/>
          <a:p>
            <a:pPr marL="685800" indent="-685800">
              <a:buFont typeface="Courier New" panose="02070309020205020404" pitchFamily="49" charset="0"/>
              <a:buChar char="o"/>
            </a:pPr>
            <a:r>
              <a:rPr lang="en-US" sz="4800" dirty="0"/>
              <a:t>Endophoric context can also refer to the entire material in which a word or a particular expression is found.</a:t>
            </a:r>
          </a:p>
          <a:p>
            <a:pPr marL="685800" indent="-685800">
              <a:buFont typeface="Courier New" panose="02070309020205020404" pitchFamily="49" charset="0"/>
              <a:buChar char="o"/>
            </a:pPr>
            <a:endParaRPr lang="en-US" sz="4800" dirty="0"/>
          </a:p>
          <a:p>
            <a:pPr marL="685800" indent="-685800">
              <a:buFont typeface="Courier New" panose="02070309020205020404" pitchFamily="49" charset="0"/>
              <a:buChar char="o"/>
            </a:pPr>
            <a:r>
              <a:rPr lang="en-US" sz="4800" dirty="0"/>
              <a:t>A sentence, a paragraph and a whole book can all be considered as endophoric context.</a:t>
            </a:r>
          </a:p>
        </p:txBody>
      </p:sp>
    </p:spTree>
    <p:extLst>
      <p:ext uri="{BB962C8B-B14F-4D97-AF65-F5344CB8AC3E}">
        <p14:creationId xmlns:p14="http://schemas.microsoft.com/office/powerpoint/2010/main" val="1425632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73330-C302-4F2B-93AC-5E6B47F4DA37}"/>
              </a:ext>
            </a:extLst>
          </p:cNvPr>
          <p:cNvSpPr>
            <a:spLocks noGrp="1"/>
          </p:cNvSpPr>
          <p:nvPr>
            <p:ph type="title"/>
          </p:nvPr>
        </p:nvSpPr>
        <p:spPr/>
        <p:txBody>
          <a:bodyPr>
            <a:normAutofit/>
          </a:bodyPr>
          <a:lstStyle/>
          <a:p>
            <a:pPr algn="ctr"/>
            <a:r>
              <a:rPr lang="nb-NO" sz="4400" dirty="0"/>
              <a:t>introduction</a:t>
            </a:r>
            <a:endParaRPr lang="en-US" sz="4400" dirty="0"/>
          </a:p>
        </p:txBody>
      </p:sp>
      <p:sp>
        <p:nvSpPr>
          <p:cNvPr id="3" name="Content Placeholder 2">
            <a:extLst>
              <a:ext uri="{FF2B5EF4-FFF2-40B4-BE49-F238E27FC236}">
                <a16:creationId xmlns:a16="http://schemas.microsoft.com/office/drawing/2014/main" id="{8363ED35-D030-41B9-9051-6F5DB92BEBCB}"/>
              </a:ext>
            </a:extLst>
          </p:cNvPr>
          <p:cNvSpPr>
            <a:spLocks noGrp="1"/>
          </p:cNvSpPr>
          <p:nvPr>
            <p:ph idx="1"/>
          </p:nvPr>
        </p:nvSpPr>
        <p:spPr>
          <a:xfrm>
            <a:off x="371061" y="1853754"/>
            <a:ext cx="11463130" cy="4069968"/>
          </a:xfrm>
        </p:spPr>
        <p:txBody>
          <a:bodyPr>
            <a:normAutofit fontScale="92500"/>
          </a:bodyPr>
          <a:lstStyle/>
          <a:p>
            <a:pPr marL="0" indent="0" algn="just">
              <a:buNone/>
            </a:pPr>
            <a:r>
              <a:rPr lang="en-US" sz="2800" dirty="0"/>
              <a:t>To think critically is to examine ideas, evaluate them against what you already know and make decisions about their merit. The aim of critical thinking is to try to maintain an ‘objective’ position. When you think critically, you weigh all sides of an argument and evaluate its strengths and weaknesses. So, critical thinking skills entail: </a:t>
            </a:r>
          </a:p>
          <a:p>
            <a:pPr algn="just">
              <a:buFont typeface="Courier New" panose="02070309020205020404" pitchFamily="49" charset="0"/>
              <a:buChar char="o"/>
            </a:pPr>
            <a:r>
              <a:rPr lang="en-US" sz="2800" dirty="0"/>
              <a:t>actively seeking all sides of an argument </a:t>
            </a:r>
          </a:p>
          <a:p>
            <a:pPr algn="just">
              <a:buFont typeface="Courier New" panose="02070309020205020404" pitchFamily="49" charset="0"/>
              <a:buChar char="o"/>
            </a:pPr>
            <a:r>
              <a:rPr lang="en-US" sz="2800" dirty="0"/>
              <a:t>testing the soundness of the claims made, and</a:t>
            </a:r>
          </a:p>
          <a:p>
            <a:pPr algn="just">
              <a:buFont typeface="Courier New" panose="02070309020205020404" pitchFamily="49" charset="0"/>
              <a:buChar char="o"/>
            </a:pPr>
            <a:r>
              <a:rPr lang="en-US" sz="2800" dirty="0"/>
              <a:t>testing the soundness of the evidence used to support the claims</a:t>
            </a:r>
          </a:p>
        </p:txBody>
      </p:sp>
    </p:spTree>
    <p:extLst>
      <p:ext uri="{BB962C8B-B14F-4D97-AF65-F5344CB8AC3E}">
        <p14:creationId xmlns:p14="http://schemas.microsoft.com/office/powerpoint/2010/main" val="17872532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336" y="228600"/>
            <a:ext cx="11379200" cy="914384"/>
          </a:xfrm>
        </p:spPr>
        <p:txBody>
          <a:bodyPr>
            <a:noAutofit/>
          </a:bodyPr>
          <a:lstStyle/>
          <a:p>
            <a:r>
              <a:rPr lang="en-US" sz="3200" dirty="0"/>
              <a:t>The meaning of a word or an expression can be deduced from ENDOPHORIC context in the following ways:</a:t>
            </a:r>
            <a:br>
              <a:rPr lang="en-US" sz="3200" dirty="0"/>
            </a:br>
            <a:br>
              <a:rPr lang="en-US" sz="3200" dirty="0"/>
            </a:br>
            <a:endParaRPr lang="en-GB" sz="3200" dirty="0"/>
          </a:p>
        </p:txBody>
      </p:sp>
      <p:sp>
        <p:nvSpPr>
          <p:cNvPr id="3" name="Content Placeholder 2"/>
          <p:cNvSpPr>
            <a:spLocks noGrp="1"/>
          </p:cNvSpPr>
          <p:nvPr>
            <p:ph sz="quarter" idx="1"/>
          </p:nvPr>
        </p:nvSpPr>
        <p:spPr>
          <a:xfrm>
            <a:off x="238084" y="1881808"/>
            <a:ext cx="11715832" cy="4253949"/>
          </a:xfrm>
        </p:spPr>
        <p:txBody>
          <a:bodyPr>
            <a:noAutofit/>
          </a:bodyPr>
          <a:lstStyle/>
          <a:p>
            <a:pPr marL="342900" indent="-342900">
              <a:buFont typeface="Wingdings" pitchFamily="2" charset="2"/>
              <a:buChar char="q"/>
            </a:pPr>
            <a:r>
              <a:rPr lang="en-US" sz="4400" dirty="0"/>
              <a:t>1. </a:t>
            </a:r>
            <a:r>
              <a:rPr lang="en-US" sz="4400" dirty="0">
                <a:solidFill>
                  <a:schemeClr val="accent1"/>
                </a:solidFill>
              </a:rPr>
              <a:t>Restatement</a:t>
            </a:r>
            <a:r>
              <a:rPr lang="en-US" sz="4400" dirty="0"/>
              <a:t> </a:t>
            </a:r>
          </a:p>
          <a:p>
            <a:pPr marL="0" indent="0">
              <a:buNone/>
            </a:pPr>
            <a:r>
              <a:rPr lang="en-US" sz="3600" dirty="0"/>
              <a:t>Writers may restate the concept of a word in other words. These expressions are used  to restate the meaning of a word or an expression.</a:t>
            </a:r>
          </a:p>
          <a:p>
            <a:pPr marL="0" indent="0">
              <a:buNone/>
            </a:pPr>
            <a:r>
              <a:rPr lang="en-US" sz="3600" dirty="0"/>
              <a:t>In other words, this means, that is, to put it another way, which is to say, or </a:t>
            </a:r>
            <a:r>
              <a:rPr lang="is-IS" sz="3600" dirty="0"/>
              <a:t>……</a:t>
            </a:r>
            <a:endParaRPr lang="en-US" sz="3600" dirty="0"/>
          </a:p>
          <a:p>
            <a:pPr marL="0" indent="0">
              <a:buNone/>
            </a:pPr>
            <a:endParaRPr lang="en-US" sz="2400" dirty="0"/>
          </a:p>
          <a:p>
            <a:pPr marL="0" indent="0">
              <a:buNone/>
            </a:pPr>
            <a:endParaRPr lang="en-GB" sz="3200" dirty="0"/>
          </a:p>
        </p:txBody>
      </p:sp>
    </p:spTree>
    <p:extLst>
      <p:ext uri="{BB962C8B-B14F-4D97-AF65-F5344CB8AC3E}">
        <p14:creationId xmlns:p14="http://schemas.microsoft.com/office/powerpoint/2010/main" val="11253865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3E4D21-E8B0-44C7-B324-0F78909F7B91}"/>
              </a:ext>
            </a:extLst>
          </p:cNvPr>
          <p:cNvSpPr/>
          <p:nvPr/>
        </p:nvSpPr>
        <p:spPr>
          <a:xfrm>
            <a:off x="132521" y="285728"/>
            <a:ext cx="11794435" cy="6001643"/>
          </a:xfrm>
          <a:prstGeom prst="rect">
            <a:avLst/>
          </a:prstGeom>
        </p:spPr>
        <p:txBody>
          <a:bodyPr wrap="square">
            <a:spAutoFit/>
          </a:bodyPr>
          <a:lstStyle/>
          <a:p>
            <a:r>
              <a:rPr lang="en-US" sz="4000" dirty="0"/>
              <a:t>2. </a:t>
            </a:r>
            <a:r>
              <a:rPr lang="en-US" sz="4000" dirty="0">
                <a:solidFill>
                  <a:schemeClr val="accent1"/>
                </a:solidFill>
              </a:rPr>
              <a:t>Examples</a:t>
            </a:r>
          </a:p>
          <a:p>
            <a:r>
              <a:rPr lang="en-US" sz="4000" dirty="0"/>
              <a:t>Some writers give examples to clarify the meaning of a word or an expression.</a:t>
            </a:r>
          </a:p>
          <a:p>
            <a:endParaRPr lang="en-US" sz="4000" dirty="0"/>
          </a:p>
          <a:p>
            <a:r>
              <a:rPr lang="en-US" sz="4000" dirty="0"/>
              <a:t>These expressions are used in introducing examples:</a:t>
            </a:r>
          </a:p>
          <a:p>
            <a:r>
              <a:rPr lang="en-US" sz="4000" dirty="0"/>
              <a:t>Such as, such, like, as, especially, for example, for instance, other, this , these (followed by a synonym)</a:t>
            </a:r>
          </a:p>
          <a:p>
            <a:endParaRPr lang="en-US" sz="4000" dirty="0"/>
          </a:p>
          <a:p>
            <a:r>
              <a:rPr lang="en-US" sz="3200" dirty="0">
                <a:solidFill>
                  <a:schemeClr val="accent1"/>
                </a:solidFill>
              </a:rPr>
              <a:t>E.g. Dandelion and other herbs are known to boost the immune system.</a:t>
            </a:r>
            <a:endParaRPr lang="en-GB" sz="3200" dirty="0">
              <a:solidFill>
                <a:schemeClr val="accent1"/>
              </a:solidFill>
            </a:endParaRPr>
          </a:p>
        </p:txBody>
      </p:sp>
    </p:spTree>
    <p:extLst>
      <p:ext uri="{BB962C8B-B14F-4D97-AF65-F5344CB8AC3E}">
        <p14:creationId xmlns:p14="http://schemas.microsoft.com/office/powerpoint/2010/main" val="14052502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ENDOPHORIC Context cont.</a:t>
            </a:r>
            <a:endParaRPr lang="en-GB" dirty="0"/>
          </a:p>
        </p:txBody>
      </p:sp>
      <p:sp>
        <p:nvSpPr>
          <p:cNvPr id="3" name="Content Placeholder 2"/>
          <p:cNvSpPr>
            <a:spLocks noGrp="1"/>
          </p:cNvSpPr>
          <p:nvPr>
            <p:ph sz="quarter" idx="1"/>
          </p:nvPr>
        </p:nvSpPr>
        <p:spPr>
          <a:xfrm>
            <a:off x="584321" y="362426"/>
            <a:ext cx="10131425" cy="5508287"/>
          </a:xfrm>
        </p:spPr>
        <p:txBody>
          <a:bodyPr>
            <a:normAutofit fontScale="92500" lnSpcReduction="20000"/>
          </a:bodyPr>
          <a:lstStyle/>
          <a:p>
            <a:pPr marL="0" indent="0">
              <a:buNone/>
            </a:pPr>
            <a:endParaRPr lang="en-US" sz="2400" dirty="0"/>
          </a:p>
          <a:p>
            <a:pPr marL="0" indent="0">
              <a:buNone/>
            </a:pPr>
            <a:endParaRPr lang="en-US" sz="2400" dirty="0"/>
          </a:p>
          <a:p>
            <a:pPr marL="0" indent="0">
              <a:buNone/>
            </a:pPr>
            <a:endParaRPr lang="en-US" sz="4000" dirty="0"/>
          </a:p>
          <a:p>
            <a:pPr marL="0" indent="0">
              <a:buNone/>
            </a:pPr>
            <a:r>
              <a:rPr lang="en-US" sz="4000" dirty="0"/>
              <a:t>3. </a:t>
            </a:r>
            <a:r>
              <a:rPr lang="en-US" sz="4300" dirty="0">
                <a:solidFill>
                  <a:schemeClr val="accent1"/>
                </a:solidFill>
              </a:rPr>
              <a:t>Comparisons</a:t>
            </a:r>
            <a:endParaRPr lang="en-US" sz="4000" dirty="0">
              <a:solidFill>
                <a:schemeClr val="accent1"/>
              </a:solidFill>
            </a:endParaRPr>
          </a:p>
          <a:p>
            <a:pPr marL="0" indent="0">
              <a:buNone/>
            </a:pPr>
            <a:r>
              <a:rPr lang="en-US" sz="4000" dirty="0"/>
              <a:t>Comparisons give you information about unfamiliar words or expressions. </a:t>
            </a:r>
          </a:p>
          <a:p>
            <a:pPr marL="0" indent="0">
              <a:buNone/>
            </a:pPr>
            <a:r>
              <a:rPr lang="en-US" sz="4000" dirty="0"/>
              <a:t>Comparisons are introduced by words such as ( like, as, similar to, tantamount to, analogous with, in the same way, like</a:t>
            </a:r>
            <a:r>
              <a:rPr lang="is-IS" sz="4000" dirty="0"/>
              <a:t>…</a:t>
            </a:r>
            <a:r>
              <a:rPr lang="en-US" sz="4000" dirty="0"/>
              <a:t>)</a:t>
            </a:r>
          </a:p>
          <a:p>
            <a:pPr marL="0" indent="0">
              <a:buNone/>
            </a:pPr>
            <a:endParaRPr lang="en-US" sz="2400" dirty="0"/>
          </a:p>
        </p:txBody>
      </p:sp>
    </p:spTree>
    <p:extLst>
      <p:ext uri="{BB962C8B-B14F-4D97-AF65-F5344CB8AC3E}">
        <p14:creationId xmlns:p14="http://schemas.microsoft.com/office/powerpoint/2010/main" val="892688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6DBA6D5-F1D7-4004-A645-20E99634B67E}"/>
              </a:ext>
            </a:extLst>
          </p:cNvPr>
          <p:cNvSpPr/>
          <p:nvPr/>
        </p:nvSpPr>
        <p:spPr>
          <a:xfrm>
            <a:off x="185530" y="609600"/>
            <a:ext cx="11820940" cy="4832092"/>
          </a:xfrm>
          <a:prstGeom prst="rect">
            <a:avLst/>
          </a:prstGeom>
        </p:spPr>
        <p:txBody>
          <a:bodyPr wrap="square">
            <a:spAutoFit/>
          </a:bodyPr>
          <a:lstStyle/>
          <a:p>
            <a:r>
              <a:rPr lang="en-US" sz="4400" dirty="0"/>
              <a:t>4. </a:t>
            </a:r>
            <a:r>
              <a:rPr lang="en-US" sz="4400" dirty="0">
                <a:solidFill>
                  <a:schemeClr val="accent1"/>
                </a:solidFill>
              </a:rPr>
              <a:t>Contrast</a:t>
            </a:r>
          </a:p>
          <a:p>
            <a:r>
              <a:rPr lang="en-US" sz="4400" dirty="0"/>
              <a:t>The dissimilarity of two things gives you the meaning of a word. </a:t>
            </a:r>
          </a:p>
          <a:p>
            <a:endParaRPr lang="en-US" sz="4400" dirty="0"/>
          </a:p>
          <a:p>
            <a:r>
              <a:rPr lang="en-US" sz="4400" dirty="0"/>
              <a:t>Contrast is introduced by words such as ( but, though, although, even though, on the contrary, on the other hand, as opposed to, unlike, contrarily</a:t>
            </a:r>
            <a:r>
              <a:rPr lang="is-IS" sz="4400" dirty="0"/>
              <a:t>…</a:t>
            </a:r>
            <a:r>
              <a:rPr lang="en-US" sz="4400" dirty="0"/>
              <a:t>.)</a:t>
            </a:r>
            <a:endParaRPr lang="en-GB" sz="4400" dirty="0"/>
          </a:p>
        </p:txBody>
      </p:sp>
    </p:spTree>
    <p:extLst>
      <p:ext uri="{BB962C8B-B14F-4D97-AF65-F5344CB8AC3E}">
        <p14:creationId xmlns:p14="http://schemas.microsoft.com/office/powerpoint/2010/main" val="30059498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a:t>Exophoric context </a:t>
            </a:r>
            <a:endParaRPr lang="en-GB" sz="4800" dirty="0"/>
          </a:p>
        </p:txBody>
      </p:sp>
      <p:sp>
        <p:nvSpPr>
          <p:cNvPr id="3" name="Content Placeholder 2"/>
          <p:cNvSpPr>
            <a:spLocks noGrp="1"/>
          </p:cNvSpPr>
          <p:nvPr>
            <p:ph sz="quarter" idx="1"/>
          </p:nvPr>
        </p:nvSpPr>
        <p:spPr>
          <a:xfrm>
            <a:off x="172278" y="2142068"/>
            <a:ext cx="11608905" cy="3755150"/>
          </a:xfrm>
        </p:spPr>
        <p:txBody>
          <a:bodyPr>
            <a:normAutofit/>
          </a:bodyPr>
          <a:lstStyle/>
          <a:p>
            <a:r>
              <a:rPr lang="en-US" sz="4800" dirty="0"/>
              <a:t>This context refers to the all the knowledge outside the immediate context a word, an expression, an idea, a concept, a personality etc.</a:t>
            </a:r>
          </a:p>
          <a:p>
            <a:pPr marL="342900" indent="-342900">
              <a:buAutoNum type="arabicPeriod"/>
            </a:pPr>
            <a:endParaRPr lang="en-US" dirty="0"/>
          </a:p>
        </p:txBody>
      </p:sp>
    </p:spTree>
    <p:extLst>
      <p:ext uri="{BB962C8B-B14F-4D97-AF65-F5344CB8AC3E}">
        <p14:creationId xmlns:p14="http://schemas.microsoft.com/office/powerpoint/2010/main" val="3451175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67A057-F8C1-4149-BEA0-4CFA54393DD7}"/>
              </a:ext>
            </a:extLst>
          </p:cNvPr>
          <p:cNvSpPr/>
          <p:nvPr/>
        </p:nvSpPr>
        <p:spPr>
          <a:xfrm>
            <a:off x="685800" y="457201"/>
            <a:ext cx="11201400" cy="5509200"/>
          </a:xfrm>
          <a:prstGeom prst="rect">
            <a:avLst/>
          </a:prstGeom>
        </p:spPr>
        <p:txBody>
          <a:bodyPr wrap="square">
            <a:spAutoFit/>
          </a:bodyPr>
          <a:lstStyle/>
          <a:p>
            <a:r>
              <a:rPr lang="en-US" sz="4400" dirty="0"/>
              <a:t>Exophoric context involves all but not limited to the following:</a:t>
            </a:r>
          </a:p>
          <a:p>
            <a:pPr marL="2628900" lvl="5" indent="-342900">
              <a:buAutoNum type="arabicPeriod"/>
            </a:pPr>
            <a:r>
              <a:rPr lang="en-US" sz="4400" dirty="0"/>
              <a:t>History </a:t>
            </a:r>
          </a:p>
          <a:p>
            <a:pPr marL="2628900" lvl="5" indent="-342900">
              <a:buAutoNum type="arabicPeriod"/>
            </a:pPr>
            <a:r>
              <a:rPr lang="en-US" sz="4400" dirty="0"/>
              <a:t>Opinions </a:t>
            </a:r>
          </a:p>
          <a:p>
            <a:pPr marL="2628900" lvl="5" indent="-342900">
              <a:buAutoNum type="arabicPeriod"/>
            </a:pPr>
            <a:r>
              <a:rPr lang="en-US" sz="4400" dirty="0"/>
              <a:t>Bias</a:t>
            </a:r>
          </a:p>
          <a:p>
            <a:pPr marL="2628900" lvl="5" indent="-342900">
              <a:buAutoNum type="arabicPeriod"/>
            </a:pPr>
            <a:r>
              <a:rPr lang="en-US" sz="4400" dirty="0"/>
              <a:t>Religion</a:t>
            </a:r>
          </a:p>
          <a:p>
            <a:pPr marL="2628900" lvl="5" indent="-342900">
              <a:buAutoNum type="arabicPeriod"/>
            </a:pPr>
            <a:r>
              <a:rPr lang="en-US" sz="4400" dirty="0"/>
              <a:t>Background  </a:t>
            </a:r>
          </a:p>
          <a:p>
            <a:pPr marL="2628900" lvl="5" indent="-342900">
              <a:buAutoNum type="arabicPeriod"/>
            </a:pPr>
            <a:r>
              <a:rPr lang="en-US" sz="4400" dirty="0"/>
              <a:t>World view</a:t>
            </a:r>
          </a:p>
        </p:txBody>
      </p:sp>
    </p:spTree>
    <p:extLst>
      <p:ext uri="{BB962C8B-B14F-4D97-AF65-F5344CB8AC3E}">
        <p14:creationId xmlns:p14="http://schemas.microsoft.com/office/powerpoint/2010/main" val="16215712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119C8-0004-458B-BF7B-6503A2207D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831B56A-866F-479B-9BB8-76DD3B57654A}"/>
              </a:ext>
            </a:extLst>
          </p:cNvPr>
          <p:cNvSpPr>
            <a:spLocks noGrp="1"/>
          </p:cNvSpPr>
          <p:nvPr>
            <p:ph idx="1"/>
          </p:nvPr>
        </p:nvSpPr>
        <p:spPr/>
        <p:txBody>
          <a:bodyPr>
            <a:normAutofit/>
          </a:bodyPr>
          <a:lstStyle/>
          <a:p>
            <a:pPr marL="0" indent="0" algn="ctr">
              <a:buNone/>
            </a:pPr>
            <a:endParaRPr lang="nb-NO" sz="4800" dirty="0"/>
          </a:p>
          <a:p>
            <a:pPr marL="0" indent="0" algn="ctr">
              <a:buNone/>
            </a:pPr>
            <a:r>
              <a:rPr lang="nb-NO" sz="6600" dirty="0"/>
              <a:t>END OF NOTES</a:t>
            </a:r>
            <a:endParaRPr lang="en-US" sz="6600" dirty="0"/>
          </a:p>
        </p:txBody>
      </p:sp>
    </p:spTree>
    <p:extLst>
      <p:ext uri="{BB962C8B-B14F-4D97-AF65-F5344CB8AC3E}">
        <p14:creationId xmlns:p14="http://schemas.microsoft.com/office/powerpoint/2010/main" val="3124668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C16A3-8623-4DAB-9C96-1A151C910573}"/>
              </a:ext>
            </a:extLst>
          </p:cNvPr>
          <p:cNvSpPr>
            <a:spLocks noGrp="1"/>
          </p:cNvSpPr>
          <p:nvPr>
            <p:ph type="title"/>
          </p:nvPr>
        </p:nvSpPr>
        <p:spPr/>
        <p:txBody>
          <a:bodyPr>
            <a:normAutofit/>
          </a:bodyPr>
          <a:lstStyle/>
          <a:p>
            <a:pPr algn="ctr"/>
            <a:r>
              <a:rPr lang="nb-NO" sz="4400" dirty="0"/>
              <a:t>introduction</a:t>
            </a:r>
            <a:endParaRPr lang="en-US" sz="4400" dirty="0"/>
          </a:p>
        </p:txBody>
      </p:sp>
      <p:sp>
        <p:nvSpPr>
          <p:cNvPr id="3" name="Content Placeholder 2">
            <a:extLst>
              <a:ext uri="{FF2B5EF4-FFF2-40B4-BE49-F238E27FC236}">
                <a16:creationId xmlns:a16="http://schemas.microsoft.com/office/drawing/2014/main" id="{FE49DF61-6E36-4745-99D9-22A6BDFE53EC}"/>
              </a:ext>
            </a:extLst>
          </p:cNvPr>
          <p:cNvSpPr>
            <a:spLocks noGrp="1"/>
          </p:cNvSpPr>
          <p:nvPr>
            <p:ph idx="1"/>
          </p:nvPr>
        </p:nvSpPr>
        <p:spPr/>
        <p:txBody>
          <a:bodyPr/>
          <a:lstStyle/>
          <a:p>
            <a:pPr marL="0" indent="0" algn="just">
              <a:buNone/>
            </a:pPr>
            <a:r>
              <a:rPr lang="nb-NO" sz="3200" dirty="0"/>
              <a:t>So as we read texts from different sources or engage others in conversations or discussions, there is the need to properly examine the information given against what we already know. This helps to make informed decision about their merits and maintain objective position.</a:t>
            </a:r>
          </a:p>
          <a:p>
            <a:pPr marL="0" indent="0" algn="just">
              <a:buNone/>
            </a:pPr>
            <a:endParaRPr lang="nb-NO" sz="3200" dirty="0"/>
          </a:p>
          <a:p>
            <a:pPr marL="0" indent="0">
              <a:buNone/>
            </a:pPr>
            <a:endParaRPr lang="en-US" dirty="0"/>
          </a:p>
        </p:txBody>
      </p:sp>
    </p:spTree>
    <p:extLst>
      <p:ext uri="{BB962C8B-B14F-4D97-AF65-F5344CB8AC3E}">
        <p14:creationId xmlns:p14="http://schemas.microsoft.com/office/powerpoint/2010/main" val="3977155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2BC10-40D1-4503-8FD0-9B0370A57B51}"/>
              </a:ext>
            </a:extLst>
          </p:cNvPr>
          <p:cNvSpPr>
            <a:spLocks noGrp="1"/>
          </p:cNvSpPr>
          <p:nvPr>
            <p:ph type="title"/>
          </p:nvPr>
        </p:nvSpPr>
        <p:spPr/>
        <p:txBody>
          <a:bodyPr/>
          <a:lstStyle/>
          <a:p>
            <a:r>
              <a:rPr lang="nb-NO" dirty="0"/>
              <a:t>Core critical thinking skills</a:t>
            </a:r>
            <a:endParaRPr lang="en-US" dirty="0"/>
          </a:p>
        </p:txBody>
      </p:sp>
      <p:sp>
        <p:nvSpPr>
          <p:cNvPr id="3" name="Content Placeholder 2">
            <a:extLst>
              <a:ext uri="{FF2B5EF4-FFF2-40B4-BE49-F238E27FC236}">
                <a16:creationId xmlns:a16="http://schemas.microsoft.com/office/drawing/2014/main" id="{A5E5432A-4E8C-4F53-B160-341CA4F07588}"/>
              </a:ext>
            </a:extLst>
          </p:cNvPr>
          <p:cNvSpPr>
            <a:spLocks noGrp="1"/>
          </p:cNvSpPr>
          <p:nvPr>
            <p:ph idx="1"/>
          </p:nvPr>
        </p:nvSpPr>
        <p:spPr>
          <a:xfrm>
            <a:off x="251791" y="1853754"/>
            <a:ext cx="11741426" cy="4199727"/>
          </a:xfrm>
        </p:spPr>
        <p:txBody>
          <a:bodyPr>
            <a:normAutofit/>
          </a:bodyPr>
          <a:lstStyle/>
          <a:p>
            <a:pPr>
              <a:buFont typeface="Wingdings" panose="05000000000000000000" pitchFamily="2" charset="2"/>
              <a:buChar char="q"/>
            </a:pPr>
            <a:r>
              <a:rPr lang="en-US" dirty="0"/>
              <a:t>Interpretation:</a:t>
            </a:r>
          </a:p>
          <a:p>
            <a:pPr marL="0" lvl="0" indent="0">
              <a:buNone/>
            </a:pPr>
            <a:r>
              <a:rPr lang="en-US" dirty="0"/>
              <a:t> This is the understanding of the expression and the significance of a wide variety of experiences, situations, data, events, judgments, conventions, beliefs, rules, procedures, or criteria.</a:t>
            </a:r>
          </a:p>
          <a:p>
            <a:pPr lvl="0">
              <a:buFont typeface="Wingdings" panose="05000000000000000000" pitchFamily="2" charset="2"/>
              <a:buChar char="q"/>
            </a:pPr>
            <a:r>
              <a:rPr lang="en-US" dirty="0"/>
              <a:t>Analysis:</a:t>
            </a:r>
          </a:p>
          <a:p>
            <a:pPr marL="0" indent="0">
              <a:buNone/>
            </a:pPr>
            <a:r>
              <a:rPr lang="en-US" dirty="0"/>
              <a:t>This is the identification of the intended and actual inferential relationships among statements, questions, concepts and descriptions.</a:t>
            </a:r>
          </a:p>
          <a:p>
            <a:pPr lvl="0">
              <a:buFont typeface="Wingdings" panose="05000000000000000000" pitchFamily="2" charset="2"/>
              <a:buChar char="q"/>
            </a:pPr>
            <a:r>
              <a:rPr lang="en-US" dirty="0"/>
              <a:t>Inference:</a:t>
            </a:r>
          </a:p>
          <a:p>
            <a:pPr marL="0" indent="0">
              <a:buNone/>
            </a:pPr>
            <a:r>
              <a:rPr lang="en-US" dirty="0"/>
              <a:t>This is the identification of the elements needed to draw reasonable conclusions, form hypothesis, consider relevant information and deduce the consequences flowing from data, statements and principles. </a:t>
            </a:r>
          </a:p>
          <a:p>
            <a:pPr marL="0" indent="0">
              <a:buNone/>
            </a:pPr>
            <a:endParaRPr lang="en-US" dirty="0"/>
          </a:p>
        </p:txBody>
      </p:sp>
    </p:spTree>
    <p:extLst>
      <p:ext uri="{BB962C8B-B14F-4D97-AF65-F5344CB8AC3E}">
        <p14:creationId xmlns:p14="http://schemas.microsoft.com/office/powerpoint/2010/main" val="2083448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C1BED-C525-4BAD-9CB0-53EDA7A2A553}"/>
              </a:ext>
            </a:extLst>
          </p:cNvPr>
          <p:cNvSpPr>
            <a:spLocks noGrp="1"/>
          </p:cNvSpPr>
          <p:nvPr>
            <p:ph type="title"/>
          </p:nvPr>
        </p:nvSpPr>
        <p:spPr/>
        <p:txBody>
          <a:bodyPr/>
          <a:lstStyle/>
          <a:p>
            <a:pPr algn="ctr"/>
            <a:r>
              <a:rPr lang="nb-NO" dirty="0"/>
              <a:t>Core CT skills continue</a:t>
            </a:r>
            <a:endParaRPr lang="en-US" dirty="0"/>
          </a:p>
        </p:txBody>
      </p:sp>
      <p:sp>
        <p:nvSpPr>
          <p:cNvPr id="3" name="Content Placeholder 2">
            <a:extLst>
              <a:ext uri="{FF2B5EF4-FFF2-40B4-BE49-F238E27FC236}">
                <a16:creationId xmlns:a16="http://schemas.microsoft.com/office/drawing/2014/main" id="{7330498B-0E43-4436-8C47-A358E470A9B7}"/>
              </a:ext>
            </a:extLst>
          </p:cNvPr>
          <p:cNvSpPr>
            <a:spLocks noGrp="1"/>
          </p:cNvSpPr>
          <p:nvPr>
            <p:ph idx="1"/>
          </p:nvPr>
        </p:nvSpPr>
        <p:spPr>
          <a:xfrm>
            <a:off x="278296" y="1853754"/>
            <a:ext cx="11728174" cy="4199727"/>
          </a:xfrm>
        </p:spPr>
        <p:txBody>
          <a:bodyPr>
            <a:normAutofit/>
          </a:bodyPr>
          <a:lstStyle/>
          <a:p>
            <a:pPr lvl="0">
              <a:buFont typeface="Wingdings" panose="05000000000000000000" pitchFamily="2" charset="2"/>
              <a:buChar char="q"/>
            </a:pPr>
            <a:r>
              <a:rPr lang="en-US" dirty="0"/>
              <a:t>Evaluation:</a:t>
            </a:r>
          </a:p>
          <a:p>
            <a:pPr marL="0" indent="0">
              <a:buNone/>
            </a:pPr>
            <a:r>
              <a:rPr lang="en-US" dirty="0"/>
              <a:t>Evaluation means to assess the credibility of statements or information and making judgment in a clear, objective and a thoughtful manner.</a:t>
            </a:r>
          </a:p>
          <a:p>
            <a:pPr>
              <a:buFont typeface="Wingdings" panose="05000000000000000000" pitchFamily="2" charset="2"/>
              <a:buChar char="q"/>
            </a:pPr>
            <a:r>
              <a:rPr lang="en-US" dirty="0"/>
              <a:t>Explanation:</a:t>
            </a:r>
          </a:p>
          <a:p>
            <a:pPr marL="0" indent="0">
              <a:buNone/>
            </a:pPr>
            <a:r>
              <a:rPr lang="en-US" dirty="0"/>
              <a:t>This is the cogent and coherent presentation of one’s own reasoning or opinion of other people’s account of an event.</a:t>
            </a:r>
          </a:p>
          <a:p>
            <a:pPr>
              <a:buFont typeface="Wingdings" panose="05000000000000000000" pitchFamily="2" charset="2"/>
              <a:buChar char="q"/>
            </a:pPr>
            <a:r>
              <a:rPr lang="en-US" dirty="0"/>
              <a:t>Self-Regulation:</a:t>
            </a:r>
          </a:p>
          <a:p>
            <a:pPr marL="0" indent="0">
              <a:buNone/>
            </a:pPr>
            <a:r>
              <a:rPr lang="en-US" dirty="0"/>
              <a:t>This is the self-conscious effort of monitoring one’s cognitive activities, the elements used in those activities, and the results deduced from them.</a:t>
            </a:r>
          </a:p>
          <a:p>
            <a:endParaRPr lang="en-US" dirty="0"/>
          </a:p>
        </p:txBody>
      </p:sp>
    </p:spTree>
    <p:extLst>
      <p:ext uri="{BB962C8B-B14F-4D97-AF65-F5344CB8AC3E}">
        <p14:creationId xmlns:p14="http://schemas.microsoft.com/office/powerpoint/2010/main" val="413860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B78EA-3E17-4783-8E41-55F8348C8ABB}"/>
              </a:ext>
            </a:extLst>
          </p:cNvPr>
          <p:cNvSpPr>
            <a:spLocks noGrp="1"/>
          </p:cNvSpPr>
          <p:nvPr>
            <p:ph type="title"/>
          </p:nvPr>
        </p:nvSpPr>
        <p:spPr/>
        <p:txBody>
          <a:bodyPr>
            <a:normAutofit fontScale="90000"/>
          </a:bodyPr>
          <a:lstStyle/>
          <a:p>
            <a:r>
              <a:rPr lang="en-US" sz="4000" dirty="0"/>
              <a:t>IMPORTANCE OF CRITICAL THINKING</a:t>
            </a:r>
            <a:br>
              <a:rPr lang="en-US" dirty="0"/>
            </a:br>
            <a:endParaRPr lang="en-US" dirty="0"/>
          </a:p>
        </p:txBody>
      </p:sp>
      <p:sp>
        <p:nvSpPr>
          <p:cNvPr id="3" name="Content Placeholder 2">
            <a:extLst>
              <a:ext uri="{FF2B5EF4-FFF2-40B4-BE49-F238E27FC236}">
                <a16:creationId xmlns:a16="http://schemas.microsoft.com/office/drawing/2014/main" id="{74CC9D63-FE5E-4D13-A429-6B39C9553777}"/>
              </a:ext>
            </a:extLst>
          </p:cNvPr>
          <p:cNvSpPr>
            <a:spLocks noGrp="1"/>
          </p:cNvSpPr>
          <p:nvPr>
            <p:ph idx="1"/>
          </p:nvPr>
        </p:nvSpPr>
        <p:spPr>
          <a:xfrm>
            <a:off x="198783" y="1853754"/>
            <a:ext cx="11714921" cy="4199727"/>
          </a:xfrm>
        </p:spPr>
        <p:txBody>
          <a:bodyPr>
            <a:normAutofit fontScale="92500" lnSpcReduction="10000"/>
          </a:bodyPr>
          <a:lstStyle/>
          <a:p>
            <a:pPr lvl="0">
              <a:buFont typeface="Courier New" panose="02070309020205020404" pitchFamily="49" charset="0"/>
              <a:buChar char="o"/>
            </a:pPr>
            <a:r>
              <a:rPr lang="en-US" sz="2200" dirty="0"/>
              <a:t>Critical thinking is important in our day-to-day activities. </a:t>
            </a:r>
          </a:p>
          <a:p>
            <a:pPr marL="0" indent="0">
              <a:buNone/>
            </a:pPr>
            <a:r>
              <a:rPr lang="en-US" sz="2200" dirty="0"/>
              <a:t>Whatever work you do, your ability to think clearly and rationally helps you to solve problems systematically. While taking decision, it also helps you to weigh all options to see which of them is most practical and most useful.</a:t>
            </a:r>
          </a:p>
          <a:p>
            <a:pPr>
              <a:buFont typeface="Courier New" panose="02070309020205020404" pitchFamily="49" charset="0"/>
              <a:buChar char="o"/>
            </a:pPr>
            <a:r>
              <a:rPr lang="en-US" sz="2200" dirty="0"/>
              <a:t>Critical thinking promotes creativity. </a:t>
            </a:r>
          </a:p>
          <a:p>
            <a:pPr marL="0" indent="0">
              <a:buNone/>
            </a:pPr>
            <a:r>
              <a:rPr lang="en-US" sz="2200" dirty="0"/>
              <a:t>Critical thinking helps one to evaluate new ideas to select the best and feasible ones and modify them if necessary.</a:t>
            </a:r>
          </a:p>
          <a:p>
            <a:pPr lvl="0">
              <a:buFont typeface="Courier New" panose="02070309020205020404" pitchFamily="49" charset="0"/>
              <a:buChar char="o"/>
            </a:pPr>
            <a:r>
              <a:rPr lang="en-US" sz="2200" dirty="0"/>
              <a:t>Critical thinking is relevant for self-examination:</a:t>
            </a:r>
          </a:p>
          <a:p>
            <a:pPr marL="0" indent="0">
              <a:buNone/>
            </a:pPr>
            <a:r>
              <a:rPr lang="en-US" sz="2200" dirty="0"/>
              <a:t>Critical thinking provides us with the necessary skills to organize our lives accordingly, to justify and reflect our own values, decisions and beliefs objectively. </a:t>
            </a:r>
          </a:p>
          <a:p>
            <a:endParaRPr lang="en-US" dirty="0"/>
          </a:p>
        </p:txBody>
      </p:sp>
    </p:spTree>
    <p:extLst>
      <p:ext uri="{BB962C8B-B14F-4D97-AF65-F5344CB8AC3E}">
        <p14:creationId xmlns:p14="http://schemas.microsoft.com/office/powerpoint/2010/main" val="3881262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05A50-CEFB-4C84-9F8E-47CDE2C9837C}"/>
              </a:ext>
            </a:extLst>
          </p:cNvPr>
          <p:cNvSpPr>
            <a:spLocks noGrp="1"/>
          </p:cNvSpPr>
          <p:nvPr>
            <p:ph type="title"/>
          </p:nvPr>
        </p:nvSpPr>
        <p:spPr/>
        <p:txBody>
          <a:bodyPr/>
          <a:lstStyle/>
          <a:p>
            <a:pPr algn="ctr"/>
            <a:r>
              <a:rPr lang="nb-NO" dirty="0"/>
              <a:t>Importance of ct continues</a:t>
            </a:r>
            <a:endParaRPr lang="en-US" dirty="0"/>
          </a:p>
        </p:txBody>
      </p:sp>
      <p:sp>
        <p:nvSpPr>
          <p:cNvPr id="3" name="Content Placeholder 2">
            <a:extLst>
              <a:ext uri="{FF2B5EF4-FFF2-40B4-BE49-F238E27FC236}">
                <a16:creationId xmlns:a16="http://schemas.microsoft.com/office/drawing/2014/main" id="{129B1EAE-4DD5-4DA5-9AC5-DFA5EF29082C}"/>
              </a:ext>
            </a:extLst>
          </p:cNvPr>
          <p:cNvSpPr>
            <a:spLocks noGrp="1"/>
          </p:cNvSpPr>
          <p:nvPr>
            <p:ph idx="1"/>
          </p:nvPr>
        </p:nvSpPr>
        <p:spPr>
          <a:xfrm>
            <a:off x="318052" y="1853754"/>
            <a:ext cx="11701669" cy="4199727"/>
          </a:xfrm>
        </p:spPr>
        <p:txBody>
          <a:bodyPr>
            <a:normAutofit lnSpcReduction="10000"/>
          </a:bodyPr>
          <a:lstStyle/>
          <a:p>
            <a:pPr lvl="0">
              <a:buFont typeface="Courier New" panose="02070309020205020404" pitchFamily="49" charset="0"/>
              <a:buChar char="o"/>
            </a:pPr>
            <a:r>
              <a:rPr lang="en-US" sz="2800" dirty="0"/>
              <a:t>Critical thinking underpins Science. </a:t>
            </a:r>
          </a:p>
          <a:p>
            <a:pPr marL="0" indent="0">
              <a:buNone/>
            </a:pPr>
            <a:r>
              <a:rPr lang="en-US" sz="2800" dirty="0"/>
              <a:t>Science requires the use of critical thinking in the formulation of hypotheses, experimentation and confirmation.</a:t>
            </a:r>
          </a:p>
          <a:p>
            <a:pPr lvl="0">
              <a:buFont typeface="Courier New" panose="02070309020205020404" pitchFamily="49" charset="0"/>
              <a:buChar char="o"/>
            </a:pPr>
            <a:r>
              <a:rPr lang="en-US" sz="2800" dirty="0"/>
              <a:t>In governance, critical thinking is highly required.</a:t>
            </a:r>
          </a:p>
          <a:p>
            <a:pPr marL="0" indent="0">
              <a:buNone/>
            </a:pPr>
            <a:r>
              <a:rPr lang="en-US" sz="2800" dirty="0"/>
              <a:t>Good governance requires citizens who can think critically and rationally to mount the mantle of leadership, pursue crucial policies that will benefit almost everyone, take informed decisions about governance devoid of biases and prejudices</a:t>
            </a:r>
            <a:r>
              <a:rPr lang="en-US" dirty="0"/>
              <a:t>.</a:t>
            </a:r>
          </a:p>
        </p:txBody>
      </p:sp>
    </p:spTree>
    <p:extLst>
      <p:ext uri="{BB962C8B-B14F-4D97-AF65-F5344CB8AC3E}">
        <p14:creationId xmlns:p14="http://schemas.microsoft.com/office/powerpoint/2010/main" val="180170543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414</TotalTime>
  <Words>2327</Words>
  <Application>Microsoft Office PowerPoint</Application>
  <PresentationFormat>Widescreen</PresentationFormat>
  <Paragraphs>250</Paragraphs>
  <Slides>46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Arial Rounded MT Bold</vt:lpstr>
      <vt:lpstr>Calibri</vt:lpstr>
      <vt:lpstr>Century Gothic</vt:lpstr>
      <vt:lpstr>Courier New</vt:lpstr>
      <vt:lpstr>Gill Sans MT</vt:lpstr>
      <vt:lpstr>Wingdings</vt:lpstr>
      <vt:lpstr>Gallery</vt:lpstr>
      <vt:lpstr> Uenr 201  ANALYTICAL reading, reasoning AND  critical thinking</vt:lpstr>
      <vt:lpstr>Introduction to the           course </vt:lpstr>
      <vt:lpstr>introduction</vt:lpstr>
      <vt:lpstr>introduction</vt:lpstr>
      <vt:lpstr>introduction</vt:lpstr>
      <vt:lpstr>Core critical thinking skills</vt:lpstr>
      <vt:lpstr>Core CT skills continue</vt:lpstr>
      <vt:lpstr>IMPORTANCE OF CRITICAL THINKING </vt:lpstr>
      <vt:lpstr>Importance of ct continues</vt:lpstr>
      <vt:lpstr>Importance of ct continues</vt:lpstr>
      <vt:lpstr>PowerPoint Presentation</vt:lpstr>
      <vt:lpstr>THE THESIS AND PARAGRAPH ANALYSIS</vt:lpstr>
      <vt:lpstr>The thesis statement – what is it?</vt:lpstr>
      <vt:lpstr>PowerPoint Presentation</vt:lpstr>
      <vt:lpstr>reflection</vt:lpstr>
      <vt:lpstr>The topic sentence </vt:lpstr>
      <vt:lpstr>Topic sentence cont.</vt:lpstr>
      <vt:lpstr>The major support sentence</vt:lpstr>
      <vt:lpstr>The minor support sentence</vt:lpstr>
      <vt:lpstr>Group Assignment</vt:lpstr>
      <vt:lpstr>  WORDS AS BUILDING BLOCKS </vt:lpstr>
      <vt:lpstr>PowerPoint Presentation</vt:lpstr>
      <vt:lpstr> WORDS in isolation </vt:lpstr>
      <vt:lpstr>THE FAMILY OF WORDS</vt:lpstr>
      <vt:lpstr>THE FAMILY EXPANDS</vt:lpstr>
      <vt:lpstr>DISCUSSION</vt:lpstr>
      <vt:lpstr>LEVELS OF MEANING</vt:lpstr>
      <vt:lpstr>  VOCABULARY BUILDING </vt:lpstr>
      <vt:lpstr>PowerPoint Presentation</vt:lpstr>
      <vt:lpstr> 2. KEEP DICTIONARY/THESAURUS</vt:lpstr>
      <vt:lpstr>Benefits of keeping a dictionary</vt:lpstr>
      <vt:lpstr>EXAMPLE: Merriam-Webster Dictionary</vt:lpstr>
      <vt:lpstr>3. Keep a Personal Journal</vt:lpstr>
      <vt:lpstr> 4. learn A WORD A DAY</vt:lpstr>
      <vt:lpstr>USE THE WORDS IN CONVERSATION</vt:lpstr>
      <vt:lpstr>  role of context </vt:lpstr>
      <vt:lpstr>Endophoric  CONTEXT</vt:lpstr>
      <vt:lpstr>Examples of Anaphoric and Cataphoric (Endophoric)</vt:lpstr>
      <vt:lpstr>PowerPoint Presentation</vt:lpstr>
      <vt:lpstr>The meaning of a word or an expression can be deduced from ENDOPHORIC context in the following ways:  </vt:lpstr>
      <vt:lpstr>PowerPoint Presentation</vt:lpstr>
      <vt:lpstr>ENDOPHORIC Context cont.</vt:lpstr>
      <vt:lpstr>PowerPoint Presentation</vt:lpstr>
      <vt:lpstr>Exophoric context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Uenr 201: Analytical reading, reasoning and critical thinking</dc:title>
  <dc:creator>J. Baah</dc:creator>
  <cp:lastModifiedBy>J. Baah</cp:lastModifiedBy>
  <cp:revision>75</cp:revision>
  <dcterms:created xsi:type="dcterms:W3CDTF">2019-09-07T05:19:08Z</dcterms:created>
  <dcterms:modified xsi:type="dcterms:W3CDTF">2021-01-30T18:22:49Z</dcterms:modified>
</cp:coreProperties>
</file>