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0" r:id="rId3"/>
    <p:sldId id="354" r:id="rId4"/>
    <p:sldId id="353" r:id="rId5"/>
    <p:sldId id="451" r:id="rId6"/>
    <p:sldId id="452" r:id="rId7"/>
    <p:sldId id="439" r:id="rId8"/>
    <p:sldId id="436" r:id="rId9"/>
    <p:sldId id="453" r:id="rId10"/>
    <p:sldId id="434" r:id="rId11"/>
    <p:sldId id="455" r:id="rId12"/>
    <p:sldId id="456" r:id="rId13"/>
    <p:sldId id="457" r:id="rId14"/>
    <p:sldId id="443" r:id="rId15"/>
    <p:sldId id="433" r:id="rId16"/>
    <p:sldId id="484" r:id="rId17"/>
    <p:sldId id="489" r:id="rId18"/>
    <p:sldId id="459" r:id="rId19"/>
    <p:sldId id="264" r:id="rId20"/>
    <p:sldId id="442" r:id="rId21"/>
    <p:sldId id="475" r:id="rId22"/>
    <p:sldId id="445" r:id="rId23"/>
    <p:sldId id="446" r:id="rId24"/>
    <p:sldId id="427" r:id="rId25"/>
    <p:sldId id="491" r:id="rId26"/>
    <p:sldId id="454" r:id="rId27"/>
    <p:sldId id="481" r:id="rId28"/>
    <p:sldId id="490" r:id="rId29"/>
    <p:sldId id="492" r:id="rId30"/>
    <p:sldId id="476" r:id="rId31"/>
    <p:sldId id="477" r:id="rId32"/>
    <p:sldId id="478" r:id="rId33"/>
    <p:sldId id="262" r:id="rId34"/>
    <p:sldId id="449" r:id="rId35"/>
    <p:sldId id="470" r:id="rId36"/>
  </p:sldIdLst>
  <p:sldSz cx="9144000" cy="6858000" type="screen4x3"/>
  <p:notesSz cx="7099300" cy="10234613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99"/>
    <a:srgbClr val="660066"/>
    <a:srgbClr val="006600"/>
    <a:srgbClr val="EAEAEA"/>
    <a:srgbClr val="DDDDDD"/>
    <a:srgbClr val="FFCCCC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10" autoAdjust="0"/>
    <p:restoredTop sz="94660"/>
  </p:normalViewPr>
  <p:slideViewPr>
    <p:cSldViewPr>
      <p:cViewPr>
        <p:scale>
          <a:sx n="66" d="100"/>
          <a:sy n="66" d="100"/>
        </p:scale>
        <p:origin x="-24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06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418"/>
        <p:guide pos="298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80FDE2D4-4930-43AE-8C01-02B3435FD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49908-BD5A-4A0A-886D-992265E7A6BE}" type="slidenum">
              <a:rPr lang="en-US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200" dirty="0" smtClean="0"/>
              <a:t>This is the main course text, essentially defining the course. You will find it of great help to have access to a copy of this book. Each lecture is based on one or more chapters of the book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0A70C-0BC8-4CCA-BCE5-684F3478592E}" type="slidenum">
              <a:rPr lang="en-US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D5AC0-0A64-419E-B926-836D0572973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F1D66-F547-49B3-B77B-9D65ADC14A3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11DD0-005E-4E31-ADFA-774D00F7E80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5BE1A-4F3B-44C2-9CE8-2F24CDEF931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ftbar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349500" y="3098800"/>
            <a:ext cx="6045200" cy="3271838"/>
            <a:chOff x="1480" y="1952"/>
            <a:chExt cx="3808" cy="206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206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pic>
        <p:nvPicPr>
          <p:cNvPr id="9" name="Picture 9" descr="global"/>
          <p:cNvPicPr>
            <a:picLocks noChangeAspect="1" noChangeArrowheads="1"/>
          </p:cNvPicPr>
          <p:nvPr/>
        </p:nvPicPr>
        <p:blipFill>
          <a:blip r:embed="rId3" cstate="print"/>
          <a:srcRect l="13483" t="5405" r="12360" b="13513"/>
          <a:stretch>
            <a:fillRect/>
          </a:stretch>
        </p:blipFill>
        <p:spPr bwMode="auto">
          <a:xfrm>
            <a:off x="8420100" y="6045200"/>
            <a:ext cx="558800" cy="762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Line 13"/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990600" y="2819400"/>
            <a:ext cx="7572375" cy="169863"/>
            <a:chOff x="504" y="3670"/>
            <a:chExt cx="4770" cy="107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868FD0">
                    <a:gamma/>
                    <a:tint val="65490"/>
                    <a:invGamma/>
                  </a:srgbClr>
                </a:gs>
                <a:gs pos="100000">
                  <a:srgbClr val="868FD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" name="AutoShape 16"/>
            <p:cNvSpPr>
              <a:spLocks noChangeAspect="1" noChangeArrowheads="1"/>
            </p:cNvSpPr>
            <p:nvPr/>
          </p:nvSpPr>
          <p:spPr bwMode="auto">
            <a:xfrm rot="14100158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 w="9525">
              <a:noFill/>
              <a:miter lim="800000"/>
              <a:headEnd/>
              <a:tailEnd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921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467600" cy="1295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8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239000" cy="2286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248400"/>
            <a:ext cx="5715000" cy="457200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344B914C-FB5A-4065-921F-0722ECD2F32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2A4CB8A-F0B8-44ED-AC6F-DFE4FA4216B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0002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04800"/>
            <a:ext cx="58483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3168BDF0-A049-439D-A0A3-A12428EF3B36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71500" y="1676400"/>
            <a:ext cx="8001000" cy="4495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2FA93F9D-CA81-4B1A-BE93-5872699FE12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AD9CDB0B-0561-4AC4-812C-4D896BC7B2EB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193F937E-E4D3-4505-8BBC-B98C1DD8F0CB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76400"/>
            <a:ext cx="3924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24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BCE13A92-B3E7-40E5-8E4B-6D373E1E5C3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A91E8CA3-9412-4FAC-9095-F23F9AC41D0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E1B73D88-9075-45C4-BF70-B47A309A9E5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D526BCEA-0E14-4BD7-967C-1D680BD4D696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317FD4FE-8B6B-428C-893F-9935C45AA8A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B3A06031-5BCF-4FC5-B49E-4818272A7FA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leftbarbac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114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6764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1141" name="Line 1029"/>
          <p:cNvSpPr>
            <a:spLocks noChangeShapeType="1"/>
          </p:cNvSpPr>
          <p:nvPr/>
        </p:nvSpPr>
        <p:spPr bwMode="ltGray">
          <a:xfrm rot="10800000">
            <a:off x="8593138" y="3427413"/>
            <a:ext cx="0" cy="3286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1142" name="Arc 1030"/>
          <p:cNvSpPr>
            <a:spLocks/>
          </p:cNvSpPr>
          <p:nvPr/>
        </p:nvSpPr>
        <p:spPr bwMode="ltGray">
          <a:xfrm rot="10800000" flipH="1">
            <a:off x="8494713" y="6034088"/>
            <a:ext cx="192087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1144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r>
              <a:rPr lang="en-US"/>
              <a:t>Copyright 2005 John Wiley &amp; Sons, Inc.  All rights reserved.PowerPoint Presentation for Dennis, Wixom &amp; Tegardem       </a:t>
            </a:r>
            <a:r>
              <a:rPr lang="en-US" i="1"/>
              <a:t>Systems Analysis and Design</a:t>
            </a:r>
          </a:p>
          <a:p>
            <a:pPr>
              <a:defRPr/>
            </a:pPr>
            <a:r>
              <a:rPr lang="en-US"/>
              <a:t>Copyright </a:t>
            </a:r>
            <a:r>
              <a:rPr lang="en-US">
                <a:cs typeface="Tahoma" pitchFamily="34" charset="0"/>
              </a:rPr>
              <a:t>2001 © John Wiley &amp; Sons, Inc.  All rights reserved.</a:t>
            </a:r>
          </a:p>
        </p:txBody>
      </p:sp>
      <p:sp>
        <p:nvSpPr>
          <p:cNvPr id="91145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277B22A0-4559-426C-9832-2FE7B3D7893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1146" name="Line 1034"/>
          <p:cNvSpPr>
            <a:spLocks noChangeShapeType="1"/>
          </p:cNvSpPr>
          <p:nvPr/>
        </p:nvSpPr>
        <p:spPr bwMode="ltGray">
          <a:xfrm flipH="1" flipV="1">
            <a:off x="990600" y="6248400"/>
            <a:ext cx="70866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34" name="Picture 1035" descr="global"/>
          <p:cNvPicPr>
            <a:picLocks noChangeAspect="1" noChangeArrowheads="1"/>
          </p:cNvPicPr>
          <p:nvPr/>
        </p:nvPicPr>
        <p:blipFill>
          <a:blip r:embed="rId15" cstate="print"/>
          <a:srcRect l="13483" t="5405" r="12360" b="13513"/>
          <a:stretch>
            <a:fillRect/>
          </a:stretch>
        </p:blipFill>
        <p:spPr bwMode="auto">
          <a:xfrm>
            <a:off x="8420100" y="6045200"/>
            <a:ext cx="558800" cy="762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1036"/>
          <p:cNvGrpSpPr>
            <a:grpSpLocks/>
          </p:cNvGrpSpPr>
          <p:nvPr userDrawn="1"/>
        </p:nvGrpSpPr>
        <p:grpSpPr bwMode="auto">
          <a:xfrm>
            <a:off x="533400" y="1371600"/>
            <a:ext cx="7572375" cy="169863"/>
            <a:chOff x="504" y="3670"/>
            <a:chExt cx="4770" cy="107"/>
          </a:xfrm>
        </p:grpSpPr>
        <p:sp>
          <p:nvSpPr>
            <p:cNvPr id="91149" name="Rectangle 1037"/>
            <p:cNvSpPr>
              <a:spLocks noChangeArrowheads="1"/>
            </p:cNvSpPr>
            <p:nvPr/>
          </p:nvSpPr>
          <p:spPr bwMode="auto">
            <a:xfrm>
              <a:off x="504" y="3696"/>
              <a:ext cx="4752" cy="48"/>
            </a:xfrm>
            <a:prstGeom prst="rect">
              <a:avLst/>
            </a:prstGeom>
            <a:gradFill rotWithShape="0">
              <a:gsLst>
                <a:gs pos="0">
                  <a:srgbClr val="868FD0">
                    <a:gamma/>
                    <a:tint val="65490"/>
                    <a:invGamma/>
                  </a:srgbClr>
                </a:gs>
                <a:gs pos="100000">
                  <a:srgbClr val="868FD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1150" name="AutoShape 1038"/>
            <p:cNvSpPr>
              <a:spLocks noChangeAspect="1" noChangeArrowheads="1"/>
            </p:cNvSpPr>
            <p:nvPr/>
          </p:nvSpPr>
          <p:spPr bwMode="auto">
            <a:xfrm rot="14100158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 w="9525">
              <a:noFill/>
              <a:miter lim="800000"/>
              <a:headEnd/>
              <a:tailEnd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1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Blip>
          <a:blip r:embed="rId16"/>
        </a:buBlip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Blip>
          <a:blip r:embed="rId17"/>
        </a:buBlip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50000"/>
        <a:buFont typeface="Wingdings" pitchFamily="2" charset="2"/>
        <a:buChar char="±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.uk/exec/obidos/ASIN/0471659207/qid=1137182331/sr=1-1/ref=sr_1_2_1/026-2926399-1642045/" TargetMode="External"/><Relationship Id="rId3" Type="http://schemas.openxmlformats.org/officeDocument/2006/relationships/tags" Target="../tags/tag4.xml"/><Relationship Id="rId7" Type="http://schemas.openxmlformats.org/officeDocument/2006/relationships/hyperlink" Target="mailto:j.y.clark@surrey.ac.uk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8DCAA73-AC2E-4E26-AA86-40C9BA55F7B8}" type="slidenum">
              <a:rPr lang="en-US"/>
              <a:pPr/>
              <a:t>1</a:t>
            </a:fld>
            <a:endParaRPr lang="en-US"/>
          </a:p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990600"/>
            <a:ext cx="7467600" cy="1295400"/>
          </a:xfrm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Systems Analysis &amp; Design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CS183 Spring Semester 2008</a:t>
            </a:r>
            <a:endParaRPr lang="en-US" sz="2400" b="0" dirty="0" smtClean="0"/>
          </a:p>
        </p:txBody>
      </p:sp>
      <p:sp>
        <p:nvSpPr>
          <p:cNvPr id="14340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685800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Rectangle 5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64050" y="779463"/>
            <a:ext cx="38100" cy="7937"/>
          </a:xfrm>
          <a:prstGeom prst="rect">
            <a:avLst/>
          </a:prstGeom>
          <a:solidFill>
            <a:srgbClr val="FBFBD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42" name="Rectangle 5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85800" y="3200400"/>
            <a:ext cx="8077200" cy="2286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Dr. Jonathan Y. Clark</a:t>
            </a:r>
          </a:p>
          <a:p>
            <a:pPr eaLnBrk="1" hangingPunct="1"/>
            <a:r>
              <a:rPr lang="en-US" sz="2400" dirty="0" smtClean="0"/>
              <a:t>Email: </a:t>
            </a:r>
            <a:r>
              <a:rPr lang="en-US" sz="2400" dirty="0" smtClean="0">
                <a:hlinkClick r:id="rId7"/>
              </a:rPr>
              <a:t>j.y.clark@surrey.ac.uk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000" dirty="0" smtClean="0"/>
              <a:t>Course Website: www.computing.surrey.ac.uk/personal</a:t>
            </a:r>
          </a:p>
          <a:p>
            <a:pPr eaLnBrk="1" hangingPunct="1"/>
            <a:r>
              <a:rPr lang="en-US" sz="2000" dirty="0" smtClean="0"/>
              <a:t>/</a:t>
            </a:r>
            <a:r>
              <a:rPr lang="en-US" sz="2000" dirty="0" err="1" smtClean="0"/>
              <a:t>st</a:t>
            </a:r>
            <a:r>
              <a:rPr lang="en-US" sz="2000" dirty="0" smtClean="0"/>
              <a:t>/</a:t>
            </a:r>
            <a:r>
              <a:rPr lang="en-US" sz="2000" dirty="0" err="1" smtClean="0"/>
              <a:t>J.Y.Clark</a:t>
            </a:r>
            <a:r>
              <a:rPr lang="en-US" sz="2000" dirty="0" smtClean="0"/>
              <a:t>/teaching/sad/cs183.html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Reference Book: </a:t>
            </a:r>
            <a:r>
              <a:rPr lang="en-US" sz="2000" b="1" i="1" dirty="0" smtClean="0">
                <a:hlinkClick r:id="rId8"/>
              </a:rPr>
              <a:t>Systems Analysis and Design with UML Version 2.0: An Object-Oriented Approach [Second Edition]</a:t>
            </a:r>
            <a:r>
              <a:rPr lang="en-US" sz="2000" b="1" dirty="0" smtClean="0"/>
              <a:t>, by Alan Dennis, Barbara Haley Wixom and David </a:t>
            </a:r>
            <a:r>
              <a:rPr lang="en-US" sz="2000" b="1" dirty="0" err="1" smtClean="0"/>
              <a:t>Tegarden</a:t>
            </a:r>
            <a:r>
              <a:rPr lang="en-US" sz="2000" b="1" dirty="0" smtClean="0"/>
              <a:t>.</a:t>
            </a:r>
            <a:r>
              <a:rPr lang="en-US" sz="2000" dirty="0" smtClean="0"/>
              <a:t> 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800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58056FC-864F-4E34-8C20-BC33BCE31BBE}" type="slidenum">
              <a:rPr lang="en-US"/>
              <a:pPr/>
              <a:t>10</a:t>
            </a:fld>
            <a:endParaRPr lang="en-US"/>
          </a:p>
          <a:p>
            <a:endParaRPr lang="en-US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Identifying business value (is it worth doing?)</a:t>
            </a:r>
          </a:p>
          <a:p>
            <a:pPr eaLnBrk="1" hangingPunct="1"/>
            <a:r>
              <a:rPr lang="en-US" smtClean="0"/>
              <a:t>Analyze feasibility (is it possible?)</a:t>
            </a:r>
          </a:p>
          <a:p>
            <a:pPr eaLnBrk="1" hangingPunct="1"/>
            <a:r>
              <a:rPr lang="en-US" smtClean="0"/>
              <a:t>Develop work plan (when?)</a:t>
            </a:r>
          </a:p>
          <a:p>
            <a:pPr eaLnBrk="1" hangingPunct="1"/>
            <a:r>
              <a:rPr lang="en-US" smtClean="0"/>
              <a:t>Staff the project (who?)</a:t>
            </a:r>
          </a:p>
          <a:p>
            <a:pPr eaLnBrk="1" hangingPunct="1"/>
            <a:r>
              <a:rPr lang="en-US" smtClean="0"/>
              <a:t>Control and direct project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Planning</a:t>
            </a:r>
            <a:endParaRPr lang="en-US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0C22C9-E64D-46B9-AE36-525B2EFE9FFC}" type="slidenum">
              <a:rPr lang="en-US"/>
              <a:pPr/>
              <a:t>11</a:t>
            </a:fld>
            <a:endParaRPr lang="en-US"/>
          </a:p>
          <a:p>
            <a:endParaRPr lang="en-US"/>
          </a:p>
        </p:txBody>
      </p:sp>
      <p:sp>
        <p:nvSpPr>
          <p:cNvPr id="2457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(what do we want? Who will use the system?)</a:t>
            </a:r>
          </a:p>
          <a:p>
            <a:pPr eaLnBrk="1" hangingPunct="1"/>
            <a:r>
              <a:rPr lang="en-US" smtClean="0"/>
              <a:t>Information gathering</a:t>
            </a:r>
          </a:p>
          <a:p>
            <a:pPr eaLnBrk="1" hangingPunct="1"/>
            <a:r>
              <a:rPr lang="en-US" smtClean="0"/>
              <a:t>Process modelling (what happens?)</a:t>
            </a:r>
          </a:p>
          <a:p>
            <a:pPr eaLnBrk="1" hangingPunct="1"/>
            <a:r>
              <a:rPr lang="en-US" smtClean="0"/>
              <a:t>Data modelling (… and to what?)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Analysis</a:t>
            </a:r>
            <a:endParaRPr lang="en-US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62A6CD9-2132-4F2E-87EE-72CEC84CFDE1}" type="slidenum">
              <a:rPr lang="en-US"/>
              <a:pPr/>
              <a:t>12</a:t>
            </a:fld>
            <a:endParaRPr lang="en-US"/>
          </a:p>
          <a:p>
            <a:endParaRPr lang="en-US"/>
          </a:p>
        </p:txBody>
      </p:sp>
      <p:sp>
        <p:nvSpPr>
          <p:cNvPr id="2560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strategy</a:t>
            </a:r>
          </a:p>
          <a:p>
            <a:pPr eaLnBrk="1" hangingPunct="1"/>
            <a:r>
              <a:rPr lang="en-US" smtClean="0"/>
              <a:t>Architectural design </a:t>
            </a:r>
          </a:p>
          <a:p>
            <a:pPr eaLnBrk="1" hangingPunct="1"/>
            <a:r>
              <a:rPr lang="en-US" smtClean="0"/>
              <a:t>Interface design (HCI)</a:t>
            </a:r>
          </a:p>
          <a:p>
            <a:pPr eaLnBrk="1" hangingPunct="1"/>
            <a:r>
              <a:rPr lang="en-US" smtClean="0"/>
              <a:t>Database and file design</a:t>
            </a:r>
          </a:p>
          <a:p>
            <a:pPr eaLnBrk="1" hangingPunct="1"/>
            <a:r>
              <a:rPr lang="en-US" smtClean="0"/>
              <a:t>Program design (what will the programs do?)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Design</a:t>
            </a:r>
            <a:endParaRPr lang="en-US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C4EBC22-F28C-46CD-A11D-DF5AEDB48604}" type="slidenum">
              <a:rPr lang="en-US"/>
              <a:pPr/>
              <a:t>13</a:t>
            </a:fld>
            <a:endParaRPr lang="en-US"/>
          </a:p>
          <a:p>
            <a:endParaRPr lang="en-US"/>
          </a:p>
        </p:txBody>
      </p:sp>
      <p:sp>
        <p:nvSpPr>
          <p:cNvPr id="2662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Construction (Programming, testing, validation etc)</a:t>
            </a:r>
          </a:p>
          <a:p>
            <a:pPr eaLnBrk="1" hangingPunct="1"/>
            <a:r>
              <a:rPr lang="en-US" smtClean="0"/>
              <a:t>Installation (including migration, change management)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Implementation</a:t>
            </a:r>
            <a:endParaRPr lang="en-US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C9E5076-52FA-42FC-8F3D-A0DA2600799D}" type="slidenum">
              <a:rPr lang="en-US"/>
              <a:pPr/>
              <a:t>14</a:t>
            </a:fld>
            <a:endParaRPr lang="en-US"/>
          </a:p>
          <a:p>
            <a:endParaRPr lang="en-US"/>
          </a:p>
        </p:txBody>
      </p:sp>
      <p:sp>
        <p:nvSpPr>
          <p:cNvPr id="27651" name="Rectangle 20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Processes and Deliverables</a:t>
            </a:r>
          </a:p>
        </p:txBody>
      </p:sp>
      <p:grpSp>
        <p:nvGrpSpPr>
          <p:cNvPr id="27652" name="Group 207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47800" y="1600200"/>
            <a:ext cx="6324600" cy="4572000"/>
            <a:chOff x="912" y="1008"/>
            <a:chExt cx="3984" cy="2880"/>
          </a:xfrm>
        </p:grpSpPr>
        <p:sp>
          <p:nvSpPr>
            <p:cNvPr id="27653" name="Rectangle 205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2" y="1008"/>
              <a:ext cx="3984" cy="28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4" name="Rectangle 205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12" y="1397"/>
              <a:ext cx="2016" cy="2491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5" name="Rectangle 20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12" y="1008"/>
              <a:ext cx="398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6" name="Text Box 205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08" y="1104"/>
              <a:ext cx="72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Verdana" pitchFamily="34" charset="0"/>
                </a:rPr>
                <a:t>Process</a:t>
              </a:r>
            </a:p>
          </p:txBody>
        </p:sp>
        <p:sp>
          <p:nvSpPr>
            <p:cNvPr id="27657" name="Text Box 205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94" y="1104"/>
              <a:ext cx="7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Verdana" pitchFamily="34" charset="0"/>
                </a:rPr>
                <a:t>Product</a:t>
              </a:r>
            </a:p>
          </p:txBody>
        </p:sp>
        <p:sp>
          <p:nvSpPr>
            <p:cNvPr id="27658" name="Text Box 206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00" y="1488"/>
              <a:ext cx="1394" cy="1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Planning</a:t>
              </a: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Analysis</a:t>
              </a: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Design</a:t>
              </a: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Implementation</a:t>
              </a:r>
              <a:endParaRPr lang="en-US" sz="2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27659" name="Text Box 206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64" y="1307"/>
              <a:ext cx="1528" cy="2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anchor="ctr">
              <a:spAutoFit/>
            </a:bodyPr>
            <a:lstStyle/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Project Plan</a:t>
              </a: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System Proposal</a:t>
              </a: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System </a:t>
              </a: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Specification</a:t>
              </a: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New System and </a:t>
              </a: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Maintenance Plan</a:t>
              </a:r>
              <a:endParaRPr lang="en-US" sz="2000">
                <a:solidFill>
                  <a:schemeClr val="bg1"/>
                </a:solidFill>
                <a:latin typeface="Verdana" pitchFamily="34" charset="0"/>
              </a:endParaRPr>
            </a:p>
            <a:p>
              <a:pPr algn="r" eaLnBrk="0" hangingPunct="0"/>
              <a:endParaRPr lang="en-US" sz="2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27660" name="Line 206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12" y="1392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61" name="Group 2071"/>
            <p:cNvGrpSpPr>
              <a:grpSpLocks/>
            </p:cNvGrpSpPr>
            <p:nvPr/>
          </p:nvGrpSpPr>
          <p:grpSpPr bwMode="auto">
            <a:xfrm>
              <a:off x="2640" y="1392"/>
              <a:ext cx="576" cy="2496"/>
              <a:chOff x="2688" y="1392"/>
              <a:chExt cx="576" cy="2496"/>
            </a:xfrm>
          </p:grpSpPr>
          <p:sp>
            <p:nvSpPr>
              <p:cNvPr id="27662" name="Line 2064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928" y="1392"/>
                <a:ext cx="0" cy="2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63" name="Group 2069"/>
              <p:cNvGrpSpPr>
                <a:grpSpLocks/>
              </p:cNvGrpSpPr>
              <p:nvPr/>
            </p:nvGrpSpPr>
            <p:grpSpPr bwMode="auto">
              <a:xfrm>
                <a:off x="2688" y="1488"/>
                <a:ext cx="576" cy="2016"/>
                <a:chOff x="2688" y="1776"/>
                <a:chExt cx="576" cy="2016"/>
              </a:xfrm>
            </p:grpSpPr>
            <p:sp>
              <p:nvSpPr>
                <p:cNvPr id="27664" name="AutoShape 2065"/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2688" y="2352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665" name="AutoShape 2066"/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688" y="1776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666" name="AutoShape 2067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2688" y="2880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667" name="AutoShape 2068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2688" y="3456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78426D-70E8-451B-80A4-A8A729C09694}" type="slidenum">
              <a:rPr lang="en-US"/>
              <a:pPr/>
              <a:t>15</a:t>
            </a:fld>
            <a:endParaRPr lang="en-US"/>
          </a:p>
          <a:p>
            <a:endParaRPr lang="en-US"/>
          </a:p>
        </p:txBody>
      </p:sp>
      <p:sp>
        <p:nvSpPr>
          <p:cNvPr id="28675" name="Rectangle 20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SYSTEM DEVELOPMENT</a:t>
            </a:r>
            <a:r>
              <a:rPr lang="en-US" smtClean="0"/>
              <a:t> Methodologies</a:t>
            </a:r>
          </a:p>
        </p:txBody>
      </p:sp>
      <p:sp>
        <p:nvSpPr>
          <p:cNvPr id="28676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ADA7A1-FB7D-4CE4-B334-34009CB87101}" type="slidenum">
              <a:rPr lang="en-US"/>
              <a:pPr/>
              <a:t>16</a:t>
            </a:fld>
            <a:endParaRPr lang="en-US"/>
          </a:p>
          <a:p>
            <a:endParaRPr lang="en-US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What Is a Methodology?</a:t>
            </a:r>
          </a:p>
        </p:txBody>
      </p:sp>
      <p:sp>
        <p:nvSpPr>
          <p:cNvPr id="2970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A formalized approach or series of steps</a:t>
            </a:r>
          </a:p>
          <a:p>
            <a:pPr eaLnBrk="1" hangingPunct="1"/>
            <a:r>
              <a:rPr lang="en-US" i="1" smtClean="0"/>
              <a:t>Writing code without a well-thought-out system request may work for small programs, but rarely works for large 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012ADA0-C88E-4647-A283-CA16AD837579}" type="slidenum">
              <a:rPr lang="en-US"/>
              <a:pPr/>
              <a:t>17</a:t>
            </a:fld>
            <a:endParaRPr lang="en-US"/>
          </a:p>
          <a:p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System Development Methodologies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marL="685800" indent="-6858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mtClean="0"/>
              <a:t>Structured Design</a:t>
            </a:r>
          </a:p>
          <a:p>
            <a:pPr marL="685800" indent="-6858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mtClean="0"/>
              <a:t>Rapid Application Development</a:t>
            </a:r>
          </a:p>
          <a:p>
            <a:pPr marL="685800" indent="-6858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mtClean="0"/>
              <a:t>Agile Development</a:t>
            </a:r>
          </a:p>
          <a:p>
            <a:pPr marL="685800" indent="-685800" eaLnBrk="1" hangingPunct="1"/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E7B0D2D-CE53-419C-9CCA-4AA59D27F765}" type="slidenum">
              <a:rPr lang="en-US"/>
              <a:pPr/>
              <a:t>18</a:t>
            </a:fld>
            <a:endParaRPr lang="en-US"/>
          </a:p>
          <a:p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 STRUCTURED DESIGN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Projects move methodically from one to the next step</a:t>
            </a:r>
          </a:p>
          <a:p>
            <a:pPr eaLnBrk="1" hangingPunct="1"/>
            <a:r>
              <a:rPr lang="en-US" smtClean="0"/>
              <a:t>Generally, a step is finished before the next one begins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E753BB-25AD-4193-A09F-728522D68E73}" type="slidenum">
              <a:rPr lang="en-US"/>
              <a:pPr/>
              <a:t>19</a:t>
            </a:fld>
            <a:endParaRPr lang="en-US"/>
          </a:p>
          <a:p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Waterfall Development Method</a:t>
            </a:r>
          </a:p>
        </p:txBody>
      </p:sp>
      <p:pic>
        <p:nvPicPr>
          <p:cNvPr id="32772" name="Picture 4" descr="!01-03W-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9050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BA69D6-E367-4248-8CC1-955DFEF8B693}" type="slidenum">
              <a:rPr lang="en-US"/>
              <a:pPr/>
              <a:t>2</a:t>
            </a:fld>
            <a:endParaRPr lang="en-US"/>
          </a:p>
          <a:p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1828800"/>
            <a:ext cx="8077200" cy="1295400"/>
          </a:xfrm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z="28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Textbook:</a:t>
            </a:r>
            <a:br>
              <a:rPr lang="en-US" sz="28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Systems Analysis and Design With UML 2.0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 Object-Oriented Approach, Second Edition</a:t>
            </a:r>
            <a:r>
              <a:rPr lang="en-US" sz="24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4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 b="0" smtClean="0"/>
          </a:p>
        </p:txBody>
      </p:sp>
      <p:sp>
        <p:nvSpPr>
          <p:cNvPr id="15364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685800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6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64050" y="779463"/>
            <a:ext cx="38100" cy="7937"/>
          </a:xfrm>
          <a:prstGeom prst="rect">
            <a:avLst/>
          </a:prstGeom>
          <a:solidFill>
            <a:srgbClr val="FBFBD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990600" y="2971800"/>
            <a:ext cx="7239000" cy="2590800"/>
          </a:xfrm>
        </p:spPr>
        <p:txBody>
          <a:bodyPr/>
          <a:lstStyle/>
          <a:p>
            <a:pPr eaLnBrk="1" hangingPunct="1"/>
            <a:r>
              <a:rPr lang="en-US" sz="2400" smtClean="0"/>
              <a:t>Chapter 1:  </a:t>
            </a:r>
          </a:p>
          <a:p>
            <a:pPr eaLnBrk="1" hangingPunct="1"/>
            <a:r>
              <a:rPr lang="en-US" sz="2400" smtClean="0"/>
              <a:t>Introduction to Systems Analysis and Design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000" smtClean="0"/>
              <a:t>Alan Dennis, Barbara Wixom, and David Tegarden</a:t>
            </a:r>
          </a:p>
          <a:p>
            <a:pPr eaLnBrk="1" hangingPunct="1"/>
            <a:r>
              <a:rPr lang="en-US" sz="2000" smtClean="0"/>
              <a:t>© 2005</a:t>
            </a:r>
          </a:p>
          <a:p>
            <a:pPr eaLnBrk="1" hangingPunct="1"/>
            <a:r>
              <a:rPr lang="en-US" sz="2000" smtClean="0"/>
              <a:t>John Wiley &amp; Sons, Inc.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80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7812E61-BEE7-4BFF-AA6F-CA849CA4833A}" type="slidenum">
              <a:rPr lang="en-US"/>
              <a:pPr/>
              <a:t>20</a:t>
            </a:fld>
            <a:endParaRPr lang="en-US"/>
          </a:p>
          <a:p>
            <a:endParaRPr lang="en-US"/>
          </a:p>
        </p:txBody>
      </p:sp>
      <p:sp>
        <p:nvSpPr>
          <p:cNvPr id="33795" name="Rectangle 409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 and Cons of the Waterfall Method</a:t>
            </a:r>
          </a:p>
        </p:txBody>
      </p:sp>
      <p:sp>
        <p:nvSpPr>
          <p:cNvPr id="33796" name="Rectangle 409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1828800"/>
            <a:ext cx="6324600" cy="3962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Rectangle 410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1828800"/>
            <a:ext cx="6324600" cy="8382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Rectangle 410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6400" y="2667000"/>
            <a:ext cx="3200400" cy="3124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Text Box 410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133600"/>
            <a:ext cx="7302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3333FF"/>
                </a:solidFill>
                <a:latin typeface="Verdana" pitchFamily="34" charset="0"/>
              </a:rPr>
              <a:t>Pros</a:t>
            </a:r>
          </a:p>
        </p:txBody>
      </p:sp>
      <p:sp>
        <p:nvSpPr>
          <p:cNvPr id="33800" name="Text Box 410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3600" y="2133600"/>
            <a:ext cx="808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Verdana" pitchFamily="34" charset="0"/>
              </a:rPr>
              <a:t>Cons</a:t>
            </a:r>
          </a:p>
        </p:txBody>
      </p:sp>
      <p:sp>
        <p:nvSpPr>
          <p:cNvPr id="33801" name="Text Box 410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78000" y="2743200"/>
            <a:ext cx="2897188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Identifies systems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requirements long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before programming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begins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33802" name="Text Box 41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19688" y="2743200"/>
            <a:ext cx="2897187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Design must be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specified on paper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before programming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begins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33803" name="Text Box 41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59363" y="4038600"/>
            <a:ext cx="2922587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2000">
              <a:latin typeface="Verdana" pitchFamily="34" charset="0"/>
            </a:endParaRPr>
          </a:p>
          <a:p>
            <a:pPr eaLnBrk="0" hangingPunct="0"/>
            <a:r>
              <a:rPr lang="en-US" sz="2000">
                <a:latin typeface="Verdana" pitchFamily="34" charset="0"/>
              </a:rPr>
              <a:t>Long time between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system proposal and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delivery of new 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system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33804" name="Line 41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876800" y="4267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0DA5C6C-F654-40AC-81FC-A8BE7977A12E}" type="slidenum">
              <a:rPr lang="en-US"/>
              <a:pPr/>
              <a:t>21</a:t>
            </a:fld>
            <a:endParaRPr lang="en-US"/>
          </a:p>
          <a:p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Development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7772400" cy="5087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29A3070-DB61-4B69-8DCB-D3AD33FE8E39}" type="slidenum">
              <a:rPr lang="en-US"/>
              <a:pPr/>
              <a:t>22</a:t>
            </a:fld>
            <a:endParaRPr lang="en-US"/>
          </a:p>
          <a:p>
            <a:endParaRPr lang="en-US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 RAPID APPLICATION DEVELOPMENT (RAD)</a:t>
            </a:r>
          </a:p>
        </p:txBody>
      </p:sp>
      <p:sp>
        <p:nvSpPr>
          <p:cNvPr id="3584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Critical elements</a:t>
            </a:r>
          </a:p>
          <a:p>
            <a:pPr lvl="1" eaLnBrk="1" hangingPunct="1"/>
            <a:r>
              <a:rPr lang="en-US" smtClean="0"/>
              <a:t>CASE tools</a:t>
            </a:r>
          </a:p>
          <a:p>
            <a:pPr lvl="1" eaLnBrk="1" hangingPunct="1"/>
            <a:r>
              <a:rPr lang="en-US" smtClean="0"/>
              <a:t>JAD sessions</a:t>
            </a:r>
          </a:p>
          <a:p>
            <a:pPr lvl="1" eaLnBrk="1" hangingPunct="1"/>
            <a:r>
              <a:rPr lang="en-US" smtClean="0"/>
              <a:t>Fourth generation/visualization programming languages</a:t>
            </a:r>
          </a:p>
          <a:p>
            <a:pPr lvl="1" eaLnBrk="1" hangingPunct="1"/>
            <a:r>
              <a:rPr lang="en-US" smtClean="0"/>
              <a:t>Code generators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8CE235-70EE-46B0-94A2-5EC38F82A8D1}" type="slidenum">
              <a:rPr lang="en-US"/>
              <a:pPr/>
              <a:t>23</a:t>
            </a:fld>
            <a:endParaRPr lang="en-US"/>
          </a:p>
          <a:p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Rapid Application Development Categories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Phased development</a:t>
            </a:r>
          </a:p>
          <a:p>
            <a:pPr lvl="2" eaLnBrk="1" hangingPunct="1"/>
            <a:r>
              <a:rPr lang="en-US" smtClean="0"/>
              <a:t>a series of versions, later combined</a:t>
            </a:r>
          </a:p>
          <a:p>
            <a:pPr eaLnBrk="1" hangingPunct="1"/>
            <a:r>
              <a:rPr lang="en-US" smtClean="0"/>
              <a:t>Prototyping</a:t>
            </a:r>
          </a:p>
          <a:p>
            <a:pPr lvl="2" eaLnBrk="1" hangingPunct="1"/>
            <a:r>
              <a:rPr lang="en-US" u="sng" smtClean="0"/>
              <a:t>System</a:t>
            </a:r>
            <a:r>
              <a:rPr lang="en-US" smtClean="0"/>
              <a:t> prototyping</a:t>
            </a:r>
          </a:p>
          <a:p>
            <a:pPr eaLnBrk="1" hangingPunct="1"/>
            <a:r>
              <a:rPr lang="en-US" smtClean="0"/>
              <a:t>Throw-away prototyping</a:t>
            </a:r>
          </a:p>
          <a:p>
            <a:pPr lvl="2" eaLnBrk="1" hangingPunct="1"/>
            <a:r>
              <a:rPr lang="en-US" u="sng" smtClean="0"/>
              <a:t>Design</a:t>
            </a:r>
            <a:r>
              <a:rPr lang="en-US" smtClean="0"/>
              <a:t> prototyping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8291EB1-58FA-4D7A-9320-1F224D804261}" type="slidenum">
              <a:rPr lang="en-US"/>
              <a:pPr/>
              <a:t>24</a:t>
            </a:fld>
            <a:endParaRPr lang="en-US"/>
          </a:p>
          <a:p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Phased Development</a:t>
            </a:r>
          </a:p>
        </p:txBody>
      </p:sp>
      <p:pic>
        <p:nvPicPr>
          <p:cNvPr id="37892" name="Picture 30" descr="F:\MyWork\Work2006\Teaching\CS183\Lectures\phase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0D950A4-62DD-458D-A638-5779E604B855}" type="slidenum">
              <a:rPr lang="en-US"/>
              <a:pPr/>
              <a:t>25</a:t>
            </a:fld>
            <a:endParaRPr lang="en-US"/>
          </a:p>
          <a:p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How Prototyping Works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171700"/>
            <a:ext cx="7162800" cy="3771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7909ED-F781-4E95-9FF6-250BEE72EEA9}" type="slidenum">
              <a:rPr lang="en-US"/>
              <a:pPr/>
              <a:t>26</a:t>
            </a:fld>
            <a:endParaRPr lang="en-US"/>
          </a:p>
          <a:p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Throwaway Prototyping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843088"/>
            <a:ext cx="7610475" cy="430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A111D2C-DB64-4551-B65D-F7D577E65D31}" type="slidenum">
              <a:rPr lang="en-US"/>
              <a:pPr/>
              <a:t>27</a:t>
            </a:fld>
            <a:endParaRPr lang="en-US"/>
          </a:p>
          <a:p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 AGILE DEVELOPMENT 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iterative application development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Extreme programming (XP)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1BCD5F9-9703-4450-9B9D-B0119492BFA0}" type="slidenum">
              <a:rPr lang="en-US"/>
              <a:pPr/>
              <a:t>28</a:t>
            </a:fld>
            <a:endParaRPr lang="en-US"/>
          </a:p>
          <a:p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Extreme Programming (XP)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 principles</a:t>
            </a:r>
          </a:p>
          <a:p>
            <a:pPr lvl="2" eaLnBrk="1" hangingPunct="1"/>
            <a:r>
              <a:rPr lang="en-US" sz="2400" u="sng" smtClean="0"/>
              <a:t>Continuous</a:t>
            </a:r>
            <a:r>
              <a:rPr lang="en-US" sz="2400" smtClean="0"/>
              <a:t> testing</a:t>
            </a:r>
          </a:p>
          <a:p>
            <a:pPr lvl="2" eaLnBrk="1" hangingPunct="1"/>
            <a:r>
              <a:rPr lang="en-US" sz="2400" smtClean="0"/>
              <a:t>Simple coding by </a:t>
            </a:r>
            <a:r>
              <a:rPr lang="en-US" sz="2400" u="sng" smtClean="0"/>
              <a:t>pairs</a:t>
            </a:r>
            <a:r>
              <a:rPr lang="en-US" sz="2400" smtClean="0"/>
              <a:t> of developers</a:t>
            </a:r>
          </a:p>
          <a:p>
            <a:pPr lvl="2" eaLnBrk="1" hangingPunct="1"/>
            <a:r>
              <a:rPr lang="en-US" sz="2400" u="sng" smtClean="0"/>
              <a:t>Close</a:t>
            </a:r>
            <a:r>
              <a:rPr lang="en-US" sz="2400" smtClean="0"/>
              <a:t> interactions with end users</a:t>
            </a:r>
          </a:p>
          <a:p>
            <a:pPr eaLnBrk="1" hangingPunct="1"/>
            <a:r>
              <a:rPr lang="en-US" sz="3200" smtClean="0"/>
              <a:t>Testing &amp; Efficient Coding Practices</a:t>
            </a:r>
          </a:p>
          <a:p>
            <a:pPr lvl="2" eaLnBrk="1" hangingPunct="1"/>
            <a:r>
              <a:rPr lang="en-US" sz="2400" smtClean="0"/>
              <a:t>Integrative testing environment</a:t>
            </a:r>
          </a:p>
          <a:p>
            <a:pPr eaLnBrk="1" hangingPunct="1"/>
            <a:r>
              <a:rPr lang="en-US" sz="3200" smtClean="0"/>
              <a:t>Requires…</a:t>
            </a:r>
          </a:p>
          <a:p>
            <a:pPr lvl="2" eaLnBrk="1" hangingPunct="1"/>
            <a:r>
              <a:rPr lang="en-US" sz="2400" smtClean="0"/>
              <a:t>Stable and experienced teams</a:t>
            </a:r>
          </a:p>
          <a:p>
            <a:pPr lvl="2" eaLnBrk="1" hangingPunct="1"/>
            <a:r>
              <a:rPr lang="en-US" sz="2400" smtClean="0"/>
              <a:t>Small groups of developers (&lt;=10)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1465773-355B-4D0E-B071-2EFD763E4A16}" type="slidenum">
              <a:rPr lang="en-US"/>
              <a:pPr/>
              <a:t>29</a:t>
            </a:fld>
            <a:endParaRPr lang="en-US"/>
          </a:p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600" smtClean="0"/>
              <a:t>Extreme Programming (XP)</a:t>
            </a:r>
            <a:endParaRPr lang="en-US" smtClean="0"/>
          </a:p>
        </p:txBody>
      </p:sp>
      <p:pic>
        <p:nvPicPr>
          <p:cNvPr id="43012" name="Picture 4" descr="F:\MyWork\Work2006\Teaching\CS183\Lectures\extrem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5775"/>
            <a:ext cx="58674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9709C33-3944-46C5-ABDD-89D5C8541D69}" type="slidenum">
              <a:rPr lang="en-US"/>
              <a:pPr/>
              <a:t>3</a:t>
            </a:fld>
            <a:endParaRPr lang="en-US"/>
          </a:p>
          <a:p>
            <a:endParaRPr 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62000"/>
            <a:ext cx="7772400" cy="2514600"/>
          </a:xfrm>
        </p:spPr>
        <p:txBody>
          <a:bodyPr/>
          <a:lstStyle/>
          <a:p>
            <a:pPr eaLnBrk="1" hangingPunct="1"/>
            <a:r>
              <a:rPr lang="en-US" sz="3600" b="0" smtClean="0"/>
              <a:t>Adapted from slides Copyright © 2005</a:t>
            </a:r>
            <a:br>
              <a:rPr lang="en-US" sz="3600" b="0" smtClean="0"/>
            </a:br>
            <a:r>
              <a:rPr lang="en-US" sz="3600" b="0" smtClean="0"/>
              <a:t>John Wiley &amp; Sons, Inc.</a:t>
            </a:r>
            <a:endParaRPr lang="en-US" smtClean="0"/>
          </a:p>
        </p:txBody>
      </p:sp>
      <p:sp>
        <p:nvSpPr>
          <p:cNvPr id="1638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9A2500-1742-421E-BAF6-2BBB6D4B33D2}" type="slidenum">
              <a:rPr lang="en-US"/>
              <a:pPr/>
              <a:t>30</a:t>
            </a:fld>
            <a:endParaRPr lang="en-US"/>
          </a:p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Selecting the Appropriate Methodology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Clarity of User Requirements</a:t>
            </a:r>
          </a:p>
          <a:p>
            <a:pPr eaLnBrk="1" hangingPunct="1"/>
            <a:r>
              <a:rPr lang="en-US" smtClean="0"/>
              <a:t>Familiarity with the Technology</a:t>
            </a:r>
          </a:p>
          <a:p>
            <a:pPr eaLnBrk="1" hangingPunct="1"/>
            <a:r>
              <a:rPr lang="en-US" smtClean="0"/>
              <a:t>System Complexity</a:t>
            </a:r>
          </a:p>
          <a:p>
            <a:pPr eaLnBrk="1" hangingPunct="1"/>
            <a:r>
              <a:rPr lang="en-US" smtClean="0"/>
              <a:t>System Reliability</a:t>
            </a:r>
          </a:p>
          <a:p>
            <a:pPr eaLnBrk="1" hangingPunct="1"/>
            <a:r>
              <a:rPr lang="en-US" smtClean="0"/>
              <a:t>Length of Time Schedules</a:t>
            </a:r>
          </a:p>
          <a:p>
            <a:pPr eaLnBrk="1" hangingPunct="1"/>
            <a:r>
              <a:rPr lang="en-US" smtClean="0"/>
              <a:t>Time Schedule Visibility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0B1A58-08BE-4272-8D43-5455E72FB66D}" type="slidenum">
              <a:rPr lang="en-US"/>
              <a:pPr/>
              <a:t>31</a:t>
            </a:fld>
            <a:endParaRPr lang="en-US"/>
          </a:p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Criteria for Selecting a Methodology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9144000" cy="502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C617DD-E016-4982-A35C-164BF2A9BB94}" type="slidenum">
              <a:rPr lang="en-US"/>
              <a:pPr/>
              <a:t>32</a:t>
            </a:fld>
            <a:endParaRPr lang="en-US"/>
          </a:p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Team Roles and Skills</a:t>
            </a:r>
          </a:p>
        </p:txBody>
      </p:sp>
      <p:sp>
        <p:nvSpPr>
          <p:cNvPr id="460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088BE5-6487-434D-B651-956A57A184C8}" type="slidenum">
              <a:rPr lang="en-US"/>
              <a:pPr/>
              <a:t>33</a:t>
            </a:fld>
            <a:endParaRPr lang="en-US"/>
          </a:p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Project Team Roles</a:t>
            </a:r>
          </a:p>
        </p:txBody>
      </p:sp>
      <p:sp>
        <p:nvSpPr>
          <p:cNvPr id="47108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Business analyst</a:t>
            </a:r>
            <a:r>
              <a:rPr lang="en-US" sz="2800" smtClean="0"/>
              <a:t> (business value)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Systems analyst</a:t>
            </a:r>
            <a:r>
              <a:rPr lang="en-US" sz="2800" smtClean="0"/>
              <a:t> (IS issues)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Infrastructure analyst</a:t>
            </a:r>
            <a:r>
              <a:rPr lang="en-US" sz="2800" smtClean="0"/>
              <a:t> (technical issues – how the system will interact with the organization’s hardware, software, networks, databases)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Change management analyst</a:t>
            </a:r>
            <a:r>
              <a:rPr lang="en-US" sz="2800" smtClean="0"/>
              <a:t> (people and management issues)</a:t>
            </a:r>
            <a:endParaRPr lang="en-US" sz="2800" u="sng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Project manager</a:t>
            </a:r>
            <a:r>
              <a:rPr lang="en-US" sz="2800" smtClean="0"/>
              <a:t> (budget, time, planning, managing)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0B9579B-29F0-472A-AFAE-4D2022975CCD}" type="slidenum">
              <a:rPr lang="en-US"/>
              <a:pPr/>
              <a:t>34</a:t>
            </a:fld>
            <a:endParaRPr lang="en-US"/>
          </a:p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600200"/>
            <a:ext cx="80391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i="1" smtClean="0">
                <a:solidFill>
                  <a:srgbClr val="FF0000"/>
                </a:solidFill>
              </a:rPr>
              <a:t>The Systems Development Life Cycle</a:t>
            </a:r>
            <a:r>
              <a:rPr lang="en-US" sz="2500" smtClean="0"/>
              <a:t> (SDLC) consists of four stages: Planning, Analysis, Design, and Implementation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i="1" smtClean="0">
                <a:solidFill>
                  <a:srgbClr val="FF0000"/>
                </a:solidFill>
              </a:rPr>
              <a:t>The Major Development</a:t>
            </a:r>
            <a:r>
              <a:rPr lang="en-US" sz="2500" i="1" smtClean="0">
                <a:solidFill>
                  <a:srgbClr val="660066"/>
                </a:solidFill>
              </a:rPr>
              <a:t> </a:t>
            </a:r>
            <a:r>
              <a:rPr lang="en-US" sz="2500" i="1" smtClean="0">
                <a:solidFill>
                  <a:srgbClr val="FF0000"/>
                </a:solidFill>
              </a:rPr>
              <a:t>Methodologies</a:t>
            </a:r>
            <a:r>
              <a:rPr lang="en-US" sz="250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Structured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Waterfall Method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Parallel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Rapid Application Development (RAD)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Phased Development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Prototyping (system prototyping)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Throwaway Prototyping (design prototyping)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Agile development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eXtreme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i="1" smtClean="0">
                <a:solidFill>
                  <a:srgbClr val="FF0000"/>
                </a:solidFill>
              </a:rPr>
              <a:t>Project Team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E58B6B6-CA28-43D6-BD14-F5F829F6A066}" type="slidenum">
              <a:rPr lang="en-US"/>
              <a:pPr/>
              <a:t>35</a:t>
            </a:fld>
            <a:endParaRPr lang="en-US"/>
          </a:p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Summary -- Part 2</a:t>
            </a:r>
            <a:endParaRPr lang="en-US" sz="3200" smtClean="0"/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five </a:t>
            </a:r>
            <a:r>
              <a:rPr lang="en-US" sz="2800" i="1" smtClean="0">
                <a:solidFill>
                  <a:srgbClr val="FF0000"/>
                </a:solidFill>
              </a:rPr>
              <a:t>major team roles</a:t>
            </a:r>
            <a:r>
              <a:rPr lang="en-US" sz="2800" smtClean="0"/>
              <a:t>: business analyst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systems analyst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infrastructure analyst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change management analyst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project manager.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51DB453-38E0-4D25-A458-7BB74D8115D5}" type="slidenum">
              <a:rPr lang="en-US"/>
              <a:pPr/>
              <a:t>4</a:t>
            </a:fld>
            <a:endParaRPr lang="en-US"/>
          </a:p>
          <a:p>
            <a:endParaRPr 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7412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7A920A9-CB74-47A5-8802-42F4E04DE706}" type="slidenum">
              <a:rPr lang="en-US"/>
              <a:pPr/>
              <a:t>5</a:t>
            </a:fld>
            <a:endParaRPr lang="en-US"/>
          </a:p>
          <a:p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Ideas</a:t>
            </a:r>
          </a:p>
        </p:txBody>
      </p:sp>
      <p:sp>
        <p:nvSpPr>
          <p:cNvPr id="1843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Many failed systems were abandoned because analysts tried to build wonderful systems without understanding the organization.</a:t>
            </a:r>
          </a:p>
          <a:p>
            <a:pPr eaLnBrk="1" hangingPunct="1"/>
            <a:r>
              <a:rPr lang="en-US" sz="3200" dirty="0" smtClean="0"/>
              <a:t>The primarily goal is to create value for the organization.</a:t>
            </a:r>
          </a:p>
          <a:p>
            <a:pPr eaLnBrk="1" hangingPunct="1"/>
            <a:r>
              <a:rPr lang="en-US" sz="3200" dirty="0" smtClean="0"/>
              <a:t>Quality is </a:t>
            </a:r>
            <a:r>
              <a:rPr lang="en-US" sz="3200" u="sng" dirty="0" smtClean="0"/>
              <a:t>satisfaction of requirements</a:t>
            </a:r>
            <a:r>
              <a:rPr lang="en-US" sz="3200" dirty="0" smtClean="0"/>
              <a:t>, not ‘goodness</a:t>
            </a:r>
            <a:r>
              <a:rPr lang="en-US" sz="3200" dirty="0" smtClean="0"/>
              <a:t>’. Take note of this!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7E8E019-4A51-4D3B-B675-2CECF954549C}" type="slidenum">
              <a:rPr lang="en-US"/>
              <a:pPr/>
              <a:t>6</a:t>
            </a:fld>
            <a:endParaRPr lang="en-US"/>
          </a:p>
          <a:p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Ideas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The </a:t>
            </a:r>
            <a:r>
              <a:rPr lang="en-US" sz="3200" smtClean="0">
                <a:solidFill>
                  <a:srgbClr val="FF0033"/>
                </a:solidFill>
              </a:rPr>
              <a:t>systems analyst</a:t>
            </a:r>
            <a:r>
              <a:rPr lang="en-US" sz="3200" smtClean="0"/>
              <a:t> is a key person analyzing the business, identifying opportunities for improvement, and designing information systems to implement these ideas.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It is important to understand and develop through practice the skills needed to successfully design and implement new information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5FC1342-FADC-426D-B781-04FADB5DE3EE}" type="slidenum">
              <a:rPr lang="en-US"/>
              <a:pPr/>
              <a:t>7</a:t>
            </a:fld>
            <a:endParaRPr lang="en-US"/>
          </a:p>
          <a:p>
            <a:endParaRPr 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SYSTEMS DEVELOPMENT LIFE CYCLE (SDLC)</a:t>
            </a:r>
            <a:endParaRPr lang="en-US" smtClean="0"/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EF767D-31C5-4CE7-85DB-CDA760662B8C}" type="slidenum">
              <a:rPr lang="en-US"/>
              <a:pPr/>
              <a:t>8</a:t>
            </a:fld>
            <a:endParaRPr lang="en-US"/>
          </a:p>
          <a:p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Attributes of the Lifecycle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smtClean="0">
                <a:solidFill>
                  <a:srgbClr val="FF0000"/>
                </a:solidFill>
              </a:rPr>
              <a:t>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Moves systematically through phases where each phase has a standard set of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Produces project deliverables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Uses deliverables in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Results in actual information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Uses </a:t>
            </a:r>
            <a:r>
              <a:rPr lang="en-US" sz="2800" i="1" smtClean="0"/>
              <a:t>gradual refinement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682FEB0-AD49-4255-AA79-1541B845D772}" type="slidenum">
              <a:rPr lang="en-US"/>
              <a:pPr/>
              <a:t>9</a:t>
            </a:fld>
            <a:endParaRPr lang="en-US"/>
          </a:p>
          <a:p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4 Main Project Phases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76300" y="1676400"/>
            <a:ext cx="80391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smtClean="0"/>
              <a:t>Why</a:t>
            </a:r>
            <a:r>
              <a:rPr lang="en-US" sz="2800" smtClean="0"/>
              <a:t> build the system?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smtClean="0"/>
              <a:t>What, when, where</a:t>
            </a:r>
            <a:r>
              <a:rPr lang="en-US" sz="2800" smtClean="0"/>
              <a:t> will the system be?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smtClean="0"/>
              <a:t>How</a:t>
            </a:r>
            <a:r>
              <a:rPr lang="en-US" sz="2800" smtClean="0"/>
              <a:t> will the system work?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smtClean="0"/>
              <a:t>System construction &amp; delivery</a:t>
            </a:r>
            <a:endParaRPr lang="en-US" sz="3600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nnis PPT">
  <a:themeElements>
    <a:clrScheme name="Dennis PP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Dennis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nnis 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nnis PP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nnis PP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C:\WINNT\Profiles\mittleman\Application Data\Microsoft\Templates\Dennis PPT.pot</Template>
  <TotalTime>1219</TotalTime>
  <Words>886</Words>
  <Application>Microsoft Office PowerPoint</Application>
  <PresentationFormat>On-screen Show (4:3)</PresentationFormat>
  <Paragraphs>225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Dennis PPT</vt:lpstr>
      <vt:lpstr>Systems Analysis &amp; Design CS183 Spring Semester 2008</vt:lpstr>
      <vt:lpstr>Course Textbook: Systems Analysis and Design With UML 2.0 An Object-Oriented Approach, Second Edition </vt:lpstr>
      <vt:lpstr>Adapted from slides Copyright © 2005 John Wiley &amp; Sons, Inc.</vt:lpstr>
      <vt:lpstr>INTRODUCTION</vt:lpstr>
      <vt:lpstr>Key Ideas</vt:lpstr>
      <vt:lpstr>Key Ideas</vt:lpstr>
      <vt:lpstr>THE SYSTEMS DEVELOPMENT LIFE CYCLE (SDLC)</vt:lpstr>
      <vt:lpstr>Major Attributes of the Lifecycle</vt:lpstr>
      <vt:lpstr>4 Main Project Phases</vt:lpstr>
      <vt:lpstr>Planning</vt:lpstr>
      <vt:lpstr>Analysis</vt:lpstr>
      <vt:lpstr>Design</vt:lpstr>
      <vt:lpstr>Implementation</vt:lpstr>
      <vt:lpstr>Processes and Deliverables</vt:lpstr>
      <vt:lpstr>SYSTEM DEVELOPMENT Methodologies</vt:lpstr>
      <vt:lpstr>What Is a Methodology?</vt:lpstr>
      <vt:lpstr>System Development Methodologies</vt:lpstr>
      <vt:lpstr>1.  STRUCTURED DESIGN</vt:lpstr>
      <vt:lpstr>Waterfall Development Method</vt:lpstr>
      <vt:lpstr>Pros and Cons of the Waterfall Method</vt:lpstr>
      <vt:lpstr>Parallel Development</vt:lpstr>
      <vt:lpstr>2.  RAPID APPLICATION DEVELOPMENT (RAD)</vt:lpstr>
      <vt:lpstr>Rapid Application Development Categories</vt:lpstr>
      <vt:lpstr>Phased Development</vt:lpstr>
      <vt:lpstr>How Prototyping Works</vt:lpstr>
      <vt:lpstr>Throwaway Prototyping</vt:lpstr>
      <vt:lpstr>3.  AGILE DEVELOPMENT </vt:lpstr>
      <vt:lpstr>Extreme Programming (XP) </vt:lpstr>
      <vt:lpstr>Extreme Programming (XP)</vt:lpstr>
      <vt:lpstr>Selecting the Appropriate Methodology</vt:lpstr>
      <vt:lpstr>Criteria for Selecting a Methodology</vt:lpstr>
      <vt:lpstr>Project Team Roles and Skills</vt:lpstr>
      <vt:lpstr>Project Team Roles</vt:lpstr>
      <vt:lpstr>Summary</vt:lpstr>
      <vt:lpstr>Summary -- Part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Allen Dennis and Barbara Haley Text John Wiley &amp; Sons, Inc.</dc:title>
  <dc:creator>Fred Niederman</dc:creator>
  <cp:lastModifiedBy>danny</cp:lastModifiedBy>
  <cp:revision>51</cp:revision>
  <dcterms:created xsi:type="dcterms:W3CDTF">1999-03-22T21:30:00Z</dcterms:created>
  <dcterms:modified xsi:type="dcterms:W3CDTF">2015-06-14T02:42:37Z</dcterms:modified>
</cp:coreProperties>
</file>