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F2282C-1FBE-4FF2-8289-B44800E67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88F8400-AA68-4006-8320-0DD5EA8E1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76FD0A9-D6CE-4610-98A4-62ED7980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A0E1-565B-460B-B4C3-032754C3438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2E40125-24A6-4B66-A46C-696DF9AD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AF30CDD-ABBB-40A4-A054-719EFBB1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C640-1776-456B-BFEB-97CD229E0763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90993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191095-CEB3-4B80-9865-22CDAC2D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C4560AF-6664-4F57-B8E8-F74B4E545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BC05F89-9078-49ED-9F23-A5B418D0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A0E1-565B-460B-B4C3-032754C3438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8A01774-677B-4E7A-82EE-BDE4FE6E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EA54F77-3997-4089-B730-E27A3F1C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C640-1776-456B-BFEB-97CD229E0763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4117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FFBABDE-B51C-400F-BC84-C5EF722B5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4F10337F-17B9-4462-9501-0C1BDE5AF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8BB18E0-332D-4E80-A27D-C6EBE0F3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A0E1-565B-460B-B4C3-032754C3438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5A7EEC9-B5F7-43A0-B2AC-6AA4F94C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C72CA3-5E88-40E9-A650-A86A96E1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C640-1776-456B-BFEB-97CD229E0763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78555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359B8A-E0B7-48A7-9CED-B0410F01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8A53F27-C74C-4182-91D4-E2D779E1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74DFD6B-B005-4D3C-A682-BEE82E23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A0E1-565B-460B-B4C3-032754C3438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6B15562-2BB7-400A-A768-C19A07EA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E6A9778-AB78-4341-A7C5-ABA57040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C640-1776-456B-BFEB-97CD229E0763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95327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1D1EAB-CB1F-45C1-9ECF-FD9CDE48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FA6CDAF-FE57-4546-A603-807AABF3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987FCE1-52C3-4C5C-882E-CCE8131E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A0E1-565B-460B-B4C3-032754C3438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12CEE43-DF8F-4EAD-BD2D-9006B404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CF0D2BA-6736-48E9-AB1A-9CEF04DC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C640-1776-456B-BFEB-97CD229E0763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98399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BA6A8D9-65F8-4C53-A5E6-B26CB5BD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72728ED-D209-45F4-9978-7FC1834FA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1FE6D487-3F9E-4738-BFCB-5469ECC0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46A2069-2F89-43BE-8A43-EC8565C3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A0E1-565B-460B-B4C3-032754C3438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776EB6C-AFC9-48C1-B2AD-231EB160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81339CA-B3B3-4E2A-B682-A92BD8F1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C640-1776-456B-BFEB-97CD229E0763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7974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7BF239-229F-4532-ABDA-A027033B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0E46576-D753-4784-B441-747202408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DD0BADF-1F13-4D1B-8E4D-BC659EEF3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A4EF19BF-602C-4CC8-9FAD-595183C55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3FED2B5-2C0E-42FF-96AC-6640DC805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152C6E00-1533-400B-8A57-1A89A202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A0E1-565B-460B-B4C3-032754C3438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18554D90-0253-4B3F-8309-6CC420B1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6876F6F-7BA0-443D-80AA-86D4C7C7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C640-1776-456B-BFEB-97CD229E0763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82557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53D5F9-12AB-4B5D-A843-FAE9BF04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7D9E66C-69F0-45EF-A3AD-EA5DA67A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A0E1-565B-460B-B4C3-032754C3438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EF2BFFD-20AD-4E60-9962-CB039C21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9A0FA69E-BD88-4D54-814C-9F5C0698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C640-1776-456B-BFEB-97CD229E0763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5415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4C441CE4-5B40-4AA2-BF55-30FEEDF1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A0E1-565B-460B-B4C3-032754C3438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8A12EEC9-BEFE-4F7E-9EAC-E9B6D64C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4A72617A-A4B1-4978-8D36-E5374DAB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C640-1776-456B-BFEB-97CD229E0763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70460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A45F75-E2A1-404A-8B38-1BAFC3BE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C6AF761-84B5-4BC9-855A-1CA00FC2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EFE735D9-3A60-4CF4-9654-976F43D7C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862DF08-D4C1-42C9-BEF5-4E7E063C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A0E1-565B-460B-B4C3-032754C3438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7A13806-190F-42CF-A364-EF8AA424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577528E-8A0B-4F5F-8127-065137F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C640-1776-456B-BFEB-97CD229E0763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40467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D27A0D-98FF-4A4F-A28B-475946B2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1B369495-467A-43F0-8225-4EC81E9FA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0F4E8BC-AF4D-4BBD-B8D2-6FBBAE88B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BEB37CA-882C-418A-B942-86EE52D1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A0E1-565B-460B-B4C3-032754C3438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59D09CC-3918-4E71-AC4E-27438C6F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EF8DA3E3-1304-451C-BAF9-4193227F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C640-1776-456B-BFEB-97CD229E0763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31496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A804DB21-599C-4080-9634-7403F39A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9BDFD0E-7EAC-4736-8FDE-43332F70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5E5C3CA-08A6-47FC-9020-5A97034A9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6A0E1-565B-460B-B4C3-032754C3438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FE0B1EE-1082-47DF-84FA-5A493E6B9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3ACC8C9-9B33-47A0-B4DD-46F5DE406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AC640-1776-456B-BFEB-97CD229E0763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58418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E1396A9-5858-45E5-A28F-203B36598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6F5566F-5DBA-4EE4-9903-FBF80EAB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1F0F753-B58F-47D2-BC9B-EB8805B15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5BB38D11-A2ED-49ED-8114-620F6ED8F608}"/>
              </a:ext>
            </a:extLst>
          </p:cNvPr>
          <p:cNvSpPr/>
          <p:nvPr/>
        </p:nvSpPr>
        <p:spPr>
          <a:xfrm>
            <a:off x="-132522" y="2238465"/>
            <a:ext cx="12324522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Recursividad</a:t>
            </a:r>
            <a:endParaRPr lang="es-ES" sz="10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81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2ED26DDF-923C-445D-83CA-3BAA5C58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EF91B71F-77C5-4B92-B092-F680D08C0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98CC9E6-2E21-4197-8E58-19376D1D5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099B5334-08DB-4C0A-A850-047ACF749A57}"/>
              </a:ext>
            </a:extLst>
          </p:cNvPr>
          <p:cNvSpPr txBox="1"/>
          <p:nvPr/>
        </p:nvSpPr>
        <p:spPr>
          <a:xfrm>
            <a:off x="596348" y="596348"/>
            <a:ext cx="1077401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el factorial de un número con recursividad.</a:t>
            </a: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1CAD21C2-BAEF-4CA0-9CB0-7DD2459BF25A}"/>
              </a:ext>
            </a:extLst>
          </p:cNvPr>
          <p:cNvSpPr txBox="1"/>
          <p:nvPr/>
        </p:nvSpPr>
        <p:spPr>
          <a:xfrm>
            <a:off x="417441" y="2776331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27C31EEE-5D54-4FAF-A8FB-129FE7AFD0EE}"/>
              </a:ext>
            </a:extLst>
          </p:cNvPr>
          <p:cNvCxnSpPr>
            <a:cxnSpLocks/>
          </p:cNvCxnSpPr>
          <p:nvPr/>
        </p:nvCxnSpPr>
        <p:spPr>
          <a:xfrm>
            <a:off x="3896138" y="2822713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4E441CE8-240D-4B1F-8394-7F7392D877C0}"/>
              </a:ext>
            </a:extLst>
          </p:cNvPr>
          <p:cNvSpPr txBox="1"/>
          <p:nvPr/>
        </p:nvSpPr>
        <p:spPr>
          <a:xfrm>
            <a:off x="4008784" y="2802835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B1AAB77E-4652-4C2E-B841-27C13584EEC2}"/>
              </a:ext>
            </a:extLst>
          </p:cNvPr>
          <p:cNvSpPr/>
          <p:nvPr/>
        </p:nvSpPr>
        <p:spPr>
          <a:xfrm>
            <a:off x="8950193" y="367735"/>
            <a:ext cx="2209797" cy="2885649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Factoriales: 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2! = 2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3! = 6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4! = 24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5! = 120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6! = 720</a:t>
            </a:r>
          </a:p>
          <a:p>
            <a:pPr algn="ctr"/>
            <a:r>
              <a:rPr lang="es-PE" dirty="0"/>
              <a:t>…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D55DFEC6-4F1E-426A-B698-818C03E9E387}"/>
              </a:ext>
            </a:extLst>
          </p:cNvPr>
          <p:cNvSpPr txBox="1"/>
          <p:nvPr/>
        </p:nvSpPr>
        <p:spPr>
          <a:xfrm>
            <a:off x="331303" y="3882888"/>
            <a:ext cx="34455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F4FF802D-33CD-4573-B5EE-81C958E99CF0}"/>
              </a:ext>
            </a:extLst>
          </p:cNvPr>
          <p:cNvSpPr txBox="1"/>
          <p:nvPr/>
        </p:nvSpPr>
        <p:spPr>
          <a:xfrm>
            <a:off x="4061792" y="3849758"/>
            <a:ext cx="53074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*factorial(num-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D2B155D9-AE4C-4911-BEEC-75E7BF028DE7}"/>
              </a:ext>
            </a:extLst>
          </p:cNvPr>
          <p:cNvSpPr txBox="1"/>
          <p:nvPr/>
        </p:nvSpPr>
        <p:spPr>
          <a:xfrm>
            <a:off x="424066" y="5459895"/>
            <a:ext cx="23986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de 5!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6BB1A274-654A-4648-869A-C8440C08BABB}"/>
              </a:ext>
            </a:extLst>
          </p:cNvPr>
          <p:cNvSpPr/>
          <p:nvPr/>
        </p:nvSpPr>
        <p:spPr>
          <a:xfrm>
            <a:off x="3379304" y="5652078"/>
            <a:ext cx="4280454" cy="84079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06C4656B-7008-441B-ACE0-61EF242713A8}"/>
              </a:ext>
            </a:extLst>
          </p:cNvPr>
          <p:cNvSpPr txBox="1"/>
          <p:nvPr/>
        </p:nvSpPr>
        <p:spPr>
          <a:xfrm>
            <a:off x="3485322" y="5777152"/>
            <a:ext cx="1205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4!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24116293-4BBB-47D9-A1D3-3A769D0CF2E0}"/>
              </a:ext>
            </a:extLst>
          </p:cNvPr>
          <p:cNvSpPr txBox="1"/>
          <p:nvPr/>
        </p:nvSpPr>
        <p:spPr>
          <a:xfrm>
            <a:off x="4061792" y="5777152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4 * 3!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1D332526-1A89-49F4-85A8-20DB6178B14B}"/>
              </a:ext>
            </a:extLst>
          </p:cNvPr>
          <p:cNvSpPr txBox="1"/>
          <p:nvPr/>
        </p:nvSpPr>
        <p:spPr>
          <a:xfrm>
            <a:off x="4717775" y="5757273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3 * 2!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AB18DA60-F6AE-49AD-9B6A-9AA80EF1BB6A}"/>
              </a:ext>
            </a:extLst>
          </p:cNvPr>
          <p:cNvSpPr txBox="1"/>
          <p:nvPr/>
        </p:nvSpPr>
        <p:spPr>
          <a:xfrm>
            <a:off x="5387009" y="5763901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188354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B890218A-4752-4BA7-B7E4-0E05D50D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D0F2C56E-BD89-4F00-AE18-41D5D2D8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6D4D2D24-D3C9-4DDE-A6BC-B1B2D41DB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65ED4438-7CE4-4875-B671-995872FD1AFD}"/>
              </a:ext>
            </a:extLst>
          </p:cNvPr>
          <p:cNvSpPr txBox="1"/>
          <p:nvPr/>
        </p:nvSpPr>
        <p:spPr>
          <a:xfrm>
            <a:off x="596348" y="596348"/>
            <a:ext cx="1077401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el factorial de un número con recursividad.</a:t>
            </a: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4B8A624-8360-4B2C-A422-74D07879F047}"/>
              </a:ext>
            </a:extLst>
          </p:cNvPr>
          <p:cNvSpPr txBox="1"/>
          <p:nvPr/>
        </p:nvSpPr>
        <p:spPr>
          <a:xfrm>
            <a:off x="417441" y="2776331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35B7612D-C26C-48FB-8FD1-143276C11E0A}"/>
              </a:ext>
            </a:extLst>
          </p:cNvPr>
          <p:cNvCxnSpPr>
            <a:cxnSpLocks/>
          </p:cNvCxnSpPr>
          <p:nvPr/>
        </p:nvCxnSpPr>
        <p:spPr>
          <a:xfrm>
            <a:off x="3896138" y="2822713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6B263674-8A89-4BE5-A90E-0C49BCE6ED02}"/>
              </a:ext>
            </a:extLst>
          </p:cNvPr>
          <p:cNvSpPr txBox="1"/>
          <p:nvPr/>
        </p:nvSpPr>
        <p:spPr>
          <a:xfrm>
            <a:off x="4008784" y="2802835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1F7AA88C-92C2-46D6-9C67-7832F13660AA}"/>
              </a:ext>
            </a:extLst>
          </p:cNvPr>
          <p:cNvSpPr/>
          <p:nvPr/>
        </p:nvSpPr>
        <p:spPr>
          <a:xfrm>
            <a:off x="8950193" y="367735"/>
            <a:ext cx="2209797" cy="2885649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Factoriales: 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2! = 2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3! = 6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4! = 24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5! = 120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6! = 720</a:t>
            </a:r>
          </a:p>
          <a:p>
            <a:pPr algn="ctr"/>
            <a:r>
              <a:rPr lang="es-PE" dirty="0"/>
              <a:t>…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94A9B99-376D-43CD-81F0-73429B3B0798}"/>
              </a:ext>
            </a:extLst>
          </p:cNvPr>
          <p:cNvSpPr txBox="1"/>
          <p:nvPr/>
        </p:nvSpPr>
        <p:spPr>
          <a:xfrm>
            <a:off x="331303" y="3882888"/>
            <a:ext cx="34455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A4D75AA-E6D8-4C9B-A45B-A3BCD4942087}"/>
              </a:ext>
            </a:extLst>
          </p:cNvPr>
          <p:cNvSpPr txBox="1"/>
          <p:nvPr/>
        </p:nvSpPr>
        <p:spPr>
          <a:xfrm>
            <a:off x="4061792" y="3849758"/>
            <a:ext cx="53074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*factorial(num-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AAE8DB2A-DC99-47E4-9649-35D1924E4480}"/>
              </a:ext>
            </a:extLst>
          </p:cNvPr>
          <p:cNvSpPr txBox="1"/>
          <p:nvPr/>
        </p:nvSpPr>
        <p:spPr>
          <a:xfrm>
            <a:off x="424066" y="5459895"/>
            <a:ext cx="23986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de 5!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F14C94D0-D083-4D1E-A2C7-E347C88B7D77}"/>
              </a:ext>
            </a:extLst>
          </p:cNvPr>
          <p:cNvSpPr/>
          <p:nvPr/>
        </p:nvSpPr>
        <p:spPr>
          <a:xfrm>
            <a:off x="3379304" y="5652078"/>
            <a:ext cx="4280454" cy="84079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877496EE-0674-420E-9787-61E31D16D2EC}"/>
              </a:ext>
            </a:extLst>
          </p:cNvPr>
          <p:cNvSpPr txBox="1"/>
          <p:nvPr/>
        </p:nvSpPr>
        <p:spPr>
          <a:xfrm>
            <a:off x="3485322" y="5777152"/>
            <a:ext cx="1205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4!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614851EF-F968-4460-8F7C-2C16142CEB71}"/>
              </a:ext>
            </a:extLst>
          </p:cNvPr>
          <p:cNvSpPr txBox="1"/>
          <p:nvPr/>
        </p:nvSpPr>
        <p:spPr>
          <a:xfrm>
            <a:off x="4061792" y="5777152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4 * 3!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DE904B16-F2AB-4E47-9DD9-8EBAD92D1E93}"/>
              </a:ext>
            </a:extLst>
          </p:cNvPr>
          <p:cNvSpPr txBox="1"/>
          <p:nvPr/>
        </p:nvSpPr>
        <p:spPr>
          <a:xfrm>
            <a:off x="4717775" y="5757273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258216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645B62B-8747-4F72-8755-73DDEF4E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2A483CF5-069D-4ACF-B5A6-BF39BB61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A93AF998-953D-4952-9545-FCBBDB239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4BF670D3-D36C-4814-BF1A-6F3F769F09A9}"/>
              </a:ext>
            </a:extLst>
          </p:cNvPr>
          <p:cNvSpPr txBox="1"/>
          <p:nvPr/>
        </p:nvSpPr>
        <p:spPr>
          <a:xfrm>
            <a:off x="596348" y="596348"/>
            <a:ext cx="1077401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el factorial de un número con recursividad.</a:t>
            </a: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4681FEE-AF76-43D3-878D-99D455B21BE8}"/>
              </a:ext>
            </a:extLst>
          </p:cNvPr>
          <p:cNvSpPr txBox="1"/>
          <p:nvPr/>
        </p:nvSpPr>
        <p:spPr>
          <a:xfrm>
            <a:off x="417441" y="2776331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33FD63E-D443-4E48-B82F-5670C46087CF}"/>
              </a:ext>
            </a:extLst>
          </p:cNvPr>
          <p:cNvCxnSpPr>
            <a:cxnSpLocks/>
          </p:cNvCxnSpPr>
          <p:nvPr/>
        </p:nvCxnSpPr>
        <p:spPr>
          <a:xfrm>
            <a:off x="3896138" y="2822713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A4C87864-6F4D-431C-99E2-8CCE5A888FF3}"/>
              </a:ext>
            </a:extLst>
          </p:cNvPr>
          <p:cNvSpPr txBox="1"/>
          <p:nvPr/>
        </p:nvSpPr>
        <p:spPr>
          <a:xfrm>
            <a:off x="4008784" y="2802835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1828AF4C-EA94-4759-8FFA-B9D9EEDAE380}"/>
              </a:ext>
            </a:extLst>
          </p:cNvPr>
          <p:cNvSpPr/>
          <p:nvPr/>
        </p:nvSpPr>
        <p:spPr>
          <a:xfrm>
            <a:off x="8950193" y="367735"/>
            <a:ext cx="2209797" cy="2885649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Factoriales: 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2! = 2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3! = 6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4! = 24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5! = 120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6! = 720</a:t>
            </a:r>
          </a:p>
          <a:p>
            <a:pPr algn="ctr"/>
            <a:r>
              <a:rPr lang="es-PE" dirty="0"/>
              <a:t>…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E3E220E3-07C5-4F79-8185-0EABE9C66F60}"/>
              </a:ext>
            </a:extLst>
          </p:cNvPr>
          <p:cNvSpPr txBox="1"/>
          <p:nvPr/>
        </p:nvSpPr>
        <p:spPr>
          <a:xfrm>
            <a:off x="331303" y="3882888"/>
            <a:ext cx="34455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D563FFDA-A079-4CD1-81BA-8B180F1016CF}"/>
              </a:ext>
            </a:extLst>
          </p:cNvPr>
          <p:cNvSpPr txBox="1"/>
          <p:nvPr/>
        </p:nvSpPr>
        <p:spPr>
          <a:xfrm>
            <a:off x="4061792" y="3849758"/>
            <a:ext cx="53074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*factorial(num-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FC48D7AD-0A22-49CE-A500-5742572ABA8D}"/>
              </a:ext>
            </a:extLst>
          </p:cNvPr>
          <p:cNvSpPr txBox="1"/>
          <p:nvPr/>
        </p:nvSpPr>
        <p:spPr>
          <a:xfrm>
            <a:off x="424066" y="5459895"/>
            <a:ext cx="23986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de 5!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7060FCA1-1750-43C0-9E4C-821EE48F999B}"/>
              </a:ext>
            </a:extLst>
          </p:cNvPr>
          <p:cNvSpPr/>
          <p:nvPr/>
        </p:nvSpPr>
        <p:spPr>
          <a:xfrm>
            <a:off x="3379304" y="5652078"/>
            <a:ext cx="4280454" cy="84079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8C03C4EF-687A-4136-ABA8-A00788E0E4D0}"/>
              </a:ext>
            </a:extLst>
          </p:cNvPr>
          <p:cNvSpPr txBox="1"/>
          <p:nvPr/>
        </p:nvSpPr>
        <p:spPr>
          <a:xfrm>
            <a:off x="3485322" y="5777152"/>
            <a:ext cx="1205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4!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920F6741-F913-43B6-A7E2-46D91F55682E}"/>
              </a:ext>
            </a:extLst>
          </p:cNvPr>
          <p:cNvSpPr txBox="1"/>
          <p:nvPr/>
        </p:nvSpPr>
        <p:spPr>
          <a:xfrm>
            <a:off x="4061792" y="5777152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xmlns="" val="25159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DB6B442-E2F2-4FD7-B9EC-B54CCC48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8CA6DF5-A216-43D2-A155-D3329A2C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777DE56D-1193-42E1-976F-783FB9B42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356FC67-738A-44CF-B234-DA235226F69A}"/>
              </a:ext>
            </a:extLst>
          </p:cNvPr>
          <p:cNvSpPr txBox="1"/>
          <p:nvPr/>
        </p:nvSpPr>
        <p:spPr>
          <a:xfrm>
            <a:off x="596348" y="596348"/>
            <a:ext cx="1077401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el factorial de un número con recursividad.</a:t>
            </a: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A2AB49E2-DFED-425B-8A36-EAB42E4E60B3}"/>
              </a:ext>
            </a:extLst>
          </p:cNvPr>
          <p:cNvSpPr txBox="1"/>
          <p:nvPr/>
        </p:nvSpPr>
        <p:spPr>
          <a:xfrm>
            <a:off x="417441" y="2776331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2AB5E107-F4BF-4513-A65E-40ADC4CCF09A}"/>
              </a:ext>
            </a:extLst>
          </p:cNvPr>
          <p:cNvCxnSpPr>
            <a:cxnSpLocks/>
          </p:cNvCxnSpPr>
          <p:nvPr/>
        </p:nvCxnSpPr>
        <p:spPr>
          <a:xfrm>
            <a:off x="3896138" y="2822713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A12BC56-3A04-448B-A6ED-90A95BA0E908}"/>
              </a:ext>
            </a:extLst>
          </p:cNvPr>
          <p:cNvSpPr txBox="1"/>
          <p:nvPr/>
        </p:nvSpPr>
        <p:spPr>
          <a:xfrm>
            <a:off x="4008784" y="2802835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17AF1AA4-F719-4758-B121-BDFFA300F616}"/>
              </a:ext>
            </a:extLst>
          </p:cNvPr>
          <p:cNvSpPr/>
          <p:nvPr/>
        </p:nvSpPr>
        <p:spPr>
          <a:xfrm>
            <a:off x="8950193" y="367735"/>
            <a:ext cx="2209797" cy="2885649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Factoriales: 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2! = 2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3! = 6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4! = 24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5! = 120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6! = 720</a:t>
            </a:r>
          </a:p>
          <a:p>
            <a:pPr algn="ctr"/>
            <a:r>
              <a:rPr lang="es-PE" dirty="0"/>
              <a:t>…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49E524CB-D8B6-4D04-8740-E1CF335BCB37}"/>
              </a:ext>
            </a:extLst>
          </p:cNvPr>
          <p:cNvSpPr txBox="1"/>
          <p:nvPr/>
        </p:nvSpPr>
        <p:spPr>
          <a:xfrm>
            <a:off x="331303" y="3882888"/>
            <a:ext cx="34455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BFCF00A5-16C6-476C-B854-1ACC81E32DED}"/>
              </a:ext>
            </a:extLst>
          </p:cNvPr>
          <p:cNvSpPr txBox="1"/>
          <p:nvPr/>
        </p:nvSpPr>
        <p:spPr>
          <a:xfrm>
            <a:off x="4061792" y="3849758"/>
            <a:ext cx="53074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*factorial(num-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86D48AA2-7A75-4CDC-B7CB-02A2FA110CD9}"/>
              </a:ext>
            </a:extLst>
          </p:cNvPr>
          <p:cNvSpPr txBox="1"/>
          <p:nvPr/>
        </p:nvSpPr>
        <p:spPr>
          <a:xfrm>
            <a:off x="424066" y="5459895"/>
            <a:ext cx="23986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de 5!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59EC51E1-E8EE-404B-BDC8-F3C5898F484C}"/>
              </a:ext>
            </a:extLst>
          </p:cNvPr>
          <p:cNvSpPr/>
          <p:nvPr/>
        </p:nvSpPr>
        <p:spPr>
          <a:xfrm>
            <a:off x="3379304" y="5652078"/>
            <a:ext cx="4280454" cy="84079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5422F0F7-C81B-4A87-8561-E2F547C410DA}"/>
              </a:ext>
            </a:extLst>
          </p:cNvPr>
          <p:cNvSpPr txBox="1"/>
          <p:nvPr/>
        </p:nvSpPr>
        <p:spPr>
          <a:xfrm>
            <a:off x="3485322" y="5777152"/>
            <a:ext cx="1205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xmlns="" val="400856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B4117F5-2BF8-4075-8461-2E63B0A1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A75E63A-11B8-489D-96F5-0C99372E2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15BA9B2-D776-4B57-AB9A-961CB869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E9DA7F5-5392-47A2-9C38-1D7BB8616A42}"/>
              </a:ext>
            </a:extLst>
          </p:cNvPr>
          <p:cNvSpPr txBox="1"/>
          <p:nvPr/>
        </p:nvSpPr>
        <p:spPr>
          <a:xfrm>
            <a:off x="596348" y="596348"/>
            <a:ext cx="1077401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la recursividad?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 </a:t>
            </a:r>
            <a:r>
              <a:rPr 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recursividad</a:t>
            </a:r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es una técnica de </a:t>
            </a:r>
            <a:r>
              <a:rPr lang="es-P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</a:t>
            </a:r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 utiliza para realizar una llamada a una función desde ella misma.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 programa recursivo tiene que tener alguna condición que ponga fin a la recursividad, es decir, que el programa deje de llamarse a sí mismo cuando se cumpla la condición, sino se formaría un bucle infinito.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532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EF5051B7-2723-4021-8D05-E441778D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26BC8168-E073-4597-971E-99C8525B6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560E1BB8-A368-42B8-AEAC-074E81A2F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5107FE0-3676-4ECF-A7AB-DE34C0E23067}"/>
              </a:ext>
            </a:extLst>
          </p:cNvPr>
          <p:cNvSpPr txBox="1"/>
          <p:nvPr/>
        </p:nvSpPr>
        <p:spPr>
          <a:xfrm>
            <a:off x="596348" y="596348"/>
            <a:ext cx="1077401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el factorial de un número con recursividad.</a:t>
            </a: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B015251-F84D-42E2-B87F-F171EF11A1DE}"/>
              </a:ext>
            </a:extLst>
          </p:cNvPr>
          <p:cNvSpPr txBox="1"/>
          <p:nvPr/>
        </p:nvSpPr>
        <p:spPr>
          <a:xfrm>
            <a:off x="417441" y="2776331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6A10A6A6-B27C-453F-A0ED-177822630B26}"/>
              </a:ext>
            </a:extLst>
          </p:cNvPr>
          <p:cNvCxnSpPr>
            <a:cxnSpLocks/>
          </p:cNvCxnSpPr>
          <p:nvPr/>
        </p:nvCxnSpPr>
        <p:spPr>
          <a:xfrm>
            <a:off x="3896138" y="2822713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8D6C3903-072F-4531-AAE9-249D307D8382}"/>
              </a:ext>
            </a:extLst>
          </p:cNvPr>
          <p:cNvSpPr txBox="1"/>
          <p:nvPr/>
        </p:nvSpPr>
        <p:spPr>
          <a:xfrm>
            <a:off x="4008784" y="2802835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29757879-0687-4A98-B9A8-341B5237223B}"/>
              </a:ext>
            </a:extLst>
          </p:cNvPr>
          <p:cNvSpPr/>
          <p:nvPr/>
        </p:nvSpPr>
        <p:spPr>
          <a:xfrm>
            <a:off x="8950193" y="367735"/>
            <a:ext cx="2209797" cy="2885649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Factoriales: 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2! = 2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3! = 6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4! = 24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5! = 120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6! = 720</a:t>
            </a:r>
          </a:p>
          <a:p>
            <a:pPr algn="ctr"/>
            <a:r>
              <a:rPr lang="es-PE" dirty="0"/>
              <a:t>…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9642D275-4DA8-4E8F-87CA-CEDB34004041}"/>
              </a:ext>
            </a:extLst>
          </p:cNvPr>
          <p:cNvSpPr txBox="1"/>
          <p:nvPr/>
        </p:nvSpPr>
        <p:spPr>
          <a:xfrm>
            <a:off x="331303" y="3882888"/>
            <a:ext cx="34455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526CFBA1-732F-4971-A676-16A710F79453}"/>
              </a:ext>
            </a:extLst>
          </p:cNvPr>
          <p:cNvSpPr txBox="1"/>
          <p:nvPr/>
        </p:nvSpPr>
        <p:spPr>
          <a:xfrm>
            <a:off x="4061792" y="3849758"/>
            <a:ext cx="53074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*factorial(num-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6065CB24-81C4-47B2-8927-9069F551A392}"/>
              </a:ext>
            </a:extLst>
          </p:cNvPr>
          <p:cNvSpPr txBox="1"/>
          <p:nvPr/>
        </p:nvSpPr>
        <p:spPr>
          <a:xfrm>
            <a:off x="424066" y="5459895"/>
            <a:ext cx="23986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de 5!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2ED15842-B027-4A92-B9EE-6F83DB5553F5}"/>
              </a:ext>
            </a:extLst>
          </p:cNvPr>
          <p:cNvSpPr/>
          <p:nvPr/>
        </p:nvSpPr>
        <p:spPr>
          <a:xfrm>
            <a:off x="3379303" y="5652078"/>
            <a:ext cx="4320209" cy="84079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506AE264-C003-4102-9EB7-7787AA690192}"/>
              </a:ext>
            </a:extLst>
          </p:cNvPr>
          <p:cNvSpPr txBox="1"/>
          <p:nvPr/>
        </p:nvSpPr>
        <p:spPr>
          <a:xfrm>
            <a:off x="3485322" y="5777152"/>
            <a:ext cx="1205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4! </a:t>
            </a:r>
          </a:p>
        </p:txBody>
      </p:sp>
    </p:spTree>
    <p:extLst>
      <p:ext uri="{BB962C8B-B14F-4D97-AF65-F5344CB8AC3E}">
        <p14:creationId xmlns:p14="http://schemas.microsoft.com/office/powerpoint/2010/main" xmlns="" val="95831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  <p:bldP spid="13" grpId="0"/>
      <p:bldP spid="14" grpId="0"/>
      <p:bldP spid="18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15D8DC-9A9B-460C-8873-96899425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8AE7206-2C43-428E-A97C-E516B64E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359576A-71B0-4224-92B3-0446B8B1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C0D2E64-C436-4073-9C18-A6B1028888D9}"/>
              </a:ext>
            </a:extLst>
          </p:cNvPr>
          <p:cNvSpPr txBox="1"/>
          <p:nvPr/>
        </p:nvSpPr>
        <p:spPr>
          <a:xfrm>
            <a:off x="596348" y="596348"/>
            <a:ext cx="1077401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el factorial de un número con recursividad.</a:t>
            </a: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0DA3101-2F49-48F6-8259-12A49868CCD0}"/>
              </a:ext>
            </a:extLst>
          </p:cNvPr>
          <p:cNvSpPr txBox="1"/>
          <p:nvPr/>
        </p:nvSpPr>
        <p:spPr>
          <a:xfrm>
            <a:off x="417441" y="2776331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75DDF0C9-5942-4FC8-B34A-334CE9FE44D7}"/>
              </a:ext>
            </a:extLst>
          </p:cNvPr>
          <p:cNvCxnSpPr>
            <a:cxnSpLocks/>
          </p:cNvCxnSpPr>
          <p:nvPr/>
        </p:nvCxnSpPr>
        <p:spPr>
          <a:xfrm>
            <a:off x="3896138" y="2822713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B52882DF-B3C9-4FA5-A5E7-5F96E942FCE9}"/>
              </a:ext>
            </a:extLst>
          </p:cNvPr>
          <p:cNvSpPr txBox="1"/>
          <p:nvPr/>
        </p:nvSpPr>
        <p:spPr>
          <a:xfrm>
            <a:off x="4008784" y="2802835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CDEE6A86-CFD1-4DA0-A8D2-8BE6B893FF97}"/>
              </a:ext>
            </a:extLst>
          </p:cNvPr>
          <p:cNvSpPr/>
          <p:nvPr/>
        </p:nvSpPr>
        <p:spPr>
          <a:xfrm>
            <a:off x="8950193" y="367735"/>
            <a:ext cx="2209797" cy="2885649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Factoriales: 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2! = 2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3! = 6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4! = 24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5! = 120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6! = 720</a:t>
            </a:r>
          </a:p>
          <a:p>
            <a:pPr algn="ctr"/>
            <a:r>
              <a:rPr lang="es-PE" dirty="0"/>
              <a:t>…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7C49D8B-8113-4B97-8E62-7A1BCBAA2F87}"/>
              </a:ext>
            </a:extLst>
          </p:cNvPr>
          <p:cNvSpPr txBox="1"/>
          <p:nvPr/>
        </p:nvSpPr>
        <p:spPr>
          <a:xfrm>
            <a:off x="331303" y="3882888"/>
            <a:ext cx="34455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159BB30E-92AD-4044-9B63-A7FF36C09471}"/>
              </a:ext>
            </a:extLst>
          </p:cNvPr>
          <p:cNvSpPr txBox="1"/>
          <p:nvPr/>
        </p:nvSpPr>
        <p:spPr>
          <a:xfrm>
            <a:off x="4061792" y="3849758"/>
            <a:ext cx="53074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*factorial(num-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1AE4DC0C-470C-4A4C-AD6B-3F98AC1863B5}"/>
              </a:ext>
            </a:extLst>
          </p:cNvPr>
          <p:cNvSpPr txBox="1"/>
          <p:nvPr/>
        </p:nvSpPr>
        <p:spPr>
          <a:xfrm>
            <a:off x="424066" y="5459895"/>
            <a:ext cx="23986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de 5!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913026B9-EC46-4067-A7BA-AF69571DD5CE}"/>
              </a:ext>
            </a:extLst>
          </p:cNvPr>
          <p:cNvSpPr/>
          <p:nvPr/>
        </p:nvSpPr>
        <p:spPr>
          <a:xfrm>
            <a:off x="3379303" y="5652078"/>
            <a:ext cx="4320209" cy="84079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30C9E325-3CFF-4FBA-850C-CA505CAC33CC}"/>
              </a:ext>
            </a:extLst>
          </p:cNvPr>
          <p:cNvSpPr txBox="1"/>
          <p:nvPr/>
        </p:nvSpPr>
        <p:spPr>
          <a:xfrm>
            <a:off x="3485322" y="5777152"/>
            <a:ext cx="1205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4!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F681CB0D-53D4-4ED3-96E1-0D767E57E405}"/>
              </a:ext>
            </a:extLst>
          </p:cNvPr>
          <p:cNvSpPr txBox="1"/>
          <p:nvPr/>
        </p:nvSpPr>
        <p:spPr>
          <a:xfrm>
            <a:off x="4061792" y="5777152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4 * 3!</a:t>
            </a:r>
          </a:p>
        </p:txBody>
      </p:sp>
    </p:spTree>
    <p:extLst>
      <p:ext uri="{BB962C8B-B14F-4D97-AF65-F5344CB8AC3E}">
        <p14:creationId xmlns:p14="http://schemas.microsoft.com/office/powerpoint/2010/main" xmlns="" val="340520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D435CF3E-EC99-4812-8056-D0945377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DA6BC6CB-8B48-4226-BE1B-0D2EAC60B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D09FD4E-5C07-43A1-8F09-CA16E8477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D78DA3D6-DCEB-4EA8-AA3E-172A80023556}"/>
              </a:ext>
            </a:extLst>
          </p:cNvPr>
          <p:cNvSpPr txBox="1"/>
          <p:nvPr/>
        </p:nvSpPr>
        <p:spPr>
          <a:xfrm>
            <a:off x="596348" y="596348"/>
            <a:ext cx="1077401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el factorial de un número con recursividad.</a:t>
            </a: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9C739E94-2974-4EA7-ACD8-AFEEA5040A45}"/>
              </a:ext>
            </a:extLst>
          </p:cNvPr>
          <p:cNvSpPr txBox="1"/>
          <p:nvPr/>
        </p:nvSpPr>
        <p:spPr>
          <a:xfrm>
            <a:off x="417441" y="2776331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3AD9C49-AA0E-4272-BBF5-FF9160EA7C1B}"/>
              </a:ext>
            </a:extLst>
          </p:cNvPr>
          <p:cNvCxnSpPr>
            <a:cxnSpLocks/>
          </p:cNvCxnSpPr>
          <p:nvPr/>
        </p:nvCxnSpPr>
        <p:spPr>
          <a:xfrm>
            <a:off x="3896138" y="2822713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72CCD8FF-8E14-4BB2-A628-8170EDAB3FC9}"/>
              </a:ext>
            </a:extLst>
          </p:cNvPr>
          <p:cNvSpPr txBox="1"/>
          <p:nvPr/>
        </p:nvSpPr>
        <p:spPr>
          <a:xfrm>
            <a:off x="4008784" y="2802835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B85335C2-0732-409C-A581-29D220D92439}"/>
              </a:ext>
            </a:extLst>
          </p:cNvPr>
          <p:cNvSpPr/>
          <p:nvPr/>
        </p:nvSpPr>
        <p:spPr>
          <a:xfrm>
            <a:off x="8950193" y="367735"/>
            <a:ext cx="2209797" cy="2885649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Factoriales: 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2! = 2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3! = 6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4! = 24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5! = 120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6! = 720</a:t>
            </a:r>
          </a:p>
          <a:p>
            <a:pPr algn="ctr"/>
            <a:r>
              <a:rPr lang="es-PE" dirty="0"/>
              <a:t>…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E1D532D-33E6-4120-8E03-C2DD29380146}"/>
              </a:ext>
            </a:extLst>
          </p:cNvPr>
          <p:cNvSpPr txBox="1"/>
          <p:nvPr/>
        </p:nvSpPr>
        <p:spPr>
          <a:xfrm>
            <a:off x="331303" y="3882888"/>
            <a:ext cx="34455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48163C0E-9812-4751-B13C-007A79E790C2}"/>
              </a:ext>
            </a:extLst>
          </p:cNvPr>
          <p:cNvSpPr txBox="1"/>
          <p:nvPr/>
        </p:nvSpPr>
        <p:spPr>
          <a:xfrm>
            <a:off x="4061792" y="3849758"/>
            <a:ext cx="53074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*factorial(num-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6EED5E80-0CF9-43BE-B2E9-13A15BE724D6}"/>
              </a:ext>
            </a:extLst>
          </p:cNvPr>
          <p:cNvSpPr txBox="1"/>
          <p:nvPr/>
        </p:nvSpPr>
        <p:spPr>
          <a:xfrm>
            <a:off x="424066" y="5459895"/>
            <a:ext cx="23986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de 5!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396993AD-CADB-4D7A-ABA6-A79087E3529C}"/>
              </a:ext>
            </a:extLst>
          </p:cNvPr>
          <p:cNvSpPr/>
          <p:nvPr/>
        </p:nvSpPr>
        <p:spPr>
          <a:xfrm>
            <a:off x="3379303" y="5652078"/>
            <a:ext cx="4320209" cy="84079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3FE29F64-E55C-4FCF-9AB6-D49A279160C1}"/>
              </a:ext>
            </a:extLst>
          </p:cNvPr>
          <p:cNvSpPr txBox="1"/>
          <p:nvPr/>
        </p:nvSpPr>
        <p:spPr>
          <a:xfrm>
            <a:off x="3485322" y="5777152"/>
            <a:ext cx="1205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4!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76B7FFDB-1ECB-4957-A282-EBE0B9334A6A}"/>
              </a:ext>
            </a:extLst>
          </p:cNvPr>
          <p:cNvSpPr txBox="1"/>
          <p:nvPr/>
        </p:nvSpPr>
        <p:spPr>
          <a:xfrm>
            <a:off x="4061792" y="5777152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4 * 3!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6D152231-206E-4CAE-B090-822CDF100B83}"/>
              </a:ext>
            </a:extLst>
          </p:cNvPr>
          <p:cNvSpPr txBox="1"/>
          <p:nvPr/>
        </p:nvSpPr>
        <p:spPr>
          <a:xfrm>
            <a:off x="4717775" y="5744021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3 * 2!</a:t>
            </a:r>
          </a:p>
        </p:txBody>
      </p:sp>
    </p:spTree>
    <p:extLst>
      <p:ext uri="{BB962C8B-B14F-4D97-AF65-F5344CB8AC3E}">
        <p14:creationId xmlns:p14="http://schemas.microsoft.com/office/powerpoint/2010/main" xmlns="" val="39004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CAF4F0E7-2823-4C68-B272-AD2923E1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08656297-69AE-4756-ACB3-5F646864A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925C8CA6-EFE8-4744-97B1-4107A11F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377B9D2-65F1-466C-AFBF-20F4A851523E}"/>
              </a:ext>
            </a:extLst>
          </p:cNvPr>
          <p:cNvSpPr txBox="1"/>
          <p:nvPr/>
        </p:nvSpPr>
        <p:spPr>
          <a:xfrm>
            <a:off x="596348" y="596348"/>
            <a:ext cx="1077401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el factorial de un número con recursividad.</a:t>
            </a: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5586B4EE-CDD0-4EC4-A635-C5B7B5901AC4}"/>
              </a:ext>
            </a:extLst>
          </p:cNvPr>
          <p:cNvSpPr txBox="1"/>
          <p:nvPr/>
        </p:nvSpPr>
        <p:spPr>
          <a:xfrm>
            <a:off x="417441" y="2776331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42AFDF5E-F934-4419-A552-654DAC273C45}"/>
              </a:ext>
            </a:extLst>
          </p:cNvPr>
          <p:cNvCxnSpPr>
            <a:cxnSpLocks/>
          </p:cNvCxnSpPr>
          <p:nvPr/>
        </p:nvCxnSpPr>
        <p:spPr>
          <a:xfrm>
            <a:off x="3896138" y="2822713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C511B966-B5EC-4292-A034-7A7195F726C1}"/>
              </a:ext>
            </a:extLst>
          </p:cNvPr>
          <p:cNvSpPr txBox="1"/>
          <p:nvPr/>
        </p:nvSpPr>
        <p:spPr>
          <a:xfrm>
            <a:off x="4008784" y="2802835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A0DAA00A-BE25-4D76-A40A-46CACFF0199E}"/>
              </a:ext>
            </a:extLst>
          </p:cNvPr>
          <p:cNvSpPr/>
          <p:nvPr/>
        </p:nvSpPr>
        <p:spPr>
          <a:xfrm>
            <a:off x="8950193" y="367735"/>
            <a:ext cx="2209797" cy="2885649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Factoriales: 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2! = 2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3! = 6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4! = 24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5! = 120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6! = 720</a:t>
            </a:r>
          </a:p>
          <a:p>
            <a:pPr algn="ctr"/>
            <a:r>
              <a:rPr lang="es-PE" dirty="0"/>
              <a:t>…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D873A8E3-7E90-4078-B0C7-3D747C892357}"/>
              </a:ext>
            </a:extLst>
          </p:cNvPr>
          <p:cNvSpPr txBox="1"/>
          <p:nvPr/>
        </p:nvSpPr>
        <p:spPr>
          <a:xfrm>
            <a:off x="331303" y="3882888"/>
            <a:ext cx="34455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6D6F9EC-0367-466F-98EE-22F5EAA5435A}"/>
              </a:ext>
            </a:extLst>
          </p:cNvPr>
          <p:cNvSpPr txBox="1"/>
          <p:nvPr/>
        </p:nvSpPr>
        <p:spPr>
          <a:xfrm>
            <a:off x="4061792" y="3849758"/>
            <a:ext cx="53074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*factorial(num-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D4EF4373-C28C-4F2E-854F-A354AE97EDA2}"/>
              </a:ext>
            </a:extLst>
          </p:cNvPr>
          <p:cNvSpPr txBox="1"/>
          <p:nvPr/>
        </p:nvSpPr>
        <p:spPr>
          <a:xfrm>
            <a:off x="424066" y="5459895"/>
            <a:ext cx="23986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de 5!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99F8C0CD-03F4-41D2-9EA3-1CBA5DFFE456}"/>
              </a:ext>
            </a:extLst>
          </p:cNvPr>
          <p:cNvSpPr/>
          <p:nvPr/>
        </p:nvSpPr>
        <p:spPr>
          <a:xfrm>
            <a:off x="3379303" y="5652078"/>
            <a:ext cx="4320209" cy="84079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E9E7B36B-A845-4301-9020-17C9075F8769}"/>
              </a:ext>
            </a:extLst>
          </p:cNvPr>
          <p:cNvSpPr txBox="1"/>
          <p:nvPr/>
        </p:nvSpPr>
        <p:spPr>
          <a:xfrm>
            <a:off x="3485322" y="5777152"/>
            <a:ext cx="1205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4!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330C24BC-F6FA-4BB6-BC1A-BA29DC967FE6}"/>
              </a:ext>
            </a:extLst>
          </p:cNvPr>
          <p:cNvSpPr txBox="1"/>
          <p:nvPr/>
        </p:nvSpPr>
        <p:spPr>
          <a:xfrm>
            <a:off x="4061792" y="5777152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4 * 3!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489AB29D-32EF-481A-BCFB-C37A88F3A243}"/>
              </a:ext>
            </a:extLst>
          </p:cNvPr>
          <p:cNvSpPr txBox="1"/>
          <p:nvPr/>
        </p:nvSpPr>
        <p:spPr>
          <a:xfrm>
            <a:off x="4717775" y="5757273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3 * 2!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AEB97F5E-A307-4E82-BB94-3C87FF9B495D}"/>
              </a:ext>
            </a:extLst>
          </p:cNvPr>
          <p:cNvSpPr txBox="1"/>
          <p:nvPr/>
        </p:nvSpPr>
        <p:spPr>
          <a:xfrm>
            <a:off x="5387009" y="5763901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 * 1!</a:t>
            </a:r>
          </a:p>
        </p:txBody>
      </p:sp>
    </p:spTree>
    <p:extLst>
      <p:ext uri="{BB962C8B-B14F-4D97-AF65-F5344CB8AC3E}">
        <p14:creationId xmlns:p14="http://schemas.microsoft.com/office/powerpoint/2010/main" xmlns="" val="363116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95A8C2F8-6CEC-4058-853A-385FF2CC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75BFE7F6-FF3D-4AD3-AA44-7083404F4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2D4C5CF8-53B9-494D-B878-4EFFAF170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AAEC5C53-96AD-4923-8205-E0546EA925DD}"/>
              </a:ext>
            </a:extLst>
          </p:cNvPr>
          <p:cNvSpPr txBox="1"/>
          <p:nvPr/>
        </p:nvSpPr>
        <p:spPr>
          <a:xfrm>
            <a:off x="596348" y="596348"/>
            <a:ext cx="1077401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el factorial de un número con recursividad.</a:t>
            </a: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B7FF4BE-A800-44F0-B63C-3441A458674C}"/>
              </a:ext>
            </a:extLst>
          </p:cNvPr>
          <p:cNvSpPr txBox="1"/>
          <p:nvPr/>
        </p:nvSpPr>
        <p:spPr>
          <a:xfrm>
            <a:off x="417441" y="2776331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7248C12C-92CA-4323-95DC-EF0FB3D9B423}"/>
              </a:ext>
            </a:extLst>
          </p:cNvPr>
          <p:cNvCxnSpPr>
            <a:cxnSpLocks/>
          </p:cNvCxnSpPr>
          <p:nvPr/>
        </p:nvCxnSpPr>
        <p:spPr>
          <a:xfrm>
            <a:off x="3896138" y="2822713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2A1C6C65-0DDD-4497-ABBE-7BF78401C033}"/>
              </a:ext>
            </a:extLst>
          </p:cNvPr>
          <p:cNvSpPr txBox="1"/>
          <p:nvPr/>
        </p:nvSpPr>
        <p:spPr>
          <a:xfrm>
            <a:off x="4008784" y="2802835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B824D593-2A2B-46D7-A6E5-FDE1159F6176}"/>
              </a:ext>
            </a:extLst>
          </p:cNvPr>
          <p:cNvSpPr/>
          <p:nvPr/>
        </p:nvSpPr>
        <p:spPr>
          <a:xfrm>
            <a:off x="8950193" y="367735"/>
            <a:ext cx="2209797" cy="2885649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Factoriales: 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2! = 2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3! = 6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4! = 24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5! = 120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6! = 720</a:t>
            </a:r>
          </a:p>
          <a:p>
            <a:pPr algn="ctr"/>
            <a:r>
              <a:rPr lang="es-PE" dirty="0"/>
              <a:t>…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0F1329D6-5B39-4E62-9CCE-6DEFD8568440}"/>
              </a:ext>
            </a:extLst>
          </p:cNvPr>
          <p:cNvSpPr txBox="1"/>
          <p:nvPr/>
        </p:nvSpPr>
        <p:spPr>
          <a:xfrm>
            <a:off x="331303" y="3882888"/>
            <a:ext cx="34455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4DE73D66-79B1-473E-922B-D93D407DF78B}"/>
              </a:ext>
            </a:extLst>
          </p:cNvPr>
          <p:cNvSpPr txBox="1"/>
          <p:nvPr/>
        </p:nvSpPr>
        <p:spPr>
          <a:xfrm>
            <a:off x="4061792" y="3849758"/>
            <a:ext cx="53074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*factorial(num-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CA5567FE-93F2-41A7-ABF9-A8C6FCCD50BD}"/>
              </a:ext>
            </a:extLst>
          </p:cNvPr>
          <p:cNvSpPr txBox="1"/>
          <p:nvPr/>
        </p:nvSpPr>
        <p:spPr>
          <a:xfrm>
            <a:off x="424066" y="5459895"/>
            <a:ext cx="23986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de 5!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9AD722D4-A59B-4F91-A721-B1C891FDF0B4}"/>
              </a:ext>
            </a:extLst>
          </p:cNvPr>
          <p:cNvSpPr/>
          <p:nvPr/>
        </p:nvSpPr>
        <p:spPr>
          <a:xfrm>
            <a:off x="3379304" y="5652078"/>
            <a:ext cx="4280454" cy="84079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1F48A673-E9C5-4389-B8D1-279EBCCCD99D}"/>
              </a:ext>
            </a:extLst>
          </p:cNvPr>
          <p:cNvSpPr txBox="1"/>
          <p:nvPr/>
        </p:nvSpPr>
        <p:spPr>
          <a:xfrm>
            <a:off x="3485322" y="5777152"/>
            <a:ext cx="1205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4!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74EC551F-74FD-499D-BB2D-4D579AD4484A}"/>
              </a:ext>
            </a:extLst>
          </p:cNvPr>
          <p:cNvSpPr txBox="1"/>
          <p:nvPr/>
        </p:nvSpPr>
        <p:spPr>
          <a:xfrm>
            <a:off x="4061792" y="5777152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4 * 3!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0E4B43CC-E98A-4AE7-A725-D3FB4E6BDEB4}"/>
              </a:ext>
            </a:extLst>
          </p:cNvPr>
          <p:cNvSpPr txBox="1"/>
          <p:nvPr/>
        </p:nvSpPr>
        <p:spPr>
          <a:xfrm>
            <a:off x="4717775" y="5757273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3 * 2!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A04B150E-3534-44ED-A832-15C98650BC1E}"/>
              </a:ext>
            </a:extLst>
          </p:cNvPr>
          <p:cNvSpPr txBox="1"/>
          <p:nvPr/>
        </p:nvSpPr>
        <p:spPr>
          <a:xfrm>
            <a:off x="5387009" y="5763901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 * 1!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C67297B7-36EC-4B2A-9B59-210B400E2DFA}"/>
              </a:ext>
            </a:extLst>
          </p:cNvPr>
          <p:cNvSpPr txBox="1"/>
          <p:nvPr/>
        </p:nvSpPr>
        <p:spPr>
          <a:xfrm>
            <a:off x="6096003" y="5757276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 * 0!</a:t>
            </a:r>
          </a:p>
        </p:txBody>
      </p:sp>
    </p:spTree>
    <p:extLst>
      <p:ext uri="{BB962C8B-B14F-4D97-AF65-F5344CB8AC3E}">
        <p14:creationId xmlns:p14="http://schemas.microsoft.com/office/powerpoint/2010/main" xmlns="" val="308799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A849539D-753A-4439-8710-60B778A8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229F15A3-7571-45AF-BF80-17FF5051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CB1B94B9-B3B7-4988-AE0C-CF8AD8873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F0EA9926-B66B-4DFC-A302-50E750F455CA}"/>
              </a:ext>
            </a:extLst>
          </p:cNvPr>
          <p:cNvSpPr txBox="1"/>
          <p:nvPr/>
        </p:nvSpPr>
        <p:spPr>
          <a:xfrm>
            <a:off x="596348" y="596348"/>
            <a:ext cx="1077401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el factorial de un número con recursividad.</a:t>
            </a: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97B3F42B-62C1-43F7-85C8-F3221FEB7B47}"/>
              </a:ext>
            </a:extLst>
          </p:cNvPr>
          <p:cNvSpPr txBox="1"/>
          <p:nvPr/>
        </p:nvSpPr>
        <p:spPr>
          <a:xfrm>
            <a:off x="417441" y="2776331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FA4CD689-BD99-4E94-9599-3D240AA89DEA}"/>
              </a:ext>
            </a:extLst>
          </p:cNvPr>
          <p:cNvCxnSpPr>
            <a:cxnSpLocks/>
          </p:cNvCxnSpPr>
          <p:nvPr/>
        </p:nvCxnSpPr>
        <p:spPr>
          <a:xfrm>
            <a:off x="3896138" y="2822713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B869517C-B480-4D76-B340-F51C6BAECB6C}"/>
              </a:ext>
            </a:extLst>
          </p:cNvPr>
          <p:cNvSpPr txBox="1"/>
          <p:nvPr/>
        </p:nvSpPr>
        <p:spPr>
          <a:xfrm>
            <a:off x="4008784" y="2802835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CF117DA9-A706-4337-BAED-C5974A2673DA}"/>
              </a:ext>
            </a:extLst>
          </p:cNvPr>
          <p:cNvSpPr/>
          <p:nvPr/>
        </p:nvSpPr>
        <p:spPr>
          <a:xfrm>
            <a:off x="8950193" y="367735"/>
            <a:ext cx="2209797" cy="2885649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Factoriales: 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2! = 2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3! = 6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4! = 24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5! = 120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6! = 720</a:t>
            </a:r>
          </a:p>
          <a:p>
            <a:pPr algn="ctr"/>
            <a:r>
              <a:rPr lang="es-PE" dirty="0"/>
              <a:t>…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1B1F700E-D6F0-49DA-B37D-F7B26DE562F5}"/>
              </a:ext>
            </a:extLst>
          </p:cNvPr>
          <p:cNvSpPr txBox="1"/>
          <p:nvPr/>
        </p:nvSpPr>
        <p:spPr>
          <a:xfrm>
            <a:off x="331303" y="3882888"/>
            <a:ext cx="34455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0720F7FB-6A7D-4C6D-AF27-7A6431693815}"/>
              </a:ext>
            </a:extLst>
          </p:cNvPr>
          <p:cNvSpPr txBox="1"/>
          <p:nvPr/>
        </p:nvSpPr>
        <p:spPr>
          <a:xfrm>
            <a:off x="4061792" y="3849758"/>
            <a:ext cx="53074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*factorial(num-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52DD1303-AF87-4A1C-9C67-13116A48774B}"/>
              </a:ext>
            </a:extLst>
          </p:cNvPr>
          <p:cNvSpPr txBox="1"/>
          <p:nvPr/>
        </p:nvSpPr>
        <p:spPr>
          <a:xfrm>
            <a:off x="424066" y="5459895"/>
            <a:ext cx="23986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de 5!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8FCA6352-BAEF-4C87-B109-66AFECC4CB49}"/>
              </a:ext>
            </a:extLst>
          </p:cNvPr>
          <p:cNvSpPr/>
          <p:nvPr/>
        </p:nvSpPr>
        <p:spPr>
          <a:xfrm>
            <a:off x="3379304" y="5652078"/>
            <a:ext cx="4280454" cy="84079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CF8FF167-35D6-42E7-84C9-E1C610744567}"/>
              </a:ext>
            </a:extLst>
          </p:cNvPr>
          <p:cNvSpPr txBox="1"/>
          <p:nvPr/>
        </p:nvSpPr>
        <p:spPr>
          <a:xfrm>
            <a:off x="3485322" y="5777152"/>
            <a:ext cx="1205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4!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34F52A84-A4DB-4927-B5EB-3F6D5B7C2DC1}"/>
              </a:ext>
            </a:extLst>
          </p:cNvPr>
          <p:cNvSpPr txBox="1"/>
          <p:nvPr/>
        </p:nvSpPr>
        <p:spPr>
          <a:xfrm>
            <a:off x="4061792" y="5777152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4 * 3!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4C2FEEF1-1664-4565-8443-ABF0DA2EE7EF}"/>
              </a:ext>
            </a:extLst>
          </p:cNvPr>
          <p:cNvSpPr txBox="1"/>
          <p:nvPr/>
        </p:nvSpPr>
        <p:spPr>
          <a:xfrm>
            <a:off x="4717775" y="5757273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3 * 2!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823911B5-93A5-475A-AC11-CD9A1A554764}"/>
              </a:ext>
            </a:extLst>
          </p:cNvPr>
          <p:cNvSpPr txBox="1"/>
          <p:nvPr/>
        </p:nvSpPr>
        <p:spPr>
          <a:xfrm>
            <a:off x="5387009" y="5763901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 * 1!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5F40767A-20B1-4140-931B-68750DF30B65}"/>
              </a:ext>
            </a:extLst>
          </p:cNvPr>
          <p:cNvSpPr txBox="1"/>
          <p:nvPr/>
        </p:nvSpPr>
        <p:spPr>
          <a:xfrm>
            <a:off x="6096003" y="5757276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 * 1</a:t>
            </a:r>
          </a:p>
        </p:txBody>
      </p:sp>
    </p:spTree>
    <p:extLst>
      <p:ext uri="{BB962C8B-B14F-4D97-AF65-F5344CB8AC3E}">
        <p14:creationId xmlns:p14="http://schemas.microsoft.com/office/powerpoint/2010/main" xmlns="" val="220394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F895F08D-FC2C-4397-969F-9D5D9EF7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2071BDF7-A8F9-4391-8357-7408AF429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9EC3C31-7BCA-489B-AA43-AFB5184EB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DE6E11D0-46B3-40CF-9364-FD672ADB3672}"/>
              </a:ext>
            </a:extLst>
          </p:cNvPr>
          <p:cNvSpPr txBox="1"/>
          <p:nvPr/>
        </p:nvSpPr>
        <p:spPr>
          <a:xfrm>
            <a:off x="596348" y="596348"/>
            <a:ext cx="1077401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Hallar el factorial de un número con recursividad.</a:t>
            </a: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12288B5-0D7D-4351-AFEC-C5C6FC437072}"/>
              </a:ext>
            </a:extLst>
          </p:cNvPr>
          <p:cNvSpPr txBox="1"/>
          <p:nvPr/>
        </p:nvSpPr>
        <p:spPr>
          <a:xfrm>
            <a:off x="417441" y="2776331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Base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6D9BC0DB-FDD3-4071-B9DD-EF4F4F6C4F1A}"/>
              </a:ext>
            </a:extLst>
          </p:cNvPr>
          <p:cNvCxnSpPr>
            <a:cxnSpLocks/>
          </p:cNvCxnSpPr>
          <p:nvPr/>
        </p:nvCxnSpPr>
        <p:spPr>
          <a:xfrm>
            <a:off x="3896138" y="2822713"/>
            <a:ext cx="0" cy="21998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177EBA56-31E0-4DA6-AFE7-712D026CF8B4}"/>
              </a:ext>
            </a:extLst>
          </p:cNvPr>
          <p:cNvSpPr txBox="1"/>
          <p:nvPr/>
        </p:nvSpPr>
        <p:spPr>
          <a:xfrm>
            <a:off x="4008784" y="2802835"/>
            <a:ext cx="34455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Recursivo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57204106-4293-4394-80FD-32642BA19960}"/>
              </a:ext>
            </a:extLst>
          </p:cNvPr>
          <p:cNvSpPr/>
          <p:nvPr/>
        </p:nvSpPr>
        <p:spPr>
          <a:xfrm>
            <a:off x="8950193" y="367735"/>
            <a:ext cx="2209797" cy="2885649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Factoriales: </a:t>
            </a: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0!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1! = 1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2! = 2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3! = 6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4! = 24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5! = 120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6! = 720</a:t>
            </a:r>
          </a:p>
          <a:p>
            <a:pPr algn="ctr"/>
            <a:r>
              <a:rPr lang="es-PE" dirty="0"/>
              <a:t>…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17A3334B-473B-4714-A399-36FB68263F62}"/>
              </a:ext>
            </a:extLst>
          </p:cNvPr>
          <p:cNvSpPr txBox="1"/>
          <p:nvPr/>
        </p:nvSpPr>
        <p:spPr>
          <a:xfrm>
            <a:off x="331303" y="3882888"/>
            <a:ext cx="34455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ctr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s-PE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0CFA4B55-2DD3-4F7A-8E7D-DE3CE34308EE}"/>
              </a:ext>
            </a:extLst>
          </p:cNvPr>
          <p:cNvSpPr txBox="1"/>
          <p:nvPr/>
        </p:nvSpPr>
        <p:spPr>
          <a:xfrm>
            <a:off x="4061792" y="3849758"/>
            <a:ext cx="53074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retorno </a:t>
            </a:r>
            <a:r>
              <a:rPr lang="es-PE" sz="2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*factorial(num-</a:t>
            </a:r>
            <a:r>
              <a:rPr lang="es-PE" sz="2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</a:p>
          <a:p>
            <a:pPr algn="ctr"/>
            <a:r>
              <a:rPr lang="es-PE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754C7D11-FFE5-4682-89B9-873CC88A4DB5}"/>
              </a:ext>
            </a:extLst>
          </p:cNvPr>
          <p:cNvSpPr txBox="1"/>
          <p:nvPr/>
        </p:nvSpPr>
        <p:spPr>
          <a:xfrm>
            <a:off x="424066" y="5459895"/>
            <a:ext cx="23986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de 5!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05EF12D3-C785-4762-BF59-84909281BD8D}"/>
              </a:ext>
            </a:extLst>
          </p:cNvPr>
          <p:cNvSpPr/>
          <p:nvPr/>
        </p:nvSpPr>
        <p:spPr>
          <a:xfrm>
            <a:off x="3379304" y="5652078"/>
            <a:ext cx="4280454" cy="84079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68BE5E4F-D585-47EF-9791-7DCE81416662}"/>
              </a:ext>
            </a:extLst>
          </p:cNvPr>
          <p:cNvSpPr txBox="1"/>
          <p:nvPr/>
        </p:nvSpPr>
        <p:spPr>
          <a:xfrm>
            <a:off x="3485322" y="5777152"/>
            <a:ext cx="1205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5 * 4!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E7F284B0-718F-43E1-B1C3-50A1A89B4997}"/>
              </a:ext>
            </a:extLst>
          </p:cNvPr>
          <p:cNvSpPr txBox="1"/>
          <p:nvPr/>
        </p:nvSpPr>
        <p:spPr>
          <a:xfrm>
            <a:off x="4061792" y="5777152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4 * 3!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237B482E-C8B8-41A5-B36D-E775C6395C63}"/>
              </a:ext>
            </a:extLst>
          </p:cNvPr>
          <p:cNvSpPr txBox="1"/>
          <p:nvPr/>
        </p:nvSpPr>
        <p:spPr>
          <a:xfrm>
            <a:off x="4717775" y="5757273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3 * 2!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1A02DEC2-0903-472D-807D-9F3B1BBA4251}"/>
              </a:ext>
            </a:extLst>
          </p:cNvPr>
          <p:cNvSpPr txBox="1"/>
          <p:nvPr/>
        </p:nvSpPr>
        <p:spPr>
          <a:xfrm>
            <a:off x="5387009" y="5763901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2 * 1!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C6A9AE02-2F19-44F8-9591-52BE7F978299}"/>
              </a:ext>
            </a:extLst>
          </p:cNvPr>
          <p:cNvSpPr txBox="1"/>
          <p:nvPr/>
        </p:nvSpPr>
        <p:spPr>
          <a:xfrm>
            <a:off x="6096003" y="5757276"/>
            <a:ext cx="120594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2660649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792</Words>
  <Application>Microsoft Office PowerPoint</Application>
  <PresentationFormat>Personalizado</PresentationFormat>
  <Paragraphs>271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9</cp:revision>
  <dcterms:created xsi:type="dcterms:W3CDTF">2017-12-24T14:59:10Z</dcterms:created>
  <dcterms:modified xsi:type="dcterms:W3CDTF">2022-08-16T20:55:20Z</dcterms:modified>
</cp:coreProperties>
</file>