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19392" y="157734"/>
            <a:ext cx="1175321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7B7B7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1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7B7B7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1">
                <a:solidFill>
                  <a:srgbClr val="7B7B7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4398" y="1050353"/>
            <a:ext cx="11903202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1">
                <a:solidFill>
                  <a:srgbClr val="7B7B7B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15184" y="2435859"/>
            <a:ext cx="7961630" cy="1976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1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Relationship Id="rId12" Type="http://schemas.openxmlformats.org/officeDocument/2006/relationships/image" Target="../media/image37.png"/><Relationship Id="rId13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vuce.gob.pe/" TargetMode="External"/><Relationship Id="rId3" Type="http://schemas.openxmlformats.org/officeDocument/2006/relationships/image" Target="../media/image39.png"/><Relationship Id="rId4" Type="http://schemas.openxmlformats.org/officeDocument/2006/relationships/image" Target="../media/image4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sunat.gob.pe/orientacionaduanera/exportafacil/faq.pdf" TargetMode="External"/><Relationship Id="rId3" Type="http://schemas.openxmlformats.org/officeDocument/2006/relationships/image" Target="../media/image2.png"/><Relationship Id="rId4" Type="http://schemas.openxmlformats.org/officeDocument/2006/relationships/image" Target="../media/image4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Relationship Id="rId3" Type="http://schemas.openxmlformats.org/officeDocument/2006/relationships/hyperlink" Target="mailto:orientacionaerea_postal@sunat.gob.pe" TargetMode="External"/><Relationship Id="rId4" Type="http://schemas.openxmlformats.org/officeDocument/2006/relationships/image" Target="../media/image4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0-IKUz_UMV8&amp;list=PLfR_HWzaHaJr-mCAYusxaCpER4O66x6fr&amp;index=3" TargetMode="External"/><Relationship Id="rId3" Type="http://schemas.openxmlformats.org/officeDocument/2006/relationships/hyperlink" Target="https://www.youtube.com/watch?v=SN5c50G4Hb8" TargetMode="External"/><Relationship Id="rId4" Type="http://schemas.openxmlformats.org/officeDocument/2006/relationships/hyperlink" Target="https://www.youtube.com/watch?v=ihunnPjHndU" TargetMode="External"/><Relationship Id="rId5" Type="http://schemas.openxmlformats.org/officeDocument/2006/relationships/image" Target="../media/image44.jpg"/><Relationship Id="rId6" Type="http://schemas.openxmlformats.org/officeDocument/2006/relationships/image" Target="../media/image45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48.png"/><Relationship Id="rId10" Type="http://schemas.openxmlformats.org/officeDocument/2006/relationships/image" Target="../media/image49.png"/><Relationship Id="rId11" Type="http://schemas.openxmlformats.org/officeDocument/2006/relationships/image" Target="../media/image5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Relationship Id="rId8" Type="http://schemas.openxmlformats.org/officeDocument/2006/relationships/image" Target="../media/image11.jpg"/><Relationship Id="rId9" Type="http://schemas.openxmlformats.org/officeDocument/2006/relationships/image" Target="../media/image12.jpg"/><Relationship Id="rId10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6.jpg"/><Relationship Id="rId4" Type="http://schemas.openxmlformats.org/officeDocument/2006/relationships/image" Target="../media/image14.jpg"/><Relationship Id="rId5" Type="http://schemas.openxmlformats.org/officeDocument/2006/relationships/image" Target="../media/image2.png"/><Relationship Id="rId6" Type="http://schemas.openxmlformats.org/officeDocument/2006/relationships/image" Target="../media/image15.jpg"/><Relationship Id="rId7" Type="http://schemas.openxmlformats.org/officeDocument/2006/relationships/image" Target="../media/image10.jpg"/><Relationship Id="rId8" Type="http://schemas.openxmlformats.org/officeDocument/2006/relationships/image" Target="../media/image16.jp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40" y="1671320"/>
            <a:ext cx="73660" cy="1902460"/>
          </a:xfrm>
          <a:custGeom>
            <a:avLst/>
            <a:gdLst/>
            <a:ahLst/>
            <a:cxnLst/>
            <a:rect l="l" t="t" r="r" b="b"/>
            <a:pathLst>
              <a:path w="73659" h="1902460">
                <a:moveTo>
                  <a:pt x="73659" y="0"/>
                </a:moveTo>
                <a:lnTo>
                  <a:pt x="0" y="0"/>
                </a:lnTo>
                <a:lnTo>
                  <a:pt x="0" y="1902460"/>
                </a:lnTo>
                <a:lnTo>
                  <a:pt x="73659" y="1902460"/>
                </a:lnTo>
                <a:lnTo>
                  <a:pt x="73659" y="0"/>
                </a:lnTo>
                <a:close/>
              </a:path>
            </a:pathLst>
          </a:custGeom>
          <a:solidFill>
            <a:srgbClr val="0086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1926907"/>
            <a:ext cx="444690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10" b="1" i="0">
                <a:solidFill>
                  <a:srgbClr val="001F5F"/>
                </a:solidFill>
                <a:latin typeface="Calibri"/>
                <a:cs typeface="Calibri"/>
              </a:rPr>
              <a:t>Exporta</a:t>
            </a:r>
            <a:r>
              <a:rPr dirty="0" sz="6600" spc="-55" b="1" i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6600" spc="-40" b="1" i="0">
                <a:solidFill>
                  <a:srgbClr val="001F5F"/>
                </a:solidFill>
                <a:latin typeface="Calibri"/>
                <a:cs typeface="Calibri"/>
              </a:rPr>
              <a:t>Fácil</a:t>
            </a:r>
            <a:endParaRPr sz="6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7520" y="1927860"/>
            <a:ext cx="3525520" cy="12827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73810" y="4732866"/>
            <a:ext cx="1252855" cy="98742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2800" spc="-5" b="1">
                <a:solidFill>
                  <a:srgbClr val="001F5F"/>
                </a:solidFill>
                <a:latin typeface="Calibri"/>
                <a:cs typeface="Calibri"/>
              </a:rPr>
              <a:t>D</a:t>
            </a:r>
            <a:r>
              <a:rPr dirty="0" sz="2800" spc="-15" b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z="2800" b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z="2800" spc="-1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z="2800" spc="-25" b="1">
                <a:solidFill>
                  <a:srgbClr val="001F5F"/>
                </a:solidFill>
                <a:latin typeface="Calibri"/>
                <a:cs typeface="Calibri"/>
              </a:rPr>
              <a:t>n</a:t>
            </a:r>
            <a:r>
              <a:rPr dirty="0" sz="2800" spc="-30" b="1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dirty="0" sz="2800" b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1800" spc="-15">
                <a:solidFill>
                  <a:srgbClr val="001F5F"/>
                </a:solidFill>
                <a:latin typeface="Calibri"/>
                <a:cs typeface="Calibri"/>
              </a:rPr>
              <a:t>Cargo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3800" y="5933440"/>
            <a:ext cx="3469640" cy="561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3252" y="1486915"/>
            <a:ext cx="3243580" cy="13722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ctr" marL="12065" marR="5080" indent="-1905">
              <a:lnSpc>
                <a:spcPct val="100499"/>
              </a:lnSpc>
              <a:spcBef>
                <a:spcPts val="85"/>
              </a:spcBef>
            </a:pPr>
            <a:r>
              <a:rPr dirty="0" sz="2000" spc="-20" i="1">
                <a:solidFill>
                  <a:srgbClr val="001F5F"/>
                </a:solidFill>
                <a:latin typeface="Calibri"/>
                <a:cs typeface="Calibri"/>
              </a:rPr>
              <a:t>Trámite</a:t>
            </a:r>
            <a:r>
              <a:rPr dirty="0" sz="2000" spc="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aduanero</a:t>
            </a:r>
            <a:r>
              <a:rPr dirty="0" sz="2000" spc="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AC1C43"/>
                </a:solidFill>
                <a:latin typeface="Calibri"/>
                <a:cs typeface="Calibri"/>
              </a:rPr>
              <a:t>sencillo, </a:t>
            </a:r>
            <a:r>
              <a:rPr dirty="0" sz="2400" spc="-10" b="1" i="1">
                <a:solidFill>
                  <a:srgbClr val="AC1C43"/>
                </a:solidFill>
                <a:latin typeface="Calibri"/>
                <a:cs typeface="Calibri"/>
              </a:rPr>
              <a:t> ágil</a:t>
            </a:r>
            <a:r>
              <a:rPr dirty="0" sz="2400" b="1" i="1">
                <a:solidFill>
                  <a:srgbClr val="AC1C43"/>
                </a:solidFill>
                <a:latin typeface="Calibri"/>
                <a:cs typeface="Calibri"/>
              </a:rPr>
              <a:t> y</a:t>
            </a:r>
            <a:r>
              <a:rPr dirty="0" sz="2400" spc="-1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AC1C43"/>
                </a:solidFill>
                <a:latin typeface="Calibri"/>
                <a:cs typeface="Calibri"/>
              </a:rPr>
              <a:t>sin</a:t>
            </a:r>
            <a:r>
              <a:rPr dirty="0" sz="240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400" spc="-20" b="1" i="1">
                <a:solidFill>
                  <a:srgbClr val="AC1C43"/>
                </a:solidFill>
                <a:latin typeface="Calibri"/>
                <a:cs typeface="Calibri"/>
              </a:rPr>
              <a:t>costo</a:t>
            </a:r>
            <a:r>
              <a:rPr dirty="0" sz="2400" spc="-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(no</a:t>
            </a:r>
            <a:r>
              <a:rPr dirty="0" sz="2000" spc="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es </a:t>
            </a:r>
            <a:r>
              <a:rPr dirty="0" sz="2000" spc="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necesario </a:t>
            </a:r>
            <a:r>
              <a:rPr dirty="0" sz="2000" spc="-15" i="1">
                <a:solidFill>
                  <a:srgbClr val="001F5F"/>
                </a:solidFill>
                <a:latin typeface="Calibri"/>
                <a:cs typeface="Calibri"/>
              </a:rPr>
              <a:t>contar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con Agente de </a:t>
            </a:r>
            <a:r>
              <a:rPr dirty="0" sz="2000" spc="-44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Aduanas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03969" y="3343211"/>
            <a:ext cx="2799080" cy="10071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800"/>
              </a:lnSpc>
              <a:spcBef>
                <a:spcPts val="80"/>
              </a:spcBef>
            </a:pPr>
            <a:r>
              <a:rPr dirty="0" sz="2400" spc="-10" b="1" i="1">
                <a:solidFill>
                  <a:srgbClr val="AC1C43"/>
                </a:solidFill>
                <a:latin typeface="Calibri"/>
                <a:cs typeface="Calibri"/>
              </a:rPr>
              <a:t>Modalidades</a:t>
            </a:r>
            <a:r>
              <a:rPr dirty="0" sz="2400" spc="-1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AC1C43"/>
                </a:solidFill>
                <a:latin typeface="Calibri"/>
                <a:cs typeface="Calibri"/>
              </a:rPr>
              <a:t>de</a:t>
            </a:r>
            <a:r>
              <a:rPr dirty="0" sz="2400" spc="-5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AC1C43"/>
                </a:solidFill>
                <a:latin typeface="Calibri"/>
                <a:cs typeface="Calibri"/>
              </a:rPr>
              <a:t>envío </a:t>
            </a:r>
            <a:r>
              <a:rPr dirty="0" sz="2400" spc="-53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0066"/>
                </a:solidFill>
                <a:latin typeface="Calibri"/>
                <a:cs typeface="Calibri"/>
              </a:rPr>
              <a:t>(Expreso,</a:t>
            </a:r>
            <a:r>
              <a:rPr dirty="0" sz="2000" spc="-5" i="1">
                <a:solidFill>
                  <a:srgbClr val="000066"/>
                </a:solidFill>
                <a:latin typeface="Calibri"/>
                <a:cs typeface="Calibri"/>
              </a:rPr>
              <a:t> Prioritario</a:t>
            </a:r>
            <a:r>
              <a:rPr dirty="0" sz="2000" spc="10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0066"/>
                </a:solidFill>
                <a:latin typeface="Calibri"/>
                <a:cs typeface="Calibri"/>
              </a:rPr>
              <a:t>y </a:t>
            </a:r>
            <a:r>
              <a:rPr dirty="0" sz="2000" spc="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000" spc="-15" i="1">
                <a:solidFill>
                  <a:srgbClr val="000066"/>
                </a:solidFill>
                <a:latin typeface="Calibri"/>
                <a:cs typeface="Calibri"/>
              </a:rPr>
              <a:t>Económico)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0505" y="5477509"/>
            <a:ext cx="3016250" cy="701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15" b="1" i="1">
                <a:solidFill>
                  <a:srgbClr val="AC1C43"/>
                </a:solidFill>
                <a:latin typeface="Calibri"/>
                <a:cs typeface="Calibri"/>
              </a:rPr>
              <a:t>Seguimiento</a:t>
            </a:r>
            <a:r>
              <a:rPr dirty="0" sz="2400" spc="-9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dirty="0" sz="2000" spc="-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envíos</a:t>
            </a:r>
            <a:r>
              <a:rPr dirty="0" sz="2000" spc="-2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internet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85783" y="1664715"/>
            <a:ext cx="2685415" cy="106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99900"/>
              </a:lnSpc>
              <a:spcBef>
                <a:spcPts val="100"/>
              </a:spcBef>
            </a:pP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Solo </a:t>
            </a:r>
            <a:r>
              <a:rPr dirty="0" sz="2400" spc="-10" b="1" i="1">
                <a:solidFill>
                  <a:srgbClr val="AC1C43"/>
                </a:solidFill>
                <a:latin typeface="Calibri"/>
                <a:cs typeface="Calibri"/>
              </a:rPr>
              <a:t>pagas </a:t>
            </a:r>
            <a:r>
              <a:rPr dirty="0" sz="2400" spc="-5" b="1" i="1">
                <a:solidFill>
                  <a:srgbClr val="AC1C43"/>
                </a:solidFill>
                <a:latin typeface="Calibri"/>
                <a:cs typeface="Calibri"/>
              </a:rPr>
              <a:t>el </a:t>
            </a:r>
            <a:r>
              <a:rPr dirty="0" sz="2400" spc="-10" b="1" i="1">
                <a:solidFill>
                  <a:srgbClr val="AC1C43"/>
                </a:solidFill>
                <a:latin typeface="Calibri"/>
                <a:cs typeface="Calibri"/>
              </a:rPr>
              <a:t>traslado </a:t>
            </a:r>
            <a:r>
              <a:rPr dirty="0" sz="2400" spc="-53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internacional,</a:t>
            </a:r>
            <a:r>
              <a:rPr dirty="0" sz="2000" spc="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sujeto</a:t>
            </a:r>
            <a:r>
              <a:rPr dirty="0" sz="2000" spc="-2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al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AC1C43"/>
                </a:solidFill>
                <a:latin typeface="Calibri"/>
                <a:cs typeface="Calibri"/>
              </a:rPr>
              <a:t>tarifario</a:t>
            </a:r>
            <a:r>
              <a:rPr dirty="0" sz="2400" b="1" i="1">
                <a:solidFill>
                  <a:srgbClr val="AC1C43"/>
                </a:solidFill>
                <a:latin typeface="Calibri"/>
                <a:cs typeface="Calibri"/>
              </a:rPr>
              <a:t> de</a:t>
            </a:r>
            <a:r>
              <a:rPr dirty="0" sz="2400" spc="-5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400" spc="-5" b="1" i="1">
                <a:solidFill>
                  <a:srgbClr val="AC1C43"/>
                </a:solidFill>
                <a:latin typeface="Calibri"/>
                <a:cs typeface="Calibri"/>
              </a:rPr>
              <a:t>SERPOST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877" y="3343528"/>
            <a:ext cx="2962910" cy="1040130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281940" marR="5080" indent="-269240">
              <a:lnSpc>
                <a:spcPct val="102400"/>
              </a:lnSpc>
              <a:spcBef>
                <a:spcPts val="195"/>
              </a:spcBef>
            </a:pP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Desde</a:t>
            </a:r>
            <a:r>
              <a:rPr dirty="0" sz="2000" spc="-4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la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AC1C43"/>
                </a:solidFill>
                <a:latin typeface="Calibri"/>
                <a:cs typeface="Calibri"/>
              </a:rPr>
              <a:t>comodidad</a:t>
            </a:r>
            <a:r>
              <a:rPr dirty="0" sz="2400" spc="10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dirty="0" sz="2000" spc="-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tu </a:t>
            </a:r>
            <a:r>
              <a:rPr dirty="0" sz="2000" spc="-44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hogar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u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oficina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y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desde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cualquier</a:t>
            </a:r>
            <a:r>
              <a:rPr dirty="0" sz="2000" spc="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parte</a:t>
            </a:r>
            <a:r>
              <a:rPr dirty="0" sz="2000" spc="-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dirty="0" sz="2000" spc="-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país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36014" y="5096827"/>
            <a:ext cx="2164715" cy="99631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 marL="12065" marR="5080">
              <a:lnSpc>
                <a:spcPct val="99300"/>
              </a:lnSpc>
              <a:spcBef>
                <a:spcPts val="120"/>
              </a:spcBef>
            </a:pP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Las exportaciones no </a:t>
            </a:r>
            <a:r>
              <a:rPr dirty="0" sz="2000" spc="-44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están gravadas con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AC1C43"/>
                </a:solidFill>
                <a:latin typeface="Calibri"/>
                <a:cs typeface="Calibri"/>
              </a:rPr>
              <a:t>tributos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4479" y="2936239"/>
            <a:ext cx="4015739" cy="14986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971280" y="5033009"/>
            <a:ext cx="2530475" cy="1001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1270">
              <a:lnSpc>
                <a:spcPct val="99900"/>
              </a:lnSpc>
              <a:spcBef>
                <a:spcPts val="100"/>
              </a:spcBef>
            </a:pPr>
            <a:r>
              <a:rPr dirty="0" sz="2000" spc="-50" i="1">
                <a:solidFill>
                  <a:srgbClr val="001F5F"/>
                </a:solidFill>
                <a:latin typeface="Calibri"/>
                <a:cs typeface="Calibri"/>
              </a:rPr>
              <a:t>Tasa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400" spc="-15" b="1" i="1">
                <a:solidFill>
                  <a:srgbClr val="AC1C43"/>
                </a:solidFill>
                <a:latin typeface="Calibri"/>
                <a:cs typeface="Calibri"/>
              </a:rPr>
              <a:t>indemnización</a:t>
            </a:r>
            <a:r>
              <a:rPr dirty="0" sz="2400" spc="-114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postal </a:t>
            </a:r>
            <a:r>
              <a:rPr dirty="0" sz="2000" spc="-44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(opcional)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41140" y="2070100"/>
            <a:ext cx="953769" cy="693420"/>
          </a:xfrm>
          <a:custGeom>
            <a:avLst/>
            <a:gdLst/>
            <a:ahLst/>
            <a:cxnLst/>
            <a:rect l="l" t="t" r="r" b="b"/>
            <a:pathLst>
              <a:path w="953770" h="693419">
                <a:moveTo>
                  <a:pt x="0" y="0"/>
                </a:moveTo>
                <a:lnTo>
                  <a:pt x="953515" y="693038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11059" y="2070100"/>
            <a:ext cx="954405" cy="693420"/>
          </a:xfrm>
          <a:custGeom>
            <a:avLst/>
            <a:gdLst/>
            <a:ahLst/>
            <a:cxnLst/>
            <a:rect l="l" t="t" r="r" b="b"/>
            <a:pathLst>
              <a:path w="954404" h="693419">
                <a:moveTo>
                  <a:pt x="954024" y="0"/>
                </a:moveTo>
                <a:lnTo>
                  <a:pt x="0" y="693038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84220" y="3980179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 h="0">
                <a:moveTo>
                  <a:pt x="0" y="0"/>
                </a:moveTo>
                <a:lnTo>
                  <a:pt x="731901" y="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166100" y="4008120"/>
            <a:ext cx="732155" cy="0"/>
          </a:xfrm>
          <a:custGeom>
            <a:avLst/>
            <a:gdLst/>
            <a:ahLst/>
            <a:cxnLst/>
            <a:rect l="l" t="t" r="r" b="b"/>
            <a:pathLst>
              <a:path w="732154" h="0">
                <a:moveTo>
                  <a:pt x="0" y="0"/>
                </a:moveTo>
                <a:lnTo>
                  <a:pt x="731901" y="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60140" y="4688840"/>
            <a:ext cx="1078230" cy="621030"/>
          </a:xfrm>
          <a:custGeom>
            <a:avLst/>
            <a:gdLst/>
            <a:ahLst/>
            <a:cxnLst/>
            <a:rect l="l" t="t" r="r" b="b"/>
            <a:pathLst>
              <a:path w="1078229" h="621029">
                <a:moveTo>
                  <a:pt x="0" y="620776"/>
                </a:moveTo>
                <a:lnTo>
                  <a:pt x="1078102" y="0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894319" y="4671059"/>
            <a:ext cx="1003300" cy="636905"/>
          </a:xfrm>
          <a:custGeom>
            <a:avLst/>
            <a:gdLst/>
            <a:ahLst/>
            <a:cxnLst/>
            <a:rect l="l" t="t" r="r" b="b"/>
            <a:pathLst>
              <a:path w="1003300" h="636904">
                <a:moveTo>
                  <a:pt x="0" y="0"/>
                </a:moveTo>
                <a:lnTo>
                  <a:pt x="1002791" y="636523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215379" y="4780279"/>
            <a:ext cx="0" cy="621030"/>
          </a:xfrm>
          <a:custGeom>
            <a:avLst/>
            <a:gdLst/>
            <a:ahLst/>
            <a:cxnLst/>
            <a:rect l="l" t="t" r="r" b="b"/>
            <a:pathLst>
              <a:path w="0" h="621029">
                <a:moveTo>
                  <a:pt x="0" y="0"/>
                </a:moveTo>
                <a:lnTo>
                  <a:pt x="0" y="620776"/>
                </a:lnTo>
              </a:path>
            </a:pathLst>
          </a:custGeom>
          <a:ln w="406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60654" y="281622"/>
            <a:ext cx="219138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 i="0">
                <a:solidFill>
                  <a:srgbClr val="000066"/>
                </a:solidFill>
                <a:latin typeface="Calibri"/>
                <a:cs typeface="Calibri"/>
              </a:rPr>
              <a:t>Ben</a:t>
            </a:r>
            <a:r>
              <a:rPr dirty="0" sz="4000" spc="-20" b="1" i="0">
                <a:solidFill>
                  <a:srgbClr val="000066"/>
                </a:solidFill>
                <a:latin typeface="Calibri"/>
                <a:cs typeface="Calibri"/>
              </a:rPr>
              <a:t>e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ficios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5079" y="3200400"/>
            <a:ext cx="1379220" cy="17703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019" y="1475739"/>
            <a:ext cx="1158240" cy="142493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55039" y="1831339"/>
            <a:ext cx="2473960" cy="2893060"/>
            <a:chOff x="955039" y="1831339"/>
            <a:chExt cx="2473960" cy="2893060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5039" y="3111500"/>
              <a:ext cx="1488440" cy="1612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9639" y="1831339"/>
              <a:ext cx="1229360" cy="138937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96359" y="1412239"/>
            <a:ext cx="1452880" cy="177037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0379" y="3545840"/>
            <a:ext cx="1305559" cy="143764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54420" y="1666239"/>
            <a:ext cx="1488440" cy="147573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66100" y="1338579"/>
            <a:ext cx="1267460" cy="172212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170419" y="3446779"/>
            <a:ext cx="1219200" cy="162306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394485" y="3635164"/>
            <a:ext cx="1394680" cy="115858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95630" y="5259070"/>
            <a:ext cx="10977880" cy="784860"/>
          </a:xfrm>
          <a:prstGeom prst="rect">
            <a:avLst/>
          </a:prstGeom>
          <a:ln w="12700">
            <a:solidFill>
              <a:srgbClr val="5B9BD4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2586990" marR="154305" indent="-2353310">
              <a:lnSpc>
                <a:spcPts val="2700"/>
              </a:lnSpc>
              <a:spcBef>
                <a:spcPts val="254"/>
              </a:spcBef>
            </a:pP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El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AC1C43"/>
                </a:solidFill>
                <a:latin typeface="Calibri"/>
                <a:cs typeface="Calibri"/>
              </a:rPr>
              <a:t>objetivo</a:t>
            </a:r>
            <a:r>
              <a:rPr dirty="0" sz="2500" spc="15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es</a:t>
            </a:r>
            <a:r>
              <a:rPr dirty="0" sz="2500" spc="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preservar</a:t>
            </a:r>
            <a:r>
              <a:rPr dirty="0" sz="2500" spc="1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la </a:t>
            </a: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salud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de</a:t>
            </a:r>
            <a:r>
              <a:rPr dirty="0" sz="2500" spc="10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las</a:t>
            </a:r>
            <a:r>
              <a:rPr dirty="0" sz="2500" spc="10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personas,</a:t>
            </a:r>
            <a:r>
              <a:rPr dirty="0" sz="2500" spc="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la </a:t>
            </a: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moral,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 el</a:t>
            </a:r>
            <a:r>
              <a:rPr dirty="0" sz="2500" spc="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patrimonio</a:t>
            </a:r>
            <a:r>
              <a:rPr dirty="0" sz="2500" spc="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spc="-15" i="1">
                <a:solidFill>
                  <a:srgbClr val="000066"/>
                </a:solidFill>
                <a:latin typeface="Calibri"/>
                <a:cs typeface="Calibri"/>
              </a:rPr>
              <a:t>histórico</a:t>
            </a:r>
            <a:r>
              <a:rPr dirty="0" sz="2500" spc="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y </a:t>
            </a:r>
            <a:r>
              <a:rPr dirty="0" sz="2500" spc="-550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cultural,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conservar</a:t>
            </a:r>
            <a:r>
              <a:rPr dirty="0" sz="2500" spc="1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los</a:t>
            </a:r>
            <a:r>
              <a:rPr dirty="0" sz="2500" spc="5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0066"/>
                </a:solidFill>
                <a:latin typeface="Calibri"/>
                <a:cs typeface="Calibri"/>
              </a:rPr>
              <a:t>recursos</a:t>
            </a:r>
            <a:r>
              <a:rPr dirty="0" sz="2500" spc="-5" i="1">
                <a:solidFill>
                  <a:srgbClr val="000066"/>
                </a:solidFill>
                <a:latin typeface="Calibri"/>
                <a:cs typeface="Calibri"/>
              </a:rPr>
              <a:t> naturales,</a:t>
            </a:r>
            <a:r>
              <a:rPr dirty="0" sz="2500" spc="50" i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0066"/>
                </a:solidFill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0507" y="213995"/>
            <a:ext cx="1005586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SERPOST</a:t>
            </a:r>
            <a:r>
              <a:rPr dirty="0" sz="4000" spc="-55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b="1" i="0">
                <a:solidFill>
                  <a:srgbClr val="AC1C43"/>
                </a:solidFill>
                <a:latin typeface="Calibri"/>
                <a:cs typeface="Calibri"/>
              </a:rPr>
              <a:t>NO</a:t>
            </a:r>
            <a:r>
              <a:rPr dirty="0" sz="4000" spc="-10" b="1" i="0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4000" spc="-15" b="1" i="0">
                <a:solidFill>
                  <a:srgbClr val="AC1C43"/>
                </a:solidFill>
                <a:latin typeface="Calibri"/>
                <a:cs typeface="Calibri"/>
              </a:rPr>
              <a:t>transporta </a:t>
            </a:r>
            <a:r>
              <a:rPr dirty="0" sz="4000" spc="-10" b="1" i="0">
                <a:solidFill>
                  <a:srgbClr val="000066"/>
                </a:solidFill>
                <a:latin typeface="Calibri"/>
                <a:cs typeface="Calibri"/>
              </a:rPr>
              <a:t>mercancías</a:t>
            </a:r>
            <a:r>
              <a:rPr dirty="0" sz="4000" spc="-30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10" b="1" i="0">
                <a:solidFill>
                  <a:srgbClr val="000066"/>
                </a:solidFill>
                <a:latin typeface="Calibri"/>
                <a:cs typeface="Calibri"/>
              </a:rPr>
              <a:t>tales</a:t>
            </a:r>
            <a:r>
              <a:rPr dirty="0" sz="4000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como: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106659" y="1511300"/>
            <a:ext cx="1389379" cy="170942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923019" y="3304540"/>
            <a:ext cx="1188720" cy="15900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5950" y="1812289"/>
            <a:ext cx="6131560" cy="1160780"/>
          </a:xfrm>
          <a:custGeom>
            <a:avLst/>
            <a:gdLst/>
            <a:ahLst/>
            <a:cxnLst/>
            <a:rect l="l" t="t" r="r" b="b"/>
            <a:pathLst>
              <a:path w="6131559" h="1160780">
                <a:moveTo>
                  <a:pt x="0" y="102870"/>
                </a:moveTo>
                <a:lnTo>
                  <a:pt x="8087" y="62847"/>
                </a:lnTo>
                <a:lnTo>
                  <a:pt x="30143" y="30146"/>
                </a:lnTo>
                <a:lnTo>
                  <a:pt x="62857" y="8090"/>
                </a:lnTo>
                <a:lnTo>
                  <a:pt x="102920" y="0"/>
                </a:lnTo>
                <a:lnTo>
                  <a:pt x="6028690" y="0"/>
                </a:lnTo>
                <a:lnTo>
                  <a:pt x="6068712" y="8090"/>
                </a:lnTo>
                <a:lnTo>
                  <a:pt x="6101413" y="30146"/>
                </a:lnTo>
                <a:lnTo>
                  <a:pt x="6123469" y="62847"/>
                </a:lnTo>
                <a:lnTo>
                  <a:pt x="6131559" y="102870"/>
                </a:lnTo>
                <a:lnTo>
                  <a:pt x="6131559" y="1057910"/>
                </a:lnTo>
                <a:lnTo>
                  <a:pt x="6123469" y="1097932"/>
                </a:lnTo>
                <a:lnTo>
                  <a:pt x="6101413" y="1130633"/>
                </a:lnTo>
                <a:lnTo>
                  <a:pt x="6068712" y="1152689"/>
                </a:lnTo>
                <a:lnTo>
                  <a:pt x="6028690" y="1160780"/>
                </a:lnTo>
                <a:lnTo>
                  <a:pt x="102920" y="1160780"/>
                </a:lnTo>
                <a:lnTo>
                  <a:pt x="62857" y="1152689"/>
                </a:lnTo>
                <a:lnTo>
                  <a:pt x="30143" y="1130633"/>
                </a:lnTo>
                <a:lnTo>
                  <a:pt x="8087" y="1097932"/>
                </a:lnTo>
                <a:lnTo>
                  <a:pt x="0" y="1057910"/>
                </a:lnTo>
                <a:lnTo>
                  <a:pt x="0" y="102870"/>
                </a:lnTo>
                <a:close/>
              </a:path>
            </a:pathLst>
          </a:custGeom>
          <a:ln w="12699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5330190" y="3676650"/>
            <a:ext cx="6311900" cy="2534920"/>
          </a:xfrm>
          <a:custGeom>
            <a:avLst/>
            <a:gdLst/>
            <a:ahLst/>
            <a:cxnLst/>
            <a:rect l="l" t="t" r="r" b="b"/>
            <a:pathLst>
              <a:path w="6311900" h="2534920">
                <a:moveTo>
                  <a:pt x="0" y="224789"/>
                </a:moveTo>
                <a:lnTo>
                  <a:pt x="4564" y="179470"/>
                </a:lnTo>
                <a:lnTo>
                  <a:pt x="17656" y="137267"/>
                </a:lnTo>
                <a:lnTo>
                  <a:pt x="38375" y="99082"/>
                </a:lnTo>
                <a:lnTo>
                  <a:pt x="65817" y="65817"/>
                </a:lnTo>
                <a:lnTo>
                  <a:pt x="99082" y="38375"/>
                </a:lnTo>
                <a:lnTo>
                  <a:pt x="137267" y="17656"/>
                </a:lnTo>
                <a:lnTo>
                  <a:pt x="179470" y="4564"/>
                </a:lnTo>
                <a:lnTo>
                  <a:pt x="224789" y="0"/>
                </a:lnTo>
                <a:lnTo>
                  <a:pt x="6087110" y="0"/>
                </a:lnTo>
                <a:lnTo>
                  <a:pt x="6132429" y="4564"/>
                </a:lnTo>
                <a:lnTo>
                  <a:pt x="6174632" y="17656"/>
                </a:lnTo>
                <a:lnTo>
                  <a:pt x="6212817" y="38375"/>
                </a:lnTo>
                <a:lnTo>
                  <a:pt x="6246082" y="65817"/>
                </a:lnTo>
                <a:lnTo>
                  <a:pt x="6273524" y="99082"/>
                </a:lnTo>
                <a:lnTo>
                  <a:pt x="6294243" y="137267"/>
                </a:lnTo>
                <a:lnTo>
                  <a:pt x="6307335" y="179470"/>
                </a:lnTo>
                <a:lnTo>
                  <a:pt x="6311900" y="224789"/>
                </a:lnTo>
                <a:lnTo>
                  <a:pt x="6311900" y="2310155"/>
                </a:lnTo>
                <a:lnTo>
                  <a:pt x="6307335" y="2355452"/>
                </a:lnTo>
                <a:lnTo>
                  <a:pt x="6294243" y="2397642"/>
                </a:lnTo>
                <a:lnTo>
                  <a:pt x="6273524" y="2435821"/>
                </a:lnTo>
                <a:lnTo>
                  <a:pt x="6246082" y="2469086"/>
                </a:lnTo>
                <a:lnTo>
                  <a:pt x="6212817" y="2496532"/>
                </a:lnTo>
                <a:lnTo>
                  <a:pt x="6174632" y="2517256"/>
                </a:lnTo>
                <a:lnTo>
                  <a:pt x="6132429" y="2530353"/>
                </a:lnTo>
                <a:lnTo>
                  <a:pt x="6087110" y="2534920"/>
                </a:lnTo>
                <a:lnTo>
                  <a:pt x="224789" y="2534920"/>
                </a:lnTo>
                <a:lnTo>
                  <a:pt x="179470" y="2530353"/>
                </a:lnTo>
                <a:lnTo>
                  <a:pt x="137267" y="2517256"/>
                </a:lnTo>
                <a:lnTo>
                  <a:pt x="99082" y="2496532"/>
                </a:lnTo>
                <a:lnTo>
                  <a:pt x="65817" y="2469086"/>
                </a:lnTo>
                <a:lnTo>
                  <a:pt x="38375" y="2435821"/>
                </a:lnTo>
                <a:lnTo>
                  <a:pt x="17656" y="2397642"/>
                </a:lnTo>
                <a:lnTo>
                  <a:pt x="4564" y="2355452"/>
                </a:lnTo>
                <a:lnTo>
                  <a:pt x="0" y="2310155"/>
                </a:lnTo>
                <a:lnTo>
                  <a:pt x="0" y="224789"/>
                </a:lnTo>
                <a:close/>
              </a:path>
            </a:pathLst>
          </a:custGeom>
          <a:ln w="12700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3265" y="1962213"/>
            <a:ext cx="10778490" cy="4164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920615">
              <a:lnSpc>
                <a:spcPct val="100000"/>
              </a:lnSpc>
              <a:spcBef>
                <a:spcPts val="100"/>
              </a:spcBef>
            </a:pPr>
            <a:r>
              <a:rPr dirty="0" sz="2600" spc="-15" b="1">
                <a:solidFill>
                  <a:srgbClr val="000066"/>
                </a:solidFill>
                <a:latin typeface="Calibri"/>
                <a:cs typeface="Calibri"/>
              </a:rPr>
              <a:t>Existen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mercancías</a:t>
            </a:r>
            <a:r>
              <a:rPr dirty="0" sz="2600" spc="1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que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están</a:t>
            </a:r>
            <a:r>
              <a:rPr dirty="0" sz="2600" spc="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Calibri"/>
                <a:cs typeface="Calibri"/>
              </a:rPr>
              <a:t>prohibidas</a:t>
            </a:r>
            <a:r>
              <a:rPr dirty="0" sz="2600" spc="5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y </a:t>
            </a:r>
            <a:r>
              <a:rPr dirty="0" sz="2600" spc="-57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Calibri"/>
                <a:cs typeface="Calibri"/>
              </a:rPr>
              <a:t>restringidas</a:t>
            </a:r>
            <a:r>
              <a:rPr dirty="0" sz="2600" spc="-30" b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de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salir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del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 territorio</a:t>
            </a:r>
            <a:r>
              <a:rPr dirty="0" sz="2600" spc="2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nacional.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00">
              <a:latin typeface="Calibri"/>
              <a:cs typeface="Calibri"/>
            </a:endParaRPr>
          </a:p>
          <a:p>
            <a:pPr algn="just" marL="4763135" marR="5080">
              <a:lnSpc>
                <a:spcPct val="100000"/>
              </a:lnSpc>
            </a:pP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En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el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caso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10" b="1">
                <a:solidFill>
                  <a:srgbClr val="000066"/>
                </a:solidFill>
                <a:latin typeface="Calibri"/>
                <a:cs typeface="Calibri"/>
              </a:rPr>
              <a:t>de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las</a:t>
            </a:r>
            <a:r>
              <a:rPr dirty="0" sz="2600" spc="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mercancías</a:t>
            </a:r>
            <a:r>
              <a:rPr dirty="0" sz="2600" spc="56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C00000"/>
                </a:solidFill>
                <a:latin typeface="Calibri"/>
                <a:cs typeface="Calibri"/>
              </a:rPr>
              <a:t>restringidas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, </a:t>
            </a:r>
            <a:r>
              <a:rPr dirty="0" sz="2600" spc="-57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las</a:t>
            </a:r>
            <a:r>
              <a:rPr dirty="0" sz="2600" spc="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autorizaciones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 del</a:t>
            </a:r>
            <a:r>
              <a:rPr dirty="0" sz="2600" spc="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000066"/>
                </a:solidFill>
                <a:latin typeface="Calibri"/>
                <a:cs typeface="Calibri"/>
              </a:rPr>
              <a:t>MTC,</a:t>
            </a:r>
            <a:r>
              <a:rPr dirty="0" sz="2600" spc="-1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DIGEMID, 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DIGESA,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 SENASA,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entre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otros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se</a:t>
            </a:r>
            <a:r>
              <a:rPr dirty="0" sz="2600" spc="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pueden </a:t>
            </a:r>
            <a:r>
              <a:rPr dirty="0" sz="2600" spc="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000066"/>
                </a:solidFill>
                <a:latin typeface="Calibri"/>
                <a:cs typeface="Calibri"/>
              </a:rPr>
              <a:t>tramitar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por</a:t>
            </a:r>
            <a:r>
              <a:rPr dirty="0" sz="2600" spc="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10" b="1">
                <a:solidFill>
                  <a:srgbClr val="000066"/>
                </a:solidFill>
                <a:latin typeface="Calibri"/>
                <a:cs typeface="Calibri"/>
              </a:rPr>
              <a:t>la</a:t>
            </a:r>
            <a:r>
              <a:rPr dirty="0" sz="2600" spc="1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000066"/>
                </a:solidFill>
                <a:latin typeface="Calibri"/>
                <a:cs typeface="Calibri"/>
              </a:rPr>
              <a:t>Ventanilla</a:t>
            </a:r>
            <a:r>
              <a:rPr dirty="0" sz="2600" spc="-1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Única</a:t>
            </a:r>
            <a:r>
              <a:rPr dirty="0" sz="2600" spc="58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20" b="1">
                <a:solidFill>
                  <a:srgbClr val="000066"/>
                </a:solidFill>
                <a:latin typeface="Calibri"/>
                <a:cs typeface="Calibri"/>
              </a:rPr>
              <a:t>de </a:t>
            </a:r>
            <a:r>
              <a:rPr dirty="0" sz="2600" spc="2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Comercio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 Exterior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000066"/>
                </a:solidFill>
                <a:latin typeface="Calibri"/>
                <a:cs typeface="Calibri"/>
              </a:rPr>
              <a:t>(</a:t>
            </a:r>
            <a:r>
              <a:rPr dirty="0" u="heavy" sz="26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www.vuce.gob.pe</a:t>
            </a:r>
            <a:r>
              <a:rPr dirty="0" sz="2600" spc="-15">
                <a:solidFill>
                  <a:srgbClr val="000066"/>
                </a:solidFill>
                <a:latin typeface="Calibri"/>
                <a:cs typeface="Calibri"/>
              </a:rPr>
              <a:t>)</a:t>
            </a:r>
            <a:r>
              <a:rPr dirty="0" sz="2600" spc="-1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000066"/>
                </a:solidFill>
                <a:latin typeface="Calibri"/>
                <a:cs typeface="Calibri"/>
              </a:rPr>
              <a:t>con 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u="heavy" sz="2600" b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alibri"/>
                <a:cs typeface="Calibri"/>
              </a:rPr>
              <a:t>RUC</a:t>
            </a:r>
            <a:r>
              <a:rPr dirty="0" sz="2600" spc="-1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66"/>
                </a:solidFill>
                <a:latin typeface="Calibri"/>
                <a:cs typeface="Calibri"/>
              </a:rPr>
              <a:t>y</a:t>
            </a:r>
            <a:r>
              <a:rPr dirty="0" sz="2600" spc="2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u="heavy" sz="2600" spc="-15" b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alibri"/>
                <a:cs typeface="Calibri"/>
              </a:rPr>
              <a:t>Clave </a:t>
            </a:r>
            <a:r>
              <a:rPr dirty="0" u="heavy" sz="2600" spc="-5" b="1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Calibri"/>
                <a:cs typeface="Calibri"/>
              </a:rPr>
              <a:t>SOL</a:t>
            </a:r>
            <a:r>
              <a:rPr dirty="0" sz="2600" spc="-5" b="1">
                <a:solidFill>
                  <a:srgbClr val="000066"/>
                </a:solidFill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51040" y="1811020"/>
            <a:ext cx="1158240" cy="116077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77160" y="4467859"/>
            <a:ext cx="2138680" cy="10566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654" y="281622"/>
            <a:ext cx="773175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 i="0">
                <a:solidFill>
                  <a:srgbClr val="000066"/>
                </a:solidFill>
                <a:latin typeface="Calibri"/>
                <a:cs typeface="Calibri"/>
              </a:rPr>
              <a:t>Mercancías</a:t>
            </a:r>
            <a:r>
              <a:rPr dirty="0" sz="4000" spc="-15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10" b="1" i="0">
                <a:solidFill>
                  <a:srgbClr val="000066"/>
                </a:solidFill>
                <a:latin typeface="Calibri"/>
                <a:cs typeface="Calibri"/>
              </a:rPr>
              <a:t>prohibidas</a:t>
            </a:r>
            <a:r>
              <a:rPr dirty="0" sz="4000" spc="25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b="1" i="0">
                <a:solidFill>
                  <a:srgbClr val="000066"/>
                </a:solidFill>
                <a:latin typeface="Calibri"/>
                <a:cs typeface="Calibri"/>
              </a:rPr>
              <a:t>y</a:t>
            </a:r>
            <a:r>
              <a:rPr dirty="0" sz="4000" spc="-15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10" b="1" i="0">
                <a:solidFill>
                  <a:srgbClr val="000066"/>
                </a:solidFill>
                <a:latin typeface="Calibri"/>
                <a:cs typeface="Calibri"/>
              </a:rPr>
              <a:t>restringidas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440" y="1671320"/>
            <a:ext cx="73660" cy="1902460"/>
          </a:xfrm>
          <a:custGeom>
            <a:avLst/>
            <a:gdLst/>
            <a:ahLst/>
            <a:cxnLst/>
            <a:rect l="l" t="t" r="r" b="b"/>
            <a:pathLst>
              <a:path w="73659" h="1902460">
                <a:moveTo>
                  <a:pt x="73659" y="0"/>
                </a:moveTo>
                <a:lnTo>
                  <a:pt x="0" y="0"/>
                </a:lnTo>
                <a:lnTo>
                  <a:pt x="0" y="1902460"/>
                </a:lnTo>
                <a:lnTo>
                  <a:pt x="73659" y="1902460"/>
                </a:lnTo>
                <a:lnTo>
                  <a:pt x="73659" y="0"/>
                </a:lnTo>
                <a:close/>
              </a:path>
            </a:pathLst>
          </a:custGeom>
          <a:solidFill>
            <a:srgbClr val="0086C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1886902"/>
            <a:ext cx="4989195" cy="1199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700" spc="-25" b="1" i="0">
                <a:solidFill>
                  <a:srgbClr val="001F5F"/>
                </a:solidFill>
                <a:latin typeface="Calibri"/>
                <a:cs typeface="Calibri"/>
              </a:rPr>
              <a:t>¿Preguntas?</a:t>
            </a:r>
            <a:endParaRPr sz="7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3266" y="2588577"/>
            <a:ext cx="9294495" cy="1123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46375" marR="5080" indent="-2733675">
              <a:lnSpc>
                <a:spcPct val="100000"/>
              </a:lnSpc>
              <a:spcBef>
                <a:spcPts val="100"/>
              </a:spcBef>
            </a:pPr>
            <a:r>
              <a:rPr dirty="0" u="heavy" sz="3600" spc="-1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http://www.sunat.gob.pe/orientacionaduanera/ </a:t>
            </a:r>
            <a:r>
              <a:rPr dirty="0" sz="3600" spc="-800" b="1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u="heavy" sz="3600" spc="-15" b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exportafacil/faq.pdf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303259" y="4681220"/>
            <a:ext cx="3840479" cy="2110740"/>
            <a:chOff x="8303259" y="4681220"/>
            <a:chExt cx="3840479" cy="21107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3259" y="4681220"/>
              <a:ext cx="3525520" cy="128015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7079" y="5885178"/>
              <a:ext cx="2486660" cy="90678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9392" y="157734"/>
            <a:ext cx="7636509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solidFill>
                  <a:srgbClr val="000066"/>
                </a:solidFill>
                <a:latin typeface="Calibri"/>
                <a:cs typeface="Calibri"/>
              </a:rPr>
              <a:t>Exporta</a:t>
            </a:r>
            <a:r>
              <a:rPr dirty="0" sz="4000" spc="-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000066"/>
                </a:solidFill>
                <a:latin typeface="Calibri"/>
                <a:cs typeface="Calibri"/>
              </a:rPr>
              <a:t>Fácil</a:t>
            </a:r>
            <a:r>
              <a:rPr dirty="0" sz="4000" spc="-3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b="1">
                <a:solidFill>
                  <a:srgbClr val="000066"/>
                </a:solidFill>
                <a:latin typeface="Calibri"/>
                <a:cs typeface="Calibri"/>
              </a:rPr>
              <a:t>–</a:t>
            </a:r>
            <a:r>
              <a:rPr dirty="0" sz="4000" spc="-5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000066"/>
                </a:solidFill>
                <a:latin typeface="Calibri"/>
                <a:cs typeface="Calibri"/>
              </a:rPr>
              <a:t>Preguntas</a:t>
            </a:r>
            <a:r>
              <a:rPr dirty="0" sz="4000" spc="20" b="1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20" b="1">
                <a:solidFill>
                  <a:srgbClr val="000066"/>
                </a:solidFill>
                <a:latin typeface="Calibri"/>
                <a:cs typeface="Calibri"/>
              </a:rPr>
              <a:t>frecuentes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9" y="182181"/>
            <a:ext cx="529971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5" b="1" i="0">
                <a:solidFill>
                  <a:srgbClr val="000066"/>
                </a:solidFill>
                <a:latin typeface="Calibri"/>
                <a:cs typeface="Calibri"/>
              </a:rPr>
              <a:t>Orientación</a:t>
            </a:r>
            <a:r>
              <a:rPr dirty="0" sz="4000" spc="10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10" b="1" i="0">
                <a:solidFill>
                  <a:srgbClr val="000066"/>
                </a:solidFill>
                <a:latin typeface="Calibri"/>
                <a:cs typeface="Calibri"/>
              </a:rPr>
              <a:t>Exporta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20" b="1" i="0">
                <a:solidFill>
                  <a:srgbClr val="000066"/>
                </a:solidFill>
                <a:latin typeface="Calibri"/>
                <a:cs typeface="Calibri"/>
              </a:rPr>
              <a:t>Fácil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9129" y="1786889"/>
            <a:ext cx="5598160" cy="1579880"/>
          </a:xfrm>
          <a:custGeom>
            <a:avLst/>
            <a:gdLst/>
            <a:ahLst/>
            <a:cxnLst/>
            <a:rect l="l" t="t" r="r" b="b"/>
            <a:pathLst>
              <a:path w="5598159" h="1579879">
                <a:moveTo>
                  <a:pt x="0" y="49402"/>
                </a:moveTo>
                <a:lnTo>
                  <a:pt x="3879" y="30164"/>
                </a:lnTo>
                <a:lnTo>
                  <a:pt x="14462" y="14462"/>
                </a:lnTo>
                <a:lnTo>
                  <a:pt x="30164" y="3879"/>
                </a:lnTo>
                <a:lnTo>
                  <a:pt x="49402" y="0"/>
                </a:lnTo>
                <a:lnTo>
                  <a:pt x="5548757" y="0"/>
                </a:lnTo>
                <a:lnTo>
                  <a:pt x="5567995" y="3879"/>
                </a:lnTo>
                <a:lnTo>
                  <a:pt x="5583697" y="14462"/>
                </a:lnTo>
                <a:lnTo>
                  <a:pt x="5594280" y="30164"/>
                </a:lnTo>
                <a:lnTo>
                  <a:pt x="5598160" y="49402"/>
                </a:lnTo>
                <a:lnTo>
                  <a:pt x="5598160" y="1530477"/>
                </a:lnTo>
                <a:lnTo>
                  <a:pt x="5594280" y="1549715"/>
                </a:lnTo>
                <a:lnTo>
                  <a:pt x="5583697" y="1565417"/>
                </a:lnTo>
                <a:lnTo>
                  <a:pt x="5567995" y="1576000"/>
                </a:lnTo>
                <a:lnTo>
                  <a:pt x="5548757" y="1579880"/>
                </a:lnTo>
                <a:lnTo>
                  <a:pt x="49402" y="1579880"/>
                </a:lnTo>
                <a:lnTo>
                  <a:pt x="30164" y="1576000"/>
                </a:lnTo>
                <a:lnTo>
                  <a:pt x="14462" y="1565417"/>
                </a:lnTo>
                <a:lnTo>
                  <a:pt x="3879" y="1549715"/>
                </a:lnTo>
                <a:lnTo>
                  <a:pt x="0" y="1530477"/>
                </a:lnTo>
                <a:lnTo>
                  <a:pt x="0" y="49402"/>
                </a:lnTo>
                <a:close/>
              </a:path>
            </a:pathLst>
          </a:custGeom>
          <a:ln w="38099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16351" y="2790189"/>
            <a:ext cx="2095500" cy="2184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25"/>
              </a:lnSpc>
            </a:pPr>
            <a:r>
              <a:rPr dirty="0" sz="1400" spc="-5">
                <a:latin typeface="Calibri"/>
                <a:cs typeface="Calibri"/>
              </a:rPr>
              <a:t>-Orientacion</a:t>
            </a:r>
            <a:r>
              <a:rPr dirty="0" sz="1400" spc="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Exporta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Fácil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4159" y="2984500"/>
            <a:ext cx="302387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-Orientación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Equipaje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acompañado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180079" y="3482340"/>
            <a:ext cx="5646420" cy="2141220"/>
            <a:chOff x="3180079" y="3482340"/>
            <a:chExt cx="5646420" cy="2141220"/>
          </a:xfrm>
        </p:grpSpPr>
        <p:sp>
          <p:nvSpPr>
            <p:cNvPr id="7" name="object 7"/>
            <p:cNvSpPr/>
            <p:nvPr/>
          </p:nvSpPr>
          <p:spPr>
            <a:xfrm>
              <a:off x="4533899" y="3500120"/>
              <a:ext cx="4262120" cy="894080"/>
            </a:xfrm>
            <a:custGeom>
              <a:avLst/>
              <a:gdLst/>
              <a:ahLst/>
              <a:cxnLst/>
              <a:rect l="l" t="t" r="r" b="b"/>
              <a:pathLst>
                <a:path w="4262120" h="894079">
                  <a:moveTo>
                    <a:pt x="4113149" y="0"/>
                  </a:moveTo>
                  <a:lnTo>
                    <a:pt x="148971" y="0"/>
                  </a:lnTo>
                  <a:lnTo>
                    <a:pt x="101876" y="7592"/>
                  </a:lnTo>
                  <a:lnTo>
                    <a:pt x="60981" y="28736"/>
                  </a:lnTo>
                  <a:lnTo>
                    <a:pt x="28736" y="60981"/>
                  </a:lnTo>
                  <a:lnTo>
                    <a:pt x="7592" y="101876"/>
                  </a:lnTo>
                  <a:lnTo>
                    <a:pt x="0" y="148970"/>
                  </a:lnTo>
                  <a:lnTo>
                    <a:pt x="0" y="745108"/>
                  </a:lnTo>
                  <a:lnTo>
                    <a:pt x="7592" y="792203"/>
                  </a:lnTo>
                  <a:lnTo>
                    <a:pt x="28736" y="833098"/>
                  </a:lnTo>
                  <a:lnTo>
                    <a:pt x="60981" y="865343"/>
                  </a:lnTo>
                  <a:lnTo>
                    <a:pt x="101876" y="886487"/>
                  </a:lnTo>
                  <a:lnTo>
                    <a:pt x="148971" y="894079"/>
                  </a:lnTo>
                  <a:lnTo>
                    <a:pt x="4113149" y="894079"/>
                  </a:lnTo>
                  <a:lnTo>
                    <a:pt x="4160243" y="886487"/>
                  </a:lnTo>
                  <a:lnTo>
                    <a:pt x="4201138" y="865343"/>
                  </a:lnTo>
                  <a:lnTo>
                    <a:pt x="4233383" y="833098"/>
                  </a:lnTo>
                  <a:lnTo>
                    <a:pt x="4254527" y="792203"/>
                  </a:lnTo>
                  <a:lnTo>
                    <a:pt x="4262120" y="745108"/>
                  </a:lnTo>
                  <a:lnTo>
                    <a:pt x="4262120" y="148970"/>
                  </a:lnTo>
                  <a:lnTo>
                    <a:pt x="4254527" y="101876"/>
                  </a:lnTo>
                  <a:lnTo>
                    <a:pt x="4233383" y="60981"/>
                  </a:lnTo>
                  <a:lnTo>
                    <a:pt x="4201138" y="28736"/>
                  </a:lnTo>
                  <a:lnTo>
                    <a:pt x="4160243" y="7592"/>
                  </a:lnTo>
                  <a:lnTo>
                    <a:pt x="4113149" y="0"/>
                  </a:lnTo>
                  <a:close/>
                </a:path>
              </a:pathLst>
            </a:custGeom>
            <a:solidFill>
              <a:srgbClr val="28A7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33899" y="3500120"/>
              <a:ext cx="4262120" cy="894080"/>
            </a:xfrm>
            <a:custGeom>
              <a:avLst/>
              <a:gdLst/>
              <a:ahLst/>
              <a:cxnLst/>
              <a:rect l="l" t="t" r="r" b="b"/>
              <a:pathLst>
                <a:path w="4262120" h="894079">
                  <a:moveTo>
                    <a:pt x="0" y="148970"/>
                  </a:moveTo>
                  <a:lnTo>
                    <a:pt x="7592" y="101876"/>
                  </a:lnTo>
                  <a:lnTo>
                    <a:pt x="28736" y="60981"/>
                  </a:lnTo>
                  <a:lnTo>
                    <a:pt x="60981" y="28736"/>
                  </a:lnTo>
                  <a:lnTo>
                    <a:pt x="101876" y="7592"/>
                  </a:lnTo>
                  <a:lnTo>
                    <a:pt x="148971" y="0"/>
                  </a:lnTo>
                  <a:lnTo>
                    <a:pt x="4113149" y="0"/>
                  </a:lnTo>
                  <a:lnTo>
                    <a:pt x="4160243" y="7592"/>
                  </a:lnTo>
                  <a:lnTo>
                    <a:pt x="4201138" y="28736"/>
                  </a:lnTo>
                  <a:lnTo>
                    <a:pt x="4233383" y="60981"/>
                  </a:lnTo>
                  <a:lnTo>
                    <a:pt x="4254527" y="101876"/>
                  </a:lnTo>
                  <a:lnTo>
                    <a:pt x="4262120" y="148970"/>
                  </a:lnTo>
                  <a:lnTo>
                    <a:pt x="4262120" y="745108"/>
                  </a:lnTo>
                  <a:lnTo>
                    <a:pt x="4254527" y="792203"/>
                  </a:lnTo>
                  <a:lnTo>
                    <a:pt x="4233383" y="833098"/>
                  </a:lnTo>
                  <a:lnTo>
                    <a:pt x="4201138" y="865343"/>
                  </a:lnTo>
                  <a:lnTo>
                    <a:pt x="4160243" y="886487"/>
                  </a:lnTo>
                  <a:lnTo>
                    <a:pt x="4113149" y="894079"/>
                  </a:lnTo>
                  <a:lnTo>
                    <a:pt x="148971" y="894079"/>
                  </a:lnTo>
                  <a:lnTo>
                    <a:pt x="101876" y="886487"/>
                  </a:lnTo>
                  <a:lnTo>
                    <a:pt x="60981" y="865343"/>
                  </a:lnTo>
                  <a:lnTo>
                    <a:pt x="28736" y="833098"/>
                  </a:lnTo>
                  <a:lnTo>
                    <a:pt x="7592" y="792203"/>
                  </a:lnTo>
                  <a:lnTo>
                    <a:pt x="0" y="745108"/>
                  </a:lnTo>
                  <a:lnTo>
                    <a:pt x="0" y="148970"/>
                  </a:lnTo>
                  <a:close/>
                </a:path>
              </a:pathLst>
            </a:custGeom>
            <a:ln w="10160">
              <a:solidFill>
                <a:srgbClr val="28A7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199129" y="3501390"/>
              <a:ext cx="5608320" cy="2103120"/>
            </a:xfrm>
            <a:custGeom>
              <a:avLst/>
              <a:gdLst/>
              <a:ahLst/>
              <a:cxnLst/>
              <a:rect l="l" t="t" r="r" b="b"/>
              <a:pathLst>
                <a:path w="5608320" h="2103120">
                  <a:moveTo>
                    <a:pt x="0" y="111887"/>
                  </a:moveTo>
                  <a:lnTo>
                    <a:pt x="8784" y="68312"/>
                  </a:lnTo>
                  <a:lnTo>
                    <a:pt x="32750" y="32750"/>
                  </a:lnTo>
                  <a:lnTo>
                    <a:pt x="68312" y="8784"/>
                  </a:lnTo>
                  <a:lnTo>
                    <a:pt x="111886" y="0"/>
                  </a:lnTo>
                  <a:lnTo>
                    <a:pt x="5496433" y="0"/>
                  </a:lnTo>
                  <a:lnTo>
                    <a:pt x="5540007" y="8784"/>
                  </a:lnTo>
                  <a:lnTo>
                    <a:pt x="5575569" y="32750"/>
                  </a:lnTo>
                  <a:lnTo>
                    <a:pt x="5599535" y="68312"/>
                  </a:lnTo>
                  <a:lnTo>
                    <a:pt x="5608320" y="111887"/>
                  </a:lnTo>
                  <a:lnTo>
                    <a:pt x="5608320" y="1991233"/>
                  </a:lnTo>
                  <a:lnTo>
                    <a:pt x="5599535" y="2034807"/>
                  </a:lnTo>
                  <a:lnTo>
                    <a:pt x="5575569" y="2070369"/>
                  </a:lnTo>
                  <a:lnTo>
                    <a:pt x="5540007" y="2094335"/>
                  </a:lnTo>
                  <a:lnTo>
                    <a:pt x="5496433" y="2103120"/>
                  </a:lnTo>
                  <a:lnTo>
                    <a:pt x="111886" y="2103120"/>
                  </a:lnTo>
                  <a:lnTo>
                    <a:pt x="68312" y="2094335"/>
                  </a:lnTo>
                  <a:lnTo>
                    <a:pt x="32750" y="2070369"/>
                  </a:lnTo>
                  <a:lnTo>
                    <a:pt x="8784" y="2034807"/>
                  </a:lnTo>
                  <a:lnTo>
                    <a:pt x="0" y="1991233"/>
                  </a:lnTo>
                  <a:lnTo>
                    <a:pt x="0" y="111887"/>
                  </a:lnTo>
                  <a:close/>
                </a:path>
              </a:pathLst>
            </a:custGeom>
            <a:ln w="38100">
              <a:solidFill>
                <a:srgbClr val="28A7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197859" y="3497580"/>
              <a:ext cx="1633220" cy="891540"/>
            </a:xfrm>
            <a:custGeom>
              <a:avLst/>
              <a:gdLst/>
              <a:ahLst/>
              <a:cxnLst/>
              <a:rect l="l" t="t" r="r" b="b"/>
              <a:pathLst>
                <a:path w="1633220" h="891539">
                  <a:moveTo>
                    <a:pt x="1484629" y="0"/>
                  </a:moveTo>
                  <a:lnTo>
                    <a:pt x="148589" y="0"/>
                  </a:lnTo>
                  <a:lnTo>
                    <a:pt x="101632" y="7577"/>
                  </a:lnTo>
                  <a:lnTo>
                    <a:pt x="60844" y="28675"/>
                  </a:lnTo>
                  <a:lnTo>
                    <a:pt x="28675" y="60844"/>
                  </a:lnTo>
                  <a:lnTo>
                    <a:pt x="7577" y="101632"/>
                  </a:lnTo>
                  <a:lnTo>
                    <a:pt x="0" y="148590"/>
                  </a:lnTo>
                  <a:lnTo>
                    <a:pt x="0" y="742950"/>
                  </a:lnTo>
                  <a:lnTo>
                    <a:pt x="7577" y="789907"/>
                  </a:lnTo>
                  <a:lnTo>
                    <a:pt x="28675" y="830695"/>
                  </a:lnTo>
                  <a:lnTo>
                    <a:pt x="60844" y="862864"/>
                  </a:lnTo>
                  <a:lnTo>
                    <a:pt x="101632" y="883962"/>
                  </a:lnTo>
                  <a:lnTo>
                    <a:pt x="148589" y="891540"/>
                  </a:lnTo>
                  <a:lnTo>
                    <a:pt x="1484629" y="891540"/>
                  </a:lnTo>
                  <a:lnTo>
                    <a:pt x="1531587" y="883962"/>
                  </a:lnTo>
                  <a:lnTo>
                    <a:pt x="1572375" y="862864"/>
                  </a:lnTo>
                  <a:lnTo>
                    <a:pt x="1604544" y="830695"/>
                  </a:lnTo>
                  <a:lnTo>
                    <a:pt x="1625642" y="789907"/>
                  </a:lnTo>
                  <a:lnTo>
                    <a:pt x="1633219" y="742950"/>
                  </a:lnTo>
                  <a:lnTo>
                    <a:pt x="1633219" y="148590"/>
                  </a:lnTo>
                  <a:lnTo>
                    <a:pt x="1625642" y="101632"/>
                  </a:lnTo>
                  <a:lnTo>
                    <a:pt x="1604544" y="60844"/>
                  </a:lnTo>
                  <a:lnTo>
                    <a:pt x="1572375" y="28675"/>
                  </a:lnTo>
                  <a:lnTo>
                    <a:pt x="1531587" y="7577"/>
                  </a:lnTo>
                  <a:lnTo>
                    <a:pt x="1484629" y="0"/>
                  </a:lnTo>
                  <a:close/>
                </a:path>
              </a:pathLst>
            </a:custGeom>
            <a:solidFill>
              <a:srgbClr val="28A7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197859" y="3497580"/>
              <a:ext cx="1633220" cy="891540"/>
            </a:xfrm>
            <a:custGeom>
              <a:avLst/>
              <a:gdLst/>
              <a:ahLst/>
              <a:cxnLst/>
              <a:rect l="l" t="t" r="r" b="b"/>
              <a:pathLst>
                <a:path w="1633220" h="891539">
                  <a:moveTo>
                    <a:pt x="0" y="148590"/>
                  </a:moveTo>
                  <a:lnTo>
                    <a:pt x="7577" y="101632"/>
                  </a:lnTo>
                  <a:lnTo>
                    <a:pt x="28675" y="60844"/>
                  </a:lnTo>
                  <a:lnTo>
                    <a:pt x="60844" y="28675"/>
                  </a:lnTo>
                  <a:lnTo>
                    <a:pt x="101632" y="7577"/>
                  </a:lnTo>
                  <a:lnTo>
                    <a:pt x="148589" y="0"/>
                  </a:lnTo>
                  <a:lnTo>
                    <a:pt x="1484629" y="0"/>
                  </a:lnTo>
                  <a:lnTo>
                    <a:pt x="1531587" y="7577"/>
                  </a:lnTo>
                  <a:lnTo>
                    <a:pt x="1572375" y="28675"/>
                  </a:lnTo>
                  <a:lnTo>
                    <a:pt x="1604544" y="60844"/>
                  </a:lnTo>
                  <a:lnTo>
                    <a:pt x="1625642" y="101632"/>
                  </a:lnTo>
                  <a:lnTo>
                    <a:pt x="1633219" y="148590"/>
                  </a:lnTo>
                  <a:lnTo>
                    <a:pt x="1633219" y="742950"/>
                  </a:lnTo>
                  <a:lnTo>
                    <a:pt x="1625642" y="789907"/>
                  </a:lnTo>
                  <a:lnTo>
                    <a:pt x="1604544" y="830695"/>
                  </a:lnTo>
                  <a:lnTo>
                    <a:pt x="1572375" y="862864"/>
                  </a:lnTo>
                  <a:lnTo>
                    <a:pt x="1531587" y="883962"/>
                  </a:lnTo>
                  <a:lnTo>
                    <a:pt x="1484629" y="891540"/>
                  </a:lnTo>
                  <a:lnTo>
                    <a:pt x="148589" y="891540"/>
                  </a:lnTo>
                  <a:lnTo>
                    <a:pt x="101632" y="883962"/>
                  </a:lnTo>
                  <a:lnTo>
                    <a:pt x="60844" y="862864"/>
                  </a:lnTo>
                  <a:lnTo>
                    <a:pt x="28675" y="830695"/>
                  </a:lnTo>
                  <a:lnTo>
                    <a:pt x="7577" y="789907"/>
                  </a:lnTo>
                  <a:lnTo>
                    <a:pt x="0" y="742950"/>
                  </a:lnTo>
                  <a:lnTo>
                    <a:pt x="0" y="148590"/>
                  </a:lnTo>
                  <a:close/>
                </a:path>
              </a:pathLst>
            </a:custGeom>
            <a:ln w="10160">
              <a:solidFill>
                <a:srgbClr val="28A71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9639" y="3594100"/>
              <a:ext cx="886460" cy="75946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162300" y="1785620"/>
            <a:ext cx="5633720" cy="685800"/>
            <a:chOff x="3162300" y="1785620"/>
            <a:chExt cx="5633720" cy="685800"/>
          </a:xfrm>
        </p:grpSpPr>
        <p:sp>
          <p:nvSpPr>
            <p:cNvPr id="14" name="object 14"/>
            <p:cNvSpPr/>
            <p:nvPr/>
          </p:nvSpPr>
          <p:spPr>
            <a:xfrm>
              <a:off x="3162300" y="1785620"/>
              <a:ext cx="965200" cy="685800"/>
            </a:xfrm>
            <a:custGeom>
              <a:avLst/>
              <a:gdLst/>
              <a:ahLst/>
              <a:cxnLst/>
              <a:rect l="l" t="t" r="r" b="b"/>
              <a:pathLst>
                <a:path w="965200" h="685800">
                  <a:moveTo>
                    <a:pt x="850900" y="0"/>
                  </a:moveTo>
                  <a:lnTo>
                    <a:pt x="114300" y="0"/>
                  </a:lnTo>
                  <a:lnTo>
                    <a:pt x="69812" y="8983"/>
                  </a:lnTo>
                  <a:lnTo>
                    <a:pt x="33480" y="33480"/>
                  </a:lnTo>
                  <a:lnTo>
                    <a:pt x="8983" y="69812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3" y="615987"/>
                  </a:lnTo>
                  <a:lnTo>
                    <a:pt x="33480" y="652319"/>
                  </a:lnTo>
                  <a:lnTo>
                    <a:pt x="69812" y="676816"/>
                  </a:lnTo>
                  <a:lnTo>
                    <a:pt x="114300" y="685800"/>
                  </a:lnTo>
                  <a:lnTo>
                    <a:pt x="850900" y="685800"/>
                  </a:lnTo>
                  <a:lnTo>
                    <a:pt x="895387" y="676816"/>
                  </a:lnTo>
                  <a:lnTo>
                    <a:pt x="931719" y="652319"/>
                  </a:lnTo>
                  <a:lnTo>
                    <a:pt x="956216" y="615987"/>
                  </a:lnTo>
                  <a:lnTo>
                    <a:pt x="965200" y="571500"/>
                  </a:lnTo>
                  <a:lnTo>
                    <a:pt x="965200" y="114300"/>
                  </a:lnTo>
                  <a:lnTo>
                    <a:pt x="956216" y="69812"/>
                  </a:lnTo>
                  <a:lnTo>
                    <a:pt x="931719" y="33480"/>
                  </a:lnTo>
                  <a:lnTo>
                    <a:pt x="895387" y="8983"/>
                  </a:lnTo>
                  <a:lnTo>
                    <a:pt x="850900" y="0"/>
                  </a:lnTo>
                  <a:close/>
                </a:path>
              </a:pathLst>
            </a:custGeom>
            <a:solidFill>
              <a:srgbClr val="F9BD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876040" y="1788160"/>
              <a:ext cx="4919980" cy="683260"/>
            </a:xfrm>
            <a:custGeom>
              <a:avLst/>
              <a:gdLst/>
              <a:ahLst/>
              <a:cxnLst/>
              <a:rect l="l" t="t" r="r" b="b"/>
              <a:pathLst>
                <a:path w="4919980" h="683260">
                  <a:moveTo>
                    <a:pt x="4806061" y="0"/>
                  </a:moveTo>
                  <a:lnTo>
                    <a:pt x="113919" y="0"/>
                  </a:lnTo>
                  <a:lnTo>
                    <a:pt x="69544" y="8941"/>
                  </a:lnTo>
                  <a:lnTo>
                    <a:pt x="33337" y="33337"/>
                  </a:lnTo>
                  <a:lnTo>
                    <a:pt x="8941" y="69544"/>
                  </a:lnTo>
                  <a:lnTo>
                    <a:pt x="0" y="113918"/>
                  </a:lnTo>
                  <a:lnTo>
                    <a:pt x="0" y="569340"/>
                  </a:lnTo>
                  <a:lnTo>
                    <a:pt x="8941" y="613715"/>
                  </a:lnTo>
                  <a:lnTo>
                    <a:pt x="33337" y="649922"/>
                  </a:lnTo>
                  <a:lnTo>
                    <a:pt x="69544" y="674318"/>
                  </a:lnTo>
                  <a:lnTo>
                    <a:pt x="113919" y="683260"/>
                  </a:lnTo>
                  <a:lnTo>
                    <a:pt x="4806061" y="683260"/>
                  </a:lnTo>
                  <a:lnTo>
                    <a:pt x="4850435" y="674318"/>
                  </a:lnTo>
                  <a:lnTo>
                    <a:pt x="4886642" y="649922"/>
                  </a:lnTo>
                  <a:lnTo>
                    <a:pt x="4911038" y="613715"/>
                  </a:lnTo>
                  <a:lnTo>
                    <a:pt x="4919980" y="569340"/>
                  </a:lnTo>
                  <a:lnTo>
                    <a:pt x="4919980" y="113918"/>
                  </a:lnTo>
                  <a:lnTo>
                    <a:pt x="4911038" y="69544"/>
                  </a:lnTo>
                  <a:lnTo>
                    <a:pt x="4886642" y="33337"/>
                  </a:lnTo>
                  <a:lnTo>
                    <a:pt x="4850435" y="8941"/>
                  </a:lnTo>
                  <a:lnTo>
                    <a:pt x="4806061" y="0"/>
                  </a:lnTo>
                  <a:close/>
                </a:path>
              </a:pathLst>
            </a:custGeom>
            <a:solidFill>
              <a:srgbClr val="F9BD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4538726" y="3646423"/>
            <a:ext cx="187071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4135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20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Arial MT"/>
                <a:cs typeface="Arial MT"/>
              </a:rPr>
              <a:t>través</a:t>
            </a:r>
            <a:r>
              <a:rPr dirty="0" sz="20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5">
                <a:solidFill>
                  <a:srgbClr val="FFFFFF"/>
                </a:solidFill>
                <a:latin typeface="Arial MT"/>
                <a:cs typeface="Arial MT"/>
              </a:rPr>
              <a:t>de</a:t>
            </a:r>
            <a:endParaRPr sz="20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2000">
                <a:solidFill>
                  <a:srgbClr val="FFFFFF"/>
                </a:solidFill>
                <a:latin typeface="Arial MT"/>
                <a:cs typeface="Arial MT"/>
              </a:rPr>
              <a:t>nuestro</a:t>
            </a:r>
            <a:r>
              <a:rPr dirty="0" sz="2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Arial MT"/>
                <a:cs typeface="Arial MT"/>
              </a:rPr>
              <a:t>número: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75965" y="4469129"/>
            <a:ext cx="21285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-Orientación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-5">
                <a:latin typeface="Calibri"/>
                <a:cs typeface="Calibri"/>
              </a:rPr>
              <a:t> Importa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Fácil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8157" y="4700904"/>
            <a:ext cx="2082800" cy="2184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35"/>
              </a:lnSpc>
            </a:pPr>
            <a:r>
              <a:rPr dirty="0" sz="1400" spc="-10">
                <a:latin typeface="Calibri"/>
                <a:cs typeface="Calibri"/>
              </a:rPr>
              <a:t>-Orientación</a:t>
            </a:r>
            <a:r>
              <a:rPr dirty="0" sz="1400" spc="3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Exporta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Fácil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75965" y="4895850"/>
            <a:ext cx="413194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>
                <a:latin typeface="Calibri"/>
                <a:cs typeface="Calibri"/>
              </a:rPr>
              <a:t>-Orientación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Equipaje</a:t>
            </a:r>
            <a:r>
              <a:rPr dirty="0" sz="1400" spc="-10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no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acompañado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-Atención</a:t>
            </a:r>
            <a:r>
              <a:rPr dirty="0" sz="1400">
                <a:latin typeface="Calibri"/>
                <a:cs typeface="Calibri"/>
              </a:rPr>
              <a:t> de</a:t>
            </a:r>
            <a:r>
              <a:rPr dirty="0" sz="1400" spc="-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consultas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sobre</a:t>
            </a:r>
            <a:r>
              <a:rPr dirty="0" sz="1400" spc="2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Notificaciones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>
                <a:latin typeface="Calibri"/>
                <a:cs typeface="Calibri"/>
              </a:rPr>
              <a:t>-Atención</a:t>
            </a:r>
            <a:r>
              <a:rPr dirty="0" sz="1400" spc="10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 </a:t>
            </a:r>
            <a:r>
              <a:rPr dirty="0" sz="1400" spc="-10">
                <a:latin typeface="Calibri"/>
                <a:cs typeface="Calibri"/>
              </a:rPr>
              <a:t>consultas</a:t>
            </a:r>
            <a:r>
              <a:rPr dirty="0" sz="1400" spc="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sobre</a:t>
            </a:r>
            <a:r>
              <a:rPr dirty="0" sz="1400" spc="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Declaraciones</a:t>
            </a:r>
            <a:r>
              <a:rPr dirty="0" sz="1400" spc="-35">
                <a:latin typeface="Calibri"/>
                <a:cs typeface="Calibri"/>
              </a:rPr>
              <a:t> </a:t>
            </a:r>
            <a:r>
              <a:rPr dirty="0" sz="1400" spc="-5">
                <a:latin typeface="Calibri"/>
                <a:cs typeface="Calibri"/>
              </a:rPr>
              <a:t>Importa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Fácil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04159" y="1805559"/>
            <a:ext cx="5265420" cy="990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802005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Franklin Gothic Medium"/>
                <a:cs typeface="Franklin Gothic Medium"/>
              </a:rPr>
              <a:t>A</a:t>
            </a:r>
            <a:r>
              <a:rPr dirty="0" sz="2000" spc="-15">
                <a:latin typeface="Franklin Gothic Medium"/>
                <a:cs typeface="Franklin Gothic Medium"/>
              </a:rPr>
              <a:t> </a:t>
            </a:r>
            <a:r>
              <a:rPr dirty="0" sz="2000" spc="15">
                <a:latin typeface="Franklin Gothic Medium"/>
                <a:cs typeface="Franklin Gothic Medium"/>
              </a:rPr>
              <a:t>través</a:t>
            </a:r>
            <a:r>
              <a:rPr dirty="0" sz="2000" spc="-5">
                <a:latin typeface="Franklin Gothic Medium"/>
                <a:cs typeface="Franklin Gothic Medium"/>
              </a:rPr>
              <a:t> </a:t>
            </a:r>
            <a:r>
              <a:rPr dirty="0" sz="2000" spc="10">
                <a:latin typeface="Franklin Gothic Medium"/>
                <a:cs typeface="Franklin Gothic Medium"/>
              </a:rPr>
              <a:t>de</a:t>
            </a:r>
            <a:r>
              <a:rPr dirty="0" sz="2000" spc="-10">
                <a:latin typeface="Franklin Gothic Medium"/>
                <a:cs typeface="Franklin Gothic Medium"/>
              </a:rPr>
              <a:t> </a:t>
            </a:r>
            <a:r>
              <a:rPr dirty="0" sz="2000" spc="30">
                <a:latin typeface="Franklin Gothic Medium"/>
                <a:cs typeface="Franklin Gothic Medium"/>
              </a:rPr>
              <a:t>:</a:t>
            </a:r>
            <a:endParaRPr sz="2000">
              <a:latin typeface="Franklin Gothic Medium"/>
              <a:cs typeface="Franklin Gothic Medium"/>
            </a:endParaRPr>
          </a:p>
          <a:p>
            <a:pPr algn="ctr" marL="800100">
              <a:lnSpc>
                <a:spcPct val="100000"/>
              </a:lnSpc>
            </a:pPr>
            <a:r>
              <a:rPr dirty="0" sz="2000" spc="-5" i="1">
                <a:solidFill>
                  <a:srgbClr val="1F3863"/>
                </a:solidFill>
                <a:latin typeface="Arial"/>
                <a:cs typeface="Arial"/>
                <a:hlinkClick r:id="rId3"/>
              </a:rPr>
              <a:t>orientacionaerea_postal@sunat.gob.pe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400" spc="-10">
                <a:latin typeface="Calibri"/>
                <a:cs typeface="Calibri"/>
              </a:rPr>
              <a:t>-Orientación</a:t>
            </a:r>
            <a:r>
              <a:rPr dirty="0" sz="1400" spc="15">
                <a:latin typeface="Calibri"/>
                <a:cs typeface="Calibri"/>
              </a:rPr>
              <a:t> </a:t>
            </a:r>
            <a:r>
              <a:rPr dirty="0" sz="1400">
                <a:latin typeface="Calibri"/>
                <a:cs typeface="Calibri"/>
              </a:rPr>
              <a:t>de </a:t>
            </a:r>
            <a:r>
              <a:rPr dirty="0" sz="1400" spc="-5">
                <a:latin typeface="Calibri"/>
                <a:cs typeface="Calibri"/>
              </a:rPr>
              <a:t>Importa</a:t>
            </a:r>
            <a:r>
              <a:rPr dirty="0" sz="1400" spc="-20">
                <a:latin typeface="Calibri"/>
                <a:cs typeface="Calibri"/>
              </a:rPr>
              <a:t> </a:t>
            </a:r>
            <a:r>
              <a:rPr dirty="0" sz="1400" spc="-10">
                <a:latin typeface="Calibri"/>
                <a:cs typeface="Calibri"/>
              </a:rPr>
              <a:t>Fácil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1840" y="1861820"/>
            <a:ext cx="586739" cy="5461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705345" y="3755072"/>
            <a:ext cx="17259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961</a:t>
            </a:r>
            <a:r>
              <a:rPr dirty="0" sz="24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683</a:t>
            </a:r>
            <a:r>
              <a:rPr dirty="0" sz="24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619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337" y="239077"/>
            <a:ext cx="470154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Videos</a:t>
            </a:r>
            <a:r>
              <a:rPr dirty="0" sz="4000" spc="-80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recomendados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4429" y="1766570"/>
            <a:ext cx="7749540" cy="4424680"/>
          </a:xfrm>
          <a:custGeom>
            <a:avLst/>
            <a:gdLst/>
            <a:ahLst/>
            <a:cxnLst/>
            <a:rect l="l" t="t" r="r" b="b"/>
            <a:pathLst>
              <a:path w="7749540" h="4424680">
                <a:moveTo>
                  <a:pt x="0" y="392302"/>
                </a:moveTo>
                <a:lnTo>
                  <a:pt x="3056" y="343093"/>
                </a:lnTo>
                <a:lnTo>
                  <a:pt x="11981" y="295708"/>
                </a:lnTo>
                <a:lnTo>
                  <a:pt x="26406" y="250514"/>
                </a:lnTo>
                <a:lnTo>
                  <a:pt x="45964" y="207879"/>
                </a:lnTo>
                <a:lnTo>
                  <a:pt x="70287" y="168172"/>
                </a:lnTo>
                <a:lnTo>
                  <a:pt x="99008" y="131759"/>
                </a:lnTo>
                <a:lnTo>
                  <a:pt x="131759" y="99008"/>
                </a:lnTo>
                <a:lnTo>
                  <a:pt x="168172" y="70287"/>
                </a:lnTo>
                <a:lnTo>
                  <a:pt x="207879" y="45964"/>
                </a:lnTo>
                <a:lnTo>
                  <a:pt x="250514" y="26406"/>
                </a:lnTo>
                <a:lnTo>
                  <a:pt x="295708" y="11981"/>
                </a:lnTo>
                <a:lnTo>
                  <a:pt x="343093" y="3056"/>
                </a:lnTo>
                <a:lnTo>
                  <a:pt x="392303" y="0"/>
                </a:lnTo>
                <a:lnTo>
                  <a:pt x="7357237" y="0"/>
                </a:lnTo>
                <a:lnTo>
                  <a:pt x="7406446" y="3056"/>
                </a:lnTo>
                <a:lnTo>
                  <a:pt x="7453831" y="11981"/>
                </a:lnTo>
                <a:lnTo>
                  <a:pt x="7499025" y="26406"/>
                </a:lnTo>
                <a:lnTo>
                  <a:pt x="7541660" y="45964"/>
                </a:lnTo>
                <a:lnTo>
                  <a:pt x="7581367" y="70287"/>
                </a:lnTo>
                <a:lnTo>
                  <a:pt x="7617780" y="99008"/>
                </a:lnTo>
                <a:lnTo>
                  <a:pt x="7650531" y="131759"/>
                </a:lnTo>
                <a:lnTo>
                  <a:pt x="7679252" y="168172"/>
                </a:lnTo>
                <a:lnTo>
                  <a:pt x="7703575" y="207879"/>
                </a:lnTo>
                <a:lnTo>
                  <a:pt x="7723133" y="250514"/>
                </a:lnTo>
                <a:lnTo>
                  <a:pt x="7737558" y="295708"/>
                </a:lnTo>
                <a:lnTo>
                  <a:pt x="7746483" y="343093"/>
                </a:lnTo>
                <a:lnTo>
                  <a:pt x="7749540" y="392302"/>
                </a:lnTo>
                <a:lnTo>
                  <a:pt x="7749540" y="4032351"/>
                </a:lnTo>
                <a:lnTo>
                  <a:pt x="7746483" y="4081563"/>
                </a:lnTo>
                <a:lnTo>
                  <a:pt x="7737558" y="4128952"/>
                </a:lnTo>
                <a:lnTo>
                  <a:pt x="7723133" y="4174148"/>
                </a:lnTo>
                <a:lnTo>
                  <a:pt x="7703575" y="4216786"/>
                </a:lnTo>
                <a:lnTo>
                  <a:pt x="7679252" y="4256496"/>
                </a:lnTo>
                <a:lnTo>
                  <a:pt x="7650531" y="4292911"/>
                </a:lnTo>
                <a:lnTo>
                  <a:pt x="7617780" y="4325664"/>
                </a:lnTo>
                <a:lnTo>
                  <a:pt x="7581367" y="4354387"/>
                </a:lnTo>
                <a:lnTo>
                  <a:pt x="7541660" y="4378712"/>
                </a:lnTo>
                <a:lnTo>
                  <a:pt x="7499025" y="4398271"/>
                </a:lnTo>
                <a:lnTo>
                  <a:pt x="7453831" y="4412697"/>
                </a:lnTo>
                <a:lnTo>
                  <a:pt x="7406446" y="4421623"/>
                </a:lnTo>
                <a:lnTo>
                  <a:pt x="7357237" y="4424680"/>
                </a:lnTo>
                <a:lnTo>
                  <a:pt x="392303" y="4424680"/>
                </a:lnTo>
                <a:lnTo>
                  <a:pt x="343093" y="4421623"/>
                </a:lnTo>
                <a:lnTo>
                  <a:pt x="295708" y="4412697"/>
                </a:lnTo>
                <a:lnTo>
                  <a:pt x="250514" y="4398271"/>
                </a:lnTo>
                <a:lnTo>
                  <a:pt x="207879" y="4378712"/>
                </a:lnTo>
                <a:lnTo>
                  <a:pt x="168172" y="4354387"/>
                </a:lnTo>
                <a:lnTo>
                  <a:pt x="131759" y="4325664"/>
                </a:lnTo>
                <a:lnTo>
                  <a:pt x="99008" y="4292911"/>
                </a:lnTo>
                <a:lnTo>
                  <a:pt x="70287" y="4256496"/>
                </a:lnTo>
                <a:lnTo>
                  <a:pt x="45964" y="4216786"/>
                </a:lnTo>
                <a:lnTo>
                  <a:pt x="26406" y="4174148"/>
                </a:lnTo>
                <a:lnTo>
                  <a:pt x="11981" y="4128952"/>
                </a:lnTo>
                <a:lnTo>
                  <a:pt x="3056" y="4081563"/>
                </a:lnTo>
                <a:lnTo>
                  <a:pt x="0" y="4032351"/>
                </a:lnTo>
                <a:lnTo>
                  <a:pt x="0" y="392302"/>
                </a:lnTo>
                <a:close/>
              </a:path>
            </a:pathLst>
          </a:custGeom>
          <a:ln w="12700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87362" y="2164079"/>
            <a:ext cx="10630535" cy="415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83985" indent="-291782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023995" algn="l"/>
                <a:tab pos="6484620" algn="l"/>
              </a:tabLst>
            </a:pP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Exporta</a:t>
            </a:r>
            <a:r>
              <a:rPr dirty="0" sz="2500" spc="-4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5" b="1" i="1">
                <a:solidFill>
                  <a:srgbClr val="001F5F"/>
                </a:solidFill>
                <a:latin typeface="Calibri"/>
                <a:cs typeface="Calibri"/>
              </a:rPr>
              <a:t>Fácil</a:t>
            </a:r>
            <a:endParaRPr sz="2500">
              <a:latin typeface="Calibri"/>
              <a:cs typeface="Calibri"/>
            </a:endParaRPr>
          </a:p>
          <a:p>
            <a:pPr algn="ctr" marL="3567429">
              <a:lnSpc>
                <a:spcPct val="100000"/>
              </a:lnSpc>
              <a:spcBef>
                <a:spcPts val="40"/>
              </a:spcBef>
            </a:pPr>
            <a:r>
              <a:rPr dirty="0" u="heavy" sz="2000" spc="-15" i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https://www.youtube.com/watch?v=0-</a:t>
            </a:r>
            <a:endParaRPr sz="2000">
              <a:latin typeface="Calibri"/>
              <a:cs typeface="Calibri"/>
            </a:endParaRPr>
          </a:p>
          <a:p>
            <a:pPr algn="ctr" marL="3562350">
              <a:lnSpc>
                <a:spcPct val="100000"/>
              </a:lnSpc>
            </a:pPr>
            <a:r>
              <a:rPr dirty="0" u="heavy" sz="2000" spc="-15" i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IKUz_UMV8&amp;list=PLfR_HWzaHaJr-mCAYusxaCpER4O66x6fr&amp;index=3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Calibri"/>
              <a:cs typeface="Calibri"/>
            </a:endParaRPr>
          </a:p>
          <a:p>
            <a:pPr marL="5158105" indent="-1591310">
              <a:lnSpc>
                <a:spcPct val="100000"/>
              </a:lnSpc>
              <a:buFont typeface="Wingdings"/>
              <a:buChar char=""/>
              <a:tabLst>
                <a:tab pos="4024629" algn="l"/>
                <a:tab pos="5158740" algn="l"/>
              </a:tabLst>
            </a:pP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7</a:t>
            </a:r>
            <a:r>
              <a:rPr dirty="0" sz="2500" spc="-2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b="1" i="1">
                <a:solidFill>
                  <a:srgbClr val="001F5F"/>
                </a:solidFill>
                <a:latin typeface="Calibri"/>
                <a:cs typeface="Calibri"/>
              </a:rPr>
              <a:t>razones</a:t>
            </a:r>
            <a:r>
              <a:rPr dirty="0" sz="2500" spc="-25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para</a:t>
            </a:r>
            <a:r>
              <a:rPr dirty="0" sz="2500" spc="5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usar</a:t>
            </a:r>
            <a:r>
              <a:rPr dirty="0" sz="2500" spc="-1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Exporta</a:t>
            </a:r>
            <a:r>
              <a:rPr dirty="0" sz="2500" spc="-1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5" b="1" i="1">
                <a:solidFill>
                  <a:srgbClr val="001F5F"/>
                </a:solidFill>
                <a:latin typeface="Calibri"/>
                <a:cs typeface="Calibri"/>
              </a:rPr>
              <a:t>Fácil</a:t>
            </a:r>
            <a:endParaRPr sz="2500">
              <a:latin typeface="Calibri"/>
              <a:cs typeface="Calibri"/>
            </a:endParaRPr>
          </a:p>
          <a:p>
            <a:pPr algn="ctr" marL="3564890">
              <a:lnSpc>
                <a:spcPct val="100000"/>
              </a:lnSpc>
              <a:spcBef>
                <a:spcPts val="40"/>
              </a:spcBef>
            </a:pPr>
            <a:r>
              <a:rPr dirty="0" u="heavy" sz="2000" spc="-10" i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https://www.youtube.com/watch?v=SN5c50G4Hb8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4238625" indent="-457834">
              <a:lnSpc>
                <a:spcPct val="100000"/>
              </a:lnSpc>
              <a:spcBef>
                <a:spcPts val="1365"/>
              </a:spcBef>
              <a:buFont typeface="Wingdings"/>
              <a:buChar char=""/>
              <a:tabLst>
                <a:tab pos="4238625" algn="l"/>
                <a:tab pos="4239260" algn="l"/>
              </a:tabLst>
            </a:pP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Exporta </a:t>
            </a:r>
            <a:r>
              <a:rPr dirty="0" sz="2500" spc="-10" b="1" i="1">
                <a:solidFill>
                  <a:srgbClr val="001F5F"/>
                </a:solidFill>
                <a:latin typeface="Calibri"/>
                <a:cs typeface="Calibri"/>
              </a:rPr>
              <a:t>Fácil:</a:t>
            </a:r>
            <a:r>
              <a:rPr dirty="0" sz="2500" spc="15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5" b="1" i="1">
                <a:solidFill>
                  <a:srgbClr val="001F5F"/>
                </a:solidFill>
                <a:latin typeface="Calibri"/>
                <a:cs typeface="Calibri"/>
              </a:rPr>
              <a:t>Revisa</a:t>
            </a: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 celular</a:t>
            </a:r>
            <a:r>
              <a:rPr dirty="0" sz="2500" spc="-35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el </a:t>
            </a:r>
            <a:r>
              <a:rPr dirty="0" sz="2500" spc="-15" b="1" i="1">
                <a:solidFill>
                  <a:srgbClr val="001F5F"/>
                </a:solidFill>
                <a:latin typeface="Calibri"/>
                <a:cs typeface="Calibri"/>
              </a:rPr>
              <a:t>estado</a:t>
            </a: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 de tu</a:t>
            </a:r>
            <a:endParaRPr sz="2500">
              <a:latin typeface="Calibri"/>
              <a:cs typeface="Calibri"/>
            </a:endParaRPr>
          </a:p>
          <a:p>
            <a:pPr marL="6969759">
              <a:lnSpc>
                <a:spcPct val="100000"/>
              </a:lnSpc>
            </a:pPr>
            <a:r>
              <a:rPr dirty="0" sz="2500" spc="-15" b="1" i="1">
                <a:solidFill>
                  <a:srgbClr val="001F5F"/>
                </a:solidFill>
                <a:latin typeface="Calibri"/>
                <a:cs typeface="Calibri"/>
              </a:rPr>
              <a:t>envío</a:t>
            </a:r>
            <a:endParaRPr sz="2500">
              <a:latin typeface="Calibri"/>
              <a:cs typeface="Calibri"/>
            </a:endParaRPr>
          </a:p>
          <a:p>
            <a:pPr algn="ctr" marL="3563620">
              <a:lnSpc>
                <a:spcPct val="100000"/>
              </a:lnSpc>
              <a:spcBef>
                <a:spcPts val="40"/>
              </a:spcBef>
            </a:pPr>
            <a:r>
              <a:rPr dirty="0" u="heavy" sz="2000" spc="-15" i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https://www.youtube.com/watch?v=ihunnPjHndU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u="sng" sz="1600" spc="-15" b="1" i="1">
                <a:solidFill>
                  <a:srgbClr val="44536A"/>
                </a:solidFill>
                <a:uFill>
                  <a:solidFill>
                    <a:srgbClr val="44536A"/>
                  </a:solidFill>
                </a:uFill>
                <a:latin typeface="Calibri"/>
                <a:cs typeface="Calibri"/>
              </a:rPr>
              <a:t>Fuente</a:t>
            </a:r>
            <a:r>
              <a:rPr dirty="0" sz="1600" spc="-15" b="1" i="1">
                <a:solidFill>
                  <a:srgbClr val="44536A"/>
                </a:solidFill>
                <a:latin typeface="Calibri"/>
                <a:cs typeface="Calibri"/>
              </a:rPr>
              <a:t>.-</a:t>
            </a:r>
            <a:r>
              <a:rPr dirty="0" sz="1600" spc="40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600" spc="-35" i="1">
                <a:solidFill>
                  <a:srgbClr val="44536A"/>
                </a:solidFill>
                <a:latin typeface="Calibri"/>
                <a:cs typeface="Calibri"/>
              </a:rPr>
              <a:t>SUNAT</a:t>
            </a:r>
            <a:r>
              <a:rPr dirty="0" sz="1600" spc="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600" spc="-10" i="1">
                <a:solidFill>
                  <a:srgbClr val="44536A"/>
                </a:solidFill>
                <a:latin typeface="Calibri"/>
                <a:cs typeface="Calibri"/>
              </a:rPr>
              <a:t>Oficial</a:t>
            </a:r>
            <a:r>
              <a:rPr dirty="0" sz="1600" spc="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600" spc="-35" i="1">
                <a:solidFill>
                  <a:srgbClr val="44536A"/>
                </a:solidFill>
                <a:latin typeface="Calibri"/>
                <a:cs typeface="Calibri"/>
              </a:rPr>
              <a:t>(You</a:t>
            </a:r>
            <a:r>
              <a:rPr dirty="0" sz="1600" spc="2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600" spc="-20" i="1">
                <a:solidFill>
                  <a:srgbClr val="44536A"/>
                </a:solidFill>
                <a:latin typeface="Calibri"/>
                <a:cs typeface="Calibri"/>
              </a:rPr>
              <a:t>Tube)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9519" y="2755900"/>
            <a:ext cx="1666239" cy="20980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846819" y="1564639"/>
            <a:ext cx="2817495" cy="1120775"/>
            <a:chOff x="8846819" y="1564639"/>
            <a:chExt cx="2817495" cy="1120775"/>
          </a:xfrm>
        </p:grpSpPr>
        <p:sp>
          <p:nvSpPr>
            <p:cNvPr id="7" name="object 7"/>
            <p:cNvSpPr/>
            <p:nvPr/>
          </p:nvSpPr>
          <p:spPr>
            <a:xfrm>
              <a:off x="8849486" y="1625218"/>
              <a:ext cx="2708275" cy="1022350"/>
            </a:xfrm>
            <a:custGeom>
              <a:avLst/>
              <a:gdLst/>
              <a:ahLst/>
              <a:cxnLst/>
              <a:rect l="l" t="t" r="r" b="b"/>
              <a:pathLst>
                <a:path w="2708275" h="1022350">
                  <a:moveTo>
                    <a:pt x="96139" y="0"/>
                  </a:moveTo>
                  <a:lnTo>
                    <a:pt x="0" y="611123"/>
                  </a:lnTo>
                  <a:lnTo>
                    <a:pt x="2611755" y="1022222"/>
                  </a:lnTo>
                  <a:lnTo>
                    <a:pt x="2708021" y="411098"/>
                  </a:lnTo>
                  <a:lnTo>
                    <a:pt x="96139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46819" y="1564639"/>
              <a:ext cx="2817114" cy="96037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48368" y="1738502"/>
              <a:ext cx="2348483" cy="5124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59899" y="1907539"/>
              <a:ext cx="1110233" cy="69113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61200" y="2122677"/>
              <a:ext cx="646677" cy="22771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73639" y="2019299"/>
              <a:ext cx="942594" cy="6657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81665" y="2192400"/>
              <a:ext cx="529208" cy="22802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59" y="3037839"/>
            <a:ext cx="4376420" cy="246126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476" y="2124138"/>
            <a:ext cx="2711450" cy="10928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0" spc="-5" b="1" i="0">
                <a:solidFill>
                  <a:srgbClr val="001F5F"/>
                </a:solidFill>
                <a:latin typeface="Calibri"/>
                <a:cs typeface="Calibri"/>
              </a:rPr>
              <a:t>G</a:t>
            </a:r>
            <a:r>
              <a:rPr dirty="0" sz="7000" spc="-170" b="1" i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z="7000" b="1" i="0">
                <a:solidFill>
                  <a:srgbClr val="001F5F"/>
                </a:solidFill>
                <a:latin typeface="Calibri"/>
                <a:cs typeface="Calibri"/>
              </a:rPr>
              <a:t>acias</a:t>
            </a:r>
            <a:endParaRPr sz="7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4429" y="2081529"/>
            <a:ext cx="7749540" cy="3195320"/>
          </a:xfrm>
          <a:custGeom>
            <a:avLst/>
            <a:gdLst/>
            <a:ahLst/>
            <a:cxnLst/>
            <a:rect l="l" t="t" r="r" b="b"/>
            <a:pathLst>
              <a:path w="7749540" h="3195320">
                <a:moveTo>
                  <a:pt x="0" y="283337"/>
                </a:moveTo>
                <a:lnTo>
                  <a:pt x="3708" y="237382"/>
                </a:lnTo>
                <a:lnTo>
                  <a:pt x="14446" y="193787"/>
                </a:lnTo>
                <a:lnTo>
                  <a:pt x="31629" y="153135"/>
                </a:lnTo>
                <a:lnTo>
                  <a:pt x="54672" y="116009"/>
                </a:lnTo>
                <a:lnTo>
                  <a:pt x="82994" y="82994"/>
                </a:lnTo>
                <a:lnTo>
                  <a:pt x="116009" y="54672"/>
                </a:lnTo>
                <a:lnTo>
                  <a:pt x="153135" y="31629"/>
                </a:lnTo>
                <a:lnTo>
                  <a:pt x="193787" y="14446"/>
                </a:lnTo>
                <a:lnTo>
                  <a:pt x="237382" y="3708"/>
                </a:lnTo>
                <a:lnTo>
                  <a:pt x="283337" y="0"/>
                </a:lnTo>
                <a:lnTo>
                  <a:pt x="7466203" y="0"/>
                </a:lnTo>
                <a:lnTo>
                  <a:pt x="7512157" y="3708"/>
                </a:lnTo>
                <a:lnTo>
                  <a:pt x="7555752" y="14446"/>
                </a:lnTo>
                <a:lnTo>
                  <a:pt x="7596404" y="31629"/>
                </a:lnTo>
                <a:lnTo>
                  <a:pt x="7633530" y="54672"/>
                </a:lnTo>
                <a:lnTo>
                  <a:pt x="7666545" y="82994"/>
                </a:lnTo>
                <a:lnTo>
                  <a:pt x="7694867" y="116009"/>
                </a:lnTo>
                <a:lnTo>
                  <a:pt x="7717910" y="153135"/>
                </a:lnTo>
                <a:lnTo>
                  <a:pt x="7735093" y="193787"/>
                </a:lnTo>
                <a:lnTo>
                  <a:pt x="7745831" y="237382"/>
                </a:lnTo>
                <a:lnTo>
                  <a:pt x="7749540" y="283337"/>
                </a:lnTo>
                <a:lnTo>
                  <a:pt x="7749540" y="2911983"/>
                </a:lnTo>
                <a:lnTo>
                  <a:pt x="7745831" y="2957937"/>
                </a:lnTo>
                <a:lnTo>
                  <a:pt x="7735093" y="3001532"/>
                </a:lnTo>
                <a:lnTo>
                  <a:pt x="7717910" y="3042184"/>
                </a:lnTo>
                <a:lnTo>
                  <a:pt x="7694867" y="3079310"/>
                </a:lnTo>
                <a:lnTo>
                  <a:pt x="7666545" y="3112325"/>
                </a:lnTo>
                <a:lnTo>
                  <a:pt x="7633530" y="3140647"/>
                </a:lnTo>
                <a:lnTo>
                  <a:pt x="7596404" y="3163690"/>
                </a:lnTo>
                <a:lnTo>
                  <a:pt x="7555752" y="3180873"/>
                </a:lnTo>
                <a:lnTo>
                  <a:pt x="7512157" y="3191611"/>
                </a:lnTo>
                <a:lnTo>
                  <a:pt x="7466203" y="3195320"/>
                </a:lnTo>
                <a:lnTo>
                  <a:pt x="283337" y="3195320"/>
                </a:lnTo>
                <a:lnTo>
                  <a:pt x="237382" y="3191611"/>
                </a:lnTo>
                <a:lnTo>
                  <a:pt x="193787" y="3180873"/>
                </a:lnTo>
                <a:lnTo>
                  <a:pt x="153135" y="3163690"/>
                </a:lnTo>
                <a:lnTo>
                  <a:pt x="116009" y="3140647"/>
                </a:lnTo>
                <a:lnTo>
                  <a:pt x="82994" y="3112325"/>
                </a:lnTo>
                <a:lnTo>
                  <a:pt x="54672" y="3079310"/>
                </a:lnTo>
                <a:lnTo>
                  <a:pt x="31629" y="3042184"/>
                </a:lnTo>
                <a:lnTo>
                  <a:pt x="14446" y="3001532"/>
                </a:lnTo>
                <a:lnTo>
                  <a:pt x="3708" y="2957937"/>
                </a:lnTo>
                <a:lnTo>
                  <a:pt x="0" y="2911983"/>
                </a:lnTo>
                <a:lnTo>
                  <a:pt x="0" y="283337"/>
                </a:lnTo>
                <a:close/>
              </a:path>
            </a:pathLst>
          </a:custGeom>
          <a:ln w="12700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40300" indent="-457834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4940935" algn="l"/>
              </a:tabLst>
            </a:pPr>
            <a:r>
              <a:rPr dirty="0" spc="-10"/>
              <a:t>¿Qué</a:t>
            </a:r>
            <a:r>
              <a:rPr dirty="0" spc="-20"/>
              <a:t> </a:t>
            </a:r>
            <a:r>
              <a:rPr dirty="0" spc="-5"/>
              <a:t>es?</a:t>
            </a:r>
          </a:p>
          <a:p>
            <a:pPr marL="3459479" indent="-457200">
              <a:lnSpc>
                <a:spcPct val="100000"/>
              </a:lnSpc>
              <a:buFont typeface="Wingdings"/>
              <a:buChar char=""/>
              <a:tabLst>
                <a:tab pos="3459479" algn="l"/>
              </a:tabLst>
            </a:pPr>
            <a:r>
              <a:rPr dirty="0" spc="-5">
                <a:solidFill>
                  <a:srgbClr val="4471C4"/>
                </a:solidFill>
              </a:rPr>
              <a:t>¿Quiénes</a:t>
            </a:r>
            <a:r>
              <a:rPr dirty="0" spc="30">
                <a:solidFill>
                  <a:srgbClr val="4471C4"/>
                </a:solidFill>
              </a:rPr>
              <a:t> </a:t>
            </a:r>
            <a:r>
              <a:rPr dirty="0" spc="-5">
                <a:solidFill>
                  <a:srgbClr val="4471C4"/>
                </a:solidFill>
              </a:rPr>
              <a:t>pueden</a:t>
            </a:r>
            <a:r>
              <a:rPr dirty="0" spc="5">
                <a:solidFill>
                  <a:srgbClr val="4471C4"/>
                </a:solidFill>
              </a:rPr>
              <a:t> </a:t>
            </a:r>
            <a:r>
              <a:rPr dirty="0" spc="-10">
                <a:solidFill>
                  <a:srgbClr val="4471C4"/>
                </a:solidFill>
              </a:rPr>
              <a:t>acceder?</a:t>
            </a:r>
          </a:p>
          <a:p>
            <a:pPr lvl="1" marL="4249420" indent="-457834">
              <a:lnSpc>
                <a:spcPct val="100000"/>
              </a:lnSpc>
              <a:buFont typeface="Wingdings"/>
              <a:buChar char=""/>
              <a:tabLst>
                <a:tab pos="4250055" algn="l"/>
              </a:tabLst>
            </a:pPr>
            <a:r>
              <a:rPr dirty="0" sz="3200" spc="-5" b="1" i="1">
                <a:solidFill>
                  <a:srgbClr val="001F5F"/>
                </a:solidFill>
                <a:latin typeface="Calibri"/>
                <a:cs typeface="Calibri"/>
              </a:rPr>
              <a:t>¿Cómo</a:t>
            </a:r>
            <a:r>
              <a:rPr dirty="0" sz="3200" spc="-3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3200" spc="-10" b="1" i="1">
                <a:solidFill>
                  <a:srgbClr val="001F5F"/>
                </a:solidFill>
                <a:latin typeface="Calibri"/>
                <a:cs typeface="Calibri"/>
              </a:rPr>
              <a:t>funciona?</a:t>
            </a:r>
            <a:endParaRPr sz="3200">
              <a:latin typeface="Calibri"/>
              <a:cs typeface="Calibri"/>
            </a:endParaRPr>
          </a:p>
          <a:p>
            <a:pPr lvl="2" marL="4577080" indent="-457834">
              <a:lnSpc>
                <a:spcPct val="100000"/>
              </a:lnSpc>
              <a:buFont typeface="Wingdings"/>
              <a:buChar char=""/>
              <a:tabLst>
                <a:tab pos="4577715" algn="l"/>
              </a:tabLst>
            </a:pPr>
            <a:r>
              <a:rPr dirty="0" sz="3200" spc="-5" b="1" i="1">
                <a:solidFill>
                  <a:srgbClr val="4471C4"/>
                </a:solidFill>
                <a:latin typeface="Calibri"/>
                <a:cs typeface="Calibri"/>
              </a:rPr>
              <a:t>Caso</a:t>
            </a:r>
            <a:r>
              <a:rPr dirty="0" sz="3200" spc="-30" b="1" i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z="3200" spc="-10" b="1" i="1">
                <a:solidFill>
                  <a:srgbClr val="4471C4"/>
                </a:solidFill>
                <a:latin typeface="Calibri"/>
                <a:cs typeface="Calibri"/>
              </a:rPr>
              <a:t>práctico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960" y="2621279"/>
            <a:ext cx="2357119" cy="22809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8046" y="750315"/>
            <a:ext cx="162052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 i="0">
                <a:solidFill>
                  <a:srgbClr val="000066"/>
                </a:solidFill>
                <a:latin typeface="Calibri"/>
                <a:cs typeface="Calibri"/>
              </a:rPr>
              <a:t>A</a:t>
            </a:r>
            <a:r>
              <a:rPr dirty="0" sz="4000" spc="-40" b="1" i="0">
                <a:solidFill>
                  <a:srgbClr val="000066"/>
                </a:solidFill>
                <a:latin typeface="Calibri"/>
                <a:cs typeface="Calibri"/>
              </a:rPr>
              <a:t>g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enda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82029" y="1459230"/>
            <a:ext cx="4460240" cy="3743960"/>
          </a:xfrm>
          <a:custGeom>
            <a:avLst/>
            <a:gdLst/>
            <a:ahLst/>
            <a:cxnLst/>
            <a:rect l="l" t="t" r="r" b="b"/>
            <a:pathLst>
              <a:path w="4460240" h="3743960">
                <a:moveTo>
                  <a:pt x="0" y="331978"/>
                </a:moveTo>
                <a:lnTo>
                  <a:pt x="3598" y="282911"/>
                </a:lnTo>
                <a:lnTo>
                  <a:pt x="14052" y="236083"/>
                </a:lnTo>
                <a:lnTo>
                  <a:pt x="30848" y="192006"/>
                </a:lnTo>
                <a:lnTo>
                  <a:pt x="53473" y="151194"/>
                </a:lnTo>
                <a:lnTo>
                  <a:pt x="81414" y="114159"/>
                </a:lnTo>
                <a:lnTo>
                  <a:pt x="114159" y="81414"/>
                </a:lnTo>
                <a:lnTo>
                  <a:pt x="151194" y="53473"/>
                </a:lnTo>
                <a:lnTo>
                  <a:pt x="192006" y="30848"/>
                </a:lnTo>
                <a:lnTo>
                  <a:pt x="236083" y="14052"/>
                </a:lnTo>
                <a:lnTo>
                  <a:pt x="282911" y="3598"/>
                </a:lnTo>
                <a:lnTo>
                  <a:pt x="331978" y="0"/>
                </a:lnTo>
                <a:lnTo>
                  <a:pt x="4128262" y="0"/>
                </a:lnTo>
                <a:lnTo>
                  <a:pt x="4177328" y="3598"/>
                </a:lnTo>
                <a:lnTo>
                  <a:pt x="4224156" y="14052"/>
                </a:lnTo>
                <a:lnTo>
                  <a:pt x="4268233" y="30848"/>
                </a:lnTo>
                <a:lnTo>
                  <a:pt x="4309045" y="53473"/>
                </a:lnTo>
                <a:lnTo>
                  <a:pt x="4346080" y="81414"/>
                </a:lnTo>
                <a:lnTo>
                  <a:pt x="4378825" y="114159"/>
                </a:lnTo>
                <a:lnTo>
                  <a:pt x="4406766" y="151194"/>
                </a:lnTo>
                <a:lnTo>
                  <a:pt x="4429391" y="192006"/>
                </a:lnTo>
                <a:lnTo>
                  <a:pt x="4446187" y="236083"/>
                </a:lnTo>
                <a:lnTo>
                  <a:pt x="4456641" y="282911"/>
                </a:lnTo>
                <a:lnTo>
                  <a:pt x="4460240" y="331978"/>
                </a:lnTo>
                <a:lnTo>
                  <a:pt x="4460240" y="3411982"/>
                </a:lnTo>
                <a:lnTo>
                  <a:pt x="4456641" y="3461048"/>
                </a:lnTo>
                <a:lnTo>
                  <a:pt x="4446187" y="3507876"/>
                </a:lnTo>
                <a:lnTo>
                  <a:pt x="4429391" y="3551953"/>
                </a:lnTo>
                <a:lnTo>
                  <a:pt x="4406766" y="3592765"/>
                </a:lnTo>
                <a:lnTo>
                  <a:pt x="4378825" y="3629800"/>
                </a:lnTo>
                <a:lnTo>
                  <a:pt x="4346080" y="3662545"/>
                </a:lnTo>
                <a:lnTo>
                  <a:pt x="4309045" y="3690486"/>
                </a:lnTo>
                <a:lnTo>
                  <a:pt x="4268233" y="3713111"/>
                </a:lnTo>
                <a:lnTo>
                  <a:pt x="4224156" y="3729907"/>
                </a:lnTo>
                <a:lnTo>
                  <a:pt x="4177328" y="3740361"/>
                </a:lnTo>
                <a:lnTo>
                  <a:pt x="4128262" y="3743960"/>
                </a:lnTo>
                <a:lnTo>
                  <a:pt x="331978" y="3743960"/>
                </a:lnTo>
                <a:lnTo>
                  <a:pt x="282911" y="3740361"/>
                </a:lnTo>
                <a:lnTo>
                  <a:pt x="236083" y="3729907"/>
                </a:lnTo>
                <a:lnTo>
                  <a:pt x="192006" y="3713111"/>
                </a:lnTo>
                <a:lnTo>
                  <a:pt x="151194" y="3690486"/>
                </a:lnTo>
                <a:lnTo>
                  <a:pt x="114159" y="3662545"/>
                </a:lnTo>
                <a:lnTo>
                  <a:pt x="81414" y="3629800"/>
                </a:lnTo>
                <a:lnTo>
                  <a:pt x="53473" y="3592765"/>
                </a:lnTo>
                <a:lnTo>
                  <a:pt x="30848" y="3551953"/>
                </a:lnTo>
                <a:lnTo>
                  <a:pt x="14052" y="3507876"/>
                </a:lnTo>
                <a:lnTo>
                  <a:pt x="3598" y="3461048"/>
                </a:lnTo>
                <a:lnTo>
                  <a:pt x="0" y="3411982"/>
                </a:lnTo>
                <a:lnTo>
                  <a:pt x="0" y="331978"/>
                </a:lnTo>
                <a:close/>
              </a:path>
            </a:pathLst>
          </a:custGeom>
          <a:ln w="12700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347459" y="2154554"/>
            <a:ext cx="3928110" cy="2312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Es</a:t>
            </a: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un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mecanismo</a:t>
            </a: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promotor</a:t>
            </a:r>
            <a:r>
              <a:rPr dirty="0" sz="2500" spc="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dirty="0" sz="2500" spc="-55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exportaciones</a:t>
            </a:r>
            <a:r>
              <a:rPr dirty="0" sz="2500" spc="4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dirty="0" sz="2500" spc="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permite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5" b="1" i="1">
                <a:solidFill>
                  <a:srgbClr val="AC1C43"/>
                </a:solidFill>
                <a:latin typeface="Calibri"/>
                <a:cs typeface="Calibri"/>
              </a:rPr>
              <a:t>acceder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a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10" b="1" i="1">
                <a:solidFill>
                  <a:srgbClr val="AC1C43"/>
                </a:solidFill>
                <a:latin typeface="Calibri"/>
                <a:cs typeface="Calibri"/>
              </a:rPr>
              <a:t>mercados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 internacionales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a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través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de </a:t>
            </a:r>
            <a:r>
              <a:rPr dirty="0" sz="2500" spc="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SERPOST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de manera simple,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económica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 y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 segura.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460" y="2311400"/>
            <a:ext cx="4859020" cy="17653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654" y="281622"/>
            <a:ext cx="1945639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¿Qué</a:t>
            </a:r>
            <a:r>
              <a:rPr dirty="0" sz="4000" spc="-85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es?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685790" y="1568450"/>
            <a:ext cx="5209540" cy="3228340"/>
          </a:xfrm>
          <a:custGeom>
            <a:avLst/>
            <a:gdLst/>
            <a:ahLst/>
            <a:cxnLst/>
            <a:rect l="l" t="t" r="r" b="b"/>
            <a:pathLst>
              <a:path w="5209540" h="3228340">
                <a:moveTo>
                  <a:pt x="0" y="286258"/>
                </a:moveTo>
                <a:lnTo>
                  <a:pt x="3746" y="239820"/>
                </a:lnTo>
                <a:lnTo>
                  <a:pt x="14591" y="195771"/>
                </a:lnTo>
                <a:lnTo>
                  <a:pt x="31947" y="154697"/>
                </a:lnTo>
                <a:lnTo>
                  <a:pt x="55225" y="117189"/>
                </a:lnTo>
                <a:lnTo>
                  <a:pt x="83835" y="83835"/>
                </a:lnTo>
                <a:lnTo>
                  <a:pt x="117189" y="55225"/>
                </a:lnTo>
                <a:lnTo>
                  <a:pt x="154697" y="31947"/>
                </a:lnTo>
                <a:lnTo>
                  <a:pt x="195771" y="14591"/>
                </a:lnTo>
                <a:lnTo>
                  <a:pt x="239820" y="3746"/>
                </a:lnTo>
                <a:lnTo>
                  <a:pt x="286258" y="0"/>
                </a:lnTo>
                <a:lnTo>
                  <a:pt x="4923282" y="0"/>
                </a:lnTo>
                <a:lnTo>
                  <a:pt x="4969719" y="3746"/>
                </a:lnTo>
                <a:lnTo>
                  <a:pt x="5013768" y="14591"/>
                </a:lnTo>
                <a:lnTo>
                  <a:pt x="5054842" y="31947"/>
                </a:lnTo>
                <a:lnTo>
                  <a:pt x="5092350" y="55225"/>
                </a:lnTo>
                <a:lnTo>
                  <a:pt x="5125704" y="83835"/>
                </a:lnTo>
                <a:lnTo>
                  <a:pt x="5154314" y="117189"/>
                </a:lnTo>
                <a:lnTo>
                  <a:pt x="5177592" y="154697"/>
                </a:lnTo>
                <a:lnTo>
                  <a:pt x="5194948" y="195771"/>
                </a:lnTo>
                <a:lnTo>
                  <a:pt x="5205793" y="239820"/>
                </a:lnTo>
                <a:lnTo>
                  <a:pt x="5209540" y="286258"/>
                </a:lnTo>
                <a:lnTo>
                  <a:pt x="5209540" y="2942082"/>
                </a:lnTo>
                <a:lnTo>
                  <a:pt x="5205793" y="2988519"/>
                </a:lnTo>
                <a:lnTo>
                  <a:pt x="5194948" y="3032568"/>
                </a:lnTo>
                <a:lnTo>
                  <a:pt x="5177592" y="3073642"/>
                </a:lnTo>
                <a:lnTo>
                  <a:pt x="5154314" y="3111150"/>
                </a:lnTo>
                <a:lnTo>
                  <a:pt x="5125704" y="3144504"/>
                </a:lnTo>
                <a:lnTo>
                  <a:pt x="5092350" y="3173114"/>
                </a:lnTo>
                <a:lnTo>
                  <a:pt x="5054842" y="3196392"/>
                </a:lnTo>
                <a:lnTo>
                  <a:pt x="5013768" y="3213748"/>
                </a:lnTo>
                <a:lnTo>
                  <a:pt x="4969719" y="3224593"/>
                </a:lnTo>
                <a:lnTo>
                  <a:pt x="4923282" y="3228340"/>
                </a:lnTo>
                <a:lnTo>
                  <a:pt x="286258" y="3228340"/>
                </a:lnTo>
                <a:lnTo>
                  <a:pt x="239820" y="3224593"/>
                </a:lnTo>
                <a:lnTo>
                  <a:pt x="195771" y="3213748"/>
                </a:lnTo>
                <a:lnTo>
                  <a:pt x="154697" y="3196392"/>
                </a:lnTo>
                <a:lnTo>
                  <a:pt x="117189" y="3173114"/>
                </a:lnTo>
                <a:lnTo>
                  <a:pt x="83835" y="3144504"/>
                </a:lnTo>
                <a:lnTo>
                  <a:pt x="55225" y="3111150"/>
                </a:lnTo>
                <a:lnTo>
                  <a:pt x="31947" y="3073642"/>
                </a:lnTo>
                <a:lnTo>
                  <a:pt x="14591" y="3032568"/>
                </a:lnTo>
                <a:lnTo>
                  <a:pt x="3746" y="2988519"/>
                </a:lnTo>
                <a:lnTo>
                  <a:pt x="0" y="2942082"/>
                </a:lnTo>
                <a:lnTo>
                  <a:pt x="0" y="286258"/>
                </a:lnTo>
                <a:close/>
              </a:path>
            </a:pathLst>
          </a:custGeom>
          <a:ln w="12700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50509" y="2196147"/>
            <a:ext cx="4879340" cy="1931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1905">
              <a:lnSpc>
                <a:spcPct val="100000"/>
              </a:lnSpc>
              <a:spcBef>
                <a:spcPts val="100"/>
              </a:spcBef>
            </a:pP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Personas</a:t>
            </a:r>
            <a:r>
              <a:rPr dirty="0" sz="2500" spc="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dirty="0" sz="2500" spc="-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empresas</a:t>
            </a:r>
            <a:r>
              <a:rPr dirty="0" sz="2500" spc="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exporten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mercancías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con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fines comerciales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por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 un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valor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 FOB*</a:t>
            </a:r>
            <a:r>
              <a:rPr dirty="0" sz="2500" spc="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que</a:t>
            </a:r>
            <a:r>
              <a:rPr dirty="0" sz="2500" spc="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u="heavy" sz="2500" spc="-5" i="1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por </a:t>
            </a:r>
            <a:r>
              <a:rPr dirty="0" u="heavy" sz="2500" spc="-10" i="1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Calibri"/>
                <a:cs typeface="Calibri"/>
              </a:rPr>
              <a:t>envío</a:t>
            </a: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no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podrá </a:t>
            </a:r>
            <a:r>
              <a:rPr dirty="0" sz="2500" spc="-55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20" i="1">
                <a:solidFill>
                  <a:srgbClr val="001F5F"/>
                </a:solidFill>
                <a:latin typeface="Calibri"/>
                <a:cs typeface="Calibri"/>
              </a:rPr>
              <a:t>exceder</a:t>
            </a:r>
            <a:r>
              <a:rPr dirty="0" sz="2500" spc="5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dirty="0" sz="2500" spc="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US$</a:t>
            </a:r>
            <a:r>
              <a:rPr dirty="0" sz="2500" spc="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10" b="1" i="1">
                <a:solidFill>
                  <a:srgbClr val="AC1C43"/>
                </a:solidFill>
                <a:latin typeface="Calibri"/>
                <a:cs typeface="Calibri"/>
              </a:rPr>
              <a:t>7,500</a:t>
            </a:r>
            <a:r>
              <a:rPr dirty="0" sz="2500" spc="3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ni</a:t>
            </a:r>
            <a:r>
              <a:rPr dirty="0" sz="2500" spc="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los</a:t>
            </a:r>
            <a:r>
              <a:rPr dirty="0" sz="2500" spc="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30</a:t>
            </a:r>
            <a:r>
              <a:rPr dirty="0" sz="2500" spc="2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20" b="1" i="1">
                <a:solidFill>
                  <a:srgbClr val="AC1C43"/>
                </a:solidFill>
                <a:latin typeface="Calibri"/>
                <a:cs typeface="Calibri"/>
              </a:rPr>
              <a:t>kg. </a:t>
            </a:r>
            <a:r>
              <a:rPr dirty="0" sz="2500" spc="-1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por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10" b="1" i="1">
                <a:solidFill>
                  <a:srgbClr val="AC1C43"/>
                </a:solidFill>
                <a:latin typeface="Calibri"/>
                <a:cs typeface="Calibri"/>
              </a:rPr>
              <a:t>cada</a:t>
            </a:r>
            <a:r>
              <a:rPr dirty="0" sz="2500" spc="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bulto</a:t>
            </a:r>
            <a:r>
              <a:rPr dirty="0" sz="2500" spc="-2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(envíos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ilimitados).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5041" y="5458777"/>
            <a:ext cx="8666480" cy="604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10" b="1" i="1">
                <a:solidFill>
                  <a:srgbClr val="44536A"/>
                </a:solidFill>
                <a:latin typeface="Calibri"/>
                <a:cs typeface="Calibri"/>
              </a:rPr>
              <a:t>*FOB.-</a:t>
            </a:r>
            <a:r>
              <a:rPr dirty="0" sz="1900" spc="25" b="1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25" i="1">
                <a:solidFill>
                  <a:srgbClr val="44536A"/>
                </a:solidFill>
                <a:latin typeface="Calibri"/>
                <a:cs typeface="Calibri"/>
              </a:rPr>
              <a:t>Valor</a:t>
            </a:r>
            <a:r>
              <a:rPr dirty="0" sz="1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i="1">
                <a:solidFill>
                  <a:srgbClr val="44536A"/>
                </a:solidFill>
                <a:latin typeface="Calibri"/>
                <a:cs typeface="Calibri"/>
              </a:rPr>
              <a:t>“libre</a:t>
            </a:r>
            <a:r>
              <a:rPr dirty="0" sz="1900" spc="-1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i="1">
                <a:solidFill>
                  <a:srgbClr val="44536A"/>
                </a:solidFill>
                <a:latin typeface="Calibri"/>
                <a:cs typeface="Calibri"/>
              </a:rPr>
              <a:t>a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i="1">
                <a:solidFill>
                  <a:srgbClr val="44536A"/>
                </a:solidFill>
                <a:latin typeface="Calibri"/>
                <a:cs typeface="Calibri"/>
              </a:rPr>
              <a:t>bordo”</a:t>
            </a:r>
            <a:r>
              <a:rPr dirty="0" sz="1900" spc="-2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(valor</a:t>
            </a:r>
            <a:r>
              <a:rPr dirty="0" sz="1900" spc="-2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r>
              <a:rPr dirty="0" sz="1900" spc="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i="1">
                <a:solidFill>
                  <a:srgbClr val="44536A"/>
                </a:solidFill>
                <a:latin typeface="Calibri"/>
                <a:cs typeface="Calibri"/>
              </a:rPr>
              <a:t>la</a:t>
            </a:r>
            <a:r>
              <a:rPr dirty="0" sz="1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mercancía</a:t>
            </a:r>
            <a:r>
              <a:rPr dirty="0" sz="1900" spc="-2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10" i="1">
                <a:solidFill>
                  <a:srgbClr val="44536A"/>
                </a:solidFill>
                <a:latin typeface="Calibri"/>
                <a:cs typeface="Calibri"/>
              </a:rPr>
              <a:t>puesta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 sobre</a:t>
            </a:r>
            <a:r>
              <a:rPr dirty="0" sz="1900" spc="-3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i="1">
                <a:solidFill>
                  <a:srgbClr val="44536A"/>
                </a:solidFill>
                <a:latin typeface="Calibri"/>
                <a:cs typeface="Calibri"/>
              </a:rPr>
              <a:t>la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 cubierta</a:t>
            </a:r>
            <a:r>
              <a:rPr dirty="0" sz="1900" spc="-25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del</a:t>
            </a:r>
            <a:r>
              <a:rPr dirty="0" sz="1900" spc="-1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medio</a:t>
            </a:r>
            <a:r>
              <a:rPr dirty="0" sz="190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de</a:t>
            </a:r>
            <a:endParaRPr sz="1900">
              <a:latin typeface="Calibri"/>
              <a:cs typeface="Calibri"/>
            </a:endParaRPr>
          </a:p>
          <a:p>
            <a:pPr marL="98425">
              <a:lnSpc>
                <a:spcPct val="100000"/>
              </a:lnSpc>
            </a:pP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transporte</a:t>
            </a:r>
            <a:r>
              <a:rPr dirty="0" sz="1900" spc="-70" i="1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dirty="0" sz="1900" spc="-5" i="1">
                <a:solidFill>
                  <a:srgbClr val="44536A"/>
                </a:solidFill>
                <a:latin typeface="Calibri"/>
                <a:cs typeface="Calibri"/>
              </a:rPr>
              <a:t>internacional).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859" y="2100579"/>
            <a:ext cx="4859020" cy="17678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0654" y="281622"/>
            <a:ext cx="570039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¿Quiénes</a:t>
            </a:r>
            <a:r>
              <a:rPr dirty="0" sz="4000" spc="-15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pueden</a:t>
            </a:r>
            <a:r>
              <a:rPr dirty="0" sz="4000" spc="-35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acceder?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2329" y="2094229"/>
            <a:ext cx="6261100" cy="2245360"/>
          </a:xfrm>
          <a:custGeom>
            <a:avLst/>
            <a:gdLst/>
            <a:ahLst/>
            <a:cxnLst/>
            <a:rect l="l" t="t" r="r" b="b"/>
            <a:pathLst>
              <a:path w="6261100" h="2245360">
                <a:moveTo>
                  <a:pt x="0" y="199136"/>
                </a:moveTo>
                <a:lnTo>
                  <a:pt x="5259" y="153475"/>
                </a:lnTo>
                <a:lnTo>
                  <a:pt x="20240" y="111560"/>
                </a:lnTo>
                <a:lnTo>
                  <a:pt x="43747" y="74585"/>
                </a:lnTo>
                <a:lnTo>
                  <a:pt x="74585" y="43747"/>
                </a:lnTo>
                <a:lnTo>
                  <a:pt x="111560" y="20240"/>
                </a:lnTo>
                <a:lnTo>
                  <a:pt x="153475" y="5259"/>
                </a:lnTo>
                <a:lnTo>
                  <a:pt x="199136" y="0"/>
                </a:lnTo>
                <a:lnTo>
                  <a:pt x="6061964" y="0"/>
                </a:lnTo>
                <a:lnTo>
                  <a:pt x="6107624" y="5259"/>
                </a:lnTo>
                <a:lnTo>
                  <a:pt x="6149539" y="20240"/>
                </a:lnTo>
                <a:lnTo>
                  <a:pt x="6186514" y="43747"/>
                </a:lnTo>
                <a:lnTo>
                  <a:pt x="6217352" y="74585"/>
                </a:lnTo>
                <a:lnTo>
                  <a:pt x="6240859" y="111560"/>
                </a:lnTo>
                <a:lnTo>
                  <a:pt x="6255840" y="153475"/>
                </a:lnTo>
                <a:lnTo>
                  <a:pt x="6261100" y="199136"/>
                </a:lnTo>
                <a:lnTo>
                  <a:pt x="6261100" y="2046224"/>
                </a:lnTo>
                <a:lnTo>
                  <a:pt x="6255840" y="2091884"/>
                </a:lnTo>
                <a:lnTo>
                  <a:pt x="6240859" y="2133799"/>
                </a:lnTo>
                <a:lnTo>
                  <a:pt x="6217352" y="2170774"/>
                </a:lnTo>
                <a:lnTo>
                  <a:pt x="6186514" y="2201612"/>
                </a:lnTo>
                <a:lnTo>
                  <a:pt x="6149539" y="2225119"/>
                </a:lnTo>
                <a:lnTo>
                  <a:pt x="6107624" y="2240100"/>
                </a:lnTo>
                <a:lnTo>
                  <a:pt x="6061964" y="2245360"/>
                </a:lnTo>
                <a:lnTo>
                  <a:pt x="199136" y="2245360"/>
                </a:lnTo>
                <a:lnTo>
                  <a:pt x="153475" y="2240100"/>
                </a:lnTo>
                <a:lnTo>
                  <a:pt x="111560" y="2225119"/>
                </a:lnTo>
                <a:lnTo>
                  <a:pt x="74585" y="2201612"/>
                </a:lnTo>
                <a:lnTo>
                  <a:pt x="43747" y="2170774"/>
                </a:lnTo>
                <a:lnTo>
                  <a:pt x="20240" y="2133799"/>
                </a:lnTo>
                <a:lnTo>
                  <a:pt x="5259" y="2091884"/>
                </a:lnTo>
                <a:lnTo>
                  <a:pt x="0" y="2046224"/>
                </a:lnTo>
                <a:lnTo>
                  <a:pt x="0" y="199136"/>
                </a:lnTo>
                <a:close/>
              </a:path>
            </a:pathLst>
          </a:custGeom>
          <a:ln w="12700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872990" y="2802509"/>
            <a:ext cx="585216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Para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utilizar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el </a:t>
            </a: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“Exporta</a:t>
            </a:r>
            <a:r>
              <a:rPr dirty="0" sz="2500" spc="4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45" i="1">
                <a:solidFill>
                  <a:srgbClr val="001F5F"/>
                </a:solidFill>
                <a:latin typeface="Calibri"/>
                <a:cs typeface="Calibri"/>
              </a:rPr>
              <a:t>Fácil”,</a:t>
            </a:r>
            <a:r>
              <a:rPr dirty="0" sz="2500" spc="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se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debe</a:t>
            </a:r>
            <a:r>
              <a:rPr dirty="0" sz="2500" spc="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20" i="1">
                <a:solidFill>
                  <a:srgbClr val="001F5F"/>
                </a:solidFill>
                <a:latin typeface="Calibri"/>
                <a:cs typeface="Calibri"/>
              </a:rPr>
              <a:t>contar</a:t>
            </a:r>
            <a:endParaRPr sz="2500">
              <a:latin typeface="Calibri"/>
              <a:cs typeface="Calibri"/>
            </a:endParaRPr>
          </a:p>
          <a:p>
            <a:pPr algn="ctr" marL="5715">
              <a:lnSpc>
                <a:spcPct val="100000"/>
              </a:lnSpc>
            </a:pP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con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RUC</a:t>
            </a:r>
            <a:r>
              <a:rPr dirty="0" sz="2500" spc="-1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y</a:t>
            </a:r>
            <a:r>
              <a:rPr dirty="0" sz="2500" spc="-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Clave</a:t>
            </a:r>
            <a:r>
              <a:rPr dirty="0" sz="2500" spc="-3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SOL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759" y="2430779"/>
            <a:ext cx="4038600" cy="14706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654" y="281622"/>
            <a:ext cx="367665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 i="0">
                <a:solidFill>
                  <a:srgbClr val="000066"/>
                </a:solidFill>
                <a:latin typeface="Calibri"/>
                <a:cs typeface="Calibri"/>
              </a:rPr>
              <a:t>¿Cómo</a:t>
            </a:r>
            <a:r>
              <a:rPr dirty="0" sz="4000" spc="-100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funciona?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8170" y="1611630"/>
            <a:ext cx="6898640" cy="3492500"/>
          </a:xfrm>
          <a:custGeom>
            <a:avLst/>
            <a:gdLst/>
            <a:ahLst/>
            <a:cxnLst/>
            <a:rect l="l" t="t" r="r" b="b"/>
            <a:pathLst>
              <a:path w="6898640" h="3492500">
                <a:moveTo>
                  <a:pt x="0" y="309625"/>
                </a:moveTo>
                <a:lnTo>
                  <a:pt x="3358" y="263885"/>
                </a:lnTo>
                <a:lnTo>
                  <a:pt x="13114" y="220223"/>
                </a:lnTo>
                <a:lnTo>
                  <a:pt x="28787" y="179121"/>
                </a:lnTo>
                <a:lnTo>
                  <a:pt x="49897" y="141057"/>
                </a:lnTo>
                <a:lnTo>
                  <a:pt x="75966" y="106512"/>
                </a:lnTo>
                <a:lnTo>
                  <a:pt x="106512" y="75966"/>
                </a:lnTo>
                <a:lnTo>
                  <a:pt x="141057" y="49897"/>
                </a:lnTo>
                <a:lnTo>
                  <a:pt x="179121" y="28787"/>
                </a:lnTo>
                <a:lnTo>
                  <a:pt x="220223" y="13114"/>
                </a:lnTo>
                <a:lnTo>
                  <a:pt x="263885" y="3358"/>
                </a:lnTo>
                <a:lnTo>
                  <a:pt x="309625" y="0"/>
                </a:lnTo>
                <a:lnTo>
                  <a:pt x="6589013" y="0"/>
                </a:lnTo>
                <a:lnTo>
                  <a:pt x="6634754" y="3358"/>
                </a:lnTo>
                <a:lnTo>
                  <a:pt x="6678416" y="13114"/>
                </a:lnTo>
                <a:lnTo>
                  <a:pt x="6719518" y="28787"/>
                </a:lnTo>
                <a:lnTo>
                  <a:pt x="6757582" y="49897"/>
                </a:lnTo>
                <a:lnTo>
                  <a:pt x="6792127" y="75966"/>
                </a:lnTo>
                <a:lnTo>
                  <a:pt x="6822673" y="106512"/>
                </a:lnTo>
                <a:lnTo>
                  <a:pt x="6848742" y="141057"/>
                </a:lnTo>
                <a:lnTo>
                  <a:pt x="6869852" y="179121"/>
                </a:lnTo>
                <a:lnTo>
                  <a:pt x="6885525" y="220223"/>
                </a:lnTo>
                <a:lnTo>
                  <a:pt x="6895281" y="263885"/>
                </a:lnTo>
                <a:lnTo>
                  <a:pt x="6898639" y="309625"/>
                </a:lnTo>
                <a:lnTo>
                  <a:pt x="6898639" y="3182874"/>
                </a:lnTo>
                <a:lnTo>
                  <a:pt x="6895281" y="3228614"/>
                </a:lnTo>
                <a:lnTo>
                  <a:pt x="6885525" y="3272276"/>
                </a:lnTo>
                <a:lnTo>
                  <a:pt x="6869852" y="3313378"/>
                </a:lnTo>
                <a:lnTo>
                  <a:pt x="6848742" y="3351442"/>
                </a:lnTo>
                <a:lnTo>
                  <a:pt x="6822673" y="3385987"/>
                </a:lnTo>
                <a:lnTo>
                  <a:pt x="6792127" y="3416533"/>
                </a:lnTo>
                <a:lnTo>
                  <a:pt x="6757582" y="3442602"/>
                </a:lnTo>
                <a:lnTo>
                  <a:pt x="6719518" y="3463712"/>
                </a:lnTo>
                <a:lnTo>
                  <a:pt x="6678416" y="3479385"/>
                </a:lnTo>
                <a:lnTo>
                  <a:pt x="6634754" y="3489141"/>
                </a:lnTo>
                <a:lnTo>
                  <a:pt x="6589013" y="3492500"/>
                </a:lnTo>
                <a:lnTo>
                  <a:pt x="309625" y="3492500"/>
                </a:lnTo>
                <a:lnTo>
                  <a:pt x="263885" y="3489141"/>
                </a:lnTo>
                <a:lnTo>
                  <a:pt x="220223" y="3479385"/>
                </a:lnTo>
                <a:lnTo>
                  <a:pt x="179121" y="3463712"/>
                </a:lnTo>
                <a:lnTo>
                  <a:pt x="141057" y="3442602"/>
                </a:lnTo>
                <a:lnTo>
                  <a:pt x="106512" y="3416533"/>
                </a:lnTo>
                <a:lnTo>
                  <a:pt x="75966" y="3385987"/>
                </a:lnTo>
                <a:lnTo>
                  <a:pt x="49897" y="3351442"/>
                </a:lnTo>
                <a:lnTo>
                  <a:pt x="28787" y="3313378"/>
                </a:lnTo>
                <a:lnTo>
                  <a:pt x="13114" y="3272276"/>
                </a:lnTo>
                <a:lnTo>
                  <a:pt x="3358" y="3228614"/>
                </a:lnTo>
                <a:lnTo>
                  <a:pt x="0" y="3182874"/>
                </a:lnTo>
                <a:lnTo>
                  <a:pt x="0" y="309625"/>
                </a:lnTo>
                <a:close/>
              </a:path>
            </a:pathLst>
          </a:custGeom>
          <a:ln w="12700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4612385" y="2372995"/>
            <a:ext cx="6489700" cy="1931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Adicionalmente deberá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emitirse </a:t>
            </a:r>
            <a:r>
              <a:rPr dirty="0" sz="2500" spc="-10" b="1" i="1">
                <a:solidFill>
                  <a:srgbClr val="AC1C43"/>
                </a:solidFill>
                <a:latin typeface="Calibri"/>
                <a:cs typeface="Calibri"/>
              </a:rPr>
              <a:t>Factura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o </a:t>
            </a:r>
            <a:r>
              <a:rPr dirty="0" sz="2500" spc="-10" b="1" i="1">
                <a:solidFill>
                  <a:srgbClr val="AC1C43"/>
                </a:solidFill>
                <a:latin typeface="Calibri"/>
                <a:cs typeface="Calibri"/>
              </a:rPr>
              <a:t>Boleta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de</a:t>
            </a:r>
            <a:r>
              <a:rPr dirty="0" sz="2500" spc="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35" b="1" i="1">
                <a:solidFill>
                  <a:srgbClr val="AC1C43"/>
                </a:solidFill>
                <a:latin typeface="Calibri"/>
                <a:cs typeface="Calibri"/>
              </a:rPr>
              <a:t>Venta</a:t>
            </a:r>
            <a:r>
              <a:rPr dirty="0" sz="2500" spc="-35" i="1">
                <a:solidFill>
                  <a:srgbClr val="001F5F"/>
                </a:solidFill>
                <a:latin typeface="Calibri"/>
                <a:cs typeface="Calibri"/>
              </a:rPr>
              <a:t>,</a:t>
            </a:r>
            <a:r>
              <a:rPr dirty="0" sz="2500" spc="-2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b="1" i="1">
                <a:solidFill>
                  <a:srgbClr val="AC1C43"/>
                </a:solidFill>
                <a:latin typeface="Calibri"/>
                <a:cs typeface="Calibri"/>
              </a:rPr>
              <a:t>autorización</a:t>
            </a:r>
            <a:r>
              <a:rPr dirty="0" sz="2500" spc="-4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del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15" b="1" i="1">
                <a:solidFill>
                  <a:srgbClr val="AC1C43"/>
                </a:solidFill>
                <a:latin typeface="Calibri"/>
                <a:cs typeface="Calibri"/>
              </a:rPr>
              <a:t>sector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20" b="1" i="1">
                <a:solidFill>
                  <a:srgbClr val="AC1C43"/>
                </a:solidFill>
                <a:latin typeface="Calibri"/>
                <a:cs typeface="Calibri"/>
              </a:rPr>
              <a:t>competente</a:t>
            </a:r>
            <a:r>
              <a:rPr dirty="0" sz="2500" spc="2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(en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 el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caso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mercancías</a:t>
            </a:r>
            <a:r>
              <a:rPr dirty="0" sz="2500" spc="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restringidas),</a:t>
            </a:r>
            <a:r>
              <a:rPr dirty="0" sz="2500" spc="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Certificado de </a:t>
            </a:r>
            <a:r>
              <a:rPr dirty="0" sz="2500" spc="-55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Origen</a:t>
            </a:r>
            <a:r>
              <a:rPr dirty="0" sz="2500" spc="-1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(cuando</a:t>
            </a:r>
            <a:r>
              <a:rPr dirty="0" sz="2500" spc="2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corresponda)</a:t>
            </a:r>
            <a:r>
              <a:rPr dirty="0" sz="2500" spc="5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y 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otros</a:t>
            </a:r>
            <a:r>
              <a:rPr dirty="0" sz="2500" spc="-1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documentos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 que</a:t>
            </a:r>
            <a:r>
              <a:rPr dirty="0" sz="2500" spc="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la 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naturaleza</a:t>
            </a:r>
            <a:r>
              <a:rPr dirty="0" sz="2500" spc="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del</a:t>
            </a:r>
            <a:r>
              <a:rPr dirty="0" sz="2500" spc="-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5" i="1">
                <a:solidFill>
                  <a:srgbClr val="001F5F"/>
                </a:solidFill>
                <a:latin typeface="Calibri"/>
                <a:cs typeface="Calibri"/>
              </a:rPr>
              <a:t>despacho</a:t>
            </a:r>
            <a:r>
              <a:rPr dirty="0" sz="25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5" i="1">
                <a:solidFill>
                  <a:srgbClr val="001F5F"/>
                </a:solidFill>
                <a:latin typeface="Calibri"/>
                <a:cs typeface="Calibri"/>
              </a:rPr>
              <a:t>exija.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040" y="2430779"/>
            <a:ext cx="4041140" cy="14706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0654" y="281622"/>
            <a:ext cx="3676650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b="1" i="0">
                <a:solidFill>
                  <a:srgbClr val="000066"/>
                </a:solidFill>
                <a:latin typeface="Calibri"/>
                <a:cs typeface="Calibri"/>
              </a:rPr>
              <a:t>¿Cómo</a:t>
            </a:r>
            <a:r>
              <a:rPr dirty="0" sz="4000" spc="-100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funciona?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179" y="2392679"/>
            <a:ext cx="3736339" cy="1358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654" y="281622"/>
            <a:ext cx="282638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Caso</a:t>
            </a:r>
            <a:r>
              <a:rPr dirty="0" sz="4000" spc="-80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15" b="1" i="0">
                <a:solidFill>
                  <a:srgbClr val="000066"/>
                </a:solidFill>
                <a:latin typeface="Calibri"/>
                <a:cs typeface="Calibri"/>
              </a:rPr>
              <a:t>práctico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567180"/>
            <a:ext cx="12181840" cy="281940"/>
          </a:xfrm>
          <a:custGeom>
            <a:avLst/>
            <a:gdLst/>
            <a:ahLst/>
            <a:cxnLst/>
            <a:rect l="l" t="t" r="r" b="b"/>
            <a:pathLst>
              <a:path w="12181840" h="281939">
                <a:moveTo>
                  <a:pt x="12181840" y="0"/>
                </a:moveTo>
                <a:lnTo>
                  <a:pt x="0" y="0"/>
                </a:lnTo>
                <a:lnTo>
                  <a:pt x="0" y="281939"/>
                </a:lnTo>
                <a:lnTo>
                  <a:pt x="12181840" y="281939"/>
                </a:lnTo>
                <a:lnTo>
                  <a:pt x="12181840" y="0"/>
                </a:lnTo>
                <a:close/>
              </a:path>
            </a:pathLst>
          </a:custGeom>
          <a:solidFill>
            <a:srgbClr val="E9EBE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252450" y="2165985"/>
            <a:ext cx="3795395" cy="1066165"/>
            <a:chOff x="252450" y="2165985"/>
            <a:chExt cx="3795395" cy="1066165"/>
          </a:xfrm>
        </p:grpSpPr>
        <p:sp>
          <p:nvSpPr>
            <p:cNvPr id="4" name="object 4"/>
            <p:cNvSpPr/>
            <p:nvPr/>
          </p:nvSpPr>
          <p:spPr>
            <a:xfrm>
              <a:off x="252450" y="2165985"/>
              <a:ext cx="3795395" cy="1066165"/>
            </a:xfrm>
            <a:custGeom>
              <a:avLst/>
              <a:gdLst/>
              <a:ahLst/>
              <a:cxnLst/>
              <a:rect l="l" t="t" r="r" b="b"/>
              <a:pathLst>
                <a:path w="3795395" h="1066164">
                  <a:moveTo>
                    <a:pt x="3728618" y="0"/>
                  </a:moveTo>
                  <a:lnTo>
                    <a:pt x="0" y="343026"/>
                  </a:lnTo>
                  <a:lnTo>
                    <a:pt x="66522" y="1065911"/>
                  </a:lnTo>
                  <a:lnTo>
                    <a:pt x="3795039" y="722884"/>
                  </a:lnTo>
                  <a:lnTo>
                    <a:pt x="372861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794" y="2466798"/>
              <a:ext cx="2756211" cy="53354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4712970" y="1106169"/>
            <a:ext cx="2288540" cy="1173480"/>
          </a:xfrm>
          <a:custGeom>
            <a:avLst/>
            <a:gdLst/>
            <a:ahLst/>
            <a:cxnLst/>
            <a:rect l="l" t="t" r="r" b="b"/>
            <a:pathLst>
              <a:path w="2288540" h="1173480">
                <a:moveTo>
                  <a:pt x="0" y="104012"/>
                </a:moveTo>
                <a:lnTo>
                  <a:pt x="8179" y="63543"/>
                </a:lnTo>
                <a:lnTo>
                  <a:pt x="30480" y="30479"/>
                </a:lnTo>
                <a:lnTo>
                  <a:pt x="63543" y="8179"/>
                </a:lnTo>
                <a:lnTo>
                  <a:pt x="104012" y="0"/>
                </a:lnTo>
                <a:lnTo>
                  <a:pt x="2184527" y="0"/>
                </a:lnTo>
                <a:lnTo>
                  <a:pt x="2224996" y="8179"/>
                </a:lnTo>
                <a:lnTo>
                  <a:pt x="2258059" y="30480"/>
                </a:lnTo>
                <a:lnTo>
                  <a:pt x="2280360" y="63543"/>
                </a:lnTo>
                <a:lnTo>
                  <a:pt x="2288539" y="104012"/>
                </a:lnTo>
                <a:lnTo>
                  <a:pt x="2288539" y="1069466"/>
                </a:lnTo>
                <a:lnTo>
                  <a:pt x="2280360" y="1109936"/>
                </a:lnTo>
                <a:lnTo>
                  <a:pt x="2258059" y="1142999"/>
                </a:lnTo>
                <a:lnTo>
                  <a:pt x="2224996" y="1165300"/>
                </a:lnTo>
                <a:lnTo>
                  <a:pt x="2184527" y="1173479"/>
                </a:lnTo>
                <a:lnTo>
                  <a:pt x="104012" y="1173479"/>
                </a:lnTo>
                <a:lnTo>
                  <a:pt x="63543" y="1165300"/>
                </a:lnTo>
                <a:lnTo>
                  <a:pt x="30479" y="1142999"/>
                </a:lnTo>
                <a:lnTo>
                  <a:pt x="8179" y="1109936"/>
                </a:lnTo>
                <a:lnTo>
                  <a:pt x="0" y="1069466"/>
                </a:lnTo>
                <a:lnTo>
                  <a:pt x="0" y="104012"/>
                </a:lnTo>
                <a:close/>
              </a:path>
            </a:pathLst>
          </a:custGeom>
          <a:ln w="12699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260721" y="1253490"/>
            <a:ext cx="11931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Calibri"/>
                <a:cs typeface="Calibri"/>
              </a:rPr>
              <a:t>Acuerdo</a:t>
            </a:r>
            <a:r>
              <a:rPr dirty="0" sz="1800" spc="-50" b="1" i="1">
                <a:latin typeface="Calibri"/>
                <a:cs typeface="Calibri"/>
              </a:rPr>
              <a:t> </a:t>
            </a:r>
            <a:r>
              <a:rPr dirty="0" sz="1800" spc="-15" i="1">
                <a:latin typeface="Calibri"/>
                <a:cs typeface="Calibri"/>
              </a:rPr>
              <a:t>con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3409" y="1527809"/>
            <a:ext cx="2268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5475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comprador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7734" y="1802129"/>
            <a:ext cx="12388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internacional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45759" y="2496820"/>
            <a:ext cx="721360" cy="477520"/>
            <a:chOff x="5445759" y="2496820"/>
            <a:chExt cx="721360" cy="477520"/>
          </a:xfrm>
        </p:grpSpPr>
        <p:sp>
          <p:nvSpPr>
            <p:cNvPr id="11" name="object 11"/>
            <p:cNvSpPr/>
            <p:nvPr/>
          </p:nvSpPr>
          <p:spPr>
            <a:xfrm>
              <a:off x="5452109" y="2503170"/>
              <a:ext cx="708660" cy="464820"/>
            </a:xfrm>
            <a:custGeom>
              <a:avLst/>
              <a:gdLst/>
              <a:ahLst/>
              <a:cxnLst/>
              <a:rect l="l" t="t" r="r" b="b"/>
              <a:pathLst>
                <a:path w="708660" h="464819">
                  <a:moveTo>
                    <a:pt x="531494" y="0"/>
                  </a:moveTo>
                  <a:lnTo>
                    <a:pt x="177164" y="0"/>
                  </a:lnTo>
                  <a:lnTo>
                    <a:pt x="177164" y="232409"/>
                  </a:lnTo>
                  <a:lnTo>
                    <a:pt x="0" y="232409"/>
                  </a:lnTo>
                  <a:lnTo>
                    <a:pt x="354329" y="464819"/>
                  </a:lnTo>
                  <a:lnTo>
                    <a:pt x="708660" y="232409"/>
                  </a:lnTo>
                  <a:lnTo>
                    <a:pt x="531494" y="232409"/>
                  </a:lnTo>
                  <a:lnTo>
                    <a:pt x="5314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452109" y="2503170"/>
              <a:ext cx="708660" cy="464820"/>
            </a:xfrm>
            <a:custGeom>
              <a:avLst/>
              <a:gdLst/>
              <a:ahLst/>
              <a:cxnLst/>
              <a:rect l="l" t="t" r="r" b="b"/>
              <a:pathLst>
                <a:path w="708660" h="464819">
                  <a:moveTo>
                    <a:pt x="531494" y="0"/>
                  </a:moveTo>
                  <a:lnTo>
                    <a:pt x="531494" y="232409"/>
                  </a:lnTo>
                  <a:lnTo>
                    <a:pt x="708660" y="232409"/>
                  </a:lnTo>
                  <a:lnTo>
                    <a:pt x="354329" y="464819"/>
                  </a:lnTo>
                  <a:lnTo>
                    <a:pt x="0" y="232409"/>
                  </a:lnTo>
                  <a:lnTo>
                    <a:pt x="177164" y="232409"/>
                  </a:lnTo>
                  <a:lnTo>
                    <a:pt x="177164" y="0"/>
                  </a:lnTo>
                  <a:lnTo>
                    <a:pt x="531494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4712970" y="3128010"/>
            <a:ext cx="2288540" cy="1145540"/>
          </a:xfrm>
          <a:custGeom>
            <a:avLst/>
            <a:gdLst/>
            <a:ahLst/>
            <a:cxnLst/>
            <a:rect l="l" t="t" r="r" b="b"/>
            <a:pathLst>
              <a:path w="2288540" h="1145539">
                <a:moveTo>
                  <a:pt x="0" y="101600"/>
                </a:moveTo>
                <a:lnTo>
                  <a:pt x="7981" y="62043"/>
                </a:lnTo>
                <a:lnTo>
                  <a:pt x="29749" y="29749"/>
                </a:lnTo>
                <a:lnTo>
                  <a:pt x="62043" y="7981"/>
                </a:lnTo>
                <a:lnTo>
                  <a:pt x="101600" y="0"/>
                </a:lnTo>
                <a:lnTo>
                  <a:pt x="2186939" y="0"/>
                </a:lnTo>
                <a:lnTo>
                  <a:pt x="2226496" y="7981"/>
                </a:lnTo>
                <a:lnTo>
                  <a:pt x="2258790" y="29749"/>
                </a:lnTo>
                <a:lnTo>
                  <a:pt x="2280558" y="62043"/>
                </a:lnTo>
                <a:lnTo>
                  <a:pt x="2288539" y="101600"/>
                </a:lnTo>
                <a:lnTo>
                  <a:pt x="2288539" y="1043939"/>
                </a:lnTo>
                <a:lnTo>
                  <a:pt x="2280558" y="1083496"/>
                </a:lnTo>
                <a:lnTo>
                  <a:pt x="2258790" y="1115790"/>
                </a:lnTo>
                <a:lnTo>
                  <a:pt x="2226496" y="1137558"/>
                </a:lnTo>
                <a:lnTo>
                  <a:pt x="2186939" y="1145539"/>
                </a:lnTo>
                <a:lnTo>
                  <a:pt x="101600" y="1145539"/>
                </a:lnTo>
                <a:lnTo>
                  <a:pt x="62043" y="1137558"/>
                </a:lnTo>
                <a:lnTo>
                  <a:pt x="29749" y="1115790"/>
                </a:lnTo>
                <a:lnTo>
                  <a:pt x="7981" y="1083496"/>
                </a:lnTo>
                <a:lnTo>
                  <a:pt x="0" y="1043939"/>
                </a:lnTo>
                <a:lnTo>
                  <a:pt x="0" y="101600"/>
                </a:lnTo>
                <a:close/>
              </a:path>
            </a:pathLst>
          </a:custGeom>
          <a:ln w="12700">
            <a:solidFill>
              <a:srgbClr val="6A7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830445" y="3448939"/>
            <a:ext cx="20529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9100" marR="5080" indent="-407034">
              <a:lnSpc>
                <a:spcPct val="100000"/>
              </a:lnSpc>
              <a:spcBef>
                <a:spcPts val="100"/>
              </a:spcBef>
            </a:pPr>
            <a:r>
              <a:rPr dirty="0" sz="1800" spc="-5" b="1" i="1">
                <a:latin typeface="Calibri"/>
                <a:cs typeface="Calibri"/>
              </a:rPr>
              <a:t>Preparación </a:t>
            </a:r>
            <a:r>
              <a:rPr dirty="0" sz="1800" spc="-5" i="1">
                <a:latin typeface="Calibri"/>
                <a:cs typeface="Calibri"/>
              </a:rPr>
              <a:t>del </a:t>
            </a:r>
            <a:r>
              <a:rPr dirty="0" sz="1800" spc="-10" i="1">
                <a:latin typeface="Calibri"/>
                <a:cs typeface="Calibri"/>
              </a:rPr>
              <a:t>envío </a:t>
            </a:r>
            <a:r>
              <a:rPr dirty="0" sz="1800" spc="-39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internacional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258557" y="2644267"/>
            <a:ext cx="490220" cy="462915"/>
            <a:chOff x="7258557" y="2644267"/>
            <a:chExt cx="490220" cy="462915"/>
          </a:xfrm>
        </p:grpSpPr>
        <p:sp>
          <p:nvSpPr>
            <p:cNvPr id="16" name="object 16"/>
            <p:cNvSpPr/>
            <p:nvPr/>
          </p:nvSpPr>
          <p:spPr>
            <a:xfrm>
              <a:off x="7264907" y="2650617"/>
              <a:ext cx="477520" cy="450215"/>
            </a:xfrm>
            <a:custGeom>
              <a:avLst/>
              <a:gdLst/>
              <a:ahLst/>
              <a:cxnLst/>
              <a:rect l="l" t="t" r="r" b="b"/>
              <a:pathLst>
                <a:path w="477520" h="450214">
                  <a:moveTo>
                    <a:pt x="156337" y="0"/>
                  </a:moveTo>
                  <a:lnTo>
                    <a:pt x="211200" y="112649"/>
                  </a:lnTo>
                  <a:lnTo>
                    <a:pt x="0" y="215519"/>
                  </a:lnTo>
                  <a:lnTo>
                    <a:pt x="109855" y="440690"/>
                  </a:lnTo>
                  <a:lnTo>
                    <a:pt x="320928" y="337693"/>
                  </a:lnTo>
                  <a:lnTo>
                    <a:pt x="375920" y="450215"/>
                  </a:lnTo>
                  <a:lnTo>
                    <a:pt x="477266" y="122174"/>
                  </a:lnTo>
                  <a:lnTo>
                    <a:pt x="15633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264907" y="2650617"/>
              <a:ext cx="477520" cy="450215"/>
            </a:xfrm>
            <a:custGeom>
              <a:avLst/>
              <a:gdLst/>
              <a:ahLst/>
              <a:cxnLst/>
              <a:rect l="l" t="t" r="r" b="b"/>
              <a:pathLst>
                <a:path w="477520" h="450214">
                  <a:moveTo>
                    <a:pt x="0" y="215519"/>
                  </a:moveTo>
                  <a:lnTo>
                    <a:pt x="211200" y="112649"/>
                  </a:lnTo>
                  <a:lnTo>
                    <a:pt x="156337" y="0"/>
                  </a:lnTo>
                  <a:lnTo>
                    <a:pt x="477266" y="122174"/>
                  </a:lnTo>
                  <a:lnTo>
                    <a:pt x="375920" y="450215"/>
                  </a:lnTo>
                  <a:lnTo>
                    <a:pt x="320928" y="337693"/>
                  </a:lnTo>
                  <a:lnTo>
                    <a:pt x="109855" y="440690"/>
                  </a:lnTo>
                  <a:lnTo>
                    <a:pt x="0" y="215519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4493259" y="1506219"/>
            <a:ext cx="426720" cy="426720"/>
            <a:chOff x="4493259" y="1506219"/>
            <a:chExt cx="426720" cy="426720"/>
          </a:xfrm>
        </p:grpSpPr>
        <p:sp>
          <p:nvSpPr>
            <p:cNvPr id="19" name="object 19"/>
            <p:cNvSpPr/>
            <p:nvPr/>
          </p:nvSpPr>
          <p:spPr>
            <a:xfrm>
              <a:off x="4512309" y="152526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194310" y="0"/>
                  </a:moveTo>
                  <a:lnTo>
                    <a:pt x="149756" y="5131"/>
                  </a:lnTo>
                  <a:lnTo>
                    <a:pt x="108857" y="19749"/>
                  </a:lnTo>
                  <a:lnTo>
                    <a:pt x="72778" y="42687"/>
                  </a:lnTo>
                  <a:lnTo>
                    <a:pt x="42687" y="72778"/>
                  </a:lnTo>
                  <a:lnTo>
                    <a:pt x="19749" y="108857"/>
                  </a:lnTo>
                  <a:lnTo>
                    <a:pt x="5131" y="149756"/>
                  </a:lnTo>
                  <a:lnTo>
                    <a:pt x="0" y="194309"/>
                  </a:lnTo>
                  <a:lnTo>
                    <a:pt x="5131" y="238863"/>
                  </a:lnTo>
                  <a:lnTo>
                    <a:pt x="19749" y="279762"/>
                  </a:lnTo>
                  <a:lnTo>
                    <a:pt x="42687" y="315841"/>
                  </a:lnTo>
                  <a:lnTo>
                    <a:pt x="72778" y="345932"/>
                  </a:lnTo>
                  <a:lnTo>
                    <a:pt x="108857" y="368870"/>
                  </a:lnTo>
                  <a:lnTo>
                    <a:pt x="149756" y="383488"/>
                  </a:lnTo>
                  <a:lnTo>
                    <a:pt x="194310" y="388619"/>
                  </a:lnTo>
                  <a:lnTo>
                    <a:pt x="238863" y="383488"/>
                  </a:lnTo>
                  <a:lnTo>
                    <a:pt x="279762" y="368870"/>
                  </a:lnTo>
                  <a:lnTo>
                    <a:pt x="315841" y="345932"/>
                  </a:lnTo>
                  <a:lnTo>
                    <a:pt x="345932" y="315841"/>
                  </a:lnTo>
                  <a:lnTo>
                    <a:pt x="368870" y="279762"/>
                  </a:lnTo>
                  <a:lnTo>
                    <a:pt x="383488" y="238863"/>
                  </a:lnTo>
                  <a:lnTo>
                    <a:pt x="388619" y="194309"/>
                  </a:lnTo>
                  <a:lnTo>
                    <a:pt x="383488" y="149756"/>
                  </a:lnTo>
                  <a:lnTo>
                    <a:pt x="368870" y="108857"/>
                  </a:lnTo>
                  <a:lnTo>
                    <a:pt x="345932" y="72778"/>
                  </a:lnTo>
                  <a:lnTo>
                    <a:pt x="315841" y="42687"/>
                  </a:lnTo>
                  <a:lnTo>
                    <a:pt x="279762" y="19749"/>
                  </a:lnTo>
                  <a:lnTo>
                    <a:pt x="238863" y="513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69D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512309" y="152526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19">
                  <a:moveTo>
                    <a:pt x="0" y="194309"/>
                  </a:move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10" y="0"/>
                  </a:lnTo>
                  <a:lnTo>
                    <a:pt x="238863" y="5131"/>
                  </a:lnTo>
                  <a:lnTo>
                    <a:pt x="279762" y="19749"/>
                  </a:lnTo>
                  <a:lnTo>
                    <a:pt x="315841" y="42687"/>
                  </a:lnTo>
                  <a:lnTo>
                    <a:pt x="345932" y="72778"/>
                  </a:lnTo>
                  <a:lnTo>
                    <a:pt x="368870" y="108857"/>
                  </a:lnTo>
                  <a:lnTo>
                    <a:pt x="383488" y="149756"/>
                  </a:lnTo>
                  <a:lnTo>
                    <a:pt x="388619" y="194309"/>
                  </a:lnTo>
                  <a:lnTo>
                    <a:pt x="383488" y="238863"/>
                  </a:lnTo>
                  <a:lnTo>
                    <a:pt x="368870" y="279762"/>
                  </a:lnTo>
                  <a:lnTo>
                    <a:pt x="345932" y="315841"/>
                  </a:lnTo>
                  <a:lnTo>
                    <a:pt x="315841" y="345932"/>
                  </a:lnTo>
                  <a:lnTo>
                    <a:pt x="279762" y="368870"/>
                  </a:lnTo>
                  <a:lnTo>
                    <a:pt x="238863" y="383488"/>
                  </a:lnTo>
                  <a:lnTo>
                    <a:pt x="194310" y="388619"/>
                  </a:lnTo>
                  <a:lnTo>
                    <a:pt x="149756" y="383488"/>
                  </a:lnTo>
                  <a:lnTo>
                    <a:pt x="108857" y="368870"/>
                  </a:lnTo>
                  <a:lnTo>
                    <a:pt x="72778" y="345932"/>
                  </a:lnTo>
                  <a:lnTo>
                    <a:pt x="42687" y="315841"/>
                  </a:lnTo>
                  <a:lnTo>
                    <a:pt x="19749" y="279762"/>
                  </a:lnTo>
                  <a:lnTo>
                    <a:pt x="5131" y="238863"/>
                  </a:lnTo>
                  <a:lnTo>
                    <a:pt x="0" y="19430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8275319" y="5506720"/>
            <a:ext cx="2125980" cy="1008380"/>
            <a:chOff x="8275319" y="5506720"/>
            <a:chExt cx="2125980" cy="100838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5319" y="5869940"/>
              <a:ext cx="2125979" cy="6451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536429" y="552577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194310" y="0"/>
                  </a:moveTo>
                  <a:lnTo>
                    <a:pt x="149756" y="5131"/>
                  </a:lnTo>
                  <a:lnTo>
                    <a:pt x="108857" y="19749"/>
                  </a:lnTo>
                  <a:lnTo>
                    <a:pt x="72778" y="42687"/>
                  </a:lnTo>
                  <a:lnTo>
                    <a:pt x="42687" y="72778"/>
                  </a:lnTo>
                  <a:lnTo>
                    <a:pt x="19749" y="108857"/>
                  </a:lnTo>
                  <a:lnTo>
                    <a:pt x="5131" y="149756"/>
                  </a:lnTo>
                  <a:lnTo>
                    <a:pt x="0" y="194309"/>
                  </a:lnTo>
                  <a:lnTo>
                    <a:pt x="5131" y="238863"/>
                  </a:lnTo>
                  <a:lnTo>
                    <a:pt x="19749" y="279762"/>
                  </a:lnTo>
                  <a:lnTo>
                    <a:pt x="42687" y="315841"/>
                  </a:lnTo>
                  <a:lnTo>
                    <a:pt x="72778" y="345932"/>
                  </a:lnTo>
                  <a:lnTo>
                    <a:pt x="108857" y="368870"/>
                  </a:lnTo>
                  <a:lnTo>
                    <a:pt x="149756" y="383488"/>
                  </a:lnTo>
                  <a:lnTo>
                    <a:pt x="194310" y="388619"/>
                  </a:lnTo>
                  <a:lnTo>
                    <a:pt x="238863" y="383488"/>
                  </a:lnTo>
                  <a:lnTo>
                    <a:pt x="279762" y="368870"/>
                  </a:lnTo>
                  <a:lnTo>
                    <a:pt x="315841" y="345932"/>
                  </a:lnTo>
                  <a:lnTo>
                    <a:pt x="345932" y="315841"/>
                  </a:lnTo>
                  <a:lnTo>
                    <a:pt x="368870" y="279762"/>
                  </a:lnTo>
                  <a:lnTo>
                    <a:pt x="383488" y="238863"/>
                  </a:lnTo>
                  <a:lnTo>
                    <a:pt x="388620" y="194309"/>
                  </a:lnTo>
                  <a:lnTo>
                    <a:pt x="383488" y="149756"/>
                  </a:lnTo>
                  <a:lnTo>
                    <a:pt x="368870" y="108857"/>
                  </a:lnTo>
                  <a:lnTo>
                    <a:pt x="345932" y="72778"/>
                  </a:lnTo>
                  <a:lnTo>
                    <a:pt x="315841" y="42687"/>
                  </a:lnTo>
                  <a:lnTo>
                    <a:pt x="279762" y="19749"/>
                  </a:lnTo>
                  <a:lnTo>
                    <a:pt x="238863" y="513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69D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9536429" y="552577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0" y="194309"/>
                  </a:move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10" y="0"/>
                  </a:lnTo>
                  <a:lnTo>
                    <a:pt x="238863" y="5131"/>
                  </a:lnTo>
                  <a:lnTo>
                    <a:pt x="279762" y="19749"/>
                  </a:lnTo>
                  <a:lnTo>
                    <a:pt x="315841" y="42687"/>
                  </a:lnTo>
                  <a:lnTo>
                    <a:pt x="345932" y="72778"/>
                  </a:lnTo>
                  <a:lnTo>
                    <a:pt x="368870" y="108857"/>
                  </a:lnTo>
                  <a:lnTo>
                    <a:pt x="383488" y="149756"/>
                  </a:lnTo>
                  <a:lnTo>
                    <a:pt x="388620" y="194309"/>
                  </a:lnTo>
                  <a:lnTo>
                    <a:pt x="383488" y="238863"/>
                  </a:lnTo>
                  <a:lnTo>
                    <a:pt x="368870" y="279762"/>
                  </a:lnTo>
                  <a:lnTo>
                    <a:pt x="345932" y="315841"/>
                  </a:lnTo>
                  <a:lnTo>
                    <a:pt x="315841" y="345932"/>
                  </a:lnTo>
                  <a:lnTo>
                    <a:pt x="279762" y="368870"/>
                  </a:lnTo>
                  <a:lnTo>
                    <a:pt x="238863" y="383488"/>
                  </a:lnTo>
                  <a:lnTo>
                    <a:pt x="194310" y="388619"/>
                  </a:lnTo>
                  <a:lnTo>
                    <a:pt x="149756" y="383488"/>
                  </a:lnTo>
                  <a:lnTo>
                    <a:pt x="108857" y="368870"/>
                  </a:lnTo>
                  <a:lnTo>
                    <a:pt x="72778" y="345932"/>
                  </a:lnTo>
                  <a:lnTo>
                    <a:pt x="42687" y="315841"/>
                  </a:lnTo>
                  <a:lnTo>
                    <a:pt x="19749" y="279762"/>
                  </a:lnTo>
                  <a:lnTo>
                    <a:pt x="5131" y="238863"/>
                  </a:lnTo>
                  <a:lnTo>
                    <a:pt x="0" y="19430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0" y="1538287"/>
            <a:ext cx="47720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505959" y="2933700"/>
            <a:ext cx="426720" cy="426720"/>
            <a:chOff x="4505959" y="2933700"/>
            <a:chExt cx="426720" cy="426720"/>
          </a:xfrm>
        </p:grpSpPr>
        <p:sp>
          <p:nvSpPr>
            <p:cNvPr id="27" name="object 27"/>
            <p:cNvSpPr/>
            <p:nvPr/>
          </p:nvSpPr>
          <p:spPr>
            <a:xfrm>
              <a:off x="4525009" y="295275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194310" y="0"/>
                  </a:moveTo>
                  <a:lnTo>
                    <a:pt x="149756" y="5131"/>
                  </a:lnTo>
                  <a:lnTo>
                    <a:pt x="108857" y="19749"/>
                  </a:lnTo>
                  <a:lnTo>
                    <a:pt x="72778" y="42687"/>
                  </a:lnTo>
                  <a:lnTo>
                    <a:pt x="42687" y="72778"/>
                  </a:lnTo>
                  <a:lnTo>
                    <a:pt x="19749" y="108857"/>
                  </a:lnTo>
                  <a:lnTo>
                    <a:pt x="5131" y="149756"/>
                  </a:lnTo>
                  <a:lnTo>
                    <a:pt x="0" y="194310"/>
                  </a:lnTo>
                  <a:lnTo>
                    <a:pt x="5131" y="238863"/>
                  </a:lnTo>
                  <a:lnTo>
                    <a:pt x="19749" y="279762"/>
                  </a:lnTo>
                  <a:lnTo>
                    <a:pt x="42687" y="315841"/>
                  </a:lnTo>
                  <a:lnTo>
                    <a:pt x="72778" y="345932"/>
                  </a:lnTo>
                  <a:lnTo>
                    <a:pt x="108857" y="368870"/>
                  </a:lnTo>
                  <a:lnTo>
                    <a:pt x="149756" y="383488"/>
                  </a:lnTo>
                  <a:lnTo>
                    <a:pt x="194310" y="388620"/>
                  </a:lnTo>
                  <a:lnTo>
                    <a:pt x="238863" y="383488"/>
                  </a:lnTo>
                  <a:lnTo>
                    <a:pt x="279762" y="368870"/>
                  </a:lnTo>
                  <a:lnTo>
                    <a:pt x="315841" y="345932"/>
                  </a:lnTo>
                  <a:lnTo>
                    <a:pt x="345932" y="315841"/>
                  </a:lnTo>
                  <a:lnTo>
                    <a:pt x="368870" y="279762"/>
                  </a:lnTo>
                  <a:lnTo>
                    <a:pt x="383488" y="238863"/>
                  </a:lnTo>
                  <a:lnTo>
                    <a:pt x="388619" y="194310"/>
                  </a:lnTo>
                  <a:lnTo>
                    <a:pt x="383488" y="149756"/>
                  </a:lnTo>
                  <a:lnTo>
                    <a:pt x="368870" y="108857"/>
                  </a:lnTo>
                  <a:lnTo>
                    <a:pt x="345932" y="72778"/>
                  </a:lnTo>
                  <a:lnTo>
                    <a:pt x="315841" y="42687"/>
                  </a:lnTo>
                  <a:lnTo>
                    <a:pt x="279762" y="19749"/>
                  </a:lnTo>
                  <a:lnTo>
                    <a:pt x="238863" y="513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69D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525009" y="295275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0" y="194310"/>
                  </a:move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10" y="0"/>
                  </a:lnTo>
                  <a:lnTo>
                    <a:pt x="238863" y="5131"/>
                  </a:lnTo>
                  <a:lnTo>
                    <a:pt x="279762" y="19749"/>
                  </a:lnTo>
                  <a:lnTo>
                    <a:pt x="315841" y="42687"/>
                  </a:lnTo>
                  <a:lnTo>
                    <a:pt x="345932" y="72778"/>
                  </a:lnTo>
                  <a:lnTo>
                    <a:pt x="368870" y="108857"/>
                  </a:lnTo>
                  <a:lnTo>
                    <a:pt x="383488" y="149756"/>
                  </a:lnTo>
                  <a:lnTo>
                    <a:pt x="388619" y="194310"/>
                  </a:lnTo>
                  <a:lnTo>
                    <a:pt x="383488" y="238863"/>
                  </a:lnTo>
                  <a:lnTo>
                    <a:pt x="368870" y="279762"/>
                  </a:lnTo>
                  <a:lnTo>
                    <a:pt x="345932" y="315841"/>
                  </a:lnTo>
                  <a:lnTo>
                    <a:pt x="315841" y="345932"/>
                  </a:lnTo>
                  <a:lnTo>
                    <a:pt x="279762" y="368870"/>
                  </a:lnTo>
                  <a:lnTo>
                    <a:pt x="238863" y="383488"/>
                  </a:lnTo>
                  <a:lnTo>
                    <a:pt x="194310" y="388620"/>
                  </a:lnTo>
                  <a:lnTo>
                    <a:pt x="149756" y="383488"/>
                  </a:lnTo>
                  <a:lnTo>
                    <a:pt x="108857" y="368870"/>
                  </a:lnTo>
                  <a:lnTo>
                    <a:pt x="72778" y="345932"/>
                  </a:lnTo>
                  <a:lnTo>
                    <a:pt x="42687" y="315841"/>
                  </a:lnTo>
                  <a:lnTo>
                    <a:pt x="19749" y="279762"/>
                  </a:lnTo>
                  <a:lnTo>
                    <a:pt x="5131" y="238863"/>
                  </a:lnTo>
                  <a:lnTo>
                    <a:pt x="0" y="19431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642484" y="2965703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54540" y="5540375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10986" y="1799209"/>
            <a:ext cx="95631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5" b="1" i="1">
                <a:solidFill>
                  <a:srgbClr val="AC1C43"/>
                </a:solidFill>
                <a:latin typeface="Calibri"/>
                <a:cs typeface="Calibri"/>
              </a:rPr>
              <a:t>v</a:t>
            </a:r>
            <a:r>
              <a:rPr dirty="0" sz="2700" spc="-15" b="1" i="1">
                <a:solidFill>
                  <a:srgbClr val="AC1C43"/>
                </a:solidFill>
                <a:latin typeface="Calibri"/>
                <a:cs typeface="Calibri"/>
              </a:rPr>
              <a:t>i</a:t>
            </a:r>
            <a:r>
              <a:rPr dirty="0" sz="2700" spc="5" b="1" i="1">
                <a:solidFill>
                  <a:srgbClr val="AC1C43"/>
                </a:solidFill>
                <a:latin typeface="Calibri"/>
                <a:cs typeface="Calibri"/>
              </a:rPr>
              <a:t>r</a:t>
            </a:r>
            <a:r>
              <a:rPr dirty="0" sz="2700" b="1" i="1">
                <a:solidFill>
                  <a:srgbClr val="AC1C43"/>
                </a:solidFill>
                <a:latin typeface="Calibri"/>
                <a:cs typeface="Calibri"/>
              </a:rPr>
              <a:t>tual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75243" y="1799209"/>
            <a:ext cx="1891664" cy="1054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 sz="2700" spc="-20" b="1" i="1">
                <a:solidFill>
                  <a:srgbClr val="AC1C43"/>
                </a:solidFill>
                <a:latin typeface="Calibri"/>
                <a:cs typeface="Calibri"/>
              </a:rPr>
              <a:t>Trámite</a:t>
            </a:r>
            <a:endParaRPr sz="2700">
              <a:latin typeface="Calibri"/>
              <a:cs typeface="Calibri"/>
            </a:endParaRPr>
          </a:p>
          <a:p>
            <a:pPr marL="271780" indent="-259715">
              <a:lnSpc>
                <a:spcPct val="100000"/>
              </a:lnSpc>
              <a:spcBef>
                <a:spcPts val="60"/>
              </a:spcBef>
              <a:buFont typeface="Calibri"/>
              <a:buAutoNum type="alphaLcPeriod"/>
              <a:tabLst>
                <a:tab pos="272415" algn="l"/>
              </a:tabLst>
            </a:pPr>
            <a:r>
              <a:rPr dirty="0" sz="2000" spc="-15" i="1">
                <a:solidFill>
                  <a:srgbClr val="001F5F"/>
                </a:solidFill>
                <a:latin typeface="Calibri"/>
                <a:cs typeface="Calibri"/>
              </a:rPr>
              <a:t>Contar</a:t>
            </a:r>
            <a:r>
              <a:rPr dirty="0" sz="2000" spc="-3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con</a:t>
            </a:r>
            <a:r>
              <a:rPr dirty="0" sz="2000" spc="-3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b="1" i="1">
                <a:solidFill>
                  <a:srgbClr val="001F5F"/>
                </a:solidFill>
                <a:latin typeface="Calibri"/>
                <a:cs typeface="Calibri"/>
              </a:rPr>
              <a:t>RUC</a:t>
            </a:r>
            <a:endParaRPr sz="2000">
              <a:latin typeface="Calibri"/>
              <a:cs typeface="Calibri"/>
            </a:endParaRPr>
          </a:p>
          <a:p>
            <a:pPr marL="271780" indent="-259715">
              <a:lnSpc>
                <a:spcPct val="100000"/>
              </a:lnSpc>
              <a:buFont typeface="Calibri"/>
              <a:buAutoNum type="alphaLcPeriod"/>
              <a:tabLst>
                <a:tab pos="272415" algn="l"/>
              </a:tabLst>
            </a:pP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Ingresar</a:t>
            </a:r>
            <a:r>
              <a:rPr dirty="0" sz="2000" spc="-3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z="2000" spc="-3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001F5F"/>
                </a:solidFill>
                <a:latin typeface="Calibri"/>
                <a:cs typeface="Calibri"/>
              </a:rPr>
              <a:t>SOL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175243" y="2828290"/>
            <a:ext cx="291338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 i="1">
                <a:solidFill>
                  <a:srgbClr val="001F5F"/>
                </a:solidFill>
                <a:latin typeface="Calibri"/>
                <a:cs typeface="Calibri"/>
              </a:rPr>
              <a:t>c.</a:t>
            </a:r>
            <a:r>
              <a:rPr dirty="0" sz="2000" spc="-1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Completar</a:t>
            </a:r>
            <a:r>
              <a:rPr dirty="0" sz="2000" spc="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+</a:t>
            </a:r>
            <a:r>
              <a:rPr dirty="0" sz="2000" spc="-2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imprimir</a:t>
            </a:r>
            <a:r>
              <a:rPr dirty="0" sz="2000" spc="2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001F5F"/>
                </a:solidFill>
                <a:latin typeface="Calibri"/>
                <a:cs typeface="Calibri"/>
              </a:rPr>
              <a:t>DEF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(Declaración</a:t>
            </a:r>
            <a:r>
              <a:rPr dirty="0" sz="2000" spc="-1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Exporta Fácil)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2640" y="1407160"/>
            <a:ext cx="1031239" cy="635000"/>
          </a:xfrm>
          <a:prstGeom prst="rect">
            <a:avLst/>
          </a:prstGeom>
        </p:spPr>
      </p:pic>
      <p:grpSp>
        <p:nvGrpSpPr>
          <p:cNvPr id="35" name="object 35"/>
          <p:cNvGrpSpPr/>
          <p:nvPr/>
        </p:nvGrpSpPr>
        <p:grpSpPr>
          <a:xfrm>
            <a:off x="1066800" y="3347720"/>
            <a:ext cx="2298700" cy="2207260"/>
            <a:chOff x="1066800" y="3347720"/>
            <a:chExt cx="2298700" cy="2207260"/>
          </a:xfrm>
        </p:grpSpPr>
        <p:sp>
          <p:nvSpPr>
            <p:cNvPr id="36" name="object 36"/>
            <p:cNvSpPr/>
            <p:nvPr/>
          </p:nvSpPr>
          <p:spPr>
            <a:xfrm>
              <a:off x="1073150" y="3354070"/>
              <a:ext cx="2286000" cy="2194560"/>
            </a:xfrm>
            <a:custGeom>
              <a:avLst/>
              <a:gdLst/>
              <a:ahLst/>
              <a:cxnLst/>
              <a:rect l="l" t="t" r="r" b="b"/>
              <a:pathLst>
                <a:path w="2286000" h="2194560">
                  <a:moveTo>
                    <a:pt x="2091436" y="0"/>
                  </a:moveTo>
                  <a:lnTo>
                    <a:pt x="194589" y="0"/>
                  </a:lnTo>
                  <a:lnTo>
                    <a:pt x="149972" y="5139"/>
                  </a:lnTo>
                  <a:lnTo>
                    <a:pt x="109014" y="19777"/>
                  </a:lnTo>
                  <a:lnTo>
                    <a:pt x="72884" y="42747"/>
                  </a:lnTo>
                  <a:lnTo>
                    <a:pt x="42749" y="72879"/>
                  </a:lnTo>
                  <a:lnTo>
                    <a:pt x="19778" y="109005"/>
                  </a:lnTo>
                  <a:lnTo>
                    <a:pt x="5139" y="149956"/>
                  </a:lnTo>
                  <a:lnTo>
                    <a:pt x="0" y="194563"/>
                  </a:lnTo>
                  <a:lnTo>
                    <a:pt x="0" y="1999995"/>
                  </a:lnTo>
                  <a:lnTo>
                    <a:pt x="5139" y="2044603"/>
                  </a:lnTo>
                  <a:lnTo>
                    <a:pt x="19778" y="2085554"/>
                  </a:lnTo>
                  <a:lnTo>
                    <a:pt x="42749" y="2121680"/>
                  </a:lnTo>
                  <a:lnTo>
                    <a:pt x="72884" y="2151812"/>
                  </a:lnTo>
                  <a:lnTo>
                    <a:pt x="109014" y="2174782"/>
                  </a:lnTo>
                  <a:lnTo>
                    <a:pt x="149972" y="2189420"/>
                  </a:lnTo>
                  <a:lnTo>
                    <a:pt x="194589" y="2194560"/>
                  </a:lnTo>
                  <a:lnTo>
                    <a:pt x="2091436" y="2194560"/>
                  </a:lnTo>
                  <a:lnTo>
                    <a:pt x="2136043" y="2189420"/>
                  </a:lnTo>
                  <a:lnTo>
                    <a:pt x="2176994" y="2174782"/>
                  </a:lnTo>
                  <a:lnTo>
                    <a:pt x="2213120" y="2151812"/>
                  </a:lnTo>
                  <a:lnTo>
                    <a:pt x="2243252" y="2121680"/>
                  </a:lnTo>
                  <a:lnTo>
                    <a:pt x="2266222" y="2085554"/>
                  </a:lnTo>
                  <a:lnTo>
                    <a:pt x="2280860" y="2044603"/>
                  </a:lnTo>
                  <a:lnTo>
                    <a:pt x="2286000" y="1999995"/>
                  </a:lnTo>
                  <a:lnTo>
                    <a:pt x="2286000" y="194563"/>
                  </a:lnTo>
                  <a:lnTo>
                    <a:pt x="2280860" y="149956"/>
                  </a:lnTo>
                  <a:lnTo>
                    <a:pt x="2266222" y="109005"/>
                  </a:lnTo>
                  <a:lnTo>
                    <a:pt x="2243252" y="72879"/>
                  </a:lnTo>
                  <a:lnTo>
                    <a:pt x="2213120" y="42747"/>
                  </a:lnTo>
                  <a:lnTo>
                    <a:pt x="2176994" y="19777"/>
                  </a:lnTo>
                  <a:lnTo>
                    <a:pt x="2136043" y="5139"/>
                  </a:lnTo>
                  <a:lnTo>
                    <a:pt x="2091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1073150" y="3354070"/>
              <a:ext cx="2286000" cy="2194560"/>
            </a:xfrm>
            <a:custGeom>
              <a:avLst/>
              <a:gdLst/>
              <a:ahLst/>
              <a:cxnLst/>
              <a:rect l="l" t="t" r="r" b="b"/>
              <a:pathLst>
                <a:path w="2286000" h="2194560">
                  <a:moveTo>
                    <a:pt x="0" y="194563"/>
                  </a:moveTo>
                  <a:lnTo>
                    <a:pt x="5139" y="149956"/>
                  </a:lnTo>
                  <a:lnTo>
                    <a:pt x="19778" y="109005"/>
                  </a:lnTo>
                  <a:lnTo>
                    <a:pt x="42749" y="72879"/>
                  </a:lnTo>
                  <a:lnTo>
                    <a:pt x="72884" y="42747"/>
                  </a:lnTo>
                  <a:lnTo>
                    <a:pt x="109014" y="19777"/>
                  </a:lnTo>
                  <a:lnTo>
                    <a:pt x="149972" y="5139"/>
                  </a:lnTo>
                  <a:lnTo>
                    <a:pt x="194589" y="0"/>
                  </a:lnTo>
                  <a:lnTo>
                    <a:pt x="2091436" y="0"/>
                  </a:lnTo>
                  <a:lnTo>
                    <a:pt x="2136043" y="5139"/>
                  </a:lnTo>
                  <a:lnTo>
                    <a:pt x="2176994" y="19777"/>
                  </a:lnTo>
                  <a:lnTo>
                    <a:pt x="2213120" y="42747"/>
                  </a:lnTo>
                  <a:lnTo>
                    <a:pt x="2243252" y="72879"/>
                  </a:lnTo>
                  <a:lnTo>
                    <a:pt x="2266222" y="109005"/>
                  </a:lnTo>
                  <a:lnTo>
                    <a:pt x="2280860" y="149956"/>
                  </a:lnTo>
                  <a:lnTo>
                    <a:pt x="2286000" y="194563"/>
                  </a:lnTo>
                  <a:lnTo>
                    <a:pt x="2286000" y="1999995"/>
                  </a:lnTo>
                  <a:lnTo>
                    <a:pt x="2280860" y="2044603"/>
                  </a:lnTo>
                  <a:lnTo>
                    <a:pt x="2266222" y="2085554"/>
                  </a:lnTo>
                  <a:lnTo>
                    <a:pt x="2243252" y="2121680"/>
                  </a:lnTo>
                  <a:lnTo>
                    <a:pt x="2213120" y="2151812"/>
                  </a:lnTo>
                  <a:lnTo>
                    <a:pt x="2176994" y="2174782"/>
                  </a:lnTo>
                  <a:lnTo>
                    <a:pt x="2136043" y="2189420"/>
                  </a:lnTo>
                  <a:lnTo>
                    <a:pt x="2091436" y="2194560"/>
                  </a:lnTo>
                  <a:lnTo>
                    <a:pt x="194589" y="2194560"/>
                  </a:lnTo>
                  <a:lnTo>
                    <a:pt x="149972" y="2189420"/>
                  </a:lnTo>
                  <a:lnTo>
                    <a:pt x="109014" y="2174782"/>
                  </a:lnTo>
                  <a:lnTo>
                    <a:pt x="72884" y="2151812"/>
                  </a:lnTo>
                  <a:lnTo>
                    <a:pt x="42749" y="2121680"/>
                  </a:lnTo>
                  <a:lnTo>
                    <a:pt x="19778" y="2085554"/>
                  </a:lnTo>
                  <a:lnTo>
                    <a:pt x="5139" y="2044603"/>
                  </a:lnTo>
                  <a:lnTo>
                    <a:pt x="0" y="1999995"/>
                  </a:lnTo>
                  <a:lnTo>
                    <a:pt x="0" y="194563"/>
                  </a:lnTo>
                  <a:close/>
                </a:path>
              </a:pathLst>
            </a:custGeom>
            <a:ln w="12699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1345564" y="3310953"/>
            <a:ext cx="17399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 b="1" i="1">
                <a:solidFill>
                  <a:srgbClr val="C00000"/>
                </a:solidFill>
                <a:latin typeface="Calibri"/>
                <a:cs typeface="Calibri"/>
              </a:rPr>
              <a:t>Ropa</a:t>
            </a:r>
            <a:r>
              <a:rPr dirty="0" sz="2000" spc="-40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b="1" i="1">
                <a:solidFill>
                  <a:srgbClr val="C00000"/>
                </a:solidFill>
                <a:latin typeface="Calibri"/>
                <a:cs typeface="Calibri"/>
              </a:rPr>
              <a:t>para</a:t>
            </a:r>
            <a:r>
              <a:rPr dirty="0" sz="2000" spc="-55" b="1" i="1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 sz="2000" spc="-5" b="1" i="1">
                <a:solidFill>
                  <a:srgbClr val="C00000"/>
                </a:solidFill>
                <a:latin typeface="Calibri"/>
                <a:cs typeface="Calibri"/>
              </a:rPr>
              <a:t>perro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79244" y="3890645"/>
            <a:ext cx="126809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Calibri"/>
                <a:cs typeface="Calibri"/>
              </a:rPr>
              <a:t>250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unidades</a:t>
            </a:r>
            <a:endParaRPr sz="1800">
              <a:latin typeface="Calibri"/>
              <a:cs typeface="Calibri"/>
            </a:endParaRPr>
          </a:p>
          <a:p>
            <a:pPr algn="ctr" marL="55244">
              <a:lnSpc>
                <a:spcPct val="100000"/>
              </a:lnSpc>
            </a:pPr>
            <a:r>
              <a:rPr dirty="0" sz="1800" i="1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  <a:p>
            <a:pPr algn="ctr" marL="1270">
              <a:lnSpc>
                <a:spcPct val="100000"/>
              </a:lnSpc>
            </a:pPr>
            <a:r>
              <a:rPr dirty="0" sz="1800" i="1">
                <a:latin typeface="Calibri"/>
                <a:cs typeface="Calibri"/>
              </a:rPr>
              <a:t>US$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8.50</a:t>
            </a:r>
            <a:r>
              <a:rPr dirty="0" sz="1800" spc="-45" i="1">
                <a:latin typeface="Calibri"/>
                <a:cs typeface="Calibri"/>
              </a:rPr>
              <a:t> </a:t>
            </a:r>
            <a:r>
              <a:rPr dirty="0" sz="1800" spc="-5" i="1">
                <a:latin typeface="Calibri"/>
                <a:cs typeface="Calibri"/>
              </a:rPr>
              <a:t>c/u</a:t>
            </a:r>
            <a:endParaRPr sz="18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sz="1800" i="1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1800" b="1" i="1">
                <a:latin typeface="Calibri"/>
                <a:cs typeface="Calibri"/>
              </a:rPr>
              <a:t>US$</a:t>
            </a:r>
            <a:r>
              <a:rPr dirty="0" sz="1800" spc="-60" b="1" i="1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2,125.00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13800" y="3606800"/>
            <a:ext cx="1838959" cy="1000760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9484359" y="4861559"/>
            <a:ext cx="515620" cy="482600"/>
            <a:chOff x="9484359" y="4861559"/>
            <a:chExt cx="515620" cy="482600"/>
          </a:xfrm>
        </p:grpSpPr>
        <p:sp>
          <p:nvSpPr>
            <p:cNvPr id="42" name="object 42"/>
            <p:cNvSpPr/>
            <p:nvPr/>
          </p:nvSpPr>
          <p:spPr>
            <a:xfrm>
              <a:off x="9490709" y="4867909"/>
              <a:ext cx="502920" cy="469900"/>
            </a:xfrm>
            <a:custGeom>
              <a:avLst/>
              <a:gdLst/>
              <a:ahLst/>
              <a:cxnLst/>
              <a:rect l="l" t="t" r="r" b="b"/>
              <a:pathLst>
                <a:path w="502920" h="469900">
                  <a:moveTo>
                    <a:pt x="377190" y="0"/>
                  </a:moveTo>
                  <a:lnTo>
                    <a:pt x="125730" y="0"/>
                  </a:lnTo>
                  <a:lnTo>
                    <a:pt x="125730" y="234950"/>
                  </a:lnTo>
                  <a:lnTo>
                    <a:pt x="0" y="234950"/>
                  </a:lnTo>
                  <a:lnTo>
                    <a:pt x="251460" y="469899"/>
                  </a:lnTo>
                  <a:lnTo>
                    <a:pt x="502920" y="234950"/>
                  </a:lnTo>
                  <a:lnTo>
                    <a:pt x="377190" y="234950"/>
                  </a:lnTo>
                  <a:lnTo>
                    <a:pt x="37719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9490709" y="4867909"/>
              <a:ext cx="502920" cy="469900"/>
            </a:xfrm>
            <a:custGeom>
              <a:avLst/>
              <a:gdLst/>
              <a:ahLst/>
              <a:cxnLst/>
              <a:rect l="l" t="t" r="r" b="b"/>
              <a:pathLst>
                <a:path w="502920" h="469900">
                  <a:moveTo>
                    <a:pt x="377190" y="0"/>
                  </a:moveTo>
                  <a:lnTo>
                    <a:pt x="377190" y="234950"/>
                  </a:lnTo>
                  <a:lnTo>
                    <a:pt x="502920" y="234950"/>
                  </a:lnTo>
                  <a:lnTo>
                    <a:pt x="251460" y="469899"/>
                  </a:lnTo>
                  <a:lnTo>
                    <a:pt x="0" y="234950"/>
                  </a:lnTo>
                  <a:lnTo>
                    <a:pt x="125730" y="234950"/>
                  </a:lnTo>
                  <a:lnTo>
                    <a:pt x="125730" y="0"/>
                  </a:lnTo>
                  <a:lnTo>
                    <a:pt x="377190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4" name="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56519" y="4696459"/>
            <a:ext cx="716279" cy="76199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358380" y="6009640"/>
            <a:ext cx="721360" cy="480059"/>
            <a:chOff x="7358380" y="6009640"/>
            <a:chExt cx="721360" cy="480059"/>
          </a:xfrm>
        </p:grpSpPr>
        <p:sp>
          <p:nvSpPr>
            <p:cNvPr id="46" name="object 46"/>
            <p:cNvSpPr/>
            <p:nvPr/>
          </p:nvSpPr>
          <p:spPr>
            <a:xfrm>
              <a:off x="7364730" y="6015990"/>
              <a:ext cx="708660" cy="467359"/>
            </a:xfrm>
            <a:custGeom>
              <a:avLst/>
              <a:gdLst/>
              <a:ahLst/>
              <a:cxnLst/>
              <a:rect l="l" t="t" r="r" b="b"/>
              <a:pathLst>
                <a:path w="708659" h="467360">
                  <a:moveTo>
                    <a:pt x="531495" y="0"/>
                  </a:moveTo>
                  <a:lnTo>
                    <a:pt x="177165" y="0"/>
                  </a:lnTo>
                  <a:lnTo>
                    <a:pt x="177165" y="233680"/>
                  </a:lnTo>
                  <a:lnTo>
                    <a:pt x="0" y="233680"/>
                  </a:lnTo>
                  <a:lnTo>
                    <a:pt x="354329" y="467360"/>
                  </a:lnTo>
                  <a:lnTo>
                    <a:pt x="708660" y="233680"/>
                  </a:lnTo>
                  <a:lnTo>
                    <a:pt x="531495" y="233680"/>
                  </a:lnTo>
                  <a:lnTo>
                    <a:pt x="531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7364730" y="6015990"/>
              <a:ext cx="708660" cy="467359"/>
            </a:xfrm>
            <a:custGeom>
              <a:avLst/>
              <a:gdLst/>
              <a:ahLst/>
              <a:cxnLst/>
              <a:rect l="l" t="t" r="r" b="b"/>
              <a:pathLst>
                <a:path w="708659" h="467360">
                  <a:moveTo>
                    <a:pt x="531495" y="0"/>
                  </a:moveTo>
                  <a:lnTo>
                    <a:pt x="531495" y="233680"/>
                  </a:lnTo>
                  <a:lnTo>
                    <a:pt x="708660" y="233680"/>
                  </a:lnTo>
                  <a:lnTo>
                    <a:pt x="354329" y="467360"/>
                  </a:lnTo>
                  <a:lnTo>
                    <a:pt x="0" y="233680"/>
                  </a:lnTo>
                  <a:lnTo>
                    <a:pt x="177165" y="233680"/>
                  </a:lnTo>
                  <a:lnTo>
                    <a:pt x="177165" y="0"/>
                  </a:lnTo>
                  <a:lnTo>
                    <a:pt x="531495" y="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8" name="object 48"/>
          <p:cNvGrpSpPr/>
          <p:nvPr/>
        </p:nvGrpSpPr>
        <p:grpSpPr>
          <a:xfrm>
            <a:off x="680719" y="3827779"/>
            <a:ext cx="2481580" cy="2557780"/>
            <a:chOff x="680719" y="3827779"/>
            <a:chExt cx="2481580" cy="2557780"/>
          </a:xfrm>
        </p:grpSpPr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719" y="3827779"/>
              <a:ext cx="777240" cy="124460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228089" y="5373369"/>
              <a:ext cx="1930400" cy="1008380"/>
            </a:xfrm>
            <a:custGeom>
              <a:avLst/>
              <a:gdLst/>
              <a:ahLst/>
              <a:cxnLst/>
              <a:rect l="l" t="t" r="r" b="b"/>
              <a:pathLst>
                <a:path w="1930400" h="1008379">
                  <a:moveTo>
                    <a:pt x="1840991" y="0"/>
                  </a:moveTo>
                  <a:lnTo>
                    <a:pt x="89407" y="0"/>
                  </a:lnTo>
                  <a:lnTo>
                    <a:pt x="54606" y="7022"/>
                  </a:lnTo>
                  <a:lnTo>
                    <a:pt x="26187" y="26177"/>
                  </a:lnTo>
                  <a:lnTo>
                    <a:pt x="7026" y="54596"/>
                  </a:lnTo>
                  <a:lnTo>
                    <a:pt x="0" y="89407"/>
                  </a:lnTo>
                  <a:lnTo>
                    <a:pt x="0" y="918971"/>
                  </a:lnTo>
                  <a:lnTo>
                    <a:pt x="7026" y="953773"/>
                  </a:lnTo>
                  <a:lnTo>
                    <a:pt x="26187" y="982192"/>
                  </a:lnTo>
                  <a:lnTo>
                    <a:pt x="54606" y="1001353"/>
                  </a:lnTo>
                  <a:lnTo>
                    <a:pt x="89407" y="1008379"/>
                  </a:lnTo>
                  <a:lnTo>
                    <a:pt x="1840991" y="1008379"/>
                  </a:lnTo>
                  <a:lnTo>
                    <a:pt x="1875803" y="1001353"/>
                  </a:lnTo>
                  <a:lnTo>
                    <a:pt x="1904222" y="982192"/>
                  </a:lnTo>
                  <a:lnTo>
                    <a:pt x="1923377" y="953773"/>
                  </a:lnTo>
                  <a:lnTo>
                    <a:pt x="1930400" y="918971"/>
                  </a:lnTo>
                  <a:lnTo>
                    <a:pt x="1930400" y="89407"/>
                  </a:lnTo>
                  <a:lnTo>
                    <a:pt x="1923377" y="54596"/>
                  </a:lnTo>
                  <a:lnTo>
                    <a:pt x="1904222" y="26177"/>
                  </a:lnTo>
                  <a:lnTo>
                    <a:pt x="1875803" y="7022"/>
                  </a:lnTo>
                  <a:lnTo>
                    <a:pt x="1840991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1228089" y="5373369"/>
              <a:ext cx="1930400" cy="1008380"/>
            </a:xfrm>
            <a:custGeom>
              <a:avLst/>
              <a:gdLst/>
              <a:ahLst/>
              <a:cxnLst/>
              <a:rect l="l" t="t" r="r" b="b"/>
              <a:pathLst>
                <a:path w="1930400" h="1008379">
                  <a:moveTo>
                    <a:pt x="0" y="89407"/>
                  </a:moveTo>
                  <a:lnTo>
                    <a:pt x="7026" y="54596"/>
                  </a:lnTo>
                  <a:lnTo>
                    <a:pt x="26187" y="26177"/>
                  </a:lnTo>
                  <a:lnTo>
                    <a:pt x="54606" y="7022"/>
                  </a:lnTo>
                  <a:lnTo>
                    <a:pt x="89407" y="0"/>
                  </a:lnTo>
                  <a:lnTo>
                    <a:pt x="1840991" y="0"/>
                  </a:lnTo>
                  <a:lnTo>
                    <a:pt x="1875803" y="7022"/>
                  </a:lnTo>
                  <a:lnTo>
                    <a:pt x="1904222" y="26177"/>
                  </a:lnTo>
                  <a:lnTo>
                    <a:pt x="1923377" y="54596"/>
                  </a:lnTo>
                  <a:lnTo>
                    <a:pt x="1930400" y="89407"/>
                  </a:lnTo>
                  <a:lnTo>
                    <a:pt x="1930400" y="918971"/>
                  </a:lnTo>
                  <a:lnTo>
                    <a:pt x="1923377" y="953773"/>
                  </a:lnTo>
                  <a:lnTo>
                    <a:pt x="1904222" y="982192"/>
                  </a:lnTo>
                  <a:lnTo>
                    <a:pt x="1875803" y="1001353"/>
                  </a:lnTo>
                  <a:lnTo>
                    <a:pt x="1840991" y="1008379"/>
                  </a:lnTo>
                  <a:lnTo>
                    <a:pt x="89407" y="1008379"/>
                  </a:lnTo>
                  <a:lnTo>
                    <a:pt x="54606" y="1001353"/>
                  </a:lnTo>
                  <a:lnTo>
                    <a:pt x="26187" y="982192"/>
                  </a:lnTo>
                  <a:lnTo>
                    <a:pt x="7026" y="953773"/>
                  </a:lnTo>
                  <a:lnTo>
                    <a:pt x="0" y="918971"/>
                  </a:lnTo>
                  <a:lnTo>
                    <a:pt x="0" y="89407"/>
                  </a:lnTo>
                  <a:close/>
                </a:path>
              </a:pathLst>
            </a:custGeom>
            <a:ln w="762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2" name="object 52"/>
          <p:cNvGrpSpPr/>
          <p:nvPr/>
        </p:nvGrpSpPr>
        <p:grpSpPr>
          <a:xfrm>
            <a:off x="9413240" y="1884679"/>
            <a:ext cx="1330960" cy="929640"/>
            <a:chOff x="9413240" y="1884679"/>
            <a:chExt cx="1330960" cy="929640"/>
          </a:xfrm>
        </p:grpSpPr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00640" y="2303779"/>
              <a:ext cx="502920" cy="51053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13240" y="1884679"/>
              <a:ext cx="1330959" cy="39370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479296" y="5437504"/>
            <a:ext cx="142557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Calibri"/>
                <a:cs typeface="Calibri"/>
              </a:rPr>
              <a:t>El </a:t>
            </a:r>
            <a:r>
              <a:rPr dirty="0" sz="1800" spc="-10" b="1" i="1">
                <a:latin typeface="Calibri"/>
                <a:cs typeface="Calibri"/>
              </a:rPr>
              <a:t>envío no </a:t>
            </a:r>
            <a:r>
              <a:rPr dirty="0" sz="1800" spc="-5" b="1" i="1">
                <a:latin typeface="Calibri"/>
                <a:cs typeface="Calibri"/>
              </a:rPr>
              <a:t> supera</a:t>
            </a:r>
            <a:r>
              <a:rPr dirty="0" sz="1800" spc="-25" b="1" i="1">
                <a:latin typeface="Calibri"/>
                <a:cs typeface="Calibri"/>
              </a:rPr>
              <a:t> </a:t>
            </a:r>
            <a:r>
              <a:rPr dirty="0" sz="1800" spc="-5" b="1" i="1">
                <a:latin typeface="Calibri"/>
                <a:cs typeface="Calibri"/>
              </a:rPr>
              <a:t>los</a:t>
            </a:r>
            <a:r>
              <a:rPr dirty="0" sz="1800" spc="-25" b="1" i="1">
                <a:latin typeface="Calibri"/>
                <a:cs typeface="Calibri"/>
              </a:rPr>
              <a:t> </a:t>
            </a:r>
            <a:r>
              <a:rPr dirty="0" sz="1800" spc="-15" b="1" i="1">
                <a:latin typeface="Calibri"/>
                <a:cs typeface="Calibri"/>
              </a:rPr>
              <a:t>FOB </a:t>
            </a:r>
            <a:r>
              <a:rPr dirty="0" sz="1800" spc="-390" b="1" i="1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US$</a:t>
            </a:r>
            <a:r>
              <a:rPr dirty="0" sz="1800" spc="-15" b="1" i="1">
                <a:latin typeface="Calibri"/>
                <a:cs typeface="Calibri"/>
              </a:rPr>
              <a:t> </a:t>
            </a:r>
            <a:r>
              <a:rPr dirty="0" sz="1800" b="1" i="1">
                <a:latin typeface="Calibri"/>
                <a:cs typeface="Calibri"/>
              </a:rPr>
              <a:t>7,500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060700" y="5659120"/>
            <a:ext cx="330200" cy="480059"/>
            <a:chOff x="3060700" y="5659120"/>
            <a:chExt cx="330200" cy="480059"/>
          </a:xfrm>
        </p:grpSpPr>
        <p:sp>
          <p:nvSpPr>
            <p:cNvPr id="57" name="object 57"/>
            <p:cNvSpPr/>
            <p:nvPr/>
          </p:nvSpPr>
          <p:spPr>
            <a:xfrm>
              <a:off x="3067050" y="5665470"/>
              <a:ext cx="317500" cy="467359"/>
            </a:xfrm>
            <a:custGeom>
              <a:avLst/>
              <a:gdLst/>
              <a:ahLst/>
              <a:cxnLst/>
              <a:rect l="l" t="t" r="r" b="b"/>
              <a:pathLst>
                <a:path w="317500" h="467360">
                  <a:moveTo>
                    <a:pt x="158750" y="0"/>
                  </a:moveTo>
                  <a:lnTo>
                    <a:pt x="158750" y="116839"/>
                  </a:lnTo>
                  <a:lnTo>
                    <a:pt x="0" y="116839"/>
                  </a:lnTo>
                  <a:lnTo>
                    <a:pt x="0" y="350519"/>
                  </a:lnTo>
                  <a:lnTo>
                    <a:pt x="158750" y="350519"/>
                  </a:lnTo>
                  <a:lnTo>
                    <a:pt x="158750" y="467359"/>
                  </a:lnTo>
                  <a:lnTo>
                    <a:pt x="317500" y="233679"/>
                  </a:lnTo>
                  <a:lnTo>
                    <a:pt x="1587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3067050" y="5665470"/>
              <a:ext cx="317500" cy="467359"/>
            </a:xfrm>
            <a:custGeom>
              <a:avLst/>
              <a:gdLst/>
              <a:ahLst/>
              <a:cxnLst/>
              <a:rect l="l" t="t" r="r" b="b"/>
              <a:pathLst>
                <a:path w="317500" h="467360">
                  <a:moveTo>
                    <a:pt x="0" y="116839"/>
                  </a:moveTo>
                  <a:lnTo>
                    <a:pt x="158750" y="116839"/>
                  </a:lnTo>
                  <a:lnTo>
                    <a:pt x="158750" y="0"/>
                  </a:lnTo>
                  <a:lnTo>
                    <a:pt x="317500" y="233679"/>
                  </a:lnTo>
                  <a:lnTo>
                    <a:pt x="158750" y="467359"/>
                  </a:lnTo>
                  <a:lnTo>
                    <a:pt x="158750" y="350519"/>
                  </a:lnTo>
                  <a:lnTo>
                    <a:pt x="0" y="350519"/>
                  </a:lnTo>
                  <a:lnTo>
                    <a:pt x="0" y="116839"/>
                  </a:lnTo>
                  <a:close/>
                </a:path>
              </a:pathLst>
            </a:custGeom>
            <a:ln w="1270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9" name="object 5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86479" y="5537200"/>
            <a:ext cx="1772920" cy="645160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7377430" y="979169"/>
            <a:ext cx="4757420" cy="513080"/>
          </a:xfrm>
          <a:custGeom>
            <a:avLst/>
            <a:gdLst/>
            <a:ahLst/>
            <a:cxnLst/>
            <a:rect l="l" t="t" r="r" b="b"/>
            <a:pathLst>
              <a:path w="4757420" h="513080">
                <a:moveTo>
                  <a:pt x="0" y="45465"/>
                </a:moveTo>
                <a:lnTo>
                  <a:pt x="3567" y="27753"/>
                </a:lnTo>
                <a:lnTo>
                  <a:pt x="13303" y="13303"/>
                </a:lnTo>
                <a:lnTo>
                  <a:pt x="27753" y="3567"/>
                </a:lnTo>
                <a:lnTo>
                  <a:pt x="45466" y="0"/>
                </a:lnTo>
                <a:lnTo>
                  <a:pt x="4711954" y="0"/>
                </a:lnTo>
                <a:lnTo>
                  <a:pt x="4729666" y="3567"/>
                </a:lnTo>
                <a:lnTo>
                  <a:pt x="4744116" y="13303"/>
                </a:lnTo>
                <a:lnTo>
                  <a:pt x="4753852" y="27753"/>
                </a:lnTo>
                <a:lnTo>
                  <a:pt x="4757420" y="45465"/>
                </a:lnTo>
                <a:lnTo>
                  <a:pt x="4757420" y="467613"/>
                </a:lnTo>
                <a:lnTo>
                  <a:pt x="4753852" y="485326"/>
                </a:lnTo>
                <a:lnTo>
                  <a:pt x="4744116" y="499776"/>
                </a:lnTo>
                <a:lnTo>
                  <a:pt x="4729666" y="509512"/>
                </a:lnTo>
                <a:lnTo>
                  <a:pt x="4711954" y="513079"/>
                </a:lnTo>
                <a:lnTo>
                  <a:pt x="45466" y="513079"/>
                </a:lnTo>
                <a:lnTo>
                  <a:pt x="27753" y="509512"/>
                </a:lnTo>
                <a:lnTo>
                  <a:pt x="13303" y="499776"/>
                </a:lnTo>
                <a:lnTo>
                  <a:pt x="3567" y="485326"/>
                </a:lnTo>
                <a:lnTo>
                  <a:pt x="0" y="467613"/>
                </a:lnTo>
                <a:lnTo>
                  <a:pt x="0" y="45465"/>
                </a:lnTo>
                <a:close/>
              </a:path>
            </a:pathLst>
          </a:custGeom>
          <a:ln w="12699">
            <a:solidFill>
              <a:srgbClr val="6A797D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381875">
              <a:lnSpc>
                <a:spcPct val="100000"/>
              </a:lnSpc>
              <a:spcBef>
                <a:spcPts val="100"/>
              </a:spcBef>
            </a:pPr>
            <a:r>
              <a:rPr dirty="0" u="heavy" spc="-5" b="1">
                <a:uFill>
                  <a:solidFill>
                    <a:srgbClr val="7B7B7B"/>
                  </a:solidFill>
                </a:uFill>
                <a:latin typeface="Calibri"/>
                <a:cs typeface="Calibri"/>
              </a:rPr>
              <a:t>Supuesto</a:t>
            </a:r>
            <a:r>
              <a:rPr dirty="0" spc="-5" b="1">
                <a:latin typeface="Calibri"/>
                <a:cs typeface="Calibri"/>
              </a:rPr>
              <a:t>:</a:t>
            </a:r>
            <a:r>
              <a:rPr dirty="0" spc="-70" b="1">
                <a:latin typeface="Calibri"/>
                <a:cs typeface="Calibri"/>
              </a:rPr>
              <a:t> </a:t>
            </a:r>
            <a:r>
              <a:rPr dirty="0" spc="-10"/>
              <a:t>No </a:t>
            </a:r>
            <a:r>
              <a:rPr dirty="0" spc="-5"/>
              <a:t>mercancía</a:t>
            </a:r>
            <a:r>
              <a:rPr dirty="0" spc="15"/>
              <a:t> </a:t>
            </a:r>
            <a:r>
              <a:rPr dirty="0" spc="-10"/>
              <a:t>restringida </a:t>
            </a:r>
            <a:r>
              <a:rPr dirty="0" spc="-5"/>
              <a:t>(u</a:t>
            </a:r>
            <a:r>
              <a:rPr dirty="0" spc="10"/>
              <a:t> </a:t>
            </a:r>
            <a:r>
              <a:rPr dirty="0" spc="-5"/>
              <a:t>otro)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903220"/>
            <a:ext cx="12181840" cy="2689860"/>
            <a:chOff x="0" y="2903220"/>
            <a:chExt cx="12181840" cy="2689860"/>
          </a:xfrm>
        </p:grpSpPr>
        <p:sp>
          <p:nvSpPr>
            <p:cNvPr id="3" name="object 3"/>
            <p:cNvSpPr/>
            <p:nvPr/>
          </p:nvSpPr>
          <p:spPr>
            <a:xfrm>
              <a:off x="0" y="2903220"/>
              <a:ext cx="12181840" cy="284480"/>
            </a:xfrm>
            <a:custGeom>
              <a:avLst/>
              <a:gdLst/>
              <a:ahLst/>
              <a:cxnLst/>
              <a:rect l="l" t="t" r="r" b="b"/>
              <a:pathLst>
                <a:path w="12181840" h="284480">
                  <a:moveTo>
                    <a:pt x="12181840" y="0"/>
                  </a:moveTo>
                  <a:lnTo>
                    <a:pt x="0" y="0"/>
                  </a:lnTo>
                  <a:lnTo>
                    <a:pt x="0" y="284479"/>
                  </a:lnTo>
                  <a:lnTo>
                    <a:pt x="12181840" y="284479"/>
                  </a:lnTo>
                  <a:lnTo>
                    <a:pt x="12181840" y="0"/>
                  </a:lnTo>
                  <a:close/>
                </a:path>
              </a:pathLst>
            </a:custGeom>
            <a:solidFill>
              <a:srgbClr val="E9EB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54990" y="3166110"/>
              <a:ext cx="9499600" cy="2420620"/>
            </a:xfrm>
            <a:custGeom>
              <a:avLst/>
              <a:gdLst/>
              <a:ahLst/>
              <a:cxnLst/>
              <a:rect l="l" t="t" r="r" b="b"/>
              <a:pathLst>
                <a:path w="9499600" h="2420620">
                  <a:moveTo>
                    <a:pt x="0" y="197485"/>
                  </a:moveTo>
                  <a:lnTo>
                    <a:pt x="5216" y="152195"/>
                  </a:lnTo>
                  <a:lnTo>
                    <a:pt x="20075" y="110625"/>
                  </a:lnTo>
                  <a:lnTo>
                    <a:pt x="43392" y="73957"/>
                  </a:lnTo>
                  <a:lnTo>
                    <a:pt x="73980" y="43377"/>
                  </a:lnTo>
                  <a:lnTo>
                    <a:pt x="110655" y="20068"/>
                  </a:lnTo>
                  <a:lnTo>
                    <a:pt x="152231" y="5214"/>
                  </a:lnTo>
                  <a:lnTo>
                    <a:pt x="197523" y="0"/>
                  </a:lnTo>
                  <a:lnTo>
                    <a:pt x="2030095" y="0"/>
                  </a:lnTo>
                  <a:lnTo>
                    <a:pt x="2075384" y="5214"/>
                  </a:lnTo>
                  <a:lnTo>
                    <a:pt x="2116954" y="20068"/>
                  </a:lnTo>
                  <a:lnTo>
                    <a:pt x="2153622" y="43377"/>
                  </a:lnTo>
                  <a:lnTo>
                    <a:pt x="2184202" y="73957"/>
                  </a:lnTo>
                  <a:lnTo>
                    <a:pt x="2207511" y="110625"/>
                  </a:lnTo>
                  <a:lnTo>
                    <a:pt x="2222365" y="152195"/>
                  </a:lnTo>
                  <a:lnTo>
                    <a:pt x="2227579" y="197485"/>
                  </a:lnTo>
                  <a:lnTo>
                    <a:pt x="2227579" y="2223135"/>
                  </a:lnTo>
                  <a:lnTo>
                    <a:pt x="2222365" y="2268424"/>
                  </a:lnTo>
                  <a:lnTo>
                    <a:pt x="2207511" y="2309994"/>
                  </a:lnTo>
                  <a:lnTo>
                    <a:pt x="2184202" y="2346662"/>
                  </a:lnTo>
                  <a:lnTo>
                    <a:pt x="2153622" y="2377242"/>
                  </a:lnTo>
                  <a:lnTo>
                    <a:pt x="2116954" y="2400551"/>
                  </a:lnTo>
                  <a:lnTo>
                    <a:pt x="2075384" y="2415405"/>
                  </a:lnTo>
                  <a:lnTo>
                    <a:pt x="2030095" y="2420620"/>
                  </a:lnTo>
                  <a:lnTo>
                    <a:pt x="197523" y="2420620"/>
                  </a:lnTo>
                  <a:lnTo>
                    <a:pt x="152231" y="2415405"/>
                  </a:lnTo>
                  <a:lnTo>
                    <a:pt x="110655" y="2400551"/>
                  </a:lnTo>
                  <a:lnTo>
                    <a:pt x="73980" y="2377242"/>
                  </a:lnTo>
                  <a:lnTo>
                    <a:pt x="43392" y="2346662"/>
                  </a:lnTo>
                  <a:lnTo>
                    <a:pt x="20075" y="2309994"/>
                  </a:lnTo>
                  <a:lnTo>
                    <a:pt x="5216" y="2268424"/>
                  </a:lnTo>
                  <a:lnTo>
                    <a:pt x="0" y="2223135"/>
                  </a:lnTo>
                  <a:lnTo>
                    <a:pt x="0" y="197485"/>
                  </a:lnTo>
                  <a:close/>
                </a:path>
                <a:path w="9499600" h="2420620">
                  <a:moveTo>
                    <a:pt x="7213600" y="114173"/>
                  </a:moveTo>
                  <a:lnTo>
                    <a:pt x="7222581" y="69758"/>
                  </a:lnTo>
                  <a:lnTo>
                    <a:pt x="7247064" y="33464"/>
                  </a:lnTo>
                  <a:lnTo>
                    <a:pt x="7283358" y="8981"/>
                  </a:lnTo>
                  <a:lnTo>
                    <a:pt x="7327773" y="0"/>
                  </a:lnTo>
                  <a:lnTo>
                    <a:pt x="9385427" y="0"/>
                  </a:lnTo>
                  <a:lnTo>
                    <a:pt x="9429841" y="8981"/>
                  </a:lnTo>
                  <a:lnTo>
                    <a:pt x="9466135" y="33464"/>
                  </a:lnTo>
                  <a:lnTo>
                    <a:pt x="9490618" y="69758"/>
                  </a:lnTo>
                  <a:lnTo>
                    <a:pt x="9499600" y="114173"/>
                  </a:lnTo>
                  <a:lnTo>
                    <a:pt x="9499600" y="1173607"/>
                  </a:lnTo>
                  <a:lnTo>
                    <a:pt x="9490618" y="1218021"/>
                  </a:lnTo>
                  <a:lnTo>
                    <a:pt x="9466135" y="1254315"/>
                  </a:lnTo>
                  <a:lnTo>
                    <a:pt x="9429841" y="1278798"/>
                  </a:lnTo>
                  <a:lnTo>
                    <a:pt x="9385427" y="1287779"/>
                  </a:lnTo>
                  <a:lnTo>
                    <a:pt x="7327773" y="1287779"/>
                  </a:lnTo>
                  <a:lnTo>
                    <a:pt x="7283358" y="1278798"/>
                  </a:lnTo>
                  <a:lnTo>
                    <a:pt x="7247064" y="1254315"/>
                  </a:lnTo>
                  <a:lnTo>
                    <a:pt x="7222581" y="1218021"/>
                  </a:lnTo>
                  <a:lnTo>
                    <a:pt x="7213600" y="1173607"/>
                  </a:lnTo>
                  <a:lnTo>
                    <a:pt x="7213600" y="114173"/>
                  </a:lnTo>
                  <a:close/>
                </a:path>
              </a:pathLst>
            </a:custGeom>
            <a:ln w="12700">
              <a:solidFill>
                <a:srgbClr val="6A79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955357" y="3357879"/>
            <a:ext cx="1478915" cy="109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419" marR="53340" indent="2540">
              <a:lnSpc>
                <a:spcPct val="100000"/>
              </a:lnSpc>
              <a:spcBef>
                <a:spcPts val="100"/>
              </a:spcBef>
            </a:pP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Control</a:t>
            </a:r>
            <a:r>
              <a:rPr dirty="0" sz="2500" spc="-13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dirty="0" sz="2500" spc="-55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5" b="1" i="1">
                <a:solidFill>
                  <a:srgbClr val="001F5F"/>
                </a:solidFill>
                <a:latin typeface="Calibri"/>
                <a:cs typeface="Calibri"/>
              </a:rPr>
              <a:t>m</a:t>
            </a:r>
            <a:r>
              <a:rPr dirty="0" sz="2500" spc="-10" b="1" i="1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dirty="0" sz="2500" spc="-5" b="1" i="1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dirty="0" sz="2500" spc="-35" b="1" i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dirty="0" sz="2500" spc="-10" b="1" i="1">
                <a:solidFill>
                  <a:srgbClr val="001F5F"/>
                </a:solidFill>
                <a:latin typeface="Calibri"/>
                <a:cs typeface="Calibri"/>
              </a:rPr>
              <a:t>c</a:t>
            </a: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ía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(facultado</a:t>
            </a:r>
            <a:r>
              <a:rPr dirty="0" sz="2000" spc="-5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por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26120" y="3531489"/>
            <a:ext cx="2176145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1345" marR="5080" indent="-589280">
              <a:lnSpc>
                <a:spcPct val="100000"/>
              </a:lnSpc>
              <a:spcBef>
                <a:spcPts val="100"/>
              </a:spcBef>
            </a:pP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Arribo</a:t>
            </a:r>
            <a:r>
              <a:rPr dirty="0" sz="2500" spc="-6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al</a:t>
            </a:r>
            <a:r>
              <a:rPr dirty="0" sz="2500" spc="-3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país</a:t>
            </a:r>
            <a:r>
              <a:rPr dirty="0" sz="2500" spc="-3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001F5F"/>
                </a:solidFill>
                <a:latin typeface="Calibri"/>
                <a:cs typeface="Calibri"/>
              </a:rPr>
              <a:t>de </a:t>
            </a:r>
            <a:r>
              <a:rPr dirty="0" sz="2500" spc="-550" b="1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500" spc="-10" b="1" i="1">
                <a:solidFill>
                  <a:srgbClr val="001F5F"/>
                </a:solidFill>
                <a:latin typeface="Calibri"/>
                <a:cs typeface="Calibri"/>
              </a:rPr>
              <a:t>destino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5419" y="2974339"/>
            <a:ext cx="426720" cy="426720"/>
            <a:chOff x="1455419" y="2974339"/>
            <a:chExt cx="426720" cy="426720"/>
          </a:xfrm>
        </p:grpSpPr>
        <p:sp>
          <p:nvSpPr>
            <p:cNvPr id="8" name="object 8"/>
            <p:cNvSpPr/>
            <p:nvPr/>
          </p:nvSpPr>
          <p:spPr>
            <a:xfrm>
              <a:off x="1474469" y="299338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194310" y="0"/>
                  </a:moveTo>
                  <a:lnTo>
                    <a:pt x="149756" y="5131"/>
                  </a:lnTo>
                  <a:lnTo>
                    <a:pt x="108857" y="19749"/>
                  </a:lnTo>
                  <a:lnTo>
                    <a:pt x="72778" y="42687"/>
                  </a:lnTo>
                  <a:lnTo>
                    <a:pt x="42687" y="72778"/>
                  </a:lnTo>
                  <a:lnTo>
                    <a:pt x="19749" y="108857"/>
                  </a:lnTo>
                  <a:lnTo>
                    <a:pt x="5131" y="149756"/>
                  </a:lnTo>
                  <a:lnTo>
                    <a:pt x="0" y="194310"/>
                  </a:lnTo>
                  <a:lnTo>
                    <a:pt x="5131" y="238863"/>
                  </a:lnTo>
                  <a:lnTo>
                    <a:pt x="19749" y="279762"/>
                  </a:lnTo>
                  <a:lnTo>
                    <a:pt x="42687" y="315841"/>
                  </a:lnTo>
                  <a:lnTo>
                    <a:pt x="72778" y="345932"/>
                  </a:lnTo>
                  <a:lnTo>
                    <a:pt x="108857" y="368870"/>
                  </a:lnTo>
                  <a:lnTo>
                    <a:pt x="149756" y="383488"/>
                  </a:lnTo>
                  <a:lnTo>
                    <a:pt x="194310" y="388620"/>
                  </a:lnTo>
                  <a:lnTo>
                    <a:pt x="238863" y="383488"/>
                  </a:lnTo>
                  <a:lnTo>
                    <a:pt x="279762" y="368870"/>
                  </a:lnTo>
                  <a:lnTo>
                    <a:pt x="315841" y="345932"/>
                  </a:lnTo>
                  <a:lnTo>
                    <a:pt x="345932" y="315841"/>
                  </a:lnTo>
                  <a:lnTo>
                    <a:pt x="368870" y="279762"/>
                  </a:lnTo>
                  <a:lnTo>
                    <a:pt x="383488" y="238863"/>
                  </a:lnTo>
                  <a:lnTo>
                    <a:pt x="388619" y="194310"/>
                  </a:lnTo>
                  <a:lnTo>
                    <a:pt x="383488" y="149756"/>
                  </a:lnTo>
                  <a:lnTo>
                    <a:pt x="368870" y="108857"/>
                  </a:lnTo>
                  <a:lnTo>
                    <a:pt x="345932" y="72778"/>
                  </a:lnTo>
                  <a:lnTo>
                    <a:pt x="315841" y="42687"/>
                  </a:lnTo>
                  <a:lnTo>
                    <a:pt x="279762" y="19749"/>
                  </a:lnTo>
                  <a:lnTo>
                    <a:pt x="238863" y="5131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69D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74469" y="299338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19" h="388620">
                  <a:moveTo>
                    <a:pt x="0" y="194310"/>
                  </a:move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10" y="0"/>
                  </a:lnTo>
                  <a:lnTo>
                    <a:pt x="238863" y="5131"/>
                  </a:lnTo>
                  <a:lnTo>
                    <a:pt x="279762" y="19749"/>
                  </a:lnTo>
                  <a:lnTo>
                    <a:pt x="315841" y="42687"/>
                  </a:lnTo>
                  <a:lnTo>
                    <a:pt x="345932" y="72778"/>
                  </a:lnTo>
                  <a:lnTo>
                    <a:pt x="368870" y="108857"/>
                  </a:lnTo>
                  <a:lnTo>
                    <a:pt x="383488" y="149756"/>
                  </a:lnTo>
                  <a:lnTo>
                    <a:pt x="388619" y="194310"/>
                  </a:lnTo>
                  <a:lnTo>
                    <a:pt x="383488" y="238863"/>
                  </a:lnTo>
                  <a:lnTo>
                    <a:pt x="368870" y="279762"/>
                  </a:lnTo>
                  <a:lnTo>
                    <a:pt x="345932" y="315841"/>
                  </a:lnTo>
                  <a:lnTo>
                    <a:pt x="315841" y="345932"/>
                  </a:lnTo>
                  <a:lnTo>
                    <a:pt x="279762" y="368870"/>
                  </a:lnTo>
                  <a:lnTo>
                    <a:pt x="238863" y="383488"/>
                  </a:lnTo>
                  <a:lnTo>
                    <a:pt x="194310" y="388620"/>
                  </a:lnTo>
                  <a:lnTo>
                    <a:pt x="149756" y="383488"/>
                  </a:lnTo>
                  <a:lnTo>
                    <a:pt x="108857" y="368870"/>
                  </a:lnTo>
                  <a:lnTo>
                    <a:pt x="72778" y="345932"/>
                  </a:lnTo>
                  <a:lnTo>
                    <a:pt x="42687" y="315841"/>
                  </a:lnTo>
                  <a:lnTo>
                    <a:pt x="19749" y="279762"/>
                  </a:lnTo>
                  <a:lnTo>
                    <a:pt x="5131" y="238863"/>
                  </a:lnTo>
                  <a:lnTo>
                    <a:pt x="0" y="19431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1591310" y="3006471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648700" y="2974339"/>
            <a:ext cx="426720" cy="426720"/>
            <a:chOff x="8648700" y="2974339"/>
            <a:chExt cx="426720" cy="426720"/>
          </a:xfrm>
        </p:grpSpPr>
        <p:sp>
          <p:nvSpPr>
            <p:cNvPr id="12" name="object 12"/>
            <p:cNvSpPr/>
            <p:nvPr/>
          </p:nvSpPr>
          <p:spPr>
            <a:xfrm>
              <a:off x="8667750" y="299338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194309" y="0"/>
                  </a:moveTo>
                  <a:lnTo>
                    <a:pt x="149756" y="5131"/>
                  </a:lnTo>
                  <a:lnTo>
                    <a:pt x="108857" y="19749"/>
                  </a:lnTo>
                  <a:lnTo>
                    <a:pt x="72778" y="42687"/>
                  </a:lnTo>
                  <a:lnTo>
                    <a:pt x="42687" y="72778"/>
                  </a:lnTo>
                  <a:lnTo>
                    <a:pt x="19749" y="108857"/>
                  </a:lnTo>
                  <a:lnTo>
                    <a:pt x="5131" y="149756"/>
                  </a:lnTo>
                  <a:lnTo>
                    <a:pt x="0" y="194310"/>
                  </a:lnTo>
                  <a:lnTo>
                    <a:pt x="5131" y="238863"/>
                  </a:lnTo>
                  <a:lnTo>
                    <a:pt x="19749" y="279762"/>
                  </a:lnTo>
                  <a:lnTo>
                    <a:pt x="42687" y="315841"/>
                  </a:lnTo>
                  <a:lnTo>
                    <a:pt x="72778" y="345932"/>
                  </a:lnTo>
                  <a:lnTo>
                    <a:pt x="108857" y="368870"/>
                  </a:lnTo>
                  <a:lnTo>
                    <a:pt x="149756" y="383488"/>
                  </a:lnTo>
                  <a:lnTo>
                    <a:pt x="194309" y="388620"/>
                  </a:lnTo>
                  <a:lnTo>
                    <a:pt x="238863" y="383488"/>
                  </a:lnTo>
                  <a:lnTo>
                    <a:pt x="279762" y="368870"/>
                  </a:lnTo>
                  <a:lnTo>
                    <a:pt x="315841" y="345932"/>
                  </a:lnTo>
                  <a:lnTo>
                    <a:pt x="345932" y="315841"/>
                  </a:lnTo>
                  <a:lnTo>
                    <a:pt x="368870" y="279762"/>
                  </a:lnTo>
                  <a:lnTo>
                    <a:pt x="383488" y="238863"/>
                  </a:lnTo>
                  <a:lnTo>
                    <a:pt x="388620" y="194310"/>
                  </a:lnTo>
                  <a:lnTo>
                    <a:pt x="383488" y="149756"/>
                  </a:lnTo>
                  <a:lnTo>
                    <a:pt x="368870" y="108857"/>
                  </a:lnTo>
                  <a:lnTo>
                    <a:pt x="345932" y="72778"/>
                  </a:lnTo>
                  <a:lnTo>
                    <a:pt x="315841" y="42687"/>
                  </a:lnTo>
                  <a:lnTo>
                    <a:pt x="279762" y="19749"/>
                  </a:lnTo>
                  <a:lnTo>
                    <a:pt x="238863" y="5131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69D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667750" y="299338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0" y="194310"/>
                  </a:move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09" y="0"/>
                  </a:lnTo>
                  <a:lnTo>
                    <a:pt x="238863" y="5131"/>
                  </a:lnTo>
                  <a:lnTo>
                    <a:pt x="279762" y="19749"/>
                  </a:lnTo>
                  <a:lnTo>
                    <a:pt x="315841" y="42687"/>
                  </a:lnTo>
                  <a:lnTo>
                    <a:pt x="345932" y="72778"/>
                  </a:lnTo>
                  <a:lnTo>
                    <a:pt x="368870" y="108857"/>
                  </a:lnTo>
                  <a:lnTo>
                    <a:pt x="383488" y="149756"/>
                  </a:lnTo>
                  <a:lnTo>
                    <a:pt x="388620" y="194310"/>
                  </a:lnTo>
                  <a:lnTo>
                    <a:pt x="383488" y="238863"/>
                  </a:lnTo>
                  <a:lnTo>
                    <a:pt x="368870" y="279762"/>
                  </a:lnTo>
                  <a:lnTo>
                    <a:pt x="345932" y="315841"/>
                  </a:lnTo>
                  <a:lnTo>
                    <a:pt x="315841" y="345932"/>
                  </a:lnTo>
                  <a:lnTo>
                    <a:pt x="279762" y="368870"/>
                  </a:lnTo>
                  <a:lnTo>
                    <a:pt x="238863" y="383488"/>
                  </a:lnTo>
                  <a:lnTo>
                    <a:pt x="194309" y="388620"/>
                  </a:lnTo>
                  <a:lnTo>
                    <a:pt x="149756" y="383488"/>
                  </a:lnTo>
                  <a:lnTo>
                    <a:pt x="108857" y="368870"/>
                  </a:lnTo>
                  <a:lnTo>
                    <a:pt x="72778" y="345932"/>
                  </a:lnTo>
                  <a:lnTo>
                    <a:pt x="42687" y="315841"/>
                  </a:lnTo>
                  <a:lnTo>
                    <a:pt x="19749" y="279762"/>
                  </a:lnTo>
                  <a:lnTo>
                    <a:pt x="5131" y="238863"/>
                  </a:lnTo>
                  <a:lnTo>
                    <a:pt x="0" y="19431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8784843" y="3006471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094479" y="2974339"/>
            <a:ext cx="2646680" cy="1828800"/>
            <a:chOff x="4094479" y="2974339"/>
            <a:chExt cx="2646680" cy="1828800"/>
          </a:xfrm>
        </p:grpSpPr>
        <p:sp>
          <p:nvSpPr>
            <p:cNvPr id="16" name="object 16"/>
            <p:cNvSpPr/>
            <p:nvPr/>
          </p:nvSpPr>
          <p:spPr>
            <a:xfrm>
              <a:off x="4100829" y="3166109"/>
              <a:ext cx="2633980" cy="1630680"/>
            </a:xfrm>
            <a:custGeom>
              <a:avLst/>
              <a:gdLst/>
              <a:ahLst/>
              <a:cxnLst/>
              <a:rect l="l" t="t" r="r" b="b"/>
              <a:pathLst>
                <a:path w="2633979" h="1630679">
                  <a:moveTo>
                    <a:pt x="0" y="144652"/>
                  </a:moveTo>
                  <a:lnTo>
                    <a:pt x="7375" y="98934"/>
                  </a:lnTo>
                  <a:lnTo>
                    <a:pt x="27911" y="59225"/>
                  </a:lnTo>
                  <a:lnTo>
                    <a:pt x="59225" y="27911"/>
                  </a:lnTo>
                  <a:lnTo>
                    <a:pt x="98934" y="7375"/>
                  </a:lnTo>
                  <a:lnTo>
                    <a:pt x="144653" y="0"/>
                  </a:lnTo>
                  <a:lnTo>
                    <a:pt x="2489327" y="0"/>
                  </a:lnTo>
                  <a:lnTo>
                    <a:pt x="2535045" y="7375"/>
                  </a:lnTo>
                  <a:lnTo>
                    <a:pt x="2574754" y="27911"/>
                  </a:lnTo>
                  <a:lnTo>
                    <a:pt x="2606068" y="59225"/>
                  </a:lnTo>
                  <a:lnTo>
                    <a:pt x="2626604" y="98934"/>
                  </a:lnTo>
                  <a:lnTo>
                    <a:pt x="2633979" y="144652"/>
                  </a:lnTo>
                  <a:lnTo>
                    <a:pt x="2633979" y="1486027"/>
                  </a:lnTo>
                  <a:lnTo>
                    <a:pt x="2626604" y="1531745"/>
                  </a:lnTo>
                  <a:lnTo>
                    <a:pt x="2606068" y="1571454"/>
                  </a:lnTo>
                  <a:lnTo>
                    <a:pt x="2574754" y="1602768"/>
                  </a:lnTo>
                  <a:lnTo>
                    <a:pt x="2535045" y="1623304"/>
                  </a:lnTo>
                  <a:lnTo>
                    <a:pt x="2489327" y="1630679"/>
                  </a:lnTo>
                  <a:lnTo>
                    <a:pt x="144653" y="1630679"/>
                  </a:lnTo>
                  <a:lnTo>
                    <a:pt x="98934" y="1623304"/>
                  </a:lnTo>
                  <a:lnTo>
                    <a:pt x="59225" y="1602768"/>
                  </a:lnTo>
                  <a:lnTo>
                    <a:pt x="27911" y="1571454"/>
                  </a:lnTo>
                  <a:lnTo>
                    <a:pt x="7375" y="1531745"/>
                  </a:lnTo>
                  <a:lnTo>
                    <a:pt x="0" y="1486027"/>
                  </a:lnTo>
                  <a:lnTo>
                    <a:pt x="0" y="144652"/>
                  </a:lnTo>
                  <a:close/>
                </a:path>
              </a:pathLst>
            </a:custGeom>
            <a:ln w="12700">
              <a:solidFill>
                <a:srgbClr val="6A79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271769" y="299338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194309" y="0"/>
                  </a:moveTo>
                  <a:lnTo>
                    <a:pt x="149756" y="5131"/>
                  </a:lnTo>
                  <a:lnTo>
                    <a:pt x="108857" y="19749"/>
                  </a:lnTo>
                  <a:lnTo>
                    <a:pt x="72778" y="42687"/>
                  </a:lnTo>
                  <a:lnTo>
                    <a:pt x="42687" y="72778"/>
                  </a:lnTo>
                  <a:lnTo>
                    <a:pt x="19749" y="108857"/>
                  </a:lnTo>
                  <a:lnTo>
                    <a:pt x="5131" y="149756"/>
                  </a:lnTo>
                  <a:lnTo>
                    <a:pt x="0" y="194310"/>
                  </a:lnTo>
                  <a:lnTo>
                    <a:pt x="5131" y="238863"/>
                  </a:lnTo>
                  <a:lnTo>
                    <a:pt x="19749" y="279762"/>
                  </a:lnTo>
                  <a:lnTo>
                    <a:pt x="42687" y="315841"/>
                  </a:lnTo>
                  <a:lnTo>
                    <a:pt x="72778" y="345932"/>
                  </a:lnTo>
                  <a:lnTo>
                    <a:pt x="108857" y="368870"/>
                  </a:lnTo>
                  <a:lnTo>
                    <a:pt x="149756" y="383488"/>
                  </a:lnTo>
                  <a:lnTo>
                    <a:pt x="194309" y="388620"/>
                  </a:lnTo>
                  <a:lnTo>
                    <a:pt x="238863" y="383488"/>
                  </a:lnTo>
                  <a:lnTo>
                    <a:pt x="279762" y="368870"/>
                  </a:lnTo>
                  <a:lnTo>
                    <a:pt x="315841" y="345932"/>
                  </a:lnTo>
                  <a:lnTo>
                    <a:pt x="345932" y="315841"/>
                  </a:lnTo>
                  <a:lnTo>
                    <a:pt x="368870" y="279762"/>
                  </a:lnTo>
                  <a:lnTo>
                    <a:pt x="383488" y="238863"/>
                  </a:lnTo>
                  <a:lnTo>
                    <a:pt x="388619" y="194310"/>
                  </a:lnTo>
                  <a:lnTo>
                    <a:pt x="383488" y="149756"/>
                  </a:lnTo>
                  <a:lnTo>
                    <a:pt x="368870" y="108857"/>
                  </a:lnTo>
                  <a:lnTo>
                    <a:pt x="345932" y="72778"/>
                  </a:lnTo>
                  <a:lnTo>
                    <a:pt x="315841" y="42687"/>
                  </a:lnTo>
                  <a:lnTo>
                    <a:pt x="279762" y="19749"/>
                  </a:lnTo>
                  <a:lnTo>
                    <a:pt x="238863" y="5131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69D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271769" y="2993389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0" y="194310"/>
                  </a:move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09" y="0"/>
                  </a:lnTo>
                  <a:lnTo>
                    <a:pt x="238863" y="5131"/>
                  </a:lnTo>
                  <a:lnTo>
                    <a:pt x="279762" y="19749"/>
                  </a:lnTo>
                  <a:lnTo>
                    <a:pt x="315841" y="42687"/>
                  </a:lnTo>
                  <a:lnTo>
                    <a:pt x="345932" y="72778"/>
                  </a:lnTo>
                  <a:lnTo>
                    <a:pt x="368870" y="108857"/>
                  </a:lnTo>
                  <a:lnTo>
                    <a:pt x="383488" y="149756"/>
                  </a:lnTo>
                  <a:lnTo>
                    <a:pt x="388619" y="194310"/>
                  </a:lnTo>
                  <a:lnTo>
                    <a:pt x="383488" y="238863"/>
                  </a:lnTo>
                  <a:lnTo>
                    <a:pt x="368870" y="279762"/>
                  </a:lnTo>
                  <a:lnTo>
                    <a:pt x="345932" y="315841"/>
                  </a:lnTo>
                  <a:lnTo>
                    <a:pt x="315841" y="345932"/>
                  </a:lnTo>
                  <a:lnTo>
                    <a:pt x="279762" y="368870"/>
                  </a:lnTo>
                  <a:lnTo>
                    <a:pt x="238863" y="383488"/>
                  </a:lnTo>
                  <a:lnTo>
                    <a:pt x="194309" y="388620"/>
                  </a:lnTo>
                  <a:lnTo>
                    <a:pt x="149756" y="383488"/>
                  </a:lnTo>
                  <a:lnTo>
                    <a:pt x="108857" y="368870"/>
                  </a:lnTo>
                  <a:lnTo>
                    <a:pt x="72778" y="345932"/>
                  </a:lnTo>
                  <a:lnTo>
                    <a:pt x="42687" y="315841"/>
                  </a:lnTo>
                  <a:lnTo>
                    <a:pt x="19749" y="279762"/>
                  </a:lnTo>
                  <a:lnTo>
                    <a:pt x="5131" y="238863"/>
                  </a:lnTo>
                  <a:lnTo>
                    <a:pt x="0" y="194310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389245" y="3006471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16300" y="3553459"/>
            <a:ext cx="8143240" cy="2791460"/>
            <a:chOff x="3416300" y="3553459"/>
            <a:chExt cx="8143240" cy="2791460"/>
          </a:xfrm>
        </p:grpSpPr>
        <p:sp>
          <p:nvSpPr>
            <p:cNvPr id="21" name="object 21"/>
            <p:cNvSpPr/>
            <p:nvPr/>
          </p:nvSpPr>
          <p:spPr>
            <a:xfrm>
              <a:off x="3422650" y="3907789"/>
              <a:ext cx="469900" cy="500380"/>
            </a:xfrm>
            <a:custGeom>
              <a:avLst/>
              <a:gdLst/>
              <a:ahLst/>
              <a:cxnLst/>
              <a:rect l="l" t="t" r="r" b="b"/>
              <a:pathLst>
                <a:path w="469900" h="500379">
                  <a:moveTo>
                    <a:pt x="234950" y="0"/>
                  </a:moveTo>
                  <a:lnTo>
                    <a:pt x="234950" y="125095"/>
                  </a:lnTo>
                  <a:lnTo>
                    <a:pt x="0" y="125095"/>
                  </a:lnTo>
                  <a:lnTo>
                    <a:pt x="0" y="375285"/>
                  </a:lnTo>
                  <a:lnTo>
                    <a:pt x="234950" y="375285"/>
                  </a:lnTo>
                  <a:lnTo>
                    <a:pt x="234950" y="500380"/>
                  </a:lnTo>
                  <a:lnTo>
                    <a:pt x="469900" y="250190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422650" y="3907789"/>
              <a:ext cx="469900" cy="500380"/>
            </a:xfrm>
            <a:custGeom>
              <a:avLst/>
              <a:gdLst/>
              <a:ahLst/>
              <a:cxnLst/>
              <a:rect l="l" t="t" r="r" b="b"/>
              <a:pathLst>
                <a:path w="469900" h="500379">
                  <a:moveTo>
                    <a:pt x="0" y="125095"/>
                  </a:moveTo>
                  <a:lnTo>
                    <a:pt x="234950" y="125095"/>
                  </a:lnTo>
                  <a:lnTo>
                    <a:pt x="234950" y="0"/>
                  </a:lnTo>
                  <a:lnTo>
                    <a:pt x="469900" y="250190"/>
                  </a:lnTo>
                  <a:lnTo>
                    <a:pt x="234950" y="500380"/>
                  </a:lnTo>
                  <a:lnTo>
                    <a:pt x="234950" y="375285"/>
                  </a:lnTo>
                  <a:lnTo>
                    <a:pt x="0" y="375285"/>
                  </a:lnTo>
                  <a:lnTo>
                    <a:pt x="0" y="125095"/>
                  </a:lnTo>
                  <a:close/>
                </a:path>
              </a:pathLst>
            </a:custGeom>
            <a:ln w="12699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7014209" y="3559809"/>
              <a:ext cx="469900" cy="500380"/>
            </a:xfrm>
            <a:custGeom>
              <a:avLst/>
              <a:gdLst/>
              <a:ahLst/>
              <a:cxnLst/>
              <a:rect l="l" t="t" r="r" b="b"/>
              <a:pathLst>
                <a:path w="469900" h="500379">
                  <a:moveTo>
                    <a:pt x="234950" y="0"/>
                  </a:moveTo>
                  <a:lnTo>
                    <a:pt x="234950" y="125094"/>
                  </a:lnTo>
                  <a:lnTo>
                    <a:pt x="0" y="125094"/>
                  </a:lnTo>
                  <a:lnTo>
                    <a:pt x="0" y="375284"/>
                  </a:lnTo>
                  <a:lnTo>
                    <a:pt x="234950" y="375284"/>
                  </a:lnTo>
                  <a:lnTo>
                    <a:pt x="234950" y="500379"/>
                  </a:lnTo>
                  <a:lnTo>
                    <a:pt x="469900" y="250189"/>
                  </a:lnTo>
                  <a:lnTo>
                    <a:pt x="234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7014209" y="3559809"/>
              <a:ext cx="469900" cy="500380"/>
            </a:xfrm>
            <a:custGeom>
              <a:avLst/>
              <a:gdLst/>
              <a:ahLst/>
              <a:cxnLst/>
              <a:rect l="l" t="t" r="r" b="b"/>
              <a:pathLst>
                <a:path w="469900" h="500379">
                  <a:moveTo>
                    <a:pt x="0" y="125094"/>
                  </a:moveTo>
                  <a:lnTo>
                    <a:pt x="234950" y="125094"/>
                  </a:lnTo>
                  <a:lnTo>
                    <a:pt x="234950" y="0"/>
                  </a:lnTo>
                  <a:lnTo>
                    <a:pt x="469900" y="250189"/>
                  </a:lnTo>
                  <a:lnTo>
                    <a:pt x="234950" y="500379"/>
                  </a:lnTo>
                  <a:lnTo>
                    <a:pt x="234950" y="375284"/>
                  </a:lnTo>
                  <a:lnTo>
                    <a:pt x="0" y="375284"/>
                  </a:lnTo>
                  <a:lnTo>
                    <a:pt x="0" y="125094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609329" y="4674869"/>
              <a:ext cx="500380" cy="469900"/>
            </a:xfrm>
            <a:custGeom>
              <a:avLst/>
              <a:gdLst/>
              <a:ahLst/>
              <a:cxnLst/>
              <a:rect l="l" t="t" r="r" b="b"/>
              <a:pathLst>
                <a:path w="500379" h="469900">
                  <a:moveTo>
                    <a:pt x="375285" y="0"/>
                  </a:moveTo>
                  <a:lnTo>
                    <a:pt x="125095" y="0"/>
                  </a:lnTo>
                  <a:lnTo>
                    <a:pt x="125095" y="234949"/>
                  </a:lnTo>
                  <a:lnTo>
                    <a:pt x="0" y="234949"/>
                  </a:lnTo>
                  <a:lnTo>
                    <a:pt x="250190" y="469899"/>
                  </a:lnTo>
                  <a:lnTo>
                    <a:pt x="500379" y="234949"/>
                  </a:lnTo>
                  <a:lnTo>
                    <a:pt x="375285" y="234949"/>
                  </a:lnTo>
                  <a:lnTo>
                    <a:pt x="37528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8609329" y="4674869"/>
              <a:ext cx="500380" cy="469900"/>
            </a:xfrm>
            <a:custGeom>
              <a:avLst/>
              <a:gdLst/>
              <a:ahLst/>
              <a:cxnLst/>
              <a:rect l="l" t="t" r="r" b="b"/>
              <a:pathLst>
                <a:path w="500379" h="469900">
                  <a:moveTo>
                    <a:pt x="375285" y="0"/>
                  </a:moveTo>
                  <a:lnTo>
                    <a:pt x="375285" y="234949"/>
                  </a:lnTo>
                  <a:lnTo>
                    <a:pt x="500379" y="234949"/>
                  </a:lnTo>
                  <a:lnTo>
                    <a:pt x="250190" y="469899"/>
                  </a:lnTo>
                  <a:lnTo>
                    <a:pt x="0" y="234949"/>
                  </a:lnTo>
                  <a:lnTo>
                    <a:pt x="125095" y="234949"/>
                  </a:lnTo>
                  <a:lnTo>
                    <a:pt x="125095" y="0"/>
                  </a:lnTo>
                  <a:lnTo>
                    <a:pt x="375285" y="0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55959" y="5443219"/>
              <a:ext cx="703579" cy="73914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395209" y="5223509"/>
              <a:ext cx="3317240" cy="1115060"/>
            </a:xfrm>
            <a:custGeom>
              <a:avLst/>
              <a:gdLst/>
              <a:ahLst/>
              <a:cxnLst/>
              <a:rect l="l" t="t" r="r" b="b"/>
              <a:pathLst>
                <a:path w="3317240" h="1115060">
                  <a:moveTo>
                    <a:pt x="0" y="98932"/>
                  </a:moveTo>
                  <a:lnTo>
                    <a:pt x="7778" y="60436"/>
                  </a:lnTo>
                  <a:lnTo>
                    <a:pt x="28987" y="28987"/>
                  </a:lnTo>
                  <a:lnTo>
                    <a:pt x="60436" y="7778"/>
                  </a:lnTo>
                  <a:lnTo>
                    <a:pt x="98933" y="0"/>
                  </a:lnTo>
                  <a:lnTo>
                    <a:pt x="3218307" y="0"/>
                  </a:lnTo>
                  <a:lnTo>
                    <a:pt x="3256803" y="7778"/>
                  </a:lnTo>
                  <a:lnTo>
                    <a:pt x="3288252" y="28987"/>
                  </a:lnTo>
                  <a:lnTo>
                    <a:pt x="3309461" y="60436"/>
                  </a:lnTo>
                  <a:lnTo>
                    <a:pt x="3317240" y="98932"/>
                  </a:lnTo>
                  <a:lnTo>
                    <a:pt x="3317240" y="1016190"/>
                  </a:lnTo>
                  <a:lnTo>
                    <a:pt x="3309461" y="1054672"/>
                  </a:lnTo>
                  <a:lnTo>
                    <a:pt x="3288252" y="1086099"/>
                  </a:lnTo>
                  <a:lnTo>
                    <a:pt x="3256803" y="1107289"/>
                  </a:lnTo>
                  <a:lnTo>
                    <a:pt x="3218307" y="1115059"/>
                  </a:lnTo>
                  <a:lnTo>
                    <a:pt x="98933" y="1115059"/>
                  </a:lnTo>
                  <a:lnTo>
                    <a:pt x="60436" y="1107289"/>
                  </a:lnTo>
                  <a:lnTo>
                    <a:pt x="28987" y="1086099"/>
                  </a:lnTo>
                  <a:lnTo>
                    <a:pt x="7778" y="1054672"/>
                  </a:lnTo>
                  <a:lnTo>
                    <a:pt x="0" y="1016190"/>
                  </a:lnTo>
                  <a:lnTo>
                    <a:pt x="0" y="98932"/>
                  </a:lnTo>
                  <a:close/>
                </a:path>
              </a:pathLst>
            </a:custGeom>
            <a:ln w="12700">
              <a:solidFill>
                <a:srgbClr val="6A797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4560570" y="3512502"/>
            <a:ext cx="1766570" cy="7880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5620">
              <a:lnSpc>
                <a:spcPct val="100000"/>
              </a:lnSpc>
              <a:spcBef>
                <a:spcPts val="100"/>
              </a:spcBef>
            </a:pPr>
            <a:r>
              <a:rPr dirty="0" sz="2500" spc="-15" b="1" i="1">
                <a:solidFill>
                  <a:srgbClr val="AC1C43"/>
                </a:solidFill>
                <a:latin typeface="Calibri"/>
                <a:cs typeface="Calibri"/>
              </a:rPr>
              <a:t>Envío </a:t>
            </a:r>
            <a:r>
              <a:rPr dirty="0" sz="2500" spc="-10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i</a:t>
            </a:r>
            <a:r>
              <a:rPr dirty="0" sz="2500" spc="-15" b="1" i="1">
                <a:solidFill>
                  <a:srgbClr val="AC1C43"/>
                </a:solidFill>
                <a:latin typeface="Calibri"/>
                <a:cs typeface="Calibri"/>
              </a:rPr>
              <a:t>n</a:t>
            </a:r>
            <a:r>
              <a:rPr dirty="0" sz="2500" spc="-30" b="1" i="1">
                <a:solidFill>
                  <a:srgbClr val="AC1C43"/>
                </a:solidFill>
                <a:latin typeface="Calibri"/>
                <a:cs typeface="Calibri"/>
              </a:rPr>
              <a:t>t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erna</a:t>
            </a:r>
            <a:r>
              <a:rPr dirty="0" sz="2500" spc="-20" b="1" i="1">
                <a:solidFill>
                  <a:srgbClr val="AC1C43"/>
                </a:solidFill>
                <a:latin typeface="Calibri"/>
                <a:cs typeface="Calibri"/>
              </a:rPr>
              <a:t>c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i</a:t>
            </a:r>
            <a:r>
              <a:rPr dirty="0" sz="2500" spc="5" b="1" i="1">
                <a:solidFill>
                  <a:srgbClr val="AC1C43"/>
                </a:solidFill>
                <a:latin typeface="Calibri"/>
                <a:cs typeface="Calibri"/>
              </a:rPr>
              <a:t>o</a:t>
            </a:r>
            <a:r>
              <a:rPr dirty="0" sz="2500" spc="-5" b="1" i="1">
                <a:solidFill>
                  <a:srgbClr val="AC1C43"/>
                </a:solidFill>
                <a:latin typeface="Calibri"/>
                <a:cs typeface="Calibri"/>
              </a:rPr>
              <a:t>nal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460" y="2184400"/>
            <a:ext cx="1577340" cy="47752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666990" y="5259387"/>
            <a:ext cx="2753995" cy="102171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 indent="635">
              <a:lnSpc>
                <a:spcPct val="100699"/>
              </a:lnSpc>
              <a:spcBef>
                <a:spcPts val="80"/>
              </a:spcBef>
            </a:pPr>
            <a:r>
              <a:rPr dirty="0" sz="2500" spc="-20" b="1" i="1">
                <a:solidFill>
                  <a:srgbClr val="AC1C43"/>
                </a:solidFill>
                <a:latin typeface="Calibri"/>
                <a:cs typeface="Calibri"/>
              </a:rPr>
              <a:t>Trámites </a:t>
            </a:r>
            <a:r>
              <a:rPr dirty="0" sz="2500" b="1" i="1">
                <a:solidFill>
                  <a:srgbClr val="AC1C43"/>
                </a:solidFill>
                <a:latin typeface="Calibri"/>
                <a:cs typeface="Calibri"/>
              </a:rPr>
              <a:t>aduaneros </a:t>
            </a:r>
            <a:r>
              <a:rPr dirty="0" sz="2500" spc="5" b="1" i="1">
                <a:solidFill>
                  <a:srgbClr val="AC1C43"/>
                </a:solidFill>
                <a:latin typeface="Calibri"/>
                <a:cs typeface="Calibri"/>
              </a:rPr>
              <a:t>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(por cuenta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del 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comprador </a:t>
            </a:r>
            <a:r>
              <a:rPr dirty="0" sz="2000" spc="-44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dirty="0" sz="2000" spc="-2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el</a:t>
            </a: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país</a:t>
            </a:r>
            <a:r>
              <a:rPr dirty="0" sz="2000" spc="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de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destino)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157719" y="5143500"/>
            <a:ext cx="426720" cy="426720"/>
            <a:chOff x="7157719" y="5143500"/>
            <a:chExt cx="426720" cy="426720"/>
          </a:xfrm>
        </p:grpSpPr>
        <p:sp>
          <p:nvSpPr>
            <p:cNvPr id="33" name="object 33"/>
            <p:cNvSpPr/>
            <p:nvPr/>
          </p:nvSpPr>
          <p:spPr>
            <a:xfrm>
              <a:off x="7176769" y="516255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194309" y="0"/>
                  </a:moveTo>
                  <a:lnTo>
                    <a:pt x="149756" y="5131"/>
                  </a:lnTo>
                  <a:lnTo>
                    <a:pt x="108857" y="19749"/>
                  </a:lnTo>
                  <a:lnTo>
                    <a:pt x="72778" y="42687"/>
                  </a:lnTo>
                  <a:lnTo>
                    <a:pt x="42687" y="72778"/>
                  </a:lnTo>
                  <a:lnTo>
                    <a:pt x="19749" y="108857"/>
                  </a:lnTo>
                  <a:lnTo>
                    <a:pt x="5131" y="149756"/>
                  </a:lnTo>
                  <a:lnTo>
                    <a:pt x="0" y="194309"/>
                  </a:lnTo>
                  <a:lnTo>
                    <a:pt x="5131" y="238863"/>
                  </a:lnTo>
                  <a:lnTo>
                    <a:pt x="19749" y="279762"/>
                  </a:lnTo>
                  <a:lnTo>
                    <a:pt x="42687" y="315841"/>
                  </a:lnTo>
                  <a:lnTo>
                    <a:pt x="72778" y="345932"/>
                  </a:lnTo>
                  <a:lnTo>
                    <a:pt x="108857" y="368870"/>
                  </a:lnTo>
                  <a:lnTo>
                    <a:pt x="149756" y="383488"/>
                  </a:lnTo>
                  <a:lnTo>
                    <a:pt x="194309" y="388619"/>
                  </a:lnTo>
                  <a:lnTo>
                    <a:pt x="238863" y="383488"/>
                  </a:lnTo>
                  <a:lnTo>
                    <a:pt x="279762" y="368870"/>
                  </a:lnTo>
                  <a:lnTo>
                    <a:pt x="315841" y="345932"/>
                  </a:lnTo>
                  <a:lnTo>
                    <a:pt x="345932" y="315841"/>
                  </a:lnTo>
                  <a:lnTo>
                    <a:pt x="368870" y="279762"/>
                  </a:lnTo>
                  <a:lnTo>
                    <a:pt x="383488" y="238863"/>
                  </a:lnTo>
                  <a:lnTo>
                    <a:pt x="388620" y="194309"/>
                  </a:lnTo>
                  <a:lnTo>
                    <a:pt x="383488" y="149756"/>
                  </a:lnTo>
                  <a:lnTo>
                    <a:pt x="368870" y="108857"/>
                  </a:lnTo>
                  <a:lnTo>
                    <a:pt x="345932" y="72778"/>
                  </a:lnTo>
                  <a:lnTo>
                    <a:pt x="315841" y="42687"/>
                  </a:lnTo>
                  <a:lnTo>
                    <a:pt x="279762" y="19749"/>
                  </a:lnTo>
                  <a:lnTo>
                    <a:pt x="238863" y="5131"/>
                  </a:lnTo>
                  <a:lnTo>
                    <a:pt x="194309" y="0"/>
                  </a:lnTo>
                  <a:close/>
                </a:path>
              </a:pathLst>
            </a:custGeom>
            <a:solidFill>
              <a:srgbClr val="69D7C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76769" y="5162550"/>
              <a:ext cx="388620" cy="388620"/>
            </a:xfrm>
            <a:custGeom>
              <a:avLst/>
              <a:gdLst/>
              <a:ahLst/>
              <a:cxnLst/>
              <a:rect l="l" t="t" r="r" b="b"/>
              <a:pathLst>
                <a:path w="388620" h="388620">
                  <a:moveTo>
                    <a:pt x="0" y="194309"/>
                  </a:moveTo>
                  <a:lnTo>
                    <a:pt x="5131" y="149756"/>
                  </a:lnTo>
                  <a:lnTo>
                    <a:pt x="19749" y="108857"/>
                  </a:lnTo>
                  <a:lnTo>
                    <a:pt x="42687" y="72778"/>
                  </a:lnTo>
                  <a:lnTo>
                    <a:pt x="72778" y="42687"/>
                  </a:lnTo>
                  <a:lnTo>
                    <a:pt x="108857" y="19749"/>
                  </a:lnTo>
                  <a:lnTo>
                    <a:pt x="149756" y="5131"/>
                  </a:lnTo>
                  <a:lnTo>
                    <a:pt x="194309" y="0"/>
                  </a:lnTo>
                  <a:lnTo>
                    <a:pt x="238863" y="5131"/>
                  </a:lnTo>
                  <a:lnTo>
                    <a:pt x="279762" y="19749"/>
                  </a:lnTo>
                  <a:lnTo>
                    <a:pt x="315841" y="42687"/>
                  </a:lnTo>
                  <a:lnTo>
                    <a:pt x="345932" y="72778"/>
                  </a:lnTo>
                  <a:lnTo>
                    <a:pt x="368870" y="108857"/>
                  </a:lnTo>
                  <a:lnTo>
                    <a:pt x="383488" y="149756"/>
                  </a:lnTo>
                  <a:lnTo>
                    <a:pt x="388620" y="194309"/>
                  </a:lnTo>
                  <a:lnTo>
                    <a:pt x="383488" y="238863"/>
                  </a:lnTo>
                  <a:lnTo>
                    <a:pt x="368870" y="279762"/>
                  </a:lnTo>
                  <a:lnTo>
                    <a:pt x="345932" y="315841"/>
                  </a:lnTo>
                  <a:lnTo>
                    <a:pt x="315841" y="345932"/>
                  </a:lnTo>
                  <a:lnTo>
                    <a:pt x="279762" y="368870"/>
                  </a:lnTo>
                  <a:lnTo>
                    <a:pt x="238863" y="383488"/>
                  </a:lnTo>
                  <a:lnTo>
                    <a:pt x="194309" y="388619"/>
                  </a:lnTo>
                  <a:lnTo>
                    <a:pt x="149756" y="383488"/>
                  </a:lnTo>
                  <a:lnTo>
                    <a:pt x="108857" y="368870"/>
                  </a:lnTo>
                  <a:lnTo>
                    <a:pt x="72778" y="345932"/>
                  </a:lnTo>
                  <a:lnTo>
                    <a:pt x="42687" y="315841"/>
                  </a:lnTo>
                  <a:lnTo>
                    <a:pt x="19749" y="279762"/>
                  </a:lnTo>
                  <a:lnTo>
                    <a:pt x="5131" y="238863"/>
                  </a:lnTo>
                  <a:lnTo>
                    <a:pt x="0" y="19430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 txBox="1"/>
          <p:nvPr/>
        </p:nvSpPr>
        <p:spPr>
          <a:xfrm>
            <a:off x="7294244" y="5178425"/>
            <a:ext cx="15430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6" name="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28000" y="1927860"/>
            <a:ext cx="1498600" cy="88392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38979" y="1998979"/>
            <a:ext cx="1808479" cy="657860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990600" y="4480559"/>
            <a:ext cx="5976620" cy="2006600"/>
            <a:chOff x="990600" y="4480559"/>
            <a:chExt cx="5976620" cy="200660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0600" y="4480559"/>
              <a:ext cx="1295400" cy="36576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80460" y="4986019"/>
              <a:ext cx="3281679" cy="1496060"/>
            </a:xfrm>
            <a:custGeom>
              <a:avLst/>
              <a:gdLst/>
              <a:ahLst/>
              <a:cxnLst/>
              <a:rect l="l" t="t" r="r" b="b"/>
              <a:pathLst>
                <a:path w="3281679" h="1496060">
                  <a:moveTo>
                    <a:pt x="3032379" y="0"/>
                  </a:moveTo>
                  <a:lnTo>
                    <a:pt x="249300" y="0"/>
                  </a:lnTo>
                  <a:lnTo>
                    <a:pt x="204493" y="4017"/>
                  </a:lnTo>
                  <a:lnTo>
                    <a:pt x="162318" y="15598"/>
                  </a:lnTo>
                  <a:lnTo>
                    <a:pt x="123481" y="34040"/>
                  </a:lnTo>
                  <a:lnTo>
                    <a:pt x="88686" y="58638"/>
                  </a:lnTo>
                  <a:lnTo>
                    <a:pt x="58638" y="88686"/>
                  </a:lnTo>
                  <a:lnTo>
                    <a:pt x="34040" y="123481"/>
                  </a:lnTo>
                  <a:lnTo>
                    <a:pt x="15598" y="162318"/>
                  </a:lnTo>
                  <a:lnTo>
                    <a:pt x="4017" y="204493"/>
                  </a:lnTo>
                  <a:lnTo>
                    <a:pt x="0" y="249300"/>
                  </a:lnTo>
                  <a:lnTo>
                    <a:pt x="0" y="1246708"/>
                  </a:lnTo>
                  <a:lnTo>
                    <a:pt x="4017" y="1291530"/>
                  </a:lnTo>
                  <a:lnTo>
                    <a:pt x="15598" y="1333717"/>
                  </a:lnTo>
                  <a:lnTo>
                    <a:pt x="34040" y="1372563"/>
                  </a:lnTo>
                  <a:lnTo>
                    <a:pt x="58638" y="1407364"/>
                  </a:lnTo>
                  <a:lnTo>
                    <a:pt x="88686" y="1437417"/>
                  </a:lnTo>
                  <a:lnTo>
                    <a:pt x="123481" y="1462017"/>
                  </a:lnTo>
                  <a:lnTo>
                    <a:pt x="162318" y="1480460"/>
                  </a:lnTo>
                  <a:lnTo>
                    <a:pt x="204493" y="1492042"/>
                  </a:lnTo>
                  <a:lnTo>
                    <a:pt x="249300" y="1496059"/>
                  </a:lnTo>
                  <a:lnTo>
                    <a:pt x="3032379" y="1496059"/>
                  </a:lnTo>
                  <a:lnTo>
                    <a:pt x="3077186" y="1492042"/>
                  </a:lnTo>
                  <a:lnTo>
                    <a:pt x="3119361" y="1480460"/>
                  </a:lnTo>
                  <a:lnTo>
                    <a:pt x="3158198" y="1462017"/>
                  </a:lnTo>
                  <a:lnTo>
                    <a:pt x="3192993" y="1437417"/>
                  </a:lnTo>
                  <a:lnTo>
                    <a:pt x="3223041" y="1407364"/>
                  </a:lnTo>
                  <a:lnTo>
                    <a:pt x="3247639" y="1372563"/>
                  </a:lnTo>
                  <a:lnTo>
                    <a:pt x="3266081" y="1333717"/>
                  </a:lnTo>
                  <a:lnTo>
                    <a:pt x="3277662" y="1291530"/>
                  </a:lnTo>
                  <a:lnTo>
                    <a:pt x="3281680" y="1246708"/>
                  </a:lnTo>
                  <a:lnTo>
                    <a:pt x="3281680" y="249300"/>
                  </a:lnTo>
                  <a:lnTo>
                    <a:pt x="3277662" y="204493"/>
                  </a:lnTo>
                  <a:lnTo>
                    <a:pt x="3266081" y="162318"/>
                  </a:lnTo>
                  <a:lnTo>
                    <a:pt x="3247639" y="123481"/>
                  </a:lnTo>
                  <a:lnTo>
                    <a:pt x="3223041" y="88686"/>
                  </a:lnTo>
                  <a:lnTo>
                    <a:pt x="3192993" y="58638"/>
                  </a:lnTo>
                  <a:lnTo>
                    <a:pt x="3158198" y="34040"/>
                  </a:lnTo>
                  <a:lnTo>
                    <a:pt x="3119361" y="15598"/>
                  </a:lnTo>
                  <a:lnTo>
                    <a:pt x="3077186" y="4017"/>
                  </a:lnTo>
                  <a:lnTo>
                    <a:pt x="303237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680460" y="4986019"/>
              <a:ext cx="3281679" cy="1496060"/>
            </a:xfrm>
            <a:custGeom>
              <a:avLst/>
              <a:gdLst/>
              <a:ahLst/>
              <a:cxnLst/>
              <a:rect l="l" t="t" r="r" b="b"/>
              <a:pathLst>
                <a:path w="3281679" h="1496060">
                  <a:moveTo>
                    <a:pt x="0" y="249300"/>
                  </a:moveTo>
                  <a:lnTo>
                    <a:pt x="4017" y="204493"/>
                  </a:lnTo>
                  <a:lnTo>
                    <a:pt x="15598" y="162318"/>
                  </a:lnTo>
                  <a:lnTo>
                    <a:pt x="34040" y="123481"/>
                  </a:lnTo>
                  <a:lnTo>
                    <a:pt x="58638" y="88686"/>
                  </a:lnTo>
                  <a:lnTo>
                    <a:pt x="88686" y="58638"/>
                  </a:lnTo>
                  <a:lnTo>
                    <a:pt x="123481" y="34040"/>
                  </a:lnTo>
                  <a:lnTo>
                    <a:pt x="162318" y="15598"/>
                  </a:lnTo>
                  <a:lnTo>
                    <a:pt x="204493" y="4017"/>
                  </a:lnTo>
                  <a:lnTo>
                    <a:pt x="249300" y="0"/>
                  </a:lnTo>
                  <a:lnTo>
                    <a:pt x="3032379" y="0"/>
                  </a:lnTo>
                  <a:lnTo>
                    <a:pt x="3077186" y="4017"/>
                  </a:lnTo>
                  <a:lnTo>
                    <a:pt x="3119361" y="15598"/>
                  </a:lnTo>
                  <a:lnTo>
                    <a:pt x="3158198" y="34040"/>
                  </a:lnTo>
                  <a:lnTo>
                    <a:pt x="3192993" y="58638"/>
                  </a:lnTo>
                  <a:lnTo>
                    <a:pt x="3223041" y="88686"/>
                  </a:lnTo>
                  <a:lnTo>
                    <a:pt x="3247639" y="123481"/>
                  </a:lnTo>
                  <a:lnTo>
                    <a:pt x="3266081" y="162318"/>
                  </a:lnTo>
                  <a:lnTo>
                    <a:pt x="3277662" y="204493"/>
                  </a:lnTo>
                  <a:lnTo>
                    <a:pt x="3281680" y="249300"/>
                  </a:lnTo>
                  <a:lnTo>
                    <a:pt x="3281680" y="1246708"/>
                  </a:lnTo>
                  <a:lnTo>
                    <a:pt x="3277662" y="1291530"/>
                  </a:lnTo>
                  <a:lnTo>
                    <a:pt x="3266081" y="1333717"/>
                  </a:lnTo>
                  <a:lnTo>
                    <a:pt x="3247639" y="1372563"/>
                  </a:lnTo>
                  <a:lnTo>
                    <a:pt x="3223041" y="1407364"/>
                  </a:lnTo>
                  <a:lnTo>
                    <a:pt x="3192993" y="1437417"/>
                  </a:lnTo>
                  <a:lnTo>
                    <a:pt x="3158198" y="1462017"/>
                  </a:lnTo>
                  <a:lnTo>
                    <a:pt x="3119361" y="1480460"/>
                  </a:lnTo>
                  <a:lnTo>
                    <a:pt x="3077186" y="1492042"/>
                  </a:lnTo>
                  <a:lnTo>
                    <a:pt x="3032379" y="1496059"/>
                  </a:lnTo>
                  <a:lnTo>
                    <a:pt x="249300" y="1496059"/>
                  </a:lnTo>
                  <a:lnTo>
                    <a:pt x="204493" y="1492042"/>
                  </a:lnTo>
                  <a:lnTo>
                    <a:pt x="162318" y="1480460"/>
                  </a:lnTo>
                  <a:lnTo>
                    <a:pt x="123481" y="1462017"/>
                  </a:lnTo>
                  <a:lnTo>
                    <a:pt x="88686" y="1437417"/>
                  </a:lnTo>
                  <a:lnTo>
                    <a:pt x="58638" y="1407364"/>
                  </a:lnTo>
                  <a:lnTo>
                    <a:pt x="34040" y="1372563"/>
                  </a:lnTo>
                  <a:lnTo>
                    <a:pt x="15598" y="1333717"/>
                  </a:lnTo>
                  <a:lnTo>
                    <a:pt x="4017" y="1291530"/>
                  </a:lnTo>
                  <a:lnTo>
                    <a:pt x="0" y="1246708"/>
                  </a:lnTo>
                  <a:lnTo>
                    <a:pt x="0" y="249300"/>
                  </a:lnTo>
                  <a:close/>
                </a:path>
              </a:pathLst>
            </a:custGeom>
            <a:ln w="1016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832859" y="5133975"/>
            <a:ext cx="121221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100" i="1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Calibri"/>
                <a:cs typeface="Calibri"/>
              </a:rPr>
              <a:t>3</a:t>
            </a:r>
            <a:r>
              <a:rPr dirty="0" u="heavy" sz="2100" spc="-75" i="1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100" i="1">
                <a:solidFill>
                  <a:srgbClr val="1F3863"/>
                </a:solidFill>
                <a:uFill>
                  <a:solidFill>
                    <a:srgbClr val="1F3863"/>
                  </a:solidFill>
                </a:uFill>
                <a:latin typeface="Calibri"/>
                <a:cs typeface="Calibri"/>
              </a:rPr>
              <a:t>servicios</a:t>
            </a:r>
            <a:r>
              <a:rPr dirty="0" sz="2100" i="1">
                <a:solidFill>
                  <a:srgbClr val="1F3863"/>
                </a:solidFill>
                <a:latin typeface="Calibri"/>
                <a:cs typeface="Calibri"/>
              </a:rPr>
              <a:t>: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32859" y="5456554"/>
            <a:ext cx="27774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dirty="0" sz="1800" spc="-5" i="1">
                <a:solidFill>
                  <a:srgbClr val="1F3863"/>
                </a:solidFill>
                <a:latin typeface="Calibri"/>
                <a:cs typeface="Calibri"/>
              </a:rPr>
              <a:t>Express</a:t>
            </a:r>
            <a:r>
              <a:rPr dirty="0" sz="1800" spc="-40" i="1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F3863"/>
                </a:solidFill>
                <a:latin typeface="Calibri"/>
                <a:cs typeface="Calibri"/>
              </a:rPr>
              <a:t>Mail</a:t>
            </a:r>
            <a:r>
              <a:rPr dirty="0" sz="1800" spc="-35" i="1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dirty="0" sz="1800" i="1">
                <a:solidFill>
                  <a:srgbClr val="1F3863"/>
                </a:solidFill>
                <a:latin typeface="Calibri"/>
                <a:cs typeface="Calibri"/>
              </a:rPr>
              <a:t>Service</a:t>
            </a:r>
            <a:r>
              <a:rPr dirty="0" sz="1800" spc="-15" i="1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dirty="0" sz="1800" spc="-5" i="1">
                <a:solidFill>
                  <a:srgbClr val="1F3863"/>
                </a:solidFill>
                <a:latin typeface="Calibri"/>
                <a:cs typeface="Calibri"/>
              </a:rPr>
              <a:t>(EMS)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dirty="0" sz="1800" spc="-5" i="1">
                <a:solidFill>
                  <a:srgbClr val="1F3863"/>
                </a:solidFill>
                <a:latin typeface="Calibri"/>
                <a:cs typeface="Calibri"/>
              </a:rPr>
              <a:t>Prioritario</a:t>
            </a:r>
            <a:endParaRPr sz="1800">
              <a:latin typeface="Calibri"/>
              <a:cs typeface="Calibri"/>
            </a:endParaRPr>
          </a:p>
          <a:p>
            <a:pPr marL="299720" indent="-287020">
              <a:lnSpc>
                <a:spcPct val="100000"/>
              </a:lnSpc>
              <a:buFont typeface="Calibri"/>
              <a:buChar char="-"/>
              <a:tabLst>
                <a:tab pos="299085" algn="l"/>
                <a:tab pos="299720" algn="l"/>
              </a:tabLst>
            </a:pPr>
            <a:r>
              <a:rPr dirty="0" sz="1800" spc="-15" i="1">
                <a:solidFill>
                  <a:srgbClr val="1F3863"/>
                </a:solidFill>
                <a:latin typeface="Calibri"/>
                <a:cs typeface="Calibri"/>
              </a:rPr>
              <a:t>Económico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63220" y="3459479"/>
            <a:ext cx="11496040" cy="3114040"/>
            <a:chOff x="363220" y="3459479"/>
            <a:chExt cx="11496040" cy="3114040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9200" y="3459479"/>
              <a:ext cx="480059" cy="76962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02840" y="5826759"/>
              <a:ext cx="759460" cy="74675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69570" y="5784850"/>
              <a:ext cx="1950720" cy="774700"/>
            </a:xfrm>
            <a:custGeom>
              <a:avLst/>
              <a:gdLst/>
              <a:ahLst/>
              <a:cxnLst/>
              <a:rect l="l" t="t" r="r" b="b"/>
              <a:pathLst>
                <a:path w="1950720" h="774700">
                  <a:moveTo>
                    <a:pt x="1821561" y="0"/>
                  </a:moveTo>
                  <a:lnTo>
                    <a:pt x="129120" y="0"/>
                  </a:lnTo>
                  <a:lnTo>
                    <a:pt x="78861" y="10147"/>
                  </a:lnTo>
                  <a:lnTo>
                    <a:pt x="37819" y="37819"/>
                  </a:lnTo>
                  <a:lnTo>
                    <a:pt x="10147" y="78861"/>
                  </a:lnTo>
                  <a:lnTo>
                    <a:pt x="0" y="129120"/>
                  </a:lnTo>
                  <a:lnTo>
                    <a:pt x="0" y="645579"/>
                  </a:lnTo>
                  <a:lnTo>
                    <a:pt x="10147" y="695838"/>
                  </a:lnTo>
                  <a:lnTo>
                    <a:pt x="37819" y="736880"/>
                  </a:lnTo>
                  <a:lnTo>
                    <a:pt x="78861" y="764552"/>
                  </a:lnTo>
                  <a:lnTo>
                    <a:pt x="129120" y="774700"/>
                  </a:lnTo>
                  <a:lnTo>
                    <a:pt x="1821561" y="774700"/>
                  </a:lnTo>
                  <a:lnTo>
                    <a:pt x="1871853" y="764552"/>
                  </a:lnTo>
                  <a:lnTo>
                    <a:pt x="1912905" y="736880"/>
                  </a:lnTo>
                  <a:lnTo>
                    <a:pt x="1940575" y="695838"/>
                  </a:lnTo>
                  <a:lnTo>
                    <a:pt x="1950720" y="645579"/>
                  </a:lnTo>
                  <a:lnTo>
                    <a:pt x="1950720" y="129120"/>
                  </a:lnTo>
                  <a:lnTo>
                    <a:pt x="1940575" y="78861"/>
                  </a:lnTo>
                  <a:lnTo>
                    <a:pt x="1912905" y="37819"/>
                  </a:lnTo>
                  <a:lnTo>
                    <a:pt x="1871853" y="10147"/>
                  </a:lnTo>
                  <a:lnTo>
                    <a:pt x="1821561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369570" y="5784850"/>
              <a:ext cx="1950720" cy="774700"/>
            </a:xfrm>
            <a:custGeom>
              <a:avLst/>
              <a:gdLst/>
              <a:ahLst/>
              <a:cxnLst/>
              <a:rect l="l" t="t" r="r" b="b"/>
              <a:pathLst>
                <a:path w="1950720" h="774700">
                  <a:moveTo>
                    <a:pt x="0" y="129120"/>
                  </a:moveTo>
                  <a:lnTo>
                    <a:pt x="10147" y="78861"/>
                  </a:lnTo>
                  <a:lnTo>
                    <a:pt x="37819" y="37819"/>
                  </a:lnTo>
                  <a:lnTo>
                    <a:pt x="78861" y="10147"/>
                  </a:lnTo>
                  <a:lnTo>
                    <a:pt x="129120" y="0"/>
                  </a:lnTo>
                  <a:lnTo>
                    <a:pt x="1821561" y="0"/>
                  </a:lnTo>
                  <a:lnTo>
                    <a:pt x="1871853" y="10147"/>
                  </a:lnTo>
                  <a:lnTo>
                    <a:pt x="1912905" y="37819"/>
                  </a:lnTo>
                  <a:lnTo>
                    <a:pt x="1940575" y="78861"/>
                  </a:lnTo>
                  <a:lnTo>
                    <a:pt x="1950720" y="129120"/>
                  </a:lnTo>
                  <a:lnTo>
                    <a:pt x="1950720" y="645579"/>
                  </a:lnTo>
                  <a:lnTo>
                    <a:pt x="1940575" y="695838"/>
                  </a:lnTo>
                  <a:lnTo>
                    <a:pt x="1912905" y="736880"/>
                  </a:lnTo>
                  <a:lnTo>
                    <a:pt x="1871853" y="764552"/>
                  </a:lnTo>
                  <a:lnTo>
                    <a:pt x="1821561" y="774700"/>
                  </a:lnTo>
                  <a:lnTo>
                    <a:pt x="129120" y="774700"/>
                  </a:lnTo>
                  <a:lnTo>
                    <a:pt x="78861" y="764552"/>
                  </a:lnTo>
                  <a:lnTo>
                    <a:pt x="37819" y="736880"/>
                  </a:lnTo>
                  <a:lnTo>
                    <a:pt x="10147" y="695838"/>
                  </a:lnTo>
                  <a:lnTo>
                    <a:pt x="0" y="645579"/>
                  </a:lnTo>
                  <a:lnTo>
                    <a:pt x="0" y="12912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504190" y="5815329"/>
            <a:ext cx="1678939" cy="6902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L="12700" marR="5080" indent="-3810">
              <a:lnSpc>
                <a:spcPct val="100000"/>
              </a:lnSpc>
              <a:spcBef>
                <a:spcPts val="110"/>
              </a:spcBef>
            </a:pPr>
            <a:r>
              <a:rPr dirty="0" sz="1450" b="1" i="1">
                <a:solidFill>
                  <a:srgbClr val="843B0C"/>
                </a:solidFill>
                <a:latin typeface="Calibri"/>
                <a:cs typeface="Calibri"/>
              </a:rPr>
              <a:t>¡LAS </a:t>
            </a:r>
            <a:r>
              <a:rPr dirty="0" sz="1450" spc="-15" b="1" i="1">
                <a:solidFill>
                  <a:srgbClr val="843B0C"/>
                </a:solidFill>
                <a:latin typeface="Calibri"/>
                <a:cs typeface="Calibri"/>
              </a:rPr>
              <a:t>EXPORTACIONES </a:t>
            </a:r>
            <a:r>
              <a:rPr dirty="0" sz="1450" spc="-315" b="1" i="1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dirty="0" sz="1450" b="1" i="1">
                <a:solidFill>
                  <a:srgbClr val="843B0C"/>
                </a:solidFill>
                <a:latin typeface="Calibri"/>
                <a:cs typeface="Calibri"/>
              </a:rPr>
              <a:t>N</a:t>
            </a:r>
            <a:r>
              <a:rPr dirty="0" sz="1450" spc="5" b="1" i="1">
                <a:solidFill>
                  <a:srgbClr val="843B0C"/>
                </a:solidFill>
                <a:latin typeface="Calibri"/>
                <a:cs typeface="Calibri"/>
              </a:rPr>
              <a:t>O</a:t>
            </a:r>
            <a:r>
              <a:rPr dirty="0" sz="1450" spc="-10" b="1" i="1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dirty="0" sz="1450" spc="-10" b="1" i="1">
                <a:solidFill>
                  <a:srgbClr val="843B0C"/>
                </a:solidFill>
                <a:latin typeface="Calibri"/>
                <a:cs typeface="Calibri"/>
              </a:rPr>
              <a:t>E</a:t>
            </a:r>
            <a:r>
              <a:rPr dirty="0" sz="1450" spc="-20" b="1" i="1">
                <a:solidFill>
                  <a:srgbClr val="843B0C"/>
                </a:solidFill>
                <a:latin typeface="Calibri"/>
                <a:cs typeface="Calibri"/>
              </a:rPr>
              <a:t>S</a:t>
            </a:r>
            <a:r>
              <a:rPr dirty="0" sz="1450" spc="-100" b="1" i="1">
                <a:solidFill>
                  <a:srgbClr val="843B0C"/>
                </a:solidFill>
                <a:latin typeface="Calibri"/>
                <a:cs typeface="Calibri"/>
              </a:rPr>
              <a:t>T</a:t>
            </a:r>
            <a:r>
              <a:rPr dirty="0" sz="1450" spc="-5" b="1" i="1">
                <a:solidFill>
                  <a:srgbClr val="843B0C"/>
                </a:solidFill>
                <a:latin typeface="Calibri"/>
                <a:cs typeface="Calibri"/>
              </a:rPr>
              <a:t>Á</a:t>
            </a:r>
            <a:r>
              <a:rPr dirty="0" sz="1450" spc="5" b="1" i="1">
                <a:solidFill>
                  <a:srgbClr val="843B0C"/>
                </a:solidFill>
                <a:latin typeface="Calibri"/>
                <a:cs typeface="Calibri"/>
              </a:rPr>
              <a:t>N</a:t>
            </a:r>
            <a:r>
              <a:rPr dirty="0" sz="1450" spc="-50" b="1" i="1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dirty="0" sz="1450" spc="10" b="1" i="1">
                <a:solidFill>
                  <a:srgbClr val="843B0C"/>
                </a:solidFill>
                <a:latin typeface="Calibri"/>
                <a:cs typeface="Calibri"/>
              </a:rPr>
              <a:t>G</a:t>
            </a:r>
            <a:r>
              <a:rPr dirty="0" sz="1450" spc="5" b="1" i="1">
                <a:solidFill>
                  <a:srgbClr val="843B0C"/>
                </a:solidFill>
                <a:latin typeface="Calibri"/>
                <a:cs typeface="Calibri"/>
              </a:rPr>
              <a:t>R</a:t>
            </a:r>
            <a:r>
              <a:rPr dirty="0" sz="1450" spc="-105" b="1" i="1">
                <a:solidFill>
                  <a:srgbClr val="843B0C"/>
                </a:solidFill>
                <a:latin typeface="Calibri"/>
                <a:cs typeface="Calibri"/>
              </a:rPr>
              <a:t>A</a:t>
            </a:r>
            <a:r>
              <a:rPr dirty="0" sz="1450" spc="-85" b="1" i="1">
                <a:solidFill>
                  <a:srgbClr val="843B0C"/>
                </a:solidFill>
                <a:latin typeface="Calibri"/>
                <a:cs typeface="Calibri"/>
              </a:rPr>
              <a:t>V</a:t>
            </a:r>
            <a:r>
              <a:rPr dirty="0" sz="1450" spc="-5" b="1" i="1">
                <a:solidFill>
                  <a:srgbClr val="843B0C"/>
                </a:solidFill>
                <a:latin typeface="Calibri"/>
                <a:cs typeface="Calibri"/>
              </a:rPr>
              <a:t>A</a:t>
            </a:r>
            <a:r>
              <a:rPr dirty="0" sz="1450" spc="-20" b="1" i="1">
                <a:solidFill>
                  <a:srgbClr val="843B0C"/>
                </a:solidFill>
                <a:latin typeface="Calibri"/>
                <a:cs typeface="Calibri"/>
              </a:rPr>
              <a:t>D</a:t>
            </a:r>
            <a:r>
              <a:rPr dirty="0" sz="1450" spc="-5" b="1" i="1">
                <a:solidFill>
                  <a:srgbClr val="843B0C"/>
                </a:solidFill>
                <a:latin typeface="Calibri"/>
                <a:cs typeface="Calibri"/>
              </a:rPr>
              <a:t>A</a:t>
            </a:r>
            <a:r>
              <a:rPr dirty="0" sz="1450" b="1" i="1">
                <a:solidFill>
                  <a:srgbClr val="843B0C"/>
                </a:solidFill>
                <a:latin typeface="Calibri"/>
                <a:cs typeface="Calibri"/>
              </a:rPr>
              <a:t>S  </a:t>
            </a:r>
            <a:r>
              <a:rPr dirty="0" sz="1450" b="1" i="1">
                <a:solidFill>
                  <a:srgbClr val="843B0C"/>
                </a:solidFill>
                <a:latin typeface="Calibri"/>
                <a:cs typeface="Calibri"/>
              </a:rPr>
              <a:t>CON</a:t>
            </a:r>
            <a:r>
              <a:rPr dirty="0" sz="1450" spc="-40" b="1" i="1">
                <a:solidFill>
                  <a:srgbClr val="843B0C"/>
                </a:solidFill>
                <a:latin typeface="Calibri"/>
                <a:cs typeface="Calibri"/>
              </a:rPr>
              <a:t> </a:t>
            </a:r>
            <a:r>
              <a:rPr dirty="0" sz="1450" b="1" i="1">
                <a:solidFill>
                  <a:srgbClr val="843B0C"/>
                </a:solidFill>
                <a:latin typeface="Calibri"/>
                <a:cs typeface="Calibri"/>
              </a:rPr>
              <a:t>TRIBUTOS!</a:t>
            </a:r>
            <a:endParaRPr sz="145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708642" y="1067053"/>
            <a:ext cx="2367280" cy="1635760"/>
            <a:chOff x="9708642" y="1067053"/>
            <a:chExt cx="2367280" cy="1635760"/>
          </a:xfrm>
        </p:grpSpPr>
        <p:sp>
          <p:nvSpPr>
            <p:cNvPr id="51" name="object 51"/>
            <p:cNvSpPr/>
            <p:nvPr/>
          </p:nvSpPr>
          <p:spPr>
            <a:xfrm>
              <a:off x="9708642" y="1067053"/>
              <a:ext cx="2367280" cy="1548765"/>
            </a:xfrm>
            <a:custGeom>
              <a:avLst/>
              <a:gdLst/>
              <a:ahLst/>
              <a:cxnLst/>
              <a:rect l="l" t="t" r="r" b="b"/>
              <a:pathLst>
                <a:path w="2367279" h="1548764">
                  <a:moveTo>
                    <a:pt x="282066" y="0"/>
                  </a:moveTo>
                  <a:lnTo>
                    <a:pt x="0" y="879221"/>
                  </a:lnTo>
                  <a:lnTo>
                    <a:pt x="2084831" y="1548384"/>
                  </a:lnTo>
                  <a:lnTo>
                    <a:pt x="2367026" y="669163"/>
                  </a:lnTo>
                  <a:lnTo>
                    <a:pt x="282066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09860" y="1158239"/>
              <a:ext cx="1379474" cy="924813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53446" y="1363725"/>
              <a:ext cx="837183" cy="399917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80600" y="1308099"/>
              <a:ext cx="2072894" cy="114579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29266" y="1541906"/>
              <a:ext cx="1517903" cy="60185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86620" y="1567179"/>
              <a:ext cx="1028953" cy="810513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33381" y="1767966"/>
              <a:ext cx="483997" cy="294132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325100" y="1739899"/>
              <a:ext cx="1503933" cy="962913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572115" y="1955926"/>
              <a:ext cx="1011935" cy="448563"/>
            </a:xfrm>
            <a:prstGeom prst="rect">
              <a:avLst/>
            </a:prstGeom>
          </p:spPr>
        </p:pic>
      </p:grpSp>
      <p:grpSp>
        <p:nvGrpSpPr>
          <p:cNvPr id="60" name="object 60"/>
          <p:cNvGrpSpPr/>
          <p:nvPr/>
        </p:nvGrpSpPr>
        <p:grpSpPr>
          <a:xfrm>
            <a:off x="1272539" y="1480819"/>
            <a:ext cx="721360" cy="480059"/>
            <a:chOff x="1272539" y="1480819"/>
            <a:chExt cx="721360" cy="480059"/>
          </a:xfrm>
        </p:grpSpPr>
        <p:sp>
          <p:nvSpPr>
            <p:cNvPr id="61" name="object 61"/>
            <p:cNvSpPr/>
            <p:nvPr/>
          </p:nvSpPr>
          <p:spPr>
            <a:xfrm>
              <a:off x="1278889" y="1487169"/>
              <a:ext cx="708660" cy="467359"/>
            </a:xfrm>
            <a:custGeom>
              <a:avLst/>
              <a:gdLst/>
              <a:ahLst/>
              <a:cxnLst/>
              <a:rect l="l" t="t" r="r" b="b"/>
              <a:pathLst>
                <a:path w="708660" h="467360">
                  <a:moveTo>
                    <a:pt x="531495" y="0"/>
                  </a:moveTo>
                  <a:lnTo>
                    <a:pt x="177165" y="0"/>
                  </a:lnTo>
                  <a:lnTo>
                    <a:pt x="177165" y="233679"/>
                  </a:lnTo>
                  <a:lnTo>
                    <a:pt x="0" y="233679"/>
                  </a:lnTo>
                  <a:lnTo>
                    <a:pt x="354329" y="467359"/>
                  </a:lnTo>
                  <a:lnTo>
                    <a:pt x="708660" y="233679"/>
                  </a:lnTo>
                  <a:lnTo>
                    <a:pt x="531495" y="233679"/>
                  </a:lnTo>
                  <a:lnTo>
                    <a:pt x="5314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1278889" y="1487169"/>
              <a:ext cx="708660" cy="467359"/>
            </a:xfrm>
            <a:custGeom>
              <a:avLst/>
              <a:gdLst/>
              <a:ahLst/>
              <a:cxnLst/>
              <a:rect l="l" t="t" r="r" b="b"/>
              <a:pathLst>
                <a:path w="708660" h="467360">
                  <a:moveTo>
                    <a:pt x="531495" y="0"/>
                  </a:moveTo>
                  <a:lnTo>
                    <a:pt x="531495" y="233679"/>
                  </a:lnTo>
                  <a:lnTo>
                    <a:pt x="708660" y="233679"/>
                  </a:lnTo>
                  <a:lnTo>
                    <a:pt x="354329" y="467359"/>
                  </a:lnTo>
                  <a:lnTo>
                    <a:pt x="0" y="233679"/>
                  </a:lnTo>
                  <a:lnTo>
                    <a:pt x="177165" y="233679"/>
                  </a:lnTo>
                  <a:lnTo>
                    <a:pt x="177165" y="0"/>
                  </a:lnTo>
                  <a:lnTo>
                    <a:pt x="531495" y="0"/>
                  </a:lnTo>
                  <a:close/>
                </a:path>
              </a:pathLst>
            </a:custGeom>
            <a:ln w="12700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3" name="object 63"/>
          <p:cNvGrpSpPr/>
          <p:nvPr/>
        </p:nvGrpSpPr>
        <p:grpSpPr>
          <a:xfrm>
            <a:off x="2580513" y="3474720"/>
            <a:ext cx="8664575" cy="2945765"/>
            <a:chOff x="2580513" y="3474720"/>
            <a:chExt cx="8664575" cy="2945765"/>
          </a:xfrm>
        </p:grpSpPr>
        <p:sp>
          <p:nvSpPr>
            <p:cNvPr id="64" name="object 64"/>
            <p:cNvSpPr/>
            <p:nvPr/>
          </p:nvSpPr>
          <p:spPr>
            <a:xfrm>
              <a:off x="2586863" y="6024359"/>
              <a:ext cx="389255" cy="389890"/>
            </a:xfrm>
            <a:custGeom>
              <a:avLst/>
              <a:gdLst/>
              <a:ahLst/>
              <a:cxnLst/>
              <a:rect l="l" t="t" r="r" b="b"/>
              <a:pathLst>
                <a:path w="389255" h="389889">
                  <a:moveTo>
                    <a:pt x="294386" y="0"/>
                  </a:moveTo>
                  <a:lnTo>
                    <a:pt x="194437" y="100418"/>
                  </a:lnTo>
                  <a:lnTo>
                    <a:pt x="94487" y="0"/>
                  </a:lnTo>
                  <a:lnTo>
                    <a:pt x="0" y="93992"/>
                  </a:lnTo>
                  <a:lnTo>
                    <a:pt x="100456" y="194830"/>
                  </a:lnTo>
                  <a:lnTo>
                    <a:pt x="0" y="295668"/>
                  </a:lnTo>
                  <a:lnTo>
                    <a:pt x="94487" y="389661"/>
                  </a:lnTo>
                  <a:lnTo>
                    <a:pt x="194437" y="289242"/>
                  </a:lnTo>
                  <a:lnTo>
                    <a:pt x="294386" y="389661"/>
                  </a:lnTo>
                  <a:lnTo>
                    <a:pt x="388874" y="295668"/>
                  </a:lnTo>
                  <a:lnTo>
                    <a:pt x="288417" y="194830"/>
                  </a:lnTo>
                  <a:lnTo>
                    <a:pt x="388874" y="93992"/>
                  </a:lnTo>
                  <a:lnTo>
                    <a:pt x="2943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2586863" y="6024359"/>
              <a:ext cx="389255" cy="389890"/>
            </a:xfrm>
            <a:custGeom>
              <a:avLst/>
              <a:gdLst/>
              <a:ahLst/>
              <a:cxnLst/>
              <a:rect l="l" t="t" r="r" b="b"/>
              <a:pathLst>
                <a:path w="389255" h="389889">
                  <a:moveTo>
                    <a:pt x="0" y="93992"/>
                  </a:moveTo>
                  <a:lnTo>
                    <a:pt x="94487" y="0"/>
                  </a:lnTo>
                  <a:lnTo>
                    <a:pt x="194437" y="100418"/>
                  </a:lnTo>
                  <a:lnTo>
                    <a:pt x="294386" y="0"/>
                  </a:lnTo>
                  <a:lnTo>
                    <a:pt x="388874" y="93992"/>
                  </a:lnTo>
                  <a:lnTo>
                    <a:pt x="288417" y="194830"/>
                  </a:lnTo>
                  <a:lnTo>
                    <a:pt x="388874" y="295668"/>
                  </a:lnTo>
                  <a:lnTo>
                    <a:pt x="294386" y="389661"/>
                  </a:lnTo>
                  <a:lnTo>
                    <a:pt x="194437" y="289242"/>
                  </a:lnTo>
                  <a:lnTo>
                    <a:pt x="94487" y="389661"/>
                  </a:lnTo>
                  <a:lnTo>
                    <a:pt x="0" y="295668"/>
                  </a:lnTo>
                  <a:lnTo>
                    <a:pt x="100456" y="194830"/>
                  </a:lnTo>
                  <a:lnTo>
                    <a:pt x="0" y="93992"/>
                  </a:lnTo>
                  <a:close/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79380" y="3474720"/>
              <a:ext cx="965200" cy="76962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5101589" y="4674870"/>
              <a:ext cx="543560" cy="551180"/>
            </a:xfrm>
            <a:custGeom>
              <a:avLst/>
              <a:gdLst/>
              <a:ahLst/>
              <a:cxnLst/>
              <a:rect l="l" t="t" r="r" b="b"/>
              <a:pathLst>
                <a:path w="543560" h="551179">
                  <a:moveTo>
                    <a:pt x="407670" y="0"/>
                  </a:moveTo>
                  <a:lnTo>
                    <a:pt x="135889" y="0"/>
                  </a:lnTo>
                  <a:lnTo>
                    <a:pt x="135889" y="279399"/>
                  </a:lnTo>
                  <a:lnTo>
                    <a:pt x="0" y="279399"/>
                  </a:lnTo>
                  <a:lnTo>
                    <a:pt x="271780" y="551179"/>
                  </a:lnTo>
                  <a:lnTo>
                    <a:pt x="543560" y="279399"/>
                  </a:lnTo>
                  <a:lnTo>
                    <a:pt x="407670" y="279399"/>
                  </a:lnTo>
                  <a:lnTo>
                    <a:pt x="4076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101589" y="4674870"/>
              <a:ext cx="543560" cy="551180"/>
            </a:xfrm>
            <a:custGeom>
              <a:avLst/>
              <a:gdLst/>
              <a:ahLst/>
              <a:cxnLst/>
              <a:rect l="l" t="t" r="r" b="b"/>
              <a:pathLst>
                <a:path w="543560" h="551179">
                  <a:moveTo>
                    <a:pt x="0" y="279399"/>
                  </a:moveTo>
                  <a:lnTo>
                    <a:pt x="135889" y="279399"/>
                  </a:lnTo>
                  <a:lnTo>
                    <a:pt x="135889" y="0"/>
                  </a:lnTo>
                  <a:lnTo>
                    <a:pt x="407670" y="0"/>
                  </a:lnTo>
                  <a:lnTo>
                    <a:pt x="407670" y="279399"/>
                  </a:lnTo>
                  <a:lnTo>
                    <a:pt x="543560" y="279399"/>
                  </a:lnTo>
                  <a:lnTo>
                    <a:pt x="271780" y="551179"/>
                  </a:lnTo>
                  <a:lnTo>
                    <a:pt x="0" y="279399"/>
                  </a:lnTo>
                  <a:close/>
                </a:path>
              </a:pathLst>
            </a:custGeom>
            <a:ln w="12700">
              <a:solidFill>
                <a:srgbClr val="4471C4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9" name="object 69"/>
          <p:cNvSpPr txBox="1"/>
          <p:nvPr/>
        </p:nvSpPr>
        <p:spPr>
          <a:xfrm>
            <a:off x="801687" y="4798695"/>
            <a:ext cx="176403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a</a:t>
            </a:r>
            <a:r>
              <a:rPr dirty="0" sz="2000" spc="-3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realizarlo</a:t>
            </a:r>
            <a:r>
              <a:rPr dirty="0" sz="2000" spc="-40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1F5F"/>
                </a:solidFill>
                <a:latin typeface="Calibri"/>
                <a:cs typeface="Calibri"/>
              </a:rPr>
              <a:t>en</a:t>
            </a:r>
            <a:r>
              <a:rPr dirty="0" sz="2000" spc="-45" i="1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dirty="0" sz="2000" spc="-5" i="1">
                <a:solidFill>
                  <a:srgbClr val="001F5F"/>
                </a:solidFill>
                <a:latin typeface="Calibri"/>
                <a:cs typeface="Calibri"/>
              </a:rPr>
              <a:t>su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dirty="0" sz="2000" spc="-10" i="1">
                <a:solidFill>
                  <a:srgbClr val="001F5F"/>
                </a:solidFill>
                <a:latin typeface="Calibri"/>
                <a:cs typeface="Calibri"/>
              </a:rPr>
              <a:t>nombre)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160654" y="281622"/>
            <a:ext cx="2826385" cy="6356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5" b="1" i="0">
                <a:solidFill>
                  <a:srgbClr val="000066"/>
                </a:solidFill>
                <a:latin typeface="Calibri"/>
                <a:cs typeface="Calibri"/>
              </a:rPr>
              <a:t>Caso</a:t>
            </a:r>
            <a:r>
              <a:rPr dirty="0" sz="4000" spc="-80" b="1" i="0">
                <a:solidFill>
                  <a:srgbClr val="000066"/>
                </a:solidFill>
                <a:latin typeface="Calibri"/>
                <a:cs typeface="Calibri"/>
              </a:rPr>
              <a:t> </a:t>
            </a:r>
            <a:r>
              <a:rPr dirty="0" sz="4000" spc="-15" b="1" i="0">
                <a:solidFill>
                  <a:srgbClr val="000066"/>
                </a:solidFill>
                <a:latin typeface="Calibri"/>
                <a:cs typeface="Calibri"/>
              </a:rPr>
              <a:t>práctico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 de Windows</dc:creator>
  <dc:title>Presentación de PowerPoint</dc:title>
  <dcterms:created xsi:type="dcterms:W3CDTF">2022-06-02T07:53:47Z</dcterms:created>
  <dcterms:modified xsi:type="dcterms:W3CDTF">2022-06-02T07:53:47Z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2022-03-03T00:00:00Z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2022-06-02T00:00:00Z</vt:filetime>
  </property>
</Properties>
</file>