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72" r:id="rId4"/>
    <p:sldId id="284" r:id="rId5"/>
    <p:sldId id="285" r:id="rId6"/>
    <p:sldId id="286" r:id="rId7"/>
    <p:sldId id="287" r:id="rId8"/>
    <p:sldId id="261" r:id="rId9"/>
    <p:sldId id="292" r:id="rId10"/>
    <p:sldId id="278" r:id="rId11"/>
    <p:sldId id="276" r:id="rId12"/>
    <p:sldId id="277" r:id="rId13"/>
    <p:sldId id="280" r:id="rId14"/>
    <p:sldId id="274" r:id="rId15"/>
    <p:sldId id="297" r:id="rId16"/>
    <p:sldId id="279" r:id="rId17"/>
    <p:sldId id="289" r:id="rId18"/>
    <p:sldId id="290" r:id="rId19"/>
    <p:sldId id="293" r:id="rId20"/>
    <p:sldId id="294" r:id="rId21"/>
    <p:sldId id="295" r:id="rId22"/>
    <p:sldId id="29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Raleway ExtraBold" panose="020B0604020202020204" charset="0"/>
      <p:bold r:id="rId33"/>
      <p:boldItalic r:id="rId34"/>
    </p:embeddedFont>
    <p:embeddedFont>
      <p:font typeface="Raleway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BD4E91-E680-4A7C-9495-A8AFEC6F4BF2}">
  <a:tblStyle styleId="{DABD4E91-E680-4A7C-9495-A8AFEC6F4BF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6" d="100"/>
          <a:sy n="96"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jonat\Documents\UBIQUM\DATA%20ANALYTICS%20II\TASK_04\Market%20Basket%20Analysis\Datasets\Existing_Product_Attributes_Blackwel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ES" b="1" u="sng"/>
              <a:t>Percentage of Items sold</a:t>
            </a:r>
            <a:r>
              <a:rPr lang="es-ES" b="1" u="sng" baseline="0"/>
              <a:t> by Category</a:t>
            </a:r>
            <a:endParaRPr lang="es-ES" b="1" u="sng"/>
          </a:p>
        </c:rich>
      </c:tx>
      <c:layout>
        <c:manualLayout>
          <c:xMode val="edge"/>
          <c:yMode val="edge"/>
          <c:x val="0.24253470727734597"/>
          <c:y val="2.3845003720696773E-2"/>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title>
    <c:autoTitleDeleted val="0"/>
    <c:plotArea>
      <c:layout/>
      <c:barChart>
        <c:barDir val="col"/>
        <c:grouping val="clustered"/>
        <c:varyColors val="0"/>
        <c:ser>
          <c:idx val="0"/>
          <c:order val="0"/>
          <c:tx>
            <c:strRef>
              <c:f>Hoja2!$B$1</c:f>
              <c:strCache>
                <c:ptCount val="1"/>
                <c:pt idx="0">
                  <c:v>Blackwell</c:v>
                </c:pt>
              </c:strCache>
            </c:strRef>
          </c:tx>
          <c:spPr>
            <a:solidFill>
              <a:schemeClr val="accent1"/>
            </a:solidFill>
            <a:ln>
              <a:noFill/>
            </a:ln>
            <a:effectLst/>
          </c:spPr>
          <c:invertIfNegative val="0"/>
          <c:cat>
            <c:strRef>
              <c:f>Hoja2!$A$2:$A$12</c:f>
              <c:strCache>
                <c:ptCount val="11"/>
                <c:pt idx="0">
                  <c:v>Accessories</c:v>
                </c:pt>
                <c:pt idx="1">
                  <c:v>Game Console</c:v>
                </c:pt>
                <c:pt idx="2">
                  <c:v>Software</c:v>
                </c:pt>
                <c:pt idx="3">
                  <c:v>Display</c:v>
                </c:pt>
                <c:pt idx="4">
                  <c:v>Smartphone</c:v>
                </c:pt>
                <c:pt idx="5">
                  <c:v>Printer</c:v>
                </c:pt>
                <c:pt idx="6">
                  <c:v>Extended Warranty</c:v>
                </c:pt>
                <c:pt idx="7">
                  <c:v>Tablet</c:v>
                </c:pt>
                <c:pt idx="8">
                  <c:v>Laptop</c:v>
                </c:pt>
                <c:pt idx="9">
                  <c:v>Netbook</c:v>
                </c:pt>
                <c:pt idx="10">
                  <c:v>PC</c:v>
                </c:pt>
              </c:strCache>
            </c:strRef>
          </c:cat>
          <c:val>
            <c:numRef>
              <c:f>Hoja2!$B$2:$B$12</c:f>
              <c:numCache>
                <c:formatCode>0.00%</c:formatCode>
                <c:ptCount val="11"/>
                <c:pt idx="0">
                  <c:v>0.5266178158382625</c:v>
                </c:pt>
                <c:pt idx="1">
                  <c:v>0.19246049262823342</c:v>
                </c:pt>
                <c:pt idx="2">
                  <c:v>9.1198022424295935E-2</c:v>
                </c:pt>
                <c:pt idx="3">
                  <c:v>5.3588770195109034E-2</c:v>
                </c:pt>
                <c:pt idx="4">
                  <c:v>3.990465259998234E-2</c:v>
                </c:pt>
                <c:pt idx="5">
                  <c:v>3.3548159265471882E-2</c:v>
                </c:pt>
                <c:pt idx="6">
                  <c:v>2.7633089079191313E-2</c:v>
                </c:pt>
                <c:pt idx="7">
                  <c:v>2.0923457226096936E-2</c:v>
                </c:pt>
                <c:pt idx="8">
                  <c:v>1.1388717224331244E-2</c:v>
                </c:pt>
                <c:pt idx="9">
                  <c:v>2.0305464818575086E-3</c:v>
                </c:pt>
                <c:pt idx="10">
                  <c:v>7.0627703716782909E-4</c:v>
                </c:pt>
              </c:numCache>
            </c:numRef>
          </c:val>
          <c:extLst>
            <c:ext xmlns:c16="http://schemas.microsoft.com/office/drawing/2014/chart" uri="{C3380CC4-5D6E-409C-BE32-E72D297353CC}">
              <c16:uniqueId val="{00000000-31F7-4A0E-8D6E-2C0772974CB3}"/>
            </c:ext>
          </c:extLst>
        </c:ser>
        <c:ser>
          <c:idx val="1"/>
          <c:order val="1"/>
          <c:tx>
            <c:strRef>
              <c:f>Hoja2!$C$1</c:f>
              <c:strCache>
                <c:ptCount val="1"/>
                <c:pt idx="0">
                  <c:v>Electrodinex</c:v>
                </c:pt>
              </c:strCache>
            </c:strRef>
          </c:tx>
          <c:spPr>
            <a:solidFill>
              <a:schemeClr val="accent2"/>
            </a:solidFill>
            <a:ln>
              <a:noFill/>
            </a:ln>
            <a:effectLst/>
          </c:spPr>
          <c:invertIfNegative val="0"/>
          <c:cat>
            <c:strRef>
              <c:f>Hoja2!$A$2:$A$12</c:f>
              <c:strCache>
                <c:ptCount val="11"/>
                <c:pt idx="0">
                  <c:v>Accessories</c:v>
                </c:pt>
                <c:pt idx="1">
                  <c:v>Game Console</c:v>
                </c:pt>
                <c:pt idx="2">
                  <c:v>Software</c:v>
                </c:pt>
                <c:pt idx="3">
                  <c:v>Display</c:v>
                </c:pt>
                <c:pt idx="4">
                  <c:v>Smartphone</c:v>
                </c:pt>
                <c:pt idx="5">
                  <c:v>Printer</c:v>
                </c:pt>
                <c:pt idx="6">
                  <c:v>Extended Warranty</c:v>
                </c:pt>
                <c:pt idx="7">
                  <c:v>Tablet</c:v>
                </c:pt>
                <c:pt idx="8">
                  <c:v>Laptop</c:v>
                </c:pt>
                <c:pt idx="9">
                  <c:v>Netbook</c:v>
                </c:pt>
                <c:pt idx="10">
                  <c:v>PC</c:v>
                </c:pt>
              </c:strCache>
            </c:strRef>
          </c:cat>
          <c:val>
            <c:numRef>
              <c:f>Hoja2!$C$2:$C$12</c:f>
              <c:numCache>
                <c:formatCode>0.00%</c:formatCode>
                <c:ptCount val="11"/>
                <c:pt idx="0">
                  <c:v>0.9486</c:v>
                </c:pt>
                <c:pt idx="1">
                  <c:v>0</c:v>
                </c:pt>
                <c:pt idx="2">
                  <c:v>2.2599999999999999E-2</c:v>
                </c:pt>
                <c:pt idx="3">
                  <c:v>5.4300000000000001E-2</c:v>
                </c:pt>
                <c:pt idx="4">
                  <c:v>8.5900000000000004E-2</c:v>
                </c:pt>
                <c:pt idx="5">
                  <c:v>2.1999999999999999E-2</c:v>
                </c:pt>
                <c:pt idx="6">
                  <c:v>6.8099999999999994E-2</c:v>
                </c:pt>
                <c:pt idx="7">
                  <c:v>6.0100000000000001E-2</c:v>
                </c:pt>
                <c:pt idx="8">
                  <c:v>6.6000000000000003E-2</c:v>
                </c:pt>
                <c:pt idx="9">
                  <c:v>0</c:v>
                </c:pt>
                <c:pt idx="10">
                  <c:v>5.4899999999999997E-2</c:v>
                </c:pt>
              </c:numCache>
            </c:numRef>
          </c:val>
          <c:extLst>
            <c:ext xmlns:c16="http://schemas.microsoft.com/office/drawing/2014/chart" uri="{C3380CC4-5D6E-409C-BE32-E72D297353CC}">
              <c16:uniqueId val="{00000001-31F7-4A0E-8D6E-2C0772974CB3}"/>
            </c:ext>
          </c:extLst>
        </c:ser>
        <c:dLbls>
          <c:showLegendKey val="0"/>
          <c:showVal val="0"/>
          <c:showCatName val="0"/>
          <c:showSerName val="0"/>
          <c:showPercent val="0"/>
          <c:showBubbleSize val="0"/>
        </c:dLbls>
        <c:gapWidth val="219"/>
        <c:overlap val="-27"/>
        <c:axId val="416818232"/>
        <c:axId val="416818552"/>
      </c:barChart>
      <c:catAx>
        <c:axId val="416818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crossAx val="416818552"/>
        <c:crosses val="autoZero"/>
        <c:auto val="1"/>
        <c:lblAlgn val="ctr"/>
        <c:lblOffset val="100"/>
        <c:noMultiLvlLbl val="0"/>
      </c:catAx>
      <c:valAx>
        <c:axId val="416818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crossAx val="416818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5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8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29326182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71175"/>
            <a:ext cx="7772400" cy="4389667"/>
          </a:xfrm>
          <a:prstGeom prst="rect">
            <a:avLst/>
          </a:prstGeom>
        </p:spPr>
        <p:txBody>
          <a:bodyPr spcFirstLastPara="1" wrap="square" lIns="91425" tIns="91425" rIns="91425" bIns="91425" anchor="b" anchorCtr="0">
            <a:noAutofit/>
          </a:bodyPr>
          <a:lstStyle/>
          <a:p>
            <a:pPr lvl="0"/>
            <a:r>
              <a:rPr lang="es-ES" dirty="0">
                <a:solidFill>
                  <a:srgbClr val="434343"/>
                </a:solidFill>
              </a:rPr>
              <a:t>Blackwell Electronics’ </a:t>
            </a:r>
            <a:br>
              <a:rPr lang="es-ES" dirty="0">
                <a:solidFill>
                  <a:srgbClr val="434343"/>
                </a:solidFill>
              </a:rPr>
            </a:br>
            <a:r>
              <a:rPr lang="en-US" sz="2000" dirty="0"/>
              <a:t>General Business Analysis based on Data</a:t>
            </a:r>
            <a:br>
              <a:rPr lang="en" sz="2800" dirty="0"/>
            </a:br>
            <a:br>
              <a:rPr lang="en" sz="2800" dirty="0"/>
            </a:br>
            <a:br>
              <a:rPr lang="en" sz="2800" dirty="0"/>
            </a:br>
            <a:r>
              <a:rPr lang="en" sz="1200" dirty="0">
                <a:solidFill>
                  <a:schemeClr val="tx2">
                    <a:lumMod val="50000"/>
                  </a:schemeClr>
                </a:solidFill>
              </a:rPr>
              <a:t>K</a:t>
            </a:r>
            <a:r>
              <a:rPr lang="es-ES" sz="1200" dirty="0">
                <a:solidFill>
                  <a:schemeClr val="tx2">
                    <a:lumMod val="50000"/>
                  </a:schemeClr>
                </a:solidFill>
              </a:rPr>
              <a:t>eyla Méndez and Jonathan Ayala G. </a:t>
            </a:r>
            <a:br>
              <a:rPr lang="es-ES" sz="1200" dirty="0">
                <a:solidFill>
                  <a:schemeClr val="tx2">
                    <a:lumMod val="50000"/>
                  </a:schemeClr>
                </a:solidFill>
              </a:rPr>
            </a:br>
            <a:r>
              <a:rPr lang="es-ES" sz="1200" dirty="0">
                <a:solidFill>
                  <a:schemeClr val="tx2">
                    <a:lumMod val="50000"/>
                  </a:schemeClr>
                </a:solidFill>
              </a:rPr>
              <a:t>04-07-2019</a:t>
            </a:r>
            <a:endParaRPr sz="2800" dirty="0">
              <a:solidFill>
                <a:schemeClr val="tx2">
                  <a:lumMod val="50000"/>
                </a:schemeClr>
              </a:solidFill>
            </a:endParaRPr>
          </a:p>
        </p:txBody>
      </p:sp>
      <p:grpSp>
        <p:nvGrpSpPr>
          <p:cNvPr id="15" name="Google Shape;530;p38">
            <a:extLst>
              <a:ext uri="{FF2B5EF4-FFF2-40B4-BE49-F238E27FC236}">
                <a16:creationId xmlns:a16="http://schemas.microsoft.com/office/drawing/2014/main" id="{E4BD2473-AA02-4F28-8E3D-6AF9CB197011}"/>
              </a:ext>
            </a:extLst>
          </p:cNvPr>
          <p:cNvGrpSpPr/>
          <p:nvPr/>
        </p:nvGrpSpPr>
        <p:grpSpPr>
          <a:xfrm>
            <a:off x="8193715" y="292387"/>
            <a:ext cx="528970" cy="845297"/>
            <a:chOff x="6730350" y="2315900"/>
            <a:chExt cx="257700" cy="420100"/>
          </a:xfrm>
          <a:solidFill>
            <a:schemeClr val="bg1"/>
          </a:solidFill>
        </p:grpSpPr>
        <p:sp>
          <p:nvSpPr>
            <p:cNvPr id="16" name="Google Shape;531;p38">
              <a:extLst>
                <a:ext uri="{FF2B5EF4-FFF2-40B4-BE49-F238E27FC236}">
                  <a16:creationId xmlns:a16="http://schemas.microsoft.com/office/drawing/2014/main" id="{D4CB3F55-654D-4EE0-AAFF-2A93194EF18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2;p38">
              <a:extLst>
                <a:ext uri="{FF2B5EF4-FFF2-40B4-BE49-F238E27FC236}">
                  <a16:creationId xmlns:a16="http://schemas.microsoft.com/office/drawing/2014/main" id="{FB8E5F81-3690-447F-B410-6A2275BDABB7}"/>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3;p38">
              <a:extLst>
                <a:ext uri="{FF2B5EF4-FFF2-40B4-BE49-F238E27FC236}">
                  <a16:creationId xmlns:a16="http://schemas.microsoft.com/office/drawing/2014/main" id="{153DE372-EE02-4576-9D78-37245C0216BA}"/>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p38">
              <a:extLst>
                <a:ext uri="{FF2B5EF4-FFF2-40B4-BE49-F238E27FC236}">
                  <a16:creationId xmlns:a16="http://schemas.microsoft.com/office/drawing/2014/main" id="{D5159D3A-BB56-4F24-937E-F42625C24D3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p38">
              <a:extLst>
                <a:ext uri="{FF2B5EF4-FFF2-40B4-BE49-F238E27FC236}">
                  <a16:creationId xmlns:a16="http://schemas.microsoft.com/office/drawing/2014/main" id="{FB55FE38-1A8A-4C0F-A84C-F42BD228888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p:nvPr/>
        </p:nvSpPr>
        <p:spPr>
          <a:xfrm>
            <a:off x="3591500" y="755451"/>
            <a:ext cx="4674514" cy="363916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787106" y="948699"/>
            <a:ext cx="4283100" cy="2735100"/>
          </a:xfrm>
          <a:prstGeom prst="rect">
            <a:avLst/>
          </a:prstGeom>
          <a:noFill/>
          <a:ln>
            <a:noFill/>
          </a:ln>
        </p:spPr>
        <p:txBody>
          <a:bodyPr spcFirstLastPara="1" wrap="square" lIns="91425" tIns="91425" rIns="91425" bIns="91425" anchor="ctr" anchorCtr="0">
            <a:noAutofit/>
          </a:bodyPr>
          <a:lstStyle/>
          <a:p>
            <a:r>
              <a:rPr lang="en-US" sz="1200" dirty="0">
                <a:solidFill>
                  <a:schemeClr val="tx1"/>
                </a:solidFill>
                <a:latin typeface="Consolas" panose="020B0609020204030204" pitchFamily="49" charset="0"/>
                <a:ea typeface="+mn-ea"/>
                <a:cs typeface="+mn-cs"/>
              </a:rPr>
              <a:t>Blackwell also has these Monitors from the LG brand in its portfolio.</a:t>
            </a:r>
          </a:p>
          <a:p>
            <a:endParaRPr lang="en-US" sz="1200" dirty="0">
              <a:solidFill>
                <a:schemeClr val="tx1"/>
              </a:solidFill>
              <a:latin typeface="Consolas" panose="020B0609020204030204" pitchFamily="49" charset="0"/>
              <a:ea typeface="+mn-ea"/>
              <a:cs typeface="+mn-cs"/>
            </a:endParaRPr>
          </a:p>
          <a:p>
            <a:r>
              <a:rPr lang="en-US" sz="1200" dirty="0">
                <a:solidFill>
                  <a:schemeClr val="tx1"/>
                </a:solidFill>
                <a:latin typeface="Consolas" panose="020B0609020204030204" pitchFamily="49" charset="0"/>
                <a:ea typeface="+mn-ea"/>
                <a:cs typeface="+mn-cs"/>
              </a:rPr>
              <a:t>So it could be very profitable to incorporate Laptops from Apple in Blackwell’s portfolio. </a:t>
            </a:r>
          </a:p>
        </p:txBody>
      </p:sp>
      <p:sp>
        <p:nvSpPr>
          <p:cNvPr id="352" name="Google Shape;352;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53" name="Google Shape;353;p34"/>
          <p:cNvSpPr txBox="1">
            <a:spLocks noGrp="1"/>
          </p:cNvSpPr>
          <p:nvPr>
            <p:ph type="body" idx="4294967295"/>
          </p:nvPr>
        </p:nvSpPr>
        <p:spPr>
          <a:xfrm>
            <a:off x="656748" y="587927"/>
            <a:ext cx="2266200" cy="380668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s-ES" sz="3600" dirty="0">
              <a:solidFill>
                <a:srgbClr val="FFB600"/>
              </a:solidFill>
              <a:latin typeface="Raleway ExtraBold"/>
              <a:ea typeface="Raleway ExtraBold"/>
              <a:cs typeface="Raleway ExtraBold"/>
              <a:sym typeface="Raleway ExtraBold"/>
            </a:endParaRPr>
          </a:p>
          <a:p>
            <a:pPr marL="0" lvl="0" indent="0" algn="l" rtl="0">
              <a:spcBef>
                <a:spcPts val="600"/>
              </a:spcBef>
              <a:spcAft>
                <a:spcPts val="0"/>
              </a:spcAft>
              <a:buNone/>
            </a:pPr>
            <a:endParaRPr lang="es-ES" sz="3600" dirty="0">
              <a:solidFill>
                <a:srgbClr val="FFB600"/>
              </a:solidFill>
              <a:latin typeface="Raleway ExtraBold"/>
              <a:ea typeface="Raleway ExtraBold"/>
              <a:cs typeface="Raleway ExtraBold"/>
              <a:sym typeface="Raleway ExtraBold"/>
            </a:endParaRPr>
          </a:p>
          <a:p>
            <a:pPr marL="0" lvl="0" indent="0" algn="l" rtl="0">
              <a:spcBef>
                <a:spcPts val="600"/>
              </a:spcBef>
              <a:spcAft>
                <a:spcPts val="0"/>
              </a:spcAft>
              <a:buNone/>
            </a:pPr>
            <a:r>
              <a:rPr lang="es-ES" sz="4000" dirty="0">
                <a:solidFill>
                  <a:srgbClr val="FFB600"/>
                </a:solidFill>
                <a:latin typeface="Raleway ExtraBold"/>
                <a:ea typeface="Raleway ExtraBold"/>
                <a:cs typeface="Raleway ExtraBold"/>
                <a:sym typeface="Raleway ExtraBold"/>
              </a:rPr>
              <a:t>Apple </a:t>
            </a:r>
          </a:p>
          <a:p>
            <a:pPr marL="0" lvl="0" indent="0" algn="l" rtl="0">
              <a:spcBef>
                <a:spcPts val="600"/>
              </a:spcBef>
              <a:spcAft>
                <a:spcPts val="0"/>
              </a:spcAft>
              <a:buNone/>
            </a:pPr>
            <a:r>
              <a:rPr lang="es-ES" sz="4000" dirty="0">
                <a:solidFill>
                  <a:srgbClr val="FFB600"/>
                </a:solidFill>
                <a:latin typeface="Raleway ExtraBold"/>
                <a:ea typeface="Raleway ExtraBold"/>
                <a:cs typeface="Raleway ExtraBold"/>
                <a:sym typeface="Raleway ExtraBold"/>
              </a:rPr>
              <a:t>Laptops</a:t>
            </a:r>
            <a:endParaRPr lang="en" sz="2400" dirty="0">
              <a:latin typeface="Raleway ExtraBold"/>
              <a:ea typeface="Raleway ExtraBold"/>
              <a:cs typeface="Raleway ExtraBold"/>
              <a:sym typeface="Raleway ExtraBold"/>
            </a:endParaRPr>
          </a:p>
          <a:p>
            <a:endParaRPr lang="en-US" sz="2000" dirty="0"/>
          </a:p>
          <a:p>
            <a:pPr marL="114300" indent="0">
              <a:buNone/>
            </a:pPr>
            <a:r>
              <a:rPr lang="en-US" sz="1200" dirty="0">
                <a:solidFill>
                  <a:schemeClr val="tx1"/>
                </a:solidFill>
              </a:rPr>
              <a:t>A very high percentage of Electronidex’s customers tend to purchase Monitors from the LG brand when they purchase brand new or second hand Apple Laptops. </a:t>
            </a:r>
          </a:p>
          <a:p>
            <a:pPr marL="0" lvl="0" indent="0" algn="l" rtl="0">
              <a:spcBef>
                <a:spcPts val="600"/>
              </a:spcBef>
              <a:spcAft>
                <a:spcPts val="0"/>
              </a:spcAft>
              <a:buNone/>
            </a:pPr>
            <a:endParaRPr lang="en" sz="2800" dirty="0">
              <a:latin typeface="Raleway ExtraBold"/>
              <a:ea typeface="Raleway ExtraBold"/>
              <a:cs typeface="Raleway ExtraBold"/>
              <a:sym typeface="Raleway ExtraBold"/>
            </a:endParaRPr>
          </a:p>
          <a:p>
            <a:pPr marL="0" lvl="0" indent="0" algn="l" rtl="0">
              <a:spcBef>
                <a:spcPts val="600"/>
              </a:spcBef>
              <a:spcAft>
                <a:spcPts val="0"/>
              </a:spcAft>
              <a:buNone/>
            </a:pPr>
            <a:endParaRPr lang="en" sz="2800" dirty="0">
              <a:latin typeface="Raleway ExtraBold"/>
              <a:ea typeface="Raleway ExtraBold"/>
              <a:cs typeface="Raleway ExtraBold"/>
              <a:sym typeface="Raleway ExtraBold"/>
            </a:endParaRPr>
          </a:p>
          <a:p>
            <a:pPr marL="0" lvl="0" indent="0" algn="l" rtl="0">
              <a:spcBef>
                <a:spcPts val="600"/>
              </a:spcBef>
              <a:spcAft>
                <a:spcPts val="0"/>
              </a:spcAft>
              <a:buNone/>
            </a:pPr>
            <a:endParaRPr lang="en-US" sz="1400" dirty="0"/>
          </a:p>
        </p:txBody>
      </p:sp>
      <p:grpSp>
        <p:nvGrpSpPr>
          <p:cNvPr id="11" name="Google Shape;104;p17">
            <a:extLst>
              <a:ext uri="{FF2B5EF4-FFF2-40B4-BE49-F238E27FC236}">
                <a16:creationId xmlns:a16="http://schemas.microsoft.com/office/drawing/2014/main" id="{B4E67CD3-7CCF-43B5-BECD-4A310D5E2D34}"/>
              </a:ext>
            </a:extLst>
          </p:cNvPr>
          <p:cNvGrpSpPr/>
          <p:nvPr/>
        </p:nvGrpSpPr>
        <p:grpSpPr>
          <a:xfrm>
            <a:off x="8265812" y="166345"/>
            <a:ext cx="539546" cy="879605"/>
            <a:chOff x="6730350" y="2315900"/>
            <a:chExt cx="257700" cy="420100"/>
          </a:xfrm>
        </p:grpSpPr>
        <p:sp>
          <p:nvSpPr>
            <p:cNvPr id="12" name="Google Shape;105;p17">
              <a:extLst>
                <a:ext uri="{FF2B5EF4-FFF2-40B4-BE49-F238E27FC236}">
                  <a16:creationId xmlns:a16="http://schemas.microsoft.com/office/drawing/2014/main" id="{68357043-B31A-4A9E-AD38-89CCDA418DF6}"/>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p17">
              <a:extLst>
                <a:ext uri="{FF2B5EF4-FFF2-40B4-BE49-F238E27FC236}">
                  <a16:creationId xmlns:a16="http://schemas.microsoft.com/office/drawing/2014/main" id="{B6BFE825-F157-4F2D-A173-6A1E48029BBE}"/>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p17">
              <a:extLst>
                <a:ext uri="{FF2B5EF4-FFF2-40B4-BE49-F238E27FC236}">
                  <a16:creationId xmlns:a16="http://schemas.microsoft.com/office/drawing/2014/main" id="{6A7B1D1D-B917-4C18-97EA-BC9B2CDF765B}"/>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7">
              <a:extLst>
                <a:ext uri="{FF2B5EF4-FFF2-40B4-BE49-F238E27FC236}">
                  <a16:creationId xmlns:a16="http://schemas.microsoft.com/office/drawing/2014/main" id="{7C990CA1-5119-4E1F-82A1-784510BA9F55}"/>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p17">
              <a:extLst>
                <a:ext uri="{FF2B5EF4-FFF2-40B4-BE49-F238E27FC236}">
                  <a16:creationId xmlns:a16="http://schemas.microsoft.com/office/drawing/2014/main" id="{7DB48422-4AE3-47D6-B33A-6AC1248F74F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2"/>
          <p:cNvSpPr/>
          <p:nvPr/>
        </p:nvSpPr>
        <p:spPr>
          <a:xfrm>
            <a:off x="5342400" y="700875"/>
            <a:ext cx="1789641" cy="3766169"/>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5466522" y="1244228"/>
            <a:ext cx="1529080" cy="2700300"/>
          </a:xfrm>
          <a:prstGeom prst="rect">
            <a:avLst/>
          </a:prstGeom>
          <a:ln/>
        </p:spPr>
        <p:style>
          <a:lnRef idx="1">
            <a:schemeClr val="dk1"/>
          </a:lnRef>
          <a:fillRef idx="1001">
            <a:schemeClr val="lt1"/>
          </a:fillRef>
          <a:effectRef idx="1">
            <a:schemeClr val="dk1"/>
          </a:effectRef>
          <a:fontRef idx="minor">
            <a:schemeClr val="dk1"/>
          </a:fontRef>
        </p:style>
        <p:txBody>
          <a:bodyPr spcFirstLastPara="1" wrap="square" lIns="91425" tIns="91425" rIns="91425" bIns="91425" anchor="ctr" anchorCtr="0">
            <a:noAutofit/>
          </a:bodyPr>
          <a:lstStyle/>
          <a:p>
            <a:endParaRPr lang="en-US" sz="1200" dirty="0"/>
          </a:p>
          <a:p>
            <a:r>
              <a:rPr lang="en-US" sz="1100" dirty="0">
                <a:solidFill>
                  <a:srgbClr val="666666"/>
                </a:solidFill>
                <a:latin typeface="Consolas" panose="020B0609020204030204" pitchFamily="49" charset="0"/>
                <a:sym typeface="Raleway Light"/>
              </a:rPr>
              <a:t>Around the 30% of those who buys an Extended Warranty tend also to buy an Smartphone from Apple. </a:t>
            </a:r>
          </a:p>
        </p:txBody>
      </p:sp>
      <p:sp>
        <p:nvSpPr>
          <p:cNvPr id="326" name="Google Shape;326;p3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27" name="Google Shape;327;p32"/>
          <p:cNvSpPr txBox="1">
            <a:spLocks noGrp="1"/>
          </p:cNvSpPr>
          <p:nvPr>
            <p:ph type="body" idx="4294967295"/>
          </p:nvPr>
        </p:nvSpPr>
        <p:spPr>
          <a:xfrm>
            <a:off x="983974" y="384350"/>
            <a:ext cx="2890101"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s-ES" sz="3600" dirty="0">
                <a:solidFill>
                  <a:srgbClr val="FFB600"/>
                </a:solidFill>
                <a:latin typeface="Raleway ExtraBold"/>
                <a:ea typeface="Raleway ExtraBold"/>
                <a:cs typeface="Raleway ExtraBold"/>
                <a:sym typeface="Raleway ExtraBold"/>
              </a:rPr>
              <a:t>Apple</a:t>
            </a:r>
            <a:r>
              <a:rPr lang="en" sz="3600" dirty="0">
                <a:solidFill>
                  <a:srgbClr val="FFB600"/>
                </a:solidFill>
                <a:latin typeface="Raleway ExtraBold"/>
                <a:ea typeface="Raleway ExtraBold"/>
                <a:cs typeface="Raleway ExtraBold"/>
                <a:sym typeface="Raleway ExtraBold"/>
              </a:rPr>
              <a:t> </a:t>
            </a:r>
            <a:r>
              <a:rPr lang="es-ES" sz="2400" dirty="0">
                <a:latin typeface="Raleway ExtraBold"/>
                <a:ea typeface="Raleway ExtraBold"/>
                <a:cs typeface="Raleway ExtraBold"/>
                <a:sym typeface="Raleway ExtraBold"/>
              </a:rPr>
              <a:t>Warranty</a:t>
            </a:r>
            <a:endParaRPr lang="en" sz="2400" dirty="0">
              <a:latin typeface="Raleway ExtraBold"/>
              <a:ea typeface="Raleway ExtraBold"/>
              <a:cs typeface="Raleway ExtraBold"/>
              <a:sym typeface="Raleway ExtraBold"/>
            </a:endParaRPr>
          </a:p>
          <a:p>
            <a:pPr marL="0" lvl="0" indent="0" algn="l" rtl="0">
              <a:spcBef>
                <a:spcPts val="600"/>
              </a:spcBef>
              <a:spcAft>
                <a:spcPts val="0"/>
              </a:spcAft>
              <a:buNone/>
            </a:pPr>
            <a:endParaRPr sz="2400" dirty="0">
              <a:latin typeface="Raleway ExtraBold"/>
              <a:ea typeface="Raleway ExtraBold"/>
              <a:cs typeface="Raleway ExtraBold"/>
              <a:sym typeface="Raleway ExtraBold"/>
            </a:endParaRPr>
          </a:p>
          <a:p>
            <a:pPr algn="just"/>
            <a:r>
              <a:rPr lang="en-US" sz="1100" dirty="0">
                <a:solidFill>
                  <a:schemeClr val="tx1"/>
                </a:solidFill>
              </a:rPr>
              <a:t>The Smartphone category represents around the 10% of Blackwell’s income, however the Apple Smartphones only accounts for less than the 0,5 % out of this 10% </a:t>
            </a:r>
          </a:p>
          <a:p>
            <a:pPr algn="just"/>
            <a:endParaRPr lang="en-US" sz="1100" dirty="0">
              <a:solidFill>
                <a:schemeClr val="tx1"/>
              </a:solidFill>
            </a:endParaRPr>
          </a:p>
          <a:p>
            <a:pPr algn="just"/>
            <a:endParaRPr lang="en-US" dirty="0">
              <a:solidFill>
                <a:schemeClr val="tx1"/>
              </a:solidFill>
            </a:endParaRPr>
          </a:p>
          <a:p>
            <a:endParaRPr lang="en-US" sz="1100" dirty="0"/>
          </a:p>
          <a:p>
            <a:pPr marL="114300" indent="0">
              <a:buNone/>
            </a:pPr>
            <a:endParaRPr lang="en-US" sz="1100" dirty="0"/>
          </a:p>
        </p:txBody>
      </p:sp>
      <p:grpSp>
        <p:nvGrpSpPr>
          <p:cNvPr id="11" name="Google Shape;104;p17">
            <a:extLst>
              <a:ext uri="{FF2B5EF4-FFF2-40B4-BE49-F238E27FC236}">
                <a16:creationId xmlns:a16="http://schemas.microsoft.com/office/drawing/2014/main" id="{89D63F3A-460F-442D-AA71-2A9F83DA3212}"/>
              </a:ext>
            </a:extLst>
          </p:cNvPr>
          <p:cNvGrpSpPr/>
          <p:nvPr/>
        </p:nvGrpSpPr>
        <p:grpSpPr>
          <a:xfrm>
            <a:off x="8179272" y="384350"/>
            <a:ext cx="539546" cy="879605"/>
            <a:chOff x="6730350" y="2315900"/>
            <a:chExt cx="257700" cy="420100"/>
          </a:xfrm>
        </p:grpSpPr>
        <p:sp>
          <p:nvSpPr>
            <p:cNvPr id="12" name="Google Shape;105;p17">
              <a:extLst>
                <a:ext uri="{FF2B5EF4-FFF2-40B4-BE49-F238E27FC236}">
                  <a16:creationId xmlns:a16="http://schemas.microsoft.com/office/drawing/2014/main" id="{E5F06A60-8A59-489A-887C-AB87980A2EAB}"/>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p17">
              <a:extLst>
                <a:ext uri="{FF2B5EF4-FFF2-40B4-BE49-F238E27FC236}">
                  <a16:creationId xmlns:a16="http://schemas.microsoft.com/office/drawing/2014/main" id="{482B1C36-D131-48CE-9163-C17CAB6F84A7}"/>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p17">
              <a:extLst>
                <a:ext uri="{FF2B5EF4-FFF2-40B4-BE49-F238E27FC236}">
                  <a16:creationId xmlns:a16="http://schemas.microsoft.com/office/drawing/2014/main" id="{66987F44-4BD3-44FA-95E2-F0A426F4D6BA}"/>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7">
              <a:extLst>
                <a:ext uri="{FF2B5EF4-FFF2-40B4-BE49-F238E27FC236}">
                  <a16:creationId xmlns:a16="http://schemas.microsoft.com/office/drawing/2014/main" id="{6D39C067-3960-4D3B-88CE-60F798C880DA}"/>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p17">
              <a:extLst>
                <a:ext uri="{FF2B5EF4-FFF2-40B4-BE49-F238E27FC236}">
                  <a16:creationId xmlns:a16="http://schemas.microsoft.com/office/drawing/2014/main" id="{114DF207-A86A-4E7F-BC97-A13D594687C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3"/>
          <p:cNvSpPr/>
          <p:nvPr/>
        </p:nvSpPr>
        <p:spPr>
          <a:xfrm>
            <a:off x="4914875" y="715475"/>
            <a:ext cx="2625156" cy="371263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5096022" y="1057088"/>
            <a:ext cx="2273100" cy="3039000"/>
          </a:xfrm>
          <a:prstGeom prst="rect">
            <a:avLst/>
          </a:prstGeom>
          <a:ln/>
        </p:spPr>
        <p:style>
          <a:lnRef idx="1">
            <a:schemeClr val="dk1"/>
          </a:lnRef>
          <a:fillRef idx="1001">
            <a:schemeClr val="lt1"/>
          </a:fillRef>
          <a:effectRef idx="1">
            <a:schemeClr val="dk1"/>
          </a:effectRef>
          <a:fontRef idx="minor">
            <a:schemeClr val="dk1"/>
          </a:fontRef>
        </p:style>
        <p:txBody>
          <a:bodyPr spcFirstLastPara="1" wrap="square" lIns="91425" tIns="91425" rIns="91425" bIns="91425" anchor="ctr" anchorCtr="0">
            <a:noAutofit/>
          </a:bodyPr>
          <a:lstStyle/>
          <a:p>
            <a:r>
              <a:rPr lang="en-US" dirty="0">
                <a:solidFill>
                  <a:schemeClr val="tx1"/>
                </a:solidFill>
                <a:latin typeface="Consolas" panose="020B0609020204030204" pitchFamily="49" charset="0"/>
              </a:rPr>
              <a:t>Accounts by a 8% of the total income of Blackwell Electronics. </a:t>
            </a:r>
          </a:p>
        </p:txBody>
      </p:sp>
      <p:sp>
        <p:nvSpPr>
          <p:cNvPr id="339" name="Google Shape;339;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40" name="Google Shape;340;p33"/>
          <p:cNvSpPr txBox="1">
            <a:spLocks noGrp="1"/>
          </p:cNvSpPr>
          <p:nvPr>
            <p:ph type="body" idx="4294967295"/>
          </p:nvPr>
        </p:nvSpPr>
        <p:spPr>
          <a:xfrm>
            <a:off x="806523" y="450688"/>
            <a:ext cx="2520900" cy="405693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 sz="3600" dirty="0">
              <a:solidFill>
                <a:srgbClr val="FFB600"/>
              </a:solidFill>
              <a:latin typeface="Raleway ExtraBold"/>
              <a:ea typeface="Raleway ExtraBold"/>
              <a:cs typeface="Raleway ExtraBold"/>
              <a:sym typeface="Raleway ExtraBold"/>
            </a:endParaRPr>
          </a:p>
          <a:p>
            <a:pPr marL="0" lvl="0" indent="0" algn="l" rtl="0">
              <a:spcBef>
                <a:spcPts val="600"/>
              </a:spcBef>
              <a:spcAft>
                <a:spcPts val="0"/>
              </a:spcAft>
              <a:buNone/>
            </a:pPr>
            <a:r>
              <a:rPr lang="es-ES" sz="3600" dirty="0">
                <a:solidFill>
                  <a:srgbClr val="FFB600"/>
                </a:solidFill>
                <a:latin typeface="Raleway ExtraBold"/>
                <a:ea typeface="Raleway ExtraBold"/>
                <a:cs typeface="Raleway ExtraBold"/>
                <a:sym typeface="Raleway ExtraBold"/>
              </a:rPr>
              <a:t>Apple</a:t>
            </a:r>
          </a:p>
          <a:p>
            <a:pPr marL="0" lvl="0" indent="0" algn="l" rtl="0">
              <a:spcBef>
                <a:spcPts val="600"/>
              </a:spcBef>
              <a:spcAft>
                <a:spcPts val="0"/>
              </a:spcAft>
              <a:buNone/>
            </a:pPr>
            <a:r>
              <a:rPr lang="es-ES" sz="3600" dirty="0" err="1">
                <a:solidFill>
                  <a:srgbClr val="FFB600"/>
                </a:solidFill>
                <a:latin typeface="Raleway ExtraBold"/>
                <a:ea typeface="Raleway ExtraBold"/>
                <a:cs typeface="Raleway ExtraBold"/>
                <a:sym typeface="Raleway ExtraBold"/>
              </a:rPr>
              <a:t>Tablets</a:t>
            </a:r>
            <a:endParaRPr lang="en-US" sz="2400" dirty="0">
              <a:latin typeface="Raleway ExtraBold"/>
              <a:sym typeface="Raleway ExtraBold"/>
            </a:endParaRPr>
          </a:p>
          <a:p>
            <a:pPr marL="114300" indent="0">
              <a:buNone/>
            </a:pPr>
            <a:endParaRPr lang="en-US" sz="1200" dirty="0"/>
          </a:p>
          <a:p>
            <a:pPr marL="114300" indent="0">
              <a:buNone/>
            </a:pPr>
            <a:r>
              <a:rPr lang="en-US" sz="1200" dirty="0">
                <a:solidFill>
                  <a:schemeClr val="tx1"/>
                </a:solidFill>
              </a:rPr>
              <a:t>It was also detected that those customers who buy Apple Tablets also tend to buy some accessories during the same transaction.</a:t>
            </a:r>
          </a:p>
          <a:p>
            <a:pPr marL="114300" indent="0">
              <a:buNone/>
            </a:pPr>
            <a:endParaRPr lang="en-US" dirty="0">
              <a:solidFill>
                <a:schemeClr val="tx1"/>
              </a:solidFill>
            </a:endParaRPr>
          </a:p>
          <a:p>
            <a:r>
              <a:rPr lang="en-US" sz="1200" dirty="0">
                <a:solidFill>
                  <a:schemeClr val="tx1"/>
                </a:solidFill>
              </a:rPr>
              <a:t>The acquisition of Apple Tablets to be offered to Blackwell’s clients would boost the sales of a category that provides a high margin of profit .</a:t>
            </a:r>
          </a:p>
          <a:p>
            <a:endParaRPr lang="en-US" sz="1200" dirty="0"/>
          </a:p>
          <a:p>
            <a:endParaRPr lang="en-US" sz="1200" dirty="0"/>
          </a:p>
          <a:p>
            <a:endParaRPr lang="en-US" sz="1200" dirty="0"/>
          </a:p>
          <a:p>
            <a:pPr marL="0" lvl="0" indent="0" algn="l" rtl="0">
              <a:spcBef>
                <a:spcPts val="600"/>
              </a:spcBef>
              <a:spcAft>
                <a:spcPts val="0"/>
              </a:spcAft>
              <a:buNone/>
            </a:pPr>
            <a:endParaRPr sz="1400" dirty="0"/>
          </a:p>
        </p:txBody>
      </p:sp>
      <p:grpSp>
        <p:nvGrpSpPr>
          <p:cNvPr id="11" name="Google Shape;104;p17">
            <a:extLst>
              <a:ext uri="{FF2B5EF4-FFF2-40B4-BE49-F238E27FC236}">
                <a16:creationId xmlns:a16="http://schemas.microsoft.com/office/drawing/2014/main" id="{A6544413-4092-4496-9CC0-0AEED7DC3947}"/>
              </a:ext>
            </a:extLst>
          </p:cNvPr>
          <p:cNvGrpSpPr/>
          <p:nvPr/>
        </p:nvGrpSpPr>
        <p:grpSpPr>
          <a:xfrm>
            <a:off x="8248846" y="275672"/>
            <a:ext cx="539546" cy="879605"/>
            <a:chOff x="6730350" y="2315900"/>
            <a:chExt cx="257700" cy="420100"/>
          </a:xfrm>
        </p:grpSpPr>
        <p:sp>
          <p:nvSpPr>
            <p:cNvPr id="12" name="Google Shape;105;p17">
              <a:extLst>
                <a:ext uri="{FF2B5EF4-FFF2-40B4-BE49-F238E27FC236}">
                  <a16:creationId xmlns:a16="http://schemas.microsoft.com/office/drawing/2014/main" id="{FBAAF552-13A6-4E5E-B9B4-9C3F311BA11B}"/>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p17">
              <a:extLst>
                <a:ext uri="{FF2B5EF4-FFF2-40B4-BE49-F238E27FC236}">
                  <a16:creationId xmlns:a16="http://schemas.microsoft.com/office/drawing/2014/main" id="{482F5293-5722-4B1E-B6FB-B520E0DA74FF}"/>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p17">
              <a:extLst>
                <a:ext uri="{FF2B5EF4-FFF2-40B4-BE49-F238E27FC236}">
                  <a16:creationId xmlns:a16="http://schemas.microsoft.com/office/drawing/2014/main" id="{7B18668F-F661-4FE1-880A-3421095E541C}"/>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7">
              <a:extLst>
                <a:ext uri="{FF2B5EF4-FFF2-40B4-BE49-F238E27FC236}">
                  <a16:creationId xmlns:a16="http://schemas.microsoft.com/office/drawing/2014/main" id="{2ED1411C-A438-41D8-8809-A5571AE757F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p17">
              <a:extLst>
                <a:ext uri="{FF2B5EF4-FFF2-40B4-BE49-F238E27FC236}">
                  <a16:creationId xmlns:a16="http://schemas.microsoft.com/office/drawing/2014/main" id="{3B84A3D2-73A2-4315-8D8C-4643A8E5916C}"/>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586408" y="509491"/>
            <a:ext cx="9283148"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Conclusions </a:t>
            </a:r>
            <a:r>
              <a:rPr lang="en" sz="4400" dirty="0">
                <a:solidFill>
                  <a:srgbClr val="FFC000"/>
                </a:solidFill>
              </a:rPr>
              <a:t>and </a:t>
            </a:r>
            <a:br>
              <a:rPr lang="en" sz="4400" dirty="0"/>
            </a:br>
            <a:r>
              <a:rPr lang="en" sz="4400" dirty="0"/>
              <a:t>			Recommendations</a:t>
            </a:r>
            <a:r>
              <a:rPr lang="es-ES" sz="4400" dirty="0"/>
              <a:t> </a:t>
            </a:r>
            <a:endParaRPr sz="4400" dirty="0"/>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374" name="Google Shape;374;p36"/>
          <p:cNvGrpSpPr/>
          <p:nvPr/>
        </p:nvGrpSpPr>
        <p:grpSpPr>
          <a:xfrm>
            <a:off x="8020981" y="291515"/>
            <a:ext cx="863978" cy="798681"/>
            <a:chOff x="5975075" y="2327500"/>
            <a:chExt cx="420100" cy="388350"/>
          </a:xfrm>
        </p:grpSpPr>
        <p:sp>
          <p:nvSpPr>
            <p:cNvPr id="375" name="Google Shape;375;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03;p38">
            <a:extLst>
              <a:ext uri="{FF2B5EF4-FFF2-40B4-BE49-F238E27FC236}">
                <a16:creationId xmlns:a16="http://schemas.microsoft.com/office/drawing/2014/main" id="{F0133CD8-EF2E-4FAA-8B1A-7A8EB0E53983}"/>
              </a:ext>
            </a:extLst>
          </p:cNvPr>
          <p:cNvGrpSpPr/>
          <p:nvPr/>
        </p:nvGrpSpPr>
        <p:grpSpPr>
          <a:xfrm>
            <a:off x="998195" y="1791815"/>
            <a:ext cx="572187" cy="519514"/>
            <a:chOff x="6625350" y="1613750"/>
            <a:chExt cx="480525" cy="438400"/>
          </a:xfrm>
          <a:solidFill>
            <a:srgbClr val="C00000"/>
          </a:solidFill>
        </p:grpSpPr>
        <p:sp>
          <p:nvSpPr>
            <p:cNvPr id="9" name="Google Shape;504;p38">
              <a:extLst>
                <a:ext uri="{FF2B5EF4-FFF2-40B4-BE49-F238E27FC236}">
                  <a16:creationId xmlns:a16="http://schemas.microsoft.com/office/drawing/2014/main" id="{BB60121B-4F34-4048-9313-DB115103A3D0}"/>
                </a:ext>
              </a:extLst>
            </p:cNvPr>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p38">
              <a:extLst>
                <a:ext uri="{FF2B5EF4-FFF2-40B4-BE49-F238E27FC236}">
                  <a16:creationId xmlns:a16="http://schemas.microsoft.com/office/drawing/2014/main" id="{C3B55A45-CD1B-4C31-A800-2B5535F9B886}"/>
                </a:ext>
              </a:extLst>
            </p:cNvPr>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p38">
              <a:extLst>
                <a:ext uri="{FF2B5EF4-FFF2-40B4-BE49-F238E27FC236}">
                  <a16:creationId xmlns:a16="http://schemas.microsoft.com/office/drawing/2014/main" id="{957ABBCA-8095-480A-AD94-B1321EFD9271}"/>
                </a:ext>
              </a:extLst>
            </p:cNvPr>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7;p38">
              <a:extLst>
                <a:ext uri="{FF2B5EF4-FFF2-40B4-BE49-F238E27FC236}">
                  <a16:creationId xmlns:a16="http://schemas.microsoft.com/office/drawing/2014/main" id="{B33FDEA3-3A20-49CB-A668-C9348B5BC0CC}"/>
                </a:ext>
              </a:extLst>
            </p:cNvPr>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p38">
              <a:extLst>
                <a:ext uri="{FF2B5EF4-FFF2-40B4-BE49-F238E27FC236}">
                  <a16:creationId xmlns:a16="http://schemas.microsoft.com/office/drawing/2014/main" id="{23F37169-DE46-4F9A-B27B-7ABAB59C0133}"/>
                </a:ext>
              </a:extLst>
            </p:cNvPr>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40;p33">
            <a:extLst>
              <a:ext uri="{FF2B5EF4-FFF2-40B4-BE49-F238E27FC236}">
                <a16:creationId xmlns:a16="http://schemas.microsoft.com/office/drawing/2014/main" id="{8B2A3EE7-FD16-465D-8723-636E4E190D04}"/>
              </a:ext>
            </a:extLst>
          </p:cNvPr>
          <p:cNvSpPr txBox="1">
            <a:spLocks/>
          </p:cNvSpPr>
          <p:nvPr/>
        </p:nvSpPr>
        <p:spPr>
          <a:xfrm>
            <a:off x="1714116" y="1885673"/>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Increase the details in the Blackwell’s Data-warehouse (subcategories)</a:t>
            </a:r>
            <a:endParaRPr lang="en-US" sz="1400" dirty="0"/>
          </a:p>
        </p:txBody>
      </p:sp>
      <p:grpSp>
        <p:nvGrpSpPr>
          <p:cNvPr id="15" name="Google Shape;572;p38">
            <a:extLst>
              <a:ext uri="{FF2B5EF4-FFF2-40B4-BE49-F238E27FC236}">
                <a16:creationId xmlns:a16="http://schemas.microsoft.com/office/drawing/2014/main" id="{791F2CB1-678A-451F-87B0-8D6C0BE07D4C}"/>
              </a:ext>
            </a:extLst>
          </p:cNvPr>
          <p:cNvGrpSpPr/>
          <p:nvPr/>
        </p:nvGrpSpPr>
        <p:grpSpPr>
          <a:xfrm>
            <a:off x="1001434" y="2507391"/>
            <a:ext cx="541549" cy="496006"/>
            <a:chOff x="3294650" y="3652450"/>
            <a:chExt cx="388350" cy="405450"/>
          </a:xfrm>
          <a:solidFill>
            <a:schemeClr val="accent2">
              <a:lumMod val="50000"/>
            </a:schemeClr>
          </a:solidFill>
        </p:grpSpPr>
        <p:sp>
          <p:nvSpPr>
            <p:cNvPr id="16" name="Google Shape;573;p38">
              <a:extLst>
                <a:ext uri="{FF2B5EF4-FFF2-40B4-BE49-F238E27FC236}">
                  <a16:creationId xmlns:a16="http://schemas.microsoft.com/office/drawing/2014/main" id="{737C5FA2-1EB4-4A2B-B353-DF13BC5E8EEB}"/>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4;p38">
              <a:extLst>
                <a:ext uri="{FF2B5EF4-FFF2-40B4-BE49-F238E27FC236}">
                  <a16:creationId xmlns:a16="http://schemas.microsoft.com/office/drawing/2014/main" id="{7FBF239B-8863-44D5-9D14-3531FE329C83}"/>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p38">
              <a:extLst>
                <a:ext uri="{FF2B5EF4-FFF2-40B4-BE49-F238E27FC236}">
                  <a16:creationId xmlns:a16="http://schemas.microsoft.com/office/drawing/2014/main" id="{B2471D2E-DD34-462B-A9DC-33819E204986}"/>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40;p33">
            <a:extLst>
              <a:ext uri="{FF2B5EF4-FFF2-40B4-BE49-F238E27FC236}">
                <a16:creationId xmlns:a16="http://schemas.microsoft.com/office/drawing/2014/main" id="{CF927FE4-23B0-4F9B-945C-EC51B3781DC1}"/>
              </a:ext>
            </a:extLst>
          </p:cNvPr>
          <p:cNvSpPr txBox="1">
            <a:spLocks/>
          </p:cNvSpPr>
          <p:nvPr/>
        </p:nvSpPr>
        <p:spPr>
          <a:xfrm>
            <a:off x="1714116" y="2574238"/>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Know Electronidex’s margin of profit for each product.</a:t>
            </a:r>
            <a:endParaRPr lang="en-US" sz="1400" dirty="0"/>
          </a:p>
        </p:txBody>
      </p:sp>
      <p:grpSp>
        <p:nvGrpSpPr>
          <p:cNvPr id="20" name="Google Shape;551;p38">
            <a:extLst>
              <a:ext uri="{FF2B5EF4-FFF2-40B4-BE49-F238E27FC236}">
                <a16:creationId xmlns:a16="http://schemas.microsoft.com/office/drawing/2014/main" id="{FA8D413A-5695-4CE5-8A67-785614036083}"/>
              </a:ext>
            </a:extLst>
          </p:cNvPr>
          <p:cNvGrpSpPr/>
          <p:nvPr/>
        </p:nvGrpSpPr>
        <p:grpSpPr>
          <a:xfrm>
            <a:off x="1085451" y="3260250"/>
            <a:ext cx="459154" cy="460130"/>
            <a:chOff x="3955900" y="2984500"/>
            <a:chExt cx="414000" cy="422525"/>
          </a:xfrm>
          <a:solidFill>
            <a:srgbClr val="002060"/>
          </a:solidFill>
        </p:grpSpPr>
        <p:sp>
          <p:nvSpPr>
            <p:cNvPr id="21" name="Google Shape;552;p38">
              <a:extLst>
                <a:ext uri="{FF2B5EF4-FFF2-40B4-BE49-F238E27FC236}">
                  <a16:creationId xmlns:a16="http://schemas.microsoft.com/office/drawing/2014/main" id="{3D404260-9DD4-4320-A156-80D60A1BCFB3}"/>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F670085B-AAFA-4407-9CC4-BFD79AFA119F}"/>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p38">
              <a:extLst>
                <a:ext uri="{FF2B5EF4-FFF2-40B4-BE49-F238E27FC236}">
                  <a16:creationId xmlns:a16="http://schemas.microsoft.com/office/drawing/2014/main" id="{1DB28996-BE07-4531-B06D-BC03EBEF7D13}"/>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40;p33">
            <a:extLst>
              <a:ext uri="{FF2B5EF4-FFF2-40B4-BE49-F238E27FC236}">
                <a16:creationId xmlns:a16="http://schemas.microsoft.com/office/drawing/2014/main" id="{7FC59F0A-369F-4363-8ED1-AB2E7B5ECB41}"/>
              </a:ext>
            </a:extLst>
          </p:cNvPr>
          <p:cNvSpPr txBox="1">
            <a:spLocks/>
          </p:cNvSpPr>
          <p:nvPr/>
        </p:nvSpPr>
        <p:spPr>
          <a:xfrm>
            <a:off x="1714116" y="3282743"/>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Work with a bigger sample of Completed Transactions (20%)</a:t>
            </a:r>
            <a:endParaRPr lang="en-US" sz="1400" dirty="0"/>
          </a:p>
        </p:txBody>
      </p:sp>
      <p:grpSp>
        <p:nvGrpSpPr>
          <p:cNvPr id="25" name="Google Shape;582;p38">
            <a:extLst>
              <a:ext uri="{FF2B5EF4-FFF2-40B4-BE49-F238E27FC236}">
                <a16:creationId xmlns:a16="http://schemas.microsoft.com/office/drawing/2014/main" id="{75BD8947-14E8-403C-9E5D-B92F5D471C19}"/>
              </a:ext>
            </a:extLst>
          </p:cNvPr>
          <p:cNvGrpSpPr/>
          <p:nvPr/>
        </p:nvGrpSpPr>
        <p:grpSpPr>
          <a:xfrm>
            <a:off x="991744" y="4070261"/>
            <a:ext cx="672217" cy="484236"/>
            <a:chOff x="4610450" y="3703750"/>
            <a:chExt cx="453050" cy="332175"/>
          </a:xfrm>
          <a:solidFill>
            <a:srgbClr val="00B050"/>
          </a:solidFill>
        </p:grpSpPr>
        <p:sp>
          <p:nvSpPr>
            <p:cNvPr id="26" name="Google Shape;583;p38">
              <a:extLst>
                <a:ext uri="{FF2B5EF4-FFF2-40B4-BE49-F238E27FC236}">
                  <a16:creationId xmlns:a16="http://schemas.microsoft.com/office/drawing/2014/main" id="{78D30C72-9E8E-40CE-BE85-77CB4A7B16F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4;p38">
              <a:extLst>
                <a:ext uri="{FF2B5EF4-FFF2-40B4-BE49-F238E27FC236}">
                  <a16:creationId xmlns:a16="http://schemas.microsoft.com/office/drawing/2014/main" id="{CE15732F-63A5-4A28-8EE4-60E615901CF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a:extLst>
              <a:ext uri="{FF2B5EF4-FFF2-40B4-BE49-F238E27FC236}">
                <a16:creationId xmlns:a16="http://schemas.microsoft.com/office/drawing/2014/main" id="{E2CFB6E9-646E-493D-8764-644855F9B406}"/>
              </a:ext>
            </a:extLst>
          </p:cNvPr>
          <p:cNvSpPr/>
          <p:nvPr/>
        </p:nvSpPr>
        <p:spPr>
          <a:xfrm>
            <a:off x="870652" y="3864182"/>
            <a:ext cx="922514" cy="81311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Google Shape;340;p33">
            <a:extLst>
              <a:ext uri="{FF2B5EF4-FFF2-40B4-BE49-F238E27FC236}">
                <a16:creationId xmlns:a16="http://schemas.microsoft.com/office/drawing/2014/main" id="{8D6BDBFB-F1E8-495D-989F-30BBFFD68E8F}"/>
              </a:ext>
            </a:extLst>
          </p:cNvPr>
          <p:cNvSpPr txBox="1">
            <a:spLocks/>
          </p:cNvSpPr>
          <p:nvPr/>
        </p:nvSpPr>
        <p:spPr>
          <a:xfrm>
            <a:off x="1793166" y="4105013"/>
            <a:ext cx="6893633"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600" b="1" dirty="0">
                <a:solidFill>
                  <a:schemeClr val="tx1"/>
                </a:solidFill>
              </a:rPr>
              <a:t>More sales on high profitable products -&gt; Increase on NET INCOME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Imagen 3">
            <a:extLst>
              <a:ext uri="{FF2B5EF4-FFF2-40B4-BE49-F238E27FC236}">
                <a16:creationId xmlns:a16="http://schemas.microsoft.com/office/drawing/2014/main" id="{4BADA02A-55AD-48F8-854F-37D548B5238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0" y="0"/>
            <a:ext cx="6353577" cy="4871752"/>
          </a:xfrm>
          <a:prstGeom prst="rect">
            <a:avLst/>
          </a:prstGeom>
        </p:spPr>
      </p:pic>
      <p:sp>
        <p:nvSpPr>
          <p:cNvPr id="11" name="Marcador de texto 6">
            <a:extLst>
              <a:ext uri="{FF2B5EF4-FFF2-40B4-BE49-F238E27FC236}">
                <a16:creationId xmlns:a16="http://schemas.microsoft.com/office/drawing/2014/main" id="{5F13BE1A-3EBE-436F-BF29-BD715A421AE5}"/>
              </a:ext>
            </a:extLst>
          </p:cNvPr>
          <p:cNvSpPr txBox="1">
            <a:spLocks/>
          </p:cNvSpPr>
          <p:nvPr/>
        </p:nvSpPr>
        <p:spPr>
          <a:xfrm>
            <a:off x="6559827" y="1749287"/>
            <a:ext cx="2207250" cy="983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lang="en-US" sz="1400" b="1" dirty="0">
              <a:solidFill>
                <a:schemeClr val="tx1"/>
              </a:solidFill>
            </a:endParaRPr>
          </a:p>
          <a:p>
            <a:pPr marL="114300" indent="0">
              <a:buNone/>
            </a:pPr>
            <a:r>
              <a:rPr lang="en-US" sz="1400" b="1" dirty="0">
                <a:solidFill>
                  <a:schemeClr val="tx1"/>
                </a:solidFill>
              </a:rPr>
              <a:t>Total percentage for each order’s state.</a:t>
            </a:r>
          </a:p>
          <a:p>
            <a:pPr marL="114300" indent="0">
              <a:buNone/>
            </a:pPr>
            <a:r>
              <a:rPr lang="en-US" sz="1400" b="1" dirty="0">
                <a:solidFill>
                  <a:schemeClr val="tx1"/>
                </a:solidFill>
              </a:rPr>
              <a:t> </a:t>
            </a:r>
          </a:p>
        </p:txBody>
      </p:sp>
      <p:grpSp>
        <p:nvGrpSpPr>
          <p:cNvPr id="12" name="Google Shape;576;p38">
            <a:extLst>
              <a:ext uri="{FF2B5EF4-FFF2-40B4-BE49-F238E27FC236}">
                <a16:creationId xmlns:a16="http://schemas.microsoft.com/office/drawing/2014/main" id="{8B2059A1-C59E-4694-A3AC-2E13CC3A0543}"/>
              </a:ext>
            </a:extLst>
          </p:cNvPr>
          <p:cNvGrpSpPr/>
          <p:nvPr/>
        </p:nvGrpSpPr>
        <p:grpSpPr>
          <a:xfrm>
            <a:off x="8046311" y="347870"/>
            <a:ext cx="720765" cy="725556"/>
            <a:chOff x="3936375" y="3703750"/>
            <a:chExt cx="453050" cy="332175"/>
          </a:xfrm>
        </p:grpSpPr>
        <p:sp>
          <p:nvSpPr>
            <p:cNvPr id="13" name="Google Shape;577;p38">
              <a:extLst>
                <a:ext uri="{FF2B5EF4-FFF2-40B4-BE49-F238E27FC236}">
                  <a16:creationId xmlns:a16="http://schemas.microsoft.com/office/drawing/2014/main" id="{50D44079-4456-4566-AC2F-A9C5E02F1FCE}"/>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8;p38">
              <a:extLst>
                <a:ext uri="{FF2B5EF4-FFF2-40B4-BE49-F238E27FC236}">
                  <a16:creationId xmlns:a16="http://schemas.microsoft.com/office/drawing/2014/main" id="{F4FC08F7-C1D1-48FE-A6F7-CC7288BFA330}"/>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9;p38">
              <a:extLst>
                <a:ext uri="{FF2B5EF4-FFF2-40B4-BE49-F238E27FC236}">
                  <a16:creationId xmlns:a16="http://schemas.microsoft.com/office/drawing/2014/main" id="{D8A88B09-8E66-455F-A821-4A1E6B6E4324}"/>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0;p38">
              <a:extLst>
                <a:ext uri="{FF2B5EF4-FFF2-40B4-BE49-F238E27FC236}">
                  <a16:creationId xmlns:a16="http://schemas.microsoft.com/office/drawing/2014/main" id="{45900109-F7FC-4ED9-874E-F3D2BE2CA434}"/>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1;p38">
              <a:extLst>
                <a:ext uri="{FF2B5EF4-FFF2-40B4-BE49-F238E27FC236}">
                  <a16:creationId xmlns:a16="http://schemas.microsoft.com/office/drawing/2014/main" id="{5D768FF3-E866-4E78-BBBF-692E18E64DDF}"/>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586408" y="509491"/>
            <a:ext cx="9283148"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Conclusions </a:t>
            </a:r>
            <a:r>
              <a:rPr lang="en" sz="4400" dirty="0">
                <a:solidFill>
                  <a:srgbClr val="FFC000"/>
                </a:solidFill>
              </a:rPr>
              <a:t>and </a:t>
            </a:r>
            <a:br>
              <a:rPr lang="en" sz="4400" dirty="0"/>
            </a:br>
            <a:r>
              <a:rPr lang="en" sz="4400" dirty="0"/>
              <a:t>			Recommendations</a:t>
            </a:r>
            <a:r>
              <a:rPr lang="es-ES" sz="4400" dirty="0"/>
              <a:t> </a:t>
            </a:r>
            <a:endParaRPr sz="4400" dirty="0"/>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374" name="Google Shape;374;p36"/>
          <p:cNvGrpSpPr/>
          <p:nvPr/>
        </p:nvGrpSpPr>
        <p:grpSpPr>
          <a:xfrm>
            <a:off x="8020981" y="291515"/>
            <a:ext cx="863978" cy="798681"/>
            <a:chOff x="5975075" y="2327500"/>
            <a:chExt cx="420100" cy="388350"/>
          </a:xfrm>
        </p:grpSpPr>
        <p:sp>
          <p:nvSpPr>
            <p:cNvPr id="375" name="Google Shape;375;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03;p38">
            <a:extLst>
              <a:ext uri="{FF2B5EF4-FFF2-40B4-BE49-F238E27FC236}">
                <a16:creationId xmlns:a16="http://schemas.microsoft.com/office/drawing/2014/main" id="{F0133CD8-EF2E-4FAA-8B1A-7A8EB0E53983}"/>
              </a:ext>
            </a:extLst>
          </p:cNvPr>
          <p:cNvGrpSpPr/>
          <p:nvPr/>
        </p:nvGrpSpPr>
        <p:grpSpPr>
          <a:xfrm>
            <a:off x="998195" y="1791815"/>
            <a:ext cx="572187" cy="519514"/>
            <a:chOff x="6625350" y="1613750"/>
            <a:chExt cx="480525" cy="438400"/>
          </a:xfrm>
          <a:solidFill>
            <a:srgbClr val="C00000"/>
          </a:solidFill>
        </p:grpSpPr>
        <p:sp>
          <p:nvSpPr>
            <p:cNvPr id="9" name="Google Shape;504;p38">
              <a:extLst>
                <a:ext uri="{FF2B5EF4-FFF2-40B4-BE49-F238E27FC236}">
                  <a16:creationId xmlns:a16="http://schemas.microsoft.com/office/drawing/2014/main" id="{BB60121B-4F34-4048-9313-DB115103A3D0}"/>
                </a:ext>
              </a:extLst>
            </p:cNvPr>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p38">
              <a:extLst>
                <a:ext uri="{FF2B5EF4-FFF2-40B4-BE49-F238E27FC236}">
                  <a16:creationId xmlns:a16="http://schemas.microsoft.com/office/drawing/2014/main" id="{C3B55A45-CD1B-4C31-A800-2B5535F9B886}"/>
                </a:ext>
              </a:extLst>
            </p:cNvPr>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p38">
              <a:extLst>
                <a:ext uri="{FF2B5EF4-FFF2-40B4-BE49-F238E27FC236}">
                  <a16:creationId xmlns:a16="http://schemas.microsoft.com/office/drawing/2014/main" id="{957ABBCA-8095-480A-AD94-B1321EFD9271}"/>
                </a:ext>
              </a:extLst>
            </p:cNvPr>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7;p38">
              <a:extLst>
                <a:ext uri="{FF2B5EF4-FFF2-40B4-BE49-F238E27FC236}">
                  <a16:creationId xmlns:a16="http://schemas.microsoft.com/office/drawing/2014/main" id="{B33FDEA3-3A20-49CB-A668-C9348B5BC0CC}"/>
                </a:ext>
              </a:extLst>
            </p:cNvPr>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p38">
              <a:extLst>
                <a:ext uri="{FF2B5EF4-FFF2-40B4-BE49-F238E27FC236}">
                  <a16:creationId xmlns:a16="http://schemas.microsoft.com/office/drawing/2014/main" id="{23F37169-DE46-4F9A-B27B-7ABAB59C0133}"/>
                </a:ext>
              </a:extLst>
            </p:cNvPr>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40;p33">
            <a:extLst>
              <a:ext uri="{FF2B5EF4-FFF2-40B4-BE49-F238E27FC236}">
                <a16:creationId xmlns:a16="http://schemas.microsoft.com/office/drawing/2014/main" id="{8B2A3EE7-FD16-465D-8723-636E4E190D04}"/>
              </a:ext>
            </a:extLst>
          </p:cNvPr>
          <p:cNvSpPr txBox="1">
            <a:spLocks/>
          </p:cNvSpPr>
          <p:nvPr/>
        </p:nvSpPr>
        <p:spPr>
          <a:xfrm>
            <a:off x="1714116" y="1885673"/>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Increase the details in the Blackwell’s Data-warehouse (subcategories)</a:t>
            </a:r>
            <a:endParaRPr lang="en-US" sz="1400" dirty="0"/>
          </a:p>
        </p:txBody>
      </p:sp>
      <p:grpSp>
        <p:nvGrpSpPr>
          <p:cNvPr id="15" name="Google Shape;572;p38">
            <a:extLst>
              <a:ext uri="{FF2B5EF4-FFF2-40B4-BE49-F238E27FC236}">
                <a16:creationId xmlns:a16="http://schemas.microsoft.com/office/drawing/2014/main" id="{791F2CB1-678A-451F-87B0-8D6C0BE07D4C}"/>
              </a:ext>
            </a:extLst>
          </p:cNvPr>
          <p:cNvGrpSpPr/>
          <p:nvPr/>
        </p:nvGrpSpPr>
        <p:grpSpPr>
          <a:xfrm>
            <a:off x="1001434" y="2507391"/>
            <a:ext cx="541549" cy="496006"/>
            <a:chOff x="3294650" y="3652450"/>
            <a:chExt cx="388350" cy="405450"/>
          </a:xfrm>
          <a:solidFill>
            <a:schemeClr val="accent2">
              <a:lumMod val="50000"/>
            </a:schemeClr>
          </a:solidFill>
        </p:grpSpPr>
        <p:sp>
          <p:nvSpPr>
            <p:cNvPr id="16" name="Google Shape;573;p38">
              <a:extLst>
                <a:ext uri="{FF2B5EF4-FFF2-40B4-BE49-F238E27FC236}">
                  <a16:creationId xmlns:a16="http://schemas.microsoft.com/office/drawing/2014/main" id="{737C5FA2-1EB4-4A2B-B353-DF13BC5E8EEB}"/>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4;p38">
              <a:extLst>
                <a:ext uri="{FF2B5EF4-FFF2-40B4-BE49-F238E27FC236}">
                  <a16:creationId xmlns:a16="http://schemas.microsoft.com/office/drawing/2014/main" id="{7FBF239B-8863-44D5-9D14-3531FE329C83}"/>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p38">
              <a:extLst>
                <a:ext uri="{FF2B5EF4-FFF2-40B4-BE49-F238E27FC236}">
                  <a16:creationId xmlns:a16="http://schemas.microsoft.com/office/drawing/2014/main" id="{B2471D2E-DD34-462B-A9DC-33819E204986}"/>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40;p33">
            <a:extLst>
              <a:ext uri="{FF2B5EF4-FFF2-40B4-BE49-F238E27FC236}">
                <a16:creationId xmlns:a16="http://schemas.microsoft.com/office/drawing/2014/main" id="{CF927FE4-23B0-4F9B-945C-EC51B3781DC1}"/>
              </a:ext>
            </a:extLst>
          </p:cNvPr>
          <p:cNvSpPr txBox="1">
            <a:spLocks/>
          </p:cNvSpPr>
          <p:nvPr/>
        </p:nvSpPr>
        <p:spPr>
          <a:xfrm>
            <a:off x="1714116" y="2574238"/>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Know Electronidex’s margin of profit for each product.</a:t>
            </a:r>
            <a:endParaRPr lang="en-US" sz="1400" dirty="0"/>
          </a:p>
        </p:txBody>
      </p:sp>
      <p:grpSp>
        <p:nvGrpSpPr>
          <p:cNvPr id="20" name="Google Shape;551;p38">
            <a:extLst>
              <a:ext uri="{FF2B5EF4-FFF2-40B4-BE49-F238E27FC236}">
                <a16:creationId xmlns:a16="http://schemas.microsoft.com/office/drawing/2014/main" id="{FA8D413A-5695-4CE5-8A67-785614036083}"/>
              </a:ext>
            </a:extLst>
          </p:cNvPr>
          <p:cNvGrpSpPr/>
          <p:nvPr/>
        </p:nvGrpSpPr>
        <p:grpSpPr>
          <a:xfrm>
            <a:off x="1085451" y="3260250"/>
            <a:ext cx="459154" cy="460130"/>
            <a:chOff x="3955900" y="2984500"/>
            <a:chExt cx="414000" cy="422525"/>
          </a:xfrm>
          <a:solidFill>
            <a:srgbClr val="002060"/>
          </a:solidFill>
        </p:grpSpPr>
        <p:sp>
          <p:nvSpPr>
            <p:cNvPr id="21" name="Google Shape;552;p38">
              <a:extLst>
                <a:ext uri="{FF2B5EF4-FFF2-40B4-BE49-F238E27FC236}">
                  <a16:creationId xmlns:a16="http://schemas.microsoft.com/office/drawing/2014/main" id="{3D404260-9DD4-4320-A156-80D60A1BCFB3}"/>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F670085B-AAFA-4407-9CC4-BFD79AFA119F}"/>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p38">
              <a:extLst>
                <a:ext uri="{FF2B5EF4-FFF2-40B4-BE49-F238E27FC236}">
                  <a16:creationId xmlns:a16="http://schemas.microsoft.com/office/drawing/2014/main" id="{1DB28996-BE07-4531-B06D-BC03EBEF7D13}"/>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40;p33">
            <a:extLst>
              <a:ext uri="{FF2B5EF4-FFF2-40B4-BE49-F238E27FC236}">
                <a16:creationId xmlns:a16="http://schemas.microsoft.com/office/drawing/2014/main" id="{7FC59F0A-369F-4363-8ED1-AB2E7B5ECB41}"/>
              </a:ext>
            </a:extLst>
          </p:cNvPr>
          <p:cNvSpPr txBox="1">
            <a:spLocks/>
          </p:cNvSpPr>
          <p:nvPr/>
        </p:nvSpPr>
        <p:spPr>
          <a:xfrm>
            <a:off x="1714116" y="3282743"/>
            <a:ext cx="6286882"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200" dirty="0">
                <a:solidFill>
                  <a:schemeClr val="tx1"/>
                </a:solidFill>
              </a:rPr>
              <a:t>Work with a bigger sample of Completed Transactions (20%)</a:t>
            </a:r>
            <a:endParaRPr lang="en-US" sz="1400" dirty="0"/>
          </a:p>
        </p:txBody>
      </p:sp>
      <p:grpSp>
        <p:nvGrpSpPr>
          <p:cNvPr id="25" name="Google Shape;582;p38">
            <a:extLst>
              <a:ext uri="{FF2B5EF4-FFF2-40B4-BE49-F238E27FC236}">
                <a16:creationId xmlns:a16="http://schemas.microsoft.com/office/drawing/2014/main" id="{75BD8947-14E8-403C-9E5D-B92F5D471C19}"/>
              </a:ext>
            </a:extLst>
          </p:cNvPr>
          <p:cNvGrpSpPr/>
          <p:nvPr/>
        </p:nvGrpSpPr>
        <p:grpSpPr>
          <a:xfrm>
            <a:off x="991744" y="4070261"/>
            <a:ext cx="672217" cy="484236"/>
            <a:chOff x="4610450" y="3703750"/>
            <a:chExt cx="453050" cy="332175"/>
          </a:xfrm>
          <a:solidFill>
            <a:srgbClr val="00B050"/>
          </a:solidFill>
        </p:grpSpPr>
        <p:sp>
          <p:nvSpPr>
            <p:cNvPr id="26" name="Google Shape;583;p38">
              <a:extLst>
                <a:ext uri="{FF2B5EF4-FFF2-40B4-BE49-F238E27FC236}">
                  <a16:creationId xmlns:a16="http://schemas.microsoft.com/office/drawing/2014/main" id="{78D30C72-9E8E-40CE-BE85-77CB4A7B16F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4;p38">
              <a:extLst>
                <a:ext uri="{FF2B5EF4-FFF2-40B4-BE49-F238E27FC236}">
                  <a16:creationId xmlns:a16="http://schemas.microsoft.com/office/drawing/2014/main" id="{CE15732F-63A5-4A28-8EE4-60E615901CF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a:extLst>
              <a:ext uri="{FF2B5EF4-FFF2-40B4-BE49-F238E27FC236}">
                <a16:creationId xmlns:a16="http://schemas.microsoft.com/office/drawing/2014/main" id="{E2CFB6E9-646E-493D-8764-644855F9B406}"/>
              </a:ext>
            </a:extLst>
          </p:cNvPr>
          <p:cNvSpPr/>
          <p:nvPr/>
        </p:nvSpPr>
        <p:spPr>
          <a:xfrm>
            <a:off x="870652" y="3864182"/>
            <a:ext cx="922514" cy="81311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Google Shape;340;p33">
            <a:extLst>
              <a:ext uri="{FF2B5EF4-FFF2-40B4-BE49-F238E27FC236}">
                <a16:creationId xmlns:a16="http://schemas.microsoft.com/office/drawing/2014/main" id="{8D6BDBFB-F1E8-495D-989F-30BBFFD68E8F}"/>
              </a:ext>
            </a:extLst>
          </p:cNvPr>
          <p:cNvSpPr txBox="1">
            <a:spLocks/>
          </p:cNvSpPr>
          <p:nvPr/>
        </p:nvSpPr>
        <p:spPr>
          <a:xfrm>
            <a:off x="1793166" y="4105013"/>
            <a:ext cx="6893633" cy="326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Font typeface="Raleway Light"/>
              <a:buNone/>
            </a:pPr>
            <a:r>
              <a:rPr lang="en-US" sz="1600" b="1" dirty="0">
                <a:solidFill>
                  <a:schemeClr val="tx1"/>
                </a:solidFill>
              </a:rPr>
              <a:t>More sales on high profitable products -&gt; Increase on NET INCOME</a:t>
            </a:r>
          </a:p>
        </p:txBody>
      </p:sp>
    </p:spTree>
    <p:extLst>
      <p:ext uri="{BB962C8B-B14F-4D97-AF65-F5344CB8AC3E}">
        <p14:creationId xmlns:p14="http://schemas.microsoft.com/office/powerpoint/2010/main" val="55663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64" name="Google Shape;364;p35"/>
          <p:cNvSpPr txBox="1">
            <a:spLocks noGrp="1"/>
          </p:cNvSpPr>
          <p:nvPr>
            <p:ph type="ctrTitle" idx="4294967295"/>
          </p:nvPr>
        </p:nvSpPr>
        <p:spPr>
          <a:xfrm>
            <a:off x="685800" y="1507150"/>
            <a:ext cx="6593700" cy="15143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lumMod val="50000"/>
                  </a:schemeClr>
                </a:solidFill>
              </a:rPr>
              <a:t>Thanks!</a:t>
            </a:r>
            <a:endParaRPr sz="9600" dirty="0">
              <a:solidFill>
                <a:schemeClr val="accent5">
                  <a:lumMod val="50000"/>
                </a:schemeClr>
              </a:solidFill>
            </a:endParaRPr>
          </a:p>
        </p:txBody>
      </p:sp>
      <p:sp>
        <p:nvSpPr>
          <p:cNvPr id="6" name="Google Shape;609;p38">
            <a:extLst>
              <a:ext uri="{FF2B5EF4-FFF2-40B4-BE49-F238E27FC236}">
                <a16:creationId xmlns:a16="http://schemas.microsoft.com/office/drawing/2014/main" id="{F90CDA41-B835-41A8-921B-E8A085EA7D2E}"/>
              </a:ext>
            </a:extLst>
          </p:cNvPr>
          <p:cNvSpPr/>
          <p:nvPr/>
        </p:nvSpPr>
        <p:spPr>
          <a:xfrm>
            <a:off x="8338987" y="4277216"/>
            <a:ext cx="743101" cy="765727"/>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94;p23">
            <a:extLst>
              <a:ext uri="{FF2B5EF4-FFF2-40B4-BE49-F238E27FC236}">
                <a16:creationId xmlns:a16="http://schemas.microsoft.com/office/drawing/2014/main" id="{62F4C058-ACB3-4AF8-87AA-3E9375EAA044}"/>
              </a:ext>
            </a:extLst>
          </p:cNvPr>
          <p:cNvGrpSpPr/>
          <p:nvPr/>
        </p:nvGrpSpPr>
        <p:grpSpPr>
          <a:xfrm>
            <a:off x="8011362" y="369831"/>
            <a:ext cx="743101" cy="765727"/>
            <a:chOff x="5970800" y="1619250"/>
            <a:chExt cx="428650" cy="456725"/>
          </a:xfrm>
        </p:grpSpPr>
        <p:sp>
          <p:nvSpPr>
            <p:cNvPr id="8" name="Google Shape;195;p23">
              <a:extLst>
                <a:ext uri="{FF2B5EF4-FFF2-40B4-BE49-F238E27FC236}">
                  <a16:creationId xmlns:a16="http://schemas.microsoft.com/office/drawing/2014/main" id="{39315FC5-5BBF-4358-949E-756C30948938}"/>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6;p23">
              <a:extLst>
                <a:ext uri="{FF2B5EF4-FFF2-40B4-BE49-F238E27FC236}">
                  <a16:creationId xmlns:a16="http://schemas.microsoft.com/office/drawing/2014/main" id="{380F73EC-C6F7-485D-A86D-D21A3E05C6DC}"/>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p23">
              <a:extLst>
                <a:ext uri="{FF2B5EF4-FFF2-40B4-BE49-F238E27FC236}">
                  <a16:creationId xmlns:a16="http://schemas.microsoft.com/office/drawing/2014/main" id="{FCFFF4E9-F28C-4D5C-95C6-81A881078111}"/>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p23">
              <a:extLst>
                <a:ext uri="{FF2B5EF4-FFF2-40B4-BE49-F238E27FC236}">
                  <a16:creationId xmlns:a16="http://schemas.microsoft.com/office/drawing/2014/main" id="{816E8237-123B-4102-927B-770DA2D3F1DD}"/>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p23">
              <a:extLst>
                <a:ext uri="{FF2B5EF4-FFF2-40B4-BE49-F238E27FC236}">
                  <a16:creationId xmlns:a16="http://schemas.microsoft.com/office/drawing/2014/main" id="{E6BEBE33-1988-494F-AC79-0E77AA820531}"/>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8E8F13B-7D30-4BF0-AF52-6F94BF8C8E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pic>
        <p:nvPicPr>
          <p:cNvPr id="3" name="Imagen 2">
            <a:extLst>
              <a:ext uri="{FF2B5EF4-FFF2-40B4-BE49-F238E27FC236}">
                <a16:creationId xmlns:a16="http://schemas.microsoft.com/office/drawing/2014/main" id="{809B32A6-814D-4E0E-8940-919EFE17F3E7}"/>
              </a:ext>
            </a:extLst>
          </p:cNvPr>
          <p:cNvPicPr>
            <a:picLocks noChangeAspect="1"/>
          </p:cNvPicPr>
          <p:nvPr/>
        </p:nvPicPr>
        <p:blipFill>
          <a:blip r:embed="rId2"/>
          <a:stretch>
            <a:fillRect/>
          </a:stretch>
        </p:blipFill>
        <p:spPr>
          <a:xfrm>
            <a:off x="745435" y="516835"/>
            <a:ext cx="7446892" cy="4157001"/>
          </a:xfrm>
          <a:prstGeom prst="rect">
            <a:avLst/>
          </a:prstGeom>
        </p:spPr>
      </p:pic>
      <p:grpSp>
        <p:nvGrpSpPr>
          <p:cNvPr id="4" name="Google Shape;576;p38">
            <a:extLst>
              <a:ext uri="{FF2B5EF4-FFF2-40B4-BE49-F238E27FC236}">
                <a16:creationId xmlns:a16="http://schemas.microsoft.com/office/drawing/2014/main" id="{FD38E57E-A806-4784-A815-91AC36BB4DC8}"/>
              </a:ext>
            </a:extLst>
          </p:cNvPr>
          <p:cNvGrpSpPr/>
          <p:nvPr/>
        </p:nvGrpSpPr>
        <p:grpSpPr>
          <a:xfrm>
            <a:off x="8175999" y="233252"/>
            <a:ext cx="856801" cy="633579"/>
            <a:chOff x="3936375" y="3703750"/>
            <a:chExt cx="453050" cy="332175"/>
          </a:xfrm>
        </p:grpSpPr>
        <p:sp>
          <p:nvSpPr>
            <p:cNvPr id="5" name="Google Shape;577;p38">
              <a:extLst>
                <a:ext uri="{FF2B5EF4-FFF2-40B4-BE49-F238E27FC236}">
                  <a16:creationId xmlns:a16="http://schemas.microsoft.com/office/drawing/2014/main" id="{3FEC0B21-565C-4CFB-A07C-D08D9DB508E2}"/>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8;p38">
              <a:extLst>
                <a:ext uri="{FF2B5EF4-FFF2-40B4-BE49-F238E27FC236}">
                  <a16:creationId xmlns:a16="http://schemas.microsoft.com/office/drawing/2014/main" id="{27710E1F-40F3-4807-8350-2647FA55CFFA}"/>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9;p38">
              <a:extLst>
                <a:ext uri="{FF2B5EF4-FFF2-40B4-BE49-F238E27FC236}">
                  <a16:creationId xmlns:a16="http://schemas.microsoft.com/office/drawing/2014/main" id="{345AF272-6554-4A6D-B559-E9F56600B561}"/>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0;p38">
              <a:extLst>
                <a:ext uri="{FF2B5EF4-FFF2-40B4-BE49-F238E27FC236}">
                  <a16:creationId xmlns:a16="http://schemas.microsoft.com/office/drawing/2014/main" id="{B2033CA6-0126-4A6B-8D11-8CBFAED8D3E7}"/>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1;p38">
              <a:extLst>
                <a:ext uri="{FF2B5EF4-FFF2-40B4-BE49-F238E27FC236}">
                  <a16:creationId xmlns:a16="http://schemas.microsoft.com/office/drawing/2014/main" id="{E931AB12-2F6B-4BB0-9C57-DA004FA3CF6F}"/>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205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697ACE3-93C8-4925-AB98-17C48413F3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a:p>
        </p:txBody>
      </p:sp>
      <p:sp>
        <p:nvSpPr>
          <p:cNvPr id="4" name="Google Shape;484;p38">
            <a:extLst>
              <a:ext uri="{FF2B5EF4-FFF2-40B4-BE49-F238E27FC236}">
                <a16:creationId xmlns:a16="http://schemas.microsoft.com/office/drawing/2014/main" id="{01900E62-F893-43A9-A89C-CF994426081B}"/>
              </a:ext>
            </a:extLst>
          </p:cNvPr>
          <p:cNvSpPr/>
          <p:nvPr/>
        </p:nvSpPr>
        <p:spPr>
          <a:xfrm>
            <a:off x="7981830" y="435060"/>
            <a:ext cx="622570" cy="6383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01E661CB-1BC1-4B04-BCF6-14C7EF1D6C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8063" y="641170"/>
            <a:ext cx="5066997" cy="3602839"/>
          </a:xfrm>
          <a:prstGeom prst="rect">
            <a:avLst/>
          </a:prstGeom>
          <a:noFill/>
          <a:ln>
            <a:noFill/>
          </a:ln>
        </p:spPr>
      </p:pic>
      <p:sp>
        <p:nvSpPr>
          <p:cNvPr id="6" name="Rectángulo 5">
            <a:extLst>
              <a:ext uri="{FF2B5EF4-FFF2-40B4-BE49-F238E27FC236}">
                <a16:creationId xmlns:a16="http://schemas.microsoft.com/office/drawing/2014/main" id="{B29DD547-F32B-4F67-89AA-DE916B46799A}"/>
              </a:ext>
            </a:extLst>
          </p:cNvPr>
          <p:cNvSpPr/>
          <p:nvPr/>
        </p:nvSpPr>
        <p:spPr>
          <a:xfrm>
            <a:off x="5674315" y="903770"/>
            <a:ext cx="2930085" cy="3077637"/>
          </a:xfrm>
          <a:prstGeom prst="rect">
            <a:avLst/>
          </a:prstGeom>
        </p:spPr>
        <p:txBody>
          <a:bodyPr wrap="square">
            <a:spAutoFit/>
          </a:bodyPr>
          <a:lstStyle/>
          <a:p>
            <a:pPr algn="ctr">
              <a:lnSpc>
                <a:spcPct val="107000"/>
              </a:lnSpc>
            </a:pPr>
            <a:r>
              <a:rPr lang="en-GB" dirty="0">
                <a:solidFill>
                  <a:srgbClr val="231F2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s-E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GB" dirty="0">
                <a:solidFill>
                  <a:srgbClr val="231F20"/>
                </a:solidFill>
                <a:latin typeface="Times New Roman" panose="02020603050405020304" pitchFamily="18" charset="0"/>
                <a:ea typeface="Times New Roman" panose="02020603050405020304" pitchFamily="18" charset="0"/>
                <a:cs typeface="Times New Roman" panose="02020603050405020304" pitchFamily="18" charset="0"/>
              </a:rPr>
              <a:t>As can be seen in the chart above, as the sales volume increases, the relative errors tend to be lower.  which means that the model created performs better with product types which present a very high volume. However, as can be seen in the chart, most of the products analysed (76 % of the product types studied) are located within the green circle zone, which is a zone where the model created perform poorly.</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405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9A22A23-6EE4-4CF0-ABC1-7661E13102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3" name="Imagen 2">
            <a:extLst>
              <a:ext uri="{FF2B5EF4-FFF2-40B4-BE49-F238E27FC236}">
                <a16:creationId xmlns:a16="http://schemas.microsoft.com/office/drawing/2014/main" id="{60492812-9821-4E94-A16D-935BABFD2B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7030" y="602203"/>
            <a:ext cx="3896691" cy="3939094"/>
          </a:xfrm>
          <a:prstGeom prst="rect">
            <a:avLst/>
          </a:prstGeom>
          <a:noFill/>
          <a:ln>
            <a:noFill/>
          </a:ln>
        </p:spPr>
      </p:pic>
      <p:sp>
        <p:nvSpPr>
          <p:cNvPr id="4" name="Google Shape;484;p38">
            <a:extLst>
              <a:ext uri="{FF2B5EF4-FFF2-40B4-BE49-F238E27FC236}">
                <a16:creationId xmlns:a16="http://schemas.microsoft.com/office/drawing/2014/main" id="{7234FD6F-2C05-435C-8961-83D378A7C625}"/>
              </a:ext>
            </a:extLst>
          </p:cNvPr>
          <p:cNvSpPr/>
          <p:nvPr/>
        </p:nvSpPr>
        <p:spPr>
          <a:xfrm>
            <a:off x="7981830" y="435060"/>
            <a:ext cx="622570" cy="6383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69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solidFill>
                  <a:srgbClr val="FFB600"/>
                </a:solidFill>
              </a:rPr>
              <a:t>Points to review </a:t>
            </a:r>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2" name="Google Shape;72;p13"/>
          <p:cNvGrpSpPr/>
          <p:nvPr/>
        </p:nvGrpSpPr>
        <p:grpSpPr>
          <a:xfrm>
            <a:off x="8087089" y="356400"/>
            <a:ext cx="618316" cy="748360"/>
            <a:chOff x="584925" y="922575"/>
            <a:chExt cx="415200" cy="502525"/>
          </a:xfrm>
        </p:grpSpPr>
        <p:sp>
          <p:nvSpPr>
            <p:cNvPr id="73" name="Google Shape;73;p13"/>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arcador de texto 6">
            <a:extLst>
              <a:ext uri="{FF2B5EF4-FFF2-40B4-BE49-F238E27FC236}">
                <a16:creationId xmlns:a16="http://schemas.microsoft.com/office/drawing/2014/main" id="{512BE5DA-1051-4F30-B410-B4C3B61EA89C}"/>
              </a:ext>
            </a:extLst>
          </p:cNvPr>
          <p:cNvSpPr>
            <a:spLocks noGrp="1"/>
          </p:cNvSpPr>
          <p:nvPr>
            <p:ph type="body" idx="1"/>
          </p:nvPr>
        </p:nvSpPr>
        <p:spPr>
          <a:xfrm>
            <a:off x="1043837" y="1669662"/>
            <a:ext cx="6440328" cy="2703555"/>
          </a:xfrm>
        </p:spPr>
        <p:txBody>
          <a:bodyPr/>
          <a:lstStyle/>
          <a:p>
            <a:endParaRPr lang="en-US" dirty="0">
              <a:solidFill>
                <a:schemeClr val="tx1"/>
              </a:solidFill>
            </a:endParaRPr>
          </a:p>
          <a:p>
            <a:pPr marL="114300" indent="0">
              <a:buNone/>
            </a:pPr>
            <a:endParaRPr lang="en-US" dirty="0">
              <a:solidFill>
                <a:schemeClr val="tx1"/>
              </a:solidFill>
            </a:endParaRPr>
          </a:p>
          <a:p>
            <a:r>
              <a:rPr lang="en-US" dirty="0">
                <a:solidFill>
                  <a:schemeClr val="tx1"/>
                </a:solidFill>
              </a:rPr>
              <a:t>Customer Brand Preferences</a:t>
            </a:r>
          </a:p>
          <a:p>
            <a:r>
              <a:rPr lang="en-US" dirty="0">
                <a:solidFill>
                  <a:schemeClr val="tx1"/>
                </a:solidFill>
              </a:rPr>
              <a:t>Predicting products sales </a:t>
            </a:r>
          </a:p>
          <a:p>
            <a:r>
              <a:rPr lang="en-US" dirty="0">
                <a:solidFill>
                  <a:schemeClr val="tx1"/>
                </a:solidFill>
              </a:rPr>
              <a:t>Market basket 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C017480-B2BA-4A0A-ACAC-4F0102C36A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4" name="Imagen 3">
            <a:extLst>
              <a:ext uri="{FF2B5EF4-FFF2-40B4-BE49-F238E27FC236}">
                <a16:creationId xmlns:a16="http://schemas.microsoft.com/office/drawing/2014/main" id="{69EA371C-2C97-4594-A66F-3533D89665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4352" y="1201598"/>
            <a:ext cx="6075294" cy="1087487"/>
          </a:xfrm>
          <a:prstGeom prst="rect">
            <a:avLst/>
          </a:prstGeom>
          <a:noFill/>
          <a:ln>
            <a:noFill/>
          </a:ln>
        </p:spPr>
      </p:pic>
      <p:sp>
        <p:nvSpPr>
          <p:cNvPr id="5" name="Rectángulo 4">
            <a:extLst>
              <a:ext uri="{FF2B5EF4-FFF2-40B4-BE49-F238E27FC236}">
                <a16:creationId xmlns:a16="http://schemas.microsoft.com/office/drawing/2014/main" id="{D9A1C742-13C3-490E-82D7-4A3EC236AE72}"/>
              </a:ext>
            </a:extLst>
          </p:cNvPr>
          <p:cNvSpPr/>
          <p:nvPr/>
        </p:nvSpPr>
        <p:spPr>
          <a:xfrm>
            <a:off x="1534353" y="2734353"/>
            <a:ext cx="6075293" cy="1694566"/>
          </a:xfrm>
          <a:prstGeom prst="rect">
            <a:avLst/>
          </a:prstGeom>
        </p:spPr>
        <p:txBody>
          <a:bodyPr wrap="square">
            <a:spAutoFit/>
          </a:bodyPr>
          <a:lstStyle/>
          <a:p>
            <a:pPr algn="just">
              <a:lnSpc>
                <a:spcPct val="107000"/>
              </a:lnSpc>
            </a:pPr>
            <a:r>
              <a:rPr lang="en-GB" dirty="0">
                <a:solidFill>
                  <a:srgbClr val="231F20"/>
                </a:solidFill>
                <a:latin typeface="Times New Roman" panose="02020603050405020304" pitchFamily="18" charset="0"/>
                <a:ea typeface="Times New Roman" panose="02020603050405020304" pitchFamily="18" charset="0"/>
                <a:cs typeface="Times New Roman" panose="02020603050405020304" pitchFamily="18" charset="0"/>
              </a:rPr>
              <a:t>As can be seen in the results above, the SMV-Linear and the Random Forest algorithms were the best performers. The SMV-Linear was chosen to make the sales prediction per category even though it had worst Mean Absolute Error than the Random Forest (meaning that the average error on the predictions was higher) because we considered that the gain on how well the model explained the data (R-squared) was worth the trade-off as we got an acceptable level of confidence and a tolerable level of error.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484;p38">
            <a:extLst>
              <a:ext uri="{FF2B5EF4-FFF2-40B4-BE49-F238E27FC236}">
                <a16:creationId xmlns:a16="http://schemas.microsoft.com/office/drawing/2014/main" id="{7651D2B8-B2E8-437C-AFBB-C62067A4CA3D}"/>
              </a:ext>
            </a:extLst>
          </p:cNvPr>
          <p:cNvSpPr/>
          <p:nvPr/>
        </p:nvSpPr>
        <p:spPr>
          <a:xfrm>
            <a:off x="7981830" y="435060"/>
            <a:ext cx="622570" cy="6383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32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E1DFA42-2E35-4F1F-9DA0-EC573B90D12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3" name="Imagen 2">
            <a:extLst>
              <a:ext uri="{FF2B5EF4-FFF2-40B4-BE49-F238E27FC236}">
                <a16:creationId xmlns:a16="http://schemas.microsoft.com/office/drawing/2014/main" id="{AA6A068F-E306-4F6C-904B-6EE7168BEF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2766" y="847873"/>
            <a:ext cx="4078467" cy="3742427"/>
          </a:xfrm>
          <a:prstGeom prst="rect">
            <a:avLst/>
          </a:prstGeom>
          <a:noFill/>
          <a:ln>
            <a:solidFill>
              <a:schemeClr val="tx1"/>
            </a:solidFill>
          </a:ln>
        </p:spPr>
      </p:pic>
      <p:sp>
        <p:nvSpPr>
          <p:cNvPr id="4" name="Google Shape;484;p38">
            <a:extLst>
              <a:ext uri="{FF2B5EF4-FFF2-40B4-BE49-F238E27FC236}">
                <a16:creationId xmlns:a16="http://schemas.microsoft.com/office/drawing/2014/main" id="{95C089C0-3D10-4A03-BA54-1D2A37D90722}"/>
              </a:ext>
            </a:extLst>
          </p:cNvPr>
          <p:cNvSpPr/>
          <p:nvPr/>
        </p:nvSpPr>
        <p:spPr>
          <a:xfrm>
            <a:off x="7981830" y="435060"/>
            <a:ext cx="622570" cy="6383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5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DE8A4A-C587-4B81-9D76-1BE3AC5240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
        <p:nvSpPr>
          <p:cNvPr id="3" name="Google Shape;484;p38">
            <a:extLst>
              <a:ext uri="{FF2B5EF4-FFF2-40B4-BE49-F238E27FC236}">
                <a16:creationId xmlns:a16="http://schemas.microsoft.com/office/drawing/2014/main" id="{A92DA7AC-4822-48A5-8AEA-5D3F35EFC7C5}"/>
              </a:ext>
            </a:extLst>
          </p:cNvPr>
          <p:cNvSpPr/>
          <p:nvPr/>
        </p:nvSpPr>
        <p:spPr>
          <a:xfrm>
            <a:off x="7981830" y="435060"/>
            <a:ext cx="622570" cy="6383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33219361-DF42-450B-A35F-D112EB7AF6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53309" y="831836"/>
            <a:ext cx="4186637" cy="3678609"/>
          </a:xfrm>
          <a:prstGeom prst="rect">
            <a:avLst/>
          </a:prstGeom>
          <a:noFill/>
          <a:ln>
            <a:solidFill>
              <a:schemeClr val="tx1"/>
            </a:solidFill>
          </a:ln>
        </p:spPr>
      </p:pic>
    </p:spTree>
    <p:extLst>
      <p:ext uri="{BB962C8B-B14F-4D97-AF65-F5344CB8AC3E}">
        <p14:creationId xmlns:p14="http://schemas.microsoft.com/office/powerpoint/2010/main" val="341662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511171" y="801144"/>
            <a:ext cx="8225325" cy="1846036"/>
          </a:xfrm>
          <a:prstGeom prst="rect">
            <a:avLst/>
          </a:prstGeom>
        </p:spPr>
        <p:txBody>
          <a:bodyPr spcFirstLastPara="1" wrap="square" lIns="91425" tIns="91425" rIns="91425" bIns="91425" anchor="t" anchorCtr="0">
            <a:noAutofit/>
          </a:bodyPr>
          <a:lstStyle/>
          <a:p>
            <a:pPr lvl="0"/>
            <a:r>
              <a:rPr lang="en" sz="4800" dirty="0"/>
              <a:t>Process </a:t>
            </a:r>
            <a:r>
              <a:rPr lang="es-ES" sz="4800" dirty="0"/>
              <a:t>to transform</a:t>
            </a:r>
            <a:r>
              <a:rPr lang="en" sz="4800" dirty="0"/>
              <a:t>           </a:t>
            </a:r>
            <a:r>
              <a:rPr lang="en" sz="4000" dirty="0">
                <a:solidFill>
                  <a:srgbClr val="FFB600"/>
                </a:solidFill>
              </a:rPr>
              <a:t>Data </a:t>
            </a:r>
            <a:r>
              <a:rPr lang="es-ES" sz="4000" dirty="0"/>
              <a:t>into</a:t>
            </a:r>
            <a:r>
              <a:rPr lang="en" sz="4000" dirty="0">
                <a:solidFill>
                  <a:srgbClr val="FFB600"/>
                </a:solidFill>
              </a:rPr>
              <a:t> Information.</a:t>
            </a:r>
            <a:endParaRPr sz="4800" dirty="0">
              <a:solidFill>
                <a:srgbClr val="FFB600"/>
              </a:solidFill>
            </a:endParaRPr>
          </a:p>
        </p:txBody>
      </p:sp>
      <p:sp>
        <p:nvSpPr>
          <p:cNvPr id="254" name="Google Shape;254;p2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55" name="Google Shape;255;p28"/>
          <p:cNvSpPr/>
          <p:nvPr/>
        </p:nvSpPr>
        <p:spPr>
          <a:xfrm>
            <a:off x="2164963" y="3238713"/>
            <a:ext cx="594300" cy="36900"/>
          </a:xfrm>
          <a:prstGeom prst="roundRect">
            <a:avLst>
              <a:gd name="adj" fmla="val 50000"/>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56" name="Google Shape;256;p28"/>
          <p:cNvSpPr/>
          <p:nvPr/>
        </p:nvSpPr>
        <p:spPr>
          <a:xfrm>
            <a:off x="1151886" y="2947750"/>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57" name="Google Shape;257;p28"/>
          <p:cNvSpPr txBox="1"/>
          <p:nvPr/>
        </p:nvSpPr>
        <p:spPr>
          <a:xfrm>
            <a:off x="1230636"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dirty="0">
                <a:solidFill>
                  <a:srgbClr val="434343"/>
                </a:solidFill>
                <a:latin typeface="Raleway Light"/>
                <a:ea typeface="Raleway Light"/>
                <a:cs typeface="Raleway Light"/>
                <a:sym typeface="Raleway Light"/>
              </a:rPr>
              <a:t>first</a:t>
            </a:r>
            <a:endParaRPr sz="800" dirty="0">
              <a:solidFill>
                <a:srgbClr val="434343"/>
              </a:solidFill>
              <a:latin typeface="Raleway Light"/>
              <a:ea typeface="Raleway Light"/>
              <a:cs typeface="Raleway Light"/>
              <a:sym typeface="Raleway Light"/>
            </a:endParaRPr>
          </a:p>
        </p:txBody>
      </p:sp>
      <p:sp>
        <p:nvSpPr>
          <p:cNvPr id="258" name="Google Shape;258;p28"/>
          <p:cNvSpPr txBox="1"/>
          <p:nvPr/>
        </p:nvSpPr>
        <p:spPr>
          <a:xfrm>
            <a:off x="773783" y="3659557"/>
            <a:ext cx="1350506" cy="446401"/>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dirty="0">
                <a:solidFill>
                  <a:srgbClr val="434343"/>
                </a:solidFill>
                <a:latin typeface="Raleway ExtraBold"/>
                <a:ea typeface="Raleway ExtraBold"/>
                <a:cs typeface="Raleway ExtraBold"/>
                <a:sym typeface="Raleway ExtraBold"/>
              </a:rPr>
              <a:t>Analyze Data </a:t>
            </a:r>
            <a:endParaRPr lang="es-ES" sz="1000" dirty="0">
              <a:solidFill>
                <a:srgbClr val="434343"/>
              </a:solidFill>
              <a:latin typeface="Raleway ExtraBold"/>
              <a:ea typeface="Raleway ExtraBold"/>
              <a:cs typeface="Raleway ExtraBold"/>
              <a:sym typeface="Raleway ExtraBold"/>
            </a:endParaRPr>
          </a:p>
        </p:txBody>
      </p:sp>
      <p:sp>
        <p:nvSpPr>
          <p:cNvPr id="260" name="Google Shape;260;p28"/>
          <p:cNvSpPr/>
          <p:nvPr/>
        </p:nvSpPr>
        <p:spPr>
          <a:xfrm>
            <a:off x="3256823" y="2947750"/>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1" name="Google Shape;261;p28"/>
          <p:cNvSpPr txBox="1"/>
          <p:nvPr/>
        </p:nvSpPr>
        <p:spPr>
          <a:xfrm>
            <a:off x="2699438" y="3842620"/>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dirty="0">
                <a:solidFill>
                  <a:srgbClr val="434343"/>
                </a:solidFill>
                <a:latin typeface="Raleway ExtraBold"/>
                <a:ea typeface="Raleway ExtraBold"/>
                <a:cs typeface="Raleway ExtraBold"/>
                <a:sym typeface="Raleway ExtraBold"/>
              </a:rPr>
              <a:t>Analyze preferences </a:t>
            </a:r>
            <a:r>
              <a:rPr lang="es-ES" sz="1000" dirty="0">
                <a:solidFill>
                  <a:srgbClr val="434343"/>
                </a:solidFill>
                <a:latin typeface="Raleway ExtraBold"/>
                <a:ea typeface="Raleway ExtraBold"/>
                <a:cs typeface="Raleway ExtraBold"/>
                <a:sym typeface="Raleway ExtraBold"/>
              </a:rPr>
              <a:t>customers</a:t>
            </a:r>
            <a:endParaRPr sz="1000" dirty="0">
              <a:solidFill>
                <a:srgbClr val="434343"/>
              </a:solidFill>
              <a:latin typeface="Raleway ExtraBold"/>
              <a:ea typeface="Raleway ExtraBold"/>
              <a:cs typeface="Raleway ExtraBold"/>
              <a:sym typeface="Raleway ExtraBold"/>
            </a:endParaRPr>
          </a:p>
        </p:txBody>
      </p:sp>
      <p:sp>
        <p:nvSpPr>
          <p:cNvPr id="263" name="Google Shape;263;p28"/>
          <p:cNvSpPr txBox="1"/>
          <p:nvPr/>
        </p:nvSpPr>
        <p:spPr>
          <a:xfrm>
            <a:off x="3256826" y="3108925"/>
            <a:ext cx="594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second</a:t>
            </a:r>
            <a:endParaRPr sz="800">
              <a:solidFill>
                <a:srgbClr val="434343"/>
              </a:solidFill>
              <a:latin typeface="Raleway Light"/>
              <a:ea typeface="Raleway Light"/>
              <a:cs typeface="Raleway Light"/>
              <a:sym typeface="Raleway Light"/>
            </a:endParaRPr>
          </a:p>
        </p:txBody>
      </p:sp>
      <p:sp>
        <p:nvSpPr>
          <p:cNvPr id="265" name="Google Shape;265;p28"/>
          <p:cNvSpPr txBox="1"/>
          <p:nvPr/>
        </p:nvSpPr>
        <p:spPr>
          <a:xfrm>
            <a:off x="4931475" y="3661150"/>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s-ES" sz="1000" dirty="0">
                <a:solidFill>
                  <a:srgbClr val="434343"/>
                </a:solidFill>
                <a:latin typeface="Raleway ExtraBold"/>
                <a:ea typeface="Raleway ExtraBold"/>
                <a:cs typeface="Raleway ExtraBold"/>
                <a:sym typeface="Raleway ExtraBold"/>
              </a:rPr>
              <a:t>Determine Profitability</a:t>
            </a:r>
            <a:endParaRPr sz="1000" dirty="0">
              <a:solidFill>
                <a:srgbClr val="434343"/>
              </a:solidFill>
              <a:latin typeface="Raleway ExtraBold"/>
              <a:ea typeface="Raleway ExtraBold"/>
              <a:cs typeface="Raleway ExtraBold"/>
              <a:sym typeface="Raleway ExtraBold"/>
            </a:endParaRPr>
          </a:p>
        </p:txBody>
      </p:sp>
      <p:sp>
        <p:nvSpPr>
          <p:cNvPr id="267" name="Google Shape;267;p28"/>
          <p:cNvSpPr txBox="1"/>
          <p:nvPr/>
        </p:nvSpPr>
        <p:spPr>
          <a:xfrm>
            <a:off x="5417558"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dirty="0">
                <a:solidFill>
                  <a:srgbClr val="434343"/>
                </a:solidFill>
                <a:latin typeface="Raleway Light"/>
                <a:ea typeface="Raleway Light"/>
                <a:cs typeface="Raleway Light"/>
                <a:sym typeface="Raleway Light"/>
              </a:rPr>
              <a:t>third</a:t>
            </a:r>
            <a:endParaRPr sz="800" dirty="0">
              <a:solidFill>
                <a:srgbClr val="434343"/>
              </a:solidFill>
              <a:latin typeface="Raleway Light"/>
              <a:ea typeface="Raleway Light"/>
              <a:cs typeface="Raleway Light"/>
              <a:sym typeface="Raleway Light"/>
            </a:endParaRPr>
          </a:p>
        </p:txBody>
      </p:sp>
      <p:sp>
        <p:nvSpPr>
          <p:cNvPr id="269" name="Google Shape;269;p28"/>
          <p:cNvSpPr txBox="1"/>
          <p:nvPr/>
        </p:nvSpPr>
        <p:spPr>
          <a:xfrm>
            <a:off x="68633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000" dirty="0">
              <a:solidFill>
                <a:srgbClr val="434343"/>
              </a:solidFill>
              <a:latin typeface="Raleway ExtraBold"/>
              <a:ea typeface="Raleway ExtraBold"/>
              <a:cs typeface="Raleway ExtraBold"/>
              <a:sym typeface="Raleway ExtraBold"/>
            </a:endParaRPr>
          </a:p>
        </p:txBody>
      </p:sp>
      <p:sp>
        <p:nvSpPr>
          <p:cNvPr id="271" name="Google Shape;271;p28"/>
          <p:cNvSpPr txBox="1"/>
          <p:nvPr/>
        </p:nvSpPr>
        <p:spPr>
          <a:xfrm>
            <a:off x="7499536"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last</a:t>
            </a:r>
            <a:endParaRPr sz="800">
              <a:solidFill>
                <a:srgbClr val="434343"/>
              </a:solidFill>
              <a:latin typeface="Raleway Light"/>
              <a:ea typeface="Raleway Light"/>
              <a:cs typeface="Raleway Light"/>
              <a:sym typeface="Raleway Light"/>
            </a:endParaRPr>
          </a:p>
        </p:txBody>
      </p:sp>
      <p:sp>
        <p:nvSpPr>
          <p:cNvPr id="272" name="Google Shape;272;p28"/>
          <p:cNvSpPr/>
          <p:nvPr/>
        </p:nvSpPr>
        <p:spPr>
          <a:xfrm>
            <a:off x="4337175"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3" name="Google Shape;273;p28"/>
          <p:cNvSpPr/>
          <p:nvPr/>
        </p:nvSpPr>
        <p:spPr>
          <a:xfrm>
            <a:off x="6419150"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grpSp>
        <p:nvGrpSpPr>
          <p:cNvPr id="274" name="Google Shape;274;p28"/>
          <p:cNvGrpSpPr/>
          <p:nvPr/>
        </p:nvGrpSpPr>
        <p:grpSpPr>
          <a:xfrm>
            <a:off x="7964730" y="329098"/>
            <a:ext cx="977040" cy="72285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65;p28">
            <a:extLst>
              <a:ext uri="{FF2B5EF4-FFF2-40B4-BE49-F238E27FC236}">
                <a16:creationId xmlns:a16="http://schemas.microsoft.com/office/drawing/2014/main" id="{2A37A6D4-98A5-4E79-8645-9B7F87E46CCB}"/>
              </a:ext>
            </a:extLst>
          </p:cNvPr>
          <p:cNvSpPr txBox="1"/>
          <p:nvPr/>
        </p:nvSpPr>
        <p:spPr>
          <a:xfrm>
            <a:off x="6935479" y="3619420"/>
            <a:ext cx="1564913"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dirty="0">
                <a:solidFill>
                  <a:srgbClr val="434343"/>
                </a:solidFill>
                <a:latin typeface="Raleway ExtraBold"/>
                <a:ea typeface="Raleway ExtraBold"/>
                <a:cs typeface="Raleway ExtraBold"/>
                <a:sym typeface="Raleway ExtraBold"/>
              </a:rPr>
              <a:t>Final Decisions </a:t>
            </a:r>
          </a:p>
        </p:txBody>
      </p:sp>
      <p:sp>
        <p:nvSpPr>
          <p:cNvPr id="28" name="Google Shape;260;p28">
            <a:extLst>
              <a:ext uri="{FF2B5EF4-FFF2-40B4-BE49-F238E27FC236}">
                <a16:creationId xmlns:a16="http://schemas.microsoft.com/office/drawing/2014/main" id="{9B648037-7C52-42B6-A4D5-0621CB6D958D}"/>
              </a:ext>
            </a:extLst>
          </p:cNvPr>
          <p:cNvSpPr/>
          <p:nvPr/>
        </p:nvSpPr>
        <p:spPr>
          <a:xfrm>
            <a:off x="5359705" y="2960013"/>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9" name="Google Shape;260;p28">
            <a:extLst>
              <a:ext uri="{FF2B5EF4-FFF2-40B4-BE49-F238E27FC236}">
                <a16:creationId xmlns:a16="http://schemas.microsoft.com/office/drawing/2014/main" id="{76CC153A-33FC-4FFB-8AB1-389FDE121077}"/>
              </a:ext>
            </a:extLst>
          </p:cNvPr>
          <p:cNvSpPr/>
          <p:nvPr/>
        </p:nvSpPr>
        <p:spPr>
          <a:xfrm>
            <a:off x="7420786" y="2972274"/>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5868D4E-0F1A-46B9-B12B-2880D8E5771F}"/>
              </a:ext>
            </a:extLst>
          </p:cNvPr>
          <p:cNvSpPr>
            <a:spLocks noGrp="1"/>
          </p:cNvSpPr>
          <p:nvPr>
            <p:ph type="body" idx="1"/>
          </p:nvPr>
        </p:nvSpPr>
        <p:spPr>
          <a:xfrm>
            <a:off x="454861" y="1896795"/>
            <a:ext cx="3172922" cy="2693505"/>
          </a:xfrm>
        </p:spPr>
        <p:txBody>
          <a:bodyPr/>
          <a:lstStyle/>
          <a:p>
            <a:pPr marL="114300" indent="0">
              <a:buNone/>
            </a:pPr>
            <a:endParaRPr lang="en-US" sz="1050" dirty="0">
              <a:solidFill>
                <a:schemeClr val="tx1"/>
              </a:solidFill>
            </a:endParaRPr>
          </a:p>
          <a:p>
            <a:r>
              <a:rPr lang="en-US" sz="1050" dirty="0">
                <a:solidFill>
                  <a:schemeClr val="tx1"/>
                </a:solidFill>
              </a:rPr>
              <a:t>The data that was given to us for this analysis was performed with stratified sampling, </a:t>
            </a:r>
          </a:p>
          <a:p>
            <a:pPr marL="114300" indent="0">
              <a:buNone/>
            </a:pPr>
            <a:endParaRPr lang="en-US" sz="1050" dirty="0">
              <a:solidFill>
                <a:schemeClr val="tx1"/>
              </a:solidFill>
            </a:endParaRPr>
          </a:p>
          <a:p>
            <a:pPr marL="114300" indent="0">
              <a:buNone/>
            </a:pPr>
            <a:endParaRPr lang="en-US" sz="1050" dirty="0">
              <a:solidFill>
                <a:schemeClr val="tx1"/>
              </a:solidFill>
            </a:endParaRPr>
          </a:p>
          <a:p>
            <a:r>
              <a:rPr lang="en-US" sz="1050" dirty="0">
                <a:solidFill>
                  <a:schemeClr val="tx1"/>
                </a:solidFill>
              </a:rPr>
              <a:t>The strata or groups are formed based on members’ shared attributes, for example, the salary. </a:t>
            </a:r>
          </a:p>
          <a:p>
            <a:pPr marL="114300" indent="0">
              <a:buNone/>
            </a:pPr>
            <a:endParaRPr lang="en-US" sz="1100" dirty="0">
              <a:solidFill>
                <a:schemeClr val="tx1"/>
              </a:solidFill>
            </a:endParaRPr>
          </a:p>
          <a:p>
            <a:pPr marL="114300" indent="0">
              <a:buNone/>
            </a:pPr>
            <a:endParaRPr lang="es-ES" sz="1100" dirty="0">
              <a:solidFill>
                <a:schemeClr val="tx1"/>
              </a:solidFill>
            </a:endParaRPr>
          </a:p>
          <a:p>
            <a:pPr marL="114300" indent="0">
              <a:buNone/>
            </a:pPr>
            <a:endParaRPr lang="en-US" dirty="0"/>
          </a:p>
        </p:txBody>
      </p:sp>
      <p:sp>
        <p:nvSpPr>
          <p:cNvPr id="5" name="Marcador de número de diapositiva 4">
            <a:extLst>
              <a:ext uri="{FF2B5EF4-FFF2-40B4-BE49-F238E27FC236}">
                <a16:creationId xmlns:a16="http://schemas.microsoft.com/office/drawing/2014/main" id="{9C010B8E-1C24-4B17-BB0B-DF894EA2BC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a:t>
            </a:fld>
            <a:endParaRPr lang="es-ES"/>
          </a:p>
        </p:txBody>
      </p:sp>
      <p:sp>
        <p:nvSpPr>
          <p:cNvPr id="11" name="Título 1">
            <a:extLst>
              <a:ext uri="{FF2B5EF4-FFF2-40B4-BE49-F238E27FC236}">
                <a16:creationId xmlns:a16="http://schemas.microsoft.com/office/drawing/2014/main" id="{540115D1-2E13-42B0-9D72-468ADF6490F4}"/>
              </a:ext>
            </a:extLst>
          </p:cNvPr>
          <p:cNvSpPr>
            <a:spLocks noGrp="1"/>
          </p:cNvSpPr>
          <p:nvPr>
            <p:ph type="title"/>
          </p:nvPr>
        </p:nvSpPr>
        <p:spPr>
          <a:xfrm>
            <a:off x="454861" y="318051"/>
            <a:ext cx="6866100" cy="1411357"/>
          </a:xfrm>
        </p:spPr>
        <p:txBody>
          <a:bodyPr/>
          <a:lstStyle/>
          <a:p>
            <a:r>
              <a:rPr lang="en-US" sz="4000" dirty="0"/>
              <a:t>Customer </a:t>
            </a:r>
            <a:r>
              <a:rPr lang="en-US" sz="4000" dirty="0">
                <a:solidFill>
                  <a:srgbClr val="FFB600"/>
                </a:solidFill>
              </a:rPr>
              <a:t>brand</a:t>
            </a:r>
            <a:r>
              <a:rPr lang="es-ES" sz="4800" dirty="0">
                <a:solidFill>
                  <a:srgbClr val="FFB600"/>
                </a:solidFill>
              </a:rPr>
              <a:t> </a:t>
            </a:r>
            <a:r>
              <a:rPr lang="en-US" sz="4000" dirty="0"/>
              <a:t>preferences</a:t>
            </a:r>
            <a:br>
              <a:rPr lang="en-US" sz="2000" dirty="0"/>
            </a:br>
            <a:endParaRPr lang="en-US" sz="2000" dirty="0"/>
          </a:p>
        </p:txBody>
      </p:sp>
      <p:pic>
        <p:nvPicPr>
          <p:cNvPr id="2" name="Imagen 1">
            <a:extLst>
              <a:ext uri="{FF2B5EF4-FFF2-40B4-BE49-F238E27FC236}">
                <a16:creationId xmlns:a16="http://schemas.microsoft.com/office/drawing/2014/main" id="{50D9035C-0ADC-4DED-B39F-A8A782086B21}"/>
              </a:ext>
            </a:extLst>
          </p:cNvPr>
          <p:cNvPicPr>
            <a:picLocks noChangeAspect="1"/>
          </p:cNvPicPr>
          <p:nvPr/>
        </p:nvPicPr>
        <p:blipFill rotWithShape="1">
          <a:blip r:embed="rId2"/>
          <a:srcRect b="24599"/>
          <a:stretch/>
        </p:blipFill>
        <p:spPr>
          <a:xfrm>
            <a:off x="3717235" y="1536501"/>
            <a:ext cx="5426765" cy="3414092"/>
          </a:xfrm>
          <a:prstGeom prst="rect">
            <a:avLst/>
          </a:prstGeom>
        </p:spPr>
      </p:pic>
    </p:spTree>
    <p:extLst>
      <p:ext uri="{BB962C8B-B14F-4D97-AF65-F5344CB8AC3E}">
        <p14:creationId xmlns:p14="http://schemas.microsoft.com/office/powerpoint/2010/main" val="420536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CC24FC5-4E95-40C6-97D5-D7394117FAD3}"/>
              </a:ext>
            </a:extLst>
          </p:cNvPr>
          <p:cNvSpPr>
            <a:spLocks noGrp="1"/>
          </p:cNvSpPr>
          <p:nvPr>
            <p:ph type="body" idx="1"/>
          </p:nvPr>
        </p:nvSpPr>
        <p:spPr>
          <a:xfrm>
            <a:off x="272478" y="2089452"/>
            <a:ext cx="3259392" cy="2053067"/>
          </a:xfrm>
        </p:spPr>
        <p:txBody>
          <a:bodyPr/>
          <a:lstStyle/>
          <a:p>
            <a:r>
              <a:rPr lang="en-US" sz="1050" dirty="0">
                <a:solidFill>
                  <a:schemeClr val="tx1"/>
                </a:solidFill>
              </a:rPr>
              <a:t>The elderly customers with a low salary tend to choose Acer over Sony as their preferred brand.</a:t>
            </a:r>
          </a:p>
          <a:p>
            <a:endParaRPr lang="en-US" sz="1050" dirty="0">
              <a:solidFill>
                <a:schemeClr val="tx1"/>
              </a:solidFill>
            </a:endParaRPr>
          </a:p>
          <a:p>
            <a:pPr marL="114300" indent="0">
              <a:buNone/>
            </a:pPr>
            <a:endParaRPr lang="en-US" sz="1050" dirty="0">
              <a:solidFill>
                <a:schemeClr val="tx1"/>
              </a:solidFill>
            </a:endParaRPr>
          </a:p>
          <a:p>
            <a:r>
              <a:rPr lang="en-US" sz="1050" dirty="0">
                <a:solidFill>
                  <a:schemeClr val="tx1"/>
                </a:solidFill>
              </a:rPr>
              <a:t>Regardless the age, all these customers with a salary higher than 120k USD per year tend to chose Sony Over Acer.</a:t>
            </a:r>
          </a:p>
        </p:txBody>
      </p:sp>
      <p:sp>
        <p:nvSpPr>
          <p:cNvPr id="5" name="Marcador de número de diapositiva 4">
            <a:extLst>
              <a:ext uri="{FF2B5EF4-FFF2-40B4-BE49-F238E27FC236}">
                <a16:creationId xmlns:a16="http://schemas.microsoft.com/office/drawing/2014/main" id="{89EE6689-7F23-4946-ABD0-DA2BA8FAE0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5</a:t>
            </a:fld>
            <a:endParaRPr lang="es-ES"/>
          </a:p>
        </p:txBody>
      </p:sp>
      <p:sp>
        <p:nvSpPr>
          <p:cNvPr id="14" name="Título 1">
            <a:extLst>
              <a:ext uri="{FF2B5EF4-FFF2-40B4-BE49-F238E27FC236}">
                <a16:creationId xmlns:a16="http://schemas.microsoft.com/office/drawing/2014/main" id="{83743423-A69D-4356-95FE-BD1E4913F42D}"/>
              </a:ext>
            </a:extLst>
          </p:cNvPr>
          <p:cNvSpPr txBox="1">
            <a:spLocks/>
          </p:cNvSpPr>
          <p:nvPr/>
        </p:nvSpPr>
        <p:spPr>
          <a:xfrm>
            <a:off x="603948" y="150591"/>
            <a:ext cx="6866100" cy="1598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US" sz="4000" dirty="0"/>
              <a:t>Customer </a:t>
            </a:r>
            <a:r>
              <a:rPr lang="en-US" sz="4000" dirty="0">
                <a:solidFill>
                  <a:srgbClr val="FFB600"/>
                </a:solidFill>
              </a:rPr>
              <a:t>brand</a:t>
            </a:r>
            <a:r>
              <a:rPr lang="es-ES" sz="4800" dirty="0">
                <a:solidFill>
                  <a:srgbClr val="FFB600"/>
                </a:solidFill>
              </a:rPr>
              <a:t> </a:t>
            </a:r>
            <a:r>
              <a:rPr lang="en-US" sz="4000" dirty="0"/>
              <a:t>preferences</a:t>
            </a:r>
            <a:br>
              <a:rPr lang="en-US" sz="2000" dirty="0"/>
            </a:br>
            <a:endParaRPr lang="en-US" sz="2000" dirty="0"/>
          </a:p>
        </p:txBody>
      </p:sp>
      <p:pic>
        <p:nvPicPr>
          <p:cNvPr id="2" name="Imagen 1">
            <a:extLst>
              <a:ext uri="{FF2B5EF4-FFF2-40B4-BE49-F238E27FC236}">
                <a16:creationId xmlns:a16="http://schemas.microsoft.com/office/drawing/2014/main" id="{99552BBB-44A0-4392-9A8C-D0C68B9D52C5}"/>
              </a:ext>
            </a:extLst>
          </p:cNvPr>
          <p:cNvPicPr>
            <a:picLocks noChangeAspect="1"/>
          </p:cNvPicPr>
          <p:nvPr/>
        </p:nvPicPr>
        <p:blipFill>
          <a:blip r:embed="rId2"/>
          <a:stretch>
            <a:fillRect/>
          </a:stretch>
        </p:blipFill>
        <p:spPr>
          <a:xfrm>
            <a:off x="3697357" y="905593"/>
            <a:ext cx="5446643" cy="4237907"/>
          </a:xfrm>
          <a:prstGeom prst="rect">
            <a:avLst/>
          </a:prstGeom>
        </p:spPr>
      </p:pic>
    </p:spTree>
    <p:extLst>
      <p:ext uri="{BB962C8B-B14F-4D97-AF65-F5344CB8AC3E}">
        <p14:creationId xmlns:p14="http://schemas.microsoft.com/office/powerpoint/2010/main" val="203077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0D236-1237-44C0-A6BA-E2782649E918}"/>
              </a:ext>
            </a:extLst>
          </p:cNvPr>
          <p:cNvSpPr>
            <a:spLocks noGrp="1"/>
          </p:cNvSpPr>
          <p:nvPr>
            <p:ph type="title"/>
          </p:nvPr>
        </p:nvSpPr>
        <p:spPr>
          <a:xfrm>
            <a:off x="554252" y="518339"/>
            <a:ext cx="6866100" cy="1598696"/>
          </a:xfrm>
        </p:spPr>
        <p:txBody>
          <a:bodyPr/>
          <a:lstStyle/>
          <a:p>
            <a:r>
              <a:rPr lang="en-US" sz="4000" dirty="0"/>
              <a:t>Predicting products </a:t>
            </a:r>
            <a:r>
              <a:rPr lang="en" sz="4000" dirty="0">
                <a:solidFill>
                  <a:srgbClr val="FFB600"/>
                </a:solidFill>
              </a:rPr>
              <a:t>s</a:t>
            </a:r>
            <a:r>
              <a:rPr lang="es-ES" sz="4000" dirty="0">
                <a:solidFill>
                  <a:srgbClr val="FFB600"/>
                </a:solidFill>
              </a:rPr>
              <a:t>ales</a:t>
            </a:r>
            <a:br>
              <a:rPr lang="en-US" sz="2000" dirty="0"/>
            </a:br>
            <a:endParaRPr lang="en-US" sz="2000" dirty="0"/>
          </a:p>
        </p:txBody>
      </p:sp>
      <p:sp>
        <p:nvSpPr>
          <p:cNvPr id="5" name="Marcador de número de diapositiva 4">
            <a:extLst>
              <a:ext uri="{FF2B5EF4-FFF2-40B4-BE49-F238E27FC236}">
                <a16:creationId xmlns:a16="http://schemas.microsoft.com/office/drawing/2014/main" id="{4DDF282D-F7B2-4E8C-A6C7-C1CF760545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a:t>
            </a:fld>
            <a:endParaRPr lang="es-ES"/>
          </a:p>
        </p:txBody>
      </p:sp>
      <p:grpSp>
        <p:nvGrpSpPr>
          <p:cNvPr id="6" name="Google Shape;582;p38">
            <a:extLst>
              <a:ext uri="{FF2B5EF4-FFF2-40B4-BE49-F238E27FC236}">
                <a16:creationId xmlns:a16="http://schemas.microsoft.com/office/drawing/2014/main" id="{3915C367-E351-48FE-9528-48BDD1FD3D2B}"/>
              </a:ext>
            </a:extLst>
          </p:cNvPr>
          <p:cNvGrpSpPr/>
          <p:nvPr/>
        </p:nvGrpSpPr>
        <p:grpSpPr>
          <a:xfrm>
            <a:off x="8010939" y="452259"/>
            <a:ext cx="745435" cy="553200"/>
            <a:chOff x="4610450" y="3703750"/>
            <a:chExt cx="453050" cy="332175"/>
          </a:xfrm>
        </p:grpSpPr>
        <p:sp>
          <p:nvSpPr>
            <p:cNvPr id="7" name="Google Shape;583;p38">
              <a:extLst>
                <a:ext uri="{FF2B5EF4-FFF2-40B4-BE49-F238E27FC236}">
                  <a16:creationId xmlns:a16="http://schemas.microsoft.com/office/drawing/2014/main" id="{9533F060-2C98-4A6D-86D2-41B71E33D280}"/>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4;p38">
              <a:extLst>
                <a:ext uri="{FF2B5EF4-FFF2-40B4-BE49-F238E27FC236}">
                  <a16:creationId xmlns:a16="http://schemas.microsoft.com/office/drawing/2014/main" id="{AF20156D-308B-470F-8513-4BB8CFB8CE4A}"/>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n 8">
            <a:extLst>
              <a:ext uri="{FF2B5EF4-FFF2-40B4-BE49-F238E27FC236}">
                <a16:creationId xmlns:a16="http://schemas.microsoft.com/office/drawing/2014/main" id="{113397F6-75AE-4843-847D-7887CB41876A}"/>
              </a:ext>
            </a:extLst>
          </p:cNvPr>
          <p:cNvPicPr/>
          <p:nvPr/>
        </p:nvPicPr>
        <p:blipFill>
          <a:blip r:embed="rId2"/>
          <a:stretch>
            <a:fillRect/>
          </a:stretch>
        </p:blipFill>
        <p:spPr>
          <a:xfrm>
            <a:off x="1525446" y="1317687"/>
            <a:ext cx="5893138" cy="3191795"/>
          </a:xfrm>
          <a:prstGeom prst="rect">
            <a:avLst/>
          </a:prstGeom>
        </p:spPr>
      </p:pic>
    </p:spTree>
    <p:extLst>
      <p:ext uri="{BB962C8B-B14F-4D97-AF65-F5344CB8AC3E}">
        <p14:creationId xmlns:p14="http://schemas.microsoft.com/office/powerpoint/2010/main" val="47606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F59789BA-AF31-44AD-8F67-4419D7E820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a:t>
            </a:fld>
            <a:endParaRPr lang="es-ES"/>
          </a:p>
        </p:txBody>
      </p:sp>
      <p:sp>
        <p:nvSpPr>
          <p:cNvPr id="6" name="Título 1">
            <a:extLst>
              <a:ext uri="{FF2B5EF4-FFF2-40B4-BE49-F238E27FC236}">
                <a16:creationId xmlns:a16="http://schemas.microsoft.com/office/drawing/2014/main" id="{F3ED0F7A-512B-4393-B3EA-1A42D55AD3D1}"/>
              </a:ext>
            </a:extLst>
          </p:cNvPr>
          <p:cNvSpPr>
            <a:spLocks noGrp="1"/>
          </p:cNvSpPr>
          <p:nvPr>
            <p:ph type="title"/>
          </p:nvPr>
        </p:nvSpPr>
        <p:spPr>
          <a:xfrm>
            <a:off x="554252" y="518339"/>
            <a:ext cx="6866100" cy="1042104"/>
          </a:xfrm>
        </p:spPr>
        <p:txBody>
          <a:bodyPr/>
          <a:lstStyle/>
          <a:p>
            <a:r>
              <a:rPr lang="en-US" sz="4400" dirty="0"/>
              <a:t>Market </a:t>
            </a:r>
            <a:r>
              <a:rPr lang="en-US" sz="4400" dirty="0">
                <a:solidFill>
                  <a:srgbClr val="FFB600"/>
                </a:solidFill>
              </a:rPr>
              <a:t>basket</a:t>
            </a:r>
            <a:r>
              <a:rPr lang="en-US" sz="4400" dirty="0"/>
              <a:t> analysis</a:t>
            </a:r>
            <a:br>
              <a:rPr lang="en-US" sz="2000" dirty="0"/>
            </a:br>
            <a:endParaRPr lang="en-US" sz="2000" dirty="0"/>
          </a:p>
        </p:txBody>
      </p:sp>
      <p:grpSp>
        <p:nvGrpSpPr>
          <p:cNvPr id="7" name="Google Shape;565;p38">
            <a:extLst>
              <a:ext uri="{FF2B5EF4-FFF2-40B4-BE49-F238E27FC236}">
                <a16:creationId xmlns:a16="http://schemas.microsoft.com/office/drawing/2014/main" id="{9FB6408B-8CB5-4D32-9846-3DFC37E1020F}"/>
              </a:ext>
            </a:extLst>
          </p:cNvPr>
          <p:cNvGrpSpPr/>
          <p:nvPr/>
        </p:nvGrpSpPr>
        <p:grpSpPr>
          <a:xfrm>
            <a:off x="8058881" y="367985"/>
            <a:ext cx="776926" cy="641442"/>
            <a:chOff x="1921475" y="3695200"/>
            <a:chExt cx="438400" cy="349875"/>
          </a:xfrm>
        </p:grpSpPr>
        <p:sp>
          <p:nvSpPr>
            <p:cNvPr id="8" name="Google Shape;566;p38">
              <a:extLst>
                <a:ext uri="{FF2B5EF4-FFF2-40B4-BE49-F238E27FC236}">
                  <a16:creationId xmlns:a16="http://schemas.microsoft.com/office/drawing/2014/main" id="{888A7E5E-326D-4E6A-8D70-19AF2B0343FB}"/>
                </a:ext>
              </a:extLst>
            </p:cNvPr>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7;p38">
              <a:extLst>
                <a:ext uri="{FF2B5EF4-FFF2-40B4-BE49-F238E27FC236}">
                  <a16:creationId xmlns:a16="http://schemas.microsoft.com/office/drawing/2014/main" id="{003E3F03-5BE8-45E4-9E11-EE171DB62615}"/>
                </a:ext>
              </a:extLst>
            </p:cNvPr>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8;p38">
              <a:extLst>
                <a:ext uri="{FF2B5EF4-FFF2-40B4-BE49-F238E27FC236}">
                  <a16:creationId xmlns:a16="http://schemas.microsoft.com/office/drawing/2014/main" id="{AC247D36-D110-4069-AD7B-02419803F4CD}"/>
                </a:ext>
              </a:extLst>
            </p:cNvPr>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uadroTexto 12">
            <a:extLst>
              <a:ext uri="{FF2B5EF4-FFF2-40B4-BE49-F238E27FC236}">
                <a16:creationId xmlns:a16="http://schemas.microsoft.com/office/drawing/2014/main" id="{D6B6A52E-484B-4974-AF44-8D74C1C422AE}"/>
              </a:ext>
            </a:extLst>
          </p:cNvPr>
          <p:cNvSpPr txBox="1"/>
          <p:nvPr/>
        </p:nvSpPr>
        <p:spPr>
          <a:xfrm>
            <a:off x="554252" y="2684558"/>
            <a:ext cx="1401418" cy="307777"/>
          </a:xfrm>
          <a:prstGeom prst="rect">
            <a:avLst/>
          </a:prstGeom>
          <a:noFill/>
        </p:spPr>
        <p:txBody>
          <a:bodyPr wrap="square" rtlCol="0">
            <a:spAutoFit/>
          </a:bodyPr>
          <a:lstStyle/>
          <a:p>
            <a:r>
              <a:rPr lang="es-ES" b="1" u="sng" dirty="0" err="1"/>
              <a:t>Electronidex</a:t>
            </a:r>
            <a:endParaRPr lang="es-ES" b="1" u="sng" dirty="0"/>
          </a:p>
        </p:txBody>
      </p:sp>
      <p:sp>
        <p:nvSpPr>
          <p:cNvPr id="14" name="CuadroTexto 13">
            <a:extLst>
              <a:ext uri="{FF2B5EF4-FFF2-40B4-BE49-F238E27FC236}">
                <a16:creationId xmlns:a16="http://schemas.microsoft.com/office/drawing/2014/main" id="{6FBC6611-55FA-423D-B24C-B922E6D6C7BD}"/>
              </a:ext>
            </a:extLst>
          </p:cNvPr>
          <p:cNvSpPr txBox="1"/>
          <p:nvPr/>
        </p:nvSpPr>
        <p:spPr>
          <a:xfrm>
            <a:off x="6527601" y="2684557"/>
            <a:ext cx="2335616" cy="307777"/>
          </a:xfrm>
          <a:prstGeom prst="rect">
            <a:avLst/>
          </a:prstGeom>
          <a:noFill/>
        </p:spPr>
        <p:txBody>
          <a:bodyPr wrap="square" rtlCol="0">
            <a:spAutoFit/>
          </a:bodyPr>
          <a:lstStyle/>
          <a:p>
            <a:r>
              <a:rPr lang="es-ES" b="1" u="sng" dirty="0"/>
              <a:t>Blackwell </a:t>
            </a:r>
            <a:r>
              <a:rPr lang="es-ES" b="1" u="sng" dirty="0" err="1"/>
              <a:t>Electronics</a:t>
            </a:r>
            <a:endParaRPr lang="es-ES" b="1" u="sng" dirty="0"/>
          </a:p>
        </p:txBody>
      </p:sp>
      <p:pic>
        <p:nvPicPr>
          <p:cNvPr id="16" name="Imagen 15">
            <a:extLst>
              <a:ext uri="{FF2B5EF4-FFF2-40B4-BE49-F238E27FC236}">
                <a16:creationId xmlns:a16="http://schemas.microsoft.com/office/drawing/2014/main" id="{104F3BA5-120D-438B-8FAE-63714CEADFFF}"/>
              </a:ext>
            </a:extLst>
          </p:cNvPr>
          <p:cNvPicPr>
            <a:picLocks noChangeAspect="1"/>
          </p:cNvPicPr>
          <p:nvPr/>
        </p:nvPicPr>
        <p:blipFill>
          <a:blip r:embed="rId2"/>
          <a:stretch>
            <a:fillRect/>
          </a:stretch>
        </p:blipFill>
        <p:spPr>
          <a:xfrm>
            <a:off x="1937984" y="792224"/>
            <a:ext cx="4291221" cy="4291221"/>
          </a:xfrm>
          <a:prstGeom prst="rect">
            <a:avLst/>
          </a:prstGeom>
        </p:spPr>
      </p:pic>
    </p:spTree>
    <p:extLst>
      <p:ext uri="{BB962C8B-B14F-4D97-AF65-F5344CB8AC3E}">
        <p14:creationId xmlns:p14="http://schemas.microsoft.com/office/powerpoint/2010/main" val="407968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1" name="Google Shape;565;p38">
            <a:extLst>
              <a:ext uri="{FF2B5EF4-FFF2-40B4-BE49-F238E27FC236}">
                <a16:creationId xmlns:a16="http://schemas.microsoft.com/office/drawing/2014/main" id="{9314EAD6-FB3C-4B97-B083-E76B9CBDAE18}"/>
              </a:ext>
            </a:extLst>
          </p:cNvPr>
          <p:cNvGrpSpPr/>
          <p:nvPr/>
        </p:nvGrpSpPr>
        <p:grpSpPr>
          <a:xfrm>
            <a:off x="8058881" y="367985"/>
            <a:ext cx="776926" cy="641442"/>
            <a:chOff x="1921475" y="3695200"/>
            <a:chExt cx="438400" cy="349875"/>
          </a:xfrm>
        </p:grpSpPr>
        <p:sp>
          <p:nvSpPr>
            <p:cNvPr id="12" name="Google Shape;566;p38">
              <a:extLst>
                <a:ext uri="{FF2B5EF4-FFF2-40B4-BE49-F238E27FC236}">
                  <a16:creationId xmlns:a16="http://schemas.microsoft.com/office/drawing/2014/main" id="{F8460C34-4802-4DF9-A12E-B27F7459955D}"/>
                </a:ext>
              </a:extLst>
            </p:cNvPr>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7;p38">
              <a:extLst>
                <a:ext uri="{FF2B5EF4-FFF2-40B4-BE49-F238E27FC236}">
                  <a16:creationId xmlns:a16="http://schemas.microsoft.com/office/drawing/2014/main" id="{E14F23B1-0B4A-4B16-BCED-66D9821D3895}"/>
                </a:ext>
              </a:extLst>
            </p:cNvPr>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8;p38">
              <a:extLst>
                <a:ext uri="{FF2B5EF4-FFF2-40B4-BE49-F238E27FC236}">
                  <a16:creationId xmlns:a16="http://schemas.microsoft.com/office/drawing/2014/main" id="{F77AD7A7-933F-4D2C-8BE0-191F2C4B34B9}"/>
                </a:ext>
              </a:extLst>
            </p:cNvPr>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ítulo 1">
            <a:extLst>
              <a:ext uri="{FF2B5EF4-FFF2-40B4-BE49-F238E27FC236}">
                <a16:creationId xmlns:a16="http://schemas.microsoft.com/office/drawing/2014/main" id="{AFE3A48A-7B2C-4C87-B589-91117F7B6255}"/>
              </a:ext>
            </a:extLst>
          </p:cNvPr>
          <p:cNvSpPr txBox="1">
            <a:spLocks/>
          </p:cNvSpPr>
          <p:nvPr/>
        </p:nvSpPr>
        <p:spPr>
          <a:xfrm>
            <a:off x="554251" y="518339"/>
            <a:ext cx="7596561" cy="1201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US" sz="4800" dirty="0"/>
              <a:t>Blackwell </a:t>
            </a:r>
            <a:r>
              <a:rPr lang="en-US" sz="4800" dirty="0">
                <a:solidFill>
                  <a:srgbClr val="FFB600"/>
                </a:solidFill>
              </a:rPr>
              <a:t>- </a:t>
            </a:r>
            <a:r>
              <a:rPr lang="en-US" sz="4800" dirty="0"/>
              <a:t>Electronidex</a:t>
            </a:r>
            <a:endParaRPr lang="en-US" sz="2000" dirty="0"/>
          </a:p>
        </p:txBody>
      </p:sp>
      <p:graphicFrame>
        <p:nvGraphicFramePr>
          <p:cNvPr id="16" name="Gráfico 15">
            <a:extLst>
              <a:ext uri="{FF2B5EF4-FFF2-40B4-BE49-F238E27FC236}">
                <a16:creationId xmlns:a16="http://schemas.microsoft.com/office/drawing/2014/main" id="{FC17B4D5-9953-4F3D-94FB-6F7775B779FC}"/>
              </a:ext>
            </a:extLst>
          </p:cNvPr>
          <p:cNvGraphicFramePr>
            <a:graphicFrameLocks/>
          </p:cNvGraphicFramePr>
          <p:nvPr>
            <p:extLst>
              <p:ext uri="{D42A27DB-BD31-4B8C-83A1-F6EECF244321}">
                <p14:modId xmlns:p14="http://schemas.microsoft.com/office/powerpoint/2010/main" val="59451876"/>
              </p:ext>
            </p:extLst>
          </p:nvPr>
        </p:nvGraphicFramePr>
        <p:xfrm>
          <a:off x="584068" y="1331737"/>
          <a:ext cx="7913888" cy="34766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1" name="Google Shape;565;p38">
            <a:extLst>
              <a:ext uri="{FF2B5EF4-FFF2-40B4-BE49-F238E27FC236}">
                <a16:creationId xmlns:a16="http://schemas.microsoft.com/office/drawing/2014/main" id="{9314EAD6-FB3C-4B97-B083-E76B9CBDAE18}"/>
              </a:ext>
            </a:extLst>
          </p:cNvPr>
          <p:cNvGrpSpPr/>
          <p:nvPr/>
        </p:nvGrpSpPr>
        <p:grpSpPr>
          <a:xfrm>
            <a:off x="8058881" y="367985"/>
            <a:ext cx="776926" cy="641442"/>
            <a:chOff x="1921475" y="3695200"/>
            <a:chExt cx="438400" cy="349875"/>
          </a:xfrm>
        </p:grpSpPr>
        <p:sp>
          <p:nvSpPr>
            <p:cNvPr id="12" name="Google Shape;566;p38">
              <a:extLst>
                <a:ext uri="{FF2B5EF4-FFF2-40B4-BE49-F238E27FC236}">
                  <a16:creationId xmlns:a16="http://schemas.microsoft.com/office/drawing/2014/main" id="{F8460C34-4802-4DF9-A12E-B27F7459955D}"/>
                </a:ext>
              </a:extLst>
            </p:cNvPr>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7;p38">
              <a:extLst>
                <a:ext uri="{FF2B5EF4-FFF2-40B4-BE49-F238E27FC236}">
                  <a16:creationId xmlns:a16="http://schemas.microsoft.com/office/drawing/2014/main" id="{E14F23B1-0B4A-4B16-BCED-66D9821D3895}"/>
                </a:ext>
              </a:extLst>
            </p:cNvPr>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8;p38">
              <a:extLst>
                <a:ext uri="{FF2B5EF4-FFF2-40B4-BE49-F238E27FC236}">
                  <a16:creationId xmlns:a16="http://schemas.microsoft.com/office/drawing/2014/main" id="{F77AD7A7-933F-4D2C-8BE0-191F2C4B34B9}"/>
                </a:ext>
              </a:extLst>
            </p:cNvPr>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ítulo 1">
            <a:extLst>
              <a:ext uri="{FF2B5EF4-FFF2-40B4-BE49-F238E27FC236}">
                <a16:creationId xmlns:a16="http://schemas.microsoft.com/office/drawing/2014/main" id="{AFE3A48A-7B2C-4C87-B589-91117F7B6255}"/>
              </a:ext>
            </a:extLst>
          </p:cNvPr>
          <p:cNvSpPr txBox="1">
            <a:spLocks/>
          </p:cNvSpPr>
          <p:nvPr/>
        </p:nvSpPr>
        <p:spPr>
          <a:xfrm>
            <a:off x="554251" y="518339"/>
            <a:ext cx="7596561" cy="1201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US" sz="4800" dirty="0"/>
              <a:t>Blackwell </a:t>
            </a:r>
            <a:r>
              <a:rPr lang="en-US" sz="4800" dirty="0">
                <a:solidFill>
                  <a:srgbClr val="FFB600"/>
                </a:solidFill>
              </a:rPr>
              <a:t>- </a:t>
            </a:r>
            <a:r>
              <a:rPr lang="en-US" sz="4800" dirty="0"/>
              <a:t>Electronidex</a:t>
            </a:r>
            <a:endParaRPr lang="en-US" sz="2000" dirty="0"/>
          </a:p>
        </p:txBody>
      </p:sp>
      <p:pic>
        <p:nvPicPr>
          <p:cNvPr id="4" name="Imagen 3">
            <a:extLst>
              <a:ext uri="{FF2B5EF4-FFF2-40B4-BE49-F238E27FC236}">
                <a16:creationId xmlns:a16="http://schemas.microsoft.com/office/drawing/2014/main" id="{5F9948D6-2583-47D9-AE31-E5774FCC9EE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993188" y="1542300"/>
            <a:ext cx="6762750" cy="3048000"/>
          </a:xfrm>
          <a:prstGeom prst="rect">
            <a:avLst/>
          </a:prstGeom>
        </p:spPr>
      </p:pic>
    </p:spTree>
    <p:extLst>
      <p:ext uri="{BB962C8B-B14F-4D97-AF65-F5344CB8AC3E}">
        <p14:creationId xmlns:p14="http://schemas.microsoft.com/office/powerpoint/2010/main" val="1907621292"/>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518</Words>
  <Application>Microsoft Office PowerPoint</Application>
  <PresentationFormat>Presentación en pantalla (16:9)</PresentationFormat>
  <Paragraphs>100</Paragraphs>
  <Slides>22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Calibri</vt:lpstr>
      <vt:lpstr>Consolas</vt:lpstr>
      <vt:lpstr>Arial</vt:lpstr>
      <vt:lpstr>Times New Roman</vt:lpstr>
      <vt:lpstr>Raleway Light</vt:lpstr>
      <vt:lpstr>Raleway ExtraBold</vt:lpstr>
      <vt:lpstr>Olivia template</vt:lpstr>
      <vt:lpstr>Blackwell Electronics’  General Business Analysis based on Data   Keyla Méndez and Jonathan Ayala G.  04-07-2019</vt:lpstr>
      <vt:lpstr>Points to review </vt:lpstr>
      <vt:lpstr>Process to transform           Data into Information.</vt:lpstr>
      <vt:lpstr>Customer brand preferences </vt:lpstr>
      <vt:lpstr>Presentación de PowerPoint</vt:lpstr>
      <vt:lpstr>Predicting products sales </vt:lpstr>
      <vt:lpstr>Market basket analysis </vt:lpstr>
      <vt:lpstr>Presentación de PowerPoint</vt:lpstr>
      <vt:lpstr>Presentación de PowerPoint</vt:lpstr>
      <vt:lpstr>Presentación de PowerPoint</vt:lpstr>
      <vt:lpstr>Presentación de PowerPoint</vt:lpstr>
      <vt:lpstr>Presentación de PowerPoint</vt:lpstr>
      <vt:lpstr>Conclusions and     Recommendations </vt:lpstr>
      <vt:lpstr>Presentación de PowerPoint</vt:lpstr>
      <vt:lpstr>Conclusions and     Recommendations </vt:lpstr>
      <vt:lpstr>Thanks!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Association between products</dc:title>
  <dc:creator>KEYLA</dc:creator>
  <cp:lastModifiedBy>Jonathan Ayala  G .</cp:lastModifiedBy>
  <cp:revision>91</cp:revision>
  <dcterms:modified xsi:type="dcterms:W3CDTF">2019-07-04T08:25:43Z</dcterms:modified>
</cp:coreProperties>
</file>