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75" r:id="rId4"/>
    <p:sldId id="276" r:id="rId5"/>
    <p:sldId id="277" r:id="rId6"/>
    <p:sldId id="281" r:id="rId7"/>
    <p:sldId id="278" r:id="rId8"/>
    <p:sldId id="279" r:id="rId9"/>
    <p:sldId id="270" r:id="rId10"/>
    <p:sldId id="282" r:id="rId11"/>
    <p:sldId id="284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90024"/>
  </p:normalViewPr>
  <p:slideViewPr>
    <p:cSldViewPr snapToGrid="0">
      <p:cViewPr varScale="1">
        <p:scale>
          <a:sx n="124" d="100"/>
          <a:sy n="124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2E328-854C-0544-92F5-1867B012B42C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DE9F4-3EC2-D345-A638-623BE9C1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6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B767-FE81-EC34-B58D-861E51B7D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B3141-D4EA-D1BB-5BF2-80CD03E89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609E7-BEDC-BE3A-0AFF-DE82564F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F6BF-6865-BB48-8BA1-BD5817E88D85}" type="datetime1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5125-AB50-3ABB-1C23-A3491DEA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DAEA-4AD4-33EF-9E38-38D98384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2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A10F-9D08-5149-E8BC-A3385B06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CAA95-20B6-10EA-F03F-911A15415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5DF66-E217-2677-4FA7-C380AA75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F3BF-A7B7-C546-8790-43E1B5F1FF9A}" type="datetime1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B9B7D-1BCF-2FE6-94D0-75D8A63A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DBEB0-C2D1-65CA-7D27-24067A3E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2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DDE49-4585-3B90-D966-92A4E7BFA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6D2B6-0026-576C-8E03-12E76D881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4D642-A2D0-0BC6-C5B4-CBEC7342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AA46-9CF7-184C-B796-FA126AC63FD9}" type="datetime1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EA0AC-DD29-6723-6AA6-0B9E0295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9EF83-C410-6E70-4664-1350D9CD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4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87FB-D37E-3C58-BE45-C31C1FAC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74E3-5415-A329-C947-B64DEAA3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9E771-88FE-3D93-D85B-35BA3E69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83A6-A98A-9545-B5C5-009E29CFECA2}" type="datetime1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DC3F9-7B28-832B-09C3-7F0A228D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F43E-E18D-51BD-D8D7-7AEAEB56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2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687D-A9A3-F5CB-B5F0-337D9B8F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DC278-11B7-F661-8387-627B7C6C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D997E-9E8D-4C2A-1357-9B3A1C87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0FC3-6E55-574F-BCF7-17168B12DFE4}" type="datetime1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D7BD3-3021-8A74-A970-FAA0901C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E1A23-E1D7-67AC-8C08-8FD9DF4F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9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92FC-15D0-8CF5-7B93-6F6324E2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EFD6-4188-2D13-D6A5-9A240ECAA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EFF84-463F-726F-A6D3-6755F7EE7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BCFE4-18EF-9EC5-32CA-BE40293C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32CB-6BCF-D942-BBBD-257DB71E2C89}" type="datetime1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ACD0-7549-0502-B8EB-26B05E09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F36D5-AC4B-5CEE-F753-E8FDC71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3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227E-6F88-767A-5FDB-15CF07A1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55AEF-972D-7DDC-F92A-ACAD1CC2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A4A1C-B4B7-F8E1-11E4-2121170F4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C7437-3EF2-B579-3AD9-B4B41BFB3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61E7C-6796-54A3-71DD-7F9D12E65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F055D-6134-2F4C-FF77-AD4C8FC1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ABB2-3D26-7B48-A449-AAE36F9B1DCD}" type="datetime1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9D0E6-7B64-DA6F-FD56-205D2131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4E8B5-E661-2B2D-23B1-0B668719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D3FF-F2BA-8329-61C4-B64263F5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A1A8D-EF68-B852-2BDE-1A754A9D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EA1E-388F-8D42-8225-C808050741CC}" type="datetime1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4419B-B65A-31BA-6613-156D4DEC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E7687-A019-16FF-2D78-D3FF3586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9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03DEA-7502-FF7E-FAC8-C4521271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3E81-F49D-1C42-A2DF-41CD643E26D6}" type="datetime1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A86B2-CF0B-9FA2-AD3F-4014639C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4E3EC-BBC0-6F8E-A909-CFCFEB80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1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BE95-2542-1192-08EF-A374965E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78C86-33E8-4971-F87F-FE651C7C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D2FEA-A26A-F065-0E58-33697878E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3FB11-F88C-21FC-39B2-A1530AE2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2E4E-9F6A-D744-BE5E-E89E6C2DB093}" type="datetime1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8BF84-C737-7A47-AED4-EACF3CAE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3BFD0-86CA-05D3-6568-5314F933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832-CD37-C3A7-7813-E80D2BEF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17525-5B6D-1D59-1CA4-37630AA87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C9C62-E677-4D3B-771F-287C4F5B9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22150-0E59-8802-9667-DC4075C8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67EF-3160-8045-8D61-E30BFA850CCE}" type="datetime1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0E55E-8D3E-D714-2822-F296F155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EE33C-C689-9099-853B-90A460EE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4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D93DA-9289-A665-D449-ECDF71A7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3A97C-80D9-23F7-21E0-ABD683189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C31A5-C53E-E310-1C41-721EC4491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3B450-866D-0546-B5F6-1F04F2EED186}" type="datetime1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2273A-FDDF-F159-D5C2-CA00975C4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RAG eval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6ED65-9245-A3F8-00BE-A76BE00FD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9A97-DD44-2343-A5EC-700E0D6A8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4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ulens.org/trulens_eval/getting_started/core_concepts/rag_tria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632C-FDB4-0B58-C748-75F5E32FE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RAG system evaluation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5F987-D97F-1F39-364C-F5A0EEF3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A345-B017-B94D-9E0B-6ECECD8F5B9D}" type="datetime1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C0320-AFED-5996-14DB-DA0745EC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80EB2-B387-1A8E-8CC1-B253BE1A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2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1459C-7EEF-EB10-BB21-ECBDCA2E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3E81-F49D-1C42-A2DF-41CD643E26D6}" type="datetime1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82089-6C85-0AF3-2B58-2203505C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3A907-DE2A-8D4F-E2B3-F63308CB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4C56D5A8-66C1-0CA7-184B-DA4B2507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4" y="2170248"/>
            <a:ext cx="11036172" cy="332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1459C-7EEF-EB10-BB21-ECBDCA2E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3E81-F49D-1C42-A2DF-41CD643E26D6}" type="datetime1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82089-6C85-0AF3-2B58-2203505C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3A907-DE2A-8D4F-E2B3-F63308CB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6624E83-A5DE-A0D5-CC2A-E1735F1CE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45" y="601609"/>
            <a:ext cx="11066364" cy="515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3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2CF841-41A5-8146-C20E-41B3969E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details for retrieval part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866E6-3E11-4AE6-675C-5558B845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3E81-F49D-1C42-A2DF-41CD643E26D6}" type="datetime1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E936A-E8C7-BCF5-FC40-E06D5BCC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EDE4F-ACAF-7BB1-23C8-28040276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0A7247-6252-7D5F-769F-F21B930C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51" y="1888514"/>
            <a:ext cx="11099466" cy="39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7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57C01EB-307F-317A-E213-0ACBA9A0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details for generation part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866E6-3E11-4AE6-675C-5558B845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3E81-F49D-1C42-A2DF-41CD643E26D6}" type="datetime1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E936A-E8C7-BCF5-FC40-E06D5BCC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EDE4F-ACAF-7BB1-23C8-28040276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44FA47F-527D-1FF9-A6FD-B87DF8420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4130"/>
            <a:ext cx="9612351" cy="464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FC0B6B-C005-03EC-74F1-6F339F54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Ragas: type of questions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E41433-AFBF-925E-C27F-1626D730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0" i="0" u="none" strike="noStrike" dirty="0">
                <a:effectLst/>
              </a:rPr>
              <a:t>Ragas employs a sophisticated approach to generate a diverse set of questions for evaluating Retrieval-Augmented Generation (RAG) systems. Here are the types of questions that can be generated: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i="0" u="none" strike="noStrike" dirty="0">
                <a:effectLst/>
              </a:rPr>
              <a:t>Simple Questions</a:t>
            </a:r>
            <a:r>
              <a:rPr lang="en-US" b="0" i="0" u="none" strike="noStrike" dirty="0">
                <a:effectLst/>
              </a:rPr>
              <a:t>: These are straightforward questions that require direct answers and minimal reasoning.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i="0" u="none" strike="noStrike" dirty="0">
                <a:effectLst/>
              </a:rPr>
              <a:t>Reasoning Questions</a:t>
            </a:r>
            <a:r>
              <a:rPr lang="en-US" b="0" i="0" u="none" strike="noStrike" dirty="0">
                <a:effectLst/>
              </a:rPr>
              <a:t>: These questions are designed to enhance the need for reasoning to answer them effectively. They require the synthesis of information and logical deduction.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i="0" u="none" strike="noStrike" dirty="0">
                <a:effectLst/>
              </a:rPr>
              <a:t>Conditional Questions</a:t>
            </a:r>
            <a:r>
              <a:rPr lang="en-US" b="0" i="0" u="none" strike="noStrike" dirty="0">
                <a:effectLst/>
              </a:rPr>
              <a:t>: These questions introduce a conditional element, adding complexity and requiring the understanding of specific conditions to provide the correct answer.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i="0" u="none" strike="noStrike" dirty="0">
                <a:effectLst/>
              </a:rPr>
              <a:t>Multi-Context Questions</a:t>
            </a:r>
            <a:r>
              <a:rPr lang="en-US" b="0" i="0" u="none" strike="noStrike" dirty="0">
                <a:effectLst/>
              </a:rPr>
              <a:t>: These questions necessitate information from multiple related sections or chunks of the provided documents, demanding a broader understanding and correlation of information.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i="0" u="none" strike="noStrike" dirty="0">
                <a:effectLst/>
              </a:rPr>
              <a:t>Conversational Questions</a:t>
            </a:r>
            <a:r>
              <a:rPr lang="en-US" b="0" i="0" u="none" strike="noStrike" dirty="0">
                <a:effectLst/>
              </a:rPr>
              <a:t>: Following the evolution process, some questions are transformed into conversational samples. These simulate a chat-based question-and-follow-up interaction, mimicking a chat-Q&amp;A pipeline.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AE662-766B-66C1-A106-2D65CEED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EA1E-388F-8D42-8225-C808050741CC}" type="datetime1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BA18E-8F6A-973B-F316-05CFAAE9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2F5EB-8B41-7DBB-5129-CBCE9B52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5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BEDAF-3FA4-9E17-3FEC-A09C0A05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3E81-F49D-1C42-A2DF-41CD643E26D6}" type="datetime1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17306-72AF-C40E-27C2-7611493B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EB03E-7126-D8F1-0E4C-C52B26C7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C1C36-B2FB-4E0A-D069-97A2EBE4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05" y="1676419"/>
            <a:ext cx="7407287" cy="43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0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6F6B15-BE4D-5511-B84C-D7866EF7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Augmentation Generation (RAG)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8E3BC-6FC5-D7C5-3281-87370CC6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3E81-F49D-1C42-A2DF-41CD643E26D6}" type="datetime1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E5332-05F1-EA08-7DAB-3A9543DA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FE7E7-C8F3-A3CF-68E4-7658E68C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46652-5B65-443F-ABA9-45FD1944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05" y="1676419"/>
            <a:ext cx="7407287" cy="4381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34BF6F-5DBA-BD2B-0A5E-97F516B0F230}"/>
              </a:ext>
            </a:extLst>
          </p:cNvPr>
          <p:cNvSpPr txBox="1"/>
          <p:nvPr/>
        </p:nvSpPr>
        <p:spPr>
          <a:xfrm>
            <a:off x="7975333" y="2087876"/>
            <a:ext cx="4013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Euclid Circular A"/>
              </a:rPr>
              <a:t>The main elements to evaluate in a RAG application are as follows: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Euclid Circular A"/>
              </a:rPr>
              <a:t>Retrieval</a:t>
            </a:r>
            <a:r>
              <a:rPr lang="en-US" dirty="0">
                <a:effectLst/>
                <a:latin typeface="Euclid Circular A"/>
              </a:rPr>
              <a:t>: This involves experimenting with different data processing strategies, embedding models, etc., and evaluating how they impact retrieval.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Euclid Circular A"/>
              </a:rPr>
              <a:t>Generation</a:t>
            </a:r>
            <a:r>
              <a:rPr lang="en-US" dirty="0">
                <a:effectLst/>
                <a:latin typeface="Euclid Circular A"/>
              </a:rPr>
              <a:t>: Once you decide on the best settings for the retriever, this step involves experimenting with different LLMs to find the best completion model for the task.</a:t>
            </a:r>
            <a:endParaRPr lang="en-US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4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974C-FC61-C604-6262-1D1303CE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TRIAD framework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64B73-2782-1717-0221-A070FB7F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EA1E-388F-8D42-8225-C808050741CC}" type="datetime1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38952-9290-59E8-6A21-5A0B15CB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04F1D-EC78-125E-2AC8-90026C54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C41B2-CB74-5EC7-399E-147E8008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0" y="1418547"/>
            <a:ext cx="6137580" cy="3509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A2E379-5D08-9E0B-62D4-4894EDED6141}"/>
              </a:ext>
            </a:extLst>
          </p:cNvPr>
          <p:cNvSpPr txBox="1"/>
          <p:nvPr/>
        </p:nvSpPr>
        <p:spPr>
          <a:xfrm>
            <a:off x="6656805" y="1345863"/>
            <a:ext cx="523039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Context Relevance</a:t>
            </a:r>
            <a:r>
              <a:rPr lang="en-US" dirty="0"/>
              <a:t>: This component evaluates the </a:t>
            </a:r>
            <a:r>
              <a:rPr lang="en-US" b="1" dirty="0">
                <a:solidFill>
                  <a:srgbClr val="0070C0"/>
                </a:solidFill>
              </a:rPr>
              <a:t>retrieval part </a:t>
            </a:r>
            <a:r>
              <a:rPr lang="en-US" dirty="0"/>
              <a:t>of the RAG system. It evaluates how accurately the documents were retrieved from the large dataset. Metrics like precision, recall, MRR, and MAP are used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Faithfulness (</a:t>
            </a:r>
            <a:r>
              <a:rPr lang="en-US" b="1" dirty="0" err="1"/>
              <a:t>Groundedness</a:t>
            </a:r>
            <a:r>
              <a:rPr lang="en-US" b="1" dirty="0"/>
              <a:t>)</a:t>
            </a:r>
            <a:r>
              <a:rPr lang="en-US" dirty="0"/>
              <a:t>: This component falls under the </a:t>
            </a:r>
            <a:r>
              <a:rPr lang="en-US" b="1" dirty="0">
                <a:solidFill>
                  <a:srgbClr val="C00000"/>
                </a:solidFill>
              </a:rPr>
              <a:t>Response evaluation</a:t>
            </a:r>
            <a:r>
              <a:rPr lang="en-US" dirty="0"/>
              <a:t>. It checks if the generated response is factually accurate and grounded in the retrieved documents. Methods such as human evaluation, automated fact-checking tools, and consistency checks are used to assess faithfulness.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Answer Relevance</a:t>
            </a:r>
            <a:r>
              <a:rPr lang="en-US" dirty="0"/>
              <a:t>: This is also part of the </a:t>
            </a:r>
            <a:r>
              <a:rPr lang="en-US" b="1" dirty="0">
                <a:solidFill>
                  <a:srgbClr val="C00000"/>
                </a:solidFill>
              </a:rPr>
              <a:t>Response Evaluation</a:t>
            </a:r>
            <a:r>
              <a:rPr lang="en-US" dirty="0"/>
              <a:t>. It measures how well the generated response addresses the user's query and provides useful information. Metrics like BLEU, ROUGE, METEOR, and embedding-based evaluations are used.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2B28D-098C-28C8-2A7B-DE33549AC67A}"/>
              </a:ext>
            </a:extLst>
          </p:cNvPr>
          <p:cNvSpPr txBox="1"/>
          <p:nvPr/>
        </p:nvSpPr>
        <p:spPr>
          <a:xfrm>
            <a:off x="505995" y="4609201"/>
            <a:ext cx="6057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www.trulens.org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trulens_eval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getting_started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core_concepts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rag_triad</a:t>
            </a:r>
            <a:r>
              <a:rPr lang="en-US" sz="1400" dirty="0">
                <a:hlinkClick r:id="rId3"/>
              </a:rPr>
              <a:t>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03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D4E4-AE46-C6DD-67E0-5B7862C9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used</a:t>
            </a:r>
          </a:p>
        </p:txBody>
      </p:sp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3A4FDE3-8C6B-9909-604C-58C2DA1FC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0080" y="1690688"/>
            <a:ext cx="3426568" cy="318239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74736-2144-28EF-91FD-3B93C358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83A6-A98A-9545-B5C5-009E29CFECA2}" type="datetime1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8E10B-83A2-8EEE-042C-A3DDEBCD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202C-FF04-A395-35A7-245E9D6F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 descr="A screenshot of a document&#10;&#10;Description automatically generated">
            <a:extLst>
              <a:ext uri="{FF2B5EF4-FFF2-40B4-BE49-F238E27FC236}">
                <a16:creationId xmlns:a16="http://schemas.microsoft.com/office/drawing/2014/main" id="{39336BCD-67FB-A28A-CA67-421677EA7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19" y="1690688"/>
            <a:ext cx="3426568" cy="31823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7F1591-035A-68A9-F052-5F8D746EA7BC}"/>
              </a:ext>
            </a:extLst>
          </p:cNvPr>
          <p:cNvSpPr txBox="1"/>
          <p:nvPr/>
        </p:nvSpPr>
        <p:spPr>
          <a:xfrm>
            <a:off x="8224023" y="1679537"/>
            <a:ext cx="33379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reproduce the process of ingesting documents, </a:t>
            </a:r>
            <a:r>
              <a:rPr lang="en-US" dirty="0" err="1"/>
              <a:t>EarnUp</a:t>
            </a:r>
            <a:r>
              <a:rPr lang="en-US" dirty="0"/>
              <a:t> Trust policy and Privacy Policy were converted to PDF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RAG 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ChromaDB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openAI</a:t>
            </a:r>
            <a:r>
              <a:rPr lang="en-US" dirty="0"/>
              <a:t> embedding (</a:t>
            </a:r>
            <a:r>
              <a:rPr lang="en-US" b="0" dirty="0">
                <a:effectLst/>
              </a:rPr>
              <a:t>text-embedding-3-small)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12 pages split in chunks of size 100 with overlap (10)</a:t>
            </a:r>
          </a:p>
        </p:txBody>
      </p:sp>
    </p:spTree>
    <p:extLst>
      <p:ext uri="{BB962C8B-B14F-4D97-AF65-F5344CB8AC3E}">
        <p14:creationId xmlns:p14="http://schemas.microsoft.com/office/powerpoint/2010/main" val="285318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9E3A-2FEC-E79A-01E9-58D3D3F1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Test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A249A-E7DB-141F-DB7E-81A4AE95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EA1E-388F-8D42-8225-C808050741CC}" type="datetime1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750AB-49A2-1F23-3425-E66D4491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2CFFE-9198-020B-E0CE-D9AC16D7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4D08A45-6C7D-3EE8-2647-DFB40AEF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78" y="1690688"/>
            <a:ext cx="9071894" cy="2615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EC2897-9178-A2D1-8943-0E325948C910}"/>
              </a:ext>
            </a:extLst>
          </p:cNvPr>
          <p:cNvSpPr txBox="1"/>
          <p:nvPr/>
        </p:nvSpPr>
        <p:spPr>
          <a:xfrm>
            <a:off x="232743" y="1811413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9BEAA-46E2-705F-C035-C2434C4101BC}"/>
              </a:ext>
            </a:extLst>
          </p:cNvPr>
          <p:cNvSpPr txBox="1"/>
          <p:nvPr/>
        </p:nvSpPr>
        <p:spPr>
          <a:xfrm>
            <a:off x="232743" y="2875095"/>
            <a:ext cx="216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Documents retrieved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A515B5-BE5D-EFB7-3759-E6B8F0EF448F}"/>
              </a:ext>
            </a:extLst>
          </p:cNvPr>
          <p:cNvSpPr txBox="1"/>
          <p:nvPr/>
        </p:nvSpPr>
        <p:spPr>
          <a:xfrm>
            <a:off x="295681" y="3674987"/>
            <a:ext cx="240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Documents ingested by the LLM then answer formatted by the LLM</a:t>
            </a:r>
          </a:p>
        </p:txBody>
      </p:sp>
      <p:pic>
        <p:nvPicPr>
          <p:cNvPr id="11" name="Picture 10" descr="A screenshot of a document&#10;&#10;Description automatically generated">
            <a:extLst>
              <a:ext uri="{FF2B5EF4-FFF2-40B4-BE49-F238E27FC236}">
                <a16:creationId xmlns:a16="http://schemas.microsoft.com/office/drawing/2014/main" id="{DF77B44D-6EE7-4B67-A11A-5AB59D2CB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878" y="4110859"/>
            <a:ext cx="2743200" cy="2547723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934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2B42-B3CB-5863-9C0D-529A04C5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02095-0CC8-71F7-CA08-3B591D0E6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docs.ragas.io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/stable/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7AC69-877D-25FE-76A5-8A1BABCC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0FC3-6E55-574F-BCF7-17168B12DFE4}" type="datetime1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240A-0EE8-D49A-BDAF-ED341D62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4E344-5958-6C8D-A063-28D21CC9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7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EA13-4D2E-A31E-DF6D-A5FF1706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questions / answers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88050-9F6C-4855-4FF7-A1B23600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EA1E-388F-8D42-8225-C808050741CC}" type="datetime1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900D2-7D93-2E19-C0D6-24E7B069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0E55E-621C-DFF7-3474-91320188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865054-87D3-6CD9-A489-DECB239ECB52}"/>
              </a:ext>
            </a:extLst>
          </p:cNvPr>
          <p:cNvGrpSpPr/>
          <p:nvPr/>
        </p:nvGrpSpPr>
        <p:grpSpPr>
          <a:xfrm>
            <a:off x="981306" y="2308302"/>
            <a:ext cx="10515600" cy="3791415"/>
            <a:chOff x="617003" y="1605777"/>
            <a:chExt cx="10786436" cy="3649582"/>
          </a:xfrm>
        </p:grpSpPr>
        <p:pic>
          <p:nvPicPr>
            <p:cNvPr id="7" name="Picture 6" descr="A black screen with blue and green text&#10;&#10;Description automatically generated">
              <a:extLst>
                <a:ext uri="{FF2B5EF4-FFF2-40B4-BE49-F238E27FC236}">
                  <a16:creationId xmlns:a16="http://schemas.microsoft.com/office/drawing/2014/main" id="{E0188FBD-C1A5-64F9-980C-B5D5EE117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7003" y="1605777"/>
              <a:ext cx="10784456" cy="1616926"/>
            </a:xfrm>
            <a:prstGeom prst="rect">
              <a:avLst/>
            </a:prstGeom>
          </p:spPr>
        </p:pic>
        <p:pic>
          <p:nvPicPr>
            <p:cNvPr id="9" name="Picture 8" descr="A black screen with text on it&#10;&#10;Description automatically generated">
              <a:extLst>
                <a:ext uri="{FF2B5EF4-FFF2-40B4-BE49-F238E27FC236}">
                  <a16:creationId xmlns:a16="http://schemas.microsoft.com/office/drawing/2014/main" id="{B486FD3A-E985-2493-2D3C-128421F0B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003" y="3222702"/>
              <a:ext cx="10786436" cy="2032657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2A7F5C6-F646-E2AE-1F9B-138011C5E729}"/>
              </a:ext>
            </a:extLst>
          </p:cNvPr>
          <p:cNvSpPr txBox="1"/>
          <p:nvPr/>
        </p:nvSpPr>
        <p:spPr>
          <a:xfrm>
            <a:off x="1103971" y="1516566"/>
            <a:ext cx="8117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Creation of questions and answers (“ground truth”) based on the original pdf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 of complexity in the questions</a:t>
            </a:r>
          </a:p>
        </p:txBody>
      </p:sp>
    </p:spTree>
    <p:extLst>
      <p:ext uri="{BB962C8B-B14F-4D97-AF65-F5344CB8AC3E}">
        <p14:creationId xmlns:p14="http://schemas.microsoft.com/office/powerpoint/2010/main" val="362548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8A36-4AEA-1058-2ED1-98515B10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2" y="-146961"/>
            <a:ext cx="3923371" cy="1325563"/>
          </a:xfrm>
        </p:spPr>
        <p:txBody>
          <a:bodyPr/>
          <a:lstStyle/>
          <a:p>
            <a:r>
              <a:rPr lang="en-US" dirty="0"/>
              <a:t>Evaluation of the RAG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873E4-0198-8AB9-909A-0B31A786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EA1E-388F-8D42-8225-C808050741CC}" type="datetime1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346C6-2712-4029-6918-953F36A0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E8296-DB7E-63A3-6531-9DE25660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close-up of a chart&#10;&#10;Description automatically generated">
            <a:extLst>
              <a:ext uri="{FF2B5EF4-FFF2-40B4-BE49-F238E27FC236}">
                <a16:creationId xmlns:a16="http://schemas.microsoft.com/office/drawing/2014/main" id="{A1A02BAD-33DA-CE28-CD65-A03EF54DB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784" y="1063508"/>
            <a:ext cx="10565216" cy="547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9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4C9A-9885-1D97-43D6-40CC37E6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TruLens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5CA4-DB60-D8AC-7788-0D1BADBE8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www.trulens.org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B3B0-7BBA-9DF5-F7DB-1DEF301E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0FC3-6E55-574F-BCF7-17168B12DFE4}" type="datetime1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A8D43-7D89-34BB-C2B1-0F8048D0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RAG eval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1F03-1320-2174-510E-BE4E26CB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9A97-DD44-2343-A5EC-700E0D6A86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8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577</Words>
  <Application>Microsoft Macintosh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Euclid Circular A</vt:lpstr>
      <vt:lpstr>Office Theme</vt:lpstr>
      <vt:lpstr>RAG system evaluation</vt:lpstr>
      <vt:lpstr>Retrieval Augmentation Generation (RAG)</vt:lpstr>
      <vt:lpstr>RAG TRIAD framework</vt:lpstr>
      <vt:lpstr>Document used</vt:lpstr>
      <vt:lpstr>Quick Test</vt:lpstr>
      <vt:lpstr>RAGAS</vt:lpstr>
      <vt:lpstr>Generation of questions / answers</vt:lpstr>
      <vt:lpstr>Evaluation of the RAG</vt:lpstr>
      <vt:lpstr>TruLens</vt:lpstr>
      <vt:lpstr>PowerPoint Presentation</vt:lpstr>
      <vt:lpstr>PowerPoint Presentation</vt:lpstr>
      <vt:lpstr>Trace details for retrieval part</vt:lpstr>
      <vt:lpstr>Trace details for generation part</vt:lpstr>
      <vt:lpstr>Ragas: type of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 system improvements &amp; evaluation</dc:title>
  <dc:creator>Jonathan Bouchet</dc:creator>
  <cp:lastModifiedBy>Jonathan Bouchet</cp:lastModifiedBy>
  <cp:revision>24</cp:revision>
  <dcterms:created xsi:type="dcterms:W3CDTF">2024-08-17T17:23:34Z</dcterms:created>
  <dcterms:modified xsi:type="dcterms:W3CDTF">2024-09-06T19:53:05Z</dcterms:modified>
</cp:coreProperties>
</file>