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2adc279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2adc279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2adc279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2adc279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2adc279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2adc279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2adc279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2adc279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2adc279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2adc279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bda2401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bda2401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8dd75bc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8dd75bc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bda2401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bda2401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bda2401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bda2401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8dd75bc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8dd75bc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bda2401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bda2401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8dd75bc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8dd75bc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da2401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da2401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 we calculate expression levels? --&gt;mapping =&gt; count =&gt;  NOrmarized —FPKM Fragments Per Kilobase of ex</a:t>
            </a:r>
            <a:r>
              <a:rPr lang="zh-TW"/>
              <a:t>o</a:t>
            </a:r>
            <a:r>
              <a:rPr lang="zh-TW"/>
              <a:t>n per Million mapped reads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bda2401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bda2401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2adc27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2adc27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250325"/>
            <a:ext cx="9144000" cy="21264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0909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111753156 - 陳羽暉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111753166 - 邱鉅樺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111753170 - 山本遙人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743300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2023/01/12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24750" y="819225"/>
            <a:ext cx="43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Final Project of Bioinmormatics</a:t>
            </a:r>
            <a:endParaRPr b="1" sz="1600"/>
          </a:p>
        </p:txBody>
      </p:sp>
      <p:sp>
        <p:nvSpPr>
          <p:cNvPr id="58" name="Google Shape;58;p13"/>
          <p:cNvSpPr txBox="1"/>
          <p:nvPr/>
        </p:nvSpPr>
        <p:spPr>
          <a:xfrm>
            <a:off x="456700" y="169737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Expression Divergence of Chemosensory Genes 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between Drosophila sechellia and Its Sibling Species</a:t>
            </a:r>
            <a:endParaRPr b="1"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and Its Implications for Host Shift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5470850" y="4403450"/>
            <a:ext cx="2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heatmap_or_our_result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pvclust_or_</a:t>
            </a:r>
            <a:r>
              <a:rPr lang="zh-TW">
                <a:solidFill>
                  <a:schemeClr val="dk1"/>
                </a:solidFill>
              </a:rPr>
              <a:t>our_result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46739" cy="50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213" y="0"/>
            <a:ext cx="2935624" cy="4403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>
            <a:off x="1853728" y="4403450"/>
            <a:ext cx="8700" cy="53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955201" y="4409790"/>
            <a:ext cx="6300" cy="53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946475" y="4407677"/>
            <a:ext cx="915900" cy="2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959564" y="4937984"/>
            <a:ext cx="915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399325" y="4375500"/>
            <a:ext cx="2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heatmap_ir_paper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pvclust_ir_paper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75" y="152400"/>
            <a:ext cx="4194125" cy="393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88303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3"/>
          <p:cNvCxnSpPr/>
          <p:nvPr/>
        </p:nvCxnSpPr>
        <p:spPr>
          <a:xfrm>
            <a:off x="3660826" y="4414775"/>
            <a:ext cx="8100" cy="43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2829994" y="4419908"/>
            <a:ext cx="5700" cy="429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/>
          <p:nvPr/>
        </p:nvCxnSpPr>
        <p:spPr>
          <a:xfrm>
            <a:off x="2821925" y="4418197"/>
            <a:ext cx="846900" cy="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3"/>
          <p:cNvCxnSpPr/>
          <p:nvPr/>
        </p:nvCxnSpPr>
        <p:spPr>
          <a:xfrm>
            <a:off x="2834028" y="4847546"/>
            <a:ext cx="846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25"/>
            <a:ext cx="510789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15" y="68450"/>
            <a:ext cx="3578910" cy="27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395425" y="4408750"/>
            <a:ext cx="2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heatmap_ir_</a:t>
            </a:r>
            <a:r>
              <a:rPr lang="zh-TW">
                <a:solidFill>
                  <a:schemeClr val="dk1"/>
                </a:solidFill>
              </a:rPr>
              <a:t>our_result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pvclust_ir_</a:t>
            </a:r>
            <a:r>
              <a:rPr lang="zh-TW">
                <a:solidFill>
                  <a:schemeClr val="dk1"/>
                </a:solidFill>
              </a:rPr>
              <a:t>our_result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" y="0"/>
            <a:ext cx="46822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325" y="68450"/>
            <a:ext cx="2915834" cy="4373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4"/>
          <p:cNvCxnSpPr/>
          <p:nvPr/>
        </p:nvCxnSpPr>
        <p:spPr>
          <a:xfrm>
            <a:off x="1945013" y="4533750"/>
            <a:ext cx="8700" cy="54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1060045" y="4540206"/>
            <a:ext cx="6000" cy="540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>
            <a:off x="1051450" y="4538054"/>
            <a:ext cx="902100" cy="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1064342" y="5078057"/>
            <a:ext cx="90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5416425" y="4415725"/>
            <a:ext cx="2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heatmap_obp_paper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pvclust_obp_paper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299" y="152400"/>
            <a:ext cx="3823050" cy="36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5" y="0"/>
            <a:ext cx="5254875" cy="4882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2105963" y="4274825"/>
            <a:ext cx="8700" cy="54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1220995" y="4281281"/>
            <a:ext cx="6000" cy="540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1212400" y="4279129"/>
            <a:ext cx="902100" cy="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1225292" y="4819132"/>
            <a:ext cx="90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425"/>
            <a:ext cx="510789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15" y="68450"/>
            <a:ext cx="3578910" cy="27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5386875" y="4387750"/>
            <a:ext cx="2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heatmap_obp_</a:t>
            </a:r>
            <a:r>
              <a:rPr lang="zh-TW">
                <a:solidFill>
                  <a:schemeClr val="dk1"/>
                </a:solidFill>
              </a:rPr>
              <a:t>our_result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pvclust_obp_</a:t>
            </a:r>
            <a:r>
              <a:rPr lang="zh-TW">
                <a:solidFill>
                  <a:schemeClr val="dk1"/>
                </a:solidFill>
              </a:rPr>
              <a:t>our_result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" y="40425"/>
            <a:ext cx="459220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600" y="-45475"/>
            <a:ext cx="3044100" cy="456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6"/>
          <p:cNvCxnSpPr/>
          <p:nvPr/>
        </p:nvCxnSpPr>
        <p:spPr>
          <a:xfrm>
            <a:off x="1868013" y="4520675"/>
            <a:ext cx="8700" cy="543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6"/>
          <p:cNvCxnSpPr/>
          <p:nvPr/>
        </p:nvCxnSpPr>
        <p:spPr>
          <a:xfrm>
            <a:off x="983045" y="4527131"/>
            <a:ext cx="6000" cy="540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974450" y="4524979"/>
            <a:ext cx="902100" cy="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>
            <a:off x="987342" y="5064982"/>
            <a:ext cx="90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Reproducibility</a:t>
            </a:r>
            <a:r>
              <a:rPr lang="zh-TW"/>
              <a:t> 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8323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How to document our project and maintain our code?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our final project </a:t>
            </a: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on github,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 information about our project are shown on github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Our code is perfectly written by R, and maintain our code on studio well.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How to reproduce our result?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all csv files from our github.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packages (limma and pvclust)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Running our code from guithub on R 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finally using command to get heat map and tree (boostrap) and get same result as ours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highlight>
                  <a:srgbClr val="FFFFFF"/>
                </a:highlight>
              </a:rPr>
              <a:t>How did we coorpolate (team work)</a:t>
            </a:r>
            <a:endParaRPr sz="24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89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680550" y="10762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369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</a:t>
            </a: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detail of main Materials, Methods and Results well together.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369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how to use tool and setup helping each other.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also found a useful tool.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369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Discussed many times to obtain results that we expect.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3696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Recreated the Heat maps and Cluster dendrogram together.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陳羽暉: Created Main program and prepared our results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邱鉅樺: Found useful tool (limma) and organized datasets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山本遙人: Made outline of slides and supported to implement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81750" y="1048150"/>
            <a:ext cx="8093400" cy="74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5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Intoroduction and Purpose</a:t>
            </a:r>
            <a:r>
              <a:rPr lang="zh-TW">
                <a:solidFill>
                  <a:srgbClr val="0000FF"/>
                </a:solidFill>
              </a:rPr>
              <a:t> of the paper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81750" y="1017725"/>
            <a:ext cx="85206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zh-TW" sz="1629"/>
              <a:t>Main Purpose </a:t>
            </a:r>
            <a:r>
              <a:rPr lang="zh-TW" sz="1629"/>
              <a:t>; Figure out </a:t>
            </a:r>
            <a:r>
              <a:rPr lang="zh-TW" sz="1629"/>
              <a:t>how </a:t>
            </a:r>
            <a:r>
              <a:rPr lang="zh-TW" sz="1629">
                <a:solidFill>
                  <a:srgbClr val="FF0000"/>
                </a:solidFill>
              </a:rPr>
              <a:t>chemosensory genes</a:t>
            </a:r>
            <a:r>
              <a:rPr lang="zh-TW" sz="1629"/>
              <a:t> have contributed to Drosophila sechellia’s host shift.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zh-TW" sz="1629">
                <a:solidFill>
                  <a:srgbClr val="FF0000"/>
                </a:solidFill>
              </a:rPr>
              <a:t>Drosophila sechellia</a:t>
            </a:r>
            <a:r>
              <a:rPr lang="zh-TW" sz="1629"/>
              <a:t> relies exclusively on the fruits of Morinda citrifolia, which are toxic to most insects, including its sibling species </a:t>
            </a:r>
            <a:r>
              <a:rPr lang="zh-TW" sz="1629">
                <a:solidFill>
                  <a:srgbClr val="0000FF"/>
                </a:solidFill>
              </a:rPr>
              <a:t>Drosophila melanogaster</a:t>
            </a:r>
            <a:r>
              <a:rPr lang="zh-TW" sz="1629"/>
              <a:t> and </a:t>
            </a:r>
            <a:r>
              <a:rPr lang="zh-TW" sz="1629">
                <a:solidFill>
                  <a:srgbClr val="0000FF"/>
                </a:solidFill>
              </a:rPr>
              <a:t>Drosophila simulans</a:t>
            </a:r>
            <a:r>
              <a:rPr lang="zh-TW" sz="1629"/>
              <a:t>.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In previous work, odorant binding protein (Obp) genes and olfactory receptor (Or) genes have been suggested to associated to the host shift</a:t>
            </a:r>
            <a:endParaRPr sz="16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-3321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30"/>
              <a:buChar char="●"/>
            </a:pPr>
            <a:r>
              <a:rPr lang="zh-TW" sz="1629"/>
              <a:t>Study the transcriptomes of antennae to know whether gene expression, particularly chemosensory genes, has diverged between D. sechellia and its two sibling species.</a:t>
            </a:r>
            <a:endParaRPr sz="16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Original Method of the paper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Sample Collection of antennae and RNA Isolation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Paired-End mRNA-seq using the TruSeq v2 kits from Illumina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For RNA-seq analysis, the 100-bp paired-end sequencing reads were mapped to the reference genome using TopHat 2.0.6 (Trapnell et al. 2009), with allowance of twomismatches in read mapping to the reference genome.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Generating Orthologous Gene Set and Identifying DEGs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Gene annotation tables of the three species were retrieved from FlyBase.  The potential bias from sequencing between different samples was normalized by upper quartile implemented in NOISeq. also Computes FPKM.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Qu</a:t>
            </a:r>
            <a:r>
              <a:rPr lang="zh-TW"/>
              <a:t>a</a:t>
            </a:r>
            <a:r>
              <a:rPr lang="zh-TW"/>
              <a:t>ntitative Reverse Transcription Polymerase Chain Reaction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Using NanoString quantitative reverse transcription polymerase chain reaction (qRT-PCR) technology to verify the gene expression levels estimated with RNA-seq.</a:t>
            </a:r>
            <a:endParaRPr/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Analize FPKM data of its 3 </a:t>
            </a:r>
            <a:r>
              <a:rPr lang="zh-TW"/>
              <a:t>species</a:t>
            </a: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0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highlight>
                  <a:srgbClr val="FFFFFF"/>
                </a:highlight>
              </a:rPr>
              <a:t>Sequencing data</a:t>
            </a:r>
            <a:endParaRPr sz="4100">
              <a:solidFill>
                <a:srgbClr val="0000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746100"/>
            <a:ext cx="85206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6985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18"/>
              <a:buChar char="●"/>
            </a:pP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Where to download it?</a:t>
            </a:r>
            <a:endParaRPr sz="1417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The raw sequencing data reported in this work have been deposited in the NCBI GEO with accession numbers GSE67587, GSE67861 and GSE67862 for </a:t>
            </a:r>
            <a:r>
              <a:rPr i="1" lang="zh-TW" sz="1417">
                <a:solidFill>
                  <a:srgbClr val="333333"/>
                </a:solidFill>
                <a:highlight>
                  <a:srgbClr val="FFFFFF"/>
                </a:highlight>
              </a:rPr>
              <a:t>D. sechellia</a:t>
            </a: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 (Taiwan), </a:t>
            </a:r>
            <a:r>
              <a:rPr i="1" lang="zh-TW" sz="1417">
                <a:solidFill>
                  <a:srgbClr val="333333"/>
                </a:solidFill>
                <a:highlight>
                  <a:srgbClr val="FFFFFF"/>
                </a:highlight>
              </a:rPr>
              <a:t>D. sechellia</a:t>
            </a: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 (Japan) and </a:t>
            </a:r>
            <a:r>
              <a:rPr i="1" lang="zh-TW" sz="1417">
                <a:solidFill>
                  <a:srgbClr val="333333"/>
                </a:solidFill>
                <a:highlight>
                  <a:srgbClr val="FFFFFF"/>
                </a:highlight>
              </a:rPr>
              <a:t>D. simulans</a:t>
            </a: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 (Japan), respectively.</a:t>
            </a:r>
            <a:endParaRPr sz="1417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8611" lvl="0" marL="6985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18"/>
              <a:buChar char="●"/>
            </a:pP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How big in terms of GB? in terms of reads?</a:t>
            </a:r>
            <a:endParaRPr sz="1417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	</a:t>
            </a: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GSE67587: 24.9GB </a:t>
            </a:r>
            <a:r>
              <a:rPr lang="zh-TW" sz="1417">
                <a:solidFill>
                  <a:srgbClr val="FF0000"/>
                </a:solidFill>
                <a:highlight>
                  <a:srgbClr val="FFFFFF"/>
                </a:highlight>
              </a:rPr>
              <a:t>6 samples </a:t>
            </a:r>
            <a:r>
              <a:rPr lang="zh-TW" sz="1417">
                <a:solidFill>
                  <a:schemeClr val="dk1"/>
                </a:solidFill>
                <a:highlight>
                  <a:srgbClr val="FFFFFF"/>
                </a:highlight>
              </a:rPr>
              <a:t>(3 males and 3 females)</a:t>
            </a:r>
            <a:endParaRPr sz="1417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	GSE67861: 26.13GB </a:t>
            </a:r>
            <a:r>
              <a:rPr lang="zh-TW" sz="1417">
                <a:solidFill>
                  <a:srgbClr val="FF0000"/>
                </a:solidFill>
                <a:highlight>
                  <a:schemeClr val="lt1"/>
                </a:highlight>
              </a:rPr>
              <a:t>6 samples </a:t>
            </a:r>
            <a:r>
              <a:rPr lang="zh-TW" sz="1417">
                <a:solidFill>
                  <a:schemeClr val="dk1"/>
                </a:solidFill>
                <a:highlight>
                  <a:schemeClr val="lt1"/>
                </a:highlight>
              </a:rPr>
              <a:t>(3 males and 3 females)</a:t>
            </a:r>
            <a:endParaRPr sz="1417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1417">
                <a:solidFill>
                  <a:srgbClr val="333333"/>
                </a:solidFill>
                <a:highlight>
                  <a:srgbClr val="FFFFFF"/>
                </a:highlight>
              </a:rPr>
              <a:t>	GSE67862: 24.5GB </a:t>
            </a:r>
            <a:r>
              <a:rPr lang="zh-TW" sz="1417">
                <a:solidFill>
                  <a:srgbClr val="FF0000"/>
                </a:solidFill>
                <a:highlight>
                  <a:schemeClr val="lt1"/>
                </a:highlight>
              </a:rPr>
              <a:t>6 samples </a:t>
            </a:r>
            <a:r>
              <a:rPr lang="zh-TW" sz="1417">
                <a:solidFill>
                  <a:schemeClr val="dk1"/>
                </a:solidFill>
                <a:highlight>
                  <a:schemeClr val="lt1"/>
                </a:highlight>
              </a:rPr>
              <a:t>(3 males and 3 females)</a:t>
            </a:r>
            <a:endParaRPr sz="141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1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1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8611" lvl="0" marL="698500" rtl="0" algn="l">
              <a:lnSpc>
                <a:spcPct val="17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zh-TW" sz="1417">
                <a:solidFill>
                  <a:schemeClr val="dk1"/>
                </a:solidFill>
                <a:highlight>
                  <a:srgbClr val="FFFFFF"/>
                </a:highlight>
              </a:rPr>
              <a:t>In </a:t>
            </a:r>
            <a:r>
              <a:rPr lang="zh-TW" sz="1417">
                <a:solidFill>
                  <a:schemeClr val="dk1"/>
                </a:solidFill>
                <a:highlight>
                  <a:srgbClr val="FFFFFF"/>
                </a:highlight>
              </a:rPr>
              <a:t>addition</a:t>
            </a:r>
            <a:r>
              <a:rPr lang="zh-TW" sz="1417">
                <a:solidFill>
                  <a:schemeClr val="dk1"/>
                </a:solidFill>
                <a:highlight>
                  <a:srgbClr val="FFFFFF"/>
                </a:highlight>
              </a:rPr>
              <a:t> to raw dara, There is a Supplementary file which contain FPKM on NCBI</a:t>
            </a:r>
            <a:endParaRPr sz="141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375" y="1982346"/>
            <a:ext cx="3442301" cy="126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700" y="3518570"/>
            <a:ext cx="2607050" cy="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7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>
                <a:solidFill>
                  <a:srgbClr val="0000FF"/>
                </a:solidFill>
                <a:highlight>
                  <a:schemeClr val="lt1"/>
                </a:highlight>
              </a:rPr>
              <a:t>Where all Sequencing</a:t>
            </a:r>
            <a:r>
              <a:rPr lang="zh-TW" sz="2400">
                <a:solidFill>
                  <a:srgbClr val="0000FF"/>
                </a:solidFill>
                <a:highlight>
                  <a:schemeClr val="lt1"/>
                </a:highlight>
              </a:rPr>
              <a:t> </a:t>
            </a:r>
            <a:r>
              <a:rPr lang="zh-TW">
                <a:solidFill>
                  <a:srgbClr val="0000FF"/>
                </a:solidFill>
              </a:rPr>
              <a:t>Data that the paper used comes from  </a:t>
            </a:r>
            <a:r>
              <a:rPr lang="zh-TW"/>
              <a:t>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D. sechellia_Male_TW , </a:t>
            </a:r>
            <a:r>
              <a:rPr lang="zh-TW"/>
              <a:t>D. sechellia_Female_TW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</a:t>
            </a:r>
            <a:r>
              <a:rPr lang="zh-TW"/>
              <a:t>GSE67587 on NCBI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D. sechellia_Male_JP, D. sechellia_Female_JP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GSE67861 on NCBI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D. melanogaster_Male, D. melanogaster_Female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→ from Shiao et al. (2013) were included for analysis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D. simulans_Male_JP, D. simulans_Female_JP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→ GSE67862 on NCBI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FF"/>
                </a:solidFill>
                <a:highlight>
                  <a:srgbClr val="FFFFFF"/>
                </a:highlight>
              </a:rPr>
              <a:t>Introduction of </a:t>
            </a:r>
            <a:r>
              <a:rPr lang="zh-TW" sz="2400">
                <a:solidFill>
                  <a:srgbClr val="0000FF"/>
                </a:solidFill>
                <a:highlight>
                  <a:srgbClr val="FFFFFF"/>
                </a:highlight>
              </a:rPr>
              <a:t>tools that we used</a:t>
            </a:r>
            <a:endParaRPr sz="24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00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In this paper: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400">
                <a:solidFill>
                  <a:schemeClr val="dk1"/>
                </a:solidFill>
              </a:rPr>
              <a:t>Flybase: </a:t>
            </a:r>
            <a:r>
              <a:rPr lang="zh-TW">
                <a:solidFill>
                  <a:schemeClr val="dk1"/>
                </a:solidFill>
              </a:rPr>
              <a:t>Using FlyBase ID to</a:t>
            </a:r>
            <a:r>
              <a:rPr lang="zh-TW" sz="1400">
                <a:solidFill>
                  <a:schemeClr val="dk1"/>
                </a:solidFill>
              </a:rPr>
              <a:t> search the corresponding Symbol ID.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400">
                <a:solidFill>
                  <a:schemeClr val="dk1"/>
                </a:solidFill>
              </a:rPr>
              <a:t>TopHat 2.0.6</a:t>
            </a:r>
            <a:r>
              <a:rPr lang="zh-TW">
                <a:solidFill>
                  <a:schemeClr val="dk1"/>
                </a:solidFill>
              </a:rPr>
              <a:t>: To analysis the RNA-seq.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400">
                <a:solidFill>
                  <a:schemeClr val="dk1"/>
                </a:solidFill>
              </a:rPr>
              <a:t>NanoString: To verify the gene expression levels estimated with RNA-seq.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400">
                <a:solidFill>
                  <a:schemeClr val="dk1"/>
                </a:solidFill>
              </a:rPr>
              <a:t>NOISeq: </a:t>
            </a:r>
            <a:r>
              <a:rPr lang="zh-TW">
                <a:solidFill>
                  <a:schemeClr val="dk1"/>
                </a:solidFill>
              </a:rPr>
              <a:t>Statistical methods for analyzing RNA-seq data.</a:t>
            </a:r>
            <a:endParaRPr sz="1400"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1400">
                <a:solidFill>
                  <a:schemeClr val="dk1"/>
                </a:solidFill>
              </a:rPr>
              <a:t>pvclust: </a:t>
            </a:r>
            <a:r>
              <a:rPr lang="zh-TW">
                <a:solidFill>
                  <a:schemeClr val="dk1"/>
                </a:solidFill>
              </a:rPr>
              <a:t>Bootstrap.</a:t>
            </a:r>
            <a:endParaRPr sz="14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Professor’s suggestion: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STAR: RNA-seq alignment.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DEseq2: Statistical methods for analyzing RNA-seq data.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 We use: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pvclust: </a:t>
            </a:r>
            <a:r>
              <a:rPr lang="zh-TW">
                <a:solidFill>
                  <a:schemeClr val="dk1"/>
                </a:solidFill>
              </a:rPr>
              <a:t>Bootstrap.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limma: Caculate the DEG</a:t>
            </a:r>
            <a:r>
              <a:rPr lang="zh-TW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How to reproduct the result of the paper with the tools </a:t>
            </a:r>
            <a:r>
              <a:rPr lang="zh-TW"/>
              <a:t> </a:t>
            </a:r>
            <a:r>
              <a:rPr lang="zh-TW"/>
              <a:t>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1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Download Supplementary file which contains FPKM from NCBI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Compute TPM from FPKM implemented in the limma (R package)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Compute Degs from TPM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Creating heatmaps with each species’s FPKMs average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heatmap(heat_or_scale)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Do  multiscale bootstrap resampling implemented in the pvclust (R package)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plot(or_bp)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Demo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250" y="3315775"/>
            <a:ext cx="7224000" cy="7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Result</a:t>
            </a:r>
            <a:r>
              <a:rPr lang="zh-TW"/>
              <a:t> 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What do you find?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There were ten genes consistently expressed at FPKM&gt; 1,000 in all three species:Obp19a, Obp19d, Obp28a, Obp56d, Obp69a, Obp83a, Obp83b, and lush.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Among the Or genes, Orco was expressed at the highest level in all samples, at FPKM&gt; 1,000 in both D. melanogaster and D. simulans and &gt;500 in D. sechellia.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Higher FPKMs value mean those genes are more developed.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zh-TW"/>
              <a:t>We find match result is same species but not same area will classify by sex and not same species just classify by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Does your finding match the results published?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Heatmaps classify is match with our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3820900"/>
            <a:ext cx="839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About DEGs: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00"/>
              <a:t>The analysis showed that chemosensory genes were enriched in the DEGs in the antennae of both D. sechellia and D. simulans, but there was a higher percentage of chemosensory genes differentially expressed in D. sechellia.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5451450" y="4394725"/>
            <a:ext cx="223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heatmap_or_paper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pvclust_or_paper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901" y="152400"/>
            <a:ext cx="4036100" cy="374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50" y="152400"/>
            <a:ext cx="5038451" cy="477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>
            <a:off x="4508425" y="4391225"/>
            <a:ext cx="6900" cy="442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3787650" y="4396475"/>
            <a:ext cx="5100" cy="439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>
            <a:off x="3780650" y="4394725"/>
            <a:ext cx="734700" cy="1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/>
          <p:nvPr/>
        </p:nvCxnSpPr>
        <p:spPr>
          <a:xfrm>
            <a:off x="3791150" y="4833850"/>
            <a:ext cx="734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