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ee46e7218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ee46e7218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ee46e7218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ee46e7218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ee46e7218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ee46e7218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ee46e7218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ee46e7218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ee46e7218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ee46e7218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ee46e7218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ee46e7218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ee46e7218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ee46e7218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ee46e7218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ee46e7218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ee46e7218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ee46e7218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ee46e7218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ee46e7218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ee46e721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ee46e721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ee46e7218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ee46e7218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e46e721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ee46e721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ee46e721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ee46e721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ee46e7218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ee46e721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ee46e721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ee46e721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ee46e721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ee46e721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ee46e7218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ee46e7218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ee46e7218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ee46e7218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875500"/>
            <a:ext cx="7505700" cy="3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AutoNum type="romanLcPeriod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061378" y="12487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Simulación</a:t>
            </a:r>
            <a:r>
              <a:rPr lang="es-419" sz="7200"/>
              <a:t> </a:t>
            </a:r>
            <a:endParaRPr sz="72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789175" y="23579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Cafetería</a:t>
            </a:r>
            <a:r>
              <a:rPr lang="es-419" sz="2400"/>
              <a:t> </a:t>
            </a:r>
            <a:r>
              <a:rPr lang="es-419" sz="2400"/>
              <a:t>Éxito</a:t>
            </a:r>
            <a:r>
              <a:rPr lang="es-419" sz="2400"/>
              <a:t> la Sabana</a:t>
            </a:r>
            <a:endParaRPr sz="240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7375" y="3282150"/>
            <a:ext cx="1620550" cy="15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2196500" y="2880500"/>
            <a:ext cx="32988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Jonathan Garzon 160003450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Fabricio Caicedo  160003404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0850" y="132825"/>
            <a:ext cx="1961065" cy="18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678425" y="462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Ajustes a distribuciones de probabilidad</a:t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75" y="2610850"/>
            <a:ext cx="2863950" cy="20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8376" y="1030225"/>
            <a:ext cx="2307251" cy="169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1775" y="3172025"/>
            <a:ext cx="2510650" cy="18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777937">
            <a:off x="1334498" y="1154375"/>
            <a:ext cx="1248400" cy="124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35400" y="1295950"/>
            <a:ext cx="2646775" cy="1955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90375" y="3854636"/>
            <a:ext cx="1306050" cy="4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545550" y="368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Herramienta de </a:t>
            </a:r>
            <a:r>
              <a:rPr lang="es-419" sz="4800"/>
              <a:t>simulación</a:t>
            </a:r>
            <a:endParaRPr sz="4800"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4227275" y="1758775"/>
            <a:ext cx="5379600" cy="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/>
              <a:t>VENTAJAS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210" name="Google Shape;210;p23"/>
          <p:cNvSpPr txBox="1"/>
          <p:nvPr/>
        </p:nvSpPr>
        <p:spPr>
          <a:xfrm>
            <a:off x="3689575" y="2511275"/>
            <a:ext cx="49869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419" sz="1800">
                <a:latin typeface="Calibri"/>
                <a:ea typeface="Calibri"/>
                <a:cs typeface="Calibri"/>
                <a:sym typeface="Calibri"/>
              </a:rPr>
              <a:t>Ofrece mayor eficiencia y menor riesgo al abordar desafíos empresariales complejos.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419" sz="1800">
                <a:latin typeface="Calibri"/>
                <a:ea typeface="Calibri"/>
                <a:cs typeface="Calibri"/>
                <a:sym typeface="Calibri"/>
              </a:rPr>
              <a:t>Permite a los usuarios capturar la complejidad de prácticamente cualquier sistema.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504032">
            <a:off x="-17411" y="1898896"/>
            <a:ext cx="4453347" cy="1933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1014575" y="361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Modelo</a:t>
            </a:r>
            <a:endParaRPr sz="4800"/>
          </a:p>
        </p:txBody>
      </p:sp>
      <p:pic>
        <p:nvPicPr>
          <p:cNvPr id="217" name="Google Shape;217;p24"/>
          <p:cNvPicPr preferRelativeResize="0"/>
          <p:nvPr/>
        </p:nvPicPr>
        <p:blipFill rotWithShape="1">
          <a:blip r:embed="rId3">
            <a:alphaModFix/>
          </a:blip>
          <a:srcRect b="0" l="-11870" r="11870" t="0"/>
          <a:stretch/>
        </p:blipFill>
        <p:spPr>
          <a:xfrm>
            <a:off x="-376950" y="1399225"/>
            <a:ext cx="8983325" cy="30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490800" y="211050"/>
            <a:ext cx="7505700" cy="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Escenario actual</a:t>
            </a:r>
            <a:endParaRPr sz="4800"/>
          </a:p>
        </p:txBody>
      </p:sp>
      <p:pic>
        <p:nvPicPr>
          <p:cNvPr id="223" name="Google Shape;223;p25"/>
          <p:cNvPicPr preferRelativeResize="0"/>
          <p:nvPr/>
        </p:nvPicPr>
        <p:blipFill rotWithShape="1">
          <a:blip r:embed="rId3">
            <a:alphaModFix/>
          </a:blip>
          <a:srcRect b="16422" l="0" r="28805" t="10424"/>
          <a:stretch/>
        </p:blipFill>
        <p:spPr>
          <a:xfrm>
            <a:off x="1141575" y="927375"/>
            <a:ext cx="6854926" cy="36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0775" y="4056950"/>
            <a:ext cx="877275" cy="8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7209" y="3931825"/>
            <a:ext cx="1548941" cy="8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5"/>
          <p:cNvSpPr txBox="1"/>
          <p:nvPr/>
        </p:nvSpPr>
        <p:spPr>
          <a:xfrm>
            <a:off x="2018975" y="4314875"/>
            <a:ext cx="6489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5488300" y="4314875"/>
            <a:ext cx="6489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925" y="488500"/>
            <a:ext cx="53244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 rotWithShape="1">
          <a:blip r:embed="rId4">
            <a:alphaModFix/>
          </a:blip>
          <a:srcRect b="0" l="0" r="25110" t="0"/>
          <a:stretch/>
        </p:blipFill>
        <p:spPr>
          <a:xfrm>
            <a:off x="1078725" y="1321825"/>
            <a:ext cx="6253499" cy="99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 txBox="1"/>
          <p:nvPr/>
        </p:nvSpPr>
        <p:spPr>
          <a:xfrm>
            <a:off x="2524800" y="2462325"/>
            <a:ext cx="34395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latin typeface="Calibri"/>
                <a:ea typeface="Calibri"/>
                <a:cs typeface="Calibri"/>
                <a:sym typeface="Calibri"/>
              </a:rPr>
              <a:t>ESCENARIO 3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471225" y="3848563"/>
            <a:ext cx="6489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2600" y="3534511"/>
            <a:ext cx="1108351" cy="109966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6"/>
          <p:cNvSpPr txBox="1"/>
          <p:nvPr/>
        </p:nvSpPr>
        <p:spPr>
          <a:xfrm>
            <a:off x="2677200" y="3844425"/>
            <a:ext cx="11085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1959" y="3591425"/>
            <a:ext cx="1548941" cy="8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6"/>
          <p:cNvSpPr txBox="1"/>
          <p:nvPr/>
        </p:nvSpPr>
        <p:spPr>
          <a:xfrm>
            <a:off x="5912825" y="3844425"/>
            <a:ext cx="11085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/>
        </p:nvSpPr>
        <p:spPr>
          <a:xfrm>
            <a:off x="2595150" y="281450"/>
            <a:ext cx="34395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latin typeface="Calibri"/>
                <a:ea typeface="Calibri"/>
                <a:cs typeface="Calibri"/>
                <a:sym typeface="Calibri"/>
              </a:rPr>
              <a:t>ESCENARIO 4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2677200" y="2614725"/>
            <a:ext cx="34395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latin typeface="Calibri"/>
                <a:ea typeface="Calibri"/>
                <a:cs typeface="Calibri"/>
                <a:sym typeface="Calibri"/>
              </a:rPr>
              <a:t>ESCENARIO 5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650" y="1130861"/>
            <a:ext cx="1108351" cy="109966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7"/>
          <p:cNvSpPr txBox="1"/>
          <p:nvPr/>
        </p:nvSpPr>
        <p:spPr>
          <a:xfrm>
            <a:off x="2665550" y="1422675"/>
            <a:ext cx="11085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534" y="1296175"/>
            <a:ext cx="1548941" cy="8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2834" y="1321588"/>
            <a:ext cx="1548941" cy="8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600" y="3534511"/>
            <a:ext cx="1108351" cy="109966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7"/>
          <p:cNvSpPr txBox="1"/>
          <p:nvPr/>
        </p:nvSpPr>
        <p:spPr>
          <a:xfrm>
            <a:off x="2677200" y="3844425"/>
            <a:ext cx="11085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1959" y="3591425"/>
            <a:ext cx="1548941" cy="8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7"/>
          <p:cNvSpPr txBox="1"/>
          <p:nvPr/>
        </p:nvSpPr>
        <p:spPr>
          <a:xfrm>
            <a:off x="5912825" y="3844425"/>
            <a:ext cx="11085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6859" y="3649138"/>
            <a:ext cx="1548941" cy="8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>
            <p:ph type="title"/>
          </p:nvPr>
        </p:nvSpPr>
        <p:spPr>
          <a:xfrm>
            <a:off x="592450" y="720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</a:t>
            </a:r>
            <a:endParaRPr/>
          </a:p>
        </p:txBody>
      </p:sp>
      <p:pic>
        <p:nvPicPr>
          <p:cNvPr id="260" name="Google Shape;260;p28"/>
          <p:cNvPicPr preferRelativeResize="0"/>
          <p:nvPr/>
        </p:nvPicPr>
        <p:blipFill rotWithShape="1">
          <a:blip r:embed="rId3">
            <a:alphaModFix/>
          </a:blip>
          <a:srcRect b="55751" l="36709" r="19354" t="31563"/>
          <a:stretch/>
        </p:blipFill>
        <p:spPr>
          <a:xfrm>
            <a:off x="818925" y="1796225"/>
            <a:ext cx="7349600" cy="19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type="title"/>
          </p:nvPr>
        </p:nvSpPr>
        <p:spPr>
          <a:xfrm>
            <a:off x="412675" y="289225"/>
            <a:ext cx="75057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</a:t>
            </a:r>
            <a:endParaRPr/>
          </a:p>
        </p:txBody>
      </p:sp>
      <p:sp>
        <p:nvSpPr>
          <p:cNvPr id="266" name="Google Shape;266;p29"/>
          <p:cNvSpPr txBox="1"/>
          <p:nvPr/>
        </p:nvSpPr>
        <p:spPr>
          <a:xfrm>
            <a:off x="476825" y="1008375"/>
            <a:ext cx="23139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Escenario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6460600" y="3341675"/>
            <a:ext cx="23139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Escenario 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29"/>
          <p:cNvPicPr preferRelativeResize="0"/>
          <p:nvPr/>
        </p:nvPicPr>
        <p:blipFill rotWithShape="1">
          <a:blip r:embed="rId3">
            <a:alphaModFix/>
          </a:blip>
          <a:srcRect b="41887" l="36711" r="19517" t="45133"/>
          <a:stretch/>
        </p:blipFill>
        <p:spPr>
          <a:xfrm>
            <a:off x="1677516" y="957600"/>
            <a:ext cx="6963060" cy="16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9"/>
          <p:cNvPicPr preferRelativeResize="0"/>
          <p:nvPr/>
        </p:nvPicPr>
        <p:blipFill rotWithShape="1">
          <a:blip r:embed="rId4">
            <a:alphaModFix/>
          </a:blip>
          <a:srcRect b="28135" l="36624" r="19607" t="59002"/>
          <a:stretch/>
        </p:blipFill>
        <p:spPr>
          <a:xfrm>
            <a:off x="175650" y="2767175"/>
            <a:ext cx="6116923" cy="164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>
            <p:ph type="title"/>
          </p:nvPr>
        </p:nvSpPr>
        <p:spPr>
          <a:xfrm>
            <a:off x="569000" y="173350"/>
            <a:ext cx="75057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</a:t>
            </a:r>
            <a:endParaRPr/>
          </a:p>
        </p:txBody>
      </p:sp>
      <p:sp>
        <p:nvSpPr>
          <p:cNvPr id="275" name="Google Shape;275;p30"/>
          <p:cNvSpPr txBox="1"/>
          <p:nvPr/>
        </p:nvSpPr>
        <p:spPr>
          <a:xfrm>
            <a:off x="687900" y="1086550"/>
            <a:ext cx="26031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Escenario 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6773250" y="3490200"/>
            <a:ext cx="26031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Escenario 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30"/>
          <p:cNvPicPr preferRelativeResize="0"/>
          <p:nvPr/>
        </p:nvPicPr>
        <p:blipFill rotWithShape="1">
          <a:blip r:embed="rId3">
            <a:alphaModFix/>
          </a:blip>
          <a:srcRect b="13264" l="36904" r="19515" t="72648"/>
          <a:stretch/>
        </p:blipFill>
        <p:spPr>
          <a:xfrm>
            <a:off x="1985475" y="992750"/>
            <a:ext cx="6249648" cy="168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 rotWithShape="1">
          <a:blip r:embed="rId4">
            <a:alphaModFix/>
          </a:blip>
          <a:srcRect b="13190" l="36928" r="19866" t="73090"/>
          <a:stretch/>
        </p:blipFill>
        <p:spPr>
          <a:xfrm>
            <a:off x="508100" y="2907850"/>
            <a:ext cx="6011174" cy="168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>
            <p:ph type="title"/>
          </p:nvPr>
        </p:nvSpPr>
        <p:spPr>
          <a:xfrm>
            <a:off x="709725" y="95175"/>
            <a:ext cx="75057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</a:t>
            </a:r>
            <a:endParaRPr/>
          </a:p>
        </p:txBody>
      </p:sp>
      <p:sp>
        <p:nvSpPr>
          <p:cNvPr id="284" name="Google Shape;284;p31"/>
          <p:cNvSpPr txBox="1"/>
          <p:nvPr>
            <p:ph idx="1" type="body"/>
          </p:nvPr>
        </p:nvSpPr>
        <p:spPr>
          <a:xfrm>
            <a:off x="756600" y="766050"/>
            <a:ext cx="7505700" cy="3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De acuerdo a los resultados de la </a:t>
            </a:r>
            <a:r>
              <a:rPr lang="es-419"/>
              <a:t>investigación</a:t>
            </a:r>
            <a:r>
              <a:rPr lang="es-419"/>
              <a:t> realizada y </a:t>
            </a:r>
            <a:r>
              <a:rPr lang="es-419"/>
              <a:t>basándonos</a:t>
            </a:r>
            <a:r>
              <a:rPr lang="es-419"/>
              <a:t> en la tablas donde se hace un resumen promedio de cada </a:t>
            </a:r>
            <a:r>
              <a:rPr lang="es-419"/>
              <a:t>ejecución</a:t>
            </a:r>
            <a:r>
              <a:rPr lang="es-419"/>
              <a:t> de las simulaciones sugeridas, se llega a la </a:t>
            </a:r>
            <a:r>
              <a:rPr lang="es-419"/>
              <a:t>conclusión</a:t>
            </a:r>
            <a:r>
              <a:rPr lang="es-419"/>
              <a:t> que el </a:t>
            </a:r>
            <a:r>
              <a:rPr lang="es-419"/>
              <a:t>escenario</a:t>
            </a:r>
            <a:r>
              <a:rPr lang="es-419"/>
              <a:t> por el cual debe optar el </a:t>
            </a:r>
            <a:r>
              <a:rPr lang="es-419"/>
              <a:t>almacén</a:t>
            </a:r>
            <a:r>
              <a:rPr lang="es-419"/>
              <a:t> es </a:t>
            </a:r>
            <a:r>
              <a:rPr lang="es-419"/>
              <a:t>número</a:t>
            </a:r>
            <a:r>
              <a:rPr lang="es-419"/>
              <a:t> 2. Ya que este no solo ofrece buenos tiempos de servicio y </a:t>
            </a:r>
            <a:r>
              <a:rPr lang="es-419"/>
              <a:t>más</a:t>
            </a:r>
            <a:r>
              <a:rPr lang="es-419"/>
              <a:t> demanda hacia la </a:t>
            </a:r>
            <a:r>
              <a:rPr lang="es-419"/>
              <a:t>cafetería</a:t>
            </a:r>
            <a:r>
              <a:rPr lang="es-419"/>
              <a:t>.</a:t>
            </a:r>
            <a:endParaRPr/>
          </a:p>
        </p:txBody>
      </p:sp>
      <p:pic>
        <p:nvPicPr>
          <p:cNvPr id="285" name="Google Shape;2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700" y="1922975"/>
            <a:ext cx="3687800" cy="27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522100" y="501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Descripción</a:t>
            </a:r>
            <a:r>
              <a:rPr lang="es-419" sz="4800"/>
              <a:t> del Sistemas</a:t>
            </a:r>
            <a:endParaRPr sz="4800"/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670625" y="1573525"/>
            <a:ext cx="4730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Actualmente la </a:t>
            </a:r>
            <a:r>
              <a:rPr lang="es-419" sz="1800"/>
              <a:t>cafetería</a:t>
            </a:r>
            <a:r>
              <a:rPr lang="es-419" sz="1800"/>
              <a:t> del </a:t>
            </a:r>
            <a:r>
              <a:rPr lang="es-419" sz="1800"/>
              <a:t>almacén</a:t>
            </a:r>
            <a:r>
              <a:rPr lang="es-419" sz="1800"/>
              <a:t> </a:t>
            </a:r>
            <a:r>
              <a:rPr lang="es-419" sz="1800"/>
              <a:t>Éxito</a:t>
            </a:r>
            <a:r>
              <a:rPr lang="es-419" sz="1800"/>
              <a:t>. Principalmente ofrece alimentos ya preparados y en una </a:t>
            </a:r>
            <a:r>
              <a:rPr lang="es-419" sz="1800"/>
              <a:t>minoría</a:t>
            </a:r>
            <a:r>
              <a:rPr lang="es-419" sz="1800"/>
              <a:t> otros por preparar, para este servicio cuenta con dos servidores. T</a:t>
            </a:r>
            <a:r>
              <a:rPr lang="es-419" sz="1800"/>
              <a:t>ambién</a:t>
            </a:r>
            <a:r>
              <a:rPr lang="es-419" sz="1800"/>
              <a:t> hay 20 mesas distribuidas por la zona de comidas del </a:t>
            </a:r>
            <a:r>
              <a:rPr lang="es-419" sz="1800"/>
              <a:t>almacén</a:t>
            </a:r>
            <a:r>
              <a:rPr lang="es-419" sz="1800"/>
              <a:t>, cada una de ellas con cuatro sillas como </a:t>
            </a:r>
            <a:r>
              <a:rPr lang="es-419" sz="1800"/>
              <a:t>máximo</a:t>
            </a:r>
            <a:r>
              <a:rPr lang="es-419" sz="1800"/>
              <a:t>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0812">
            <a:off x="5803491" y="1551592"/>
            <a:ext cx="2614366" cy="2614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>
            <p:ph type="title"/>
          </p:nvPr>
        </p:nvSpPr>
        <p:spPr>
          <a:xfrm>
            <a:off x="1116200" y="2041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Gracias..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Definición</a:t>
            </a:r>
            <a:r>
              <a:rPr lang="es-419" sz="4800"/>
              <a:t> del problema</a:t>
            </a:r>
            <a:endParaRPr sz="4800"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865200" y="1800200"/>
            <a:ext cx="4345500" cy="27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700"/>
              <a:t>L</a:t>
            </a:r>
            <a:r>
              <a:rPr lang="es-419" sz="1700"/>
              <a:t>a </a:t>
            </a:r>
            <a:r>
              <a:rPr lang="es-419" sz="1700"/>
              <a:t>cafetería</a:t>
            </a:r>
            <a:r>
              <a:rPr lang="es-419" sz="1700"/>
              <a:t>, principalmente a la hora del almuerzo. Donde encuentran problemas de </a:t>
            </a:r>
            <a:r>
              <a:rPr lang="es-419" sz="1700"/>
              <a:t>embotellamiento</a:t>
            </a:r>
            <a:r>
              <a:rPr lang="es-419" sz="1700"/>
              <a:t> </a:t>
            </a:r>
            <a:r>
              <a:rPr lang="es-419" sz="1700"/>
              <a:t>debido</a:t>
            </a:r>
            <a:r>
              <a:rPr lang="es-419" sz="1700"/>
              <a:t> a alta afluencia a la hora del almuerzo</a:t>
            </a:r>
            <a:endParaRPr sz="1700"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07065">
            <a:off x="5460025" y="1741550"/>
            <a:ext cx="2276523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334500" y="185050"/>
            <a:ext cx="37068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Justificación</a:t>
            </a:r>
            <a:endParaRPr sz="3600"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240650" y="990200"/>
            <a:ext cx="3660000" cy="24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800"/>
              <a:t>Este estudio sirve para obtener información sobre el rendimiento de la </a:t>
            </a:r>
            <a:r>
              <a:rPr lang="es-419" sz="1800"/>
              <a:t>cafetería</a:t>
            </a:r>
            <a:endParaRPr sz="1800"/>
          </a:p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5263025" y="185050"/>
            <a:ext cx="37068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Objetivos</a:t>
            </a:r>
            <a:endParaRPr sz="36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4426600" y="767425"/>
            <a:ext cx="3660000" cy="24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•</a:t>
            </a:r>
            <a:r>
              <a:rPr lang="es-419" sz="1600"/>
              <a:t> Mejorar los tiempos de respuesta para entrega de alimentos.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/>
              <a:t> • Realizar y analizar la </a:t>
            </a:r>
            <a:r>
              <a:rPr lang="es-419" sz="1600"/>
              <a:t>simulación</a:t>
            </a:r>
            <a:r>
              <a:rPr lang="es-419" sz="1600"/>
              <a:t> del sistema de la </a:t>
            </a:r>
            <a:r>
              <a:rPr lang="es-419" sz="1600"/>
              <a:t>cafetería</a:t>
            </a:r>
            <a:r>
              <a:rPr lang="es-419" sz="1600"/>
              <a:t> en hora pico.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/>
              <a:t>Determinar si es necesario incrementar el </a:t>
            </a:r>
            <a:r>
              <a:rPr lang="es-419" sz="1600"/>
              <a:t>número</a:t>
            </a:r>
            <a:r>
              <a:rPr lang="es-419" sz="1600"/>
              <a:t> de cajeros para suplir la demanda de almuerzos y comidas.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600"/>
              <a:t>• Determinar si es necesario incrementar el </a:t>
            </a:r>
            <a:r>
              <a:rPr lang="es-419" sz="1600"/>
              <a:t>número</a:t>
            </a:r>
            <a:r>
              <a:rPr lang="es-419" sz="1600"/>
              <a:t> de cocineros.</a:t>
            </a:r>
            <a:endParaRPr sz="16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49" y="2120275"/>
            <a:ext cx="3435900" cy="2603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498650" y="314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Preguntas </a:t>
            </a:r>
            <a:r>
              <a:rPr lang="es-419" sz="4800"/>
              <a:t>Específicas</a:t>
            </a:r>
            <a:endParaRPr sz="4800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537725" y="1357575"/>
            <a:ext cx="4391700" cy="30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s-419" sz="1700"/>
              <a:t> ¿Qué configuraciones del sistema ofrecen menor tiempo de espera en la fila de despacho de alimentos?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s-419" sz="1700"/>
              <a:t>¿Es favorable agregar otro punto de pago?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s-419" sz="1700"/>
              <a:t>¿Es favorable agregar un nuevo punto de despacho de almuerzos y comidas rapidas?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s-419" sz="1700"/>
              <a:t>¿Es favorable dividir el tipo de pedidos en comidas preparadas y comidas por preparar?</a:t>
            </a:r>
            <a:endParaRPr sz="17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701" y="1844800"/>
            <a:ext cx="4110699" cy="23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19150" y="314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Medidas de </a:t>
            </a:r>
            <a:r>
              <a:rPr lang="es-419" sz="4800"/>
              <a:t>desempeño</a:t>
            </a:r>
            <a:endParaRPr sz="4800"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490825" y="1412300"/>
            <a:ext cx="4131600" cy="3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 sz="1800"/>
              <a:t>Tiempo total del comensal esperando el almuerzo.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 sz="1800"/>
              <a:t>Tiempo de espera del comensal para pagar el almuerzo.s.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 sz="1800"/>
              <a:t>Tiempo que toma el comensal en terminar la comida.</a:t>
            </a:r>
            <a:endParaRPr sz="1800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74596">
            <a:off x="4842421" y="1865281"/>
            <a:ext cx="3983109" cy="207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819150" y="306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Alcance del Sistema</a:t>
            </a:r>
            <a:endParaRPr sz="4800"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764425" y="1479700"/>
            <a:ext cx="48558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800"/>
              <a:t>Este sistema de la </a:t>
            </a:r>
            <a:r>
              <a:rPr lang="es-419" sz="1800"/>
              <a:t>cafetería</a:t>
            </a:r>
            <a:r>
              <a:rPr lang="es-419" sz="1800"/>
              <a:t> </a:t>
            </a:r>
            <a:r>
              <a:rPr lang="es-419" sz="1800"/>
              <a:t>está</a:t>
            </a:r>
            <a:r>
              <a:rPr lang="es-419" sz="1800"/>
              <a:t> limitado para </a:t>
            </a:r>
            <a:r>
              <a:rPr lang="es-419" sz="1800"/>
              <a:t>recibir</a:t>
            </a:r>
            <a:r>
              <a:rPr lang="es-419" sz="1800"/>
              <a:t> un </a:t>
            </a:r>
            <a:r>
              <a:rPr lang="es-419" sz="1800"/>
              <a:t>máximo</a:t>
            </a:r>
            <a:r>
              <a:rPr lang="es-419" sz="1800"/>
              <a:t> de 80 personas, </a:t>
            </a:r>
            <a:r>
              <a:rPr lang="es-419" sz="1800"/>
              <a:t>además</a:t>
            </a:r>
            <a:r>
              <a:rPr lang="es-419" sz="1800"/>
              <a:t> de esto la caja es compartida no solo los comensales que la utilizan. Cualquier cliente del </a:t>
            </a:r>
            <a:r>
              <a:rPr lang="es-419" sz="1800"/>
              <a:t>almacén</a:t>
            </a:r>
            <a:r>
              <a:rPr lang="es-419" sz="1800"/>
              <a:t> con menos de 5 productos puede hacer uso del cajero, por  otro lado los productos que ofrecen algunos </a:t>
            </a:r>
            <a:r>
              <a:rPr lang="es-419" sz="1800"/>
              <a:t>están</a:t>
            </a:r>
            <a:r>
              <a:rPr lang="es-419" sz="1800"/>
              <a:t> preparados y no preparados.</a:t>
            </a:r>
            <a:endParaRPr sz="1800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075" y="2171450"/>
            <a:ext cx="1968700" cy="20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365775" y="431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Escenarios e intervalo de simulación</a:t>
            </a:r>
            <a:endParaRPr sz="3600"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708975" y="2394550"/>
            <a:ext cx="33393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3000"/>
              <a:t>Escenario</a:t>
            </a:r>
            <a:endParaRPr sz="3000"/>
          </a:p>
        </p:txBody>
      </p:sp>
      <p:sp>
        <p:nvSpPr>
          <p:cNvPr id="183" name="Google Shape;183;p20"/>
          <p:cNvSpPr txBox="1"/>
          <p:nvPr/>
        </p:nvSpPr>
        <p:spPr>
          <a:xfrm>
            <a:off x="725325" y="2999375"/>
            <a:ext cx="33066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Si se aumenta un despachador de comida, 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cómo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desempeñaría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 el sistema. 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También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 esta caso de que se aumente y se dividan las tareas de despacho.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3924125" y="1235100"/>
            <a:ext cx="2665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latin typeface="Calibri"/>
                <a:ea typeface="Calibri"/>
                <a:cs typeface="Calibri"/>
                <a:sym typeface="Calibri"/>
              </a:rPr>
              <a:t>Intervalo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3924125" y="1782250"/>
            <a:ext cx="35409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Calibri"/>
                <a:ea typeface="Calibri"/>
                <a:cs typeface="Calibri"/>
                <a:sym typeface="Calibri"/>
              </a:rPr>
              <a:t>el intervalo de tiempo durante los </a:t>
            </a:r>
            <a:r>
              <a:rPr lang="es-419" sz="1800">
                <a:latin typeface="Calibri"/>
                <a:ea typeface="Calibri"/>
                <a:cs typeface="Calibri"/>
                <a:sym typeface="Calibri"/>
              </a:rPr>
              <a:t>días</a:t>
            </a:r>
            <a:r>
              <a:rPr lang="es-419" sz="1800">
                <a:latin typeface="Calibri"/>
                <a:ea typeface="Calibri"/>
                <a:cs typeface="Calibri"/>
                <a:sym typeface="Calibri"/>
              </a:rPr>
              <a:t> entre semana fue de 11:30 am a 1:00 pm.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577" y="2618650"/>
            <a:ext cx="2122234" cy="207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819150" y="274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Tablas de datos</a:t>
            </a:r>
            <a:endParaRPr sz="4800"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63" y="1072775"/>
            <a:ext cx="8313276" cy="368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