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1"/>
  </p:handoutMasterIdLst>
  <p:sldIdLst>
    <p:sldId id="256" r:id="rId2"/>
    <p:sldId id="259" r:id="rId3"/>
    <p:sldId id="263" r:id="rId4"/>
    <p:sldId id="257" r:id="rId5"/>
    <p:sldId id="262" r:id="rId6"/>
    <p:sldId id="258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228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850C251-0378-53F8-1C98-83D8961AA8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F603A0-5498-C5E2-168A-E1C97277A8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4B86F-F22D-440E-BA30-C091A4477B34}" type="datetimeFigureOut">
              <a:rPr lang="fr-CH" smtClean="0"/>
              <a:t>06.01.2024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F1DA7F-644C-FC30-27F8-D65B8EFF3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85DCD3-C13C-E1B8-5144-674275B977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5E459-B22C-4492-8C58-D425C4792E92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321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27934A-7F28-4276-BE72-D1C4B2F6E4AE}" type="datetimeFigureOut">
              <a:rPr lang="fr-CH" smtClean="0"/>
              <a:t>28.12.2023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ACD8C2-619B-447A-95EA-0B80CEF478FE}" type="slidenum">
              <a:rPr lang="fr-CH" smtClean="0"/>
              <a:t>‹N°›</a:t>
            </a:fld>
            <a:endParaRPr lang="fr-CH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1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934A-7F28-4276-BE72-D1C4B2F6E4AE}" type="datetimeFigureOut">
              <a:rPr lang="fr-CH" smtClean="0"/>
              <a:t>28.12.2023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D8C2-619B-447A-95EA-0B80CEF478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1179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934A-7F28-4276-BE72-D1C4B2F6E4AE}" type="datetimeFigureOut">
              <a:rPr lang="fr-CH" smtClean="0"/>
              <a:t>28.12.2023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D8C2-619B-447A-95EA-0B80CEF478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917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934A-7F28-4276-BE72-D1C4B2F6E4AE}" type="datetimeFigureOut">
              <a:rPr lang="fr-CH" smtClean="0"/>
              <a:t>28.12.2023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D8C2-619B-447A-95EA-0B80CEF478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9445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934A-7F28-4276-BE72-D1C4B2F6E4AE}" type="datetimeFigureOut">
              <a:rPr lang="fr-CH" smtClean="0"/>
              <a:t>28.12.2023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D8C2-619B-447A-95EA-0B80CEF478FE}" type="slidenum">
              <a:rPr lang="fr-CH" smtClean="0"/>
              <a:t>‹N°›</a:t>
            </a:fld>
            <a:endParaRPr lang="fr-CH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14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934A-7F28-4276-BE72-D1C4B2F6E4AE}" type="datetimeFigureOut">
              <a:rPr lang="fr-CH" smtClean="0"/>
              <a:t>28.12.2023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D8C2-619B-447A-95EA-0B80CEF478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0541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934A-7F28-4276-BE72-D1C4B2F6E4AE}" type="datetimeFigureOut">
              <a:rPr lang="fr-CH" smtClean="0"/>
              <a:t>28.12.2023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D8C2-619B-447A-95EA-0B80CEF478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1262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934A-7F28-4276-BE72-D1C4B2F6E4AE}" type="datetimeFigureOut">
              <a:rPr lang="fr-CH" smtClean="0"/>
              <a:t>28.12.2023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D8C2-619B-447A-95EA-0B80CEF478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2393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934A-7F28-4276-BE72-D1C4B2F6E4AE}" type="datetimeFigureOut">
              <a:rPr lang="fr-CH" smtClean="0"/>
              <a:t>28.12.2023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D8C2-619B-447A-95EA-0B80CEF478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8596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934A-7F28-4276-BE72-D1C4B2F6E4AE}" type="datetimeFigureOut">
              <a:rPr lang="fr-CH" smtClean="0"/>
              <a:t>28.12.2023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D8C2-619B-447A-95EA-0B80CEF478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562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934A-7F28-4276-BE72-D1C4B2F6E4AE}" type="datetimeFigureOut">
              <a:rPr lang="fr-CH" smtClean="0"/>
              <a:t>28.12.2023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CD8C2-619B-447A-95EA-0B80CEF478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7578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127934A-7F28-4276-BE72-D1C4B2F6E4AE}" type="datetimeFigureOut">
              <a:rPr lang="fr-CH" smtClean="0"/>
              <a:t>28.12.2023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BACD8C2-619B-447A-95EA-0B80CEF478F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003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index.php" TargetMode="External"/><Relationship Id="rId2" Type="http://schemas.openxmlformats.org/officeDocument/2006/relationships/hyperlink" Target="http://www.technologyimprov.com/syntax-compare/lang.php?lang1=PHP&amp;lang2=C%2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doc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18332-F516-217C-AC98-7D87F4C4A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Programmation </a:t>
            </a:r>
            <a:br>
              <a:rPr lang="fr-CH" dirty="0"/>
            </a:br>
            <a:r>
              <a:rPr lang="fr-CH" dirty="0"/>
              <a:t>C# &amp;&amp; PHP/HTML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580EAD-4C9E-C70B-2046-E27CDDCB8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Un peu de théorie…</a:t>
            </a:r>
          </a:p>
        </p:txBody>
      </p:sp>
    </p:spTree>
    <p:extLst>
      <p:ext uri="{BB962C8B-B14F-4D97-AF65-F5344CB8AC3E}">
        <p14:creationId xmlns:p14="http://schemas.microsoft.com/office/powerpoint/2010/main" val="269398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What is PHP | Benifits of PHP | PHP Versions - phpcodenmore.com">
            <a:extLst>
              <a:ext uri="{FF2B5EF4-FFF2-40B4-BE49-F238E27FC236}">
                <a16:creationId xmlns:a16="http://schemas.microsoft.com/office/drawing/2014/main" id="{FFF0B132-F551-9865-D792-FAAAAED672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872" y="1216574"/>
            <a:ext cx="11081175" cy="443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29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FE5CA9-3594-ADCE-EA1C-13E80FB32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2845"/>
            <a:ext cx="9875520" cy="1356360"/>
          </a:xfrm>
        </p:spPr>
        <p:txBody>
          <a:bodyPr/>
          <a:lstStyle/>
          <a:p>
            <a:r>
              <a:rPr lang="fr-CH" dirty="0"/>
              <a:t>Syntaxe générale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F82BC469-9E37-E148-74CC-AB31A8D0FF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667320"/>
              </p:ext>
            </p:extLst>
          </p:nvPr>
        </p:nvGraphicFramePr>
        <p:xfrm>
          <a:off x="1143000" y="1510645"/>
          <a:ext cx="10527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9128">
                  <a:extLst>
                    <a:ext uri="{9D8B030D-6E8A-4147-A177-3AD203B41FA5}">
                      <a16:colId xmlns:a16="http://schemas.microsoft.com/office/drawing/2014/main" val="3910988144"/>
                    </a:ext>
                  </a:extLst>
                </a:gridCol>
                <a:gridCol w="3509128">
                  <a:extLst>
                    <a:ext uri="{9D8B030D-6E8A-4147-A177-3AD203B41FA5}">
                      <a16:colId xmlns:a16="http://schemas.microsoft.com/office/drawing/2014/main" val="1731936819"/>
                    </a:ext>
                  </a:extLst>
                </a:gridCol>
                <a:gridCol w="3509128">
                  <a:extLst>
                    <a:ext uri="{9D8B030D-6E8A-4147-A177-3AD203B41FA5}">
                      <a16:colId xmlns:a16="http://schemas.microsoft.com/office/drawing/2014/main" val="4211833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92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instruction;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&lt;balise&gt;contenu&lt;balise&gt;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instruction;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6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3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répétition, condition,…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uniquement descriptif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répétition, condition,…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00560"/>
                  </a:ext>
                </a:extLst>
              </a:tr>
            </a:tbl>
          </a:graphicData>
        </a:graphic>
      </p:graphicFrame>
      <p:sp>
        <p:nvSpPr>
          <p:cNvPr id="5" name="Titre 1">
            <a:extLst>
              <a:ext uri="{FF2B5EF4-FFF2-40B4-BE49-F238E27FC236}">
                <a16:creationId xmlns:a16="http://schemas.microsoft.com/office/drawing/2014/main" id="{31F894F7-FA7C-C5FD-40CB-0C680A0290B2}"/>
              </a:ext>
            </a:extLst>
          </p:cNvPr>
          <p:cNvSpPr txBox="1">
            <a:spLocks/>
          </p:cNvSpPr>
          <p:nvPr/>
        </p:nvSpPr>
        <p:spPr>
          <a:xfrm>
            <a:off x="1140141" y="331724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Particularités</a:t>
            </a:r>
          </a:p>
        </p:txBody>
      </p:sp>
      <p:graphicFrame>
        <p:nvGraphicFramePr>
          <p:cNvPr id="6" name="Tableau 4">
            <a:extLst>
              <a:ext uri="{FF2B5EF4-FFF2-40B4-BE49-F238E27FC236}">
                <a16:creationId xmlns:a16="http://schemas.microsoft.com/office/drawing/2014/main" id="{8A4CC85F-1B47-46B3-FA7F-AEFB90C9B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985458"/>
              </p:ext>
            </p:extLst>
          </p:nvPr>
        </p:nvGraphicFramePr>
        <p:xfrm>
          <a:off x="1140141" y="4765040"/>
          <a:ext cx="105302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081">
                  <a:extLst>
                    <a:ext uri="{9D8B030D-6E8A-4147-A177-3AD203B41FA5}">
                      <a16:colId xmlns:a16="http://schemas.microsoft.com/office/drawing/2014/main" val="3910988144"/>
                    </a:ext>
                  </a:extLst>
                </a:gridCol>
                <a:gridCol w="3510081">
                  <a:extLst>
                    <a:ext uri="{9D8B030D-6E8A-4147-A177-3AD203B41FA5}">
                      <a16:colId xmlns:a16="http://schemas.microsoft.com/office/drawing/2014/main" val="1731936819"/>
                    </a:ext>
                  </a:extLst>
                </a:gridCol>
                <a:gridCol w="3510081">
                  <a:extLst>
                    <a:ext uri="{9D8B030D-6E8A-4147-A177-3AD203B41FA5}">
                      <a16:colId xmlns:a16="http://schemas.microsoft.com/office/drawing/2014/main" val="4211833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92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compilé en avance ou en live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attributs de balise &lt;x attr1=""&gt;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compilé en live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060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034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compilation pointilleuse et précise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syntaxe permissive / tolérante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types (</a:t>
                      </a:r>
                      <a:r>
                        <a:rPr lang="fr-CH" dirty="0" err="1"/>
                        <a:t>int</a:t>
                      </a:r>
                      <a:r>
                        <a:rPr lang="fr-CH" dirty="0"/>
                        <a:t>, </a:t>
                      </a:r>
                      <a:r>
                        <a:rPr lang="fr-CH" dirty="0" err="1"/>
                        <a:t>float</a:t>
                      </a:r>
                      <a:r>
                        <a:rPr lang="fr-CH" dirty="0"/>
                        <a:t>, …) dynamiques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0056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2C60C5D-3B7F-79C1-2EDB-3627C94F300C}"/>
              </a:ext>
            </a:extLst>
          </p:cNvPr>
          <p:cNvSpPr/>
          <p:nvPr/>
        </p:nvSpPr>
        <p:spPr>
          <a:xfrm>
            <a:off x="1140141" y="1857080"/>
            <a:ext cx="10527384" cy="754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FB23E1-1D7A-835F-F71F-6E6A322DEC09}"/>
              </a:ext>
            </a:extLst>
          </p:cNvPr>
          <p:cNvSpPr/>
          <p:nvPr/>
        </p:nvSpPr>
        <p:spPr>
          <a:xfrm>
            <a:off x="1140141" y="2634372"/>
            <a:ext cx="10527384" cy="754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98F7BF-480B-1C61-659B-98AD9675373B}"/>
              </a:ext>
            </a:extLst>
          </p:cNvPr>
          <p:cNvSpPr/>
          <p:nvPr/>
        </p:nvSpPr>
        <p:spPr>
          <a:xfrm>
            <a:off x="1140141" y="5129647"/>
            <a:ext cx="10527384" cy="754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7CA829-5687-35B3-D60A-C764BD759349}"/>
              </a:ext>
            </a:extLst>
          </p:cNvPr>
          <p:cNvSpPr/>
          <p:nvPr/>
        </p:nvSpPr>
        <p:spPr>
          <a:xfrm>
            <a:off x="1140141" y="5858862"/>
            <a:ext cx="10527384" cy="7541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898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BE4D2EB-AF6F-20D6-BD7D-6A6510C8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6333" y="727363"/>
            <a:ext cx="3390887" cy="5403273"/>
          </a:xfrm>
        </p:spPr>
        <p:txBody>
          <a:bodyPr>
            <a:normAutofit/>
          </a:bodyPr>
          <a:lstStyle/>
          <a:p>
            <a:r>
              <a:rPr lang="fr-CH" sz="6000" dirty="0">
                <a:solidFill>
                  <a:srgbClr val="FFFFFF"/>
                </a:solidFill>
              </a:rPr>
              <a:t>Affichage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0A213EB2-7250-7F6B-B01D-C363A61003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434908"/>
              </p:ext>
            </p:extLst>
          </p:nvPr>
        </p:nvGraphicFramePr>
        <p:xfrm>
          <a:off x="337930" y="1861075"/>
          <a:ext cx="7053152" cy="3172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5109">
                  <a:extLst>
                    <a:ext uri="{9D8B030D-6E8A-4147-A177-3AD203B41FA5}">
                      <a16:colId xmlns:a16="http://schemas.microsoft.com/office/drawing/2014/main" val="2020552470"/>
                    </a:ext>
                  </a:extLst>
                </a:gridCol>
                <a:gridCol w="3348043">
                  <a:extLst>
                    <a:ext uri="{9D8B030D-6E8A-4147-A177-3AD203B41FA5}">
                      <a16:colId xmlns:a16="http://schemas.microsoft.com/office/drawing/2014/main" val="1505715018"/>
                    </a:ext>
                  </a:extLst>
                </a:gridCol>
              </a:tblGrid>
              <a:tr h="415429">
                <a:tc>
                  <a:txBody>
                    <a:bodyPr/>
                    <a:lstStyle/>
                    <a:p>
                      <a:r>
                        <a:rPr lang="fr-CH" sz="1900"/>
                        <a:t>C#</a:t>
                      </a:r>
                    </a:p>
                  </a:txBody>
                  <a:tcPr marL="94416" marR="94416" marT="47208" marB="47208"/>
                </a:tc>
                <a:tc>
                  <a:txBody>
                    <a:bodyPr/>
                    <a:lstStyle/>
                    <a:p>
                      <a:r>
                        <a:rPr lang="fr-CH" sz="1900" dirty="0"/>
                        <a:t>PHP/HTML</a:t>
                      </a:r>
                    </a:p>
                  </a:txBody>
                  <a:tcPr marL="94416" marR="94416" marT="47208" marB="47208"/>
                </a:tc>
                <a:extLst>
                  <a:ext uri="{0D108BD9-81ED-4DB2-BD59-A6C34878D82A}">
                    <a16:rowId xmlns:a16="http://schemas.microsoft.com/office/drawing/2014/main" val="4264021332"/>
                  </a:ext>
                </a:extLst>
              </a:tr>
              <a:tr h="415429">
                <a:tc>
                  <a:txBody>
                    <a:bodyPr/>
                    <a:lstStyle/>
                    <a:p>
                      <a:r>
                        <a:rPr lang="fr-CH" sz="1900" dirty="0" err="1"/>
                        <a:t>Console.WriteLine</a:t>
                      </a:r>
                      <a:r>
                        <a:rPr lang="fr-CH" sz="1900" dirty="0"/>
                        <a:t>("Hello");</a:t>
                      </a:r>
                    </a:p>
                  </a:txBody>
                  <a:tcPr marL="94416" marR="94416" marT="47208" marB="47208"/>
                </a:tc>
                <a:tc>
                  <a:txBody>
                    <a:bodyPr/>
                    <a:lstStyle/>
                    <a:p>
                      <a:r>
                        <a:rPr lang="fr-CH" sz="1900" dirty="0" err="1"/>
                        <a:t>echo</a:t>
                      </a:r>
                      <a:r>
                        <a:rPr lang="fr-CH" sz="1900" dirty="0"/>
                        <a:t> "Hello&lt;</a:t>
                      </a:r>
                      <a:r>
                        <a:rPr lang="fr-CH" sz="1900" dirty="0" err="1"/>
                        <a:t>br</a:t>
                      </a:r>
                      <a:r>
                        <a:rPr lang="fr-CH" sz="1900" dirty="0"/>
                        <a:t> /&gt;";</a:t>
                      </a:r>
                    </a:p>
                  </a:txBody>
                  <a:tcPr marL="94416" marR="94416" marT="47208" marB="47208"/>
                </a:tc>
                <a:extLst>
                  <a:ext uri="{0D108BD9-81ED-4DB2-BD59-A6C34878D82A}">
                    <a16:rowId xmlns:a16="http://schemas.microsoft.com/office/drawing/2014/main" val="2928794333"/>
                  </a:ext>
                </a:extLst>
              </a:tr>
              <a:tr h="472078">
                <a:tc>
                  <a:txBody>
                    <a:bodyPr/>
                    <a:lstStyle/>
                    <a:p>
                      <a:endParaRPr lang="fr-CH" sz="1900" dirty="0"/>
                    </a:p>
                  </a:txBody>
                  <a:tcPr marL="94416" marR="94416" marT="47208" marB="47208"/>
                </a:tc>
                <a:tc>
                  <a:txBody>
                    <a:bodyPr/>
                    <a:lstStyle/>
                    <a:p>
                      <a:endParaRPr lang="fr-CH" sz="1900" dirty="0"/>
                    </a:p>
                  </a:txBody>
                  <a:tcPr marL="94416" marR="94416" marT="47208" marB="47208"/>
                </a:tc>
                <a:extLst>
                  <a:ext uri="{0D108BD9-81ED-4DB2-BD59-A6C34878D82A}">
                    <a16:rowId xmlns:a16="http://schemas.microsoft.com/office/drawing/2014/main" val="2368247347"/>
                  </a:ext>
                </a:extLst>
              </a:tr>
              <a:tr h="415429">
                <a:tc>
                  <a:txBody>
                    <a:bodyPr/>
                    <a:lstStyle/>
                    <a:p>
                      <a:r>
                        <a:rPr lang="fr-CH" sz="1900"/>
                        <a:t>Console.Write("Hello")</a:t>
                      </a:r>
                    </a:p>
                  </a:txBody>
                  <a:tcPr marL="94416" marR="94416" marT="47208" marB="47208"/>
                </a:tc>
                <a:tc>
                  <a:txBody>
                    <a:bodyPr/>
                    <a:lstStyle/>
                    <a:p>
                      <a:r>
                        <a:rPr lang="fr-CH" sz="1900" dirty="0" err="1"/>
                        <a:t>echo</a:t>
                      </a:r>
                      <a:r>
                        <a:rPr lang="fr-CH" sz="1900" dirty="0"/>
                        <a:t> "Hello";</a:t>
                      </a:r>
                    </a:p>
                  </a:txBody>
                  <a:tcPr marL="94416" marR="94416" marT="47208" marB="47208"/>
                </a:tc>
                <a:extLst>
                  <a:ext uri="{0D108BD9-81ED-4DB2-BD59-A6C34878D82A}">
                    <a16:rowId xmlns:a16="http://schemas.microsoft.com/office/drawing/2014/main" val="3954552710"/>
                  </a:ext>
                </a:extLst>
              </a:tr>
              <a:tr h="472078">
                <a:tc>
                  <a:txBody>
                    <a:bodyPr/>
                    <a:lstStyle/>
                    <a:p>
                      <a:endParaRPr lang="fr-CH" sz="1900"/>
                    </a:p>
                  </a:txBody>
                  <a:tcPr marL="94416" marR="94416" marT="47208" marB="47208"/>
                </a:tc>
                <a:tc>
                  <a:txBody>
                    <a:bodyPr/>
                    <a:lstStyle/>
                    <a:p>
                      <a:endParaRPr lang="fr-CH" sz="1900" dirty="0"/>
                    </a:p>
                  </a:txBody>
                  <a:tcPr marL="94416" marR="94416" marT="47208" marB="47208"/>
                </a:tc>
                <a:extLst>
                  <a:ext uri="{0D108BD9-81ED-4DB2-BD59-A6C34878D82A}">
                    <a16:rowId xmlns:a16="http://schemas.microsoft.com/office/drawing/2014/main" val="3640535486"/>
                  </a:ext>
                </a:extLst>
              </a:tr>
              <a:tr h="981922">
                <a:tc>
                  <a:txBody>
                    <a:bodyPr/>
                    <a:lstStyle/>
                    <a:p>
                      <a:r>
                        <a:rPr lang="fr-CH" sz="1600" dirty="0" err="1"/>
                        <a:t>Console.ForeColor</a:t>
                      </a:r>
                      <a:r>
                        <a:rPr lang="fr-CH" sz="1600" dirty="0"/>
                        <a:t> = </a:t>
                      </a:r>
                      <a:r>
                        <a:rPr lang="fr-CH" sz="1600" dirty="0" err="1"/>
                        <a:t>Color.Red</a:t>
                      </a:r>
                      <a:r>
                        <a:rPr lang="fr-CH" sz="1600" dirty="0"/>
                        <a:t>;</a:t>
                      </a:r>
                    </a:p>
                    <a:p>
                      <a:r>
                        <a:rPr lang="fr-CH" sz="1600" dirty="0" err="1"/>
                        <a:t>Console.Write</a:t>
                      </a:r>
                      <a:r>
                        <a:rPr lang="fr-CH" sz="1600" dirty="0"/>
                        <a:t>("</a:t>
                      </a:r>
                      <a:r>
                        <a:rPr lang="fr-CH" sz="1600" dirty="0" err="1"/>
                        <a:t>red</a:t>
                      </a:r>
                      <a:r>
                        <a:rPr lang="fr-CH" sz="1600" dirty="0"/>
                        <a:t>");</a:t>
                      </a:r>
                    </a:p>
                  </a:txBody>
                  <a:tcPr marL="94416" marR="94416" marT="47208" marB="47208"/>
                </a:tc>
                <a:tc>
                  <a:txBody>
                    <a:bodyPr/>
                    <a:lstStyle/>
                    <a:p>
                      <a:r>
                        <a:rPr lang="fr-CH" sz="1600" dirty="0" err="1"/>
                        <a:t>echo</a:t>
                      </a:r>
                      <a:r>
                        <a:rPr lang="fr-CH" sz="1600" dirty="0"/>
                        <a:t> "&lt;font </a:t>
                      </a:r>
                      <a:r>
                        <a:rPr lang="fr-CH" sz="1600" dirty="0" err="1"/>
                        <a:t>color</a:t>
                      </a:r>
                      <a:r>
                        <a:rPr lang="fr-CH" sz="1600" dirty="0"/>
                        <a:t>=</a:t>
                      </a:r>
                      <a:r>
                        <a:rPr lang="fr-CH" sz="1600" dirty="0" err="1"/>
                        <a:t>red</a:t>
                      </a:r>
                      <a:r>
                        <a:rPr lang="fr-CH" sz="1600" dirty="0"/>
                        <a:t>&gt;Hello&lt;/font&gt;";</a:t>
                      </a:r>
                    </a:p>
                  </a:txBody>
                  <a:tcPr marL="94416" marR="94416" marT="47208" marB="47208"/>
                </a:tc>
                <a:extLst>
                  <a:ext uri="{0D108BD9-81ED-4DB2-BD59-A6C34878D82A}">
                    <a16:rowId xmlns:a16="http://schemas.microsoft.com/office/drawing/2014/main" val="127107492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A493CA6-06DC-6E97-89F8-1EC9BE5FA5F9}"/>
              </a:ext>
            </a:extLst>
          </p:cNvPr>
          <p:cNvSpPr/>
          <p:nvPr/>
        </p:nvSpPr>
        <p:spPr>
          <a:xfrm>
            <a:off x="337929" y="2299628"/>
            <a:ext cx="7053152" cy="860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B55810-9B94-506C-DEB7-3B93048C12D4}"/>
              </a:ext>
            </a:extLst>
          </p:cNvPr>
          <p:cNvSpPr/>
          <p:nvPr/>
        </p:nvSpPr>
        <p:spPr>
          <a:xfrm>
            <a:off x="337930" y="3169035"/>
            <a:ext cx="7043212" cy="860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C9CE3-0AD1-8890-214E-AE0F08B4909C}"/>
              </a:ext>
            </a:extLst>
          </p:cNvPr>
          <p:cNvSpPr/>
          <p:nvPr/>
        </p:nvSpPr>
        <p:spPr>
          <a:xfrm>
            <a:off x="4051675" y="4088138"/>
            <a:ext cx="3339405" cy="945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354D95-4D1C-28B8-1775-D7A1A05BB5CB}"/>
              </a:ext>
            </a:extLst>
          </p:cNvPr>
          <p:cNvSpPr/>
          <p:nvPr/>
        </p:nvSpPr>
        <p:spPr>
          <a:xfrm>
            <a:off x="348968" y="4048380"/>
            <a:ext cx="7043212" cy="985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2062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FAD4C-C296-A407-FA77-B91D2DB3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Présentation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237DF62-53A1-9CB3-08D5-7B5527AC3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078014"/>
              </p:ext>
            </p:extLst>
          </p:nvPr>
        </p:nvGraphicFramePr>
        <p:xfrm>
          <a:off x="424206" y="2057400"/>
          <a:ext cx="11293312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6594">
                  <a:extLst>
                    <a:ext uri="{9D8B030D-6E8A-4147-A177-3AD203B41FA5}">
                      <a16:colId xmlns:a16="http://schemas.microsoft.com/office/drawing/2014/main" val="2628155997"/>
                    </a:ext>
                  </a:extLst>
                </a:gridCol>
                <a:gridCol w="5316718">
                  <a:extLst>
                    <a:ext uri="{9D8B030D-6E8A-4147-A177-3AD203B41FA5}">
                      <a16:colId xmlns:a16="http://schemas.microsoft.com/office/drawing/2014/main" val="2615869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7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//Colonne 1</a:t>
                      </a:r>
                    </a:p>
                    <a:p>
                      <a:r>
                        <a:rPr lang="fr-CH" dirty="0" err="1"/>
                        <a:t>Console.SetCursorPosition</a:t>
                      </a:r>
                      <a:r>
                        <a:rPr lang="fr-CH" dirty="0"/>
                        <a:t>(0*1/3*Console.WindowWidth,0);</a:t>
                      </a:r>
                    </a:p>
                    <a:p>
                      <a:r>
                        <a:rPr lang="fr-CH" dirty="0" err="1"/>
                        <a:t>Console.Write</a:t>
                      </a:r>
                      <a:r>
                        <a:rPr lang="fr-CH" dirty="0"/>
                        <a:t>("Colonne 1");</a:t>
                      </a:r>
                    </a:p>
                    <a:p>
                      <a:endParaRPr lang="fr-CH" dirty="0"/>
                    </a:p>
                    <a:p>
                      <a:r>
                        <a:rPr lang="fr-CH" dirty="0"/>
                        <a:t>//Colonne 2</a:t>
                      </a:r>
                    </a:p>
                    <a:p>
                      <a:r>
                        <a:rPr lang="fr-CH" dirty="0" err="1"/>
                        <a:t>Console.SetCursorPosition</a:t>
                      </a:r>
                      <a:r>
                        <a:rPr lang="fr-CH" dirty="0"/>
                        <a:t>(1*1/3*Console.WindowWidth,0);</a:t>
                      </a:r>
                    </a:p>
                    <a:p>
                      <a:r>
                        <a:rPr lang="fr-CH" dirty="0" err="1"/>
                        <a:t>Console.Write</a:t>
                      </a:r>
                      <a:r>
                        <a:rPr lang="fr-CH" dirty="0"/>
                        <a:t>("Colonne 2");</a:t>
                      </a:r>
                    </a:p>
                    <a:p>
                      <a:endParaRPr lang="fr-CH" dirty="0"/>
                    </a:p>
                    <a:p>
                      <a:r>
                        <a:rPr lang="fr-CH" dirty="0"/>
                        <a:t>//Colonne 3</a:t>
                      </a:r>
                    </a:p>
                    <a:p>
                      <a:r>
                        <a:rPr lang="fr-CH" dirty="0" err="1"/>
                        <a:t>Console.SetCursorPosition</a:t>
                      </a:r>
                      <a:r>
                        <a:rPr lang="fr-CH" dirty="0"/>
                        <a:t>(2*1/3*Console.WindowWidth,0);</a:t>
                      </a:r>
                    </a:p>
                    <a:p>
                      <a:r>
                        <a:rPr lang="fr-CH" dirty="0" err="1"/>
                        <a:t>Console.Write</a:t>
                      </a:r>
                      <a:r>
                        <a:rPr lang="fr-CH" dirty="0"/>
                        <a:t>("Colonne 3");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&lt;!-- Librairie CSS --&gt;</a:t>
                      </a:r>
                    </a:p>
                    <a:p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&lt;script src="https://cdn.tailwindcss.com"&gt;&lt;/script&gt;</a:t>
                      </a:r>
                    </a:p>
                    <a:p>
                      <a:endParaRPr lang="fr-CH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&lt;!-- Colonnes --&gt;</a:t>
                      </a:r>
                    </a:p>
                    <a:p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&lt;div class=</a:t>
                      </a:r>
                      <a:r>
                        <a:rPr lang="fr-CH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</a:t>
                      </a:r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grid-cols-3&gt;</a:t>
                      </a:r>
                    </a:p>
                    <a:p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&lt;div&gt;Colonne 1&lt;/div&gt;</a:t>
                      </a:r>
                    </a:p>
                    <a:p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&lt;div&gt;Colonne 2&lt;/div&gt;</a:t>
                      </a:r>
                    </a:p>
                    <a:p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&lt;div&gt;Colonne 3&lt;/div&gt;</a:t>
                      </a:r>
                    </a:p>
                    <a:p>
                      <a:r>
                        <a:rPr lang="fr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&lt;/div&gt;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598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246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2E1B3A-63E9-28F6-2988-89EE8F56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Saisie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239D761-E711-57EB-FC18-4986D91FA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323331"/>
              </p:ext>
            </p:extLst>
          </p:nvPr>
        </p:nvGraphicFramePr>
        <p:xfrm>
          <a:off x="1143000" y="2057400"/>
          <a:ext cx="9872662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862392170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046282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PHP/HTML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27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int</a:t>
                      </a:r>
                      <a:r>
                        <a:rPr lang="fr-CH" dirty="0"/>
                        <a:t> x = Convert.ToInt32(</a:t>
                      </a:r>
                      <a:r>
                        <a:rPr lang="fr-CH" dirty="0" err="1"/>
                        <a:t>Console.ReadLine</a:t>
                      </a:r>
                      <a:r>
                        <a:rPr lang="fr-CH" dirty="0"/>
                        <a:t>());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&lt;</a:t>
                      </a:r>
                      <a:r>
                        <a:rPr lang="fr-CH" dirty="0" err="1"/>
                        <a:t>form</a:t>
                      </a:r>
                      <a:r>
                        <a:rPr lang="fr-CH" dirty="0"/>
                        <a:t> action=</a:t>
                      </a:r>
                      <a:r>
                        <a:rPr lang="fr-CH" dirty="0" err="1"/>
                        <a:t>input.php</a:t>
                      </a:r>
                      <a:r>
                        <a:rPr lang="fr-CH" dirty="0"/>
                        <a:t>&gt;</a:t>
                      </a:r>
                    </a:p>
                    <a:p>
                      <a:r>
                        <a:rPr lang="fr-CH" dirty="0"/>
                        <a:t>&lt;input </a:t>
                      </a:r>
                      <a:r>
                        <a:rPr lang="fr-CH" dirty="0" err="1"/>
                        <a:t>name</a:t>
                      </a:r>
                      <a:r>
                        <a:rPr lang="fr-CH" dirty="0"/>
                        <a:t>=x&gt;</a:t>
                      </a:r>
                    </a:p>
                    <a:p>
                      <a:r>
                        <a:rPr lang="fr-CH" dirty="0"/>
                        <a:t>&lt;input type=</a:t>
                      </a:r>
                      <a:r>
                        <a:rPr lang="fr-CH" dirty="0" err="1"/>
                        <a:t>submit</a:t>
                      </a:r>
                      <a:r>
                        <a:rPr lang="fr-CH" dirty="0"/>
                        <a:t>&gt;</a:t>
                      </a:r>
                    </a:p>
                    <a:p>
                      <a:r>
                        <a:rPr lang="fr-CH" dirty="0"/>
                        <a:t>&lt;/</a:t>
                      </a:r>
                      <a:r>
                        <a:rPr lang="fr-CH" dirty="0" err="1"/>
                        <a:t>form</a:t>
                      </a:r>
                      <a:r>
                        <a:rPr lang="fr-CH" dirty="0"/>
                        <a:t>&gt;</a:t>
                      </a:r>
                    </a:p>
                    <a:p>
                      <a:endParaRPr lang="fr-CH" dirty="0"/>
                    </a:p>
                    <a:p>
                      <a:r>
                        <a:rPr lang="fr-CH" dirty="0"/>
                        <a:t>$x = $_GET["x"];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7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06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string </a:t>
                      </a:r>
                      <a:r>
                        <a:rPr lang="fr-CH" dirty="0" err="1"/>
                        <a:t>text</a:t>
                      </a:r>
                      <a:r>
                        <a:rPr lang="fr-CH" dirty="0"/>
                        <a:t> = </a:t>
                      </a:r>
                      <a:r>
                        <a:rPr lang="fr-CH" dirty="0" err="1"/>
                        <a:t>Console.ReadLine</a:t>
                      </a:r>
                      <a:r>
                        <a:rPr lang="fr-CH" dirty="0"/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&lt;</a:t>
                      </a:r>
                      <a:r>
                        <a:rPr lang="fr-CH" dirty="0" err="1"/>
                        <a:t>form</a:t>
                      </a:r>
                      <a:r>
                        <a:rPr lang="fr-CH" dirty="0"/>
                        <a:t> action=</a:t>
                      </a:r>
                      <a:r>
                        <a:rPr lang="fr-CH" dirty="0" err="1"/>
                        <a:t>input.php</a:t>
                      </a:r>
                      <a:r>
                        <a:rPr lang="fr-CH" dirty="0"/>
                        <a:t>&gt;</a:t>
                      </a:r>
                    </a:p>
                    <a:p>
                      <a:r>
                        <a:rPr lang="fr-CH" dirty="0"/>
                        <a:t>&lt;input </a:t>
                      </a:r>
                      <a:r>
                        <a:rPr lang="fr-CH" dirty="0" err="1"/>
                        <a:t>name</a:t>
                      </a:r>
                      <a:r>
                        <a:rPr lang="fr-CH" dirty="0"/>
                        <a:t>=</a:t>
                      </a:r>
                      <a:r>
                        <a:rPr lang="fr-CH" dirty="0" err="1"/>
                        <a:t>text</a:t>
                      </a:r>
                      <a:r>
                        <a:rPr lang="fr-CH" dirty="0"/>
                        <a:t>&gt;</a:t>
                      </a:r>
                    </a:p>
                    <a:p>
                      <a:r>
                        <a:rPr lang="fr-CH" dirty="0"/>
                        <a:t>&lt;input type=</a:t>
                      </a:r>
                      <a:r>
                        <a:rPr lang="fr-CH" dirty="0" err="1"/>
                        <a:t>submit</a:t>
                      </a:r>
                      <a:r>
                        <a:rPr lang="fr-CH" dirty="0"/>
                        <a:t>&gt;</a:t>
                      </a:r>
                    </a:p>
                    <a:p>
                      <a:r>
                        <a:rPr lang="fr-CH" dirty="0"/>
                        <a:t>&lt;/</a:t>
                      </a:r>
                      <a:r>
                        <a:rPr lang="fr-CH" dirty="0" err="1"/>
                        <a:t>form</a:t>
                      </a:r>
                      <a:r>
                        <a:rPr lang="fr-CH" dirty="0"/>
                        <a:t>&gt;</a:t>
                      </a:r>
                    </a:p>
                    <a:p>
                      <a:endParaRPr lang="fr-CH" dirty="0"/>
                    </a:p>
                    <a:p>
                      <a:r>
                        <a:rPr lang="fr-CH" dirty="0"/>
                        <a:t>$</a:t>
                      </a:r>
                      <a:r>
                        <a:rPr lang="fr-CH" dirty="0" err="1"/>
                        <a:t>text</a:t>
                      </a:r>
                      <a:r>
                        <a:rPr lang="fr-CH" dirty="0"/>
                        <a:t> = $_GET["</a:t>
                      </a:r>
                      <a:r>
                        <a:rPr lang="fr-CH" dirty="0" err="1"/>
                        <a:t>text</a:t>
                      </a:r>
                      <a:r>
                        <a:rPr lang="fr-CH" dirty="0"/>
                        <a:t>"];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714113"/>
                  </a:ext>
                </a:extLst>
              </a:tr>
            </a:tbl>
          </a:graphicData>
        </a:graphic>
      </p:graphicFrame>
      <p:sp>
        <p:nvSpPr>
          <p:cNvPr id="9" name="Flèche : courbe vers la gauche 8">
            <a:extLst>
              <a:ext uri="{FF2B5EF4-FFF2-40B4-BE49-F238E27FC236}">
                <a16:creationId xmlns:a16="http://schemas.microsoft.com/office/drawing/2014/main" id="{E90E8F98-EB59-80C7-47DA-2C86286E820D}"/>
              </a:ext>
            </a:extLst>
          </p:cNvPr>
          <p:cNvSpPr/>
          <p:nvPr/>
        </p:nvSpPr>
        <p:spPr>
          <a:xfrm>
            <a:off x="8139793" y="2914650"/>
            <a:ext cx="408214" cy="11266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10" name="Flèche : courbe vers la gauche 9">
            <a:extLst>
              <a:ext uri="{FF2B5EF4-FFF2-40B4-BE49-F238E27FC236}">
                <a16:creationId xmlns:a16="http://schemas.microsoft.com/office/drawing/2014/main" id="{484DBB90-CBEA-BE36-6FC7-B4CB6CB19998}"/>
              </a:ext>
            </a:extLst>
          </p:cNvPr>
          <p:cNvSpPr/>
          <p:nvPr/>
        </p:nvSpPr>
        <p:spPr>
          <a:xfrm>
            <a:off x="8548007" y="4969329"/>
            <a:ext cx="408214" cy="112667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48D0EB-027A-F802-D232-5CBF68AA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fr-CH" sz="6000">
                <a:solidFill>
                  <a:srgbClr val="FFFFFF"/>
                </a:solidFill>
              </a:rPr>
              <a:t>Calculs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F31CECE-CFC6-52E3-2325-74FA7B7D6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64434"/>
              </p:ext>
            </p:extLst>
          </p:nvPr>
        </p:nvGraphicFramePr>
        <p:xfrm>
          <a:off x="862013" y="1842376"/>
          <a:ext cx="6054726" cy="3209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608">
                  <a:extLst>
                    <a:ext uri="{9D8B030D-6E8A-4147-A177-3AD203B41FA5}">
                      <a16:colId xmlns:a16="http://schemas.microsoft.com/office/drawing/2014/main" val="3611510492"/>
                    </a:ext>
                  </a:extLst>
                </a:gridCol>
                <a:gridCol w="2816118">
                  <a:extLst>
                    <a:ext uri="{9D8B030D-6E8A-4147-A177-3AD203B41FA5}">
                      <a16:colId xmlns:a16="http://schemas.microsoft.com/office/drawing/2014/main" val="1057407683"/>
                    </a:ext>
                  </a:extLst>
                </a:gridCol>
              </a:tblGrid>
              <a:tr h="461535">
                <a:tc>
                  <a:txBody>
                    <a:bodyPr/>
                    <a:lstStyle/>
                    <a:p>
                      <a:r>
                        <a:rPr lang="fr-CH" sz="2100"/>
                        <a:t>C#</a:t>
                      </a:r>
                    </a:p>
                  </a:txBody>
                  <a:tcPr marL="104894" marR="104894" marT="52447" marB="52447"/>
                </a:tc>
                <a:tc>
                  <a:txBody>
                    <a:bodyPr/>
                    <a:lstStyle/>
                    <a:p>
                      <a:r>
                        <a:rPr lang="fr-CH" sz="2100"/>
                        <a:t>PHP/HTML</a:t>
                      </a:r>
                    </a:p>
                  </a:txBody>
                  <a:tcPr marL="104894" marR="104894" marT="52447" marB="52447"/>
                </a:tc>
                <a:extLst>
                  <a:ext uri="{0D108BD9-81ED-4DB2-BD59-A6C34878D82A}">
                    <a16:rowId xmlns:a16="http://schemas.microsoft.com/office/drawing/2014/main" val="993201635"/>
                  </a:ext>
                </a:extLst>
              </a:tr>
              <a:tr h="776217">
                <a:tc>
                  <a:txBody>
                    <a:bodyPr/>
                    <a:lstStyle/>
                    <a:p>
                      <a:r>
                        <a:rPr lang="fr-CH" sz="2100"/>
                        <a:t>float average = (5+5+5) / 3</a:t>
                      </a:r>
                    </a:p>
                  </a:txBody>
                  <a:tcPr marL="104894" marR="104894" marT="52447" marB="52447"/>
                </a:tc>
                <a:tc>
                  <a:txBody>
                    <a:bodyPr/>
                    <a:lstStyle/>
                    <a:p>
                      <a:r>
                        <a:rPr lang="fr-CH" sz="2100"/>
                        <a:t>$average = (5+5+5) / 3;</a:t>
                      </a:r>
                    </a:p>
                  </a:txBody>
                  <a:tcPr marL="104894" marR="104894" marT="52447" marB="52447"/>
                </a:tc>
                <a:extLst>
                  <a:ext uri="{0D108BD9-81ED-4DB2-BD59-A6C34878D82A}">
                    <a16:rowId xmlns:a16="http://schemas.microsoft.com/office/drawing/2014/main" val="3526270285"/>
                  </a:ext>
                </a:extLst>
              </a:tr>
              <a:tr h="524471">
                <a:tc>
                  <a:txBody>
                    <a:bodyPr/>
                    <a:lstStyle/>
                    <a:p>
                      <a:endParaRPr lang="fr-CH" sz="2100"/>
                    </a:p>
                  </a:txBody>
                  <a:tcPr marL="104894" marR="104894" marT="52447" marB="52447"/>
                </a:tc>
                <a:tc>
                  <a:txBody>
                    <a:bodyPr/>
                    <a:lstStyle/>
                    <a:p>
                      <a:endParaRPr lang="fr-CH" sz="2100"/>
                    </a:p>
                  </a:txBody>
                  <a:tcPr marL="104894" marR="104894" marT="52447" marB="52447"/>
                </a:tc>
                <a:extLst>
                  <a:ext uri="{0D108BD9-81ED-4DB2-BD59-A6C34878D82A}">
                    <a16:rowId xmlns:a16="http://schemas.microsoft.com/office/drawing/2014/main" val="2709768997"/>
                  </a:ext>
                </a:extLst>
              </a:tr>
              <a:tr h="461535">
                <a:tc>
                  <a:txBody>
                    <a:bodyPr/>
                    <a:lstStyle/>
                    <a:p>
                      <a:r>
                        <a:rPr lang="fr-CH" sz="2100"/>
                        <a:t>int min = Math.Min(1,2);</a:t>
                      </a:r>
                    </a:p>
                  </a:txBody>
                  <a:tcPr marL="104894" marR="104894" marT="52447" marB="52447"/>
                </a:tc>
                <a:tc>
                  <a:txBody>
                    <a:bodyPr/>
                    <a:lstStyle/>
                    <a:p>
                      <a:r>
                        <a:rPr lang="fr-CH" sz="2100"/>
                        <a:t>$min = min(1,2);</a:t>
                      </a:r>
                    </a:p>
                  </a:txBody>
                  <a:tcPr marL="104894" marR="104894" marT="52447" marB="52447"/>
                </a:tc>
                <a:extLst>
                  <a:ext uri="{0D108BD9-81ED-4DB2-BD59-A6C34878D82A}">
                    <a16:rowId xmlns:a16="http://schemas.microsoft.com/office/drawing/2014/main" val="2772924540"/>
                  </a:ext>
                </a:extLst>
              </a:tr>
              <a:tr h="524471">
                <a:tc>
                  <a:txBody>
                    <a:bodyPr/>
                    <a:lstStyle/>
                    <a:p>
                      <a:endParaRPr lang="fr-CH" sz="2100"/>
                    </a:p>
                  </a:txBody>
                  <a:tcPr marL="104894" marR="104894" marT="52447" marB="52447"/>
                </a:tc>
                <a:tc>
                  <a:txBody>
                    <a:bodyPr/>
                    <a:lstStyle/>
                    <a:p>
                      <a:endParaRPr lang="fr-CH" sz="2100"/>
                    </a:p>
                  </a:txBody>
                  <a:tcPr marL="104894" marR="104894" marT="52447" marB="52447"/>
                </a:tc>
                <a:extLst>
                  <a:ext uri="{0D108BD9-81ED-4DB2-BD59-A6C34878D82A}">
                    <a16:rowId xmlns:a16="http://schemas.microsoft.com/office/drawing/2014/main" val="4197873953"/>
                  </a:ext>
                </a:extLst>
              </a:tr>
              <a:tr h="461535">
                <a:tc>
                  <a:txBody>
                    <a:bodyPr/>
                    <a:lstStyle/>
                    <a:p>
                      <a:r>
                        <a:rPr lang="fr-CH" sz="2100"/>
                        <a:t>bool odd = 1 % 2;</a:t>
                      </a:r>
                    </a:p>
                  </a:txBody>
                  <a:tcPr marL="104894" marR="104894" marT="52447" marB="52447"/>
                </a:tc>
                <a:tc>
                  <a:txBody>
                    <a:bodyPr/>
                    <a:lstStyle/>
                    <a:p>
                      <a:r>
                        <a:rPr lang="fr-CH" sz="2100"/>
                        <a:t>$odd = 1 % 2;</a:t>
                      </a:r>
                    </a:p>
                  </a:txBody>
                  <a:tcPr marL="104894" marR="104894" marT="52447" marB="52447"/>
                </a:tc>
                <a:extLst>
                  <a:ext uri="{0D108BD9-81ED-4DB2-BD59-A6C34878D82A}">
                    <a16:rowId xmlns:a16="http://schemas.microsoft.com/office/drawing/2014/main" val="162157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895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2A970-02C2-BA9F-49D6-98725C41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Listes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8CC5152-DD86-568B-2B93-EAA257149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3081022"/>
              </p:ext>
            </p:extLst>
          </p:nvPr>
        </p:nvGraphicFramePr>
        <p:xfrm>
          <a:off x="1143000" y="2057400"/>
          <a:ext cx="987266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2886447514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1289043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7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List&lt;string&gt; </a:t>
                      </a:r>
                      <a:r>
                        <a:rPr lang="fr-CH" dirty="0" err="1"/>
                        <a:t>students</a:t>
                      </a:r>
                      <a:r>
                        <a:rPr lang="fr-CH" dirty="0"/>
                        <a:t> = new List&lt;string&gt;();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$</a:t>
                      </a:r>
                      <a:r>
                        <a:rPr lang="fr-CH" dirty="0" err="1"/>
                        <a:t>students</a:t>
                      </a:r>
                      <a:r>
                        <a:rPr lang="fr-CH" dirty="0"/>
                        <a:t> = [];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395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65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students.Add</a:t>
                      </a:r>
                      <a:r>
                        <a:rPr lang="fr-CH" dirty="0"/>
                        <a:t>("bob");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$</a:t>
                      </a:r>
                      <a:r>
                        <a:rPr lang="fr-CH" dirty="0" err="1"/>
                        <a:t>students</a:t>
                      </a:r>
                      <a:r>
                        <a:rPr lang="fr-CH" dirty="0"/>
                        <a:t>[] = "bob";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437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12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students.Remove</a:t>
                      </a:r>
                      <a:r>
                        <a:rPr lang="fr-CH" dirty="0"/>
                        <a:t>("bob");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unset</a:t>
                      </a:r>
                      <a:r>
                        <a:rPr lang="fr-CH" dirty="0"/>
                        <a:t>(</a:t>
                      </a:r>
                      <a:r>
                        <a:rPr lang="fr-CH" dirty="0" err="1"/>
                        <a:t>students</a:t>
                      </a:r>
                      <a:r>
                        <a:rPr lang="fr-CH" dirty="0"/>
                        <a:t>[</a:t>
                      </a:r>
                      <a:r>
                        <a:rPr lang="fr-CH" dirty="0" err="1"/>
                        <a:t>array_search</a:t>
                      </a:r>
                      <a:r>
                        <a:rPr lang="fr-CH" dirty="0"/>
                        <a:t>("bob",$</a:t>
                      </a:r>
                      <a:r>
                        <a:rPr lang="fr-CH" dirty="0" err="1"/>
                        <a:t>students</a:t>
                      </a:r>
                      <a:r>
                        <a:rPr lang="fr-CH" dirty="0"/>
                        <a:t>)]);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42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1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students.RemoveAt</a:t>
                      </a:r>
                      <a:r>
                        <a:rPr lang="fr-CH" dirty="0"/>
                        <a:t>(0);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unset</a:t>
                      </a:r>
                      <a:r>
                        <a:rPr lang="fr-CH" dirty="0"/>
                        <a:t>(</a:t>
                      </a:r>
                      <a:r>
                        <a:rPr lang="fr-CH" dirty="0" err="1"/>
                        <a:t>students</a:t>
                      </a:r>
                      <a:r>
                        <a:rPr lang="fr-CH" dirty="0"/>
                        <a:t>[0]);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285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60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034C27-7B32-8CBC-FE66-D2C576087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Autres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5CAA01-288C-AD8E-698E-4F39E5697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Syntax Comparison: PHP and C# (technologyimprov.com)</a:t>
            </a:r>
            <a:endParaRPr lang="fr-CH" dirty="0"/>
          </a:p>
          <a:p>
            <a:r>
              <a:rPr lang="fr-CH" dirty="0">
                <a:hlinkClick r:id="rId3"/>
              </a:rPr>
              <a:t>PHP: PHP Manual – Manual</a:t>
            </a:r>
            <a:endParaRPr lang="fr-CH" dirty="0"/>
          </a:p>
          <a:p>
            <a:r>
              <a:rPr lang="fr-CH" dirty="0" err="1">
                <a:hlinkClick r:id="rId4"/>
              </a:rPr>
              <a:t>DevDocs</a:t>
            </a:r>
            <a:r>
              <a:rPr lang="fr-CH" dirty="0">
                <a:hlinkClick r:id="rId4"/>
              </a:rPr>
              <a:t> API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7813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12933</TotalTime>
  <Words>481</Words>
  <Application>Microsoft Office PowerPoint</Application>
  <PresentationFormat>Grand écran</PresentationFormat>
  <Paragraphs>96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Base</vt:lpstr>
      <vt:lpstr>Programmation  C# &amp;&amp; PHP/HTML</vt:lpstr>
      <vt:lpstr>Présentation PowerPoint</vt:lpstr>
      <vt:lpstr>Syntaxe générale</vt:lpstr>
      <vt:lpstr>Affichage</vt:lpstr>
      <vt:lpstr>Présentation</vt:lpstr>
      <vt:lpstr>Saisie</vt:lpstr>
      <vt:lpstr>Calculs</vt:lpstr>
      <vt:lpstr>Listes</vt:lpstr>
      <vt:lpstr>Autres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Programmation  C# &amp;&amp; PHP/HTML</dc:title>
  <dc:creator>Jonathan Melly</dc:creator>
  <cp:lastModifiedBy>Jonathan Melly</cp:lastModifiedBy>
  <cp:revision>4</cp:revision>
  <dcterms:created xsi:type="dcterms:W3CDTF">2023-12-28T06:16:25Z</dcterms:created>
  <dcterms:modified xsi:type="dcterms:W3CDTF">2024-01-06T05:49:28Z</dcterms:modified>
</cp:coreProperties>
</file>