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368" saveSubsetFonts="1" autoCompressPictures="0">
  <p:sldMasterIdLst>
    <p:sldMasterId id="2147483648" r:id="rId1"/>
  </p:sldMasterIdLst>
  <p:sldIdLst>
    <p:sldId id="256" r:id="rId2"/>
  </p:sldIdLst>
  <p:sldSz cx="43205400" cy="28803600"/>
  <p:notesSz cx="6858000" cy="9144000"/>
  <p:defaultTextStyle>
    <a:defPPr>
      <a:defRPr lang="de-DE"/>
    </a:defPPr>
    <a:lvl1pPr marL="0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57273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14549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171822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229097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286371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343646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400920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458195" algn="l" defTabSz="205727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5" d="100"/>
          <a:sy n="15" d="100"/>
        </p:scale>
        <p:origin x="150" y="102"/>
      </p:cViewPr>
      <p:guideLst>
        <p:guide orient="horz" pos="9072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40405" y="8947787"/>
            <a:ext cx="36724591" cy="6174106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811" y="16322040"/>
            <a:ext cx="302437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3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8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98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019255" y="2420306"/>
            <a:ext cx="22967870" cy="51613116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08140" y="2420306"/>
            <a:ext cx="68191021" cy="51613116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7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927" y="18508982"/>
            <a:ext cx="36724591" cy="5720716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2927" y="12208197"/>
            <a:ext cx="36724591" cy="6300786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27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1454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718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22909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2863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343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4009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45819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1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08142" y="14115100"/>
            <a:ext cx="45575695" cy="3991832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403929" y="14115100"/>
            <a:ext cx="45583196" cy="39918320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270" y="1153480"/>
            <a:ext cx="38884861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1" y="6447474"/>
            <a:ext cx="19089889" cy="268700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273" indent="0">
              <a:buNone/>
              <a:defRPr sz="9000" b="1"/>
            </a:lvl2pPr>
            <a:lvl3pPr marL="4114549" indent="0">
              <a:buNone/>
              <a:defRPr sz="8200" b="1"/>
            </a:lvl3pPr>
            <a:lvl4pPr marL="6171822" indent="0">
              <a:buNone/>
              <a:defRPr sz="7200" b="1"/>
            </a:lvl4pPr>
            <a:lvl5pPr marL="8229097" indent="0">
              <a:buNone/>
              <a:defRPr sz="7200" b="1"/>
            </a:lvl5pPr>
            <a:lvl6pPr marL="10286371" indent="0">
              <a:buNone/>
              <a:defRPr sz="7200" b="1"/>
            </a:lvl6pPr>
            <a:lvl7pPr marL="12343646" indent="0">
              <a:buNone/>
              <a:defRPr sz="7200" b="1"/>
            </a:lvl7pPr>
            <a:lvl8pPr marL="14400920" indent="0">
              <a:buNone/>
              <a:defRPr sz="7200" b="1"/>
            </a:lvl8pPr>
            <a:lvl9pPr marL="16458195" indent="0">
              <a:buNone/>
              <a:defRPr sz="7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60271" y="9134475"/>
            <a:ext cx="19089889" cy="16595410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947746" y="6447474"/>
            <a:ext cx="19097387" cy="2687000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273" indent="0">
              <a:buNone/>
              <a:defRPr sz="9000" b="1"/>
            </a:lvl2pPr>
            <a:lvl3pPr marL="4114549" indent="0">
              <a:buNone/>
              <a:defRPr sz="8200" b="1"/>
            </a:lvl3pPr>
            <a:lvl4pPr marL="6171822" indent="0">
              <a:buNone/>
              <a:defRPr sz="7200" b="1"/>
            </a:lvl4pPr>
            <a:lvl5pPr marL="8229097" indent="0">
              <a:buNone/>
              <a:defRPr sz="7200" b="1"/>
            </a:lvl5pPr>
            <a:lvl6pPr marL="10286371" indent="0">
              <a:buNone/>
              <a:defRPr sz="7200" b="1"/>
            </a:lvl6pPr>
            <a:lvl7pPr marL="12343646" indent="0">
              <a:buNone/>
              <a:defRPr sz="7200" b="1"/>
            </a:lvl7pPr>
            <a:lvl8pPr marL="14400920" indent="0">
              <a:buNone/>
              <a:defRPr sz="7200" b="1"/>
            </a:lvl8pPr>
            <a:lvl9pPr marL="16458195" indent="0">
              <a:buNone/>
              <a:defRPr sz="72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947746" y="9134475"/>
            <a:ext cx="19097387" cy="16595410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8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0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274" y="1146811"/>
            <a:ext cx="14214278" cy="488061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2111" y="1146813"/>
            <a:ext cx="24153019" cy="24583074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60274" y="6027422"/>
            <a:ext cx="14214278" cy="19702464"/>
          </a:xfrm>
        </p:spPr>
        <p:txBody>
          <a:bodyPr/>
          <a:lstStyle>
            <a:lvl1pPr marL="0" indent="0">
              <a:buNone/>
              <a:defRPr sz="6400"/>
            </a:lvl1pPr>
            <a:lvl2pPr marL="2057273" indent="0">
              <a:buNone/>
              <a:defRPr sz="5400"/>
            </a:lvl2pPr>
            <a:lvl3pPr marL="4114549" indent="0">
              <a:buNone/>
              <a:defRPr sz="4600"/>
            </a:lvl3pPr>
            <a:lvl4pPr marL="6171822" indent="0">
              <a:buNone/>
              <a:defRPr sz="4000"/>
            </a:lvl4pPr>
            <a:lvl5pPr marL="8229097" indent="0">
              <a:buNone/>
              <a:defRPr sz="4000"/>
            </a:lvl5pPr>
            <a:lvl6pPr marL="10286371" indent="0">
              <a:buNone/>
              <a:defRPr sz="4000"/>
            </a:lvl6pPr>
            <a:lvl7pPr marL="12343646" indent="0">
              <a:buNone/>
              <a:defRPr sz="4000"/>
            </a:lvl7pPr>
            <a:lvl8pPr marL="14400920" indent="0">
              <a:buNone/>
              <a:defRPr sz="4000"/>
            </a:lvl8pPr>
            <a:lvl9pPr marL="16458195" indent="0">
              <a:buNone/>
              <a:defRPr sz="4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68561" y="20162520"/>
            <a:ext cx="25923240" cy="238030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468561" y="2573656"/>
            <a:ext cx="25923240" cy="17282160"/>
          </a:xfrm>
        </p:spPr>
        <p:txBody>
          <a:bodyPr/>
          <a:lstStyle>
            <a:lvl1pPr marL="0" indent="0">
              <a:buNone/>
              <a:defRPr sz="14400"/>
            </a:lvl1pPr>
            <a:lvl2pPr marL="2057273" indent="0">
              <a:buNone/>
              <a:defRPr sz="12600"/>
            </a:lvl2pPr>
            <a:lvl3pPr marL="4114549" indent="0">
              <a:buNone/>
              <a:defRPr sz="10800"/>
            </a:lvl3pPr>
            <a:lvl4pPr marL="6171822" indent="0">
              <a:buNone/>
              <a:defRPr sz="9000"/>
            </a:lvl4pPr>
            <a:lvl5pPr marL="8229097" indent="0">
              <a:buNone/>
              <a:defRPr sz="9000"/>
            </a:lvl5pPr>
            <a:lvl6pPr marL="10286371" indent="0">
              <a:buNone/>
              <a:defRPr sz="9000"/>
            </a:lvl6pPr>
            <a:lvl7pPr marL="12343646" indent="0">
              <a:buNone/>
              <a:defRPr sz="9000"/>
            </a:lvl7pPr>
            <a:lvl8pPr marL="14400920" indent="0">
              <a:buNone/>
              <a:defRPr sz="9000"/>
            </a:lvl8pPr>
            <a:lvl9pPr marL="16458195" indent="0">
              <a:buNone/>
              <a:defRPr sz="9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68561" y="22542820"/>
            <a:ext cx="25923240" cy="3380420"/>
          </a:xfrm>
        </p:spPr>
        <p:txBody>
          <a:bodyPr/>
          <a:lstStyle>
            <a:lvl1pPr marL="0" indent="0">
              <a:buNone/>
              <a:defRPr sz="6400"/>
            </a:lvl1pPr>
            <a:lvl2pPr marL="2057273" indent="0">
              <a:buNone/>
              <a:defRPr sz="5400"/>
            </a:lvl2pPr>
            <a:lvl3pPr marL="4114549" indent="0">
              <a:buNone/>
              <a:defRPr sz="4600"/>
            </a:lvl3pPr>
            <a:lvl4pPr marL="6171822" indent="0">
              <a:buNone/>
              <a:defRPr sz="4000"/>
            </a:lvl4pPr>
            <a:lvl5pPr marL="8229097" indent="0">
              <a:buNone/>
              <a:defRPr sz="4000"/>
            </a:lvl5pPr>
            <a:lvl6pPr marL="10286371" indent="0">
              <a:buNone/>
              <a:defRPr sz="4000"/>
            </a:lvl6pPr>
            <a:lvl7pPr marL="12343646" indent="0">
              <a:buNone/>
              <a:defRPr sz="4000"/>
            </a:lvl7pPr>
            <a:lvl8pPr marL="14400920" indent="0">
              <a:buNone/>
              <a:defRPr sz="4000"/>
            </a:lvl8pPr>
            <a:lvl9pPr marL="16458195" indent="0">
              <a:buNone/>
              <a:defRPr sz="40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08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0270" y="1153480"/>
            <a:ext cx="38884861" cy="4800600"/>
          </a:xfrm>
          <a:prstGeom prst="rect">
            <a:avLst/>
          </a:prstGeom>
        </p:spPr>
        <p:txBody>
          <a:bodyPr vert="horz" lIns="411454" tIns="205727" rIns="411454" bIns="205727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0270" y="6720842"/>
            <a:ext cx="38884861" cy="19009044"/>
          </a:xfrm>
          <a:prstGeom prst="rect">
            <a:avLst/>
          </a:prstGeom>
        </p:spPr>
        <p:txBody>
          <a:bodyPr vert="horz" lIns="411454" tIns="205727" rIns="411454" bIns="205727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60271" y="26696673"/>
            <a:ext cx="1008125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CE38-DE0F-0843-BE6F-9C326E4C062F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761846" y="26696673"/>
            <a:ext cx="1368170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963872" y="26696673"/>
            <a:ext cx="10081259" cy="1533526"/>
          </a:xfrm>
          <a:prstGeom prst="rect">
            <a:avLst/>
          </a:prstGeom>
        </p:spPr>
        <p:txBody>
          <a:bodyPr vert="horz" lIns="411454" tIns="205727" rIns="411454" bIns="205727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78D0-010E-6145-8C0B-417DEA6978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41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273" rtl="0" eaLnBrk="1" latinLnBrk="0" hangingPunct="1"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2957" indent="-1542957" algn="l" defTabSz="2057273" rtl="0" eaLnBrk="1" latinLnBrk="0" hangingPunct="1">
        <a:spcBef>
          <a:spcPct val="20000"/>
        </a:spcBef>
        <a:buFont typeface="Arial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070" indent="-1285797" algn="l" defTabSz="2057273" rtl="0" eaLnBrk="1" latinLnBrk="0" hangingPunct="1">
        <a:spcBef>
          <a:spcPct val="20000"/>
        </a:spcBef>
        <a:buFont typeface="Arial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86" indent="-1028638" algn="l" defTabSz="2057273" rtl="0" eaLnBrk="1" latinLnBrk="0" hangingPunct="1">
        <a:spcBef>
          <a:spcPct val="20000"/>
        </a:spcBef>
        <a:buFont typeface="Arial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460" indent="-1028638" algn="l" defTabSz="2057273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7733" indent="-1028638" algn="l" defTabSz="2057273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008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282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29557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6831" indent="-1028638" algn="l" defTabSz="2057273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273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549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171822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7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371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3646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920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8195" algn="l" defTabSz="205727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ung 108"/>
          <p:cNvGrpSpPr/>
          <p:nvPr/>
        </p:nvGrpSpPr>
        <p:grpSpPr>
          <a:xfrm>
            <a:off x="2593786" y="3624979"/>
            <a:ext cx="6526744" cy="4626954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10" name="Gruppierung 109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17" name="Gruppierung 116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26" name="Rechteck 125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30" name="Rechteck 129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25" name="Textfeld 124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Abstract Trader</a:t>
                </a:r>
              </a:p>
            </p:txBody>
          </p:sp>
        </p:grpSp>
        <p:sp>
          <p:nvSpPr>
            <p:cNvPr id="114" name="Textfeld 113"/>
            <p:cNvSpPr txBox="1"/>
            <p:nvPr/>
          </p:nvSpPr>
          <p:spPr>
            <a:xfrm>
              <a:off x="1175283" y="712869"/>
              <a:ext cx="2018837" cy="6434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Portfolio : (Shares / Money)</a:t>
              </a:r>
            </a:p>
            <a:p>
              <a:r>
                <a:rPr lang="de-DE" sz="2600" dirty="0"/>
                <a:t> + </a:t>
              </a:r>
              <a:r>
                <a:rPr lang="de-DE" sz="2600" dirty="0" err="1"/>
                <a:t>Artificial</a:t>
              </a:r>
              <a:r>
                <a:rPr lang="de-DE" sz="2600" dirty="0"/>
                <a:t> Market</a:t>
              </a:r>
            </a:p>
            <a:p>
              <a:endParaRPr lang="de-DE" sz="2600" dirty="0"/>
            </a:p>
          </p:txBody>
        </p:sp>
      </p:grpSp>
      <p:grpSp>
        <p:nvGrpSpPr>
          <p:cNvPr id="144" name="Gruppierung 143"/>
          <p:cNvGrpSpPr/>
          <p:nvPr/>
        </p:nvGrpSpPr>
        <p:grpSpPr>
          <a:xfrm>
            <a:off x="25904793" y="12975318"/>
            <a:ext cx="4890705" cy="4626954"/>
            <a:chOff x="1175283" y="407242"/>
            <a:chExt cx="2018837" cy="2303262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58" name="Gruppierung 157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70" name="Gruppierung 169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82" name="Rechteck 181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83" name="Rechteck 182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71" name="Textfeld 170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/>
                  <a:t>Artificial</a:t>
                </a:r>
                <a:r>
                  <a:rPr lang="de-DE" sz="2600" b="1" dirty="0"/>
                  <a:t> Market</a:t>
                </a:r>
              </a:p>
            </p:txBody>
          </p:sp>
          <p:sp>
            <p:nvSpPr>
              <p:cNvPr id="181" name="Textfeld 180"/>
              <p:cNvSpPr txBox="1"/>
              <p:nvPr/>
            </p:nvSpPr>
            <p:spPr>
              <a:xfrm>
                <a:off x="1307978" y="2396533"/>
                <a:ext cx="1431194" cy="84264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clearMarket</a:t>
                </a:r>
                <a:r>
                  <a:rPr lang="de-DE" sz="2600" dirty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getLastNPrices</a:t>
                </a:r>
                <a:r>
                  <a:rPr lang="de-DE" sz="2600" dirty="0"/>
                  <a:t>(N)</a:t>
                </a:r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66" name="Textfeld 165"/>
            <p:cNvSpPr txBox="1"/>
            <p:nvPr/>
          </p:nvSpPr>
          <p:spPr>
            <a:xfrm>
              <a:off x="1175283" y="712869"/>
              <a:ext cx="2018837" cy="842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</a:t>
              </a:r>
              <a:r>
                <a:rPr lang="de-DE" sz="2600" dirty="0" err="1" smtClean="0"/>
                <a:t>OrderList</a:t>
              </a:r>
              <a:r>
                <a:rPr lang="de-DE" sz="2600" dirty="0" smtClean="0"/>
                <a:t> :Orders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smtClean="0"/>
                <a:t>Money</a:t>
              </a:r>
            </a:p>
            <a:p>
              <a:r>
                <a:rPr lang="de-DE" sz="2600" dirty="0"/>
                <a:t> </a:t>
              </a:r>
              <a:r>
                <a:rPr lang="de-DE" sz="2600" dirty="0" smtClean="0"/>
                <a:t>+ </a:t>
              </a:r>
              <a:r>
                <a:rPr lang="de-DE" sz="2600" dirty="0" err="1" smtClean="0"/>
                <a:t>LastPricces</a:t>
              </a:r>
              <a:r>
                <a:rPr lang="de-DE" sz="2600" dirty="0" smtClean="0"/>
                <a:t> : Array(</a:t>
              </a:r>
              <a:r>
                <a:rPr lang="de-DE" sz="2600" dirty="0" err="1" smtClean="0"/>
                <a:t>int</a:t>
              </a:r>
              <a:r>
                <a:rPr lang="de-DE" sz="2600" dirty="0" smtClean="0"/>
                <a:t>)</a:t>
              </a:r>
            </a:p>
            <a:p>
              <a:r>
                <a:rPr lang="de-DE" sz="2600" dirty="0"/>
                <a:t> </a:t>
              </a:r>
              <a:r>
                <a:rPr lang="de-DE" sz="2600" dirty="0" smtClean="0"/>
                <a:t>+ Database Connector</a:t>
              </a:r>
              <a:endParaRPr lang="de-DE" sz="2600" dirty="0"/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1175283" y="1681439"/>
              <a:ext cx="2018837" cy="1029065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/>
            </a:p>
          </p:txBody>
        </p:sp>
      </p:grpSp>
      <p:grpSp>
        <p:nvGrpSpPr>
          <p:cNvPr id="184" name="Gruppierung 183"/>
          <p:cNvGrpSpPr/>
          <p:nvPr/>
        </p:nvGrpSpPr>
        <p:grpSpPr>
          <a:xfrm>
            <a:off x="26035261" y="4685487"/>
            <a:ext cx="4760237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85" name="Gruppierung 184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88" name="Gruppierung 18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191" name="Rechteck 19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192" name="Rechteck 19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89" name="Textfeld 18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Life Market</a:t>
                </a:r>
              </a:p>
            </p:txBody>
          </p:sp>
          <p:sp>
            <p:nvSpPr>
              <p:cNvPr id="190" name="Textfeld 189"/>
              <p:cNvSpPr txBox="1"/>
              <p:nvPr/>
            </p:nvSpPr>
            <p:spPr>
              <a:xfrm>
                <a:off x="1307978" y="1885981"/>
                <a:ext cx="1431194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getLastLifePrice</a:t>
                </a:r>
                <a:r>
                  <a:rPr lang="de-DE" sz="2600" dirty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1285639" indent="-1285639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Database Connector</a:t>
              </a:r>
            </a:p>
            <a:p>
              <a:r>
                <a:rPr lang="de-DE" sz="2600" dirty="0"/>
                <a:t> +</a:t>
              </a: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1175283" y="2086785"/>
              <a:ext cx="2018837" cy="623718"/>
            </a:xfrm>
            <a:prstGeom prst="rect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/>
            </a:p>
          </p:txBody>
        </p:sp>
      </p:grpSp>
      <p:sp>
        <p:nvSpPr>
          <p:cNvPr id="193" name="Textfeld 192"/>
          <p:cNvSpPr txBox="1"/>
          <p:nvPr/>
        </p:nvSpPr>
        <p:spPr>
          <a:xfrm>
            <a:off x="30795498" y="20885761"/>
            <a:ext cx="282311" cy="584747"/>
          </a:xfrm>
          <a:prstGeom prst="rect">
            <a:avLst/>
          </a:prstGeom>
          <a:noFill/>
        </p:spPr>
        <p:txBody>
          <a:bodyPr wrap="square" lIns="182853" tIns="91426" rIns="182853" bIns="91426" rtlCol="0">
            <a:spAutoFit/>
          </a:bodyPr>
          <a:lstStyle/>
          <a:p>
            <a:endParaRPr lang="de-DE" sz="2600" dirty="0"/>
          </a:p>
        </p:txBody>
      </p:sp>
      <p:sp>
        <p:nvSpPr>
          <p:cNvPr id="194" name="Textfeld 193"/>
          <p:cNvSpPr txBox="1"/>
          <p:nvPr/>
        </p:nvSpPr>
        <p:spPr>
          <a:xfrm>
            <a:off x="30795498" y="20401921"/>
            <a:ext cx="282311" cy="584747"/>
          </a:xfrm>
          <a:prstGeom prst="rect">
            <a:avLst/>
          </a:prstGeom>
          <a:noFill/>
        </p:spPr>
        <p:txBody>
          <a:bodyPr wrap="square" lIns="182853" tIns="91426" rIns="182853" bIns="91426" rtlCol="0">
            <a:spAutoFit/>
          </a:bodyPr>
          <a:lstStyle/>
          <a:p>
            <a:endParaRPr lang="de-DE" sz="2600" dirty="0"/>
          </a:p>
        </p:txBody>
      </p:sp>
      <p:grpSp>
        <p:nvGrpSpPr>
          <p:cNvPr id="195" name="Gruppierung 194"/>
          <p:cNvGrpSpPr/>
          <p:nvPr/>
        </p:nvGrpSpPr>
        <p:grpSpPr>
          <a:xfrm>
            <a:off x="37000685" y="12434270"/>
            <a:ext cx="5625275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196" name="Gruppierung 195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198" name="Gruppierung 19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01" name="Rechteck 20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02" name="Rechteck 20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199" name="Textfeld 19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DatabaseConnector</a:t>
                </a:r>
                <a:endParaRPr lang="de-DE" sz="2600" b="1" dirty="0"/>
              </a:p>
            </p:txBody>
          </p:sp>
          <p:sp>
            <p:nvSpPr>
              <p:cNvPr id="200" name="Textfeld 199"/>
              <p:cNvSpPr txBox="1"/>
              <p:nvPr/>
            </p:nvSpPr>
            <p:spPr>
              <a:xfrm>
                <a:off x="1307978" y="1885981"/>
                <a:ext cx="1431194" cy="10418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querry</a:t>
                </a:r>
                <a:r>
                  <a:rPr lang="de-DE" sz="2600" dirty="0"/>
                  <a:t>(</a:t>
                </a:r>
                <a:r>
                  <a:rPr lang="de-DE" sz="2600" dirty="0" smtClean="0"/>
                  <a:t>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 smtClean="0"/>
                  <a:t>connectDB</a:t>
                </a:r>
                <a:r>
                  <a:rPr lang="de-DE" sz="2600" dirty="0" smtClean="0"/>
                  <a:t>()</a:t>
                </a:r>
                <a:endParaRPr lang="de-DE" sz="2600" dirty="0"/>
              </a:p>
              <a:p>
                <a:pPr marL="719892" indent="-719892"/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197" name="Textfeld 196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</a:t>
              </a:r>
              <a:r>
                <a:rPr lang="de-DE" sz="2600" dirty="0" err="1" smtClean="0"/>
                <a:t>DataBaseConnector</a:t>
              </a:r>
              <a:r>
                <a:rPr lang="de-DE" sz="2600" dirty="0" smtClean="0"/>
                <a:t> : SQL</a:t>
              </a:r>
              <a:endParaRPr lang="de-DE" sz="2600" dirty="0"/>
            </a:p>
            <a:p>
              <a:r>
                <a:rPr lang="de-DE" sz="2600" dirty="0"/>
                <a:t> </a:t>
              </a:r>
            </a:p>
          </p:txBody>
        </p:sp>
      </p:grpSp>
      <p:grpSp>
        <p:nvGrpSpPr>
          <p:cNvPr id="203" name="Gruppierung 202"/>
          <p:cNvGrpSpPr/>
          <p:nvPr/>
        </p:nvGrpSpPr>
        <p:grpSpPr>
          <a:xfrm>
            <a:off x="11937338" y="7980212"/>
            <a:ext cx="6526744" cy="4626956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04" name="Gruppierung 203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06" name="Gruppierung 205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09" name="Rechteck 208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10" name="Rechteck 209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07" name="Textfeld 206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Market </a:t>
                </a:r>
                <a:r>
                  <a:rPr lang="de-DE" sz="2600" b="1" dirty="0" err="1"/>
                  <a:t>Maker</a:t>
                </a:r>
                <a:r>
                  <a:rPr lang="de-DE" sz="2600" b="1" dirty="0"/>
                  <a:t> &lt;&lt; Abstract Trader</a:t>
                </a:r>
              </a:p>
            </p:txBody>
          </p:sp>
          <p:sp>
            <p:nvSpPr>
              <p:cNvPr id="208" name="Textfeld 207"/>
              <p:cNvSpPr txBox="1"/>
              <p:nvPr/>
            </p:nvSpPr>
            <p:spPr>
              <a:xfrm>
                <a:off x="1307978" y="2065705"/>
                <a:ext cx="1431194" cy="689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 err="1"/>
                  <a:t>runStrategy</a:t>
                </a:r>
                <a:r>
                  <a:rPr lang="de-DE" sz="2800" dirty="0"/>
                  <a:t>(</a:t>
                </a:r>
                <a:r>
                  <a:rPr lang="de-DE" sz="2800" dirty="0" smtClean="0"/>
                  <a:t>)</a:t>
                </a:r>
              </a:p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 smtClean="0"/>
                  <a:t>Share::</a:t>
                </a:r>
                <a:r>
                  <a:rPr lang="de-DE" sz="2800" dirty="0" err="1" smtClean="0"/>
                  <a:t>buyShareFromTrader</a:t>
                </a:r>
                <a:r>
                  <a:rPr lang="de-DE" sz="2800" dirty="0" smtClean="0"/>
                  <a:t>(Money)</a:t>
                </a:r>
              </a:p>
              <a:p>
                <a:pPr marL="712693" indent="-712693">
                  <a:buFont typeface="Wingdings" charset="2"/>
                  <a:buChar char="§"/>
                </a:pPr>
                <a:r>
                  <a:rPr lang="de-DE" sz="2800" dirty="0" smtClean="0"/>
                  <a:t>Money::</a:t>
                </a:r>
                <a:r>
                  <a:rPr lang="de-DE" sz="2800" dirty="0" err="1" smtClean="0"/>
                  <a:t>sellShareToTrader</a:t>
                </a:r>
                <a:r>
                  <a:rPr lang="de-DE" sz="2800" dirty="0" smtClean="0"/>
                  <a:t>(Share)</a:t>
                </a:r>
                <a:endParaRPr lang="de-DE" sz="2800" dirty="0"/>
              </a:p>
            </p:txBody>
          </p:sp>
        </p:grpSp>
        <p:sp>
          <p:nvSpPr>
            <p:cNvPr id="205" name="Textfeld 204"/>
            <p:cNvSpPr txBox="1"/>
            <p:nvPr/>
          </p:nvSpPr>
          <p:spPr>
            <a:xfrm>
              <a:off x="1175283" y="697892"/>
              <a:ext cx="2018837" cy="842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 smtClean="0"/>
                <a:t> + Portfolio : Portfolio</a:t>
              </a:r>
            </a:p>
            <a:p>
              <a:r>
                <a:rPr lang="de-DE" sz="2600" dirty="0" smtClean="0"/>
                <a:t> </a:t>
              </a:r>
              <a:r>
                <a:rPr lang="de-DE" sz="2600" dirty="0"/>
                <a:t>+ </a:t>
              </a:r>
              <a:r>
                <a:rPr lang="de-DE" sz="2600" dirty="0" err="1"/>
                <a:t>Artificial</a:t>
              </a:r>
              <a:r>
                <a:rPr lang="de-DE" sz="2600" dirty="0"/>
                <a:t> Market</a:t>
              </a:r>
            </a:p>
            <a:p>
              <a:r>
                <a:rPr lang="de-DE" sz="2600" dirty="0"/>
                <a:t> + Life Market</a:t>
              </a:r>
            </a:p>
            <a:p>
              <a:endParaRPr lang="de-DE" sz="2600" dirty="0"/>
            </a:p>
          </p:txBody>
        </p:sp>
      </p:grpSp>
      <p:grpSp>
        <p:nvGrpSpPr>
          <p:cNvPr id="211" name="Gruppierung 210"/>
          <p:cNvGrpSpPr/>
          <p:nvPr/>
        </p:nvGrpSpPr>
        <p:grpSpPr>
          <a:xfrm>
            <a:off x="11927738" y="12841118"/>
            <a:ext cx="6588548" cy="4626955"/>
            <a:chOff x="8049393" y="6956415"/>
            <a:chExt cx="4021826" cy="3100324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12" name="Gruppierung 211"/>
            <p:cNvGrpSpPr/>
            <p:nvPr/>
          </p:nvGrpSpPr>
          <p:grpSpPr>
            <a:xfrm>
              <a:off x="8049393" y="6956415"/>
              <a:ext cx="4021826" cy="3100324"/>
              <a:chOff x="1175283" y="407242"/>
              <a:chExt cx="2018837" cy="2303261"/>
            </a:xfrm>
            <a:grpFill/>
          </p:grpSpPr>
          <p:grpSp>
            <p:nvGrpSpPr>
              <p:cNvPr id="214" name="Gruppierung 213"/>
              <p:cNvGrpSpPr/>
              <p:nvPr/>
            </p:nvGrpSpPr>
            <p:grpSpPr>
              <a:xfrm>
                <a:off x="1175283" y="407242"/>
                <a:ext cx="2018837" cy="2303261"/>
                <a:chOff x="1307978" y="975879"/>
                <a:chExt cx="1431194" cy="2303261"/>
              </a:xfrm>
              <a:grpFill/>
            </p:grpSpPr>
            <p:grpSp>
              <p:nvGrpSpPr>
                <p:cNvPr id="217" name="Gruppierung 216"/>
                <p:cNvGrpSpPr/>
                <p:nvPr/>
              </p:nvGrpSpPr>
              <p:grpSpPr>
                <a:xfrm>
                  <a:off x="1307978" y="976160"/>
                  <a:ext cx="1431194" cy="2302980"/>
                  <a:chOff x="1307978" y="976160"/>
                  <a:chExt cx="1431194" cy="2302980"/>
                </a:xfrm>
                <a:grpFill/>
              </p:grpSpPr>
              <p:sp>
                <p:nvSpPr>
                  <p:cNvPr id="219" name="Rechteck 218"/>
                  <p:cNvSpPr/>
                  <p:nvPr/>
                </p:nvSpPr>
                <p:spPr>
                  <a:xfrm>
                    <a:off x="1307978" y="976160"/>
                    <a:ext cx="1431194" cy="2302980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  <p:sp>
                <p:nvSpPr>
                  <p:cNvPr id="220" name="Rechteck 219"/>
                  <p:cNvSpPr/>
                  <p:nvPr/>
                </p:nvSpPr>
                <p:spPr>
                  <a:xfrm>
                    <a:off x="1307978" y="976160"/>
                    <a:ext cx="1431194" cy="304865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</p:grpSp>
            <p:sp>
              <p:nvSpPr>
                <p:cNvPr id="218" name="Textfeld 217"/>
                <p:cNvSpPr txBox="1"/>
                <p:nvPr/>
              </p:nvSpPr>
              <p:spPr>
                <a:xfrm>
                  <a:off x="1347448" y="975879"/>
                  <a:ext cx="1364847" cy="2451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600" b="1" dirty="0"/>
                    <a:t>Intelligent Trader &lt;&lt; Abstract Trader</a:t>
                  </a:r>
                </a:p>
              </p:txBody>
            </p:sp>
          </p:grpSp>
          <p:sp>
            <p:nvSpPr>
              <p:cNvPr id="215" name="Textfeld 214"/>
              <p:cNvSpPr txBox="1"/>
              <p:nvPr/>
            </p:nvSpPr>
            <p:spPr>
              <a:xfrm>
                <a:off x="1175283" y="712869"/>
                <a:ext cx="2018837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dirty="0"/>
                  <a:t> + Portfolio </a:t>
                </a:r>
                <a:r>
                  <a:rPr lang="de-DE" sz="2600" dirty="0" smtClean="0"/>
                  <a:t>: Portfolio</a:t>
                </a:r>
                <a:endParaRPr lang="de-DE" sz="2600" dirty="0"/>
              </a:p>
              <a:p>
                <a:r>
                  <a:rPr lang="de-DE" sz="2600" dirty="0"/>
                  <a:t> + </a:t>
                </a:r>
                <a:r>
                  <a:rPr lang="de-DE" sz="2600" dirty="0" err="1"/>
                  <a:t>Artificial</a:t>
                </a:r>
                <a:r>
                  <a:rPr lang="de-DE" sz="2600" dirty="0"/>
                  <a:t> Market</a:t>
                </a:r>
              </a:p>
              <a:p>
                <a:endParaRPr lang="de-DE" sz="2600" dirty="0"/>
              </a:p>
            </p:txBody>
          </p:sp>
          <p:sp>
            <p:nvSpPr>
              <p:cNvPr id="216" name="Rechteck 215"/>
              <p:cNvSpPr/>
              <p:nvPr/>
            </p:nvSpPr>
            <p:spPr>
              <a:xfrm>
                <a:off x="1175283" y="2086785"/>
                <a:ext cx="2018837" cy="623718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  <p:sp>
          <p:nvSpPr>
            <p:cNvPr id="213" name="Textfeld 212"/>
            <p:cNvSpPr txBox="1"/>
            <p:nvPr/>
          </p:nvSpPr>
          <p:spPr>
            <a:xfrm>
              <a:off x="8066467" y="9259801"/>
              <a:ext cx="3949383" cy="5980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Runs intelligent </a:t>
              </a:r>
              <a:r>
                <a:rPr lang="de-DE" sz="2600" dirty="0" err="1"/>
                <a:t>strategy</a:t>
              </a:r>
              <a:endParaRPr lang="de-DE" sz="2600" dirty="0"/>
            </a:p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Intelligent </a:t>
              </a:r>
              <a:r>
                <a:rPr lang="de-DE" sz="2600" dirty="0" err="1"/>
                <a:t>orders</a:t>
              </a:r>
              <a:r>
                <a:rPr lang="de-DE" sz="2600" dirty="0"/>
                <a:t>	</a:t>
              </a:r>
            </a:p>
          </p:txBody>
        </p:sp>
      </p:grpSp>
      <p:grpSp>
        <p:nvGrpSpPr>
          <p:cNvPr id="221" name="Gruppierung 220"/>
          <p:cNvGrpSpPr/>
          <p:nvPr/>
        </p:nvGrpSpPr>
        <p:grpSpPr>
          <a:xfrm>
            <a:off x="11953840" y="18089008"/>
            <a:ext cx="6588548" cy="4626955"/>
            <a:chOff x="8049393" y="6956415"/>
            <a:chExt cx="4021826" cy="3100324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22" name="Gruppierung 221"/>
            <p:cNvGrpSpPr/>
            <p:nvPr/>
          </p:nvGrpSpPr>
          <p:grpSpPr>
            <a:xfrm>
              <a:off x="8049393" y="6956415"/>
              <a:ext cx="4021826" cy="3100324"/>
              <a:chOff x="1175283" y="407242"/>
              <a:chExt cx="2018837" cy="2303261"/>
            </a:xfrm>
            <a:grpFill/>
          </p:grpSpPr>
          <p:grpSp>
            <p:nvGrpSpPr>
              <p:cNvPr id="224" name="Gruppierung 223"/>
              <p:cNvGrpSpPr/>
              <p:nvPr/>
            </p:nvGrpSpPr>
            <p:grpSpPr>
              <a:xfrm>
                <a:off x="1175283" y="407242"/>
                <a:ext cx="2018837" cy="2303261"/>
                <a:chOff x="1307978" y="975879"/>
                <a:chExt cx="1431194" cy="2303261"/>
              </a:xfrm>
              <a:grpFill/>
            </p:grpSpPr>
            <p:grpSp>
              <p:nvGrpSpPr>
                <p:cNvPr id="227" name="Gruppierung 226"/>
                <p:cNvGrpSpPr/>
                <p:nvPr/>
              </p:nvGrpSpPr>
              <p:grpSpPr>
                <a:xfrm>
                  <a:off x="1307978" y="976160"/>
                  <a:ext cx="1431194" cy="2302980"/>
                  <a:chOff x="1307978" y="976160"/>
                  <a:chExt cx="1431194" cy="2302980"/>
                </a:xfrm>
                <a:grpFill/>
              </p:grpSpPr>
              <p:sp>
                <p:nvSpPr>
                  <p:cNvPr id="229" name="Rechteck 228"/>
                  <p:cNvSpPr/>
                  <p:nvPr/>
                </p:nvSpPr>
                <p:spPr>
                  <a:xfrm>
                    <a:off x="1307978" y="976160"/>
                    <a:ext cx="1431194" cy="2302980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  <p:sp>
                <p:nvSpPr>
                  <p:cNvPr id="230" name="Rechteck 229"/>
                  <p:cNvSpPr/>
                  <p:nvPr/>
                </p:nvSpPr>
                <p:spPr>
                  <a:xfrm>
                    <a:off x="1307978" y="976160"/>
                    <a:ext cx="1431194" cy="304865"/>
                  </a:xfrm>
                  <a:prstGeom prst="rect">
                    <a:avLst/>
                  </a:prstGeom>
                  <a:grp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600"/>
                  </a:p>
                </p:txBody>
              </p:sp>
            </p:grpSp>
            <p:sp>
              <p:nvSpPr>
                <p:cNvPr id="228" name="Textfeld 227"/>
                <p:cNvSpPr txBox="1"/>
                <p:nvPr/>
              </p:nvSpPr>
              <p:spPr>
                <a:xfrm>
                  <a:off x="1347448" y="975879"/>
                  <a:ext cx="1364847" cy="24513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600" b="1" dirty="0"/>
                    <a:t>Intelligent Trader &lt;&lt; Abstract Trader</a:t>
                  </a:r>
                </a:p>
              </p:txBody>
            </p:sp>
          </p:grpSp>
          <p:sp>
            <p:nvSpPr>
              <p:cNvPr id="225" name="Textfeld 224"/>
              <p:cNvSpPr txBox="1"/>
              <p:nvPr/>
            </p:nvSpPr>
            <p:spPr>
              <a:xfrm>
                <a:off x="1175283" y="712869"/>
                <a:ext cx="2018837" cy="6434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dirty="0" smtClean="0"/>
                  <a:t> + Portfolio : Portfolio</a:t>
                </a:r>
              </a:p>
              <a:p>
                <a:r>
                  <a:rPr lang="de-DE" sz="2600" dirty="0" smtClean="0"/>
                  <a:t> </a:t>
                </a:r>
                <a:r>
                  <a:rPr lang="de-DE" sz="2600" dirty="0"/>
                  <a:t>+ </a:t>
                </a:r>
                <a:r>
                  <a:rPr lang="de-DE" sz="2600" dirty="0" err="1"/>
                  <a:t>Artificial</a:t>
                </a:r>
                <a:r>
                  <a:rPr lang="de-DE" sz="2600" dirty="0"/>
                  <a:t> Market</a:t>
                </a:r>
              </a:p>
              <a:p>
                <a:endParaRPr lang="de-DE" sz="2600" dirty="0"/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1175283" y="2086785"/>
                <a:ext cx="2018837" cy="623718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  <p:sp>
          <p:nvSpPr>
            <p:cNvPr id="223" name="Textfeld 222"/>
            <p:cNvSpPr txBox="1"/>
            <p:nvPr/>
          </p:nvSpPr>
          <p:spPr>
            <a:xfrm>
              <a:off x="8066467" y="9259801"/>
              <a:ext cx="3949383" cy="5980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719892" indent="-719892">
                <a:buFont typeface="Wingdings" charset="2"/>
                <a:buChar char="§"/>
              </a:pPr>
              <a:r>
                <a:rPr lang="de-DE" sz="2600" dirty="0"/>
                <a:t>Runs intelligent </a:t>
              </a:r>
              <a:r>
                <a:rPr lang="de-DE" sz="2600" dirty="0" err="1"/>
                <a:t>strategy</a:t>
              </a:r>
              <a:endParaRPr lang="de-DE" sz="2600" dirty="0"/>
            </a:p>
            <a:p>
              <a:pPr marL="719892" indent="-719892">
                <a:buFont typeface="Wingdings" charset="2"/>
                <a:buChar char="§"/>
              </a:pPr>
              <a:r>
                <a:rPr lang="de-DE" sz="2600" dirty="0" err="1"/>
                <a:t>Cater</a:t>
              </a:r>
              <a:r>
                <a:rPr lang="de-DE" sz="2600" dirty="0"/>
                <a:t> </a:t>
              </a:r>
              <a:r>
                <a:rPr lang="de-DE" sz="2600" dirty="0" err="1"/>
                <a:t>for</a:t>
              </a:r>
              <a:r>
                <a:rPr lang="de-DE" sz="2600" dirty="0"/>
                <a:t> </a:t>
              </a:r>
              <a:r>
                <a:rPr lang="de-DE" sz="2600" dirty="0" err="1"/>
                <a:t>volatility</a:t>
              </a:r>
              <a:r>
                <a:rPr lang="de-DE" sz="2600" dirty="0"/>
                <a:t>/</a:t>
              </a:r>
              <a:r>
                <a:rPr lang="de-DE" sz="2600" dirty="0" err="1"/>
                <a:t>volume</a:t>
              </a:r>
              <a:r>
                <a:rPr lang="de-DE" sz="2600" dirty="0"/>
                <a:t> in </a:t>
              </a:r>
              <a:r>
                <a:rPr lang="de-DE" sz="2600" dirty="0" err="1"/>
                <a:t>market</a:t>
              </a:r>
              <a:endParaRPr lang="de-DE" sz="2600" dirty="0"/>
            </a:p>
          </p:txBody>
        </p:sp>
      </p:grpSp>
      <p:grpSp>
        <p:nvGrpSpPr>
          <p:cNvPr id="231" name="Gruppierung 230"/>
          <p:cNvGrpSpPr/>
          <p:nvPr/>
        </p:nvGrpSpPr>
        <p:grpSpPr>
          <a:xfrm>
            <a:off x="2593786" y="9138647"/>
            <a:ext cx="4730813" cy="4626953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32" name="Gruppierung 231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37" name="Gruppierung 236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40" name="Rechteck 239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41" name="Rechteck 240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38" name="Textfeld 237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Order</a:t>
                </a:r>
              </a:p>
            </p:txBody>
          </p:sp>
          <p:sp>
            <p:nvSpPr>
              <p:cNvPr id="239" name="Textfeld 238"/>
              <p:cNvSpPr txBox="1"/>
              <p:nvPr/>
            </p:nvSpPr>
            <p:spPr>
              <a:xfrm>
                <a:off x="1307978" y="2305339"/>
                <a:ext cx="1431194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285639" indent="-1285639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233" name="Textfeld 232"/>
            <p:cNvSpPr txBox="1"/>
            <p:nvPr/>
          </p:nvSpPr>
          <p:spPr>
            <a:xfrm>
              <a:off x="1175283" y="742306"/>
              <a:ext cx="2018837" cy="12409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Type (</a:t>
              </a:r>
              <a:r>
                <a:rPr lang="de-DE" sz="2600" dirty="0" err="1"/>
                <a:t>Buy</a:t>
              </a:r>
              <a:r>
                <a:rPr lang="de-DE" sz="2600" dirty="0"/>
                <a:t> / Sell)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err="1"/>
                <a:t>TypeII</a:t>
              </a:r>
              <a:r>
                <a:rPr lang="de-DE" sz="2600" dirty="0"/>
                <a:t> (Market / Limit)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Volume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Price : </a:t>
              </a:r>
              <a:r>
                <a:rPr lang="de-DE" sz="2600" dirty="0" err="1"/>
                <a:t>int</a:t>
              </a:r>
              <a:endParaRPr lang="de-DE" sz="2600" dirty="0"/>
            </a:p>
            <a:p>
              <a:r>
                <a:rPr lang="de-DE" sz="2600" dirty="0"/>
                <a:t> + </a:t>
              </a:r>
              <a:r>
                <a:rPr lang="de-DE" sz="2600" dirty="0" err="1"/>
                <a:t>Owner</a:t>
              </a:r>
              <a:r>
                <a:rPr lang="de-DE" sz="2600" dirty="0"/>
                <a:t> : Abstract Trader</a:t>
              </a:r>
            </a:p>
            <a:p>
              <a:r>
                <a:rPr lang="de-DE" sz="2600" dirty="0"/>
                <a:t> </a:t>
              </a:r>
            </a:p>
          </p:txBody>
        </p:sp>
        <p:grpSp>
          <p:nvGrpSpPr>
            <p:cNvPr id="234" name="Gruppierung 233"/>
            <p:cNvGrpSpPr/>
            <p:nvPr/>
          </p:nvGrpSpPr>
          <p:grpSpPr>
            <a:xfrm>
              <a:off x="1175283" y="1839828"/>
              <a:ext cx="2018837" cy="870675"/>
              <a:chOff x="1175283" y="1839828"/>
              <a:chExt cx="2018837" cy="870675"/>
            </a:xfrm>
            <a:grpFill/>
          </p:grpSpPr>
          <p:sp>
            <p:nvSpPr>
              <p:cNvPr id="235" name="Rechteck 234"/>
              <p:cNvSpPr/>
              <p:nvPr/>
            </p:nvSpPr>
            <p:spPr>
              <a:xfrm>
                <a:off x="1175283" y="1839828"/>
                <a:ext cx="2018837" cy="870675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236" name="Rechteck 235"/>
              <p:cNvSpPr/>
              <p:nvPr/>
            </p:nvSpPr>
            <p:spPr>
              <a:xfrm>
                <a:off x="1175283" y="2429146"/>
                <a:ext cx="2018837" cy="281357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</p:grpSp>
      <p:grpSp>
        <p:nvGrpSpPr>
          <p:cNvPr id="242" name="Gruppierung 241"/>
          <p:cNvGrpSpPr/>
          <p:nvPr/>
        </p:nvGrpSpPr>
        <p:grpSpPr>
          <a:xfrm>
            <a:off x="2593786" y="14615695"/>
            <a:ext cx="4730813" cy="4626953"/>
            <a:chOff x="1175283" y="407242"/>
            <a:chExt cx="2018837" cy="230326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243" name="Gruppierung 242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48" name="Gruppierung 24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51" name="Rechteck 25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52" name="Rechteck 25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49" name="Textfeld 24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Portfolio	</a:t>
                </a:r>
              </a:p>
            </p:txBody>
          </p:sp>
          <p:sp>
            <p:nvSpPr>
              <p:cNvPr id="250" name="Textfeld 249"/>
              <p:cNvSpPr txBox="1"/>
              <p:nvPr/>
            </p:nvSpPr>
            <p:spPr>
              <a:xfrm>
                <a:off x="1307978" y="1877100"/>
                <a:ext cx="1431194" cy="4443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285639" indent="-1285639">
                  <a:buFont typeface="Wingdings" charset="2"/>
                  <a:buChar char="§"/>
                </a:pPr>
                <a:r>
                  <a:rPr lang="de-DE" sz="2600" dirty="0" err="1"/>
                  <a:t>addShare</a:t>
                </a:r>
                <a:r>
                  <a:rPr lang="de-DE" sz="2600" dirty="0"/>
                  <a:t>()</a:t>
                </a:r>
              </a:p>
              <a:p>
                <a:pPr marL="1285639" indent="-1285639">
                  <a:buFont typeface="Wingdings" charset="2"/>
                  <a:buChar char="§"/>
                </a:pPr>
                <a:r>
                  <a:rPr lang="de-DE" sz="2600" dirty="0" err="1"/>
                  <a:t>takeShare</a:t>
                </a:r>
                <a:endParaRPr lang="de-DE" sz="2600" dirty="0"/>
              </a:p>
            </p:txBody>
          </p:sp>
        </p:grpSp>
        <p:sp>
          <p:nvSpPr>
            <p:cNvPr id="244" name="Textfeld 243"/>
            <p:cNvSpPr txBox="1"/>
            <p:nvPr/>
          </p:nvSpPr>
          <p:spPr>
            <a:xfrm>
              <a:off x="1175283" y="742306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+ Shares : </a:t>
              </a:r>
              <a:r>
                <a:rPr lang="de-DE" sz="2600" dirty="0" err="1"/>
                <a:t>int</a:t>
              </a:r>
              <a:r>
                <a:rPr lang="de-DE" sz="2600" dirty="0"/>
                <a:t> </a:t>
              </a:r>
            </a:p>
            <a:p>
              <a:r>
                <a:rPr lang="de-DE" sz="2600" dirty="0"/>
                <a:t> + Money : </a:t>
              </a:r>
              <a:r>
                <a:rPr lang="de-DE" sz="2600" dirty="0" err="1"/>
                <a:t>int</a:t>
              </a:r>
              <a:endParaRPr lang="de-DE" sz="2600" dirty="0"/>
            </a:p>
          </p:txBody>
        </p:sp>
        <p:grpSp>
          <p:nvGrpSpPr>
            <p:cNvPr id="245" name="Gruppierung 244"/>
            <p:cNvGrpSpPr/>
            <p:nvPr/>
          </p:nvGrpSpPr>
          <p:grpSpPr>
            <a:xfrm>
              <a:off x="1175283" y="1261551"/>
              <a:ext cx="2018837" cy="1448952"/>
              <a:chOff x="1175283" y="1261551"/>
              <a:chExt cx="2018837" cy="1448952"/>
            </a:xfrm>
            <a:grpFill/>
          </p:grpSpPr>
          <p:sp>
            <p:nvSpPr>
              <p:cNvPr id="246" name="Rechteck 245"/>
              <p:cNvSpPr/>
              <p:nvPr/>
            </p:nvSpPr>
            <p:spPr>
              <a:xfrm>
                <a:off x="1175283" y="1261551"/>
                <a:ext cx="2018837" cy="1448952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1175283" y="2429146"/>
                <a:ext cx="2018837" cy="281357"/>
              </a:xfrm>
              <a:prstGeom prst="rect">
                <a:avLst/>
              </a:prstGeom>
              <a:grp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600"/>
              </a:p>
            </p:txBody>
          </p:sp>
        </p:grpSp>
      </p:grpSp>
      <p:cxnSp>
        <p:nvCxnSpPr>
          <p:cNvPr id="253" name="Gewinkelte Verbindung 252"/>
          <p:cNvCxnSpPr/>
          <p:nvPr/>
        </p:nvCxnSpPr>
        <p:spPr>
          <a:xfrm flipV="1">
            <a:off x="18516286" y="6998964"/>
            <a:ext cx="7518975" cy="2207245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Gewinkelte Verbindung 253"/>
          <p:cNvCxnSpPr/>
          <p:nvPr/>
        </p:nvCxnSpPr>
        <p:spPr>
          <a:xfrm>
            <a:off x="18516286" y="10336966"/>
            <a:ext cx="7388507" cy="503798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Gewinkelte Verbindung 254"/>
          <p:cNvCxnSpPr>
            <a:stCxn id="219" idx="3"/>
          </p:cNvCxnSpPr>
          <p:nvPr/>
        </p:nvCxnSpPr>
        <p:spPr>
          <a:xfrm>
            <a:off x="18516286" y="15154878"/>
            <a:ext cx="7000591" cy="201403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Gewinkelte Verbindung 255"/>
          <p:cNvCxnSpPr>
            <a:stCxn id="229" idx="3"/>
          </p:cNvCxnSpPr>
          <p:nvPr/>
        </p:nvCxnSpPr>
        <p:spPr>
          <a:xfrm flipV="1">
            <a:off x="18542388" y="15356282"/>
            <a:ext cx="6974489" cy="504648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Gewinkelte Verbindung 256"/>
          <p:cNvCxnSpPr/>
          <p:nvPr/>
        </p:nvCxnSpPr>
        <p:spPr>
          <a:xfrm>
            <a:off x="30703654" y="6715907"/>
            <a:ext cx="6141895" cy="1536026"/>
          </a:xfrm>
          <a:prstGeom prst="bentConnector3">
            <a:avLst/>
          </a:prstGeom>
          <a:ln w="38100" cmpd="sng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Gewinkelte Verbindung 257"/>
          <p:cNvCxnSpPr/>
          <p:nvPr/>
        </p:nvCxnSpPr>
        <p:spPr>
          <a:xfrm flipV="1">
            <a:off x="30795498" y="14968149"/>
            <a:ext cx="6360323" cy="387568"/>
          </a:xfrm>
          <a:prstGeom prst="bentConnector3">
            <a:avLst/>
          </a:prstGeom>
          <a:ln w="38100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Textfeld 258"/>
          <p:cNvSpPr txBox="1"/>
          <p:nvPr/>
        </p:nvSpPr>
        <p:spPr>
          <a:xfrm>
            <a:off x="32009182" y="5915413"/>
            <a:ext cx="199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getPrice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0" name="Textfeld 259"/>
          <p:cNvSpPr txBox="1"/>
          <p:nvPr/>
        </p:nvSpPr>
        <p:spPr>
          <a:xfrm>
            <a:off x="32009182" y="15535015"/>
            <a:ext cx="4628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q</a:t>
            </a:r>
            <a:r>
              <a:rPr lang="de-DE" sz="3600" dirty="0" err="1" smtClean="0"/>
              <a:t>uerry</a:t>
            </a:r>
            <a:r>
              <a:rPr lang="de-DE" sz="3600" dirty="0" smtClean="0"/>
              <a:t>(„INSERT Order“)</a:t>
            </a:r>
            <a:endParaRPr lang="de-DE" sz="3600" dirty="0"/>
          </a:p>
        </p:txBody>
      </p:sp>
      <p:sp>
        <p:nvSpPr>
          <p:cNvPr id="261" name="Textfeld 260"/>
          <p:cNvSpPr txBox="1"/>
          <p:nvPr/>
        </p:nvSpPr>
        <p:spPr>
          <a:xfrm>
            <a:off x="32009182" y="16333746"/>
            <a:ext cx="4458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q</a:t>
            </a:r>
            <a:r>
              <a:rPr lang="de-DE" sz="3600" dirty="0" err="1" smtClean="0"/>
              <a:t>uerry</a:t>
            </a:r>
            <a:r>
              <a:rPr lang="de-DE" sz="3600" dirty="0" smtClean="0"/>
              <a:t>(„INSERT Price“)</a:t>
            </a:r>
            <a:endParaRPr lang="de-DE" sz="3600" dirty="0"/>
          </a:p>
        </p:txBody>
      </p:sp>
      <p:sp>
        <p:nvSpPr>
          <p:cNvPr id="262" name="Textfeld 261"/>
          <p:cNvSpPr txBox="1"/>
          <p:nvPr/>
        </p:nvSpPr>
        <p:spPr>
          <a:xfrm>
            <a:off x="18729349" y="14292529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3" name="Textfeld 262"/>
          <p:cNvSpPr txBox="1"/>
          <p:nvPr/>
        </p:nvSpPr>
        <p:spPr>
          <a:xfrm>
            <a:off x="18815453" y="19360117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4" name="Textfeld 263"/>
          <p:cNvSpPr txBox="1"/>
          <p:nvPr/>
        </p:nvSpPr>
        <p:spPr>
          <a:xfrm>
            <a:off x="18881749" y="10954719"/>
            <a:ext cx="322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getLastNPrices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5" name="Textfeld 264"/>
          <p:cNvSpPr txBox="1"/>
          <p:nvPr/>
        </p:nvSpPr>
        <p:spPr>
          <a:xfrm>
            <a:off x="22390489" y="14444929"/>
            <a:ext cx="299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smtClean="0"/>
              <a:t>reciveOrder</a:t>
            </a:r>
            <a:r>
              <a:rPr lang="de-DE" sz="2800" dirty="0"/>
              <a:t>(Order)</a:t>
            </a:r>
          </a:p>
        </p:txBody>
      </p:sp>
      <p:sp>
        <p:nvSpPr>
          <p:cNvPr id="266" name="Textfeld 265"/>
          <p:cNvSpPr txBox="1"/>
          <p:nvPr/>
        </p:nvSpPr>
        <p:spPr>
          <a:xfrm>
            <a:off x="22542889" y="15858180"/>
            <a:ext cx="3028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buyShareFromTrader</a:t>
            </a:r>
            <a:r>
              <a:rPr lang="de-DE" sz="2400" dirty="0" smtClean="0"/>
              <a:t>()</a:t>
            </a:r>
          </a:p>
          <a:p>
            <a:r>
              <a:rPr lang="de-DE" sz="2400" dirty="0" err="1" smtClean="0"/>
              <a:t>sellShareToTrader</a:t>
            </a:r>
            <a:r>
              <a:rPr lang="de-DE" sz="2400" dirty="0" smtClean="0"/>
              <a:t>()</a:t>
            </a:r>
            <a:endParaRPr lang="de-DE" sz="2400" dirty="0"/>
          </a:p>
        </p:txBody>
      </p:sp>
      <p:sp>
        <p:nvSpPr>
          <p:cNvPr id="267" name="Textfeld 266"/>
          <p:cNvSpPr txBox="1"/>
          <p:nvPr/>
        </p:nvSpPr>
        <p:spPr>
          <a:xfrm>
            <a:off x="22390489" y="6069576"/>
            <a:ext cx="341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/>
              <a:t>getLastLifePrice</a:t>
            </a:r>
            <a:r>
              <a:rPr lang="de-DE" sz="3600" dirty="0" smtClean="0"/>
              <a:t>()</a:t>
            </a:r>
            <a:endParaRPr lang="de-DE" sz="3600" dirty="0"/>
          </a:p>
        </p:txBody>
      </p:sp>
      <p:sp>
        <p:nvSpPr>
          <p:cNvPr id="268" name="Textfeld 267"/>
          <p:cNvSpPr txBox="1"/>
          <p:nvPr/>
        </p:nvSpPr>
        <p:spPr>
          <a:xfrm>
            <a:off x="25904793" y="15774737"/>
            <a:ext cx="4890705" cy="492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 smtClean="0"/>
              <a:t> - </a:t>
            </a:r>
            <a:r>
              <a:rPr lang="de-DE" sz="2600" dirty="0" err="1" smtClean="0"/>
              <a:t>reciveOrder</a:t>
            </a:r>
            <a:r>
              <a:rPr lang="de-DE" sz="2600" dirty="0" smtClean="0"/>
              <a:t>(</a:t>
            </a:r>
            <a:r>
              <a:rPr lang="de-DE" sz="2600" dirty="0"/>
              <a:t>O</a:t>
            </a:r>
            <a:r>
              <a:rPr lang="de-DE" sz="2600" dirty="0" smtClean="0"/>
              <a:t>rder)</a:t>
            </a:r>
            <a:endParaRPr lang="de-DE" sz="2600" dirty="0"/>
          </a:p>
        </p:txBody>
      </p:sp>
      <p:sp>
        <p:nvSpPr>
          <p:cNvPr id="269" name="Rechteck 268"/>
          <p:cNvSpPr/>
          <p:nvPr/>
        </p:nvSpPr>
        <p:spPr>
          <a:xfrm>
            <a:off x="11602521" y="970362"/>
            <a:ext cx="5015562" cy="12915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Jonathan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17374927" y="905786"/>
            <a:ext cx="5015562" cy="1291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Pouyan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1" name="Textfeld 270"/>
          <p:cNvSpPr txBox="1"/>
          <p:nvPr/>
        </p:nvSpPr>
        <p:spPr>
          <a:xfrm>
            <a:off x="11924939" y="14747746"/>
            <a:ext cx="652674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 err="1"/>
              <a:t>runStrategy</a:t>
            </a:r>
            <a:r>
              <a:rPr lang="de-DE" sz="2800" dirty="0"/>
              <a:t>(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Share::</a:t>
            </a:r>
            <a:r>
              <a:rPr lang="de-DE" sz="2800" dirty="0" err="1" smtClean="0"/>
              <a:t>buyShareFromTrader</a:t>
            </a:r>
            <a:r>
              <a:rPr lang="de-DE" sz="2800" dirty="0" smtClean="0"/>
              <a:t>(Money)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Money::</a:t>
            </a:r>
            <a:r>
              <a:rPr lang="de-DE" sz="2800" dirty="0" err="1" smtClean="0"/>
              <a:t>sellShareToTrader</a:t>
            </a:r>
            <a:r>
              <a:rPr lang="de-DE" sz="2800" dirty="0" smtClean="0"/>
              <a:t>(Share)</a:t>
            </a:r>
            <a:endParaRPr lang="de-DE" sz="2800" dirty="0"/>
          </a:p>
        </p:txBody>
      </p:sp>
      <p:sp>
        <p:nvSpPr>
          <p:cNvPr id="272" name="Textfeld 271"/>
          <p:cNvSpPr txBox="1"/>
          <p:nvPr/>
        </p:nvSpPr>
        <p:spPr>
          <a:xfrm>
            <a:off x="11960286" y="20064113"/>
            <a:ext cx="652674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 err="1"/>
              <a:t>runStrategy</a:t>
            </a:r>
            <a:r>
              <a:rPr lang="de-DE" sz="2800" dirty="0"/>
              <a:t>(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Share::</a:t>
            </a:r>
            <a:r>
              <a:rPr lang="de-DE" sz="2800" dirty="0" err="1" smtClean="0"/>
              <a:t>buyShareFromTrader</a:t>
            </a:r>
            <a:r>
              <a:rPr lang="de-DE" sz="2800" dirty="0" smtClean="0"/>
              <a:t>(Money)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Money::</a:t>
            </a:r>
            <a:r>
              <a:rPr lang="de-DE" sz="2800" dirty="0" err="1" smtClean="0"/>
              <a:t>sellShareToTrader</a:t>
            </a:r>
            <a:r>
              <a:rPr lang="de-DE" sz="2800" dirty="0" smtClean="0"/>
              <a:t>(Share)</a:t>
            </a:r>
            <a:endParaRPr lang="de-DE" sz="2800" dirty="0"/>
          </a:p>
        </p:txBody>
      </p:sp>
      <p:sp>
        <p:nvSpPr>
          <p:cNvPr id="273" name="Textfeld 272"/>
          <p:cNvSpPr txBox="1"/>
          <p:nvPr/>
        </p:nvSpPr>
        <p:spPr>
          <a:xfrm>
            <a:off x="8007677" y="15412146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74" name="Textfeld 273"/>
          <p:cNvSpPr txBox="1"/>
          <p:nvPr/>
        </p:nvSpPr>
        <p:spPr>
          <a:xfrm>
            <a:off x="2593786" y="5613969"/>
            <a:ext cx="652674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12693" indent="-712693">
              <a:buFont typeface="Wingdings" charset="2"/>
              <a:buChar char="§"/>
            </a:pPr>
            <a:r>
              <a:rPr lang="de-DE" sz="2800" dirty="0" err="1"/>
              <a:t>runStrategy</a:t>
            </a:r>
            <a:r>
              <a:rPr lang="de-DE" sz="2800" dirty="0"/>
              <a:t>(</a:t>
            </a:r>
            <a:r>
              <a:rPr lang="de-DE" sz="2800" dirty="0" smtClean="0"/>
              <a:t>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Share::</a:t>
            </a:r>
            <a:r>
              <a:rPr lang="de-DE" sz="2800" dirty="0" err="1" smtClean="0"/>
              <a:t>buyShareFromTrader</a:t>
            </a:r>
            <a:r>
              <a:rPr lang="de-DE" sz="2800" dirty="0" smtClean="0"/>
              <a:t>(Money)</a:t>
            </a:r>
          </a:p>
          <a:p>
            <a:pPr marL="712693" indent="-712693">
              <a:buFont typeface="Wingdings" charset="2"/>
              <a:buChar char="§"/>
            </a:pPr>
            <a:r>
              <a:rPr lang="de-DE" sz="2800" dirty="0" smtClean="0"/>
              <a:t>Money::</a:t>
            </a:r>
            <a:r>
              <a:rPr lang="de-DE" sz="2800" dirty="0" err="1" smtClean="0"/>
              <a:t>sellShareToTrader</a:t>
            </a:r>
            <a:r>
              <a:rPr lang="de-DE" sz="2800" dirty="0" smtClean="0"/>
              <a:t>(Share)</a:t>
            </a:r>
            <a:endParaRPr lang="de-DE" sz="2800" dirty="0"/>
          </a:p>
        </p:txBody>
      </p:sp>
      <p:grpSp>
        <p:nvGrpSpPr>
          <p:cNvPr id="275" name="Gruppierung 274"/>
          <p:cNvGrpSpPr/>
          <p:nvPr/>
        </p:nvGrpSpPr>
        <p:grpSpPr>
          <a:xfrm>
            <a:off x="37047446" y="7438169"/>
            <a:ext cx="5625275" cy="4626952"/>
            <a:chOff x="1175283" y="407242"/>
            <a:chExt cx="2018837" cy="2303261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276" name="Gruppierung 275"/>
            <p:cNvGrpSpPr/>
            <p:nvPr/>
          </p:nvGrpSpPr>
          <p:grpSpPr>
            <a:xfrm>
              <a:off x="1175283" y="407242"/>
              <a:ext cx="2018837" cy="2303261"/>
              <a:chOff x="1307978" y="975879"/>
              <a:chExt cx="1431194" cy="2303261"/>
            </a:xfrm>
            <a:grpFill/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1307978" y="976160"/>
                <a:ext cx="1431194" cy="2302980"/>
                <a:chOff x="1307978" y="976160"/>
                <a:chExt cx="1431194" cy="2302980"/>
              </a:xfrm>
              <a:grpFill/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1307978" y="976160"/>
                  <a:ext cx="1431194" cy="2302980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  <p:sp>
              <p:nvSpPr>
                <p:cNvPr id="282" name="Rechteck 281"/>
                <p:cNvSpPr/>
                <p:nvPr/>
              </p:nvSpPr>
              <p:spPr>
                <a:xfrm>
                  <a:off x="1307978" y="976160"/>
                  <a:ext cx="1431194" cy="304865"/>
                </a:xfrm>
                <a:prstGeom prst="rect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600"/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1347448" y="975879"/>
                <a:ext cx="1364847" cy="24513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 err="1" smtClean="0"/>
                  <a:t>YahooConnector</a:t>
                </a:r>
                <a:endParaRPr lang="de-DE" sz="2600" b="1" dirty="0"/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1307978" y="1885981"/>
                <a:ext cx="1431194" cy="10418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/>
                  <a:t>l</a:t>
                </a:r>
                <a:r>
                  <a:rPr lang="de-DE" sz="2600" dirty="0" err="1" smtClean="0"/>
                  <a:t>oadDataFromYahooFinance</a:t>
                </a:r>
                <a:r>
                  <a:rPr lang="de-DE" sz="2600" dirty="0" smtClean="0"/>
                  <a:t>()</a:t>
                </a:r>
              </a:p>
              <a:p>
                <a:pPr marL="719892" indent="-719892">
                  <a:buFont typeface="Wingdings" charset="2"/>
                  <a:buChar char="§"/>
                </a:pPr>
                <a:r>
                  <a:rPr lang="de-DE" sz="2600" dirty="0" err="1" smtClean="0"/>
                  <a:t>getPrice</a:t>
                </a:r>
                <a:r>
                  <a:rPr lang="de-DE" sz="2600" dirty="0" smtClean="0"/>
                  <a:t>()</a:t>
                </a:r>
                <a:endParaRPr lang="de-DE" sz="2600" dirty="0"/>
              </a:p>
              <a:p>
                <a:pPr marL="719892" indent="-719892"/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  <a:p>
                <a:pPr marL="719892" indent="-719892">
                  <a:buFont typeface="Wingdings" charset="2"/>
                  <a:buChar char="§"/>
                </a:pPr>
                <a:endParaRPr lang="de-DE" sz="2600" dirty="0"/>
              </a:p>
            </p:txBody>
          </p:sp>
        </p:grpSp>
        <p:sp>
          <p:nvSpPr>
            <p:cNvPr id="277" name="Textfeld 276"/>
            <p:cNvSpPr txBox="1"/>
            <p:nvPr/>
          </p:nvSpPr>
          <p:spPr>
            <a:xfrm>
              <a:off x="1175283" y="712869"/>
              <a:ext cx="2018837" cy="4443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2600" dirty="0"/>
                <a:t> </a:t>
              </a:r>
              <a:r>
                <a:rPr lang="de-DE" sz="2600" dirty="0" smtClean="0"/>
                <a:t>+ </a:t>
              </a:r>
              <a:endParaRPr lang="de-DE" sz="2600" dirty="0"/>
            </a:p>
            <a:p>
              <a:r>
                <a:rPr lang="de-DE" sz="2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22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Office-Design</vt:lpstr>
      <vt:lpstr>PowerPoint Presentation</vt:lpstr>
    </vt:vector>
  </TitlesOfParts>
  <Company>bli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 blub</dc:creator>
  <cp:lastModifiedBy>Dinarvand, Pouyan</cp:lastModifiedBy>
  <cp:revision>8</cp:revision>
  <cp:lastPrinted>2015-11-30T10:34:51Z</cp:lastPrinted>
  <dcterms:created xsi:type="dcterms:W3CDTF">2015-11-30T09:55:50Z</dcterms:created>
  <dcterms:modified xsi:type="dcterms:W3CDTF">2015-12-09T23:06:45Z</dcterms:modified>
</cp:coreProperties>
</file>