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1b88e14d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1b88e14d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1b88e14d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1b88e14d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1b88e14d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1b88e14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1b88e14d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1b88e14d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1b88e14d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1b88e14d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1b88e14d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1b88e14d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1b88e14d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1b88e14d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1b88e14d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1b88e14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1b88e1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1b88e1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1b88e14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1b88e14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1b88e14d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1b88e14d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1b88e14d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1b88e14d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1b88e14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1b88e14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1b88e14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1b88e14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1b88e14d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1b88e14d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1b88e14d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1b88e14d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wnpt36zbj57n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8pryqul5f30e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8pryqul5f30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8pryqul5f30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8pryqul5f30e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ukunjxbcmn7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fgqj0gmriexx" TargetMode="External"/><Relationship Id="rId4" Type="http://schemas.openxmlformats.org/officeDocument/2006/relationships/hyperlink" Target="https://covid19.who.int/" TargetMode="External"/><Relationship Id="rId5" Type="http://schemas.openxmlformats.org/officeDocument/2006/relationships/hyperlink" Target="https://www.cdc.gov.tw/En/Category/QAPage/LnqBFJsulw6fW3nswc04Yw" TargetMode="External"/><Relationship Id="rId6" Type="http://schemas.openxmlformats.org/officeDocument/2006/relationships/hyperlink" Target="https://ieeexplore.ieee.org/document/8869364" TargetMode="External"/><Relationship Id="rId7" Type="http://schemas.openxmlformats.org/officeDocument/2006/relationships/hyperlink" Target="https://www.kaggle.com/praveengovi/coronahack-chest-xraydataset?fbclid=IwAR2WR7wJkss2lO6LWQrsKQlb1RKsx-ts5UAJQT4I8jHCfBCzg44FrW-dD3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h141qhpl0v7e" TargetMode="External"/><Relationship Id="rId4" Type="http://schemas.openxmlformats.org/officeDocument/2006/relationships/hyperlink" Target="https://docs.google.com/document/d/15r2Za3na8s7-w1CZTSu9kwpSSiTQjZmOSQA74N0IR9M/edit?fbclid=IwAR0mmlTvVdnDc5-7--sXqciScDCaz6GhCoio2RpQNxRYoiHh8XPFuL5linU#heading=h.9p67klr7a1f1" TargetMode="External"/><Relationship Id="rId10" Type="http://schemas.openxmlformats.org/officeDocument/2006/relationships/hyperlink" Target="https://docs.google.com/document/d/15r2Za3na8s7-w1CZTSu9kwpSSiTQjZmOSQA74N0IR9M/edit?fbclid=IwAR0mmlTvVdnDc5-7--sXqciScDCaz6GhCoio2RpQNxRYoiHh8XPFuL5linU#heading=h.fgqj0gmriexx" TargetMode="External"/><Relationship Id="rId9" Type="http://schemas.openxmlformats.org/officeDocument/2006/relationships/hyperlink" Target="https://docs.google.com/document/d/15r2Za3na8s7-w1CZTSu9kwpSSiTQjZmOSQA74N0IR9M/edit?fbclid=IwAR0mmlTvVdnDc5-7--sXqciScDCaz6GhCoio2RpQNxRYoiHh8XPFuL5linU#heading=h.ukunjxbcmn7o" TargetMode="External"/><Relationship Id="rId5" Type="http://schemas.openxmlformats.org/officeDocument/2006/relationships/hyperlink" Target="https://docs.google.com/document/d/15r2Za3na8s7-w1CZTSu9kwpSSiTQjZmOSQA74N0IR9M/edit?fbclid=IwAR0mmlTvVdnDc5-7--sXqciScDCaz6GhCoio2RpQNxRYoiHh8XPFuL5linU#heading=h.wnpt36zbj57n" TargetMode="External"/><Relationship Id="rId6" Type="http://schemas.openxmlformats.org/officeDocument/2006/relationships/hyperlink" Target="https://docs.google.com/document/d/15r2Za3na8s7-w1CZTSu9kwpSSiTQjZmOSQA74N0IR9M/edit?fbclid=IwAR0mmlTvVdnDc5-7--sXqciScDCaz6GhCoio2RpQNxRYoiHh8XPFuL5linU#heading=h.wnpt36zbj57n" TargetMode="External"/><Relationship Id="rId7" Type="http://schemas.openxmlformats.org/officeDocument/2006/relationships/hyperlink" Target="https://docs.google.com/document/d/15r2Za3na8s7-w1CZTSu9kwpSSiTQjZmOSQA74N0IR9M/edit?fbclid=IwAR0mmlTvVdnDc5-7--sXqciScDCaz6GhCoio2RpQNxRYoiHh8XPFuL5linU#heading=h.8pryqul5f30e" TargetMode="External"/><Relationship Id="rId8" Type="http://schemas.openxmlformats.org/officeDocument/2006/relationships/hyperlink" Target="https://docs.google.com/document/d/15r2Za3na8s7-w1CZTSu9kwpSSiTQjZmOSQA74N0IR9M/edit?fbclid=IwAR0mmlTvVdnDc5-7--sXqciScDCaz6GhCoio2RpQNxRYoiHh8XPFuL5linU#heading=h.ukunjxbcmn7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h141qhpl0v7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h141qhpl0v7e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h141qhpl0v7e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9p67klr7a1f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wnpt36zbj57n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wnpt36zbj57n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5r2Za3na8s7-w1CZTSu9kwpSSiTQjZmOSQA74N0IR9M/edit?fbclid=IwAR0mmlTvVdnDc5-7--sXqciScDCaz6GhCoio2RpQNxRYoiHh8XPFuL5linU#heading=h.wnpt36zbj57n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300">
                <a:latin typeface="DFKai-SB"/>
                <a:ea typeface="DFKai-SB"/>
                <a:cs typeface="DFKai-SB"/>
                <a:sym typeface="DFKai-SB"/>
              </a:rPr>
              <a:t>應用深度學習神經網路之技術於肺部X-ray影像之COVID-19辨識</a:t>
            </a:r>
            <a:endParaRPr sz="5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蘇達立 王辰豪 蕭溥辰</a:t>
            </a:r>
            <a:endParaRPr b="1"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實驗架構</a:t>
            </a:r>
            <a:r>
              <a:rPr lang="zh-TW" sz="2500"/>
              <a:t> - ResNet50</a:t>
            </a:r>
            <a:endParaRPr sz="25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2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依據之前參考的論文，在辨識肺炎的模型中ResNet50有很好的結果，所以我們希望能夠利用ResNet50在影像分析上的優勢來優化我們的預測。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4997" l="0" r="5900" t="0"/>
          <a:stretch/>
        </p:blipFill>
        <p:spPr>
          <a:xfrm>
            <a:off x="4518900" y="1271150"/>
            <a:ext cx="42291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CoronaHack Chest X-Ray Dataset中包含的類別有Normal(健康) 1576筆、Pnemonia(Stress-Smoking) 2筆、Pnemonia(Virus) 1555筆、Pnemonia(bacteria) 2777筆、Pnemonia(COVID-19) 63筆。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4120" l="0" r="0" t="-4120"/>
          <a:stretch/>
        </p:blipFill>
        <p:spPr>
          <a:xfrm>
            <a:off x="832075" y="2028900"/>
            <a:ext cx="4917625" cy="28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實驗結果</a:t>
            </a:r>
            <a:r>
              <a:rPr lang="zh-TW" sz="2500"/>
              <a:t> - CNN</a:t>
            </a:r>
            <a:endParaRPr sz="2500"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 b="3484" l="3953" r="14193" t="0"/>
          <a:stretch/>
        </p:blipFill>
        <p:spPr>
          <a:xfrm>
            <a:off x="311700" y="1253850"/>
            <a:ext cx="40481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5">
            <a:alphaModFix/>
          </a:blip>
          <a:srcRect b="0" l="1922" r="10695" t="0"/>
          <a:stretch/>
        </p:blipFill>
        <p:spPr>
          <a:xfrm>
            <a:off x="4717500" y="1447800"/>
            <a:ext cx="41148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實驗結果</a:t>
            </a:r>
            <a:r>
              <a:rPr lang="zh-TW" sz="2500"/>
              <a:t> - VGG19</a:t>
            </a:r>
            <a:endParaRPr sz="2500"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3213" l="3612" r="11785" t="0"/>
          <a:stretch/>
        </p:blipFill>
        <p:spPr>
          <a:xfrm>
            <a:off x="311700" y="1448513"/>
            <a:ext cx="409575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5">
            <a:alphaModFix/>
          </a:blip>
          <a:srcRect b="0" l="1458" r="0" t="0"/>
          <a:stretch/>
        </p:blipFill>
        <p:spPr>
          <a:xfrm>
            <a:off x="4841325" y="1481850"/>
            <a:ext cx="39909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實驗結果</a:t>
            </a:r>
            <a:r>
              <a:rPr lang="zh-TW" sz="2500"/>
              <a:t> - DenseNet121</a:t>
            </a:r>
            <a:endParaRPr sz="2500"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 b="2496" l="3108" r="11727" t="0"/>
          <a:stretch/>
        </p:blipFill>
        <p:spPr>
          <a:xfrm>
            <a:off x="311700" y="1523425"/>
            <a:ext cx="406717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5">
            <a:alphaModFix/>
          </a:blip>
          <a:srcRect b="3034" l="3311" r="9777" t="0"/>
          <a:stretch/>
        </p:blipFill>
        <p:spPr>
          <a:xfrm>
            <a:off x="4687150" y="1523425"/>
            <a:ext cx="38957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實驗結果</a:t>
            </a:r>
            <a:r>
              <a:rPr lang="zh-TW" sz="2500"/>
              <a:t> - ResNet</a:t>
            </a:r>
            <a:endParaRPr sz="2500"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 b="0" l="1643" r="9506" t="0"/>
          <a:stretch/>
        </p:blipFill>
        <p:spPr>
          <a:xfrm>
            <a:off x="311700" y="1564975"/>
            <a:ext cx="40576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5">
            <a:alphaModFix/>
          </a:blip>
          <a:srcRect b="3128" l="4135" r="12814" t="0"/>
          <a:stretch/>
        </p:blipFill>
        <p:spPr>
          <a:xfrm>
            <a:off x="4793700" y="1574500"/>
            <a:ext cx="40386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結論</a:t>
            </a:r>
            <a:endParaRPr sz="2500"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根據實驗結果，CNN、ResNet50有最好的分類結果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參考資料</a:t>
            </a:r>
            <a:endParaRPr sz="2500"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WHO</a:t>
            </a:r>
            <a:r>
              <a:rPr lang="zh-TW" sz="1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統計數據</a:t>
            </a:r>
            <a:endParaRPr sz="1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u="sng">
                <a:solidFill>
                  <a:srgbClr val="1155CC"/>
                </a:solidFill>
                <a:hlinkClick r:id="rId4"/>
              </a:rPr>
              <a:t>https://covid19.who.int/</a:t>
            </a:r>
            <a:endParaRPr sz="1200" u="sng">
              <a:solidFill>
                <a:srgbClr val="1155C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Taiwan CDC</a:t>
            </a:r>
            <a:r>
              <a:rPr lang="zh-TW" sz="1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統計數據</a:t>
            </a:r>
            <a:endParaRPr sz="1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u="sng">
                <a:solidFill>
                  <a:srgbClr val="1155CC"/>
                </a:solidFill>
                <a:hlinkClick r:id="rId5"/>
              </a:rPr>
              <a:t>https://www.cdc.gov.tw/En/Category/QAPage/LnqBFJsulw6fW3nswc04Yw</a:t>
            </a:r>
            <a:endParaRPr sz="1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D. Varshni, K. Thakral, L. Agarwal, R. Nijhawan and A. Mittal, "Pneumonia Detection Using CNN based Feature Extraction," 2019 IEEE International Conference on Electrical, Computer and Communication Technologies (ICECCT), Coimbatore, India, 2019, pp. 1-7, doi: 10.1109/ICECCT.2019.8869364.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u="sng">
                <a:solidFill>
                  <a:srgbClr val="1155CC"/>
                </a:solidFill>
                <a:hlinkClick r:id="rId6"/>
              </a:rPr>
              <a:t>https://ieeexplore.ieee.org/document/8869364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Kaggle Dataset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rgbClr val="1155CC"/>
                </a:solidFill>
                <a:hlinkClick r:id="rId7"/>
              </a:rPr>
              <a:t>https://www.kaggle.com/praveengovi/coronahack-chest-xraydataset?fbclid=IwAR2WR7wJkss2lO6LWQrsKQlb1RKsx-ts5UAJQT4I8jHCfBCzg44FrW-dD30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一</a:t>
            </a:r>
            <a:r>
              <a:rPr b="1" lang="zh-TW" sz="1400">
                <a:solidFill>
                  <a:schemeClr val="dk1"/>
                </a:solidFill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、研究動機</a:t>
            </a:r>
            <a:r>
              <a:rPr b="1"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</a:t>
            </a:r>
            <a:endParaRPr b="1"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dk1"/>
                </a:solidFill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4"/>
              </a:rPr>
              <a:t>二、研究方法</a:t>
            </a:r>
            <a:r>
              <a:rPr b="1"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</a:t>
            </a:r>
            <a:endParaRPr b="1"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三</a:t>
            </a:r>
            <a:r>
              <a:rPr b="1" lang="zh-TW" sz="1400">
                <a:solidFill>
                  <a:schemeClr val="dk1"/>
                </a:solidFill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5"/>
              </a:rPr>
              <a:t>、實驗架</a:t>
            </a:r>
            <a:r>
              <a:rPr b="1" lang="zh-TW" sz="1400">
                <a:solidFill>
                  <a:schemeClr val="dk1"/>
                </a:solidFill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6"/>
              </a:rPr>
              <a:t>構</a:t>
            </a:r>
            <a:r>
              <a:rPr b="1"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	</a:t>
            </a:r>
            <a:endParaRPr b="1"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四</a:t>
            </a:r>
            <a:r>
              <a:rPr b="1" lang="zh-TW" sz="1400">
                <a:solidFill>
                  <a:schemeClr val="dk1"/>
                </a:solidFill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7"/>
              </a:rPr>
              <a:t>、實驗結果</a:t>
            </a:r>
            <a:endParaRPr b="1"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五</a:t>
            </a:r>
            <a:r>
              <a:rPr b="1" lang="zh-TW" sz="1400">
                <a:solidFill>
                  <a:schemeClr val="dk1"/>
                </a:solidFill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8"/>
              </a:rPr>
              <a:t>、結</a:t>
            </a:r>
            <a:r>
              <a:rPr b="1" lang="zh-TW" sz="1400">
                <a:solidFill>
                  <a:schemeClr val="dk1"/>
                </a:solidFill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9"/>
              </a:rPr>
              <a:t>論</a:t>
            </a:r>
            <a:endParaRPr b="1"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六</a:t>
            </a:r>
            <a:r>
              <a:rPr b="1" lang="zh-TW" sz="1400">
                <a:solidFill>
                  <a:schemeClr val="dk1"/>
                </a:solidFill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10"/>
              </a:rPr>
              <a:t>、參考資料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研究動機</a:t>
            </a:r>
            <a:endParaRPr sz="39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>
                <a:solidFill>
                  <a:srgbClr val="202122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根據WHO截止至2020年6月18日的統計數據，五大洲100多個國家和地區確診COVID-19人數突破百萬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25" y="2183550"/>
            <a:ext cx="7449099" cy="2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研究動機</a:t>
            </a:r>
            <a:endParaRPr sz="39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>
                <a:solidFill>
                  <a:srgbClr val="202122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在台灣的</a:t>
            </a:r>
            <a:r>
              <a:rPr lang="zh-TW" sz="1400">
                <a:solidFill>
                  <a:srgbClr val="202122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COVID-19</a:t>
            </a:r>
            <a:r>
              <a:rPr lang="zh-TW" sz="1400">
                <a:solidFill>
                  <a:srgbClr val="202122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疫情，截止至目前累計確診人數是445人，死亡病例是7人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25" y="2750638"/>
            <a:ext cx="4632500" cy="14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384" y="2331375"/>
            <a:ext cx="3200091" cy="21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研究動機</a:t>
            </a:r>
            <a:endParaRPr sz="39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>
                <a:solidFill>
                  <a:srgbClr val="202122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因為COVID-19的資料量過少，因此，我們加入肺炎的X-ray圖像，作為training dataset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>
                <a:solidFill>
                  <a:srgbClr val="202122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在本次研究中，我們透過深度學習辨識肺部X-ray影像，希望建立預測肺炎的模型，以利增加篩檢速度，並協助醫療人員判定相關疾病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25" y="2100850"/>
            <a:ext cx="6002176" cy="29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研究方法</a:t>
            </a:r>
            <a:endParaRPr sz="25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>
                <a:solidFill>
                  <a:srgbClr val="202122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CNN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>
                <a:solidFill>
                  <a:srgbClr val="202122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VGG19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>
                <a:solidFill>
                  <a:srgbClr val="202122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DenseNet121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>
                <a:solidFill>
                  <a:srgbClr val="202122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ResNet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實驗架構</a:t>
            </a:r>
            <a:r>
              <a:rPr lang="zh-TW" sz="2500"/>
              <a:t> - CNN</a:t>
            </a:r>
            <a:endParaRPr sz="25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6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參考其他在辨識肺炎的CNN模型中well tuned的參數，來作為我們的模型架構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8749" l="0" r="0" t="3753"/>
          <a:stretch/>
        </p:blipFill>
        <p:spPr>
          <a:xfrm>
            <a:off x="5272100" y="1017725"/>
            <a:ext cx="2994250" cy="40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實驗架構</a:t>
            </a:r>
            <a:r>
              <a:rPr lang="zh-TW" sz="2500"/>
              <a:t> - VGG19</a:t>
            </a:r>
            <a:endParaRPr sz="25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8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參考之前在圖片競賽中表現不錯的VGG19模型，其多層次的架構或許表現會比先前所提到的CNN佳，因此我們在此考慮利用VGG19來進行預測模型。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b="0" l="0" r="12541" t="0"/>
          <a:stretch/>
        </p:blipFill>
        <p:spPr>
          <a:xfrm>
            <a:off x="5433800" y="371639"/>
            <a:ext cx="2501875" cy="44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2500">
                <a:uFill>
                  <a:noFill/>
                </a:uFill>
                <a:latin typeface="DFKai-SB"/>
                <a:ea typeface="DFKai-SB"/>
                <a:cs typeface="DFKai-SB"/>
                <a:sym typeface="DFKai-SB"/>
                <a:hlinkClick r:id="rId3"/>
              </a:rPr>
              <a:t>實驗架構</a:t>
            </a:r>
            <a:r>
              <a:rPr b="1" lang="zh-TW" sz="2500">
                <a:latin typeface="DFKai-SB"/>
                <a:ea typeface="DFKai-SB"/>
                <a:cs typeface="DFKai-SB"/>
                <a:sym typeface="DFKai-SB"/>
              </a:rPr>
              <a:t> - </a:t>
            </a:r>
            <a:r>
              <a:rPr lang="zh-TW" sz="2500"/>
              <a:t>DenseNet121</a:t>
            </a:r>
            <a:endParaRPr sz="250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3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依據之前參考的論文，在辨識肺炎的模型中DenseNet有很好的結果，所以我們希望能夠利用DenseNet在影像分析上的優勢來優化我們的預測。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100" y="1170125"/>
            <a:ext cx="42957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