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notesSlides/notesSlide12.xml" ContentType="application/vnd.openxmlformats-officedocument.presentationml.notesSlide+xml"/>
  <Override PartName="/ppt/charts/chart3.xml" ContentType="application/vnd.openxmlformats-officedocument.drawingml.chart+xml"/>
  <Override PartName="/ppt/notesSlides/notesSlide13.xml" ContentType="application/vnd.openxmlformats-officedocument.presentationml.notesSlide+xml"/>
  <Override PartName="/ppt/charts/chart4.xml" ContentType="application/vnd.openxmlformats-officedocument.drawingml.chart+xml"/>
  <Override PartName="/ppt/notesSlides/notesSlide14.xml" ContentType="application/vnd.openxmlformats-officedocument.presentationml.notesSlide+xml"/>
  <Override PartName="/ppt/charts/chart5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15.xml" ContentType="application/vnd.openxmlformats-officedocument.presentationml.notesSlide+xml"/>
  <Override PartName="/ppt/charts/chart6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6.xml" ContentType="application/vnd.openxmlformats-officedocument.presentationml.notesSlide+xml"/>
  <Override PartName="/ppt/charts/chart7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8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2.xml" ContentType="application/vnd.openxmlformats-officedocument.presentationml.notesSlide+xml"/>
  <Override PartName="/ppt/charts/chart9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23.xml" ContentType="application/vnd.openxmlformats-officedocument.presentationml.notesSlide+xml"/>
  <Override PartName="/ppt/charts/chart10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11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5"/>
  </p:notesMasterIdLst>
  <p:handoutMasterIdLst>
    <p:handoutMasterId r:id="rId36"/>
  </p:handoutMasterIdLst>
  <p:sldIdLst>
    <p:sldId id="272" r:id="rId2"/>
    <p:sldId id="273" r:id="rId3"/>
    <p:sldId id="374" r:id="rId4"/>
    <p:sldId id="375" r:id="rId5"/>
    <p:sldId id="358" r:id="rId6"/>
    <p:sldId id="360" r:id="rId7"/>
    <p:sldId id="361" r:id="rId8"/>
    <p:sldId id="362" r:id="rId9"/>
    <p:sldId id="363" r:id="rId10"/>
    <p:sldId id="364" r:id="rId11"/>
    <p:sldId id="365" r:id="rId12"/>
    <p:sldId id="366" r:id="rId13"/>
    <p:sldId id="367" r:id="rId14"/>
    <p:sldId id="373" r:id="rId15"/>
    <p:sldId id="376" r:id="rId16"/>
    <p:sldId id="377" r:id="rId17"/>
    <p:sldId id="378" r:id="rId18"/>
    <p:sldId id="379" r:id="rId19"/>
    <p:sldId id="380" r:id="rId20"/>
    <p:sldId id="381" r:id="rId21"/>
    <p:sldId id="383" r:id="rId22"/>
    <p:sldId id="384" r:id="rId23"/>
    <p:sldId id="385" r:id="rId24"/>
    <p:sldId id="368" r:id="rId25"/>
    <p:sldId id="386" r:id="rId26"/>
    <p:sldId id="387" r:id="rId27"/>
    <p:sldId id="388" r:id="rId28"/>
    <p:sldId id="369" r:id="rId29"/>
    <p:sldId id="389" r:id="rId30"/>
    <p:sldId id="390" r:id="rId31"/>
    <p:sldId id="391" r:id="rId32"/>
    <p:sldId id="392" r:id="rId33"/>
    <p:sldId id="393" r:id="rId34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9631B5-78F2-41C9-869B-9F39066F8104}" styleName="Estilo Médio 3 - 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Estilo Médio 3 - Ênfas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Estilo Médio 3 - 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D083AE6-46FA-4A59-8FB0-9F97EB10719F}" styleName="Estilo Claro 3 - Ênfase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Estilo Médio 1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Estilo Médio 1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5226" autoAdjust="0"/>
  </p:normalViewPr>
  <p:slideViewPr>
    <p:cSldViewPr snapToGrid="0">
      <p:cViewPr varScale="1">
        <p:scale>
          <a:sx n="80" d="100"/>
          <a:sy n="80" d="100"/>
        </p:scale>
        <p:origin x="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5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GIT\neurocutseb\simulacao.xlsx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IT\neurocutseb\simulacao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IT\neurocutseb\simulacao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GIT\neurocutseb\simulacao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GIT\neurocutseb\simulacao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GIT\neurocutseb\simulacao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IT\neurocutseb\simulacao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IT\neurocutseb\simulacao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IT\neurocutseb\simulacao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IT\neurocutseb\simulacao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IT\neurocutseb\simulacao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600" b="1" baseline="0">
                <a:solidFill>
                  <a:srgbClr val="595959"/>
                </a:solidFill>
                <a:latin typeface="Calibri"/>
              </a:defRPr>
            </a:pPr>
            <a:r>
              <a:rPr lang="pt-BR"/>
              <a:t>Comparativo da quantidade de bits BE X Normal por aquivo</a:t>
            </a:r>
          </a:p>
        </c:rich>
      </c:tx>
      <c:overlay val="0"/>
    </c:title>
    <c:autoTitleDeleted val="0"/>
    <c:view3D>
      <c:rotX val="14"/>
      <c:rotY val="19"/>
      <c:rAngAx val="1"/>
    </c:view3D>
    <c:floor>
      <c:thickness val="0"/>
      <c:spPr>
        <a:noFill/>
      </c:spPr>
    </c:floor>
    <c:sideWall>
      <c:thickness val="0"/>
      <c:spPr>
        <a:noFill/>
      </c:spPr>
    </c:sideWall>
    <c:backWall>
      <c:thickness val="0"/>
      <c:spPr>
        <a:noFill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Planilha1!$C$1</c:f>
              <c:strCache>
                <c:ptCount val="1"/>
                <c:pt idx="0">
                  <c:v>Qtde BE(bits) </c:v>
                </c:pt>
              </c:strCache>
            </c:strRef>
          </c:tx>
          <c:spPr>
            <a:gradFill>
              <a:gsLst>
                <a:gs pos="0">
                  <a:srgbClr val="6083CB"/>
                </a:gs>
                <a:gs pos="100000">
                  <a:srgbClr val="3E70CA"/>
                </a:gs>
              </a:gsLst>
              <a:lin ang="5400000"/>
            </a:gradFill>
            <a:ln>
              <a:noFill/>
            </a:ln>
          </c:spPr>
          <c:invertIfNegative val="0"/>
          <c:cat>
            <c:strRef>
              <c:f>Planilha1!$A$2:$A$37</c:f>
              <c:strCache>
                <c:ptCount val="36"/>
                <c:pt idx="0">
                  <c:v>acl1_1k</c:v>
                </c:pt>
                <c:pt idx="1">
                  <c:v>acl1_10k</c:v>
                </c:pt>
                <c:pt idx="2">
                  <c:v>acl1_100k</c:v>
                </c:pt>
                <c:pt idx="3">
                  <c:v>acl2_1k</c:v>
                </c:pt>
                <c:pt idx="4">
                  <c:v>acl2_10k</c:v>
                </c:pt>
                <c:pt idx="5">
                  <c:v>acl2_100k</c:v>
                </c:pt>
                <c:pt idx="6">
                  <c:v>acl3_1k</c:v>
                </c:pt>
                <c:pt idx="7">
                  <c:v>acl3_10k</c:v>
                </c:pt>
                <c:pt idx="8">
                  <c:v>acl3_100k</c:v>
                </c:pt>
                <c:pt idx="9">
                  <c:v>acl4_1k</c:v>
                </c:pt>
                <c:pt idx="10">
                  <c:v>acl4_10k</c:v>
                </c:pt>
                <c:pt idx="11">
                  <c:v>acl4_100k</c:v>
                </c:pt>
                <c:pt idx="12">
                  <c:v>acl5_1k</c:v>
                </c:pt>
                <c:pt idx="13">
                  <c:v>acl5_10k</c:v>
                </c:pt>
                <c:pt idx="14">
                  <c:v>acl5_100k</c:v>
                </c:pt>
                <c:pt idx="15">
                  <c:v>fw1_1k</c:v>
                </c:pt>
                <c:pt idx="16">
                  <c:v>fw1_10k</c:v>
                </c:pt>
                <c:pt idx="17">
                  <c:v>fw1_100k</c:v>
                </c:pt>
                <c:pt idx="18">
                  <c:v>fw2_1k</c:v>
                </c:pt>
                <c:pt idx="19">
                  <c:v>fw2_10k</c:v>
                </c:pt>
                <c:pt idx="20">
                  <c:v>fw2_100k</c:v>
                </c:pt>
                <c:pt idx="21">
                  <c:v>fw3_1k</c:v>
                </c:pt>
                <c:pt idx="22">
                  <c:v>fw3_10k</c:v>
                </c:pt>
                <c:pt idx="23">
                  <c:v>fw3_100k</c:v>
                </c:pt>
                <c:pt idx="24">
                  <c:v>fw4_1k</c:v>
                </c:pt>
                <c:pt idx="25">
                  <c:v>fw4_10k</c:v>
                </c:pt>
                <c:pt idx="26">
                  <c:v>fw4_100k</c:v>
                </c:pt>
                <c:pt idx="27">
                  <c:v>fw5_1k</c:v>
                </c:pt>
                <c:pt idx="28">
                  <c:v>fw5_10k</c:v>
                </c:pt>
                <c:pt idx="29">
                  <c:v>fw5_100k</c:v>
                </c:pt>
                <c:pt idx="30">
                  <c:v>ipc1_1k</c:v>
                </c:pt>
                <c:pt idx="31">
                  <c:v>ipc1_10k</c:v>
                </c:pt>
                <c:pt idx="32">
                  <c:v>ipc1_100k</c:v>
                </c:pt>
                <c:pt idx="33">
                  <c:v>ipc2_1k</c:v>
                </c:pt>
                <c:pt idx="34">
                  <c:v>ipc2_10k</c:v>
                </c:pt>
                <c:pt idx="35">
                  <c:v>ipc2_100k</c:v>
                </c:pt>
              </c:strCache>
            </c:strRef>
          </c:cat>
          <c:val>
            <c:numRef>
              <c:f>Planilha1!$C$2:$C$37</c:f>
              <c:numCache>
                <c:formatCode>#,##0</c:formatCode>
                <c:ptCount val="36"/>
                <c:pt idx="0">
                  <c:v>110162</c:v>
                </c:pt>
                <c:pt idx="1">
                  <c:v>1154671</c:v>
                </c:pt>
                <c:pt idx="2">
                  <c:v>11776029</c:v>
                </c:pt>
                <c:pt idx="3">
                  <c:v>92379</c:v>
                </c:pt>
                <c:pt idx="4">
                  <c:v>925947</c:v>
                </c:pt>
                <c:pt idx="5">
                  <c:v>7518932</c:v>
                </c:pt>
                <c:pt idx="6">
                  <c:v>107634</c:v>
                </c:pt>
                <c:pt idx="7">
                  <c:v>1017018</c:v>
                </c:pt>
                <c:pt idx="8">
                  <c:v>10742042</c:v>
                </c:pt>
                <c:pt idx="9">
                  <c:v>102460</c:v>
                </c:pt>
                <c:pt idx="10">
                  <c:v>1029452</c:v>
                </c:pt>
                <c:pt idx="11">
                  <c:v>10776680</c:v>
                </c:pt>
                <c:pt idx="12">
                  <c:v>103770</c:v>
                </c:pt>
                <c:pt idx="13">
                  <c:v>878034</c:v>
                </c:pt>
                <c:pt idx="14">
                  <c:v>11862394</c:v>
                </c:pt>
                <c:pt idx="15">
                  <c:v>75279</c:v>
                </c:pt>
                <c:pt idx="16">
                  <c:v>843120</c:v>
                </c:pt>
                <c:pt idx="17">
                  <c:v>8101409</c:v>
                </c:pt>
                <c:pt idx="18">
                  <c:v>71376</c:v>
                </c:pt>
                <c:pt idx="19">
                  <c:v>735252</c:v>
                </c:pt>
                <c:pt idx="20">
                  <c:v>7287230</c:v>
                </c:pt>
                <c:pt idx="21">
                  <c:v>66921</c:v>
                </c:pt>
                <c:pt idx="22">
                  <c:v>786534</c:v>
                </c:pt>
                <c:pt idx="23">
                  <c:v>7595968</c:v>
                </c:pt>
                <c:pt idx="24">
                  <c:v>74861</c:v>
                </c:pt>
                <c:pt idx="25">
                  <c:v>787793</c:v>
                </c:pt>
                <c:pt idx="26">
                  <c:v>7697019</c:v>
                </c:pt>
                <c:pt idx="27">
                  <c:v>70431</c:v>
                </c:pt>
                <c:pt idx="28">
                  <c:v>748257</c:v>
                </c:pt>
                <c:pt idx="29">
                  <c:v>7247511</c:v>
                </c:pt>
                <c:pt idx="30">
                  <c:v>102133</c:v>
                </c:pt>
                <c:pt idx="31">
                  <c:v>992554</c:v>
                </c:pt>
                <c:pt idx="32">
                  <c:v>10401774</c:v>
                </c:pt>
                <c:pt idx="33">
                  <c:v>72326</c:v>
                </c:pt>
                <c:pt idx="34">
                  <c:v>1044050</c:v>
                </c:pt>
                <c:pt idx="35">
                  <c:v>10518669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9E-45B4-8721-1189CBF012D4}"/>
            </c:ext>
          </c:extLst>
        </c:ser>
        <c:ser>
          <c:idx val="1"/>
          <c:order val="1"/>
          <c:tx>
            <c:strRef>
              <c:f>Planilha1!$D$1</c:f>
              <c:strCache>
                <c:ptCount val="1"/>
                <c:pt idx="0">
                  <c:v>Qtde Normal(bits) </c:v>
                </c:pt>
              </c:strCache>
            </c:strRef>
          </c:tx>
          <c:spPr>
            <a:gradFill>
              <a:gsLst>
                <a:gs pos="0">
                  <a:srgbClr val="F18C55"/>
                </a:gs>
                <a:gs pos="100000">
                  <a:srgbClr val="F67B28"/>
                </a:gs>
              </a:gsLst>
              <a:lin ang="5400000"/>
            </a:gradFill>
            <a:ln>
              <a:noFill/>
            </a:ln>
          </c:spPr>
          <c:invertIfNegative val="0"/>
          <c:cat>
            <c:strRef>
              <c:f>Planilha1!$A$2:$A$37</c:f>
              <c:strCache>
                <c:ptCount val="36"/>
                <c:pt idx="0">
                  <c:v>acl1_1k</c:v>
                </c:pt>
                <c:pt idx="1">
                  <c:v>acl1_10k</c:v>
                </c:pt>
                <c:pt idx="2">
                  <c:v>acl1_100k</c:v>
                </c:pt>
                <c:pt idx="3">
                  <c:v>acl2_1k</c:v>
                </c:pt>
                <c:pt idx="4">
                  <c:v>acl2_10k</c:v>
                </c:pt>
                <c:pt idx="5">
                  <c:v>acl2_100k</c:v>
                </c:pt>
                <c:pt idx="6">
                  <c:v>acl3_1k</c:v>
                </c:pt>
                <c:pt idx="7">
                  <c:v>acl3_10k</c:v>
                </c:pt>
                <c:pt idx="8">
                  <c:v>acl3_100k</c:v>
                </c:pt>
                <c:pt idx="9">
                  <c:v>acl4_1k</c:v>
                </c:pt>
                <c:pt idx="10">
                  <c:v>acl4_10k</c:v>
                </c:pt>
                <c:pt idx="11">
                  <c:v>acl4_100k</c:v>
                </c:pt>
                <c:pt idx="12">
                  <c:v>acl5_1k</c:v>
                </c:pt>
                <c:pt idx="13">
                  <c:v>acl5_10k</c:v>
                </c:pt>
                <c:pt idx="14">
                  <c:v>acl5_100k</c:v>
                </c:pt>
                <c:pt idx="15">
                  <c:v>fw1_1k</c:v>
                </c:pt>
                <c:pt idx="16">
                  <c:v>fw1_10k</c:v>
                </c:pt>
                <c:pt idx="17">
                  <c:v>fw1_100k</c:v>
                </c:pt>
                <c:pt idx="18">
                  <c:v>fw2_1k</c:v>
                </c:pt>
                <c:pt idx="19">
                  <c:v>fw2_10k</c:v>
                </c:pt>
                <c:pt idx="20">
                  <c:v>fw2_100k</c:v>
                </c:pt>
                <c:pt idx="21">
                  <c:v>fw3_1k</c:v>
                </c:pt>
                <c:pt idx="22">
                  <c:v>fw3_10k</c:v>
                </c:pt>
                <c:pt idx="23">
                  <c:v>fw3_100k</c:v>
                </c:pt>
                <c:pt idx="24">
                  <c:v>fw4_1k</c:v>
                </c:pt>
                <c:pt idx="25">
                  <c:v>fw4_10k</c:v>
                </c:pt>
                <c:pt idx="26">
                  <c:v>fw4_100k</c:v>
                </c:pt>
                <c:pt idx="27">
                  <c:v>fw5_1k</c:v>
                </c:pt>
                <c:pt idx="28">
                  <c:v>fw5_10k</c:v>
                </c:pt>
                <c:pt idx="29">
                  <c:v>fw5_100k</c:v>
                </c:pt>
                <c:pt idx="30">
                  <c:v>ipc1_1k</c:v>
                </c:pt>
                <c:pt idx="31">
                  <c:v>ipc1_10k</c:v>
                </c:pt>
                <c:pt idx="32">
                  <c:v>ipc1_100k</c:v>
                </c:pt>
                <c:pt idx="33">
                  <c:v>ipc2_1k</c:v>
                </c:pt>
                <c:pt idx="34">
                  <c:v>ipc2_10k</c:v>
                </c:pt>
                <c:pt idx="35">
                  <c:v>ipc2_100k</c:v>
                </c:pt>
              </c:strCache>
            </c:strRef>
          </c:cat>
          <c:val>
            <c:numRef>
              <c:f>Planilha1!$D$2:$D$37</c:f>
              <c:numCache>
                <c:formatCode>#,##0</c:formatCode>
                <c:ptCount val="36"/>
                <c:pt idx="0">
                  <c:v>117337</c:v>
                </c:pt>
                <c:pt idx="1">
                  <c:v>1208708</c:v>
                </c:pt>
                <c:pt idx="2">
                  <c:v>12341996</c:v>
                </c:pt>
                <c:pt idx="3">
                  <c:v>111997</c:v>
                </c:pt>
                <c:pt idx="4">
                  <c:v>1120045</c:v>
                </c:pt>
                <c:pt idx="5">
                  <c:v>9052628</c:v>
                </c:pt>
                <c:pt idx="6">
                  <c:v>116483</c:v>
                </c:pt>
                <c:pt idx="7">
                  <c:v>1114259</c:v>
                </c:pt>
                <c:pt idx="8">
                  <c:v>11725325</c:v>
                </c:pt>
                <c:pt idx="9">
                  <c:v>113940</c:v>
                </c:pt>
                <c:pt idx="10">
                  <c:v>1136335</c:v>
                </c:pt>
                <c:pt idx="11">
                  <c:v>11810560</c:v>
                </c:pt>
                <c:pt idx="12">
                  <c:v>106900</c:v>
                </c:pt>
                <c:pt idx="13">
                  <c:v>909920</c:v>
                </c:pt>
                <c:pt idx="14">
                  <c:v>12175364</c:v>
                </c:pt>
                <c:pt idx="15">
                  <c:v>86877</c:v>
                </c:pt>
                <c:pt idx="16">
                  <c:v>952787</c:v>
                </c:pt>
                <c:pt idx="17">
                  <c:v>9019880</c:v>
                </c:pt>
                <c:pt idx="18">
                  <c:v>98539</c:v>
                </c:pt>
                <c:pt idx="19">
                  <c:v>1008630</c:v>
                </c:pt>
                <c:pt idx="20">
                  <c:v>10017125</c:v>
                </c:pt>
                <c:pt idx="21">
                  <c:v>77907</c:v>
                </c:pt>
                <c:pt idx="22">
                  <c:v>898529</c:v>
                </c:pt>
                <c:pt idx="23">
                  <c:v>8493956</c:v>
                </c:pt>
                <c:pt idx="24">
                  <c:v>88130</c:v>
                </c:pt>
                <c:pt idx="25">
                  <c:v>917572</c:v>
                </c:pt>
                <c:pt idx="26">
                  <c:v>8861503</c:v>
                </c:pt>
                <c:pt idx="27">
                  <c:v>84965</c:v>
                </c:pt>
                <c:pt idx="28">
                  <c:v>884688</c:v>
                </c:pt>
                <c:pt idx="29">
                  <c:v>8440090</c:v>
                </c:pt>
                <c:pt idx="30">
                  <c:v>116773</c:v>
                </c:pt>
                <c:pt idx="31">
                  <c:v>1128445</c:v>
                </c:pt>
                <c:pt idx="32">
                  <c:v>11792772</c:v>
                </c:pt>
                <c:pt idx="33">
                  <c:v>78821</c:v>
                </c:pt>
                <c:pt idx="34">
                  <c:v>1096735</c:v>
                </c:pt>
                <c:pt idx="35">
                  <c:v>11012623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F9E-45B4-8721-1189CBF012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83724895"/>
        <c:axId val="485240335"/>
        <c:axId val="0"/>
      </c:bar3DChart>
      <c:valAx>
        <c:axId val="485240335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</a:ln>
          </c:spPr>
        </c:majorGridlines>
        <c:numFmt formatCode="#,##0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900" b="0" baseline="0">
                <a:solidFill>
                  <a:srgbClr val="595959"/>
                </a:solidFill>
                <a:latin typeface="Calibri"/>
              </a:defRPr>
            </a:pPr>
            <a:endParaRPr lang="pt-BR"/>
          </a:p>
        </c:txPr>
        <c:crossAx val="483724895"/>
        <c:crosses val="autoZero"/>
        <c:crossBetween val="between"/>
      </c:valAx>
      <c:catAx>
        <c:axId val="4837248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ln w="12600">
            <a:solidFill>
              <a:srgbClr val="D9D9D9"/>
            </a:solidFill>
          </a:ln>
        </c:spPr>
        <c:txPr>
          <a:bodyPr/>
          <a:lstStyle/>
          <a:p>
            <a:pPr>
              <a:defRPr sz="900" b="0" baseline="0">
                <a:solidFill>
                  <a:srgbClr val="595959"/>
                </a:solidFill>
                <a:latin typeface="Calibri"/>
              </a:defRPr>
            </a:pPr>
            <a:endParaRPr lang="pt-BR"/>
          </a:p>
        </c:txPr>
        <c:crossAx val="485240335"/>
        <c:crossesAt val="0"/>
        <c:auto val="1"/>
        <c:lblAlgn val="ctr"/>
        <c:lblOffset val="100"/>
        <c:noMultiLvlLbl val="0"/>
      </c:cat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sz="900" b="0" baseline="0">
              <a:solidFill>
                <a:srgbClr val="595959"/>
              </a:solidFill>
              <a:latin typeface="Calibri"/>
            </a:defRPr>
          </a:pPr>
          <a:endParaRPr lang="pt-BR"/>
        </a:p>
      </c:txPr>
    </c:legend>
    <c:plotVisOnly val="1"/>
    <c:dispBlanksAs val="gap"/>
    <c:showDLblsOverMax val="0"/>
  </c:chart>
  <c:spPr>
    <a:ln w="9360">
      <a:solidFill>
        <a:srgbClr val="D9D9D9"/>
      </a:solidFill>
      <a:prstDash val="solid"/>
    </a:ln>
  </c:sp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1400" b="0" i="0" baseline="0">
                <a:effectLst/>
              </a:rPr>
              <a:t>Tempo de Classificação (Profundidade da árvore)</a:t>
            </a:r>
            <a:endParaRPr lang="pt-BR" sz="1400">
              <a:effectLst/>
            </a:endParaRPr>
          </a:p>
        </c:rich>
      </c:tx>
      <c:layout>
        <c:manualLayout>
          <c:xMode val="edge"/>
          <c:yMode val="edge"/>
          <c:x val="0.10512430238457633"/>
          <c:y val="3.698566805362921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'Resultado do Experimentos'!$F$2</c:f>
              <c:strCache>
                <c:ptCount val="1"/>
                <c:pt idx="0">
                  <c:v>NeuroCusts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'Resultado do Experimentos'!$A$3:$A$11</c:f>
              <c:strCache>
                <c:ptCount val="9"/>
                <c:pt idx="0">
                  <c:v>acl2_1k</c:v>
                </c:pt>
                <c:pt idx="1">
                  <c:v>acl4_1k</c:v>
                </c:pt>
                <c:pt idx="2">
                  <c:v>fw1_1k</c:v>
                </c:pt>
                <c:pt idx="3">
                  <c:v>fw2_1k</c:v>
                </c:pt>
                <c:pt idx="4">
                  <c:v>fw3_1k</c:v>
                </c:pt>
                <c:pt idx="5">
                  <c:v>fw4_1k</c:v>
                </c:pt>
                <c:pt idx="6">
                  <c:v>fw5_1k</c:v>
                </c:pt>
                <c:pt idx="7">
                  <c:v>ipc1_1k</c:v>
                </c:pt>
                <c:pt idx="8">
                  <c:v>ipc2_1k</c:v>
                </c:pt>
              </c:strCache>
            </c:strRef>
          </c:cat>
          <c:val>
            <c:numRef>
              <c:f>'Resultado do Experimentos'!$F$3:$F$11</c:f>
              <c:numCache>
                <c:formatCode>#,##0" ";"-"#,##0" ";"-"00" ";@" "</c:formatCode>
                <c:ptCount val="9"/>
                <c:pt idx="0">
                  <c:v>16</c:v>
                </c:pt>
                <c:pt idx="1">
                  <c:v>10</c:v>
                </c:pt>
                <c:pt idx="2">
                  <c:v>14</c:v>
                </c:pt>
                <c:pt idx="3">
                  <c:v>6</c:v>
                </c:pt>
                <c:pt idx="4">
                  <c:v>11</c:v>
                </c:pt>
                <c:pt idx="5">
                  <c:v>46</c:v>
                </c:pt>
                <c:pt idx="6">
                  <c:v>12</c:v>
                </c:pt>
                <c:pt idx="7">
                  <c:v>10</c:v>
                </c:pt>
                <c:pt idx="8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28-4E0C-9503-535BAD7C2C0A}"/>
            </c:ext>
          </c:extLst>
        </c:ser>
        <c:ser>
          <c:idx val="1"/>
          <c:order val="1"/>
          <c:tx>
            <c:strRef>
              <c:f>'Resultado do Experimentos'!$G$2</c:f>
              <c:strCache>
                <c:ptCount val="1"/>
                <c:pt idx="0">
                  <c:v>NeuroCustsBE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'Resultado do Experimentos'!$A$3:$A$11</c:f>
              <c:strCache>
                <c:ptCount val="9"/>
                <c:pt idx="0">
                  <c:v>acl2_1k</c:v>
                </c:pt>
                <c:pt idx="1">
                  <c:v>acl4_1k</c:v>
                </c:pt>
                <c:pt idx="2">
                  <c:v>fw1_1k</c:v>
                </c:pt>
                <c:pt idx="3">
                  <c:v>fw2_1k</c:v>
                </c:pt>
                <c:pt idx="4">
                  <c:v>fw3_1k</c:v>
                </c:pt>
                <c:pt idx="5">
                  <c:v>fw4_1k</c:v>
                </c:pt>
                <c:pt idx="6">
                  <c:v>fw5_1k</c:v>
                </c:pt>
                <c:pt idx="7">
                  <c:v>ipc1_1k</c:v>
                </c:pt>
                <c:pt idx="8">
                  <c:v>ipc2_1k</c:v>
                </c:pt>
              </c:strCache>
            </c:strRef>
          </c:cat>
          <c:val>
            <c:numRef>
              <c:f>'Resultado do Experimentos'!$G$3:$G$11</c:f>
              <c:numCache>
                <c:formatCode>#,##0" ";"-"#,##0" ";"-"00" ";@" "</c:formatCode>
                <c:ptCount val="9"/>
                <c:pt idx="0">
                  <c:v>10</c:v>
                </c:pt>
                <c:pt idx="1">
                  <c:v>8</c:v>
                </c:pt>
                <c:pt idx="2">
                  <c:v>9</c:v>
                </c:pt>
                <c:pt idx="3">
                  <c:v>12</c:v>
                </c:pt>
                <c:pt idx="4">
                  <c:v>8</c:v>
                </c:pt>
                <c:pt idx="5">
                  <c:v>11</c:v>
                </c:pt>
                <c:pt idx="6">
                  <c:v>11</c:v>
                </c:pt>
                <c:pt idx="7">
                  <c:v>9</c:v>
                </c:pt>
                <c:pt idx="8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C28-4E0C-9503-535BAD7C2C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95876319"/>
        <c:axId val="795400303"/>
      </c:barChart>
      <c:catAx>
        <c:axId val="7958763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95400303"/>
        <c:crosses val="autoZero"/>
        <c:auto val="1"/>
        <c:lblAlgn val="ctr"/>
        <c:lblOffset val="100"/>
        <c:noMultiLvlLbl val="0"/>
      </c:catAx>
      <c:valAx>
        <c:axId val="7954003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&quot; &quot;;&quot;-&quot;#,##0&quot; &quot;;&quot;-&quot;00&quot; &quot;;@&quot; 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958763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1200" b="0" i="0" baseline="0">
                <a:effectLst/>
              </a:rPr>
              <a:t>Área de cobertura da memória (Bytes por regra - Log) </a:t>
            </a:r>
            <a:endParaRPr lang="pt-BR" sz="1200">
              <a:effectLst/>
            </a:endParaRPr>
          </a:p>
        </c:rich>
      </c:tx>
      <c:layout>
        <c:manualLayout>
          <c:xMode val="edge"/>
          <c:yMode val="edge"/>
          <c:x val="0.23876677749783648"/>
          <c:y val="3.002289565222942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'Resultado do Experimentos'!$N$2</c:f>
              <c:strCache>
                <c:ptCount val="1"/>
                <c:pt idx="0">
                  <c:v>NeuroCusts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'Resultado do Experimentos'!$I$3:$I$11</c:f>
              <c:strCache>
                <c:ptCount val="9"/>
                <c:pt idx="0">
                  <c:v>acl2_1k</c:v>
                </c:pt>
                <c:pt idx="1">
                  <c:v>acl4_1k</c:v>
                </c:pt>
                <c:pt idx="2">
                  <c:v>fw1_1k</c:v>
                </c:pt>
                <c:pt idx="3">
                  <c:v>fw2_1k</c:v>
                </c:pt>
                <c:pt idx="4">
                  <c:v>fw3_1k</c:v>
                </c:pt>
                <c:pt idx="5">
                  <c:v>fw4_1k</c:v>
                </c:pt>
                <c:pt idx="6">
                  <c:v>fw5_1k</c:v>
                </c:pt>
                <c:pt idx="7">
                  <c:v>ipc1_1k</c:v>
                </c:pt>
                <c:pt idx="8">
                  <c:v>ipc2_1k</c:v>
                </c:pt>
              </c:strCache>
            </c:strRef>
          </c:cat>
          <c:val>
            <c:numRef>
              <c:f>'Resultado do Experimentos'!$N$3:$N$11</c:f>
              <c:numCache>
                <c:formatCode>#,##0" ";"-"#,##0" ";"-"00" ";@" "</c:formatCode>
                <c:ptCount val="9"/>
                <c:pt idx="0">
                  <c:v>2603</c:v>
                </c:pt>
                <c:pt idx="1">
                  <c:v>558</c:v>
                </c:pt>
                <c:pt idx="2">
                  <c:v>1634</c:v>
                </c:pt>
                <c:pt idx="3">
                  <c:v>1097</c:v>
                </c:pt>
                <c:pt idx="4">
                  <c:v>1309</c:v>
                </c:pt>
                <c:pt idx="5">
                  <c:v>5389</c:v>
                </c:pt>
                <c:pt idx="6">
                  <c:v>2357</c:v>
                </c:pt>
                <c:pt idx="7">
                  <c:v>212</c:v>
                </c:pt>
                <c:pt idx="8">
                  <c:v>176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CD-45B1-96FF-7F3AE4274736}"/>
            </c:ext>
          </c:extLst>
        </c:ser>
        <c:ser>
          <c:idx val="1"/>
          <c:order val="1"/>
          <c:tx>
            <c:strRef>
              <c:f>'Resultado do Experimentos'!$O$2</c:f>
              <c:strCache>
                <c:ptCount val="1"/>
                <c:pt idx="0">
                  <c:v>NeuroCustsBE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'Resultado do Experimentos'!$I$3:$I$11</c:f>
              <c:strCache>
                <c:ptCount val="9"/>
                <c:pt idx="0">
                  <c:v>acl2_1k</c:v>
                </c:pt>
                <c:pt idx="1">
                  <c:v>acl4_1k</c:v>
                </c:pt>
                <c:pt idx="2">
                  <c:v>fw1_1k</c:v>
                </c:pt>
                <c:pt idx="3">
                  <c:v>fw2_1k</c:v>
                </c:pt>
                <c:pt idx="4">
                  <c:v>fw3_1k</c:v>
                </c:pt>
                <c:pt idx="5">
                  <c:v>fw4_1k</c:v>
                </c:pt>
                <c:pt idx="6">
                  <c:v>fw5_1k</c:v>
                </c:pt>
                <c:pt idx="7">
                  <c:v>ipc1_1k</c:v>
                </c:pt>
                <c:pt idx="8">
                  <c:v>ipc2_1k</c:v>
                </c:pt>
              </c:strCache>
            </c:strRef>
          </c:cat>
          <c:val>
            <c:numRef>
              <c:f>'Resultado do Experimentos'!$O$3:$O$11</c:f>
              <c:numCache>
                <c:formatCode>#,##0" ";"-"#,##0" ";"-"00" ";@" "</c:formatCode>
                <c:ptCount val="9"/>
                <c:pt idx="0">
                  <c:v>1161</c:v>
                </c:pt>
                <c:pt idx="1">
                  <c:v>887</c:v>
                </c:pt>
                <c:pt idx="2">
                  <c:v>404</c:v>
                </c:pt>
                <c:pt idx="3">
                  <c:v>533</c:v>
                </c:pt>
                <c:pt idx="4">
                  <c:v>335</c:v>
                </c:pt>
                <c:pt idx="5">
                  <c:v>345</c:v>
                </c:pt>
                <c:pt idx="6">
                  <c:v>84</c:v>
                </c:pt>
                <c:pt idx="7">
                  <c:v>965</c:v>
                </c:pt>
                <c:pt idx="8">
                  <c:v>197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CD-45B1-96FF-7F3AE42747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2260047"/>
        <c:axId val="704068463"/>
      </c:barChart>
      <c:catAx>
        <c:axId val="4822600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04068463"/>
        <c:crosses val="autoZero"/>
        <c:auto val="1"/>
        <c:lblAlgn val="ctr"/>
        <c:lblOffset val="100"/>
        <c:noMultiLvlLbl val="0"/>
      </c:catAx>
      <c:valAx>
        <c:axId val="704068463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&quot; &quot;;&quot;-&quot;#,##0&quot; &quot;;&quot;-&quot;00&quot; &quot;;@&quot; 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822600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 baseline="0">
                <a:solidFill>
                  <a:srgbClr val="595959"/>
                </a:solidFill>
                <a:latin typeface="Calibri"/>
              </a:defRPr>
            </a:pPr>
            <a:r>
              <a:rPr lang="pt-BR"/>
              <a:t>Percentual de melhora na utilização do espaço por arquivo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Planilha1!$E$1</c:f>
              <c:strCache>
                <c:ptCount val="1"/>
                <c:pt idx="0">
                  <c:v>Percentual</c:v>
                </c:pt>
              </c:strCache>
            </c:strRef>
          </c:tx>
          <c:spPr>
            <a:solidFill>
              <a:srgbClr val="4472C4"/>
            </a:solidFill>
            <a:ln>
              <a:noFill/>
            </a:ln>
          </c:spPr>
          <c:invertIfNegative val="0"/>
          <c:cat>
            <c:strRef>
              <c:f>Planilha1!$A$2:$A$37</c:f>
              <c:strCache>
                <c:ptCount val="36"/>
                <c:pt idx="0">
                  <c:v>acl1_1k</c:v>
                </c:pt>
                <c:pt idx="1">
                  <c:v>acl1_10k</c:v>
                </c:pt>
                <c:pt idx="2">
                  <c:v>acl1_100k</c:v>
                </c:pt>
                <c:pt idx="3">
                  <c:v>acl2_1k</c:v>
                </c:pt>
                <c:pt idx="4">
                  <c:v>acl2_10k</c:v>
                </c:pt>
                <c:pt idx="5">
                  <c:v>acl2_100k</c:v>
                </c:pt>
                <c:pt idx="6">
                  <c:v>acl3_1k</c:v>
                </c:pt>
                <c:pt idx="7">
                  <c:v>acl3_10k</c:v>
                </c:pt>
                <c:pt idx="8">
                  <c:v>acl3_100k</c:v>
                </c:pt>
                <c:pt idx="9">
                  <c:v>acl4_1k</c:v>
                </c:pt>
                <c:pt idx="10">
                  <c:v>acl4_10k</c:v>
                </c:pt>
                <c:pt idx="11">
                  <c:v>acl4_100k</c:v>
                </c:pt>
                <c:pt idx="12">
                  <c:v>acl5_1k</c:v>
                </c:pt>
                <c:pt idx="13">
                  <c:v>acl5_10k</c:v>
                </c:pt>
                <c:pt idx="14">
                  <c:v>acl5_100k</c:v>
                </c:pt>
                <c:pt idx="15">
                  <c:v>fw1_1k</c:v>
                </c:pt>
                <c:pt idx="16">
                  <c:v>fw1_10k</c:v>
                </c:pt>
                <c:pt idx="17">
                  <c:v>fw1_100k</c:v>
                </c:pt>
                <c:pt idx="18">
                  <c:v>fw2_1k</c:v>
                </c:pt>
                <c:pt idx="19">
                  <c:v>fw2_10k</c:v>
                </c:pt>
                <c:pt idx="20">
                  <c:v>fw2_100k</c:v>
                </c:pt>
                <c:pt idx="21">
                  <c:v>fw3_1k</c:v>
                </c:pt>
                <c:pt idx="22">
                  <c:v>fw3_10k</c:v>
                </c:pt>
                <c:pt idx="23">
                  <c:v>fw3_100k</c:v>
                </c:pt>
                <c:pt idx="24">
                  <c:v>fw4_1k</c:v>
                </c:pt>
                <c:pt idx="25">
                  <c:v>fw4_10k</c:v>
                </c:pt>
                <c:pt idx="26">
                  <c:v>fw4_100k</c:v>
                </c:pt>
                <c:pt idx="27">
                  <c:v>fw5_1k</c:v>
                </c:pt>
                <c:pt idx="28">
                  <c:v>fw5_10k</c:v>
                </c:pt>
                <c:pt idx="29">
                  <c:v>fw5_100k</c:v>
                </c:pt>
                <c:pt idx="30">
                  <c:v>ipc1_1k</c:v>
                </c:pt>
                <c:pt idx="31">
                  <c:v>ipc1_10k</c:v>
                </c:pt>
                <c:pt idx="32">
                  <c:v>ipc1_100k</c:v>
                </c:pt>
                <c:pt idx="33">
                  <c:v>ipc2_1k</c:v>
                </c:pt>
                <c:pt idx="34">
                  <c:v>ipc2_10k</c:v>
                </c:pt>
                <c:pt idx="35">
                  <c:v>ipc2_100k</c:v>
                </c:pt>
              </c:strCache>
            </c:strRef>
          </c:cat>
          <c:val>
            <c:numRef>
              <c:f>Planilha1!$E$2:$E$37</c:f>
              <c:numCache>
                <c:formatCode>0.00%</c:formatCode>
                <c:ptCount val="36"/>
                <c:pt idx="0">
                  <c:v>6.5131352008859666E-2</c:v>
                </c:pt>
                <c:pt idx="1">
                  <c:v>4.679861189897383E-2</c:v>
                </c:pt>
                <c:pt idx="2">
                  <c:v>4.8060938029279576E-2</c:v>
                </c:pt>
                <c:pt idx="3">
                  <c:v>0.21236428192554579</c:v>
                </c:pt>
                <c:pt idx="4">
                  <c:v>0.20962106902446909</c:v>
                </c:pt>
                <c:pt idx="5">
                  <c:v>0.20397790537273108</c:v>
                </c:pt>
                <c:pt idx="6">
                  <c:v>8.2213798613820943E-2</c:v>
                </c:pt>
                <c:pt idx="7">
                  <c:v>9.5613843609454241E-2</c:v>
                </c:pt>
                <c:pt idx="8">
                  <c:v>9.1535948193090189E-2</c:v>
                </c:pt>
                <c:pt idx="9">
                  <c:v>0.1120437243802459</c:v>
                </c:pt>
                <c:pt idx="10">
                  <c:v>0.10382514192016723</c:v>
                </c:pt>
                <c:pt idx="11">
                  <c:v>9.5936782014498068E-2</c:v>
                </c:pt>
                <c:pt idx="12">
                  <c:v>3.0162860171533135E-2</c:v>
                </c:pt>
                <c:pt idx="13">
                  <c:v>3.6315222417355075E-2</c:v>
                </c:pt>
                <c:pt idx="14">
                  <c:v>2.6383375902031325E-2</c:v>
                </c:pt>
                <c:pt idx="15">
                  <c:v>0.15406687123899099</c:v>
                </c:pt>
                <c:pt idx="16">
                  <c:v>0.13007282474618087</c:v>
                </c:pt>
                <c:pt idx="17">
                  <c:v>0.1133717603937785</c:v>
                </c:pt>
                <c:pt idx="18">
                  <c:v>0.38056209370096394</c:v>
                </c:pt>
                <c:pt idx="19">
                  <c:v>0.37181537758482808</c:v>
                </c:pt>
                <c:pt idx="20">
                  <c:v>0.37461353628196181</c:v>
                </c:pt>
                <c:pt idx="21">
                  <c:v>0.16416371542565122</c:v>
                </c:pt>
                <c:pt idx="22">
                  <c:v>0.14239053874339835</c:v>
                </c:pt>
                <c:pt idx="23">
                  <c:v>0.11821903409808998</c:v>
                </c:pt>
                <c:pt idx="24">
                  <c:v>0.1772485005543607</c:v>
                </c:pt>
                <c:pt idx="25">
                  <c:v>0.16473743737250768</c:v>
                </c:pt>
                <c:pt idx="26">
                  <c:v>0.15129025925491413</c:v>
                </c:pt>
                <c:pt idx="27">
                  <c:v>0.20635799576890856</c:v>
                </c:pt>
                <c:pt idx="28">
                  <c:v>0.18233173896134613</c:v>
                </c:pt>
                <c:pt idx="29">
                  <c:v>0.16455014694010117</c:v>
                </c:pt>
                <c:pt idx="30">
                  <c:v>0.14334250438154172</c:v>
                </c:pt>
                <c:pt idx="31">
                  <c:v>0.13691043509975276</c:v>
                </c:pt>
                <c:pt idx="32">
                  <c:v>0.13372699695263512</c:v>
                </c:pt>
                <c:pt idx="33">
                  <c:v>8.9801731051074363E-2</c:v>
                </c:pt>
                <c:pt idx="34">
                  <c:v>5.0462142617690775E-2</c:v>
                </c:pt>
                <c:pt idx="35">
                  <c:v>4.6959743670990983E-2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03-4A6F-9B8C-AE5CD1592E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3728895"/>
        <c:axId val="485228271"/>
      </c:barChart>
      <c:valAx>
        <c:axId val="485228271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</a:ln>
          </c:spPr>
        </c:majorGridlines>
        <c:numFmt formatCode="0.00%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900" b="0" baseline="0">
                <a:solidFill>
                  <a:srgbClr val="595959"/>
                </a:solidFill>
                <a:latin typeface="Calibri"/>
              </a:defRPr>
            </a:pPr>
            <a:endParaRPr lang="pt-BR"/>
          </a:p>
        </c:txPr>
        <c:crossAx val="483728895"/>
        <c:crosses val="autoZero"/>
        <c:crossBetween val="between"/>
      </c:valAx>
      <c:catAx>
        <c:axId val="4837288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ln w="9360">
            <a:solidFill>
              <a:srgbClr val="D9D9D9"/>
            </a:solidFill>
          </a:ln>
        </c:spPr>
        <c:txPr>
          <a:bodyPr/>
          <a:lstStyle/>
          <a:p>
            <a:pPr>
              <a:defRPr sz="900" b="0" baseline="0">
                <a:solidFill>
                  <a:srgbClr val="595959"/>
                </a:solidFill>
                <a:latin typeface="Calibri"/>
              </a:defRPr>
            </a:pPr>
            <a:endParaRPr lang="pt-BR"/>
          </a:p>
        </c:txPr>
        <c:crossAx val="485228271"/>
        <c:crossesAt val="0"/>
        <c:auto val="1"/>
        <c:lblAlgn val="ctr"/>
        <c:lblOffset val="100"/>
        <c:noMultiLvlLbl val="0"/>
      </c:catAx>
      <c:spPr>
        <a:noFill/>
        <a:ln>
          <a:noFill/>
        </a:ln>
      </c:spPr>
    </c:plotArea>
    <c:plotVisOnly val="1"/>
    <c:dispBlanksAs val="gap"/>
    <c:showDLblsOverMax val="0"/>
  </c:chart>
  <c:spPr>
    <a:ln w="9360">
      <a:solidFill>
        <a:srgbClr val="D9D9D9"/>
      </a:solidFill>
      <a:prstDash val="solid"/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 baseline="0">
                <a:solidFill>
                  <a:srgbClr val="595959"/>
                </a:solidFill>
                <a:latin typeface="Calibri"/>
              </a:defRPr>
            </a:pPr>
            <a:r>
              <a:rPr lang="pt-BR"/>
              <a:t>Média de bits economizado por endereço IPv4 e arquivo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Planilha1!$F$1</c:f>
              <c:strCache>
                <c:ptCount val="1"/>
                <c:pt idx="0">
                  <c:v>Média por Endereço</c:v>
                </c:pt>
              </c:strCache>
            </c:strRef>
          </c:tx>
          <c:spPr>
            <a:solidFill>
              <a:srgbClr val="4472C4"/>
            </a:solidFill>
            <a:ln>
              <a:noFill/>
            </a:ln>
          </c:spPr>
          <c:invertIfNegative val="0"/>
          <c:cat>
            <c:strRef>
              <c:f>Planilha1!$A$2:$A$37</c:f>
              <c:strCache>
                <c:ptCount val="36"/>
                <c:pt idx="0">
                  <c:v>acl1_1k</c:v>
                </c:pt>
                <c:pt idx="1">
                  <c:v>acl1_10k</c:v>
                </c:pt>
                <c:pt idx="2">
                  <c:v>acl1_100k</c:v>
                </c:pt>
                <c:pt idx="3">
                  <c:v>acl2_1k</c:v>
                </c:pt>
                <c:pt idx="4">
                  <c:v>acl2_10k</c:v>
                </c:pt>
                <c:pt idx="5">
                  <c:v>acl2_100k</c:v>
                </c:pt>
                <c:pt idx="6">
                  <c:v>acl3_1k</c:v>
                </c:pt>
                <c:pt idx="7">
                  <c:v>acl3_10k</c:v>
                </c:pt>
                <c:pt idx="8">
                  <c:v>acl3_100k</c:v>
                </c:pt>
                <c:pt idx="9">
                  <c:v>acl4_1k</c:v>
                </c:pt>
                <c:pt idx="10">
                  <c:v>acl4_10k</c:v>
                </c:pt>
                <c:pt idx="11">
                  <c:v>acl4_100k</c:v>
                </c:pt>
                <c:pt idx="12">
                  <c:v>acl5_1k</c:v>
                </c:pt>
                <c:pt idx="13">
                  <c:v>acl5_10k</c:v>
                </c:pt>
                <c:pt idx="14">
                  <c:v>acl5_100k</c:v>
                </c:pt>
                <c:pt idx="15">
                  <c:v>fw1_1k</c:v>
                </c:pt>
                <c:pt idx="16">
                  <c:v>fw1_10k</c:v>
                </c:pt>
                <c:pt idx="17">
                  <c:v>fw1_100k</c:v>
                </c:pt>
                <c:pt idx="18">
                  <c:v>fw2_1k</c:v>
                </c:pt>
                <c:pt idx="19">
                  <c:v>fw2_10k</c:v>
                </c:pt>
                <c:pt idx="20">
                  <c:v>fw2_100k</c:v>
                </c:pt>
                <c:pt idx="21">
                  <c:v>fw3_1k</c:v>
                </c:pt>
                <c:pt idx="22">
                  <c:v>fw3_10k</c:v>
                </c:pt>
                <c:pt idx="23">
                  <c:v>fw3_100k</c:v>
                </c:pt>
                <c:pt idx="24">
                  <c:v>fw4_1k</c:v>
                </c:pt>
                <c:pt idx="25">
                  <c:v>fw4_10k</c:v>
                </c:pt>
                <c:pt idx="26">
                  <c:v>fw4_100k</c:v>
                </c:pt>
                <c:pt idx="27">
                  <c:v>fw5_1k</c:v>
                </c:pt>
                <c:pt idx="28">
                  <c:v>fw5_10k</c:v>
                </c:pt>
                <c:pt idx="29">
                  <c:v>fw5_100k</c:v>
                </c:pt>
                <c:pt idx="30">
                  <c:v>ipc1_1k</c:v>
                </c:pt>
                <c:pt idx="31">
                  <c:v>ipc1_10k</c:v>
                </c:pt>
                <c:pt idx="32">
                  <c:v>ipc1_100k</c:v>
                </c:pt>
                <c:pt idx="33">
                  <c:v>ipc2_1k</c:v>
                </c:pt>
                <c:pt idx="34">
                  <c:v>ipc2_10k</c:v>
                </c:pt>
                <c:pt idx="35">
                  <c:v>ipc2_100k</c:v>
                </c:pt>
              </c:strCache>
            </c:strRef>
          </c:cat>
          <c:val>
            <c:numRef>
              <c:f>Planilha1!$F$2:$F$37</c:f>
              <c:numCache>
                <c:formatCode>#,##0.00" ";"-"#,##0.00" ";"-"00" ";@" "</c:formatCode>
                <c:ptCount val="36"/>
                <c:pt idx="0">
                  <c:v>1.9041932059447984</c:v>
                </c:pt>
                <c:pt idx="1">
                  <c:v>1.3821618579905872</c:v>
                </c:pt>
                <c:pt idx="2">
                  <c:v>1.4246191564554618</c:v>
                </c:pt>
                <c:pt idx="3">
                  <c:v>5.1035379812695112</c:v>
                </c:pt>
                <c:pt idx="4">
                  <c:v>5.1207788096243139</c:v>
                </c:pt>
                <c:pt idx="5">
                  <c:v>5.1055126498002661</c:v>
                </c:pt>
                <c:pt idx="6">
                  <c:v>2.2345959595959597</c:v>
                </c:pt>
                <c:pt idx="7">
                  <c:v>2.5809799341756023</c:v>
                </c:pt>
                <c:pt idx="8">
                  <c:v>2.4710321568942812</c:v>
                </c:pt>
                <c:pt idx="9">
                  <c:v>2.8989898989898988</c:v>
                </c:pt>
                <c:pt idx="10">
                  <c:v>2.7852973367384166</c:v>
                </c:pt>
                <c:pt idx="11">
                  <c:v>2.6094374671889513</c:v>
                </c:pt>
                <c:pt idx="12">
                  <c:v>0.8386923901393355</c:v>
                </c:pt>
                <c:pt idx="13">
                  <c:v>1.0922855576870376</c:v>
                </c:pt>
                <c:pt idx="14">
                  <c:v>0.79692910979832965</c:v>
                </c:pt>
                <c:pt idx="15">
                  <c:v>3.3833138856476079</c:v>
                </c:pt>
                <c:pt idx="16">
                  <c:v>2.9232060987312081</c:v>
                </c:pt>
                <c:pt idx="17">
                  <c:v>2.6068930870448792</c:v>
                </c:pt>
                <c:pt idx="18">
                  <c:v>6.9935633367662202</c:v>
                </c:pt>
                <c:pt idx="19">
                  <c:v>7.0786639047125846</c:v>
                </c:pt>
                <c:pt idx="20">
                  <c:v>7.1033301067882348</c:v>
                </c:pt>
                <c:pt idx="21">
                  <c:v>3.4374217772215268</c:v>
                </c:pt>
                <c:pt idx="22">
                  <c:v>3.0982350337501385</c:v>
                </c:pt>
                <c:pt idx="23">
                  <c:v>2.6804971821568442</c:v>
                </c:pt>
                <c:pt idx="24">
                  <c:v>3.916469893742621</c:v>
                </c:pt>
                <c:pt idx="25">
                  <c:v>3.6974074074074075</c:v>
                </c:pt>
                <c:pt idx="26">
                  <c:v>3.4670882608643874</c:v>
                </c:pt>
                <c:pt idx="27">
                  <c:v>4.2054398148148149</c:v>
                </c:pt>
                <c:pt idx="28">
                  <c:v>3.8614004302049132</c:v>
                </c:pt>
                <c:pt idx="29">
                  <c:v>3.5579406183992268</c:v>
                </c:pt>
                <c:pt idx="30">
                  <c:v>3.7577002053388089</c:v>
                </c:pt>
                <c:pt idx="31">
                  <c:v>3.5693160327799958</c:v>
                </c:pt>
                <c:pt idx="32">
                  <c:v>3.5011276113767935</c:v>
                </c:pt>
                <c:pt idx="33">
                  <c:v>2.3329741379310347</c:v>
                </c:pt>
                <c:pt idx="34">
                  <c:v>1.3171250000000001</c:v>
                </c:pt>
                <c:pt idx="35">
                  <c:v>1.234885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8D-41B5-B778-EA5CC62985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3731695"/>
        <c:axId val="485225775"/>
      </c:barChart>
      <c:valAx>
        <c:axId val="485225775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</a:ln>
          </c:spPr>
        </c:majorGridlines>
        <c:numFmt formatCode="#,##0.00&quot; &quot;;&quot;-&quot;#,##0.00&quot; &quot;;&quot;-&quot;00&quot; &quot;;@&quot; &quot;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900" b="0" baseline="0">
                <a:solidFill>
                  <a:srgbClr val="595959"/>
                </a:solidFill>
                <a:latin typeface="Calibri"/>
              </a:defRPr>
            </a:pPr>
            <a:endParaRPr lang="pt-BR"/>
          </a:p>
        </c:txPr>
        <c:crossAx val="483731695"/>
        <c:crosses val="autoZero"/>
        <c:crossBetween val="between"/>
      </c:valAx>
      <c:catAx>
        <c:axId val="4837316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ln w="9360">
            <a:solidFill>
              <a:srgbClr val="D9D9D9"/>
            </a:solidFill>
          </a:ln>
        </c:spPr>
        <c:txPr>
          <a:bodyPr/>
          <a:lstStyle/>
          <a:p>
            <a:pPr>
              <a:defRPr sz="900" b="0" baseline="0">
                <a:solidFill>
                  <a:srgbClr val="595959"/>
                </a:solidFill>
                <a:latin typeface="Calibri"/>
              </a:defRPr>
            </a:pPr>
            <a:endParaRPr lang="pt-BR"/>
          </a:p>
        </c:txPr>
        <c:crossAx val="485225775"/>
        <c:crossesAt val="0"/>
        <c:auto val="1"/>
        <c:lblAlgn val="ctr"/>
        <c:lblOffset val="100"/>
        <c:noMultiLvlLbl val="0"/>
      </c:catAx>
      <c:spPr>
        <a:noFill/>
        <a:ln>
          <a:noFill/>
        </a:ln>
      </c:spPr>
    </c:plotArea>
    <c:plotVisOnly val="1"/>
    <c:dispBlanksAs val="gap"/>
    <c:showDLblsOverMax val="0"/>
  </c:chart>
  <c:spPr>
    <a:ln w="9360">
      <a:solidFill>
        <a:srgbClr val="D9D9D9"/>
      </a:solidFill>
      <a:prstDash val="solid"/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 baseline="0">
                <a:solidFill>
                  <a:srgbClr val="595959"/>
                </a:solidFill>
                <a:latin typeface="Calibri"/>
              </a:defRPr>
            </a:pPr>
            <a:r>
              <a:rPr lang="pt-BR"/>
              <a:t>Percentual de melhora médio na utilização do espaço por tipo de arquivo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4472C4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00" b="0"/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Planilha1!$A$43:$A$45</c:f>
              <c:strCache>
                <c:ptCount val="3"/>
                <c:pt idx="0">
                  <c:v>acl</c:v>
                </c:pt>
                <c:pt idx="1">
                  <c:v>fw</c:v>
                </c:pt>
                <c:pt idx="2">
                  <c:v>ipc</c:v>
                </c:pt>
              </c:strCache>
            </c:strRef>
          </c:cat>
          <c:val>
            <c:numRef>
              <c:f>Planilha1!$E$43:$E$45</c:f>
              <c:numCache>
                <c:formatCode>0.00%</c:formatCode>
                <c:ptCount val="3"/>
                <c:pt idx="0">
                  <c:v>8.5298923990066777E-2</c:v>
                </c:pt>
                <c:pt idx="1">
                  <c:v>0.18351286252344545</c:v>
                </c:pt>
                <c:pt idx="2">
                  <c:v>9.0554544956995109E-2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46-4228-94FE-199C32BDAE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3734895"/>
        <c:axId val="485233679"/>
      </c:barChart>
      <c:valAx>
        <c:axId val="485233679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</a:ln>
          </c:spPr>
        </c:majorGridlines>
        <c:numFmt formatCode="0.00%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900" b="0" baseline="0">
                <a:solidFill>
                  <a:srgbClr val="595959"/>
                </a:solidFill>
                <a:latin typeface="Calibri"/>
              </a:defRPr>
            </a:pPr>
            <a:endParaRPr lang="pt-BR"/>
          </a:p>
        </c:txPr>
        <c:crossAx val="483734895"/>
        <c:crosses val="autoZero"/>
        <c:crossBetween val="between"/>
      </c:valAx>
      <c:catAx>
        <c:axId val="4837348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ln w="9360">
            <a:solidFill>
              <a:srgbClr val="D9D9D9"/>
            </a:solidFill>
          </a:ln>
        </c:spPr>
        <c:txPr>
          <a:bodyPr/>
          <a:lstStyle/>
          <a:p>
            <a:pPr>
              <a:defRPr sz="900" b="0" baseline="0">
                <a:solidFill>
                  <a:srgbClr val="595959"/>
                </a:solidFill>
                <a:latin typeface="Calibri"/>
              </a:defRPr>
            </a:pPr>
            <a:endParaRPr lang="pt-BR"/>
          </a:p>
        </c:txPr>
        <c:crossAx val="485233679"/>
        <c:crossesAt val="0"/>
        <c:auto val="1"/>
        <c:lblAlgn val="ctr"/>
        <c:lblOffset val="100"/>
        <c:noMultiLvlLbl val="0"/>
      </c:catAx>
      <c:spPr>
        <a:noFill/>
        <a:ln>
          <a:noFill/>
        </a:ln>
      </c:spPr>
    </c:plotArea>
    <c:plotVisOnly val="1"/>
    <c:dispBlanksAs val="gap"/>
    <c:showDLblsOverMax val="0"/>
  </c:chart>
  <c:spPr>
    <a:ln w="9360">
      <a:solidFill>
        <a:srgbClr val="D9D9D9"/>
      </a:solidFill>
      <a:prstDash val="solid"/>
    </a:ln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1800" b="1" i="0" baseline="0">
                <a:effectLst/>
              </a:rPr>
              <a:t>Comparativo da quantidade de bits BE X Normal por aquivo (Alocação estática)</a:t>
            </a:r>
            <a:endParaRPr lang="pt-BR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EB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'Por octeto'!$A$2:$A$37</c:f>
              <c:strCache>
                <c:ptCount val="36"/>
                <c:pt idx="0">
                  <c:v>acl1_1k</c:v>
                </c:pt>
                <c:pt idx="1">
                  <c:v>acl1_10k</c:v>
                </c:pt>
                <c:pt idx="2">
                  <c:v>acl1_100k</c:v>
                </c:pt>
                <c:pt idx="3">
                  <c:v>acl2_1k</c:v>
                </c:pt>
                <c:pt idx="4">
                  <c:v>acl2_10k</c:v>
                </c:pt>
                <c:pt idx="5">
                  <c:v>acl2_100k</c:v>
                </c:pt>
                <c:pt idx="6">
                  <c:v>acl3_1k</c:v>
                </c:pt>
                <c:pt idx="7">
                  <c:v>acl3_10k</c:v>
                </c:pt>
                <c:pt idx="8">
                  <c:v>acl3_100k</c:v>
                </c:pt>
                <c:pt idx="9">
                  <c:v>acl4_1k</c:v>
                </c:pt>
                <c:pt idx="10">
                  <c:v>acl4_10k</c:v>
                </c:pt>
                <c:pt idx="11">
                  <c:v>acl4_100k</c:v>
                </c:pt>
                <c:pt idx="12">
                  <c:v>acl5_1k</c:v>
                </c:pt>
                <c:pt idx="13">
                  <c:v>acl5_10k</c:v>
                </c:pt>
                <c:pt idx="14">
                  <c:v>acl5_100k</c:v>
                </c:pt>
                <c:pt idx="15">
                  <c:v>fw1_1k</c:v>
                </c:pt>
                <c:pt idx="16">
                  <c:v>fw1_10k</c:v>
                </c:pt>
                <c:pt idx="17">
                  <c:v>fw1_100k</c:v>
                </c:pt>
                <c:pt idx="18">
                  <c:v>fw2_1k</c:v>
                </c:pt>
                <c:pt idx="19">
                  <c:v>fw2_10k</c:v>
                </c:pt>
                <c:pt idx="20">
                  <c:v>fw2_100k</c:v>
                </c:pt>
                <c:pt idx="21">
                  <c:v>fw3_1k</c:v>
                </c:pt>
                <c:pt idx="22">
                  <c:v>fw3_10k</c:v>
                </c:pt>
                <c:pt idx="23">
                  <c:v>fw3_100k</c:v>
                </c:pt>
                <c:pt idx="24">
                  <c:v>fw4_1k</c:v>
                </c:pt>
                <c:pt idx="25">
                  <c:v>fw4_10k</c:v>
                </c:pt>
                <c:pt idx="26">
                  <c:v>fw4_100k</c:v>
                </c:pt>
                <c:pt idx="27">
                  <c:v>fw5_1k</c:v>
                </c:pt>
                <c:pt idx="28">
                  <c:v>fw5_10k</c:v>
                </c:pt>
                <c:pt idx="29">
                  <c:v>fw5_100k</c:v>
                </c:pt>
                <c:pt idx="30">
                  <c:v>ipc1_1k</c:v>
                </c:pt>
                <c:pt idx="31">
                  <c:v>ipc1_10k</c:v>
                </c:pt>
                <c:pt idx="32">
                  <c:v>ipc1_100k</c:v>
                </c:pt>
                <c:pt idx="33">
                  <c:v>ipc2_1k</c:v>
                </c:pt>
                <c:pt idx="34">
                  <c:v>ipc2_10k</c:v>
                </c:pt>
                <c:pt idx="35">
                  <c:v>ipc2_100k</c:v>
                </c:pt>
              </c:strCache>
            </c:strRef>
          </c:cat>
          <c:val>
            <c:numRef>
              <c:f>'Por octeto'!$H$2:$H$37</c:f>
              <c:numCache>
                <c:formatCode>#,##0</c:formatCode>
                <c:ptCount val="36"/>
                <c:pt idx="0">
                  <c:v>119776</c:v>
                </c:pt>
                <c:pt idx="1">
                  <c:v>1284560</c:v>
                </c:pt>
                <c:pt idx="2">
                  <c:v>13013152</c:v>
                </c:pt>
                <c:pt idx="3">
                  <c:v>108944</c:v>
                </c:pt>
                <c:pt idx="4">
                  <c:v>1074736</c:v>
                </c:pt>
                <c:pt idx="5">
                  <c:v>8653744</c:v>
                </c:pt>
                <c:pt idx="6">
                  <c:v>122936</c:v>
                </c:pt>
                <c:pt idx="7">
                  <c:v>1156888</c:v>
                </c:pt>
                <c:pt idx="8">
                  <c:v>12180568</c:v>
                </c:pt>
                <c:pt idx="9">
                  <c:v>114696</c:v>
                </c:pt>
                <c:pt idx="10">
                  <c:v>1169672</c:v>
                </c:pt>
                <c:pt idx="11">
                  <c:v>12167192</c:v>
                </c:pt>
                <c:pt idx="12">
                  <c:v>118024</c:v>
                </c:pt>
                <c:pt idx="13">
                  <c:v>971544</c:v>
                </c:pt>
                <c:pt idx="14">
                  <c:v>13054576</c:v>
                </c:pt>
                <c:pt idx="15">
                  <c:v>91328</c:v>
                </c:pt>
                <c:pt idx="16">
                  <c:v>1013776</c:v>
                </c:pt>
                <c:pt idx="17">
                  <c:v>9687104</c:v>
                </c:pt>
                <c:pt idx="18">
                  <c:v>90576</c:v>
                </c:pt>
                <c:pt idx="19">
                  <c:v>913368</c:v>
                </c:pt>
                <c:pt idx="20">
                  <c:v>9064584</c:v>
                </c:pt>
                <c:pt idx="21">
                  <c:v>83088</c:v>
                </c:pt>
                <c:pt idx="22">
                  <c:v>957848</c:v>
                </c:pt>
                <c:pt idx="23">
                  <c:v>9123312</c:v>
                </c:pt>
                <c:pt idx="24">
                  <c:v>89608</c:v>
                </c:pt>
                <c:pt idx="25">
                  <c:v>941976</c:v>
                </c:pt>
                <c:pt idx="26">
                  <c:v>9214736</c:v>
                </c:pt>
                <c:pt idx="27">
                  <c:v>87320</c:v>
                </c:pt>
                <c:pt idx="28">
                  <c:v>914872</c:v>
                </c:pt>
                <c:pt idx="29">
                  <c:v>8807224</c:v>
                </c:pt>
                <c:pt idx="30">
                  <c:v>116320</c:v>
                </c:pt>
                <c:pt idx="31">
                  <c:v>1137864</c:v>
                </c:pt>
                <c:pt idx="32">
                  <c:v>11889360</c:v>
                </c:pt>
                <c:pt idx="33">
                  <c:v>83784</c:v>
                </c:pt>
                <c:pt idx="34">
                  <c:v>1220624</c:v>
                </c:pt>
                <c:pt idx="35">
                  <c:v>12215280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2C-45F6-BF04-0BD343FA370C}"/>
            </c:ext>
          </c:extLst>
        </c:ser>
        <c:ser>
          <c:idx val="1"/>
          <c:order val="1"/>
          <c:tx>
            <c:v>Normal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'Por octeto'!$A$2:$A$37</c:f>
              <c:strCache>
                <c:ptCount val="36"/>
                <c:pt idx="0">
                  <c:v>acl1_1k</c:v>
                </c:pt>
                <c:pt idx="1">
                  <c:v>acl1_10k</c:v>
                </c:pt>
                <c:pt idx="2">
                  <c:v>acl1_100k</c:v>
                </c:pt>
                <c:pt idx="3">
                  <c:v>acl2_1k</c:v>
                </c:pt>
                <c:pt idx="4">
                  <c:v>acl2_10k</c:v>
                </c:pt>
                <c:pt idx="5">
                  <c:v>acl2_100k</c:v>
                </c:pt>
                <c:pt idx="6">
                  <c:v>acl3_1k</c:v>
                </c:pt>
                <c:pt idx="7">
                  <c:v>acl3_10k</c:v>
                </c:pt>
                <c:pt idx="8">
                  <c:v>acl3_100k</c:v>
                </c:pt>
                <c:pt idx="9">
                  <c:v>acl4_1k</c:v>
                </c:pt>
                <c:pt idx="10">
                  <c:v>acl4_10k</c:v>
                </c:pt>
                <c:pt idx="11">
                  <c:v>acl4_100k</c:v>
                </c:pt>
                <c:pt idx="12">
                  <c:v>acl5_1k</c:v>
                </c:pt>
                <c:pt idx="13">
                  <c:v>acl5_10k</c:v>
                </c:pt>
                <c:pt idx="14">
                  <c:v>acl5_100k</c:v>
                </c:pt>
                <c:pt idx="15">
                  <c:v>fw1_1k</c:v>
                </c:pt>
                <c:pt idx="16">
                  <c:v>fw1_10k</c:v>
                </c:pt>
                <c:pt idx="17">
                  <c:v>fw1_100k</c:v>
                </c:pt>
                <c:pt idx="18">
                  <c:v>fw2_1k</c:v>
                </c:pt>
                <c:pt idx="19">
                  <c:v>fw2_10k</c:v>
                </c:pt>
                <c:pt idx="20">
                  <c:v>fw2_100k</c:v>
                </c:pt>
                <c:pt idx="21">
                  <c:v>fw3_1k</c:v>
                </c:pt>
                <c:pt idx="22">
                  <c:v>fw3_10k</c:v>
                </c:pt>
                <c:pt idx="23">
                  <c:v>fw3_100k</c:v>
                </c:pt>
                <c:pt idx="24">
                  <c:v>fw4_1k</c:v>
                </c:pt>
                <c:pt idx="25">
                  <c:v>fw4_10k</c:v>
                </c:pt>
                <c:pt idx="26">
                  <c:v>fw4_100k</c:v>
                </c:pt>
                <c:pt idx="27">
                  <c:v>fw5_1k</c:v>
                </c:pt>
                <c:pt idx="28">
                  <c:v>fw5_10k</c:v>
                </c:pt>
                <c:pt idx="29">
                  <c:v>fw5_100k</c:v>
                </c:pt>
                <c:pt idx="30">
                  <c:v>ipc1_1k</c:v>
                </c:pt>
                <c:pt idx="31">
                  <c:v>ipc1_10k</c:v>
                </c:pt>
                <c:pt idx="32">
                  <c:v>ipc1_100k</c:v>
                </c:pt>
                <c:pt idx="33">
                  <c:v>ipc2_1k</c:v>
                </c:pt>
                <c:pt idx="34">
                  <c:v>ipc2_10k</c:v>
                </c:pt>
                <c:pt idx="35">
                  <c:v>ipc2_100k</c:v>
                </c:pt>
              </c:strCache>
            </c:strRef>
          </c:cat>
          <c:val>
            <c:numRef>
              <c:f>'Por octeto'!$I$2:$I$37</c:f>
              <c:numCache>
                <c:formatCode>#,##0</c:formatCode>
                <c:ptCount val="36"/>
                <c:pt idx="0">
                  <c:v>120576</c:v>
                </c:pt>
                <c:pt idx="1">
                  <c:v>1251072</c:v>
                </c:pt>
                <c:pt idx="2">
                  <c:v>12712832</c:v>
                </c:pt>
                <c:pt idx="3">
                  <c:v>123008</c:v>
                </c:pt>
                <c:pt idx="4">
                  <c:v>1212928</c:v>
                </c:pt>
                <c:pt idx="5">
                  <c:v>9612800</c:v>
                </c:pt>
                <c:pt idx="6">
                  <c:v>126720</c:v>
                </c:pt>
                <c:pt idx="7">
                  <c:v>1205632</c:v>
                </c:pt>
                <c:pt idx="8">
                  <c:v>12733568</c:v>
                </c:pt>
                <c:pt idx="9">
                  <c:v>126720</c:v>
                </c:pt>
                <c:pt idx="10">
                  <c:v>1227968</c:v>
                </c:pt>
                <c:pt idx="11">
                  <c:v>12678656</c:v>
                </c:pt>
                <c:pt idx="12">
                  <c:v>119424</c:v>
                </c:pt>
                <c:pt idx="13">
                  <c:v>934144</c:v>
                </c:pt>
                <c:pt idx="14">
                  <c:v>12567040</c:v>
                </c:pt>
                <c:pt idx="15">
                  <c:v>109696</c:v>
                </c:pt>
                <c:pt idx="16">
                  <c:v>1200512</c:v>
                </c:pt>
                <c:pt idx="17">
                  <c:v>11274368</c:v>
                </c:pt>
                <c:pt idx="18">
                  <c:v>124288</c:v>
                </c:pt>
                <c:pt idx="19">
                  <c:v>1235840</c:v>
                </c:pt>
                <c:pt idx="20">
                  <c:v>12297984</c:v>
                </c:pt>
                <c:pt idx="21">
                  <c:v>102272</c:v>
                </c:pt>
                <c:pt idx="22">
                  <c:v>1156736</c:v>
                </c:pt>
                <c:pt idx="23">
                  <c:v>10720256</c:v>
                </c:pt>
                <c:pt idx="24">
                  <c:v>108416</c:v>
                </c:pt>
                <c:pt idx="25">
                  <c:v>1123200</c:v>
                </c:pt>
                <c:pt idx="26">
                  <c:v>10747776</c:v>
                </c:pt>
                <c:pt idx="27">
                  <c:v>110592</c:v>
                </c:pt>
                <c:pt idx="28">
                  <c:v>1130624</c:v>
                </c:pt>
                <c:pt idx="29">
                  <c:v>10726016</c:v>
                </c:pt>
                <c:pt idx="30">
                  <c:v>124672</c:v>
                </c:pt>
                <c:pt idx="31">
                  <c:v>1218304</c:v>
                </c:pt>
                <c:pt idx="32">
                  <c:v>12713600</c:v>
                </c:pt>
                <c:pt idx="33">
                  <c:v>89088</c:v>
                </c:pt>
                <c:pt idx="34">
                  <c:v>1280000</c:v>
                </c:pt>
                <c:pt idx="35">
                  <c:v>12800000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B2C-45F6-BF04-0BD343FA37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90040192"/>
        <c:axId val="1320279840"/>
      </c:barChart>
      <c:catAx>
        <c:axId val="1390040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320279840"/>
        <c:crosses val="autoZero"/>
        <c:auto val="1"/>
        <c:lblAlgn val="ctr"/>
        <c:lblOffset val="100"/>
        <c:noMultiLvlLbl val="0"/>
      </c:catAx>
      <c:valAx>
        <c:axId val="1320279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390040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/>
              <a:t>Comparativo do percentual de memória excedente necessária com EB versus Normal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'Por octeto'!$A$2:$A$37</c:f>
              <c:strCache>
                <c:ptCount val="36"/>
                <c:pt idx="0">
                  <c:v>acl1_1k</c:v>
                </c:pt>
                <c:pt idx="1">
                  <c:v>acl1_10k</c:v>
                </c:pt>
                <c:pt idx="2">
                  <c:v>acl1_100k</c:v>
                </c:pt>
                <c:pt idx="3">
                  <c:v>acl2_1k</c:v>
                </c:pt>
                <c:pt idx="4">
                  <c:v>acl2_10k</c:v>
                </c:pt>
                <c:pt idx="5">
                  <c:v>acl2_100k</c:v>
                </c:pt>
                <c:pt idx="6">
                  <c:v>acl3_1k</c:v>
                </c:pt>
                <c:pt idx="7">
                  <c:v>acl3_10k</c:v>
                </c:pt>
                <c:pt idx="8">
                  <c:v>acl3_100k</c:v>
                </c:pt>
                <c:pt idx="9">
                  <c:v>acl4_1k</c:v>
                </c:pt>
                <c:pt idx="10">
                  <c:v>acl4_10k</c:v>
                </c:pt>
                <c:pt idx="11">
                  <c:v>acl4_100k</c:v>
                </c:pt>
                <c:pt idx="12">
                  <c:v>acl5_1k</c:v>
                </c:pt>
                <c:pt idx="13">
                  <c:v>acl5_10k</c:v>
                </c:pt>
                <c:pt idx="14">
                  <c:v>acl5_100k</c:v>
                </c:pt>
                <c:pt idx="15">
                  <c:v>fw1_1k</c:v>
                </c:pt>
                <c:pt idx="16">
                  <c:v>fw1_10k</c:v>
                </c:pt>
                <c:pt idx="17">
                  <c:v>fw1_100k</c:v>
                </c:pt>
                <c:pt idx="18">
                  <c:v>fw2_1k</c:v>
                </c:pt>
                <c:pt idx="19">
                  <c:v>fw2_10k</c:v>
                </c:pt>
                <c:pt idx="20">
                  <c:v>fw2_100k</c:v>
                </c:pt>
                <c:pt idx="21">
                  <c:v>fw3_1k</c:v>
                </c:pt>
                <c:pt idx="22">
                  <c:v>fw3_10k</c:v>
                </c:pt>
                <c:pt idx="23">
                  <c:v>fw3_100k</c:v>
                </c:pt>
                <c:pt idx="24">
                  <c:v>fw4_1k</c:v>
                </c:pt>
                <c:pt idx="25">
                  <c:v>fw4_10k</c:v>
                </c:pt>
                <c:pt idx="26">
                  <c:v>fw4_100k</c:v>
                </c:pt>
                <c:pt idx="27">
                  <c:v>fw5_1k</c:v>
                </c:pt>
                <c:pt idx="28">
                  <c:v>fw5_10k</c:v>
                </c:pt>
                <c:pt idx="29">
                  <c:v>fw5_100k</c:v>
                </c:pt>
                <c:pt idx="30">
                  <c:v>ipc1_1k</c:v>
                </c:pt>
                <c:pt idx="31">
                  <c:v>ipc1_10k</c:v>
                </c:pt>
                <c:pt idx="32">
                  <c:v>ipc1_100k</c:v>
                </c:pt>
                <c:pt idx="33">
                  <c:v>ipc2_1k</c:v>
                </c:pt>
                <c:pt idx="34">
                  <c:v>ipc2_10k</c:v>
                </c:pt>
                <c:pt idx="35">
                  <c:v>ipc2_100k</c:v>
                </c:pt>
              </c:strCache>
            </c:strRef>
          </c:cat>
          <c:val>
            <c:numRef>
              <c:f>'Por octeto'!$J$2:$J$37</c:f>
              <c:numCache>
                <c:formatCode>0.00%</c:formatCode>
                <c:ptCount val="36"/>
                <c:pt idx="0">
                  <c:v>-6.6348195329086757E-3</c:v>
                </c:pt>
                <c:pt idx="1">
                  <c:v>2.6767444239820026E-2</c:v>
                </c:pt>
                <c:pt idx="2">
                  <c:v>2.3623375185009898E-2</c:v>
                </c:pt>
                <c:pt idx="3">
                  <c:v>-0.11433402705515083</c:v>
                </c:pt>
                <c:pt idx="4">
                  <c:v>-0.11393256648374839</c:v>
                </c:pt>
                <c:pt idx="5">
                  <c:v>-9.9768641810918823E-2</c:v>
                </c:pt>
                <c:pt idx="6">
                  <c:v>-2.9861111111111116E-2</c:v>
                </c:pt>
                <c:pt idx="7">
                  <c:v>-4.0430247372332473E-2</c:v>
                </c:pt>
                <c:pt idx="8">
                  <c:v>-4.3428519013681055E-2</c:v>
                </c:pt>
                <c:pt idx="9">
                  <c:v>-9.4886363636363602E-2</c:v>
                </c:pt>
                <c:pt idx="10">
                  <c:v>-4.7473549799343262E-2</c:v>
                </c:pt>
                <c:pt idx="11">
                  <c:v>-4.0340553446674421E-2</c:v>
                </c:pt>
                <c:pt idx="12">
                  <c:v>-1.1722936763129743E-2</c:v>
                </c:pt>
                <c:pt idx="13">
                  <c:v>4.0036653877774775E-2</c:v>
                </c:pt>
                <c:pt idx="14">
                  <c:v>3.8794815644734193E-2</c:v>
                </c:pt>
                <c:pt idx="15">
                  <c:v>-0.16744457409568259</c:v>
                </c:pt>
                <c:pt idx="16">
                  <c:v>-0.15554696662757228</c:v>
                </c:pt>
                <c:pt idx="17">
                  <c:v>-0.14078518636255266</c:v>
                </c:pt>
                <c:pt idx="18">
                  <c:v>-0.27124098867147273</c:v>
                </c:pt>
                <c:pt idx="19">
                  <c:v>-0.26093345416882441</c:v>
                </c:pt>
                <c:pt idx="20">
                  <c:v>-0.26292114219696494</c:v>
                </c:pt>
                <c:pt idx="21">
                  <c:v>-0.18757822277847314</c:v>
                </c:pt>
                <c:pt idx="22">
                  <c:v>-0.17193897311054551</c:v>
                </c:pt>
                <c:pt idx="23">
                  <c:v>-0.14896509934091129</c:v>
                </c:pt>
                <c:pt idx="24">
                  <c:v>-0.17347992916174737</c:v>
                </c:pt>
                <c:pt idx="25">
                  <c:v>-0.16134615384615381</c:v>
                </c:pt>
                <c:pt idx="26">
                  <c:v>-0.1426378815487036</c:v>
                </c:pt>
                <c:pt idx="27">
                  <c:v>-0.2104311342592593</c:v>
                </c:pt>
                <c:pt idx="28">
                  <c:v>-0.19082559719234693</c:v>
                </c:pt>
                <c:pt idx="29">
                  <c:v>-0.17889139826008094</c:v>
                </c:pt>
                <c:pt idx="30">
                  <c:v>-6.699178644763859E-2</c:v>
                </c:pt>
                <c:pt idx="31">
                  <c:v>-6.602621349022908E-2</c:v>
                </c:pt>
                <c:pt idx="32">
                  <c:v>-6.4831361691417011E-2</c:v>
                </c:pt>
                <c:pt idx="33">
                  <c:v>-5.9536637931034475E-2</c:v>
                </c:pt>
                <c:pt idx="34">
                  <c:v>-4.6387500000000026E-2</c:v>
                </c:pt>
                <c:pt idx="35">
                  <c:v>-4.5681250000000007E-2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97E-4E2B-86DD-26412AD77FF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435844560"/>
        <c:axId val="1054498336"/>
      </c:lineChart>
      <c:catAx>
        <c:axId val="1435844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54498336"/>
        <c:crosses val="autoZero"/>
        <c:auto val="1"/>
        <c:lblAlgn val="ctr"/>
        <c:lblOffset val="100"/>
        <c:noMultiLvlLbl val="0"/>
      </c:catAx>
      <c:valAx>
        <c:axId val="1054498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4358445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Percentual </a:t>
            </a:r>
            <a:r>
              <a:rPr lang="pt-BR" noProof="0" dirty="0"/>
              <a:t>médio</a:t>
            </a:r>
            <a:r>
              <a:rPr lang="en-US" baseline="0" dirty="0"/>
              <a:t> da </a:t>
            </a:r>
            <a:r>
              <a:rPr lang="pt-BR" baseline="0" noProof="0" dirty="0"/>
              <a:t>quantidade</a:t>
            </a:r>
            <a:r>
              <a:rPr lang="en-US" baseline="0" dirty="0"/>
              <a:t> de </a:t>
            </a:r>
            <a:r>
              <a:rPr lang="pt-BR" baseline="0" noProof="0" dirty="0"/>
              <a:t>m</a:t>
            </a:r>
            <a:r>
              <a:rPr lang="pt-BR" noProof="0" dirty="0"/>
              <a:t>emória</a:t>
            </a:r>
            <a:r>
              <a:rPr lang="en-US" dirty="0"/>
              <a:t> </a:t>
            </a:r>
            <a:r>
              <a:rPr lang="pt-BR" noProof="0" dirty="0"/>
              <a:t>excedente</a:t>
            </a:r>
            <a:r>
              <a:rPr lang="en-US" dirty="0"/>
              <a:t> por </a:t>
            </a:r>
            <a:r>
              <a:rPr lang="pt-BR" noProof="0" dirty="0"/>
              <a:t>tipo</a:t>
            </a:r>
            <a:r>
              <a:rPr lang="en-US" dirty="0"/>
              <a:t> de </a:t>
            </a:r>
            <a:r>
              <a:rPr lang="pt-BR" noProof="0" dirty="0"/>
              <a:t>arquivo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'Por octeto'!$J$42</c:f>
              <c:strCache>
                <c:ptCount val="1"/>
                <c:pt idx="0">
                  <c:v>Qtde Memória Excedente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octeto'!$A$43:$A$45</c:f>
              <c:strCache>
                <c:ptCount val="3"/>
                <c:pt idx="0">
                  <c:v>acl</c:v>
                </c:pt>
                <c:pt idx="1">
                  <c:v>fw</c:v>
                </c:pt>
                <c:pt idx="2">
                  <c:v>ipc</c:v>
                </c:pt>
              </c:strCache>
            </c:strRef>
          </c:cat>
          <c:val>
            <c:numRef>
              <c:f>'Por octeto'!$J$43:$J$45</c:f>
              <c:numCache>
                <c:formatCode>0.00%</c:formatCode>
                <c:ptCount val="3"/>
                <c:pt idx="0">
                  <c:v>-2.1603195345809345E-2</c:v>
                </c:pt>
                <c:pt idx="1">
                  <c:v>-0.17835145524324059</c:v>
                </c:pt>
                <c:pt idx="2">
                  <c:v>-5.5355013083128846E-2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88-49E7-A40E-640DF4179F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82049200"/>
        <c:axId val="1054375264"/>
      </c:barChart>
      <c:catAx>
        <c:axId val="1582049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54375264"/>
        <c:crosses val="autoZero"/>
        <c:auto val="1"/>
        <c:lblAlgn val="ctr"/>
        <c:lblOffset val="100"/>
        <c:noMultiLvlLbl val="0"/>
      </c:catAx>
      <c:valAx>
        <c:axId val="1054375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582049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Área de cobertura da memória (Bytes por regra - Log)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'Resultado do Experimentos'!$J$2</c:f>
              <c:strCache>
                <c:ptCount val="1"/>
                <c:pt idx="0">
                  <c:v>HiCuts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'Resultado do Experimentos'!$I$3:$I$11</c:f>
              <c:strCache>
                <c:ptCount val="9"/>
                <c:pt idx="0">
                  <c:v>acl2_1k</c:v>
                </c:pt>
                <c:pt idx="1">
                  <c:v>acl4_1k</c:v>
                </c:pt>
                <c:pt idx="2">
                  <c:v>fw1_1k</c:v>
                </c:pt>
                <c:pt idx="3">
                  <c:v>fw2_1k</c:v>
                </c:pt>
                <c:pt idx="4">
                  <c:v>fw3_1k</c:v>
                </c:pt>
                <c:pt idx="5">
                  <c:v>fw4_1k</c:v>
                </c:pt>
                <c:pt idx="6">
                  <c:v>fw5_1k</c:v>
                </c:pt>
                <c:pt idx="7">
                  <c:v>ipc1_1k</c:v>
                </c:pt>
                <c:pt idx="8">
                  <c:v>ipc2_1k</c:v>
                </c:pt>
              </c:strCache>
            </c:strRef>
          </c:cat>
          <c:val>
            <c:numRef>
              <c:f>'Resultado do Experimentos'!$J$3:$J$11</c:f>
              <c:numCache>
                <c:formatCode>#,##0" ";"-"#,##0" ";"-"00" ";@" "</c:formatCode>
                <c:ptCount val="9"/>
                <c:pt idx="0">
                  <c:v>3332</c:v>
                </c:pt>
                <c:pt idx="1">
                  <c:v>746</c:v>
                </c:pt>
                <c:pt idx="2">
                  <c:v>73936</c:v>
                </c:pt>
                <c:pt idx="3">
                  <c:v>1879</c:v>
                </c:pt>
                <c:pt idx="4">
                  <c:v>36594</c:v>
                </c:pt>
                <c:pt idx="5">
                  <c:v>51590</c:v>
                </c:pt>
                <c:pt idx="6">
                  <c:v>86662</c:v>
                </c:pt>
                <c:pt idx="7">
                  <c:v>19</c:v>
                </c:pt>
                <c:pt idx="8">
                  <c:v>258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12-453A-B94A-093D5FDC581B}"/>
            </c:ext>
          </c:extLst>
        </c:ser>
        <c:ser>
          <c:idx val="1"/>
          <c:order val="1"/>
          <c:tx>
            <c:strRef>
              <c:f>'Resultado do Experimentos'!$K$2</c:f>
              <c:strCache>
                <c:ptCount val="1"/>
                <c:pt idx="0">
                  <c:v>HyperCuts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'Resultado do Experimentos'!$I$3:$I$11</c:f>
              <c:strCache>
                <c:ptCount val="9"/>
                <c:pt idx="0">
                  <c:v>acl2_1k</c:v>
                </c:pt>
                <c:pt idx="1">
                  <c:v>acl4_1k</c:v>
                </c:pt>
                <c:pt idx="2">
                  <c:v>fw1_1k</c:v>
                </c:pt>
                <c:pt idx="3">
                  <c:v>fw2_1k</c:v>
                </c:pt>
                <c:pt idx="4">
                  <c:v>fw3_1k</c:v>
                </c:pt>
                <c:pt idx="5">
                  <c:v>fw4_1k</c:v>
                </c:pt>
                <c:pt idx="6">
                  <c:v>fw5_1k</c:v>
                </c:pt>
                <c:pt idx="7">
                  <c:v>ipc1_1k</c:v>
                </c:pt>
                <c:pt idx="8">
                  <c:v>ipc2_1k</c:v>
                </c:pt>
              </c:strCache>
            </c:strRef>
          </c:cat>
          <c:val>
            <c:numRef>
              <c:f>'Resultado do Experimentos'!$K$3:$K$11</c:f>
              <c:numCache>
                <c:formatCode>#,##0" ";"-"#,##0" ";"-"00" ";@" "</c:formatCode>
                <c:ptCount val="9"/>
                <c:pt idx="0">
                  <c:v>2327</c:v>
                </c:pt>
                <c:pt idx="1">
                  <c:v>438</c:v>
                </c:pt>
                <c:pt idx="2">
                  <c:v>25968</c:v>
                </c:pt>
                <c:pt idx="3">
                  <c:v>2016</c:v>
                </c:pt>
                <c:pt idx="4">
                  <c:v>12976</c:v>
                </c:pt>
                <c:pt idx="5">
                  <c:v>31357</c:v>
                </c:pt>
                <c:pt idx="6">
                  <c:v>50862</c:v>
                </c:pt>
                <c:pt idx="7">
                  <c:v>26</c:v>
                </c:pt>
                <c:pt idx="8">
                  <c:v>150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912-453A-B94A-093D5FDC581B}"/>
            </c:ext>
          </c:extLst>
        </c:ser>
        <c:ser>
          <c:idx val="2"/>
          <c:order val="2"/>
          <c:tx>
            <c:strRef>
              <c:f>'Resultado do Experimentos'!$L$2</c:f>
              <c:strCache>
                <c:ptCount val="1"/>
                <c:pt idx="0">
                  <c:v>EffiCuts 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'Resultado do Experimentos'!$I$3:$I$11</c:f>
              <c:strCache>
                <c:ptCount val="9"/>
                <c:pt idx="0">
                  <c:v>acl2_1k</c:v>
                </c:pt>
                <c:pt idx="1">
                  <c:v>acl4_1k</c:v>
                </c:pt>
                <c:pt idx="2">
                  <c:v>fw1_1k</c:v>
                </c:pt>
                <c:pt idx="3">
                  <c:v>fw2_1k</c:v>
                </c:pt>
                <c:pt idx="4">
                  <c:v>fw3_1k</c:v>
                </c:pt>
                <c:pt idx="5">
                  <c:v>fw4_1k</c:v>
                </c:pt>
                <c:pt idx="6">
                  <c:v>fw5_1k</c:v>
                </c:pt>
                <c:pt idx="7">
                  <c:v>ipc1_1k</c:v>
                </c:pt>
                <c:pt idx="8">
                  <c:v>ipc2_1k</c:v>
                </c:pt>
              </c:strCache>
            </c:strRef>
          </c:cat>
          <c:val>
            <c:numRef>
              <c:f>'Resultado do Experimentos'!$L$3:$L$11</c:f>
              <c:numCache>
                <c:formatCode>#,##0" ";"-"#,##0" ";"-"00" ";@" "</c:formatCode>
                <c:ptCount val="9"/>
                <c:pt idx="0">
                  <c:v>61</c:v>
                </c:pt>
                <c:pt idx="1">
                  <c:v>70</c:v>
                </c:pt>
                <c:pt idx="2">
                  <c:v>60</c:v>
                </c:pt>
                <c:pt idx="3">
                  <c:v>47</c:v>
                </c:pt>
                <c:pt idx="4">
                  <c:v>27</c:v>
                </c:pt>
                <c:pt idx="5">
                  <c:v>53</c:v>
                </c:pt>
                <c:pt idx="6">
                  <c:v>82</c:v>
                </c:pt>
                <c:pt idx="7">
                  <c:v>15</c:v>
                </c:pt>
                <c:pt idx="8">
                  <c:v>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912-453A-B94A-093D5FDC581B}"/>
            </c:ext>
          </c:extLst>
        </c:ser>
        <c:ser>
          <c:idx val="3"/>
          <c:order val="3"/>
          <c:tx>
            <c:strRef>
              <c:f>'Resultado do Experimentos'!$M$2</c:f>
              <c:strCache>
                <c:ptCount val="1"/>
                <c:pt idx="0">
                  <c:v>CutSplit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'Resultado do Experimentos'!$I$3:$I$11</c:f>
              <c:strCache>
                <c:ptCount val="9"/>
                <c:pt idx="0">
                  <c:v>acl2_1k</c:v>
                </c:pt>
                <c:pt idx="1">
                  <c:v>acl4_1k</c:v>
                </c:pt>
                <c:pt idx="2">
                  <c:v>fw1_1k</c:v>
                </c:pt>
                <c:pt idx="3">
                  <c:v>fw2_1k</c:v>
                </c:pt>
                <c:pt idx="4">
                  <c:v>fw3_1k</c:v>
                </c:pt>
                <c:pt idx="5">
                  <c:v>fw4_1k</c:v>
                </c:pt>
                <c:pt idx="6">
                  <c:v>fw5_1k</c:v>
                </c:pt>
                <c:pt idx="7">
                  <c:v>ipc1_1k</c:v>
                </c:pt>
                <c:pt idx="8">
                  <c:v>ipc2_1k</c:v>
                </c:pt>
              </c:strCache>
            </c:strRef>
          </c:cat>
          <c:val>
            <c:numRef>
              <c:f>'Resultado do Experimentos'!$M$3:$M$11</c:f>
              <c:numCache>
                <c:formatCode>#,##0" ";"-"#,##0" ";"-"00" ";@" "</c:formatCode>
                <c:ptCount val="9"/>
                <c:pt idx="0">
                  <c:v>12</c:v>
                </c:pt>
                <c:pt idx="1">
                  <c:v>16</c:v>
                </c:pt>
                <c:pt idx="2">
                  <c:v>10</c:v>
                </c:pt>
                <c:pt idx="3">
                  <c:v>15</c:v>
                </c:pt>
                <c:pt idx="4">
                  <c:v>11</c:v>
                </c:pt>
                <c:pt idx="5">
                  <c:v>18</c:v>
                </c:pt>
                <c:pt idx="6">
                  <c:v>11</c:v>
                </c:pt>
                <c:pt idx="7">
                  <c:v>13</c:v>
                </c:pt>
                <c:pt idx="8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912-453A-B94A-093D5FDC581B}"/>
            </c:ext>
          </c:extLst>
        </c:ser>
        <c:ser>
          <c:idx val="4"/>
          <c:order val="4"/>
          <c:tx>
            <c:strRef>
              <c:f>'Resultado do Experimentos'!$N$2</c:f>
              <c:strCache>
                <c:ptCount val="1"/>
                <c:pt idx="0">
                  <c:v>NeuroCusts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'Resultado do Experimentos'!$I$3:$I$11</c:f>
              <c:strCache>
                <c:ptCount val="9"/>
                <c:pt idx="0">
                  <c:v>acl2_1k</c:v>
                </c:pt>
                <c:pt idx="1">
                  <c:v>acl4_1k</c:v>
                </c:pt>
                <c:pt idx="2">
                  <c:v>fw1_1k</c:v>
                </c:pt>
                <c:pt idx="3">
                  <c:v>fw2_1k</c:v>
                </c:pt>
                <c:pt idx="4">
                  <c:v>fw3_1k</c:v>
                </c:pt>
                <c:pt idx="5">
                  <c:v>fw4_1k</c:v>
                </c:pt>
                <c:pt idx="6">
                  <c:v>fw5_1k</c:v>
                </c:pt>
                <c:pt idx="7">
                  <c:v>ipc1_1k</c:v>
                </c:pt>
                <c:pt idx="8">
                  <c:v>ipc2_1k</c:v>
                </c:pt>
              </c:strCache>
            </c:strRef>
          </c:cat>
          <c:val>
            <c:numRef>
              <c:f>'Resultado do Experimentos'!$N$3:$N$11</c:f>
              <c:numCache>
                <c:formatCode>#,##0" ";"-"#,##0" ";"-"00" ";@" "</c:formatCode>
                <c:ptCount val="9"/>
                <c:pt idx="0">
                  <c:v>2603</c:v>
                </c:pt>
                <c:pt idx="1">
                  <c:v>558</c:v>
                </c:pt>
                <c:pt idx="2">
                  <c:v>1634</c:v>
                </c:pt>
                <c:pt idx="3">
                  <c:v>1097</c:v>
                </c:pt>
                <c:pt idx="4">
                  <c:v>1309</c:v>
                </c:pt>
                <c:pt idx="5">
                  <c:v>5389</c:v>
                </c:pt>
                <c:pt idx="6">
                  <c:v>2357</c:v>
                </c:pt>
                <c:pt idx="7">
                  <c:v>212</c:v>
                </c:pt>
                <c:pt idx="8">
                  <c:v>176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912-453A-B94A-093D5FDC581B}"/>
            </c:ext>
          </c:extLst>
        </c:ser>
        <c:ser>
          <c:idx val="5"/>
          <c:order val="5"/>
          <c:tx>
            <c:strRef>
              <c:f>'Resultado do Experimentos'!$O$2</c:f>
              <c:strCache>
                <c:ptCount val="1"/>
                <c:pt idx="0">
                  <c:v>NeuroCustsBE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'Resultado do Experimentos'!$I$3:$I$11</c:f>
              <c:strCache>
                <c:ptCount val="9"/>
                <c:pt idx="0">
                  <c:v>acl2_1k</c:v>
                </c:pt>
                <c:pt idx="1">
                  <c:v>acl4_1k</c:v>
                </c:pt>
                <c:pt idx="2">
                  <c:v>fw1_1k</c:v>
                </c:pt>
                <c:pt idx="3">
                  <c:v>fw2_1k</c:v>
                </c:pt>
                <c:pt idx="4">
                  <c:v>fw3_1k</c:v>
                </c:pt>
                <c:pt idx="5">
                  <c:v>fw4_1k</c:v>
                </c:pt>
                <c:pt idx="6">
                  <c:v>fw5_1k</c:v>
                </c:pt>
                <c:pt idx="7">
                  <c:v>ipc1_1k</c:v>
                </c:pt>
                <c:pt idx="8">
                  <c:v>ipc2_1k</c:v>
                </c:pt>
              </c:strCache>
            </c:strRef>
          </c:cat>
          <c:val>
            <c:numRef>
              <c:f>'Resultado do Experimentos'!$O$3:$O$11</c:f>
              <c:numCache>
                <c:formatCode>#,##0" ";"-"#,##0" ";"-"00" ";@" "</c:formatCode>
                <c:ptCount val="9"/>
                <c:pt idx="0">
                  <c:v>1161</c:v>
                </c:pt>
                <c:pt idx="1">
                  <c:v>887</c:v>
                </c:pt>
                <c:pt idx="2">
                  <c:v>404</c:v>
                </c:pt>
                <c:pt idx="3">
                  <c:v>533</c:v>
                </c:pt>
                <c:pt idx="4">
                  <c:v>335</c:v>
                </c:pt>
                <c:pt idx="5">
                  <c:v>345</c:v>
                </c:pt>
                <c:pt idx="6">
                  <c:v>84</c:v>
                </c:pt>
                <c:pt idx="7">
                  <c:v>965</c:v>
                </c:pt>
                <c:pt idx="8">
                  <c:v>197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912-453A-B94A-093D5FDC58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1964399"/>
        <c:axId val="704287519"/>
      </c:barChart>
      <c:catAx>
        <c:axId val="691964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04287519"/>
        <c:crosses val="autoZero"/>
        <c:auto val="1"/>
        <c:lblAlgn val="ctr"/>
        <c:lblOffset val="100"/>
        <c:noMultiLvlLbl val="0"/>
      </c:catAx>
      <c:valAx>
        <c:axId val="704287519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&quot; &quot;;&quot;-&quot;#,##0&quot; &quot;;&quot;-&quot;00&quot; &quot;;@&quot; 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91964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Tempo de Classificação (Profundidade da árvore)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'Resultado do Experimentos'!$B$2</c:f>
              <c:strCache>
                <c:ptCount val="1"/>
                <c:pt idx="0">
                  <c:v>HiCuts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'Resultado do Experimentos'!$A$3:$A$11</c:f>
              <c:strCache>
                <c:ptCount val="9"/>
                <c:pt idx="0">
                  <c:v>acl2_1k</c:v>
                </c:pt>
                <c:pt idx="1">
                  <c:v>acl4_1k</c:v>
                </c:pt>
                <c:pt idx="2">
                  <c:v>fw1_1k</c:v>
                </c:pt>
                <c:pt idx="3">
                  <c:v>fw2_1k</c:v>
                </c:pt>
                <c:pt idx="4">
                  <c:v>fw3_1k</c:v>
                </c:pt>
                <c:pt idx="5">
                  <c:v>fw4_1k</c:v>
                </c:pt>
                <c:pt idx="6">
                  <c:v>fw5_1k</c:v>
                </c:pt>
                <c:pt idx="7">
                  <c:v>ipc1_1k</c:v>
                </c:pt>
                <c:pt idx="8">
                  <c:v>ipc2_1k</c:v>
                </c:pt>
              </c:strCache>
            </c:strRef>
          </c:cat>
          <c:val>
            <c:numRef>
              <c:f>'Resultado do Experimentos'!$B$3:$B$11</c:f>
              <c:numCache>
                <c:formatCode>#,##0" ";"-"#,##0" ";"-"00" ";@" "</c:formatCode>
                <c:ptCount val="9"/>
                <c:pt idx="0">
                  <c:v>21</c:v>
                </c:pt>
                <c:pt idx="1">
                  <c:v>16</c:v>
                </c:pt>
                <c:pt idx="2">
                  <c:v>28</c:v>
                </c:pt>
                <c:pt idx="3">
                  <c:v>5</c:v>
                </c:pt>
                <c:pt idx="4">
                  <c:v>28</c:v>
                </c:pt>
                <c:pt idx="5">
                  <c:v>27</c:v>
                </c:pt>
                <c:pt idx="6">
                  <c:v>29</c:v>
                </c:pt>
                <c:pt idx="7">
                  <c:v>17</c:v>
                </c:pt>
                <c:pt idx="8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B7-4ABC-BEF8-A46484860F0F}"/>
            </c:ext>
          </c:extLst>
        </c:ser>
        <c:ser>
          <c:idx val="1"/>
          <c:order val="1"/>
          <c:tx>
            <c:strRef>
              <c:f>'Resultado do Experimentos'!$C$2</c:f>
              <c:strCache>
                <c:ptCount val="1"/>
                <c:pt idx="0">
                  <c:v>HyperCuts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'Resultado do Experimentos'!$A$3:$A$11</c:f>
              <c:strCache>
                <c:ptCount val="9"/>
                <c:pt idx="0">
                  <c:v>acl2_1k</c:v>
                </c:pt>
                <c:pt idx="1">
                  <c:v>acl4_1k</c:v>
                </c:pt>
                <c:pt idx="2">
                  <c:v>fw1_1k</c:v>
                </c:pt>
                <c:pt idx="3">
                  <c:v>fw2_1k</c:v>
                </c:pt>
                <c:pt idx="4">
                  <c:v>fw3_1k</c:v>
                </c:pt>
                <c:pt idx="5">
                  <c:v>fw4_1k</c:v>
                </c:pt>
                <c:pt idx="6">
                  <c:v>fw5_1k</c:v>
                </c:pt>
                <c:pt idx="7">
                  <c:v>ipc1_1k</c:v>
                </c:pt>
                <c:pt idx="8">
                  <c:v>ipc2_1k</c:v>
                </c:pt>
              </c:strCache>
            </c:strRef>
          </c:cat>
          <c:val>
            <c:numRef>
              <c:f>'Resultado do Experimentos'!$C$3:$C$11</c:f>
              <c:numCache>
                <c:formatCode>#,##0" ";"-"#,##0" ";"-"00" ";@" "</c:formatCode>
                <c:ptCount val="9"/>
                <c:pt idx="0">
                  <c:v>24</c:v>
                </c:pt>
                <c:pt idx="1">
                  <c:v>23</c:v>
                </c:pt>
                <c:pt idx="2">
                  <c:v>34</c:v>
                </c:pt>
                <c:pt idx="3">
                  <c:v>8</c:v>
                </c:pt>
                <c:pt idx="4">
                  <c:v>28</c:v>
                </c:pt>
                <c:pt idx="5">
                  <c:v>28</c:v>
                </c:pt>
                <c:pt idx="6">
                  <c:v>34</c:v>
                </c:pt>
                <c:pt idx="7">
                  <c:v>19</c:v>
                </c:pt>
                <c:pt idx="8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B7-4ABC-BEF8-A46484860F0F}"/>
            </c:ext>
          </c:extLst>
        </c:ser>
        <c:ser>
          <c:idx val="2"/>
          <c:order val="2"/>
          <c:tx>
            <c:strRef>
              <c:f>'Resultado do Experimentos'!$D$2</c:f>
              <c:strCache>
                <c:ptCount val="1"/>
                <c:pt idx="0">
                  <c:v>EffiCuts 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'Resultado do Experimentos'!$A$3:$A$11</c:f>
              <c:strCache>
                <c:ptCount val="9"/>
                <c:pt idx="0">
                  <c:v>acl2_1k</c:v>
                </c:pt>
                <c:pt idx="1">
                  <c:v>acl4_1k</c:v>
                </c:pt>
                <c:pt idx="2">
                  <c:v>fw1_1k</c:v>
                </c:pt>
                <c:pt idx="3">
                  <c:v>fw2_1k</c:v>
                </c:pt>
                <c:pt idx="4">
                  <c:v>fw3_1k</c:v>
                </c:pt>
                <c:pt idx="5">
                  <c:v>fw4_1k</c:v>
                </c:pt>
                <c:pt idx="6">
                  <c:v>fw5_1k</c:v>
                </c:pt>
                <c:pt idx="7">
                  <c:v>ipc1_1k</c:v>
                </c:pt>
                <c:pt idx="8">
                  <c:v>ipc2_1k</c:v>
                </c:pt>
              </c:strCache>
            </c:strRef>
          </c:cat>
          <c:val>
            <c:numRef>
              <c:f>'Resultado do Experimentos'!$D$3:$D$11</c:f>
              <c:numCache>
                <c:formatCode>#,##0" ";"-"#,##0" ";"-"00" ";@" "</c:formatCode>
                <c:ptCount val="9"/>
                <c:pt idx="0">
                  <c:v>26</c:v>
                </c:pt>
                <c:pt idx="1">
                  <c:v>22</c:v>
                </c:pt>
                <c:pt idx="2">
                  <c:v>26</c:v>
                </c:pt>
                <c:pt idx="3">
                  <c:v>15</c:v>
                </c:pt>
                <c:pt idx="4">
                  <c:v>14</c:v>
                </c:pt>
                <c:pt idx="5">
                  <c:v>34</c:v>
                </c:pt>
                <c:pt idx="6">
                  <c:v>18</c:v>
                </c:pt>
                <c:pt idx="7">
                  <c:v>25</c:v>
                </c:pt>
                <c:pt idx="8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2B7-4ABC-BEF8-A46484860F0F}"/>
            </c:ext>
          </c:extLst>
        </c:ser>
        <c:ser>
          <c:idx val="3"/>
          <c:order val="3"/>
          <c:tx>
            <c:strRef>
              <c:f>'Resultado do Experimentos'!$E$2</c:f>
              <c:strCache>
                <c:ptCount val="1"/>
                <c:pt idx="0">
                  <c:v>CutSplit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'Resultado do Experimentos'!$A$3:$A$11</c:f>
              <c:strCache>
                <c:ptCount val="9"/>
                <c:pt idx="0">
                  <c:v>acl2_1k</c:v>
                </c:pt>
                <c:pt idx="1">
                  <c:v>acl4_1k</c:v>
                </c:pt>
                <c:pt idx="2">
                  <c:v>fw1_1k</c:v>
                </c:pt>
                <c:pt idx="3">
                  <c:v>fw2_1k</c:v>
                </c:pt>
                <c:pt idx="4">
                  <c:v>fw3_1k</c:v>
                </c:pt>
                <c:pt idx="5">
                  <c:v>fw4_1k</c:v>
                </c:pt>
                <c:pt idx="6">
                  <c:v>fw5_1k</c:v>
                </c:pt>
                <c:pt idx="7">
                  <c:v>ipc1_1k</c:v>
                </c:pt>
                <c:pt idx="8">
                  <c:v>ipc2_1k</c:v>
                </c:pt>
              </c:strCache>
            </c:strRef>
          </c:cat>
          <c:val>
            <c:numRef>
              <c:f>'Resultado do Experimentos'!$E$3:$E$11</c:f>
              <c:numCache>
                <c:formatCode>#,##0" ";"-"#,##0" ";"-"00" ";@" "</c:formatCode>
                <c:ptCount val="9"/>
                <c:pt idx="0">
                  <c:v>19</c:v>
                </c:pt>
                <c:pt idx="1">
                  <c:v>20</c:v>
                </c:pt>
                <c:pt idx="2">
                  <c:v>20</c:v>
                </c:pt>
                <c:pt idx="3">
                  <c:v>14</c:v>
                </c:pt>
                <c:pt idx="4">
                  <c:v>20</c:v>
                </c:pt>
                <c:pt idx="5">
                  <c:v>23</c:v>
                </c:pt>
                <c:pt idx="6">
                  <c:v>20</c:v>
                </c:pt>
                <c:pt idx="7">
                  <c:v>16</c:v>
                </c:pt>
                <c:pt idx="8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2B7-4ABC-BEF8-A46484860F0F}"/>
            </c:ext>
          </c:extLst>
        </c:ser>
        <c:ser>
          <c:idx val="4"/>
          <c:order val="4"/>
          <c:tx>
            <c:strRef>
              <c:f>'Resultado do Experimentos'!$F$2</c:f>
              <c:strCache>
                <c:ptCount val="1"/>
                <c:pt idx="0">
                  <c:v>NeuroCusts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'Resultado do Experimentos'!$A$3:$A$11</c:f>
              <c:strCache>
                <c:ptCount val="9"/>
                <c:pt idx="0">
                  <c:v>acl2_1k</c:v>
                </c:pt>
                <c:pt idx="1">
                  <c:v>acl4_1k</c:v>
                </c:pt>
                <c:pt idx="2">
                  <c:v>fw1_1k</c:v>
                </c:pt>
                <c:pt idx="3">
                  <c:v>fw2_1k</c:v>
                </c:pt>
                <c:pt idx="4">
                  <c:v>fw3_1k</c:v>
                </c:pt>
                <c:pt idx="5">
                  <c:v>fw4_1k</c:v>
                </c:pt>
                <c:pt idx="6">
                  <c:v>fw5_1k</c:v>
                </c:pt>
                <c:pt idx="7">
                  <c:v>ipc1_1k</c:v>
                </c:pt>
                <c:pt idx="8">
                  <c:v>ipc2_1k</c:v>
                </c:pt>
              </c:strCache>
            </c:strRef>
          </c:cat>
          <c:val>
            <c:numRef>
              <c:f>'Resultado do Experimentos'!$F$3:$F$11</c:f>
              <c:numCache>
                <c:formatCode>#,##0" ";"-"#,##0" ";"-"00" ";@" "</c:formatCode>
                <c:ptCount val="9"/>
                <c:pt idx="0">
                  <c:v>16</c:v>
                </c:pt>
                <c:pt idx="1">
                  <c:v>10</c:v>
                </c:pt>
                <c:pt idx="2">
                  <c:v>14</c:v>
                </c:pt>
                <c:pt idx="3">
                  <c:v>6</c:v>
                </c:pt>
                <c:pt idx="4">
                  <c:v>11</c:v>
                </c:pt>
                <c:pt idx="5">
                  <c:v>46</c:v>
                </c:pt>
                <c:pt idx="6">
                  <c:v>12</c:v>
                </c:pt>
                <c:pt idx="7">
                  <c:v>10</c:v>
                </c:pt>
                <c:pt idx="8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2B7-4ABC-BEF8-A46484860F0F}"/>
            </c:ext>
          </c:extLst>
        </c:ser>
        <c:ser>
          <c:idx val="5"/>
          <c:order val="5"/>
          <c:tx>
            <c:strRef>
              <c:f>'Resultado do Experimentos'!$G$2</c:f>
              <c:strCache>
                <c:ptCount val="1"/>
                <c:pt idx="0">
                  <c:v>NeuroCustsBE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'Resultado do Experimentos'!$A$3:$A$11</c:f>
              <c:strCache>
                <c:ptCount val="9"/>
                <c:pt idx="0">
                  <c:v>acl2_1k</c:v>
                </c:pt>
                <c:pt idx="1">
                  <c:v>acl4_1k</c:v>
                </c:pt>
                <c:pt idx="2">
                  <c:v>fw1_1k</c:v>
                </c:pt>
                <c:pt idx="3">
                  <c:v>fw2_1k</c:v>
                </c:pt>
                <c:pt idx="4">
                  <c:v>fw3_1k</c:v>
                </c:pt>
                <c:pt idx="5">
                  <c:v>fw4_1k</c:v>
                </c:pt>
                <c:pt idx="6">
                  <c:v>fw5_1k</c:v>
                </c:pt>
                <c:pt idx="7">
                  <c:v>ipc1_1k</c:v>
                </c:pt>
                <c:pt idx="8">
                  <c:v>ipc2_1k</c:v>
                </c:pt>
              </c:strCache>
            </c:strRef>
          </c:cat>
          <c:val>
            <c:numRef>
              <c:f>'Resultado do Experimentos'!$G$3:$G$11</c:f>
              <c:numCache>
                <c:formatCode>#,##0" ";"-"#,##0" ";"-"00" ";@" "</c:formatCode>
                <c:ptCount val="9"/>
                <c:pt idx="0">
                  <c:v>10</c:v>
                </c:pt>
                <c:pt idx="1">
                  <c:v>8</c:v>
                </c:pt>
                <c:pt idx="2">
                  <c:v>9</c:v>
                </c:pt>
                <c:pt idx="3">
                  <c:v>12</c:v>
                </c:pt>
                <c:pt idx="4">
                  <c:v>8</c:v>
                </c:pt>
                <c:pt idx="5">
                  <c:v>11</c:v>
                </c:pt>
                <c:pt idx="6">
                  <c:v>11</c:v>
                </c:pt>
                <c:pt idx="7">
                  <c:v>9</c:v>
                </c:pt>
                <c:pt idx="8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2B7-4ABC-BEF8-A46484860F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2404047"/>
        <c:axId val="207093967"/>
      </c:barChart>
      <c:catAx>
        <c:axId val="6924040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7093967"/>
        <c:crosses val="autoZero"/>
        <c:auto val="1"/>
        <c:lblAlgn val="ctr"/>
        <c:lblOffset val="100"/>
        <c:noMultiLvlLbl val="0"/>
      </c:catAx>
      <c:valAx>
        <c:axId val="2070939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&quot; &quot;;&quot;-&quot;#,##0&quot; &quot;;&quot;-&quot;00&quot; &quot;;@&quot; 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924040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0.1064</cdr:x>
      <cdr:y>0.09683</cdr:y>
    </cdr:from>
    <cdr:to>
      <cdr:x>0.13668</cdr:x>
      <cdr:y>0.14378</cdr:y>
    </cdr:to>
    <cdr:sp macro="" textlink="">
      <cdr:nvSpPr>
        <cdr:cNvPr id="2" name="Seta: para Baixo 1">
          <a:extLst xmlns:a="http://schemas.openxmlformats.org/drawingml/2006/main">
            <a:ext uri="{FF2B5EF4-FFF2-40B4-BE49-F238E27FC236}">
              <a16:creationId xmlns:a16="http://schemas.microsoft.com/office/drawing/2014/main" id="{4FEA5869-D4C4-4FAC-8B87-ACC8CE080D72}"/>
            </a:ext>
          </a:extLst>
        </cdr:cNvPr>
        <cdr:cNvSpPr/>
      </cdr:nvSpPr>
      <cdr:spPr>
        <a:xfrm xmlns:a="http://schemas.openxmlformats.org/drawingml/2006/main">
          <a:off x="1249680" y="523754"/>
          <a:ext cx="355600" cy="254000"/>
        </a:xfrm>
        <a:prstGeom xmlns:a="http://schemas.openxmlformats.org/drawingml/2006/main" prst="downArrow">
          <a:avLst/>
        </a:prstGeom>
        <a:solidFill xmlns:a="http://schemas.openxmlformats.org/drawingml/2006/main">
          <a:srgbClr val="FF0000"/>
        </a:solidFill>
      </cdr:spPr>
      <cdr:style>
        <a:lnRef xmlns:a="http://schemas.openxmlformats.org/drawingml/2006/main" idx="1">
          <a:schemeClr val="accent3"/>
        </a:lnRef>
        <a:fillRef xmlns:a="http://schemas.openxmlformats.org/drawingml/2006/main" idx="2">
          <a:schemeClr val="accent3"/>
        </a:fillRef>
        <a:effectRef xmlns:a="http://schemas.openxmlformats.org/drawingml/2006/main" idx="1">
          <a:schemeClr val="accent3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 rtlCol="0" anchor="ctr"/>
        <a:lstStyle xmlns:a="http://schemas.openxmlformats.org/drawingml/2006/main"/>
        <a:p xmlns:a="http://schemas.openxmlformats.org/drawingml/2006/main">
          <a:endParaRPr lang="pt-BR"/>
        </a:p>
      </cdr:txBody>
    </cdr:sp>
  </cdr:relSizeAnchor>
  <cdr:relSizeAnchor xmlns:cdr="http://schemas.openxmlformats.org/drawingml/2006/chartDrawing">
    <cdr:from>
      <cdr:x>0.08564</cdr:x>
      <cdr:y>0.69976</cdr:y>
    </cdr:from>
    <cdr:to>
      <cdr:x>0.11592</cdr:x>
      <cdr:y>0.74671</cdr:y>
    </cdr:to>
    <cdr:sp macro="" textlink="">
      <cdr:nvSpPr>
        <cdr:cNvPr id="3" name="Seta: para Baixo 2">
          <a:extLst xmlns:a="http://schemas.openxmlformats.org/drawingml/2006/main">
            <a:ext uri="{FF2B5EF4-FFF2-40B4-BE49-F238E27FC236}">
              <a16:creationId xmlns:a16="http://schemas.microsoft.com/office/drawing/2014/main" id="{8F6E5C23-AB96-4396-8A8C-28F62BE6A337}"/>
            </a:ext>
          </a:extLst>
        </cdr:cNvPr>
        <cdr:cNvSpPr/>
      </cdr:nvSpPr>
      <cdr:spPr>
        <a:xfrm xmlns:a="http://schemas.openxmlformats.org/drawingml/2006/main">
          <a:off x="1005840" y="3785114"/>
          <a:ext cx="355600" cy="254000"/>
        </a:xfrm>
        <a:prstGeom xmlns:a="http://schemas.openxmlformats.org/drawingml/2006/main" prst="downArrow">
          <a:avLst/>
        </a:prstGeom>
        <a:solidFill xmlns:a="http://schemas.openxmlformats.org/drawingml/2006/main">
          <a:srgbClr val="FF0000"/>
        </a:solidFill>
      </cdr:spPr>
      <cdr:style>
        <a:lnRef xmlns:a="http://schemas.openxmlformats.org/drawingml/2006/main" idx="1">
          <a:schemeClr val="accent3"/>
        </a:lnRef>
        <a:fillRef xmlns:a="http://schemas.openxmlformats.org/drawingml/2006/main" idx="2">
          <a:schemeClr val="accent3"/>
        </a:fillRef>
        <a:effectRef xmlns:a="http://schemas.openxmlformats.org/drawingml/2006/main" idx="1">
          <a:schemeClr val="accent3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pt-BR"/>
        </a:p>
      </cdr:txBody>
    </cdr:sp>
  </cdr:relSizeAnchor>
  <cdr:relSizeAnchor xmlns:cdr="http://schemas.openxmlformats.org/drawingml/2006/chartDrawing">
    <cdr:from>
      <cdr:x>0.3936</cdr:x>
      <cdr:y>0.70539</cdr:y>
    </cdr:from>
    <cdr:to>
      <cdr:x>0.42388</cdr:x>
      <cdr:y>0.75235</cdr:y>
    </cdr:to>
    <cdr:sp macro="" textlink="">
      <cdr:nvSpPr>
        <cdr:cNvPr id="4" name="Seta: para Baixo 3">
          <a:extLst xmlns:a="http://schemas.openxmlformats.org/drawingml/2006/main">
            <a:ext uri="{FF2B5EF4-FFF2-40B4-BE49-F238E27FC236}">
              <a16:creationId xmlns:a16="http://schemas.microsoft.com/office/drawing/2014/main" id="{8F6E5C23-AB96-4396-8A8C-28F62BE6A337}"/>
            </a:ext>
          </a:extLst>
        </cdr:cNvPr>
        <cdr:cNvSpPr/>
      </cdr:nvSpPr>
      <cdr:spPr>
        <a:xfrm xmlns:a="http://schemas.openxmlformats.org/drawingml/2006/main">
          <a:off x="4622800" y="3815594"/>
          <a:ext cx="355600" cy="254000"/>
        </a:xfrm>
        <a:prstGeom xmlns:a="http://schemas.openxmlformats.org/drawingml/2006/main" prst="downArrow">
          <a:avLst/>
        </a:prstGeom>
        <a:solidFill xmlns:a="http://schemas.openxmlformats.org/drawingml/2006/main">
          <a:srgbClr val="FF0000"/>
        </a:solidFill>
      </cdr:spPr>
      <cdr:style>
        <a:lnRef xmlns:a="http://schemas.openxmlformats.org/drawingml/2006/main" idx="1">
          <a:schemeClr val="accent3"/>
        </a:lnRef>
        <a:fillRef xmlns:a="http://schemas.openxmlformats.org/drawingml/2006/main" idx="2">
          <a:schemeClr val="accent3"/>
        </a:fillRef>
        <a:effectRef xmlns:a="http://schemas.openxmlformats.org/drawingml/2006/main" idx="1">
          <a:schemeClr val="accent3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pt-BR"/>
        </a:p>
      </cdr:txBody>
    </cdr:sp>
  </cdr:relSizeAnchor>
  <cdr:relSizeAnchor xmlns:cdr="http://schemas.openxmlformats.org/drawingml/2006/chartDrawing">
    <cdr:from>
      <cdr:x>0.41696</cdr:x>
      <cdr:y>0.09495</cdr:y>
    </cdr:from>
    <cdr:to>
      <cdr:x>0.44723</cdr:x>
      <cdr:y>0.14191</cdr:y>
    </cdr:to>
    <cdr:sp macro="" textlink="">
      <cdr:nvSpPr>
        <cdr:cNvPr id="5" name="Seta: para Baixo 4">
          <a:extLst xmlns:a="http://schemas.openxmlformats.org/drawingml/2006/main">
            <a:ext uri="{FF2B5EF4-FFF2-40B4-BE49-F238E27FC236}">
              <a16:creationId xmlns:a16="http://schemas.microsoft.com/office/drawing/2014/main" id="{EBF906C8-6EDF-45FE-9B08-EE423188931B}"/>
            </a:ext>
          </a:extLst>
        </cdr:cNvPr>
        <cdr:cNvSpPr/>
      </cdr:nvSpPr>
      <cdr:spPr>
        <a:xfrm xmlns:a="http://schemas.openxmlformats.org/drawingml/2006/main">
          <a:off x="4897120" y="513594"/>
          <a:ext cx="355600" cy="254000"/>
        </a:xfrm>
        <a:prstGeom xmlns:a="http://schemas.openxmlformats.org/drawingml/2006/main" prst="downArrow">
          <a:avLst/>
        </a:prstGeom>
        <a:solidFill xmlns:a="http://schemas.openxmlformats.org/drawingml/2006/main">
          <a:srgbClr val="FF0000"/>
        </a:solidFill>
      </cdr:spPr>
      <cdr:style>
        <a:lnRef xmlns:a="http://schemas.openxmlformats.org/drawingml/2006/main" idx="1">
          <a:schemeClr val="accent3"/>
        </a:lnRef>
        <a:fillRef xmlns:a="http://schemas.openxmlformats.org/drawingml/2006/main" idx="2">
          <a:schemeClr val="accent3"/>
        </a:fillRef>
        <a:effectRef xmlns:a="http://schemas.openxmlformats.org/drawingml/2006/main" idx="1">
          <a:schemeClr val="accent3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pt-BR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4B174-1E45-469F-8869-E07E3AB4918F}" type="datetime1">
              <a:rPr lang="pt-BR" smtClean="0"/>
              <a:t>27/07/2020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6F26C-4C41-42AE-96D3-5E92DF3EA11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61851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C8EBCC8-66A6-4000-840C-39542AEEBBE9}" type="datetime1">
              <a:rPr lang="pt-BR" smtClean="0"/>
              <a:t>27/07/2020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dirty="0"/>
              <a:t>Clique para editar o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93B0CF2-7F87-4E02-A248-870047730F9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31258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80480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9902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19191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76961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03065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47278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30268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00180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330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24249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58554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4998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10498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23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89638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24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82063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25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4828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26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81727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27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12534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28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4114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29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9566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03883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30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81461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31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78986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32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04976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33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1589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8687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755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5675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0562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6827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3980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tângulo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cxnSp>
          <p:nvCxnSpPr>
            <p:cNvPr id="7" name="Conector reto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Conector reto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kumimoji="0" lang="pt-BR" dirty="0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 rtlCol="0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pt-BR"/>
              <a:t>Clique para editar o estilo do subtítulo Mestre</a:t>
            </a:r>
            <a:endParaRPr kumimoji="0" lang="pt-BR" dirty="0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5019F9-CD9B-4B23-A6BF-2073F59985EC}" type="datetime1">
              <a:rPr lang="pt-BR" smtClean="0"/>
              <a:t>27/07/2020</a:t>
            </a:fld>
            <a:endParaRPr lang="pt-BR" dirty="0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27" name="Espaço reservado para o número do slide 2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kumimoji="0"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 eaLnBrk="1" latinLnBrk="0" hangingPunct="1"/>
            <a:r>
              <a:rPr lang="pt-BR"/>
              <a:t>Clique para editar os estilos de texto Mestres</a:t>
            </a:r>
          </a:p>
          <a:p>
            <a:pPr lvl="1" rtl="0" eaLnBrk="1" latinLnBrk="0" hangingPunct="1"/>
            <a:r>
              <a:rPr lang="pt-BR"/>
              <a:t>Segundo nível</a:t>
            </a:r>
          </a:p>
          <a:p>
            <a:pPr lvl="2" rtl="0" eaLnBrk="1" latinLnBrk="0" hangingPunct="1"/>
            <a:r>
              <a:rPr lang="pt-BR"/>
              <a:t>Terceiro nível</a:t>
            </a:r>
          </a:p>
          <a:p>
            <a:pPr lvl="3" rtl="0" eaLnBrk="1" latinLnBrk="0" hangingPunct="1"/>
            <a:r>
              <a:rPr lang="pt-BR"/>
              <a:t>Quarto nível</a:t>
            </a:r>
          </a:p>
          <a:p>
            <a:pPr lvl="4" rtl="0" eaLnBrk="1" latinLnBrk="0" hangingPunct="1"/>
            <a:r>
              <a:rPr lang="pt-BR"/>
              <a:t>Quinto nível</a:t>
            </a:r>
            <a:endParaRPr kumimoji="0"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ECFD60-1741-424F-8B99-8918542B6ADC}" type="datetime1">
              <a:rPr lang="pt-BR" smtClean="0"/>
              <a:t>27/07/2020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 rtlCol="0"/>
          <a:lstStyle/>
          <a:p>
            <a:pPr rtl="0"/>
            <a:r>
              <a:rPr lang="pt-BR"/>
              <a:t>Clique para editar o título Mestre</a:t>
            </a:r>
            <a:endParaRPr kumimoji="0"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 rtlCol="0"/>
          <a:lstStyle/>
          <a:p>
            <a:pPr lvl="0" rtl="0" eaLnBrk="1" latinLnBrk="0" hangingPunct="1"/>
            <a:r>
              <a:rPr lang="pt-BR"/>
              <a:t>Clique para editar os estilos de texto Mestres</a:t>
            </a:r>
          </a:p>
          <a:p>
            <a:pPr lvl="1" rtl="0" eaLnBrk="1" latinLnBrk="0" hangingPunct="1"/>
            <a:r>
              <a:rPr lang="pt-BR"/>
              <a:t>Segundo nível</a:t>
            </a:r>
          </a:p>
          <a:p>
            <a:pPr lvl="2" rtl="0" eaLnBrk="1" latinLnBrk="0" hangingPunct="1"/>
            <a:r>
              <a:rPr lang="pt-BR"/>
              <a:t>Terceiro nível</a:t>
            </a:r>
          </a:p>
          <a:p>
            <a:pPr lvl="3" rtl="0" eaLnBrk="1" latinLnBrk="0" hangingPunct="1"/>
            <a:r>
              <a:rPr lang="pt-BR"/>
              <a:t>Quarto nível</a:t>
            </a:r>
          </a:p>
          <a:p>
            <a:pPr lvl="4" rtl="0" eaLnBrk="1" latinLnBrk="0" hangingPunct="1"/>
            <a:r>
              <a:rPr lang="pt-BR"/>
              <a:t>Quinto nível</a:t>
            </a:r>
            <a:endParaRPr kumimoji="0"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B55638-9225-48D5-82EC-11E71FD82E01}" type="datetime1">
              <a:rPr lang="pt-BR" smtClean="0"/>
              <a:t>27/07/2020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kumimoji="0"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 eaLnBrk="1" latinLnBrk="0" hangingPunct="1"/>
            <a:r>
              <a:rPr lang="pt-BR"/>
              <a:t>Clique para editar os estilos de texto Mestres</a:t>
            </a:r>
          </a:p>
          <a:p>
            <a:pPr lvl="1" rtl="0" eaLnBrk="1" latinLnBrk="0" hangingPunct="1"/>
            <a:r>
              <a:rPr lang="pt-BR"/>
              <a:t>Segundo nível</a:t>
            </a:r>
          </a:p>
          <a:p>
            <a:pPr lvl="2" rtl="0" eaLnBrk="1" latinLnBrk="0" hangingPunct="1"/>
            <a:r>
              <a:rPr lang="pt-BR"/>
              <a:t>Terceiro nível</a:t>
            </a:r>
          </a:p>
          <a:p>
            <a:pPr lvl="3" rtl="0" eaLnBrk="1" latinLnBrk="0" hangingPunct="1"/>
            <a:r>
              <a:rPr lang="pt-BR"/>
              <a:t>Quarto nível</a:t>
            </a:r>
          </a:p>
          <a:p>
            <a:pPr lvl="4" rtl="0" eaLnBrk="1" latinLnBrk="0" hangingPunct="1"/>
            <a:r>
              <a:rPr lang="pt-BR"/>
              <a:t>Quinto nível</a:t>
            </a:r>
            <a:endParaRPr kumimoji="0"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888792-EE31-4F3D-AE6C-D78083AF5D09}" type="datetime1">
              <a:rPr lang="pt-BR" smtClean="0"/>
              <a:t>27/07/2020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kumimoji="0"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rtlCol="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D92E80-FE63-4FD3-8C4B-46E1B7DD0C14}" type="datetime1">
              <a:rPr lang="pt-BR" smtClean="0"/>
              <a:t>27/07/2020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kumimoji="0"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pt-BR"/>
              <a:t>Clique para editar os estilos de texto Mestres</a:t>
            </a:r>
          </a:p>
          <a:p>
            <a:pPr lvl="1" rtl="0" eaLnBrk="1" latinLnBrk="0" hangingPunct="1"/>
            <a:r>
              <a:rPr lang="pt-BR"/>
              <a:t>Segundo nível</a:t>
            </a:r>
          </a:p>
          <a:p>
            <a:pPr lvl="2" rtl="0" eaLnBrk="1" latinLnBrk="0" hangingPunct="1"/>
            <a:r>
              <a:rPr lang="pt-BR"/>
              <a:t>Terceiro nível</a:t>
            </a:r>
          </a:p>
          <a:p>
            <a:pPr lvl="3" rtl="0" eaLnBrk="1" latinLnBrk="0" hangingPunct="1"/>
            <a:r>
              <a:rPr lang="pt-BR"/>
              <a:t>Quarto nível</a:t>
            </a:r>
          </a:p>
          <a:p>
            <a:pPr lvl="4" rtl="0" eaLnBrk="1" latinLnBrk="0" hangingPunct="1"/>
            <a:r>
              <a:rPr lang="pt-BR"/>
              <a:t>Quinto nível</a:t>
            </a:r>
            <a:endParaRPr kumimoji="0"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pt-BR"/>
              <a:t>Clique para editar os estilos de texto Mestres</a:t>
            </a:r>
          </a:p>
          <a:p>
            <a:pPr lvl="1" rtl="0" eaLnBrk="1" latinLnBrk="0" hangingPunct="1"/>
            <a:r>
              <a:rPr lang="pt-BR"/>
              <a:t>Segundo nível</a:t>
            </a:r>
          </a:p>
          <a:p>
            <a:pPr lvl="2" rtl="0" eaLnBrk="1" latinLnBrk="0" hangingPunct="1"/>
            <a:r>
              <a:rPr lang="pt-BR"/>
              <a:t>Terceiro nível</a:t>
            </a:r>
          </a:p>
          <a:p>
            <a:pPr lvl="3" rtl="0" eaLnBrk="1" latinLnBrk="0" hangingPunct="1"/>
            <a:r>
              <a:rPr lang="pt-BR"/>
              <a:t>Quarto nível</a:t>
            </a:r>
          </a:p>
          <a:p>
            <a:pPr lvl="4" rtl="0" eaLnBrk="1" latinLnBrk="0" hangingPunct="1"/>
            <a:r>
              <a:rPr lang="pt-BR"/>
              <a:t>Quinto nível</a:t>
            </a:r>
            <a:endParaRPr kumimoji="0"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4574D3-461D-403C-B70F-70CAFFC5040D}" type="datetime1">
              <a:rPr lang="pt-BR" smtClean="0"/>
              <a:t>27/07/2020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rtlCol="0" anchor="b"/>
          <a:lstStyle>
            <a:lvl1pPr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 kumimoji="0"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rtlCol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pt-BR"/>
              <a:t>Clique para editar os estilos de texto Mestres</a:t>
            </a:r>
          </a:p>
          <a:p>
            <a:pPr lvl="1" rtl="0" eaLnBrk="1" latinLnBrk="0" hangingPunct="1"/>
            <a:r>
              <a:rPr lang="pt-BR"/>
              <a:t>Segundo nível</a:t>
            </a:r>
          </a:p>
          <a:p>
            <a:pPr lvl="2" rtl="0" eaLnBrk="1" latinLnBrk="0" hangingPunct="1"/>
            <a:r>
              <a:rPr lang="pt-BR"/>
              <a:t>Terceiro nível</a:t>
            </a:r>
          </a:p>
          <a:p>
            <a:pPr lvl="3" rtl="0" eaLnBrk="1" latinLnBrk="0" hangingPunct="1"/>
            <a:r>
              <a:rPr lang="pt-BR"/>
              <a:t>Quarto nível</a:t>
            </a:r>
          </a:p>
          <a:p>
            <a:pPr lvl="4" rtl="0" eaLnBrk="1" latinLnBrk="0" hangingPunct="1"/>
            <a:r>
              <a:rPr lang="pt-BR"/>
              <a:t>Quinto nível</a:t>
            </a:r>
            <a:endParaRPr kumimoji="0"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rtlCol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pt-BR"/>
              <a:t>Clique para editar os estilos de texto Mestres</a:t>
            </a:r>
          </a:p>
          <a:p>
            <a:pPr lvl="1" rtl="0" eaLnBrk="1" latinLnBrk="0" hangingPunct="1"/>
            <a:r>
              <a:rPr lang="pt-BR"/>
              <a:t>Segundo nível</a:t>
            </a:r>
          </a:p>
          <a:p>
            <a:pPr lvl="2" rtl="0" eaLnBrk="1" latinLnBrk="0" hangingPunct="1"/>
            <a:r>
              <a:rPr lang="pt-BR"/>
              <a:t>Terceiro nível</a:t>
            </a:r>
          </a:p>
          <a:p>
            <a:pPr lvl="3" rtl="0" eaLnBrk="1" latinLnBrk="0" hangingPunct="1"/>
            <a:r>
              <a:rPr lang="pt-BR"/>
              <a:t>Quarto nível</a:t>
            </a:r>
          </a:p>
          <a:p>
            <a:pPr lvl="4" rtl="0" eaLnBrk="1" latinLnBrk="0" hangingPunct="1"/>
            <a:r>
              <a:rPr lang="pt-BR"/>
              <a:t>Quinto nível</a:t>
            </a:r>
            <a:endParaRPr kumimoji="0"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E58199-174D-4ECD-B75D-C27F3606E03D}" type="datetime1">
              <a:rPr lang="pt-BR" smtClean="0"/>
              <a:t>27/07/2020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kumimoji="0"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352B12-082C-4096-B726-1F111A5684A7}" type="datetime1">
              <a:rPr lang="pt-BR" smtClean="0"/>
              <a:t>27/07/2020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6916AB-2E02-4325-9297-69F9388ED251}" type="datetime1">
              <a:rPr lang="pt-BR" smtClean="0"/>
              <a:t>27/07/2020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rtlCol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kumimoji="0"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 rtlCol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pt-BR"/>
              <a:t>Clique para editar os estilos de texto Mestres</a:t>
            </a:r>
          </a:p>
          <a:p>
            <a:pPr lvl="1" rtl="0" eaLnBrk="1" latinLnBrk="0" hangingPunct="1"/>
            <a:r>
              <a:rPr lang="pt-BR"/>
              <a:t>Segundo nível</a:t>
            </a:r>
          </a:p>
          <a:p>
            <a:pPr lvl="2" rtl="0" eaLnBrk="1" latinLnBrk="0" hangingPunct="1"/>
            <a:r>
              <a:rPr lang="pt-BR"/>
              <a:t>Terceiro nível</a:t>
            </a:r>
          </a:p>
          <a:p>
            <a:pPr lvl="3" rtl="0" eaLnBrk="1" latinLnBrk="0" hangingPunct="1"/>
            <a:r>
              <a:rPr lang="pt-BR"/>
              <a:t>Quarto nível</a:t>
            </a:r>
          </a:p>
          <a:p>
            <a:pPr lvl="4" rtl="0" eaLnBrk="1" latinLnBrk="0" hangingPunct="1"/>
            <a:r>
              <a:rPr lang="pt-BR"/>
              <a:t>Quinto nível</a:t>
            </a:r>
            <a:endParaRPr kumimoji="0"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 rtlCol="0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rtl="0" eaLnBrk="1" latinLnBrk="0" hangingPunct="1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25822E-7729-44B7-8A1B-DC2E54C85EFB}" type="datetime1">
              <a:rPr lang="pt-BR" smtClean="0"/>
              <a:t>27/07/2020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canto único de recorte arredondado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BR" sz="1800" dirty="0"/>
          </a:p>
        </p:txBody>
      </p:sp>
      <p:sp>
        <p:nvSpPr>
          <p:cNvPr id="12" name="Triângulo reto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BR" sz="1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rtlCol="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kumimoji="0" lang="pt-BR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pt-BR"/>
              <a:t>Clique no ícone para adicionar uma imagem</a:t>
            </a:r>
            <a:endParaRPr kumimoji="0"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rtlCol="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7CADFA-5F1D-4AFA-A0E2-AD771F26F693}" type="datetime1">
              <a:rPr lang="pt-BR" smtClean="0"/>
              <a:t>27/07/2020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 rtlCol="0"/>
          <a:lstStyle/>
          <a:p>
            <a:pPr rtl="0"/>
            <a:fld id="{401CF334-2D5C-4859-84A6-CA7E6E43FAEB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pt-BR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pt-BR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tângulo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grpSp>
          <p:nvGrpSpPr>
            <p:cNvPr id="27" name="Grupo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orma livre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pt-BR" sz="18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orma livre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pt-BR" sz="18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upo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orma livre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pt-BR" sz="1800" dirty="0"/>
                </a:p>
              </p:txBody>
            </p:sp>
            <p:sp>
              <p:nvSpPr>
                <p:cNvPr id="33" name="Forma livre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pt-BR" sz="1800" dirty="0"/>
                </a:p>
              </p:txBody>
            </p:sp>
          </p:grpSp>
        </p:grpSp>
      </p:grp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/>
          <a:p>
            <a:pPr rtl="0"/>
            <a:r>
              <a:rPr lang="pt-BR" dirty="0"/>
              <a:t>Clique para editar o título Mestre</a:t>
            </a:r>
            <a:endParaRPr kumimoji="0" lang="pt-BR" dirty="0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pt-BR" dirty="0"/>
              <a:t>Clique para editar o texto Mestre</a:t>
            </a:r>
          </a:p>
          <a:p>
            <a:pPr lvl="1" rtl="0" eaLnBrk="1" latinLnBrk="0" hangingPunct="1"/>
            <a:r>
              <a:rPr lang="pt-BR" dirty="0"/>
              <a:t>Segundo nível</a:t>
            </a:r>
          </a:p>
          <a:p>
            <a:pPr lvl="2" rtl="0" eaLnBrk="1" latinLnBrk="0" hangingPunct="1"/>
            <a:r>
              <a:rPr lang="pt-BR" dirty="0"/>
              <a:t>Terceiro nível</a:t>
            </a:r>
          </a:p>
          <a:p>
            <a:pPr lvl="3" rtl="0" eaLnBrk="1" latinLnBrk="0" hangingPunct="1"/>
            <a:r>
              <a:rPr lang="pt-BR" dirty="0"/>
              <a:t>Quarto nível</a:t>
            </a:r>
          </a:p>
          <a:p>
            <a:pPr lvl="4" rtl="0" eaLnBrk="1" latinLnBrk="0" hangingPunct="1"/>
            <a:r>
              <a:rPr lang="pt-BR" dirty="0"/>
              <a:t>Quinto nível</a:t>
            </a:r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pPr rtl="0"/>
            <a:fld id="{622768F7-F621-447A-BCB5-382C8A877F77}" type="datetime1">
              <a:rPr lang="pt-BR" smtClean="0"/>
              <a:t>27/07/2020</a:t>
            </a:fld>
            <a:endParaRPr lang="pt-BR" dirty="0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18" name="Espaço reservado para o número do slide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pPr rtl="0"/>
            <a:fld id="{401CF334-2D5C-4859-84A6-CA7E6E43FAEB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60382" y="2347806"/>
            <a:ext cx="10752499" cy="2369890"/>
          </a:xfrm>
        </p:spPr>
        <p:txBody>
          <a:bodyPr rtlCol="0">
            <a:noAutofit/>
          </a:bodyPr>
          <a:lstStyle/>
          <a:p>
            <a:pPr algn="ctr"/>
            <a:br>
              <a:rPr lang="en-US" sz="4000" dirty="0"/>
            </a:br>
            <a:r>
              <a:rPr lang="pt-BR" sz="4000" b="0" dirty="0"/>
              <a:t>Uma nova abordagem de bits efetivos (BE) para endereços IPv4 como estudo de caso: </a:t>
            </a:r>
            <a:r>
              <a:rPr lang="pt-BR" sz="4000" b="0" dirty="0" err="1"/>
              <a:t>NeuroCuts</a:t>
            </a:r>
            <a:r>
              <a:rPr lang="pt-BR" sz="4000" b="0" dirty="0"/>
              <a:t>.</a:t>
            </a:r>
            <a:endParaRPr lang="pt-BR" sz="4000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F4503B5-84A3-4334-B1C5-9659B5F1EB79}"/>
              </a:ext>
            </a:extLst>
          </p:cNvPr>
          <p:cNvSpPr/>
          <p:nvPr/>
        </p:nvSpPr>
        <p:spPr>
          <a:xfrm>
            <a:off x="866899" y="6361600"/>
            <a:ext cx="109112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UFMS Redes </a:t>
            </a:r>
            <a:r>
              <a:rPr lang="pt-BR" b="1"/>
              <a:t>de Computadores</a:t>
            </a:r>
            <a:endParaRPr lang="pt-BR" b="1" dirty="0"/>
          </a:p>
        </p:txBody>
      </p:sp>
      <p:pic>
        <p:nvPicPr>
          <p:cNvPr id="1027" name="Picture 3" descr="Identidade Visual - UFMS">
            <a:extLst>
              <a:ext uri="{FF2B5EF4-FFF2-40B4-BE49-F238E27FC236}">
                <a16:creationId xmlns:a16="http://schemas.microsoft.com/office/drawing/2014/main" id="{25D3B1D3-CE49-4C9F-8436-22797D4D3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28" y="6236176"/>
            <a:ext cx="612857" cy="620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155;p1">
            <a:extLst>
              <a:ext uri="{FF2B5EF4-FFF2-40B4-BE49-F238E27FC236}">
                <a16:creationId xmlns:a16="http://schemas.microsoft.com/office/drawing/2014/main" id="{CF23D0DC-CB67-4280-9522-AA839624B08A}"/>
              </a:ext>
            </a:extLst>
          </p:cNvPr>
          <p:cNvSpPr txBox="1">
            <a:spLocks/>
          </p:cNvSpPr>
          <p:nvPr/>
        </p:nvSpPr>
        <p:spPr>
          <a:xfrm>
            <a:off x="3490343" y="745986"/>
            <a:ext cx="828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</a:pPr>
            <a:r>
              <a:rPr lang="pt-BR" sz="3200">
                <a:solidFill>
                  <a:srgbClr val="00265B"/>
                </a:solidFill>
              </a:rPr>
              <a:t>NeuroCuts - </a:t>
            </a:r>
            <a:r>
              <a:rPr lang="pt-BR" sz="3200">
                <a:solidFill>
                  <a:srgbClr val="00265B"/>
                </a:solidFill>
                <a:latin typeface="Arial"/>
                <a:ea typeface="Arial"/>
                <a:cs typeface="Arial"/>
                <a:sym typeface="Arial"/>
              </a:rPr>
              <a:t>Neural Packet Classification</a:t>
            </a:r>
          </a:p>
          <a:p>
            <a:pPr algn="r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</a:pPr>
            <a:r>
              <a:rPr lang="pt-BR" sz="3200">
                <a:solidFill>
                  <a:srgbClr val="00265B"/>
                </a:solidFill>
              </a:rPr>
              <a:t>Classificador de Pacotes Neural</a:t>
            </a:r>
            <a:endParaRPr lang="pt-BR" sz="3200" dirty="0">
              <a:solidFill>
                <a:srgbClr val="00265B"/>
              </a:solidFill>
            </a:endParaRPr>
          </a:p>
        </p:txBody>
      </p:sp>
      <p:sp>
        <p:nvSpPr>
          <p:cNvPr id="7" name="Google Shape;156;p1">
            <a:extLst>
              <a:ext uri="{FF2B5EF4-FFF2-40B4-BE49-F238E27FC236}">
                <a16:creationId xmlns:a16="http://schemas.microsoft.com/office/drawing/2014/main" id="{DBBFD73F-64F4-4B8A-B39A-1B4DC0030697}"/>
              </a:ext>
            </a:extLst>
          </p:cNvPr>
          <p:cNvSpPr txBox="1">
            <a:spLocks/>
          </p:cNvSpPr>
          <p:nvPr/>
        </p:nvSpPr>
        <p:spPr>
          <a:xfrm>
            <a:off x="6247718" y="2022486"/>
            <a:ext cx="5583900" cy="701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692"/>
              </a:lnSpc>
              <a:spcBef>
                <a:spcPts val="0"/>
              </a:spcBef>
              <a:buSzPts val="1200"/>
            </a:pPr>
            <a:r>
              <a:rPr lang="pt-BR" sz="1800">
                <a:solidFill>
                  <a:srgbClr val="000000"/>
                </a:solidFill>
              </a:rPr>
              <a:t>Autores: Eric Liang</a:t>
            </a:r>
            <a:r>
              <a:rPr lang="pt-BR" sz="1800" baseline="30000">
                <a:solidFill>
                  <a:srgbClr val="000000"/>
                </a:solidFill>
              </a:rPr>
              <a:t>1</a:t>
            </a:r>
            <a:r>
              <a:rPr lang="pt-BR" sz="1800">
                <a:solidFill>
                  <a:srgbClr val="000000"/>
                </a:solidFill>
              </a:rPr>
              <a:t>, Hang Zhu</a:t>
            </a:r>
            <a:r>
              <a:rPr lang="pt-BR" sz="1800" baseline="30000">
                <a:solidFill>
                  <a:srgbClr val="000000"/>
                </a:solidFill>
              </a:rPr>
              <a:t>2</a:t>
            </a:r>
            <a:r>
              <a:rPr lang="pt-BR" sz="1800">
                <a:solidFill>
                  <a:srgbClr val="000000"/>
                </a:solidFill>
              </a:rPr>
              <a:t>, Xin Jin</a:t>
            </a:r>
            <a:r>
              <a:rPr lang="pt-BR" sz="1800" baseline="30000">
                <a:solidFill>
                  <a:srgbClr val="000000"/>
                </a:solidFill>
              </a:rPr>
              <a:t>2</a:t>
            </a:r>
            <a:r>
              <a:rPr lang="pt-BR" sz="1800">
                <a:solidFill>
                  <a:srgbClr val="000000"/>
                </a:solidFill>
              </a:rPr>
              <a:t>, Ion Stoica</a:t>
            </a:r>
            <a:r>
              <a:rPr lang="pt-BR" sz="1800" baseline="30000">
                <a:solidFill>
                  <a:srgbClr val="000000"/>
                </a:solidFill>
              </a:rPr>
              <a:t>1</a:t>
            </a:r>
          </a:p>
          <a:p>
            <a:pPr>
              <a:lnSpc>
                <a:spcPct val="107692"/>
              </a:lnSpc>
              <a:spcBef>
                <a:spcPts val="0"/>
              </a:spcBef>
              <a:buSzPts val="1200"/>
            </a:pPr>
            <a:r>
              <a:rPr lang="pt-BR" sz="1800" baseline="30000">
                <a:solidFill>
                  <a:srgbClr val="000000"/>
                </a:solidFill>
              </a:rPr>
              <a:t>1</a:t>
            </a:r>
            <a:r>
              <a:rPr lang="pt-BR" sz="1800">
                <a:solidFill>
                  <a:srgbClr val="000000"/>
                </a:solidFill>
              </a:rPr>
              <a:t>UC Berkeley, </a:t>
            </a:r>
            <a:r>
              <a:rPr lang="pt-BR" sz="1800" baseline="30000">
                <a:solidFill>
                  <a:srgbClr val="000000"/>
                </a:solidFill>
              </a:rPr>
              <a:t>2</a:t>
            </a:r>
            <a:r>
              <a:rPr lang="pt-BR" sz="1800">
                <a:solidFill>
                  <a:srgbClr val="000000"/>
                </a:solidFill>
              </a:rPr>
              <a:t>JHU</a:t>
            </a:r>
          </a:p>
        </p:txBody>
      </p:sp>
      <p:sp>
        <p:nvSpPr>
          <p:cNvPr id="12" name="Google Shape;157;p1">
            <a:extLst>
              <a:ext uri="{FF2B5EF4-FFF2-40B4-BE49-F238E27FC236}">
                <a16:creationId xmlns:a16="http://schemas.microsoft.com/office/drawing/2014/main" id="{0C43093E-3A1D-464E-88AB-DCF853569686}"/>
              </a:ext>
            </a:extLst>
          </p:cNvPr>
          <p:cNvSpPr txBox="1">
            <a:spLocks/>
          </p:cNvSpPr>
          <p:nvPr/>
        </p:nvSpPr>
        <p:spPr>
          <a:xfrm>
            <a:off x="6247718" y="4330576"/>
            <a:ext cx="5583900" cy="190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692"/>
              </a:lnSpc>
              <a:spcBef>
                <a:spcPts val="0"/>
              </a:spcBef>
              <a:buSzPts val="1200"/>
            </a:pPr>
            <a:r>
              <a:rPr lang="pt-BR" sz="1800" dirty="0">
                <a:solidFill>
                  <a:srgbClr val="000000"/>
                </a:solidFill>
              </a:rPr>
              <a:t>Discentes:</a:t>
            </a:r>
          </a:p>
          <a:p>
            <a:pPr>
              <a:lnSpc>
                <a:spcPct val="107692"/>
              </a:lnSpc>
              <a:spcBef>
                <a:spcPts val="0"/>
              </a:spcBef>
              <a:buSzPts val="1200"/>
            </a:pPr>
            <a:r>
              <a:rPr lang="pt-BR" sz="1800" dirty="0" err="1">
                <a:solidFill>
                  <a:srgbClr val="000000"/>
                </a:solidFill>
              </a:rPr>
              <a:t>Eliton</a:t>
            </a:r>
            <a:r>
              <a:rPr lang="pt-BR" sz="1800" dirty="0">
                <a:solidFill>
                  <a:srgbClr val="000000"/>
                </a:solidFill>
              </a:rPr>
              <a:t> Luiz </a:t>
            </a:r>
            <a:r>
              <a:rPr lang="pt-BR" sz="1800" dirty="0" err="1">
                <a:solidFill>
                  <a:srgbClr val="000000"/>
                </a:solidFill>
              </a:rPr>
              <a:t>Scardin</a:t>
            </a:r>
            <a:r>
              <a:rPr lang="pt-BR" sz="1800" dirty="0">
                <a:solidFill>
                  <a:srgbClr val="000000"/>
                </a:solidFill>
              </a:rPr>
              <a:t> Perin</a:t>
            </a:r>
          </a:p>
          <a:p>
            <a:pPr>
              <a:lnSpc>
                <a:spcPct val="107692"/>
              </a:lnSpc>
              <a:spcBef>
                <a:spcPts val="0"/>
              </a:spcBef>
              <a:buSzPts val="1200"/>
            </a:pPr>
            <a:r>
              <a:rPr lang="pt-BR" sz="1800" dirty="0">
                <a:solidFill>
                  <a:srgbClr val="000000"/>
                </a:solidFill>
              </a:rPr>
              <a:t>Jonathan Aldori Alves de Oliveira </a:t>
            </a:r>
          </a:p>
          <a:p>
            <a:pPr>
              <a:lnSpc>
                <a:spcPct val="107692"/>
              </a:lnSpc>
              <a:spcBef>
                <a:spcPts val="0"/>
              </a:spcBef>
              <a:buSzPts val="1200"/>
            </a:pPr>
            <a:r>
              <a:rPr lang="pt-BR" sz="1800" dirty="0">
                <a:solidFill>
                  <a:srgbClr val="000000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1366" y="711200"/>
            <a:ext cx="11623040" cy="628370"/>
          </a:xfrm>
        </p:spPr>
        <p:txBody>
          <a:bodyPr rtlCol="0">
            <a:normAutofit fontScale="90000"/>
          </a:bodyPr>
          <a:lstStyle/>
          <a:p>
            <a:pPr algn="ctr">
              <a:spcBef>
                <a:spcPts val="0"/>
              </a:spcBef>
              <a:defRPr lang="pt-BR" sz="1600" b="1" i="0" u="none" strike="noStrike" kern="1200" baseline="0">
                <a:solidFill>
                  <a:srgbClr val="595959"/>
                </a:solidFill>
                <a:latin typeface="Calibri"/>
                <a:ea typeface="+mn-ea"/>
                <a:cs typeface="+mn-cs"/>
              </a:defRPr>
            </a:pPr>
            <a:r>
              <a:rPr lang="pt-BR" sz="3600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Comparativo da quantidade de bits BE X Normal por arquivo.</a:t>
            </a:r>
          </a:p>
        </p:txBody>
      </p:sp>
      <p:pic>
        <p:nvPicPr>
          <p:cNvPr id="2050" name="Picture 2" descr="Identidade Visual - UFMS">
            <a:extLst>
              <a:ext uri="{FF2B5EF4-FFF2-40B4-BE49-F238E27FC236}">
                <a16:creationId xmlns:a16="http://schemas.microsoft.com/office/drawing/2014/main" id="{C603EC73-B21E-4EE0-BE87-498A1EDB6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94" y="113277"/>
            <a:ext cx="808681" cy="81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8A6847DF-8C0A-4371-B7ED-6301C1C3B0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088703"/>
              </p:ext>
            </p:extLst>
          </p:nvPr>
        </p:nvGraphicFramePr>
        <p:xfrm>
          <a:off x="233679" y="1432559"/>
          <a:ext cx="11714481" cy="5312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6989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17575" y="931619"/>
            <a:ext cx="11858905" cy="471988"/>
          </a:xfrm>
        </p:spPr>
        <p:txBody>
          <a:bodyPr rtlCol="0">
            <a:normAutofit fontScale="90000"/>
          </a:bodyPr>
          <a:lstStyle/>
          <a:p>
            <a:r>
              <a:rPr lang="pt-BR" sz="3000" dirty="0"/>
              <a:t>Percentual de melhora na utilização do espaço por arquivo</a:t>
            </a:r>
          </a:p>
        </p:txBody>
      </p:sp>
      <p:pic>
        <p:nvPicPr>
          <p:cNvPr id="2050" name="Picture 2" descr="Identidade Visual - UFMS">
            <a:extLst>
              <a:ext uri="{FF2B5EF4-FFF2-40B4-BE49-F238E27FC236}">
                <a16:creationId xmlns:a16="http://schemas.microsoft.com/office/drawing/2014/main" id="{C603EC73-B21E-4EE0-BE87-498A1EDB6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94" y="113277"/>
            <a:ext cx="808681" cy="81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CEE31D1C-37D1-4714-8C4B-932346712E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8413928"/>
              </p:ext>
            </p:extLst>
          </p:nvPr>
        </p:nvGraphicFramePr>
        <p:xfrm>
          <a:off x="117594" y="1564641"/>
          <a:ext cx="11972806" cy="51800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95197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66647" y="113277"/>
            <a:ext cx="10503561" cy="1143000"/>
          </a:xfrm>
        </p:spPr>
        <p:txBody>
          <a:bodyPr rtlCol="0">
            <a:normAutofit/>
          </a:bodyPr>
          <a:lstStyle/>
          <a:p>
            <a:pPr algn="ctr">
              <a:spcBef>
                <a:spcPts val="0"/>
              </a:spcBef>
              <a:defRPr lang="pt-BR" sz="1400" b="0" i="0" u="none" strike="noStrike" kern="1200" spc="0" baseline="0">
                <a:solidFill>
                  <a:srgbClr val="595959"/>
                </a:solidFill>
                <a:latin typeface="Calibri"/>
                <a:ea typeface="+mn-ea"/>
                <a:cs typeface="+mn-cs"/>
              </a:defRPr>
            </a:pPr>
            <a:r>
              <a:rPr lang="pt-BR" sz="3600" dirty="0">
                <a:solidFill>
                  <a:srgbClr val="595959"/>
                </a:solidFill>
                <a:latin typeface="Calibri"/>
              </a:rPr>
              <a:t>Média de bits economizado por endereço e arquivo</a:t>
            </a:r>
          </a:p>
        </p:txBody>
      </p:sp>
      <p:pic>
        <p:nvPicPr>
          <p:cNvPr id="2050" name="Picture 2" descr="Identidade Visual - UFMS">
            <a:extLst>
              <a:ext uri="{FF2B5EF4-FFF2-40B4-BE49-F238E27FC236}">
                <a16:creationId xmlns:a16="http://schemas.microsoft.com/office/drawing/2014/main" id="{C603EC73-B21E-4EE0-BE87-498A1EDB6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94" y="113277"/>
            <a:ext cx="808681" cy="81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F0351CD3-2C05-4A8D-AD0C-A48DF23B5D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8834254"/>
              </p:ext>
            </p:extLst>
          </p:nvPr>
        </p:nvGraphicFramePr>
        <p:xfrm>
          <a:off x="223520" y="1256278"/>
          <a:ext cx="11826240" cy="54884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56851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286103" y="475178"/>
            <a:ext cx="10503561" cy="1143000"/>
          </a:xfrm>
        </p:spPr>
        <p:txBody>
          <a:bodyPr rtlCol="0">
            <a:normAutofit/>
          </a:bodyPr>
          <a:lstStyle/>
          <a:p>
            <a:r>
              <a:rPr lang="pt-BR" sz="3200" dirty="0">
                <a:solidFill>
                  <a:srgbClr val="595959"/>
                </a:solidFill>
                <a:latin typeface="Calibri"/>
              </a:rPr>
              <a:t>Percentual de melhora médio na utilização do espaço por tipo de arquivo</a:t>
            </a:r>
            <a:endParaRPr lang="pt-BR" sz="3200" dirty="0"/>
          </a:p>
        </p:txBody>
      </p:sp>
      <p:pic>
        <p:nvPicPr>
          <p:cNvPr id="2050" name="Picture 2" descr="Identidade Visual - UFMS">
            <a:extLst>
              <a:ext uri="{FF2B5EF4-FFF2-40B4-BE49-F238E27FC236}">
                <a16:creationId xmlns:a16="http://schemas.microsoft.com/office/drawing/2014/main" id="{C603EC73-B21E-4EE0-BE87-498A1EDB6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94" y="113277"/>
            <a:ext cx="808681" cy="81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302BB6DC-814D-49B7-B7CF-497EE3F836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6126013"/>
              </p:ext>
            </p:extLst>
          </p:nvPr>
        </p:nvGraphicFramePr>
        <p:xfrm>
          <a:off x="1869440" y="1747520"/>
          <a:ext cx="7934960" cy="46353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12200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dentidade Visual - UFMS">
            <a:extLst>
              <a:ext uri="{FF2B5EF4-FFF2-40B4-BE49-F238E27FC236}">
                <a16:creationId xmlns:a16="http://schemas.microsoft.com/office/drawing/2014/main" id="{C603EC73-B21E-4EE0-BE87-498A1EDB6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94" y="113277"/>
            <a:ext cx="808681" cy="81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4F6FAFCD-9105-4675-8464-FE992D482A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1317866"/>
              </p:ext>
            </p:extLst>
          </p:nvPr>
        </p:nvGraphicFramePr>
        <p:xfrm>
          <a:off x="254000" y="1335526"/>
          <a:ext cx="11744960" cy="54091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Título 2">
            <a:extLst>
              <a:ext uri="{FF2B5EF4-FFF2-40B4-BE49-F238E27FC236}">
                <a16:creationId xmlns:a16="http://schemas.microsoft.com/office/drawing/2014/main" id="{B7BD311D-A8FD-49AC-BC2E-687EF0FF08B6}"/>
              </a:ext>
            </a:extLst>
          </p:cNvPr>
          <p:cNvSpPr txBox="1">
            <a:spLocks/>
          </p:cNvSpPr>
          <p:nvPr/>
        </p:nvSpPr>
        <p:spPr>
          <a:xfrm>
            <a:off x="375920" y="577258"/>
            <a:ext cx="11623040" cy="628370"/>
          </a:xfrm>
          <a:prstGeom prst="rect">
            <a:avLst/>
          </a:prstGeom>
        </p:spPr>
        <p:txBody>
          <a:bodyPr vert="horz" lIns="0" rIns="0" bIns="0" rtlCol="0" anchor="b">
            <a:normAutofit fontScale="60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defRPr lang="pt-BR" sz="1600" b="1" i="0" u="none" strike="noStrike" kern="1200" baseline="0">
                <a:solidFill>
                  <a:srgbClr val="595959"/>
                </a:solidFill>
                <a:latin typeface="Calibri"/>
                <a:ea typeface="+mn-ea"/>
                <a:cs typeface="+mn-cs"/>
              </a:defRPr>
            </a:pPr>
            <a:r>
              <a:rPr lang="pt-BR" sz="3600" b="1" dirty="0">
                <a:solidFill>
                  <a:srgbClr val="59595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Comparativo da quantidade de bits BE X Normal por arquivo</a:t>
            </a:r>
          </a:p>
          <a:p>
            <a:pPr algn="ctr">
              <a:spcBef>
                <a:spcPts val="0"/>
              </a:spcBef>
              <a:defRPr lang="pt-BR" sz="1600" b="1" i="0" u="none" strike="noStrike" kern="1200" baseline="0">
                <a:solidFill>
                  <a:srgbClr val="595959"/>
                </a:solidFill>
                <a:latin typeface="Calibri"/>
                <a:ea typeface="+mn-ea"/>
                <a:cs typeface="+mn-cs"/>
              </a:defRPr>
            </a:pPr>
            <a:r>
              <a:rPr lang="pt-BR" sz="3600" b="1" dirty="0">
                <a:solidFill>
                  <a:srgbClr val="59595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(Alocação estática)</a:t>
            </a:r>
          </a:p>
        </p:txBody>
      </p:sp>
    </p:spTree>
    <p:extLst>
      <p:ext uri="{BB962C8B-B14F-4D97-AF65-F5344CB8AC3E}">
        <p14:creationId xmlns:p14="http://schemas.microsoft.com/office/powerpoint/2010/main" val="251403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42C89534-F9EE-4D5F-BA33-1277DC1C93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6606846"/>
              </p:ext>
            </p:extLst>
          </p:nvPr>
        </p:nvGraphicFramePr>
        <p:xfrm>
          <a:off x="117594" y="1311108"/>
          <a:ext cx="11881366" cy="5440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050" name="Picture 2" descr="Identidade Visual - UFMS">
            <a:extLst>
              <a:ext uri="{FF2B5EF4-FFF2-40B4-BE49-F238E27FC236}">
                <a16:creationId xmlns:a16="http://schemas.microsoft.com/office/drawing/2014/main" id="{C603EC73-B21E-4EE0-BE87-498A1EDB6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94" y="113277"/>
            <a:ext cx="808681" cy="81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2">
            <a:extLst>
              <a:ext uri="{FF2B5EF4-FFF2-40B4-BE49-F238E27FC236}">
                <a16:creationId xmlns:a16="http://schemas.microsoft.com/office/drawing/2014/main" id="{B7BD311D-A8FD-49AC-BC2E-687EF0FF08B6}"/>
              </a:ext>
            </a:extLst>
          </p:cNvPr>
          <p:cNvSpPr txBox="1">
            <a:spLocks/>
          </p:cNvSpPr>
          <p:nvPr/>
        </p:nvSpPr>
        <p:spPr>
          <a:xfrm>
            <a:off x="193040" y="629920"/>
            <a:ext cx="11998960" cy="609600"/>
          </a:xfrm>
          <a:prstGeom prst="rect">
            <a:avLst/>
          </a:prstGeom>
        </p:spPr>
        <p:txBody>
          <a:bodyPr vert="horz" lIns="0" rIns="0" bIns="0" rtlCol="0" anchor="b">
            <a:normAutofit fontScale="60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defRPr lang="pt-BR" sz="1600" b="1" i="0" u="none" strike="noStrike" kern="1200" baseline="0">
                <a:solidFill>
                  <a:srgbClr val="595959"/>
                </a:solidFill>
                <a:latin typeface="Calibri"/>
                <a:ea typeface="+mn-ea"/>
                <a:cs typeface="+mn-cs"/>
              </a:defRPr>
            </a:pPr>
            <a:r>
              <a:rPr lang="pt-BR" sz="3600" b="1" dirty="0">
                <a:solidFill>
                  <a:srgbClr val="59595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Comparativo do percentual de memória excedente necessária BE X Normal por arquivo</a:t>
            </a:r>
          </a:p>
          <a:p>
            <a:pPr algn="ctr">
              <a:spcBef>
                <a:spcPts val="0"/>
              </a:spcBef>
              <a:defRPr lang="pt-BR" sz="1600" b="1" i="0" u="none" strike="noStrike" kern="1200" baseline="0">
                <a:solidFill>
                  <a:srgbClr val="595959"/>
                </a:solidFill>
                <a:latin typeface="Calibri"/>
                <a:ea typeface="+mn-ea"/>
                <a:cs typeface="+mn-cs"/>
              </a:defRPr>
            </a:pPr>
            <a:r>
              <a:rPr lang="pt-BR" sz="3600" b="1" dirty="0">
                <a:solidFill>
                  <a:srgbClr val="59595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(Alocação estática)</a:t>
            </a:r>
          </a:p>
        </p:txBody>
      </p:sp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50725F55-916D-4C33-8BF1-32196D80A917}"/>
              </a:ext>
            </a:extLst>
          </p:cNvPr>
          <p:cNvSpPr/>
          <p:nvPr/>
        </p:nvSpPr>
        <p:spPr>
          <a:xfrm>
            <a:off x="4881880" y="2184400"/>
            <a:ext cx="355600" cy="254000"/>
          </a:xfrm>
          <a:prstGeom prst="downArrow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  <p:sp>
        <p:nvSpPr>
          <p:cNvPr id="2" name="Seta: para Baixo 1">
            <a:extLst>
              <a:ext uri="{FF2B5EF4-FFF2-40B4-BE49-F238E27FC236}">
                <a16:creationId xmlns:a16="http://schemas.microsoft.com/office/drawing/2014/main" id="{5CA85911-DD49-415F-B202-FCF8EBC1DA28}"/>
              </a:ext>
            </a:extLst>
          </p:cNvPr>
          <p:cNvSpPr/>
          <p:nvPr/>
        </p:nvSpPr>
        <p:spPr>
          <a:xfrm>
            <a:off x="1112520" y="2291080"/>
            <a:ext cx="355600" cy="254000"/>
          </a:xfrm>
          <a:prstGeom prst="downArrow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006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239629" y="627215"/>
            <a:ext cx="10834777" cy="608808"/>
          </a:xfrm>
        </p:spPr>
        <p:txBody>
          <a:bodyPr rtlCol="0">
            <a:normAutofit/>
          </a:bodyPr>
          <a:lstStyle/>
          <a:p>
            <a:r>
              <a:rPr lang="en-US" sz="3200" dirty="0">
                <a:solidFill>
                  <a:srgbClr val="595959"/>
                </a:solidFill>
                <a:latin typeface="Calibri"/>
              </a:rPr>
              <a:t>Percentual </a:t>
            </a:r>
            <a:r>
              <a:rPr lang="pt-BR" sz="3200" dirty="0">
                <a:solidFill>
                  <a:srgbClr val="595959"/>
                </a:solidFill>
                <a:latin typeface="Calibri"/>
              </a:rPr>
              <a:t>médio</a:t>
            </a:r>
            <a:r>
              <a:rPr lang="en-US" sz="3200" dirty="0">
                <a:solidFill>
                  <a:srgbClr val="595959"/>
                </a:solidFill>
                <a:latin typeface="Calibri"/>
              </a:rPr>
              <a:t> da </a:t>
            </a:r>
            <a:r>
              <a:rPr lang="pt-BR" sz="3200" dirty="0">
                <a:solidFill>
                  <a:srgbClr val="595959"/>
                </a:solidFill>
                <a:latin typeface="Calibri"/>
              </a:rPr>
              <a:t>quantidade</a:t>
            </a:r>
            <a:r>
              <a:rPr lang="en-US" sz="3200" dirty="0">
                <a:solidFill>
                  <a:srgbClr val="595959"/>
                </a:solidFill>
                <a:latin typeface="Calibri"/>
              </a:rPr>
              <a:t> de </a:t>
            </a:r>
            <a:r>
              <a:rPr lang="pt-BR" sz="3200" dirty="0">
                <a:solidFill>
                  <a:srgbClr val="595959"/>
                </a:solidFill>
                <a:latin typeface="Calibri"/>
              </a:rPr>
              <a:t>memória</a:t>
            </a:r>
            <a:r>
              <a:rPr lang="en-US" sz="3200" dirty="0">
                <a:solidFill>
                  <a:srgbClr val="595959"/>
                </a:solidFill>
                <a:latin typeface="Calibri"/>
              </a:rPr>
              <a:t> </a:t>
            </a:r>
            <a:r>
              <a:rPr lang="pt-BR" sz="3200" dirty="0">
                <a:solidFill>
                  <a:srgbClr val="595959"/>
                </a:solidFill>
                <a:latin typeface="Calibri"/>
              </a:rPr>
              <a:t>por tipo de arquivo</a:t>
            </a:r>
          </a:p>
        </p:txBody>
      </p:sp>
      <p:pic>
        <p:nvPicPr>
          <p:cNvPr id="2050" name="Picture 2" descr="Identidade Visual - UFMS">
            <a:extLst>
              <a:ext uri="{FF2B5EF4-FFF2-40B4-BE49-F238E27FC236}">
                <a16:creationId xmlns:a16="http://schemas.microsoft.com/office/drawing/2014/main" id="{C603EC73-B21E-4EE0-BE87-498A1EDB6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94" y="113277"/>
            <a:ext cx="808681" cy="81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119A7BCA-7C09-4650-B307-33ACAA134C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1241754"/>
              </p:ext>
            </p:extLst>
          </p:nvPr>
        </p:nvGraphicFramePr>
        <p:xfrm>
          <a:off x="521934" y="1445458"/>
          <a:ext cx="11223026" cy="51483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91153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dentidade Visual - UFMS">
            <a:extLst>
              <a:ext uri="{FF2B5EF4-FFF2-40B4-BE49-F238E27FC236}">
                <a16:creationId xmlns:a16="http://schemas.microsoft.com/office/drawing/2014/main" id="{C603EC73-B21E-4EE0-BE87-498A1EDB6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94" y="113277"/>
            <a:ext cx="808681" cy="81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2">
            <a:extLst>
              <a:ext uri="{FF2B5EF4-FFF2-40B4-BE49-F238E27FC236}">
                <a16:creationId xmlns:a16="http://schemas.microsoft.com/office/drawing/2014/main" id="{B7BD311D-A8FD-49AC-BC2E-687EF0FF08B6}"/>
              </a:ext>
            </a:extLst>
          </p:cNvPr>
          <p:cNvSpPr txBox="1">
            <a:spLocks/>
          </p:cNvSpPr>
          <p:nvPr/>
        </p:nvSpPr>
        <p:spPr>
          <a:xfrm>
            <a:off x="375920" y="577258"/>
            <a:ext cx="11623040" cy="628370"/>
          </a:xfrm>
          <a:prstGeom prst="rect">
            <a:avLst/>
          </a:prstGeom>
        </p:spPr>
        <p:txBody>
          <a:bodyPr vert="horz" lIns="0" rIns="0" bIns="0" rtlCol="0" anchor="b">
            <a:normAutofit fontScale="60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defRPr lang="pt-BR" sz="1600" b="1" i="0" u="none" strike="noStrike" kern="1200" baseline="0">
                <a:solidFill>
                  <a:srgbClr val="595959"/>
                </a:solidFill>
                <a:latin typeface="Calibri"/>
                <a:ea typeface="+mn-ea"/>
                <a:cs typeface="+mn-cs"/>
              </a:defRPr>
            </a:pPr>
            <a:r>
              <a:rPr lang="pt-BR" sz="3600" b="1" dirty="0">
                <a:solidFill>
                  <a:srgbClr val="59595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Comparativo da quantidade de bits BE X Normal por arquivo</a:t>
            </a:r>
          </a:p>
          <a:p>
            <a:pPr algn="ctr">
              <a:spcBef>
                <a:spcPts val="0"/>
              </a:spcBef>
              <a:defRPr lang="pt-BR" sz="1600" b="1" i="0" u="none" strike="noStrike" kern="1200" baseline="0">
                <a:solidFill>
                  <a:srgbClr val="595959"/>
                </a:solidFill>
                <a:latin typeface="Calibri"/>
                <a:ea typeface="+mn-ea"/>
                <a:cs typeface="+mn-cs"/>
              </a:defRPr>
            </a:pPr>
            <a:r>
              <a:rPr lang="pt-BR" sz="3600" b="1" dirty="0">
                <a:solidFill>
                  <a:srgbClr val="59595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(Alocação estática)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2440675D-BFDB-432F-93CB-A413408AC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218471"/>
              </p:ext>
            </p:extLst>
          </p:nvPr>
        </p:nvGraphicFramePr>
        <p:xfrm>
          <a:off x="2089150" y="1319213"/>
          <a:ext cx="9074150" cy="5214931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912053">
                  <a:extLst>
                    <a:ext uri="{9D8B030D-6E8A-4147-A177-3AD203B41FA5}">
                      <a16:colId xmlns:a16="http://schemas.microsoft.com/office/drawing/2014/main" val="2523973664"/>
                    </a:ext>
                  </a:extLst>
                </a:gridCol>
                <a:gridCol w="869542">
                  <a:extLst>
                    <a:ext uri="{9D8B030D-6E8A-4147-A177-3AD203B41FA5}">
                      <a16:colId xmlns:a16="http://schemas.microsoft.com/office/drawing/2014/main" val="3344213954"/>
                    </a:ext>
                  </a:extLst>
                </a:gridCol>
                <a:gridCol w="834760">
                  <a:extLst>
                    <a:ext uri="{9D8B030D-6E8A-4147-A177-3AD203B41FA5}">
                      <a16:colId xmlns:a16="http://schemas.microsoft.com/office/drawing/2014/main" val="2281994650"/>
                    </a:ext>
                  </a:extLst>
                </a:gridCol>
                <a:gridCol w="803843">
                  <a:extLst>
                    <a:ext uri="{9D8B030D-6E8A-4147-A177-3AD203B41FA5}">
                      <a16:colId xmlns:a16="http://schemas.microsoft.com/office/drawing/2014/main" val="4127615446"/>
                    </a:ext>
                  </a:extLst>
                </a:gridCol>
                <a:gridCol w="819301">
                  <a:extLst>
                    <a:ext uri="{9D8B030D-6E8A-4147-A177-3AD203B41FA5}">
                      <a16:colId xmlns:a16="http://schemas.microsoft.com/office/drawing/2014/main" val="727955949"/>
                    </a:ext>
                  </a:extLst>
                </a:gridCol>
                <a:gridCol w="942969">
                  <a:extLst>
                    <a:ext uri="{9D8B030D-6E8A-4147-A177-3AD203B41FA5}">
                      <a16:colId xmlns:a16="http://schemas.microsoft.com/office/drawing/2014/main" val="3860757251"/>
                    </a:ext>
                  </a:extLst>
                </a:gridCol>
                <a:gridCol w="865677">
                  <a:extLst>
                    <a:ext uri="{9D8B030D-6E8A-4147-A177-3AD203B41FA5}">
                      <a16:colId xmlns:a16="http://schemas.microsoft.com/office/drawing/2014/main" val="1766259996"/>
                    </a:ext>
                  </a:extLst>
                </a:gridCol>
                <a:gridCol w="1008668">
                  <a:extLst>
                    <a:ext uri="{9D8B030D-6E8A-4147-A177-3AD203B41FA5}">
                      <a16:colId xmlns:a16="http://schemas.microsoft.com/office/drawing/2014/main" val="170998322"/>
                    </a:ext>
                  </a:extLst>
                </a:gridCol>
                <a:gridCol w="1055044">
                  <a:extLst>
                    <a:ext uri="{9D8B030D-6E8A-4147-A177-3AD203B41FA5}">
                      <a16:colId xmlns:a16="http://schemas.microsoft.com/office/drawing/2014/main" val="600457525"/>
                    </a:ext>
                  </a:extLst>
                </a:gridCol>
                <a:gridCol w="962293">
                  <a:extLst>
                    <a:ext uri="{9D8B030D-6E8A-4147-A177-3AD203B41FA5}">
                      <a16:colId xmlns:a16="http://schemas.microsoft.com/office/drawing/2014/main" val="3171569655"/>
                    </a:ext>
                  </a:extLst>
                </a:gridCol>
              </a:tblGrid>
              <a:tr h="74499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Arquivo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Número Endereços 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Endereço com</a:t>
                      </a:r>
                      <a:br>
                        <a:rPr lang="pt-BR" sz="1200" u="none" strike="noStrike" dirty="0">
                          <a:effectLst/>
                        </a:rPr>
                      </a:br>
                      <a:r>
                        <a:rPr lang="pt-BR" sz="1200" u="none" strike="noStrike" dirty="0">
                          <a:effectLst/>
                        </a:rPr>
                        <a:t>1 byte 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Endereço com</a:t>
                      </a:r>
                      <a:br>
                        <a:rPr lang="pt-BR" sz="1200" u="none" strike="noStrike" dirty="0">
                          <a:effectLst/>
                        </a:rPr>
                      </a:br>
                      <a:r>
                        <a:rPr lang="pt-BR" sz="1200" u="none" strike="noStrike" dirty="0">
                          <a:effectLst/>
                        </a:rPr>
                        <a:t>2 byte 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Endereço com</a:t>
                      </a:r>
                      <a:br>
                        <a:rPr lang="pt-BR" sz="1200" u="none" strike="noStrike">
                          <a:effectLst/>
                        </a:rPr>
                      </a:br>
                      <a:r>
                        <a:rPr lang="pt-BR" sz="1200" u="none" strike="noStrike">
                          <a:effectLst/>
                        </a:rPr>
                        <a:t>3 byte 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Endereço com</a:t>
                      </a:r>
                      <a:br>
                        <a:rPr lang="pt-BR" sz="1200" u="none" strike="noStrike">
                          <a:effectLst/>
                        </a:rPr>
                      </a:br>
                      <a:r>
                        <a:rPr lang="pt-BR" sz="1200" u="none" strike="noStrike">
                          <a:effectLst/>
                        </a:rPr>
                        <a:t>4 byte 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Endereço com</a:t>
                      </a:r>
                      <a:br>
                        <a:rPr lang="pt-BR" sz="1200" u="none" strike="noStrike">
                          <a:effectLst/>
                        </a:rPr>
                      </a:br>
                      <a:r>
                        <a:rPr lang="pt-BR" sz="1200" u="none" strike="noStrike">
                          <a:effectLst/>
                        </a:rPr>
                        <a:t>5 byte 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Limitação da Alo-cação (bits) 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Qtde Normal(bits) 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Qtde Memória Excedente 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28333059"/>
                  </a:ext>
                </a:extLst>
              </a:tr>
              <a:tr h="24833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acl1_1k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3.768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31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87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145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3.193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312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119.776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120.576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-0,66%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3536345"/>
                  </a:ext>
                </a:extLst>
              </a:tr>
              <a:tr h="24833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acl1_10k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39.096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198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960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3.317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24.604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10.017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1.284.560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1.251.072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2,68%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4104500"/>
                  </a:ext>
                </a:extLst>
              </a:tr>
              <a:tr h="24833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acl1_100k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397.276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1.786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8.149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21.570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285.005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80.766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13.013.152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12.712.832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2,36%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7174788"/>
                  </a:ext>
                </a:extLst>
              </a:tr>
              <a:tr h="24833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acl2_1k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3.844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310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380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852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1.518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784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108.944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123.008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-11,43%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6764311"/>
                  </a:ext>
                </a:extLst>
              </a:tr>
              <a:tr h="24833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acl2_10k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37.904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2.570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5.106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6.676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16.228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7.324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1.074.736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1.212.928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-11,39%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61941729"/>
                  </a:ext>
                </a:extLst>
              </a:tr>
              <a:tr h="24833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acl2_100k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300.400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13.723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38.881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55.742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137.263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54.791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8.653.744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9.612.800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-9,98%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6284758"/>
                  </a:ext>
                </a:extLst>
              </a:tr>
              <a:tr h="24833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acl3_1k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3.960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336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157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371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1.876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1.220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122.936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126.720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-2,99%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0834538"/>
                  </a:ext>
                </a:extLst>
              </a:tr>
              <a:tr h="24833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acl3_10k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37.676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2.867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1.628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4.251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18.915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10.015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1.156.888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1.205.632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-4,04%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30139039"/>
                  </a:ext>
                </a:extLst>
              </a:tr>
              <a:tr h="24833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acl3_100k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397.924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31.251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15.950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37.862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218.471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94.390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12.180.568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12.733.568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-4,34%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6260206"/>
                  </a:ext>
                </a:extLst>
              </a:tr>
              <a:tr h="24833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acl4_1k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3.960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308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244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312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2.875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221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114.696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126.720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-9,49%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09135320"/>
                  </a:ext>
                </a:extLst>
              </a:tr>
              <a:tr h="24833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acl4_10k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38.374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2.438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2.322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4.327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20.289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8.998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1.169.672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1.227.968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-4,75%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95633057"/>
                  </a:ext>
                </a:extLst>
              </a:tr>
              <a:tr h="24833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acl4_100k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396.208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25.367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21.115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37.051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221.226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91.449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12.167.192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12.678.656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-4,03%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9853363"/>
                  </a:ext>
                </a:extLst>
              </a:tr>
              <a:tr h="24833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acl5_1k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3.732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63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420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2.878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371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118.024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119.424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-1,17%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87779240"/>
                  </a:ext>
                </a:extLst>
              </a:tr>
              <a:tr h="24833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acl5_10k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29.192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636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2.238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18.133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8.185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971.544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934.144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4,00%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5351032"/>
                  </a:ext>
                </a:extLst>
              </a:tr>
              <a:tr h="24833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acl5_100k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392.720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9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7.111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21.520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267.369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96.711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13.054.576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12.567.040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3,88%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1506235"/>
                  </a:ext>
                </a:extLst>
              </a:tr>
              <a:tr h="24833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fw1_1k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3.428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899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212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104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1.284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929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91.328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109.696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-16,74%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1216369"/>
                  </a:ext>
                </a:extLst>
              </a:tr>
              <a:tr h="24833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fw1_10k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37.516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9.248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2.281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840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15.343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9.804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1.013.776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1.200.512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-15,55%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1527660"/>
                  </a:ext>
                </a:extLst>
              </a:tr>
              <a:tr h="24833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fw1_100k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352.324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81.238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21.080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7.680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147.180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95.146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9.687.104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11.274.368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-14,08%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1733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211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dentidade Visual - UFMS">
            <a:extLst>
              <a:ext uri="{FF2B5EF4-FFF2-40B4-BE49-F238E27FC236}">
                <a16:creationId xmlns:a16="http://schemas.microsoft.com/office/drawing/2014/main" id="{C603EC73-B21E-4EE0-BE87-498A1EDB6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94" y="113277"/>
            <a:ext cx="808681" cy="81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2">
            <a:extLst>
              <a:ext uri="{FF2B5EF4-FFF2-40B4-BE49-F238E27FC236}">
                <a16:creationId xmlns:a16="http://schemas.microsoft.com/office/drawing/2014/main" id="{B7BD311D-A8FD-49AC-BC2E-687EF0FF08B6}"/>
              </a:ext>
            </a:extLst>
          </p:cNvPr>
          <p:cNvSpPr txBox="1">
            <a:spLocks/>
          </p:cNvSpPr>
          <p:nvPr/>
        </p:nvSpPr>
        <p:spPr>
          <a:xfrm>
            <a:off x="375920" y="577258"/>
            <a:ext cx="11623040" cy="628370"/>
          </a:xfrm>
          <a:prstGeom prst="rect">
            <a:avLst/>
          </a:prstGeom>
        </p:spPr>
        <p:txBody>
          <a:bodyPr vert="horz" lIns="0" rIns="0" bIns="0" rtlCol="0" anchor="b">
            <a:normAutofit fontScale="60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defRPr lang="pt-BR" sz="1600" b="1" i="0" u="none" strike="noStrike" kern="1200" baseline="0">
                <a:solidFill>
                  <a:srgbClr val="595959"/>
                </a:solidFill>
                <a:latin typeface="Calibri"/>
                <a:ea typeface="+mn-ea"/>
                <a:cs typeface="+mn-cs"/>
              </a:defRPr>
            </a:pPr>
            <a:r>
              <a:rPr lang="pt-BR" sz="3600" b="1" dirty="0">
                <a:solidFill>
                  <a:srgbClr val="59595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Comparativo da quantidade de bits BE X Normal por arquivo</a:t>
            </a:r>
          </a:p>
          <a:p>
            <a:pPr algn="ctr">
              <a:spcBef>
                <a:spcPts val="0"/>
              </a:spcBef>
              <a:defRPr lang="pt-BR" sz="1600" b="1" i="0" u="none" strike="noStrike" kern="1200" baseline="0">
                <a:solidFill>
                  <a:srgbClr val="595959"/>
                </a:solidFill>
                <a:latin typeface="Calibri"/>
                <a:ea typeface="+mn-ea"/>
                <a:cs typeface="+mn-cs"/>
              </a:defRPr>
            </a:pPr>
            <a:r>
              <a:rPr lang="pt-BR" sz="3600" b="1" dirty="0">
                <a:solidFill>
                  <a:srgbClr val="59595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(Alocação estática)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D6076EF4-1583-41D7-A8A4-9A0E6C7A4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476829"/>
              </p:ext>
            </p:extLst>
          </p:nvPr>
        </p:nvGraphicFramePr>
        <p:xfrm>
          <a:off x="2009776" y="1316170"/>
          <a:ext cx="8772526" cy="5418009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881736">
                  <a:extLst>
                    <a:ext uri="{9D8B030D-6E8A-4147-A177-3AD203B41FA5}">
                      <a16:colId xmlns:a16="http://schemas.microsoft.com/office/drawing/2014/main" val="3098690842"/>
                    </a:ext>
                  </a:extLst>
                </a:gridCol>
                <a:gridCol w="840637">
                  <a:extLst>
                    <a:ext uri="{9D8B030D-6E8A-4147-A177-3AD203B41FA5}">
                      <a16:colId xmlns:a16="http://schemas.microsoft.com/office/drawing/2014/main" val="548617546"/>
                    </a:ext>
                  </a:extLst>
                </a:gridCol>
                <a:gridCol w="807014">
                  <a:extLst>
                    <a:ext uri="{9D8B030D-6E8A-4147-A177-3AD203B41FA5}">
                      <a16:colId xmlns:a16="http://schemas.microsoft.com/office/drawing/2014/main" val="1130734822"/>
                    </a:ext>
                  </a:extLst>
                </a:gridCol>
                <a:gridCol w="777124">
                  <a:extLst>
                    <a:ext uri="{9D8B030D-6E8A-4147-A177-3AD203B41FA5}">
                      <a16:colId xmlns:a16="http://schemas.microsoft.com/office/drawing/2014/main" val="1278847689"/>
                    </a:ext>
                  </a:extLst>
                </a:gridCol>
                <a:gridCol w="792068">
                  <a:extLst>
                    <a:ext uri="{9D8B030D-6E8A-4147-A177-3AD203B41FA5}">
                      <a16:colId xmlns:a16="http://schemas.microsoft.com/office/drawing/2014/main" val="2094735170"/>
                    </a:ext>
                  </a:extLst>
                </a:gridCol>
                <a:gridCol w="911627">
                  <a:extLst>
                    <a:ext uri="{9D8B030D-6E8A-4147-A177-3AD203B41FA5}">
                      <a16:colId xmlns:a16="http://schemas.microsoft.com/office/drawing/2014/main" val="421318386"/>
                    </a:ext>
                  </a:extLst>
                </a:gridCol>
                <a:gridCol w="836901">
                  <a:extLst>
                    <a:ext uri="{9D8B030D-6E8A-4147-A177-3AD203B41FA5}">
                      <a16:colId xmlns:a16="http://schemas.microsoft.com/office/drawing/2014/main" val="34096606"/>
                    </a:ext>
                  </a:extLst>
                </a:gridCol>
                <a:gridCol w="975141">
                  <a:extLst>
                    <a:ext uri="{9D8B030D-6E8A-4147-A177-3AD203B41FA5}">
                      <a16:colId xmlns:a16="http://schemas.microsoft.com/office/drawing/2014/main" val="1163334945"/>
                    </a:ext>
                  </a:extLst>
                </a:gridCol>
                <a:gridCol w="1019973">
                  <a:extLst>
                    <a:ext uri="{9D8B030D-6E8A-4147-A177-3AD203B41FA5}">
                      <a16:colId xmlns:a16="http://schemas.microsoft.com/office/drawing/2014/main" val="1057100166"/>
                    </a:ext>
                  </a:extLst>
                </a:gridCol>
                <a:gridCol w="930305">
                  <a:extLst>
                    <a:ext uri="{9D8B030D-6E8A-4147-A177-3AD203B41FA5}">
                      <a16:colId xmlns:a16="http://schemas.microsoft.com/office/drawing/2014/main" val="3114478713"/>
                    </a:ext>
                  </a:extLst>
                </a:gridCol>
              </a:tblGrid>
              <a:tr h="804904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pt-BR" sz="1200" b="1" u="none" strike="noStrike" kern="1200" dirty="0">
                          <a:solidFill>
                            <a:schemeClr val="lt1"/>
                          </a:solidFill>
                          <a:effectLst/>
                        </a:rPr>
                        <a:t>Arquivo</a:t>
                      </a:r>
                      <a:endParaRPr kumimoji="0" lang="pt-BR" sz="12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Número Endereços 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Endereço com</a:t>
                      </a:r>
                      <a:br>
                        <a:rPr lang="pt-BR" sz="1200" u="none" strike="noStrike" dirty="0">
                          <a:effectLst/>
                        </a:rPr>
                      </a:br>
                      <a:r>
                        <a:rPr lang="pt-BR" sz="1200" u="none" strike="noStrike" dirty="0">
                          <a:effectLst/>
                        </a:rPr>
                        <a:t>1 byte 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Endereço com</a:t>
                      </a:r>
                      <a:br>
                        <a:rPr lang="pt-BR" sz="1200" u="none" strike="noStrike" dirty="0">
                          <a:effectLst/>
                        </a:rPr>
                      </a:br>
                      <a:r>
                        <a:rPr lang="pt-BR" sz="1200" u="none" strike="noStrike" dirty="0">
                          <a:effectLst/>
                        </a:rPr>
                        <a:t>2 byte 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Endereço com</a:t>
                      </a:r>
                      <a:br>
                        <a:rPr lang="pt-BR" sz="1200" u="none" strike="noStrike">
                          <a:effectLst/>
                        </a:rPr>
                      </a:br>
                      <a:r>
                        <a:rPr lang="pt-BR" sz="1200" u="none" strike="noStrike">
                          <a:effectLst/>
                        </a:rPr>
                        <a:t>3 byte 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Endereço com</a:t>
                      </a:r>
                      <a:br>
                        <a:rPr lang="pt-BR" sz="1200" u="none" strike="noStrike">
                          <a:effectLst/>
                        </a:rPr>
                      </a:br>
                      <a:r>
                        <a:rPr lang="pt-BR" sz="1200" u="none" strike="noStrike">
                          <a:effectLst/>
                        </a:rPr>
                        <a:t>4 byte 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Endereço com</a:t>
                      </a:r>
                      <a:br>
                        <a:rPr lang="pt-BR" sz="1200" u="none" strike="noStrike">
                          <a:effectLst/>
                        </a:rPr>
                      </a:br>
                      <a:r>
                        <a:rPr lang="pt-BR" sz="1200" u="none" strike="noStrike">
                          <a:effectLst/>
                        </a:rPr>
                        <a:t>5 byte 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Limitação da Alo-cação (bits) 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Qtde Normal(bits) 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Qtde Memória Excedente 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extLst>
                  <a:ext uri="{0D108BD9-81ED-4DB2-BD59-A6C34878D82A}">
                    <a16:rowId xmlns:a16="http://schemas.microsoft.com/office/drawing/2014/main" val="4015217906"/>
                  </a:ext>
                </a:extLst>
              </a:tr>
              <a:tr h="242795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fw2_1k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3.884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1.271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289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449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1.249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626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90.576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124.288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-27,12%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5226" marR="5226" marT="5226" marB="0" anchor="b"/>
                </a:tc>
                <a:extLst>
                  <a:ext uri="{0D108BD9-81ED-4DB2-BD59-A6C34878D82A}">
                    <a16:rowId xmlns:a16="http://schemas.microsoft.com/office/drawing/2014/main" val="4104023511"/>
                  </a:ext>
                </a:extLst>
              </a:tr>
              <a:tr h="242795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fw2_10k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38.620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12.302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2.697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4.325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12.980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6.316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913.368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1.235.840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-26,09%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5226" marR="5226" marT="5226" marB="0" anchor="b"/>
                </a:tc>
                <a:extLst>
                  <a:ext uri="{0D108BD9-81ED-4DB2-BD59-A6C34878D82A}">
                    <a16:rowId xmlns:a16="http://schemas.microsoft.com/office/drawing/2014/main" val="720105717"/>
                  </a:ext>
                </a:extLst>
              </a:tr>
              <a:tr h="242795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fw2_100k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384.312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123.818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25.943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44.022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127.342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63.187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9.064.584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12.297.984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-26,29%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5226" marR="5226" marT="5226" marB="0" anchor="b"/>
                </a:tc>
                <a:extLst>
                  <a:ext uri="{0D108BD9-81ED-4DB2-BD59-A6C34878D82A}">
                    <a16:rowId xmlns:a16="http://schemas.microsoft.com/office/drawing/2014/main" val="1855646079"/>
                  </a:ext>
                </a:extLst>
              </a:tr>
              <a:tr h="242795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fw3_1k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3.196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972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205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52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987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980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83.088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102.272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-18,76%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5226" marR="5226" marT="5226" marB="0" anchor="b"/>
                </a:tc>
                <a:extLst>
                  <a:ext uri="{0D108BD9-81ED-4DB2-BD59-A6C34878D82A}">
                    <a16:rowId xmlns:a16="http://schemas.microsoft.com/office/drawing/2014/main" val="1558670132"/>
                  </a:ext>
                </a:extLst>
              </a:tr>
              <a:tr h="242795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fw3_10k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36.148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9.363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2.480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962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14.193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9.150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957.848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1.156.736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-17,19%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5226" marR="5226" marT="5226" marB="0" anchor="b"/>
                </a:tc>
                <a:extLst>
                  <a:ext uri="{0D108BD9-81ED-4DB2-BD59-A6C34878D82A}">
                    <a16:rowId xmlns:a16="http://schemas.microsoft.com/office/drawing/2014/main" val="552558578"/>
                  </a:ext>
                </a:extLst>
              </a:tr>
              <a:tr h="242795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fw3_100k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335.008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82.568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20.242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6.701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130.226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95.271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9.123.312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10.720.256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-14,90%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5226" marR="5226" marT="5226" marB="0" anchor="b"/>
                </a:tc>
                <a:extLst>
                  <a:ext uri="{0D108BD9-81ED-4DB2-BD59-A6C34878D82A}">
                    <a16:rowId xmlns:a16="http://schemas.microsoft.com/office/drawing/2014/main" val="3137279289"/>
                  </a:ext>
                </a:extLst>
              </a:tr>
              <a:tr h="242795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fw4_1k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3.388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783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201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475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1.054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875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89.608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108.416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-17,35%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5226" marR="5226" marT="5226" marB="0" anchor="b"/>
                </a:tc>
                <a:extLst>
                  <a:ext uri="{0D108BD9-81ED-4DB2-BD59-A6C34878D82A}">
                    <a16:rowId xmlns:a16="http://schemas.microsoft.com/office/drawing/2014/main" val="3791112241"/>
                  </a:ext>
                </a:extLst>
              </a:tr>
              <a:tr h="242795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fw4_10k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35.100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7.535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1.908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4.056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13.777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7.824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941.976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1.123.200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-16,13%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5226" marR="5226" marT="5226" marB="0" anchor="b"/>
                </a:tc>
                <a:extLst>
                  <a:ext uri="{0D108BD9-81ED-4DB2-BD59-A6C34878D82A}">
                    <a16:rowId xmlns:a16="http://schemas.microsoft.com/office/drawing/2014/main" val="751656959"/>
                  </a:ext>
                </a:extLst>
              </a:tr>
              <a:tr h="242795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fw4_100k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335.868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64.367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15.859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41.107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140.239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74.296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9.214.736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10.747.776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-14,26%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5226" marR="5226" marT="5226" marB="0" anchor="b"/>
                </a:tc>
                <a:extLst>
                  <a:ext uri="{0D108BD9-81ED-4DB2-BD59-A6C34878D82A}">
                    <a16:rowId xmlns:a16="http://schemas.microsoft.com/office/drawing/2014/main" val="2029389418"/>
                  </a:ext>
                </a:extLst>
              </a:tr>
              <a:tr h="242795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fw5_1k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3.456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1.059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255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82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1.200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860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87.320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110.592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-21,04%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5226" marR="5226" marT="5226" marB="0" anchor="b"/>
                </a:tc>
                <a:extLst>
                  <a:ext uri="{0D108BD9-81ED-4DB2-BD59-A6C34878D82A}">
                    <a16:rowId xmlns:a16="http://schemas.microsoft.com/office/drawing/2014/main" val="3740757056"/>
                  </a:ext>
                </a:extLst>
              </a:tr>
              <a:tr h="242795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fw5_10k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35.332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9.848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2.641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878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13.230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8.735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914.872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1.130.624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-19,08%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5226" marR="5226" marT="5226" marB="0" anchor="b"/>
                </a:tc>
                <a:extLst>
                  <a:ext uri="{0D108BD9-81ED-4DB2-BD59-A6C34878D82A}">
                    <a16:rowId xmlns:a16="http://schemas.microsoft.com/office/drawing/2014/main" val="3287661330"/>
                  </a:ext>
                </a:extLst>
              </a:tr>
              <a:tr h="242795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fw5_100k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335.188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89.515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23.597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8.575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129.036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84.465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8.807.224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10.726.016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-17,89%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5226" marR="5226" marT="5226" marB="0" anchor="b"/>
                </a:tc>
                <a:extLst>
                  <a:ext uri="{0D108BD9-81ED-4DB2-BD59-A6C34878D82A}">
                    <a16:rowId xmlns:a16="http://schemas.microsoft.com/office/drawing/2014/main" val="73230374"/>
                  </a:ext>
                </a:extLst>
              </a:tr>
              <a:tr h="242795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ipc1_1k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3.896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222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220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836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1.720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898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116.320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124.672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-6,70%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5226" marR="5226" marT="5226" marB="0" anchor="b"/>
                </a:tc>
                <a:extLst>
                  <a:ext uri="{0D108BD9-81ED-4DB2-BD59-A6C34878D82A}">
                    <a16:rowId xmlns:a16="http://schemas.microsoft.com/office/drawing/2014/main" val="2194367029"/>
                  </a:ext>
                </a:extLst>
              </a:tr>
              <a:tr h="242795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ipc1_10k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38.072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2.439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2.150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6.614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18.693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8.176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1.137.864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1.218.304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-6,60%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5226" marR="5226" marT="5226" marB="0" anchor="b"/>
                </a:tc>
                <a:extLst>
                  <a:ext uri="{0D108BD9-81ED-4DB2-BD59-A6C34878D82A}">
                    <a16:rowId xmlns:a16="http://schemas.microsoft.com/office/drawing/2014/main" val="726169717"/>
                  </a:ext>
                </a:extLst>
              </a:tr>
              <a:tr h="242795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ipc1_100k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397.300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24.686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20.235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70.782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199.317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82.280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11.889.360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12.713.600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-6,48%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5226" marR="5226" marT="5226" marB="0" anchor="b"/>
                </a:tc>
                <a:extLst>
                  <a:ext uri="{0D108BD9-81ED-4DB2-BD59-A6C34878D82A}">
                    <a16:rowId xmlns:a16="http://schemas.microsoft.com/office/drawing/2014/main" val="482832792"/>
                  </a:ext>
                </a:extLst>
              </a:tr>
              <a:tr h="242795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ipc2_1k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2.784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400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80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75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1.457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772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83.784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89.088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-5,95%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5226" marR="5226" marT="5226" marB="0" anchor="b"/>
                </a:tc>
                <a:extLst>
                  <a:ext uri="{0D108BD9-81ED-4DB2-BD59-A6C34878D82A}">
                    <a16:rowId xmlns:a16="http://schemas.microsoft.com/office/drawing/2014/main" val="2620704008"/>
                  </a:ext>
                </a:extLst>
              </a:tr>
              <a:tr h="242795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ipc2_10k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40.000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6.292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1.141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719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17.393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14.455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1.220.624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1.280.000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-4,64%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5226" marR="5226" marT="5226" marB="0" anchor="b"/>
                </a:tc>
                <a:extLst>
                  <a:ext uri="{0D108BD9-81ED-4DB2-BD59-A6C34878D82A}">
                    <a16:rowId xmlns:a16="http://schemas.microsoft.com/office/drawing/2014/main" val="2848738248"/>
                  </a:ext>
                </a:extLst>
              </a:tr>
              <a:tr h="242795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ipc2_100k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400.000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64.309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9.976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5.730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174.466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145.519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12.215.280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12.800.000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-4,57%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5226" marR="5226" marT="5226" marB="0" anchor="b"/>
                </a:tc>
                <a:extLst>
                  <a:ext uri="{0D108BD9-81ED-4DB2-BD59-A6C34878D82A}">
                    <a16:rowId xmlns:a16="http://schemas.microsoft.com/office/drawing/2014/main" val="2320247213"/>
                  </a:ext>
                </a:extLst>
              </a:tr>
              <a:tr h="242795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Total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4.910.854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1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674.328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Times New Roman1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256.481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Times New Roman1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401.718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Times New Roman1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2.402.209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Times New Roman1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1.176.118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Times New Roman1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143.054.960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Times New Roman1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157.147.328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Times New Roman1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-8,97%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1"/>
                      </a:endParaRPr>
                    </a:p>
                  </a:txBody>
                  <a:tcPr marL="5226" marR="5226" marT="5226" marB="0" anchor="b"/>
                </a:tc>
                <a:extLst>
                  <a:ext uri="{0D108BD9-81ED-4DB2-BD59-A6C34878D82A}">
                    <a16:rowId xmlns:a16="http://schemas.microsoft.com/office/drawing/2014/main" val="2196231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277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184241" y="473396"/>
            <a:ext cx="11007759" cy="1143000"/>
          </a:xfrm>
        </p:spPr>
        <p:txBody>
          <a:bodyPr rtlCol="0">
            <a:normAutofit/>
          </a:bodyPr>
          <a:lstStyle/>
          <a:p>
            <a:r>
              <a:rPr lang="pt-BR" sz="3600" dirty="0"/>
              <a:t>Avaliação do BE (NeuroCutsBE) quando comparado ao </a:t>
            </a:r>
            <a:r>
              <a:rPr lang="pt-BR" sz="3600" dirty="0" err="1"/>
              <a:t>NeuroCuts</a:t>
            </a:r>
            <a:endParaRPr lang="pt-BR" sz="3600" dirty="0"/>
          </a:p>
        </p:txBody>
      </p:sp>
      <p:pic>
        <p:nvPicPr>
          <p:cNvPr id="2050" name="Picture 2" descr="Identidade Visual - UFMS">
            <a:extLst>
              <a:ext uri="{FF2B5EF4-FFF2-40B4-BE49-F238E27FC236}">
                <a16:creationId xmlns:a16="http://schemas.microsoft.com/office/drawing/2014/main" id="{C603EC73-B21E-4EE0-BE87-498A1EDB6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94" y="113277"/>
            <a:ext cx="808681" cy="81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conteúdo 1">
            <a:extLst>
              <a:ext uri="{FF2B5EF4-FFF2-40B4-BE49-F238E27FC236}">
                <a16:creationId xmlns:a16="http://schemas.microsoft.com/office/drawing/2014/main" id="{D2C6996E-9B9D-4CBC-9874-334F4D58C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16396"/>
            <a:ext cx="10972800" cy="5241604"/>
          </a:xfrm>
        </p:spPr>
        <p:txBody>
          <a:bodyPr rtlCol="0">
            <a:noAutofit/>
          </a:bodyPr>
          <a:lstStyle/>
          <a:p>
            <a:pPr algn="just"/>
            <a:r>
              <a:rPr lang="pt-BR" sz="2800" dirty="0"/>
              <a:t>Aplicamos os algoritmos:</a:t>
            </a:r>
          </a:p>
          <a:p>
            <a:pPr lvl="1" algn="just"/>
            <a:r>
              <a:rPr lang="pt-BR" sz="2800" dirty="0" err="1"/>
              <a:t>HiCuts</a:t>
            </a:r>
            <a:endParaRPr lang="pt-BR" sz="2800" dirty="0"/>
          </a:p>
          <a:p>
            <a:pPr lvl="1" algn="just"/>
            <a:r>
              <a:rPr lang="pt-BR" sz="2800" dirty="0" err="1"/>
              <a:t>HyperCuts</a:t>
            </a:r>
            <a:endParaRPr lang="pt-BR" sz="2800" dirty="0"/>
          </a:p>
          <a:p>
            <a:pPr lvl="1" algn="just"/>
            <a:r>
              <a:rPr lang="pt-BR" sz="2800" dirty="0" err="1"/>
              <a:t>EffiCuts</a:t>
            </a:r>
            <a:endParaRPr lang="pt-BR" sz="2800" dirty="0"/>
          </a:p>
          <a:p>
            <a:pPr lvl="1" algn="just"/>
            <a:r>
              <a:rPr lang="pt-BR" sz="2800" dirty="0" err="1"/>
              <a:t>CutSplit</a:t>
            </a:r>
            <a:r>
              <a:rPr lang="pt-BR" sz="2800" dirty="0"/>
              <a:t> </a:t>
            </a:r>
          </a:p>
          <a:p>
            <a:pPr lvl="1" algn="just"/>
            <a:r>
              <a:rPr lang="pt-BR" sz="2800" dirty="0" err="1"/>
              <a:t>NeuroCuts</a:t>
            </a:r>
            <a:endParaRPr lang="pt-BR" sz="2800" dirty="0"/>
          </a:p>
          <a:p>
            <a:pPr lvl="1" algn="just"/>
            <a:r>
              <a:rPr lang="pt-BR" sz="2800" dirty="0"/>
              <a:t>NeuroCutsBE</a:t>
            </a:r>
          </a:p>
          <a:p>
            <a:pPr algn="just"/>
            <a:r>
              <a:rPr lang="pt-BR" sz="2800" dirty="0"/>
              <a:t>Utilizamos como parâmetros:</a:t>
            </a:r>
          </a:p>
          <a:p>
            <a:pPr lvl="1" algn="just"/>
            <a:r>
              <a:rPr lang="pt-BR" sz="2800" dirty="0"/>
              <a:t>–</a:t>
            </a:r>
            <a:r>
              <a:rPr lang="pt-BR" sz="2800" dirty="0" err="1"/>
              <a:t>partition-mode</a:t>
            </a:r>
            <a:r>
              <a:rPr lang="pt-BR" sz="2800" dirty="0"/>
              <a:t> : </a:t>
            </a:r>
            <a:r>
              <a:rPr lang="pt-BR" sz="2800" dirty="0" err="1"/>
              <a:t>None</a:t>
            </a:r>
            <a:endParaRPr lang="pt-BR" sz="2800" dirty="0"/>
          </a:p>
          <a:p>
            <a:pPr lvl="1" algn="just"/>
            <a:r>
              <a:rPr lang="pt-BR" sz="2800" dirty="0"/>
              <a:t>–</a:t>
            </a:r>
            <a:r>
              <a:rPr lang="pt-BR" sz="2800" dirty="0" err="1"/>
              <a:t>depth-weight</a:t>
            </a:r>
            <a:r>
              <a:rPr lang="pt-BR" sz="2800" dirty="0"/>
              <a:t>: 0 e 1 (uma rodada para cada)</a:t>
            </a:r>
          </a:p>
          <a:p>
            <a:pPr lvl="1" algn="just"/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32844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pt-BR" u="sng" dirty="0"/>
              <a:t>Objetivo: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2010981"/>
            <a:ext cx="10972800" cy="4389120"/>
          </a:xfrm>
        </p:spPr>
        <p:txBody>
          <a:bodyPr rtlCol="0">
            <a:normAutofit fontScale="92500" lnSpcReduction="10000"/>
          </a:bodyPr>
          <a:lstStyle/>
          <a:p>
            <a:r>
              <a:rPr lang="pt-BR" dirty="0"/>
              <a:t>Principal:</a:t>
            </a:r>
          </a:p>
          <a:p>
            <a:pPr lvl="1"/>
            <a:r>
              <a:rPr lang="pt-BR" dirty="0"/>
              <a:t>Melhorar a utilização da memória do </a:t>
            </a:r>
            <a:r>
              <a:rPr lang="pt-BR" dirty="0" err="1"/>
              <a:t>NeuroCuts</a:t>
            </a:r>
            <a:r>
              <a:rPr lang="pt-BR" dirty="0"/>
              <a:t> com a utilização de técnicas que façam uso apenas do bits efetivos (BE) necessários para identificar o conjunto de regras. </a:t>
            </a:r>
          </a:p>
          <a:p>
            <a:endParaRPr lang="pt-BR" dirty="0">
              <a:highlight>
                <a:srgbClr val="FFFF00"/>
              </a:highlight>
            </a:endParaRPr>
          </a:p>
          <a:p>
            <a:r>
              <a:rPr lang="pt-BR" dirty="0"/>
              <a:t>Específicos:</a:t>
            </a:r>
          </a:p>
          <a:p>
            <a:pPr lvl="1"/>
            <a:r>
              <a:rPr lang="pt-BR" dirty="0"/>
              <a:t>Sintetizar a árvore gerada pelo </a:t>
            </a:r>
            <a:r>
              <a:rPr lang="pt-BR" dirty="0" err="1"/>
              <a:t>NeuroCut</a:t>
            </a:r>
            <a:r>
              <a:rPr lang="pt-BR" dirty="0"/>
              <a:t> usando bits efetivos (BE).</a:t>
            </a:r>
          </a:p>
          <a:p>
            <a:pPr lvl="1"/>
            <a:r>
              <a:rPr lang="pt-BR" dirty="0"/>
              <a:t>Utilizar os BE para otimizar as entradas da regra (Endereços de Origem e Destino).</a:t>
            </a:r>
          </a:p>
          <a:p>
            <a:pPr lvl="1"/>
            <a:r>
              <a:rPr lang="pt-BR" dirty="0"/>
              <a:t>Produzir um autoajuste no aprendizado por reforço no </a:t>
            </a:r>
            <a:r>
              <a:rPr lang="pt-BR" dirty="0" err="1"/>
              <a:t>NeuroCuts</a:t>
            </a:r>
            <a:r>
              <a:rPr lang="pt-BR" dirty="0"/>
              <a:t>, afim de encontrar um melhor trade-off entre utilização da memória e desempenho no tempo para classificação do pacote.</a:t>
            </a:r>
          </a:p>
        </p:txBody>
      </p:sp>
      <p:pic>
        <p:nvPicPr>
          <p:cNvPr id="2050" name="Picture 2" descr="Identidade Visual - UFMS">
            <a:extLst>
              <a:ext uri="{FF2B5EF4-FFF2-40B4-BE49-F238E27FC236}">
                <a16:creationId xmlns:a16="http://schemas.microsoft.com/office/drawing/2014/main" id="{C603EC73-B21E-4EE0-BE87-498A1EDB6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94" y="113277"/>
            <a:ext cx="808681" cy="81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66647" y="360119"/>
            <a:ext cx="11007759" cy="1143000"/>
          </a:xfrm>
        </p:spPr>
        <p:txBody>
          <a:bodyPr rtlCol="0">
            <a:normAutofit/>
          </a:bodyPr>
          <a:lstStyle/>
          <a:p>
            <a:r>
              <a:rPr lang="pt-BR" sz="3600" dirty="0"/>
              <a:t>Avaliação do BE (NeuroCutsBE) quando comparado ao </a:t>
            </a:r>
            <a:r>
              <a:rPr lang="pt-BR" sz="3600" dirty="0" err="1"/>
              <a:t>NeuroCuts</a:t>
            </a:r>
            <a:endParaRPr lang="pt-BR" sz="3600" dirty="0"/>
          </a:p>
        </p:txBody>
      </p:sp>
      <p:pic>
        <p:nvPicPr>
          <p:cNvPr id="2050" name="Picture 2" descr="Identidade Visual - UFMS">
            <a:extLst>
              <a:ext uri="{FF2B5EF4-FFF2-40B4-BE49-F238E27FC236}">
                <a16:creationId xmlns:a16="http://schemas.microsoft.com/office/drawing/2014/main" id="{C603EC73-B21E-4EE0-BE87-498A1EDB6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94" y="113277"/>
            <a:ext cx="808681" cy="81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conteúdo 1">
            <a:extLst>
              <a:ext uri="{FF2B5EF4-FFF2-40B4-BE49-F238E27FC236}">
                <a16:creationId xmlns:a16="http://schemas.microsoft.com/office/drawing/2014/main" id="{D2C6996E-9B9D-4CBC-9874-334F4D58C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26969"/>
            <a:ext cx="10972800" cy="5241604"/>
          </a:xfrm>
        </p:spPr>
        <p:txBody>
          <a:bodyPr rtlCol="0">
            <a:noAutofit/>
          </a:bodyPr>
          <a:lstStyle/>
          <a:p>
            <a:pPr algn="just"/>
            <a:r>
              <a:rPr lang="pt-BR" sz="3200" dirty="0"/>
              <a:t>Não utilizamos as demais variações possíveis ao parâmetro –</a:t>
            </a:r>
            <a:r>
              <a:rPr lang="pt-BR" sz="3200" dirty="0" err="1"/>
              <a:t>partition-mode</a:t>
            </a:r>
            <a:r>
              <a:rPr lang="pt-BR" sz="3200" dirty="0"/>
              <a:t> (</a:t>
            </a:r>
            <a:r>
              <a:rPr lang="pt-BR" sz="3200" dirty="0" err="1"/>
              <a:t>simple</a:t>
            </a:r>
            <a:r>
              <a:rPr lang="pt-BR" sz="3200" dirty="0"/>
              <a:t>, </a:t>
            </a:r>
            <a:r>
              <a:rPr lang="pt-BR" sz="3200" dirty="0" err="1"/>
              <a:t>efficuts</a:t>
            </a:r>
            <a:r>
              <a:rPr lang="pt-BR" sz="3200" dirty="0"/>
              <a:t>, </a:t>
            </a:r>
            <a:r>
              <a:rPr lang="pt-BR" sz="3200" dirty="0" err="1"/>
              <a:t>cutsplit</a:t>
            </a:r>
            <a:r>
              <a:rPr lang="pt-BR" sz="3200" dirty="0"/>
              <a:t>), pois como já dito anteriormente, nosso tempo e poder computacional foi limitado.</a:t>
            </a:r>
          </a:p>
          <a:p>
            <a:pPr algn="just"/>
            <a:endParaRPr lang="pt-BR" sz="3200" dirty="0"/>
          </a:p>
          <a:p>
            <a:pPr algn="just"/>
            <a:r>
              <a:rPr lang="pt-BR" sz="3200" dirty="0"/>
              <a:t>Métricas avaliadas:</a:t>
            </a:r>
          </a:p>
          <a:p>
            <a:pPr lvl="1" algn="just"/>
            <a:r>
              <a:rPr lang="pt-BR" sz="3000" dirty="0"/>
              <a:t>Quantidade de bytes por regra .</a:t>
            </a:r>
          </a:p>
          <a:p>
            <a:pPr lvl="1" algn="just"/>
            <a:r>
              <a:rPr lang="pt-BR" sz="3000" dirty="0"/>
              <a:t>Profundidade da arvore.</a:t>
            </a:r>
          </a:p>
        </p:txBody>
      </p:sp>
    </p:spTree>
    <p:extLst>
      <p:ext uri="{BB962C8B-B14F-4D97-AF65-F5344CB8AC3E}">
        <p14:creationId xmlns:p14="http://schemas.microsoft.com/office/powerpoint/2010/main" val="416814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66647" y="438150"/>
            <a:ext cx="11007759" cy="655798"/>
          </a:xfrm>
        </p:spPr>
        <p:txBody>
          <a:bodyPr rtlCol="0">
            <a:normAutofit/>
          </a:bodyPr>
          <a:lstStyle/>
          <a:p>
            <a:r>
              <a:rPr lang="pt-BR" sz="3600" dirty="0" err="1"/>
              <a:t>NeuroCuts</a:t>
            </a:r>
            <a:r>
              <a:rPr lang="pt-BR" sz="3600" dirty="0"/>
              <a:t> versus NeuroCutsBE</a:t>
            </a:r>
          </a:p>
        </p:txBody>
      </p:sp>
      <p:pic>
        <p:nvPicPr>
          <p:cNvPr id="2050" name="Picture 2" descr="Identidade Visual - UFMS">
            <a:extLst>
              <a:ext uri="{FF2B5EF4-FFF2-40B4-BE49-F238E27FC236}">
                <a16:creationId xmlns:a16="http://schemas.microsoft.com/office/drawing/2014/main" id="{C603EC73-B21E-4EE0-BE87-498A1EDB6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94" y="113277"/>
            <a:ext cx="808681" cy="81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246B9B70-4D4F-4019-918E-CF700DE67A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2439408"/>
              </p:ext>
            </p:extLst>
          </p:nvPr>
        </p:nvGraphicFramePr>
        <p:xfrm>
          <a:off x="655320" y="1093948"/>
          <a:ext cx="11127105" cy="49925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Retângulo 4">
            <a:extLst>
              <a:ext uri="{FF2B5EF4-FFF2-40B4-BE49-F238E27FC236}">
                <a16:creationId xmlns:a16="http://schemas.microsoft.com/office/drawing/2014/main" id="{5DFAC8AF-E6DE-4B90-BDB4-90328538D67C}"/>
              </a:ext>
            </a:extLst>
          </p:cNvPr>
          <p:cNvSpPr/>
          <p:nvPr/>
        </p:nvSpPr>
        <p:spPr>
          <a:xfrm>
            <a:off x="151447" y="6096684"/>
            <a:ext cx="121348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Arial" panose="020B0604020202020204" pitchFamily="34" charset="0"/>
              </a:rPr>
              <a:t>Podemos observar no gráfico que nos </a:t>
            </a:r>
            <a:r>
              <a:rPr lang="pt-BR" dirty="0" err="1">
                <a:latin typeface="Arial" panose="020B0604020202020204" pitchFamily="34" charset="0"/>
              </a:rPr>
              <a:t>ClassBench</a:t>
            </a:r>
            <a:r>
              <a:rPr lang="pt-BR" dirty="0">
                <a:latin typeface="Arial" panose="020B0604020202020204" pitchFamily="34" charset="0"/>
              </a:rPr>
              <a:t> (acl4_1k, ipc1_1k e ipc2_1k) o </a:t>
            </a:r>
            <a:r>
              <a:rPr lang="pt-BR" dirty="0" err="1">
                <a:latin typeface="Arial" panose="020B0604020202020204" pitchFamily="34" charset="0"/>
              </a:rPr>
              <a:t>NeuroCuts</a:t>
            </a:r>
            <a:r>
              <a:rPr lang="pt-BR" dirty="0">
                <a:latin typeface="Arial" panose="020B0604020202020204" pitchFamily="34" charset="0"/>
              </a:rPr>
              <a:t> obteve resultado melhor que NeuroCutsBE, nos demais o resultado do NeuroCutsBE foi superior ao </a:t>
            </a:r>
            <a:r>
              <a:rPr lang="pt-BR" dirty="0" err="1">
                <a:latin typeface="Arial" panose="020B0604020202020204" pitchFamily="34" charset="0"/>
              </a:rPr>
              <a:t>NeuroCuts</a:t>
            </a:r>
            <a:r>
              <a:rPr lang="pt-BR" dirty="0">
                <a:latin typeface="Arial" panose="020B0604020202020204" pitchFamily="34" charset="0"/>
              </a:rPr>
              <a:t> original. </a:t>
            </a:r>
            <a:endParaRPr lang="pt-BR" dirty="0"/>
          </a:p>
        </p:txBody>
      </p:sp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CF3D228B-F899-47FD-9411-DD53DD2061FF}"/>
              </a:ext>
            </a:extLst>
          </p:cNvPr>
          <p:cNvSpPr/>
          <p:nvPr/>
        </p:nvSpPr>
        <p:spPr>
          <a:xfrm>
            <a:off x="3084195" y="2824480"/>
            <a:ext cx="355600" cy="254000"/>
          </a:xfrm>
          <a:prstGeom prst="downArrow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  <p:sp>
        <p:nvSpPr>
          <p:cNvPr id="10" name="Seta: para Baixo 9">
            <a:extLst>
              <a:ext uri="{FF2B5EF4-FFF2-40B4-BE49-F238E27FC236}">
                <a16:creationId xmlns:a16="http://schemas.microsoft.com/office/drawing/2014/main" id="{0A8D173C-6B87-41E8-B4CE-9B0314E4BEA4}"/>
              </a:ext>
            </a:extLst>
          </p:cNvPr>
          <p:cNvSpPr/>
          <p:nvPr/>
        </p:nvSpPr>
        <p:spPr>
          <a:xfrm>
            <a:off x="10104120" y="2697480"/>
            <a:ext cx="355600" cy="254000"/>
          </a:xfrm>
          <a:prstGeom prst="downArrow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  <p:sp>
        <p:nvSpPr>
          <p:cNvPr id="12" name="Seta: para Baixo 11">
            <a:extLst>
              <a:ext uri="{FF2B5EF4-FFF2-40B4-BE49-F238E27FC236}">
                <a16:creationId xmlns:a16="http://schemas.microsoft.com/office/drawing/2014/main" id="{75936AAA-C1E1-4EFF-97B1-19ADD4948C82}"/>
              </a:ext>
            </a:extLst>
          </p:cNvPr>
          <p:cNvSpPr/>
          <p:nvPr/>
        </p:nvSpPr>
        <p:spPr>
          <a:xfrm>
            <a:off x="11181080" y="3348466"/>
            <a:ext cx="355600" cy="254000"/>
          </a:xfrm>
          <a:prstGeom prst="downArrow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32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66647" y="438150"/>
            <a:ext cx="11007759" cy="655798"/>
          </a:xfrm>
        </p:spPr>
        <p:txBody>
          <a:bodyPr rtlCol="0">
            <a:normAutofit/>
          </a:bodyPr>
          <a:lstStyle/>
          <a:p>
            <a:r>
              <a:rPr lang="pt-BR" sz="3600" dirty="0" err="1"/>
              <a:t>NeuroCuts</a:t>
            </a:r>
            <a:r>
              <a:rPr lang="pt-BR" sz="3600" dirty="0"/>
              <a:t> versus NeuroCutsBE</a:t>
            </a:r>
          </a:p>
        </p:txBody>
      </p:sp>
      <p:pic>
        <p:nvPicPr>
          <p:cNvPr id="2050" name="Picture 2" descr="Identidade Visual - UFMS">
            <a:extLst>
              <a:ext uri="{FF2B5EF4-FFF2-40B4-BE49-F238E27FC236}">
                <a16:creationId xmlns:a16="http://schemas.microsoft.com/office/drawing/2014/main" id="{C603EC73-B21E-4EE0-BE87-498A1EDB6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94" y="113277"/>
            <a:ext cx="808681" cy="81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5DFAC8AF-E6DE-4B90-BDB4-90328538D67C}"/>
              </a:ext>
            </a:extLst>
          </p:cNvPr>
          <p:cNvSpPr/>
          <p:nvPr/>
        </p:nvSpPr>
        <p:spPr>
          <a:xfrm>
            <a:off x="117594" y="6019800"/>
            <a:ext cx="121348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Arial" panose="020B0604020202020204" pitchFamily="34" charset="0"/>
              </a:rPr>
              <a:t>Podemos observar que somente no </a:t>
            </a:r>
            <a:r>
              <a:rPr lang="pt-BR" dirty="0" err="1">
                <a:latin typeface="Arial" panose="020B0604020202020204" pitchFamily="34" charset="0"/>
              </a:rPr>
              <a:t>ClassBench</a:t>
            </a:r>
            <a:r>
              <a:rPr lang="pt-BR" dirty="0">
                <a:latin typeface="Arial" panose="020B0604020202020204" pitchFamily="34" charset="0"/>
              </a:rPr>
              <a:t> (fw2_1k) o </a:t>
            </a:r>
            <a:r>
              <a:rPr lang="pt-BR" dirty="0" err="1">
                <a:latin typeface="Arial" panose="020B0604020202020204" pitchFamily="34" charset="0"/>
              </a:rPr>
              <a:t>NeuroCuts</a:t>
            </a:r>
            <a:r>
              <a:rPr lang="pt-BR" dirty="0">
                <a:latin typeface="Arial" panose="020B0604020202020204" pitchFamily="34" charset="0"/>
              </a:rPr>
              <a:t> obteve resultado melhor que NeuroCutsBE, nos demais o NeuroCutsBE produziu árvores que os demais algoritmos comparados. Esse resultado reforça que a utilização de BE faz com que o algoritmo produza árvores menores e utilize menos bytes por regra.</a:t>
            </a:r>
            <a:endParaRPr lang="pt-BR" dirty="0"/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8BC5ACFA-4763-45F0-BA63-2DF40622DF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2562765"/>
              </p:ext>
            </p:extLst>
          </p:nvPr>
        </p:nvGraphicFramePr>
        <p:xfrm>
          <a:off x="219074" y="1200150"/>
          <a:ext cx="11855331" cy="4819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Seta: para Baixo 1">
            <a:extLst>
              <a:ext uri="{FF2B5EF4-FFF2-40B4-BE49-F238E27FC236}">
                <a16:creationId xmlns:a16="http://schemas.microsoft.com/office/drawing/2014/main" id="{77650053-14E1-47C0-B843-E04F7E9D42E7}"/>
              </a:ext>
            </a:extLst>
          </p:cNvPr>
          <p:cNvSpPr/>
          <p:nvPr/>
        </p:nvSpPr>
        <p:spPr>
          <a:xfrm>
            <a:off x="5185370" y="4059892"/>
            <a:ext cx="355600" cy="254000"/>
          </a:xfrm>
          <a:prstGeom prst="downArrow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91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66647" y="438150"/>
            <a:ext cx="11007759" cy="655798"/>
          </a:xfrm>
        </p:spPr>
        <p:txBody>
          <a:bodyPr rtlCol="0">
            <a:normAutofit/>
          </a:bodyPr>
          <a:lstStyle/>
          <a:p>
            <a:r>
              <a:rPr lang="pt-BR" sz="3600" dirty="0" err="1"/>
              <a:t>NeuroCuts</a:t>
            </a:r>
            <a:r>
              <a:rPr lang="pt-BR" sz="3600" dirty="0"/>
              <a:t> versus NeuroCutsBE</a:t>
            </a:r>
          </a:p>
        </p:txBody>
      </p:sp>
      <p:pic>
        <p:nvPicPr>
          <p:cNvPr id="2050" name="Picture 2" descr="Identidade Visual - UFMS">
            <a:extLst>
              <a:ext uri="{FF2B5EF4-FFF2-40B4-BE49-F238E27FC236}">
                <a16:creationId xmlns:a16="http://schemas.microsoft.com/office/drawing/2014/main" id="{C603EC73-B21E-4EE0-BE87-498A1EDB6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94" y="113277"/>
            <a:ext cx="808681" cy="81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375BF5CE-B626-4514-956F-C38D887C5E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0477918"/>
              </p:ext>
            </p:extLst>
          </p:nvPr>
        </p:nvGraphicFramePr>
        <p:xfrm>
          <a:off x="0" y="1317145"/>
          <a:ext cx="5817141" cy="55408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50C9560B-8EEE-4518-9DF5-5E6C509DC9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0049538"/>
              </p:ext>
            </p:extLst>
          </p:nvPr>
        </p:nvGraphicFramePr>
        <p:xfrm>
          <a:off x="5817141" y="1479474"/>
          <a:ext cx="6257265" cy="53259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" name="Seta: para Baixo 5">
            <a:extLst>
              <a:ext uri="{FF2B5EF4-FFF2-40B4-BE49-F238E27FC236}">
                <a16:creationId xmlns:a16="http://schemas.microsoft.com/office/drawing/2014/main" id="{B120EE1A-B730-45F5-8BEB-048610684C07}"/>
              </a:ext>
            </a:extLst>
          </p:cNvPr>
          <p:cNvSpPr/>
          <p:nvPr/>
        </p:nvSpPr>
        <p:spPr>
          <a:xfrm>
            <a:off x="2247617" y="4701918"/>
            <a:ext cx="355600" cy="254000"/>
          </a:xfrm>
          <a:prstGeom prst="downArrow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4CD32060-4920-4C0D-843F-93DEAD9894FA}"/>
              </a:ext>
            </a:extLst>
          </p:cNvPr>
          <p:cNvSpPr/>
          <p:nvPr/>
        </p:nvSpPr>
        <p:spPr>
          <a:xfrm>
            <a:off x="7117932" y="2714233"/>
            <a:ext cx="355600" cy="254000"/>
          </a:xfrm>
          <a:prstGeom prst="downArrow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  <p:sp>
        <p:nvSpPr>
          <p:cNvPr id="14" name="Seta: para Baixo 13">
            <a:extLst>
              <a:ext uri="{FF2B5EF4-FFF2-40B4-BE49-F238E27FC236}">
                <a16:creationId xmlns:a16="http://schemas.microsoft.com/office/drawing/2014/main" id="{8C6403DA-0349-49E6-A973-DE4553B7585E}"/>
              </a:ext>
            </a:extLst>
          </p:cNvPr>
          <p:cNvSpPr/>
          <p:nvPr/>
        </p:nvSpPr>
        <p:spPr>
          <a:xfrm>
            <a:off x="10859838" y="2714233"/>
            <a:ext cx="355600" cy="254000"/>
          </a:xfrm>
          <a:prstGeom prst="downArrow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  <p:sp>
        <p:nvSpPr>
          <p:cNvPr id="16" name="Seta: para Baixo 15">
            <a:extLst>
              <a:ext uri="{FF2B5EF4-FFF2-40B4-BE49-F238E27FC236}">
                <a16:creationId xmlns:a16="http://schemas.microsoft.com/office/drawing/2014/main" id="{6877CA48-1C55-426E-9078-9FE965AB5A0D}"/>
              </a:ext>
            </a:extLst>
          </p:cNvPr>
          <p:cNvSpPr/>
          <p:nvPr/>
        </p:nvSpPr>
        <p:spPr>
          <a:xfrm>
            <a:off x="11456482" y="3429000"/>
            <a:ext cx="355600" cy="254000"/>
          </a:xfrm>
          <a:prstGeom prst="downArrow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201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66647" y="113277"/>
            <a:ext cx="10503561" cy="1143000"/>
          </a:xfrm>
        </p:spPr>
        <p:txBody>
          <a:bodyPr rtlCol="0">
            <a:normAutofit/>
          </a:bodyPr>
          <a:lstStyle/>
          <a:p>
            <a:r>
              <a:rPr lang="pt-BR" sz="3600" dirty="0"/>
              <a:t>Resultados:</a:t>
            </a:r>
          </a:p>
        </p:txBody>
      </p:sp>
      <p:pic>
        <p:nvPicPr>
          <p:cNvPr id="2050" name="Picture 2" descr="Identidade Visual - UFMS">
            <a:extLst>
              <a:ext uri="{FF2B5EF4-FFF2-40B4-BE49-F238E27FC236}">
                <a16:creationId xmlns:a16="http://schemas.microsoft.com/office/drawing/2014/main" id="{C603EC73-B21E-4EE0-BE87-498A1EDB6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94" y="113277"/>
            <a:ext cx="808681" cy="81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conteúdo 1">
            <a:extLst>
              <a:ext uri="{FF2B5EF4-FFF2-40B4-BE49-F238E27FC236}">
                <a16:creationId xmlns:a16="http://schemas.microsoft.com/office/drawing/2014/main" id="{D2C6996E-9B9D-4CBC-9874-334F4D58C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1256277"/>
            <a:ext cx="10972800" cy="5241604"/>
          </a:xfrm>
        </p:spPr>
        <p:txBody>
          <a:bodyPr rtlCol="0">
            <a:noAutofit/>
          </a:bodyPr>
          <a:lstStyle/>
          <a:p>
            <a:pPr algn="just"/>
            <a:r>
              <a:rPr lang="pt-BR" sz="3200" dirty="0"/>
              <a:t>Apesar de adicionarmos 1 bit aos endereços de todos os arquivos analisados, o BE precisou de menos bits para representar o mesmo conjunto de endereços na maioria dos arquivos;</a:t>
            </a:r>
          </a:p>
          <a:p>
            <a:pPr algn="just"/>
            <a:r>
              <a:rPr lang="pt-BR" sz="3200" dirty="0"/>
              <a:t> O algoritmo BE precisa de menos memória para alocação dinâmica dos endereços IPv4, obtendo o valor médio de  12% quando comparado a valor original, o que representa o valor médio de  3 bits a menos por endereço.</a:t>
            </a:r>
          </a:p>
          <a:p>
            <a:pPr algn="just"/>
            <a:r>
              <a:rPr lang="pt-BR" sz="3200" dirty="0"/>
              <a:t>Em alguns casos, chegou a reduzir em 38% (fw2_1k) o espaço necessário para representar os endereços.</a:t>
            </a:r>
          </a:p>
        </p:txBody>
      </p:sp>
    </p:spTree>
    <p:extLst>
      <p:ext uri="{BB962C8B-B14F-4D97-AF65-F5344CB8AC3E}">
        <p14:creationId xmlns:p14="http://schemas.microsoft.com/office/powerpoint/2010/main" val="31006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66647" y="113277"/>
            <a:ext cx="10503561" cy="1143000"/>
          </a:xfrm>
        </p:spPr>
        <p:txBody>
          <a:bodyPr rtlCol="0">
            <a:normAutofit/>
          </a:bodyPr>
          <a:lstStyle/>
          <a:p>
            <a:r>
              <a:rPr lang="pt-BR" sz="3600" dirty="0"/>
              <a:t>Resultados:</a:t>
            </a:r>
          </a:p>
        </p:txBody>
      </p:sp>
      <p:pic>
        <p:nvPicPr>
          <p:cNvPr id="2050" name="Picture 2" descr="Identidade Visual - UFMS">
            <a:extLst>
              <a:ext uri="{FF2B5EF4-FFF2-40B4-BE49-F238E27FC236}">
                <a16:creationId xmlns:a16="http://schemas.microsoft.com/office/drawing/2014/main" id="{C603EC73-B21E-4EE0-BE87-498A1EDB6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94" y="113277"/>
            <a:ext cx="808681" cy="81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conteúdo 1">
            <a:extLst>
              <a:ext uri="{FF2B5EF4-FFF2-40B4-BE49-F238E27FC236}">
                <a16:creationId xmlns:a16="http://schemas.microsoft.com/office/drawing/2014/main" id="{D2C6996E-9B9D-4CBC-9874-334F4D58C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03119"/>
            <a:ext cx="10972800" cy="5241604"/>
          </a:xfrm>
        </p:spPr>
        <p:txBody>
          <a:bodyPr rtlCol="0">
            <a:noAutofit/>
          </a:bodyPr>
          <a:lstStyle/>
          <a:p>
            <a:pPr algn="just"/>
            <a:r>
              <a:rPr lang="pt-BR" sz="3200" dirty="0"/>
              <a:t>O algoritmo BE precisa de menos memória para alocação estática dos endereços IPv4, obtendo o valor médio de  8% quando comparado a valor original, mesmo que no pior caso precise de 5 bytes para representar o endereço.</a:t>
            </a:r>
          </a:p>
          <a:p>
            <a:pPr algn="just"/>
            <a:r>
              <a:rPr lang="pt-BR" sz="3200" dirty="0"/>
              <a:t>Observamos que o ganho muda de acordo com os tipos de </a:t>
            </a:r>
            <a:r>
              <a:rPr lang="pt-BR" sz="3200" dirty="0" err="1"/>
              <a:t>Class-Bench</a:t>
            </a:r>
            <a:r>
              <a:rPr lang="pt-BR" sz="3200" dirty="0"/>
              <a:t>[11] analisados (</a:t>
            </a:r>
            <a:r>
              <a:rPr lang="pt-BR" sz="3200" dirty="0" err="1"/>
              <a:t>acl</a:t>
            </a:r>
            <a:r>
              <a:rPr lang="pt-BR" sz="3200" dirty="0"/>
              <a:t>, </a:t>
            </a:r>
            <a:r>
              <a:rPr lang="pt-BR" sz="3200" dirty="0" err="1"/>
              <a:t>fw</a:t>
            </a:r>
            <a:r>
              <a:rPr lang="pt-BR" sz="3200" dirty="0"/>
              <a:t>, </a:t>
            </a:r>
            <a:r>
              <a:rPr lang="pt-BR" sz="3200" dirty="0" err="1"/>
              <a:t>ipc</a:t>
            </a:r>
            <a:r>
              <a:rPr lang="pt-BR" sz="3200" dirty="0"/>
              <a:t>). Sendo que as regras do tipo "</a:t>
            </a:r>
            <a:r>
              <a:rPr lang="pt-BR" sz="3200" dirty="0" err="1"/>
              <a:t>fw</a:t>
            </a:r>
            <a:r>
              <a:rPr lang="pt-BR" sz="3200" dirty="0"/>
              <a:t>", são as que o algoritmo BE, obtém o melhor ganho, seja com alocação dinâmica ou estática. Ou seja, a melhora depende da entrada, varia de acordo com os endereços e politicas.</a:t>
            </a:r>
          </a:p>
          <a:p>
            <a:pPr algn="just"/>
            <a:endParaRPr lang="pt-BR" sz="3200" dirty="0"/>
          </a:p>
          <a:p>
            <a:pPr algn="just"/>
            <a:endParaRPr lang="pt-BR" sz="3200" dirty="0"/>
          </a:p>
          <a:p>
            <a:pPr algn="just"/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79272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66647" y="113277"/>
            <a:ext cx="10503561" cy="1143000"/>
          </a:xfrm>
        </p:spPr>
        <p:txBody>
          <a:bodyPr rtlCol="0">
            <a:normAutofit/>
          </a:bodyPr>
          <a:lstStyle/>
          <a:p>
            <a:r>
              <a:rPr lang="pt-BR" sz="3600" dirty="0"/>
              <a:t>Resultados:</a:t>
            </a:r>
          </a:p>
        </p:txBody>
      </p:sp>
      <p:pic>
        <p:nvPicPr>
          <p:cNvPr id="2050" name="Picture 2" descr="Identidade Visual - UFMS">
            <a:extLst>
              <a:ext uri="{FF2B5EF4-FFF2-40B4-BE49-F238E27FC236}">
                <a16:creationId xmlns:a16="http://schemas.microsoft.com/office/drawing/2014/main" id="{C603EC73-B21E-4EE0-BE87-498A1EDB6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94" y="113277"/>
            <a:ext cx="808681" cy="81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conteúdo 1">
            <a:extLst>
              <a:ext uri="{FF2B5EF4-FFF2-40B4-BE49-F238E27FC236}">
                <a16:creationId xmlns:a16="http://schemas.microsoft.com/office/drawing/2014/main" id="{D2C6996E-9B9D-4CBC-9874-334F4D58C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03119"/>
            <a:ext cx="10972800" cy="5241604"/>
          </a:xfrm>
        </p:spPr>
        <p:txBody>
          <a:bodyPr rtlCol="0">
            <a:noAutofit/>
          </a:bodyPr>
          <a:lstStyle/>
          <a:p>
            <a:pPr algn="just"/>
            <a:r>
              <a:rPr lang="pt-BR" sz="3200" dirty="0"/>
              <a:t>Nossa abordagem de BE pode ser aplicada a outras </a:t>
            </a:r>
            <a:r>
              <a:rPr lang="pt-BR" sz="3200" dirty="0" err="1"/>
              <a:t>heurísticase</a:t>
            </a:r>
            <a:r>
              <a:rPr lang="pt-BR" sz="3200" dirty="0"/>
              <a:t> algoritmos que precisam trabalhar com o conjunto de 32 </a:t>
            </a:r>
            <a:r>
              <a:rPr lang="pt-BR" sz="3200" dirty="0" err="1"/>
              <a:t>bitsdos</a:t>
            </a:r>
            <a:r>
              <a:rPr lang="pt-BR" sz="3200" dirty="0"/>
              <a:t> endereços e máscaras de rede do protocolo IPv4.</a:t>
            </a:r>
          </a:p>
          <a:p>
            <a:pPr algn="just"/>
            <a:endParaRPr lang="pt-BR" sz="3200" dirty="0"/>
          </a:p>
          <a:p>
            <a:pPr algn="just"/>
            <a:r>
              <a:rPr lang="pt-BR" sz="3200" dirty="0"/>
              <a:t>Podemos observar que nos </a:t>
            </a:r>
            <a:r>
              <a:rPr lang="pt-BR" sz="3200" dirty="0" err="1"/>
              <a:t>ClassBench</a:t>
            </a:r>
            <a:r>
              <a:rPr lang="pt-BR" sz="3200" dirty="0"/>
              <a:t> (acl4_1k, ipc1_1k e ipc2_1k)o </a:t>
            </a:r>
            <a:r>
              <a:rPr lang="pt-BR" sz="3200" dirty="0" err="1"/>
              <a:t>NeuroCuts</a:t>
            </a:r>
            <a:r>
              <a:rPr lang="pt-BR" sz="3200" dirty="0"/>
              <a:t> obteve resultado melhor que NeuroCutsBE, nos demais o resultado do NeuroCutsBE foi superior ao </a:t>
            </a:r>
            <a:r>
              <a:rPr lang="pt-BR" sz="3200" dirty="0" err="1"/>
              <a:t>NeuroCuts</a:t>
            </a:r>
            <a:r>
              <a:rPr lang="pt-BR" sz="3200" dirty="0"/>
              <a:t> original.</a:t>
            </a:r>
          </a:p>
          <a:p>
            <a:pPr algn="just"/>
            <a:endParaRPr lang="pt-BR" sz="3200" dirty="0"/>
          </a:p>
          <a:p>
            <a:pPr algn="just"/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71491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66647" y="113277"/>
            <a:ext cx="10503561" cy="1143000"/>
          </a:xfrm>
        </p:spPr>
        <p:txBody>
          <a:bodyPr rtlCol="0">
            <a:normAutofit/>
          </a:bodyPr>
          <a:lstStyle/>
          <a:p>
            <a:r>
              <a:rPr lang="pt-BR" sz="3600" dirty="0"/>
              <a:t>Resultados:</a:t>
            </a:r>
          </a:p>
        </p:txBody>
      </p:sp>
      <p:pic>
        <p:nvPicPr>
          <p:cNvPr id="2050" name="Picture 2" descr="Identidade Visual - UFMS">
            <a:extLst>
              <a:ext uri="{FF2B5EF4-FFF2-40B4-BE49-F238E27FC236}">
                <a16:creationId xmlns:a16="http://schemas.microsoft.com/office/drawing/2014/main" id="{C603EC73-B21E-4EE0-BE87-498A1EDB6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94" y="113277"/>
            <a:ext cx="808681" cy="81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conteúdo 1">
            <a:extLst>
              <a:ext uri="{FF2B5EF4-FFF2-40B4-BE49-F238E27FC236}">
                <a16:creationId xmlns:a16="http://schemas.microsoft.com/office/drawing/2014/main" id="{D2C6996E-9B9D-4CBC-9874-334F4D58C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03119"/>
            <a:ext cx="10972800" cy="5241604"/>
          </a:xfrm>
        </p:spPr>
        <p:txBody>
          <a:bodyPr rtlCol="0">
            <a:noAutofit/>
          </a:bodyPr>
          <a:lstStyle/>
          <a:p>
            <a:pPr algn="just"/>
            <a:r>
              <a:rPr lang="pt-BR" sz="3200" dirty="0"/>
              <a:t>Quando avaliamos a profundidade das árvores geradas, podemos observar que somente no </a:t>
            </a:r>
            <a:r>
              <a:rPr lang="pt-BR" sz="3200" dirty="0" err="1"/>
              <a:t>ClassBench</a:t>
            </a:r>
            <a:r>
              <a:rPr lang="pt-BR" sz="3200" dirty="0"/>
              <a:t> (fw2_1k) o </a:t>
            </a:r>
            <a:r>
              <a:rPr lang="pt-BR" sz="3200" dirty="0" err="1"/>
              <a:t>NeuroCuts</a:t>
            </a:r>
            <a:r>
              <a:rPr lang="pt-BR" sz="3200" dirty="0"/>
              <a:t> obteve resultado melhor que NeuroCutsBE, nos demais o NeuroCutsBE produziu árvores menores que o </a:t>
            </a:r>
            <a:r>
              <a:rPr lang="pt-BR" sz="3200" dirty="0" err="1"/>
              <a:t>NeuroCuts</a:t>
            </a:r>
            <a:r>
              <a:rPr lang="pt-BR" sz="3200" dirty="0"/>
              <a:t> original e os demais algoritmos comparados. Esse resultado reforça que a utilização de BE faz com que o algoritmo produza árvores menores e utilize menos bytes por regra.</a:t>
            </a:r>
          </a:p>
        </p:txBody>
      </p:sp>
    </p:spTree>
    <p:extLst>
      <p:ext uri="{BB962C8B-B14F-4D97-AF65-F5344CB8AC3E}">
        <p14:creationId xmlns:p14="http://schemas.microsoft.com/office/powerpoint/2010/main" val="189130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66647" y="113277"/>
            <a:ext cx="10503561" cy="1143000"/>
          </a:xfrm>
        </p:spPr>
        <p:txBody>
          <a:bodyPr rtlCol="0">
            <a:normAutofit/>
          </a:bodyPr>
          <a:lstStyle/>
          <a:p>
            <a:r>
              <a:rPr lang="pt-BR" sz="3600" dirty="0"/>
              <a:t>Resultados:</a:t>
            </a:r>
          </a:p>
        </p:txBody>
      </p:sp>
      <p:pic>
        <p:nvPicPr>
          <p:cNvPr id="2050" name="Picture 2" descr="Identidade Visual - UFMS">
            <a:extLst>
              <a:ext uri="{FF2B5EF4-FFF2-40B4-BE49-F238E27FC236}">
                <a16:creationId xmlns:a16="http://schemas.microsoft.com/office/drawing/2014/main" id="{C603EC73-B21E-4EE0-BE87-498A1EDB6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94" y="113277"/>
            <a:ext cx="808681" cy="81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conteúdo 1">
            <a:extLst>
              <a:ext uri="{FF2B5EF4-FFF2-40B4-BE49-F238E27FC236}">
                <a16:creationId xmlns:a16="http://schemas.microsoft.com/office/drawing/2014/main" id="{D2C6996E-9B9D-4CBC-9874-334F4D58C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03119"/>
            <a:ext cx="10972800" cy="5241604"/>
          </a:xfrm>
        </p:spPr>
        <p:txBody>
          <a:bodyPr rtlCol="0">
            <a:noAutofit/>
          </a:bodyPr>
          <a:lstStyle/>
          <a:p>
            <a:pPr algn="just"/>
            <a:r>
              <a:rPr lang="pt-BR" sz="3200" dirty="0"/>
              <a:t>Os arquivos que contem regras de firewall foram o que obtivemos os melhores resultados médios de aproximadamente 18%.</a:t>
            </a:r>
          </a:p>
          <a:p>
            <a:pPr algn="just"/>
            <a:endParaRPr lang="pt-BR" sz="3200" dirty="0"/>
          </a:p>
          <a:p>
            <a:pPr algn="just"/>
            <a:r>
              <a:rPr lang="pt-BR" sz="3200" dirty="0"/>
              <a:t>Com as reformulações inseridas no </a:t>
            </a:r>
            <a:r>
              <a:rPr lang="pt-BR" sz="3200" dirty="0" err="1"/>
              <a:t>NeuroCuts</a:t>
            </a:r>
            <a:r>
              <a:rPr lang="pt-BR" sz="3200" dirty="0"/>
              <a:t>, tentamos propor uma solução mais eficaz para o problema de CP. Nossa ideia é fornecer melhorias significativas no consumo de memória em comparação com os algoritmos citados e com a versão original do </a:t>
            </a:r>
            <a:r>
              <a:rPr lang="pt-BR" sz="3200" dirty="0" err="1"/>
              <a:t>NeuroCuts</a:t>
            </a:r>
            <a:r>
              <a:rPr lang="pt-BR" sz="3200" dirty="0"/>
              <a:t>.</a:t>
            </a:r>
          </a:p>
          <a:p>
            <a:pPr algn="just"/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43958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66647" y="113277"/>
            <a:ext cx="10503561" cy="1143000"/>
          </a:xfrm>
        </p:spPr>
        <p:txBody>
          <a:bodyPr rtlCol="0">
            <a:normAutofit/>
          </a:bodyPr>
          <a:lstStyle/>
          <a:p>
            <a:r>
              <a:rPr lang="pt-BR" sz="3600" dirty="0"/>
              <a:t>Resultados:</a:t>
            </a:r>
          </a:p>
        </p:txBody>
      </p:sp>
      <p:pic>
        <p:nvPicPr>
          <p:cNvPr id="2050" name="Picture 2" descr="Identidade Visual - UFMS">
            <a:extLst>
              <a:ext uri="{FF2B5EF4-FFF2-40B4-BE49-F238E27FC236}">
                <a16:creationId xmlns:a16="http://schemas.microsoft.com/office/drawing/2014/main" id="{C603EC73-B21E-4EE0-BE87-498A1EDB6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94" y="113277"/>
            <a:ext cx="808681" cy="81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conteúdo 1">
            <a:extLst>
              <a:ext uri="{FF2B5EF4-FFF2-40B4-BE49-F238E27FC236}">
                <a16:creationId xmlns:a16="http://schemas.microsoft.com/office/drawing/2014/main" id="{D2C6996E-9B9D-4CBC-9874-334F4D58C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03119"/>
            <a:ext cx="10972800" cy="5241604"/>
          </a:xfrm>
        </p:spPr>
        <p:txBody>
          <a:bodyPr rtlCol="0">
            <a:noAutofit/>
          </a:bodyPr>
          <a:lstStyle/>
          <a:p>
            <a:pPr algn="just"/>
            <a:r>
              <a:rPr lang="pt-BR" sz="3200" dirty="0"/>
              <a:t>Se partimos do pressuposto que agora necessitamos de menos bits para representar o endereço IPv4 original, podemos construir árvores binárias que precisarão percorrer menos nós para chegara o nó de busca.</a:t>
            </a:r>
          </a:p>
        </p:txBody>
      </p:sp>
    </p:spTree>
    <p:extLst>
      <p:ext uri="{BB962C8B-B14F-4D97-AF65-F5344CB8AC3E}">
        <p14:creationId xmlns:p14="http://schemas.microsoft.com/office/powerpoint/2010/main" val="297534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926275" y="457899"/>
            <a:ext cx="10972800" cy="1143000"/>
          </a:xfrm>
        </p:spPr>
        <p:txBody>
          <a:bodyPr rtlCol="0">
            <a:normAutofit/>
          </a:bodyPr>
          <a:lstStyle/>
          <a:p>
            <a:r>
              <a:rPr lang="pt-BR" u="sng" dirty="0" err="1"/>
              <a:t>ClassBrench</a:t>
            </a:r>
            <a:r>
              <a:rPr lang="pt-BR" u="sng" dirty="0"/>
              <a:t> utilizados: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2010981"/>
            <a:ext cx="10972800" cy="4389120"/>
          </a:xfrm>
        </p:spPr>
        <p:txBody>
          <a:bodyPr numCol="3" rtlCol="0">
            <a:normAutofit fontScale="85000" lnSpcReduction="20000"/>
          </a:bodyPr>
          <a:lstStyle/>
          <a:p>
            <a:r>
              <a:rPr lang="pt-BR" dirty="0"/>
              <a:t>Aplicação de BE:</a:t>
            </a:r>
          </a:p>
          <a:p>
            <a:pPr lvl="1"/>
            <a:r>
              <a:rPr lang="pt-BR" dirty="0"/>
              <a:t>acl1_1k</a:t>
            </a:r>
          </a:p>
          <a:p>
            <a:pPr lvl="1"/>
            <a:r>
              <a:rPr lang="pt-BR" dirty="0"/>
              <a:t>acl1_10k</a:t>
            </a:r>
          </a:p>
          <a:p>
            <a:pPr lvl="1"/>
            <a:r>
              <a:rPr lang="pt-BR" dirty="0"/>
              <a:t>acl1_100k</a:t>
            </a:r>
          </a:p>
          <a:p>
            <a:pPr lvl="1"/>
            <a:r>
              <a:rPr lang="pt-BR" dirty="0"/>
              <a:t>acl2_1k</a:t>
            </a:r>
          </a:p>
          <a:p>
            <a:pPr lvl="1"/>
            <a:r>
              <a:rPr lang="pt-BR" dirty="0"/>
              <a:t>acl2_10k</a:t>
            </a:r>
          </a:p>
          <a:p>
            <a:pPr lvl="1"/>
            <a:r>
              <a:rPr lang="pt-BR" dirty="0"/>
              <a:t>acl2_100k</a:t>
            </a:r>
          </a:p>
          <a:p>
            <a:pPr lvl="1"/>
            <a:r>
              <a:rPr lang="pt-BR" dirty="0"/>
              <a:t>acl3_1k</a:t>
            </a:r>
          </a:p>
          <a:p>
            <a:pPr lvl="1"/>
            <a:r>
              <a:rPr lang="pt-BR" dirty="0"/>
              <a:t>acl3_10k</a:t>
            </a:r>
          </a:p>
          <a:p>
            <a:pPr lvl="1"/>
            <a:r>
              <a:rPr lang="pt-BR" dirty="0"/>
              <a:t>acl3_100k</a:t>
            </a:r>
          </a:p>
          <a:p>
            <a:pPr lvl="1"/>
            <a:r>
              <a:rPr lang="pt-BR" dirty="0"/>
              <a:t>acl4_1k</a:t>
            </a:r>
          </a:p>
          <a:p>
            <a:pPr lvl="1"/>
            <a:r>
              <a:rPr lang="pt-BR" dirty="0"/>
              <a:t>acl4_10k</a:t>
            </a:r>
          </a:p>
          <a:p>
            <a:pPr lvl="1"/>
            <a:r>
              <a:rPr lang="pt-BR" dirty="0"/>
              <a:t>acl4_100k</a:t>
            </a:r>
          </a:p>
          <a:p>
            <a:pPr lvl="1"/>
            <a:r>
              <a:rPr lang="pt-BR" dirty="0"/>
              <a:t>acl5_1k</a:t>
            </a:r>
          </a:p>
          <a:p>
            <a:pPr lvl="1"/>
            <a:r>
              <a:rPr lang="pt-BR" dirty="0"/>
              <a:t>acl5_10k</a:t>
            </a:r>
          </a:p>
          <a:p>
            <a:pPr lvl="1"/>
            <a:r>
              <a:rPr lang="pt-BR" dirty="0"/>
              <a:t>acl5_100k</a:t>
            </a:r>
          </a:p>
          <a:p>
            <a:pPr lvl="1"/>
            <a:r>
              <a:rPr lang="pt-BR" dirty="0"/>
              <a:t>fw1_1k</a:t>
            </a:r>
          </a:p>
          <a:p>
            <a:pPr lvl="1"/>
            <a:r>
              <a:rPr lang="pt-BR" dirty="0"/>
              <a:t>fw1_10k</a:t>
            </a:r>
          </a:p>
          <a:p>
            <a:pPr lvl="1"/>
            <a:r>
              <a:rPr lang="pt-BR" dirty="0"/>
              <a:t>fw1_100k</a:t>
            </a:r>
          </a:p>
          <a:p>
            <a:pPr lvl="1"/>
            <a:r>
              <a:rPr lang="pt-BR" dirty="0"/>
              <a:t>fw2_1k</a:t>
            </a:r>
          </a:p>
          <a:p>
            <a:pPr lvl="1"/>
            <a:r>
              <a:rPr lang="pt-BR" dirty="0"/>
              <a:t>fw2_10k</a:t>
            </a:r>
          </a:p>
          <a:p>
            <a:pPr lvl="1"/>
            <a:r>
              <a:rPr lang="pt-BR" dirty="0"/>
              <a:t>fw2_100k</a:t>
            </a:r>
          </a:p>
          <a:p>
            <a:pPr lvl="1"/>
            <a:r>
              <a:rPr lang="pt-BR" dirty="0"/>
              <a:t>fw3_1k</a:t>
            </a:r>
          </a:p>
          <a:p>
            <a:pPr lvl="1"/>
            <a:r>
              <a:rPr lang="pt-BR" dirty="0"/>
              <a:t>fw3_10k</a:t>
            </a:r>
          </a:p>
          <a:p>
            <a:pPr lvl="1"/>
            <a:r>
              <a:rPr lang="pt-BR" dirty="0"/>
              <a:t>fw3_100k</a:t>
            </a:r>
          </a:p>
          <a:p>
            <a:pPr lvl="1"/>
            <a:r>
              <a:rPr lang="pt-BR" dirty="0"/>
              <a:t>fw4_1k</a:t>
            </a:r>
          </a:p>
          <a:p>
            <a:pPr lvl="1"/>
            <a:r>
              <a:rPr lang="pt-BR" dirty="0"/>
              <a:t>fw4_10k</a:t>
            </a:r>
          </a:p>
          <a:p>
            <a:pPr lvl="1"/>
            <a:r>
              <a:rPr lang="pt-BR" dirty="0"/>
              <a:t>fw4_100k</a:t>
            </a:r>
          </a:p>
          <a:p>
            <a:pPr lvl="1"/>
            <a:r>
              <a:rPr lang="pt-BR" dirty="0"/>
              <a:t>fw5_1k</a:t>
            </a:r>
          </a:p>
          <a:p>
            <a:pPr lvl="1"/>
            <a:r>
              <a:rPr lang="pt-BR" dirty="0"/>
              <a:t>fw5_10k</a:t>
            </a:r>
          </a:p>
          <a:p>
            <a:pPr lvl="1"/>
            <a:r>
              <a:rPr lang="pt-BR" dirty="0"/>
              <a:t>fw5_100k</a:t>
            </a:r>
          </a:p>
          <a:p>
            <a:pPr lvl="1"/>
            <a:r>
              <a:rPr lang="pt-BR" dirty="0"/>
              <a:t>ipc1_1k</a:t>
            </a:r>
          </a:p>
          <a:p>
            <a:pPr lvl="1"/>
            <a:r>
              <a:rPr lang="pt-BR" dirty="0"/>
              <a:t>ipc1_10k</a:t>
            </a:r>
          </a:p>
          <a:p>
            <a:pPr lvl="1"/>
            <a:r>
              <a:rPr lang="pt-BR" dirty="0"/>
              <a:t>ipc1_100k</a:t>
            </a:r>
          </a:p>
          <a:p>
            <a:pPr lvl="1"/>
            <a:r>
              <a:rPr lang="pt-BR" dirty="0"/>
              <a:t>ipc2_1k</a:t>
            </a:r>
          </a:p>
          <a:p>
            <a:pPr lvl="1"/>
            <a:r>
              <a:rPr lang="pt-BR" dirty="0"/>
              <a:t>ipc2_10k</a:t>
            </a:r>
          </a:p>
          <a:p>
            <a:pPr lvl="1"/>
            <a:r>
              <a:rPr lang="pt-BR" dirty="0"/>
              <a:t>ipc2_100k</a:t>
            </a:r>
          </a:p>
          <a:p>
            <a:endParaRPr lang="pt-BR" dirty="0"/>
          </a:p>
        </p:txBody>
      </p:sp>
      <p:pic>
        <p:nvPicPr>
          <p:cNvPr id="2050" name="Picture 2" descr="Identidade Visual - UFMS">
            <a:extLst>
              <a:ext uri="{FF2B5EF4-FFF2-40B4-BE49-F238E27FC236}">
                <a16:creationId xmlns:a16="http://schemas.microsoft.com/office/drawing/2014/main" id="{C603EC73-B21E-4EE0-BE87-498A1EDB6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94" y="113277"/>
            <a:ext cx="808681" cy="81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34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66647" y="113277"/>
            <a:ext cx="10503561" cy="1143000"/>
          </a:xfrm>
        </p:spPr>
        <p:txBody>
          <a:bodyPr rtlCol="0">
            <a:normAutofit/>
          </a:bodyPr>
          <a:lstStyle/>
          <a:p>
            <a:r>
              <a:rPr lang="pt-BR" sz="3600" dirty="0"/>
              <a:t>Trabalhos Futuros:</a:t>
            </a:r>
          </a:p>
        </p:txBody>
      </p:sp>
      <p:pic>
        <p:nvPicPr>
          <p:cNvPr id="2050" name="Picture 2" descr="Identidade Visual - UFMS">
            <a:extLst>
              <a:ext uri="{FF2B5EF4-FFF2-40B4-BE49-F238E27FC236}">
                <a16:creationId xmlns:a16="http://schemas.microsoft.com/office/drawing/2014/main" id="{C603EC73-B21E-4EE0-BE87-498A1EDB6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94" y="113277"/>
            <a:ext cx="808681" cy="81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conteúdo 1">
            <a:extLst>
              <a:ext uri="{FF2B5EF4-FFF2-40B4-BE49-F238E27FC236}">
                <a16:creationId xmlns:a16="http://schemas.microsoft.com/office/drawing/2014/main" id="{D2C6996E-9B9D-4CBC-9874-334F4D58C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408" y="1350719"/>
            <a:ext cx="10972800" cy="5241604"/>
          </a:xfrm>
        </p:spPr>
        <p:txBody>
          <a:bodyPr rtlCol="0">
            <a:noAutofit/>
          </a:bodyPr>
          <a:lstStyle/>
          <a:p>
            <a:pPr algn="just"/>
            <a:r>
              <a:rPr lang="pt-BR" sz="3200" dirty="0"/>
              <a:t>Nossa abordagem de BE pode ser aplicada em algoritmos de construção de árvores binárias de endereços IPv4, para chegar mais rapidamente os nó de destino que representa o endereço, quando comparado aos 32 bits dos endereços de IP original. Deixamos este exemplo para que os pesquisadores validem a eficácia de BE em árvores binárias para endereços IP.</a:t>
            </a:r>
          </a:p>
          <a:p>
            <a:pPr algn="just"/>
            <a:r>
              <a:rPr lang="pt-BR" sz="3200" dirty="0"/>
              <a:t>Testar o algoritmo </a:t>
            </a:r>
            <a:r>
              <a:rPr lang="pt-BR" sz="3200" dirty="0" err="1"/>
              <a:t>NeuroCuts</a:t>
            </a:r>
            <a:r>
              <a:rPr lang="pt-BR" sz="3200" dirty="0"/>
              <a:t> com BE em conjunto de dados maiores para validar se efetivamente ele apresenta um resultado ainda melhor nesses conjunto de dados.</a:t>
            </a:r>
          </a:p>
        </p:txBody>
      </p:sp>
    </p:spTree>
    <p:extLst>
      <p:ext uri="{BB962C8B-B14F-4D97-AF65-F5344CB8AC3E}">
        <p14:creationId xmlns:p14="http://schemas.microsoft.com/office/powerpoint/2010/main" val="936480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66647" y="113277"/>
            <a:ext cx="10503561" cy="1143000"/>
          </a:xfrm>
        </p:spPr>
        <p:txBody>
          <a:bodyPr rtlCol="0">
            <a:normAutofit/>
          </a:bodyPr>
          <a:lstStyle/>
          <a:p>
            <a:r>
              <a:rPr lang="pt-BR" sz="3600" dirty="0"/>
              <a:t>Trabalhos Futuros:</a:t>
            </a:r>
          </a:p>
        </p:txBody>
      </p:sp>
      <p:pic>
        <p:nvPicPr>
          <p:cNvPr id="2050" name="Picture 2" descr="Identidade Visual - UFMS">
            <a:extLst>
              <a:ext uri="{FF2B5EF4-FFF2-40B4-BE49-F238E27FC236}">
                <a16:creationId xmlns:a16="http://schemas.microsoft.com/office/drawing/2014/main" id="{C603EC73-B21E-4EE0-BE87-498A1EDB6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94" y="113277"/>
            <a:ext cx="808681" cy="81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conteúdo 1">
            <a:extLst>
              <a:ext uri="{FF2B5EF4-FFF2-40B4-BE49-F238E27FC236}">
                <a16:creationId xmlns:a16="http://schemas.microsoft.com/office/drawing/2014/main" id="{D2C6996E-9B9D-4CBC-9874-334F4D58C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03119"/>
            <a:ext cx="10972800" cy="5241604"/>
          </a:xfrm>
        </p:spPr>
        <p:txBody>
          <a:bodyPr rtlCol="0">
            <a:noAutofit/>
          </a:bodyPr>
          <a:lstStyle/>
          <a:p>
            <a:pPr algn="just"/>
            <a:r>
              <a:rPr lang="pt-BR" sz="3200" dirty="0"/>
              <a:t>Testar e comparar os algoritmos </a:t>
            </a:r>
            <a:r>
              <a:rPr lang="pt-BR" sz="3200" dirty="0" err="1"/>
              <a:t>NeuroCuts</a:t>
            </a:r>
            <a:r>
              <a:rPr lang="pt-BR" sz="3200" dirty="0"/>
              <a:t> e NeuroCutsBE com os parâmetros: </a:t>
            </a:r>
            <a:r>
              <a:rPr lang="pt-BR" sz="3200" dirty="0" err="1"/>
              <a:t>simple</a:t>
            </a:r>
            <a:r>
              <a:rPr lang="pt-BR" sz="3200" dirty="0"/>
              <a:t>, </a:t>
            </a:r>
            <a:r>
              <a:rPr lang="pt-BR" sz="3200" dirty="0" err="1"/>
              <a:t>efficuts</a:t>
            </a:r>
            <a:r>
              <a:rPr lang="pt-BR" sz="3200" dirty="0"/>
              <a:t> e </a:t>
            </a:r>
            <a:r>
              <a:rPr lang="pt-BR" sz="3200" dirty="0" err="1"/>
              <a:t>cutsplit</a:t>
            </a:r>
            <a:r>
              <a:rPr lang="pt-BR" sz="3200" dirty="0"/>
              <a:t>, para adicionarmos outras ações de partição de regra, além da ação de corte implementada do </a:t>
            </a:r>
            <a:r>
              <a:rPr lang="pt-BR" sz="3200" dirty="0" err="1"/>
              <a:t>NeuroCuts</a:t>
            </a:r>
            <a:r>
              <a:rPr lang="pt-B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849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133322" y="351617"/>
            <a:ext cx="10503561" cy="580002"/>
          </a:xfrm>
        </p:spPr>
        <p:txBody>
          <a:bodyPr rtlCol="0">
            <a:normAutofit fontScale="90000"/>
          </a:bodyPr>
          <a:lstStyle/>
          <a:p>
            <a:r>
              <a:rPr lang="pt-BR" sz="3600" dirty="0"/>
              <a:t>Referências:</a:t>
            </a:r>
          </a:p>
        </p:txBody>
      </p:sp>
      <p:pic>
        <p:nvPicPr>
          <p:cNvPr id="2050" name="Picture 2" descr="Identidade Visual - UFMS">
            <a:extLst>
              <a:ext uri="{FF2B5EF4-FFF2-40B4-BE49-F238E27FC236}">
                <a16:creationId xmlns:a16="http://schemas.microsoft.com/office/drawing/2014/main" id="{C603EC73-B21E-4EE0-BE87-498A1EDB6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94" y="113277"/>
            <a:ext cx="808681" cy="81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conteúdo 1">
            <a:extLst>
              <a:ext uri="{FF2B5EF4-FFF2-40B4-BE49-F238E27FC236}">
                <a16:creationId xmlns:a16="http://schemas.microsoft.com/office/drawing/2014/main" id="{D2C6996E-9B9D-4CBC-9874-334F4D58C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74494"/>
            <a:ext cx="10972800" cy="5241604"/>
          </a:xfrm>
        </p:spPr>
        <p:txBody>
          <a:bodyPr rtlCol="0">
            <a:noAutofit/>
          </a:bodyPr>
          <a:lstStyle/>
          <a:p>
            <a:pPr algn="just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[1]Christopher Amato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Guy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Shani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2010. High-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Learning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inStrategy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Games.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InProceedings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9th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Conference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AutonomousAgents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Multiagent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Systems: Volume 1 - Volume 1 (AAMAS ’10).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Internatio-nal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Foundation for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Autonomous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Agents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Multiagent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Systems,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Richland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SC,75–82.</a:t>
            </a:r>
          </a:p>
          <a:p>
            <a:pPr algn="just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Pankaj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Gupta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Nick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McKeown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1999.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Packet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hierarchicalintelligent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cuttings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InHot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Interconnects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VII, Vol. 40.</a:t>
            </a:r>
          </a:p>
          <a:p>
            <a:pPr algn="just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Hasibul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Jamil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Ning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Weng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2020.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Multibit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Tries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Packet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withDeep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Learning. In2020 IEEE 21st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Conference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HighPerformance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Switching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Routing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(HPSR). IEEE, 1–6.</a:t>
            </a:r>
          </a:p>
          <a:p>
            <a:pPr algn="just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Wenjun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Li,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Xianfeng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Li,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Hui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Li,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Gaogang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Xie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2018.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Cutsplit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decision-tree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combining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cutting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splitting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scalable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packet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InIEEEINFOCOM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2018-IEEE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Conference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Computer Communications. IEEE, 2645–2653.</a:t>
            </a:r>
          </a:p>
          <a:p>
            <a:pPr algn="just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[5]Eric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Liang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Hang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Zhu,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Xin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Jin,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Ion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Stoica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2019. Neural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packet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classification.InProceedings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ACM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Special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Interest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Communication. 256–269.</a:t>
            </a:r>
          </a:p>
          <a:p>
            <a:pPr algn="just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Volodymyr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Mnih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Koray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Kavukcuoglu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David Silver, Alex Graves,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Ioannis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An-tonoglou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Daan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Wierstra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Martin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Riedmiller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2013.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Playing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atari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deepreinforcement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learning.arXiv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preprint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arXiv:1312.5602(2013).</a:t>
            </a:r>
          </a:p>
          <a:p>
            <a:pPr algn="just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Alon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Rashelbach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Rottenstreich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Mark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Silberstein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2020. A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ComputationalApproach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Packet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Classification.arXiv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preprint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arXiv:2002.07584(2020).</a:t>
            </a:r>
          </a:p>
          <a:p>
            <a:pPr algn="just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[8]David Silver, Thomas Hubert, Julian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Schrittwieser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Ioannis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Antonoglou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MatthewLai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Arthur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Guez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Marc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Lanctot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Laurent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Sifre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Dharshan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Kumaran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Thore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Graepel,et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al.2018. A general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masters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chess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shogi,and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self-play.Science362, 6419 (2018), 1140–1144.</a:t>
            </a:r>
          </a:p>
          <a:p>
            <a:pPr algn="just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[9]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Sumeet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Singh,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Florin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Baboescu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George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Varghese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Jia Wang. 2003.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Packetclassification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multidimensional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cutting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InProceedings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2003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con-ference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architectures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protocols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computercommunications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213–224.</a:t>
            </a:r>
          </a:p>
          <a:p>
            <a:pPr algn="just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[10]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Ion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Stoica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2019.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Solving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Learning.Studies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inInformatics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Control28, 2 (2019), 119–132.</a:t>
            </a:r>
          </a:p>
          <a:p>
            <a:pPr algn="just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[11]David E Taylor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Jonathan S Turner. 2007.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Classbench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packet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classificationbenchmark.IEEE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/ACM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transactions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networking15, 3 (2007), 499–511.</a:t>
            </a:r>
          </a:p>
          <a:p>
            <a:pPr algn="just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[12]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Balajee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Vamanan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Gwendolyn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Voskuilen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TN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Vijaykumar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2010. 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EffiCuts:optimizing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packet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throughput.ACM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SIGCOMMComputer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Communication Review40, 4 (2010), 207–218.</a:t>
            </a:r>
          </a:p>
        </p:txBody>
      </p:sp>
    </p:spTree>
    <p:extLst>
      <p:ext uri="{BB962C8B-B14F-4D97-AF65-F5344CB8AC3E}">
        <p14:creationId xmlns:p14="http://schemas.microsoft.com/office/powerpoint/2010/main" val="100850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595992" y="1844306"/>
            <a:ext cx="5000015" cy="3169387"/>
          </a:xfrm>
        </p:spPr>
        <p:txBody>
          <a:bodyPr rtlCol="0">
            <a:noAutofit/>
          </a:bodyPr>
          <a:lstStyle/>
          <a:p>
            <a:pPr algn="ctr"/>
            <a:r>
              <a:rPr lang="pt-BR" sz="5400" dirty="0"/>
              <a:t>Dúvidas?</a:t>
            </a:r>
            <a:br>
              <a:rPr lang="pt-BR" sz="5400" dirty="0"/>
            </a:br>
            <a:br>
              <a:rPr lang="pt-BR" sz="5400" dirty="0"/>
            </a:br>
            <a:r>
              <a:rPr lang="pt-BR" sz="5400" dirty="0"/>
              <a:t>Obrigado!!!!!!</a:t>
            </a:r>
          </a:p>
        </p:txBody>
      </p:sp>
      <p:pic>
        <p:nvPicPr>
          <p:cNvPr id="2050" name="Picture 2" descr="Identidade Visual - UFMS">
            <a:extLst>
              <a:ext uri="{FF2B5EF4-FFF2-40B4-BE49-F238E27FC236}">
                <a16:creationId xmlns:a16="http://schemas.microsoft.com/office/drawing/2014/main" id="{C603EC73-B21E-4EE0-BE87-498A1EDB6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94" y="113277"/>
            <a:ext cx="808681" cy="81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43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926275" y="457899"/>
            <a:ext cx="10972800" cy="1143000"/>
          </a:xfrm>
        </p:spPr>
        <p:txBody>
          <a:bodyPr rtlCol="0">
            <a:normAutofit/>
          </a:bodyPr>
          <a:lstStyle/>
          <a:p>
            <a:r>
              <a:rPr lang="pt-BR" u="sng" dirty="0" err="1"/>
              <a:t>ClassBrench</a:t>
            </a:r>
            <a:r>
              <a:rPr lang="pt-BR" u="sng" dirty="0"/>
              <a:t> utilizados: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828100"/>
            <a:ext cx="10972800" cy="4792155"/>
          </a:xfrm>
        </p:spPr>
        <p:txBody>
          <a:bodyPr numCol="1" rtlCol="0">
            <a:normAutofit/>
          </a:bodyPr>
          <a:lstStyle/>
          <a:p>
            <a:r>
              <a:rPr lang="pt-BR" dirty="0" err="1"/>
              <a:t>NeuroCuts</a:t>
            </a:r>
            <a:r>
              <a:rPr lang="pt-BR" dirty="0"/>
              <a:t> original versus NeuroCutsBE:</a:t>
            </a:r>
          </a:p>
          <a:p>
            <a:pPr lvl="1"/>
            <a:r>
              <a:rPr lang="pt-BR" dirty="0"/>
              <a:t>acl2_1k</a:t>
            </a:r>
          </a:p>
          <a:p>
            <a:pPr lvl="1"/>
            <a:r>
              <a:rPr lang="pt-BR" dirty="0"/>
              <a:t>acl4_1k</a:t>
            </a:r>
          </a:p>
          <a:p>
            <a:pPr lvl="1"/>
            <a:r>
              <a:rPr lang="pt-BR" dirty="0"/>
              <a:t>fw1_1k</a:t>
            </a:r>
          </a:p>
          <a:p>
            <a:pPr lvl="1"/>
            <a:r>
              <a:rPr lang="pt-BR" dirty="0"/>
              <a:t>fw2_1k</a:t>
            </a:r>
          </a:p>
          <a:p>
            <a:pPr lvl="1"/>
            <a:r>
              <a:rPr lang="pt-BR" dirty="0"/>
              <a:t>fw3_1k</a:t>
            </a:r>
          </a:p>
          <a:p>
            <a:pPr lvl="1"/>
            <a:r>
              <a:rPr lang="pt-BR" dirty="0"/>
              <a:t>fw4_1k</a:t>
            </a:r>
          </a:p>
          <a:p>
            <a:pPr lvl="1"/>
            <a:r>
              <a:rPr lang="pt-BR" dirty="0"/>
              <a:t>fw5_1k</a:t>
            </a:r>
          </a:p>
          <a:p>
            <a:pPr lvl="1"/>
            <a:r>
              <a:rPr lang="pt-BR" dirty="0"/>
              <a:t>ipc1_1k</a:t>
            </a:r>
          </a:p>
          <a:p>
            <a:pPr lvl="1"/>
            <a:r>
              <a:rPr lang="pt-BR" dirty="0"/>
              <a:t>ipc2_1k</a:t>
            </a:r>
          </a:p>
        </p:txBody>
      </p:sp>
      <p:pic>
        <p:nvPicPr>
          <p:cNvPr id="2050" name="Picture 2" descr="Identidade Visual - UFMS">
            <a:extLst>
              <a:ext uri="{FF2B5EF4-FFF2-40B4-BE49-F238E27FC236}">
                <a16:creationId xmlns:a16="http://schemas.microsoft.com/office/drawing/2014/main" id="{C603EC73-B21E-4EE0-BE87-498A1EDB6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94" y="113277"/>
            <a:ext cx="808681" cy="81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290F8A39-231C-4150-AF27-65942326C76F}"/>
              </a:ext>
            </a:extLst>
          </p:cNvPr>
          <p:cNvSpPr/>
          <p:nvPr/>
        </p:nvSpPr>
        <p:spPr>
          <a:xfrm>
            <a:off x="4882344" y="4145280"/>
            <a:ext cx="61026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00B0F0"/>
                </a:solidFill>
              </a:rPr>
              <a:t>Tempo e poder computacional foi limitado!</a:t>
            </a:r>
          </a:p>
        </p:txBody>
      </p:sp>
    </p:spTree>
    <p:extLst>
      <p:ext uri="{BB962C8B-B14F-4D97-AF65-F5344CB8AC3E}">
        <p14:creationId xmlns:p14="http://schemas.microsoft.com/office/powerpoint/2010/main" val="407522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219200" y="113277"/>
            <a:ext cx="10972800" cy="1143000"/>
          </a:xfrm>
        </p:spPr>
        <p:txBody>
          <a:bodyPr rtlCol="0">
            <a:normAutofit/>
          </a:bodyPr>
          <a:lstStyle/>
          <a:p>
            <a:r>
              <a:rPr lang="pt-BR" sz="3600" dirty="0"/>
              <a:t>Compreenda endereços IP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503119"/>
            <a:ext cx="10972800" cy="4389120"/>
          </a:xfrm>
        </p:spPr>
        <p:txBody>
          <a:bodyPr rtlCol="0">
            <a:noAutofit/>
          </a:bodyPr>
          <a:lstStyle/>
          <a:p>
            <a:pPr algn="just"/>
            <a:r>
              <a:rPr lang="pt-BR" sz="3200" dirty="0"/>
              <a:t>O endereço IP (Internet </a:t>
            </a:r>
            <a:r>
              <a:rPr lang="pt-BR" sz="3200" dirty="0" err="1"/>
              <a:t>Protocol</a:t>
            </a:r>
            <a:r>
              <a:rPr lang="pt-BR" sz="3200" dirty="0"/>
              <a:t>) é um endereço usado para identificar de maneira única um dispositivo em uma rede IP. O endereço é composto de 32 bits. </a:t>
            </a:r>
          </a:p>
          <a:p>
            <a:pPr algn="just"/>
            <a:r>
              <a:rPr lang="pt-BR" sz="3200" dirty="0"/>
              <a:t>Os 32 bits são divididos em quatro octetos (1 octeto = 8 bits). Cada octeto é convertido em decimal e separado por um ponto final (ponto). </a:t>
            </a:r>
          </a:p>
          <a:p>
            <a:pPr algn="just"/>
            <a:r>
              <a:rPr lang="pt-BR" sz="3200" dirty="0"/>
              <a:t>Por esse motivo, um endereço IP deve ser expressado no formato decimal pontuado (por exemplo,192.168.0.1). O valor em cada octeto varia de 0 a 255 decimais ou de 00000000 a 11111111 em binário.</a:t>
            </a:r>
          </a:p>
        </p:txBody>
      </p:sp>
      <p:pic>
        <p:nvPicPr>
          <p:cNvPr id="2050" name="Picture 2" descr="Identidade Visual - UFMS">
            <a:extLst>
              <a:ext uri="{FF2B5EF4-FFF2-40B4-BE49-F238E27FC236}">
                <a16:creationId xmlns:a16="http://schemas.microsoft.com/office/drawing/2014/main" id="{C603EC73-B21E-4EE0-BE87-498A1EDB6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94" y="113277"/>
            <a:ext cx="808681" cy="81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66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09600" y="360119"/>
            <a:ext cx="10972800" cy="1143000"/>
          </a:xfrm>
        </p:spPr>
        <p:txBody>
          <a:bodyPr rtlCol="0">
            <a:normAutofit/>
          </a:bodyPr>
          <a:lstStyle/>
          <a:p>
            <a:r>
              <a:rPr lang="pt-BR" sz="3600" dirty="0"/>
              <a:t>Compreenda BE</a:t>
            </a:r>
          </a:p>
        </p:txBody>
      </p:sp>
      <p:pic>
        <p:nvPicPr>
          <p:cNvPr id="2050" name="Picture 2" descr="Identidade Visual - UFMS">
            <a:extLst>
              <a:ext uri="{FF2B5EF4-FFF2-40B4-BE49-F238E27FC236}">
                <a16:creationId xmlns:a16="http://schemas.microsoft.com/office/drawing/2014/main" id="{C603EC73-B21E-4EE0-BE87-498A1EDB6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94" y="113277"/>
            <a:ext cx="808681" cy="81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 descr="Uma imagem contendo janela, desenho&#10;&#10;Descrição gerada automaticamente">
            <a:extLst>
              <a:ext uri="{FF2B5EF4-FFF2-40B4-BE49-F238E27FC236}">
                <a16:creationId xmlns:a16="http://schemas.microsoft.com/office/drawing/2014/main" id="{54BDF7BC-63DD-4B72-96E6-429ABD8B4D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430" y="1634556"/>
            <a:ext cx="4963218" cy="79068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80C8106-0BA3-464D-82BC-72EF09A798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6285" y="2556678"/>
            <a:ext cx="7038155" cy="3571776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51EF583-7368-4523-8A84-A0ED36969CE8}"/>
              </a:ext>
            </a:extLst>
          </p:cNvPr>
          <p:cNvSpPr txBox="1"/>
          <p:nvPr/>
        </p:nvSpPr>
        <p:spPr>
          <a:xfrm>
            <a:off x="7840648" y="1924720"/>
            <a:ext cx="27675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b="1" dirty="0"/>
              <a:t>Endereço IP normal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0B62E66-19F2-46E8-A9D9-7993C309419C}"/>
              </a:ext>
            </a:extLst>
          </p:cNvPr>
          <p:cNvSpPr txBox="1"/>
          <p:nvPr/>
        </p:nvSpPr>
        <p:spPr>
          <a:xfrm>
            <a:off x="0" y="6128454"/>
            <a:ext cx="1207008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B0F0"/>
                </a:solidFill>
              </a:rPr>
              <a:t>Um bit com valor 1 no início de cada endereço, se faz necessário pois perdermos os bits zerados mais a esquerda nos casos de conversão para decimal e podemos ainda ter colisão de endereços com a aplicação de BE. 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7922265E-07A8-42E3-A96C-CD189DCDCD68}"/>
              </a:ext>
            </a:extLst>
          </p:cNvPr>
          <p:cNvCxnSpPr/>
          <p:nvPr/>
        </p:nvCxnSpPr>
        <p:spPr>
          <a:xfrm flipV="1">
            <a:off x="117594" y="4047744"/>
            <a:ext cx="2080710" cy="208071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49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556638" y="522448"/>
            <a:ext cx="4609084" cy="1143000"/>
          </a:xfrm>
        </p:spPr>
        <p:txBody>
          <a:bodyPr rtlCol="0">
            <a:normAutofit/>
          </a:bodyPr>
          <a:lstStyle/>
          <a:p>
            <a:r>
              <a:rPr lang="pt-BR" sz="3600" dirty="0"/>
              <a:t>Algoritmos para seleção do BE</a:t>
            </a:r>
          </a:p>
        </p:txBody>
      </p:sp>
      <p:pic>
        <p:nvPicPr>
          <p:cNvPr id="2050" name="Picture 2" descr="Identidade Visual - UFMS">
            <a:extLst>
              <a:ext uri="{FF2B5EF4-FFF2-40B4-BE49-F238E27FC236}">
                <a16:creationId xmlns:a16="http://schemas.microsoft.com/office/drawing/2014/main" id="{C603EC73-B21E-4EE0-BE87-498A1EDB6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94" y="113277"/>
            <a:ext cx="808681" cy="81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E4B69E34-A093-42A9-8E35-C14AF1943A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9301" y="13704"/>
            <a:ext cx="5592699" cy="684429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2D2EEC5-A3CC-4105-9E2D-288156D7DB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090" y="2093808"/>
            <a:ext cx="5173734" cy="465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29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542135" y="639011"/>
            <a:ext cx="4419753" cy="1143000"/>
          </a:xfrm>
        </p:spPr>
        <p:txBody>
          <a:bodyPr rtlCol="0">
            <a:normAutofit fontScale="90000"/>
          </a:bodyPr>
          <a:lstStyle/>
          <a:p>
            <a:r>
              <a:rPr lang="pt-BR" sz="3600" dirty="0"/>
              <a:t>Algoritmos para retornar os bits não BE</a:t>
            </a:r>
          </a:p>
        </p:txBody>
      </p:sp>
      <p:pic>
        <p:nvPicPr>
          <p:cNvPr id="2050" name="Picture 2" descr="Identidade Visual - UFMS">
            <a:extLst>
              <a:ext uri="{FF2B5EF4-FFF2-40B4-BE49-F238E27FC236}">
                <a16:creationId xmlns:a16="http://schemas.microsoft.com/office/drawing/2014/main" id="{C603EC73-B21E-4EE0-BE87-498A1EDB6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94" y="113277"/>
            <a:ext cx="808681" cy="81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4B154C45-325C-4599-A887-C5270207E1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1428" y="-5144"/>
            <a:ext cx="6100572" cy="686314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07F3338-FD46-46EB-8029-F896297D8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594" y="2839166"/>
            <a:ext cx="5762590" cy="213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6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66647" y="525997"/>
            <a:ext cx="10503561" cy="1143000"/>
          </a:xfrm>
        </p:spPr>
        <p:txBody>
          <a:bodyPr rtlCol="0">
            <a:normAutofit/>
          </a:bodyPr>
          <a:lstStyle/>
          <a:p>
            <a:r>
              <a:rPr lang="pt-BR" sz="2800" dirty="0"/>
              <a:t>Diagrama do funcionamento do algoritmo de aprendizado por reforço.</a:t>
            </a:r>
          </a:p>
        </p:txBody>
      </p:sp>
      <p:pic>
        <p:nvPicPr>
          <p:cNvPr id="2050" name="Picture 2" descr="Identidade Visual - UFMS">
            <a:extLst>
              <a:ext uri="{FF2B5EF4-FFF2-40B4-BE49-F238E27FC236}">
                <a16:creationId xmlns:a16="http://schemas.microsoft.com/office/drawing/2014/main" id="{C603EC73-B21E-4EE0-BE87-498A1EDB6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94" y="113277"/>
            <a:ext cx="808681" cy="81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 descr="Texto preto sobre fundo branco&#10;&#10;Descrição gerada automaticamente">
            <a:extLst>
              <a:ext uri="{FF2B5EF4-FFF2-40B4-BE49-F238E27FC236}">
                <a16:creationId xmlns:a16="http://schemas.microsoft.com/office/drawing/2014/main" id="{C58558C0-1D7B-4FE5-ACA5-3B4964A578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40" y="2028099"/>
            <a:ext cx="4481204" cy="4758612"/>
          </a:xfrm>
          <a:prstGeom prst="rect">
            <a:avLst/>
          </a:prstGeom>
        </p:spPr>
      </p:pic>
      <p:pic>
        <p:nvPicPr>
          <p:cNvPr id="4" name="Imagem 3" descr="Texto preto sobre fundo branco&#10;&#10;Descrição gerada automaticamente">
            <a:extLst>
              <a:ext uri="{FF2B5EF4-FFF2-40B4-BE49-F238E27FC236}">
                <a16:creationId xmlns:a16="http://schemas.microsoft.com/office/drawing/2014/main" id="{93CAC86A-1B7A-4C1C-9065-EB7329ECD4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07899"/>
            <a:ext cx="5207143" cy="447881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211E98C-9288-43CA-92A1-38D3EE2019CF}"/>
              </a:ext>
            </a:extLst>
          </p:cNvPr>
          <p:cNvSpPr txBox="1"/>
          <p:nvPr/>
        </p:nvSpPr>
        <p:spPr>
          <a:xfrm>
            <a:off x="8098971" y="2022125"/>
            <a:ext cx="160332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dirty="0"/>
              <a:t>NeuroCutsBE</a:t>
            </a:r>
          </a:p>
        </p:txBody>
      </p:sp>
    </p:spTree>
    <p:extLst>
      <p:ext uri="{BB962C8B-B14F-4D97-AF65-F5344CB8AC3E}">
        <p14:creationId xmlns:p14="http://schemas.microsoft.com/office/powerpoint/2010/main" val="3065921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resentação na sessão de debat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870139_TF03460637.potx" id="{9EDB2545-F345-4B2D-9D28-A0E8BECC57B1}" vid="{0FCA38F6-25A2-4296-9267-176A1E2DB94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da sessão de debate empresarial</Template>
  <TotalTime>1819</TotalTime>
  <Words>2392</Words>
  <Application>Microsoft Office PowerPoint</Application>
  <PresentationFormat>Widescreen</PresentationFormat>
  <Paragraphs>587</Paragraphs>
  <Slides>33</Slides>
  <Notes>33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42" baseType="lpstr">
      <vt:lpstr>Arial</vt:lpstr>
      <vt:lpstr>Calibri</vt:lpstr>
      <vt:lpstr>Century Gothic</vt:lpstr>
      <vt:lpstr>Liberation Sans1</vt:lpstr>
      <vt:lpstr>Palatino Linotype</vt:lpstr>
      <vt:lpstr>Times New Roman</vt:lpstr>
      <vt:lpstr>Times New Roman1</vt:lpstr>
      <vt:lpstr>Wingdings 2</vt:lpstr>
      <vt:lpstr>Apresentação na sessão de debate</vt:lpstr>
      <vt:lpstr> Uma nova abordagem de bits efetivos (BE) para endereços IPv4 como estudo de caso: NeuroCuts.</vt:lpstr>
      <vt:lpstr>Objetivo:</vt:lpstr>
      <vt:lpstr>ClassBrench utilizados:</vt:lpstr>
      <vt:lpstr>ClassBrench utilizados:</vt:lpstr>
      <vt:lpstr>Compreenda endereços IP</vt:lpstr>
      <vt:lpstr>Compreenda BE</vt:lpstr>
      <vt:lpstr>Algoritmos para seleção do BE</vt:lpstr>
      <vt:lpstr>Algoritmos para retornar os bits não BE</vt:lpstr>
      <vt:lpstr>Diagrama do funcionamento do algoritmo de aprendizado por reforço.</vt:lpstr>
      <vt:lpstr>Comparativo da quantidade de bits BE X Normal por arquivo.</vt:lpstr>
      <vt:lpstr>Percentual de melhora na utilização do espaço por arquivo</vt:lpstr>
      <vt:lpstr>Média de bits economizado por endereço e arquivo</vt:lpstr>
      <vt:lpstr>Percentual de melhora médio na utilização do espaço por tipo de arquivo</vt:lpstr>
      <vt:lpstr>Apresentação do PowerPoint</vt:lpstr>
      <vt:lpstr>Apresentação do PowerPoint</vt:lpstr>
      <vt:lpstr>Percentual médio da quantidade de memória por tipo de arquivo</vt:lpstr>
      <vt:lpstr>Apresentação do PowerPoint</vt:lpstr>
      <vt:lpstr>Apresentação do PowerPoint</vt:lpstr>
      <vt:lpstr>Avaliação do BE (NeuroCutsBE) quando comparado ao NeuroCuts</vt:lpstr>
      <vt:lpstr>Avaliação do BE (NeuroCutsBE) quando comparado ao NeuroCuts</vt:lpstr>
      <vt:lpstr>NeuroCuts versus NeuroCutsBE</vt:lpstr>
      <vt:lpstr>NeuroCuts versus NeuroCutsBE</vt:lpstr>
      <vt:lpstr>NeuroCuts versus NeuroCutsBE</vt:lpstr>
      <vt:lpstr>Resultados:</vt:lpstr>
      <vt:lpstr>Resultados:</vt:lpstr>
      <vt:lpstr>Resultados:</vt:lpstr>
      <vt:lpstr>Resultados:</vt:lpstr>
      <vt:lpstr>Resultados:</vt:lpstr>
      <vt:lpstr>Resultados:</vt:lpstr>
      <vt:lpstr>Trabalhos Futuros:</vt:lpstr>
      <vt:lpstr>Trabalhos Futuros:</vt:lpstr>
      <vt:lpstr>Referências:</vt:lpstr>
      <vt:lpstr>Dúvidas?  Obrigado!!!!!!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da Informação, do Processo e de Documentos Eletrônicos.</dc:title>
  <dc:creator>Jonathan Aldori Alves de Oliveira</dc:creator>
  <cp:lastModifiedBy>Jonathan Aldori Alves de Oliveira</cp:lastModifiedBy>
  <cp:revision>85</cp:revision>
  <dcterms:created xsi:type="dcterms:W3CDTF">2020-05-07T19:03:40Z</dcterms:created>
  <dcterms:modified xsi:type="dcterms:W3CDTF">2020-07-28T01:25:31Z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