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Helvetica Neue"/>
      <p:regular r:id="rId37"/>
      <p:bold r:id="rId38"/>
      <p:italic r:id="rId39"/>
      <p:boldItalic r:id="rId40"/>
    </p:embeddedFont>
    <p:embeddedFont>
      <p:font typeface="Helvetica Neue Light"/>
      <p:regular r:id="rId41"/>
      <p:bold r:id="rId42"/>
      <p:italic r:id="rId43"/>
      <p:boldItalic r:id="rId44"/>
    </p:embeddedFont>
    <p:embeddedFont>
      <p:font typeface="Source Sans Pro"/>
      <p:regular r:id="rId45"/>
      <p:bold r:id="rId46"/>
      <p:italic r:id="rId47"/>
      <p:boldItalic r:id="rId48"/>
    </p:embeddedFont>
    <p:embeddedFont>
      <p:font typeface="Century Gothic"/>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42">
          <p15:clr>
            <a:srgbClr val="A4A3A4"/>
          </p15:clr>
        </p15:guide>
        <p15:guide id="2" pos="2971">
          <p15:clr>
            <a:srgbClr val="A4A3A4"/>
          </p15:clr>
        </p15:guide>
      </p15:sldGuideLst>
    </p:ext>
    <p:ext uri="http://customooxmlschemas.google.com/">
      <go:slidesCustomData xmlns:go="http://customooxmlschemas.google.com/" r:id="rId53" roundtripDataSignature="AMtx7mhX2l4nvQ4IyQjKnFxyc+wp2fpY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B1E52C-8F50-4BCA-AF40-673790B6CD78}">
  <a:tblStyle styleId="{05B1E52C-8F50-4BCA-AF40-673790B6CD78}" styleName="Table_0">
    <a:wholeTbl>
      <a:tcTxStyle b="off" i="off">
        <a:font>
          <a:latin typeface="Century Gothic"/>
          <a:ea typeface="Century Gothic"/>
          <a:cs typeface="Century Gothic"/>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042" orient="horz"/>
        <p:guide pos="297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42" Type="http://schemas.openxmlformats.org/officeDocument/2006/relationships/font" Target="fonts/HelveticaNeueLight-bold.fntdata"/><Relationship Id="rId41" Type="http://schemas.openxmlformats.org/officeDocument/2006/relationships/font" Target="fonts/HelveticaNeueLight-regular.fntdata"/><Relationship Id="rId44" Type="http://schemas.openxmlformats.org/officeDocument/2006/relationships/font" Target="fonts/HelveticaNeueLight-boldItalic.fntdata"/><Relationship Id="rId43" Type="http://schemas.openxmlformats.org/officeDocument/2006/relationships/font" Target="fonts/HelveticaNeueLight-italic.fntdata"/><Relationship Id="rId46" Type="http://schemas.openxmlformats.org/officeDocument/2006/relationships/font" Target="fonts/SourceSansPro-bold.fntdata"/><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SourceSansPro-boldItalic.fntdata"/><Relationship Id="rId47" Type="http://schemas.openxmlformats.org/officeDocument/2006/relationships/font" Target="fonts/SourceSansPro-italic.fntdata"/><Relationship Id="rId49" Type="http://schemas.openxmlformats.org/officeDocument/2006/relationships/font" Target="fonts/CenturyGothic-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HelveticaNeue-regular.fntdata"/><Relationship Id="rId36" Type="http://schemas.openxmlformats.org/officeDocument/2006/relationships/slide" Target="slides/slide29.xml"/><Relationship Id="rId39" Type="http://schemas.openxmlformats.org/officeDocument/2006/relationships/font" Target="fonts/HelveticaNeue-italic.fntdata"/><Relationship Id="rId38" Type="http://schemas.openxmlformats.org/officeDocument/2006/relationships/font" Target="fonts/HelveticaNeue-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enturyGothic-italic.fntdata"/><Relationship Id="rId50" Type="http://schemas.openxmlformats.org/officeDocument/2006/relationships/font" Target="fonts/CenturyGothic-bold.fntdata"/><Relationship Id="rId53" Type="http://customschemas.google.com/relationships/presentationmetadata" Target="metadata"/><Relationship Id="rId52" Type="http://schemas.openxmlformats.org/officeDocument/2006/relationships/font" Target="fonts/CenturyGothic-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might be wondering why RL?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One thing we noticed about prior approaches was they were based primarily on greedy heuristics. E.g., at a particular node of the tree, you want to maximize the split entropy, balance some metric, etc.</a:t>
            </a:r>
            <a:endParaRPr/>
          </a:p>
          <a:p>
            <a:pPr indent="0" lvl="0" marL="0" rtl="0" algn="l">
              <a:lnSpc>
                <a:spcPct val="100000"/>
              </a:lnSpc>
              <a:spcBef>
                <a:spcPts val="0"/>
              </a:spcBef>
              <a:spcAft>
                <a:spcPts val="0"/>
              </a:spcAft>
              <a:buSzPts val="1100"/>
              <a:buNone/>
            </a:pPr>
            <a:r>
              <a:rPr lang="en"/>
              <a:t>RL can do better...</a:t>
            </a:r>
            <a:endParaRPr/>
          </a:p>
          <a:p>
            <a:pPr indent="-298450" lvl="0" marL="457200" rtl="0" algn="l">
              <a:lnSpc>
                <a:spcPct val="100000"/>
              </a:lnSpc>
              <a:spcBef>
                <a:spcPts val="0"/>
              </a:spcBef>
              <a:spcAft>
                <a:spcPts val="0"/>
              </a:spcAft>
              <a:buSzPts val="1100"/>
              <a:buChar char="●"/>
            </a:pPr>
            <a:r>
              <a:rPr lang="en"/>
              <a:t>This actually makes it a more principled way to approach the optimization problem, since you can directly optimize for your end objective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Historically (e.g., past few years), efficient RL formulation has quickly led to superhuman performance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Another question is while we're considering ML based solutions, why not replace the tree structure entirely with a learned model?</a:t>
            </a:r>
            <a:endParaRPr/>
          </a:p>
          <a:p>
            <a:pPr indent="0" lvl="0" marL="0" rtl="0" algn="l">
              <a:lnSpc>
                <a:spcPct val="100000"/>
              </a:lnSpc>
              <a:spcBef>
                <a:spcPts val="0"/>
              </a:spcBef>
              <a:spcAft>
                <a:spcPts val="0"/>
              </a:spcAft>
              <a:buSzPts val="1100"/>
              <a:buNone/>
            </a:pPr>
            <a:r>
              <a:rPr lang="en"/>
              <a:t>Idea here is learn a model to infer which rule should be matched.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Pros: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so how do we build these tree structures. Well here's a simple example.</a:t>
            </a:r>
            <a:endParaRPr/>
          </a:p>
          <a:p>
            <a:pPr indent="0" lvl="0" marL="0" rtl="0" algn="l">
              <a:lnSpc>
                <a:spcPct val="100000"/>
              </a:lnSpc>
              <a:spcBef>
                <a:spcPts val="0"/>
              </a:spcBef>
              <a:spcAft>
                <a:spcPts val="0"/>
              </a:spcAft>
              <a:buSzPts val="1100"/>
              <a:buNone/>
            </a:pPr>
            <a:r>
              <a:rPr lang="en"/>
              <a:t>On the left I have an example packet classifier with rules R0..R5. On the right is the start of a decision tree. You can see that right now it's just a single node, which is slow to search since to match a packet you have to do a linear scan over all the rules.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can improve this situation somewhat by cutting the node into 4 slices along the x-dimension. So you see this generates four child nodes with fewer rules each.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Note that while rules R0... R5 are only in one sub node each, rules R1 and R4 end up replicated into multiple subtrees. This is part of the reason this problem is so hard.</a:t>
            </a:r>
            <a:endParaRPr/>
          </a:p>
          <a:p>
            <a:pPr indent="0" lvl="0" marL="0" rtl="0" algn="l">
              <a:lnSpc>
                <a:spcPct val="100000"/>
              </a:lnSpc>
              <a:spcBef>
                <a:spcPts val="0"/>
              </a:spcBef>
              <a:spcAft>
                <a:spcPts val="0"/>
              </a:spcAft>
              <a:buSzPts val="1100"/>
              <a:buNone/>
            </a:pPr>
            <a:r>
              <a:rPr lang="en"/>
              <a:t>Now say I then cut along the y-dim into two slices, then that does effectively divide the nodes into small enough pieces that we can consider the tree finished.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One way of avoiding the rule replication problem is to partition rules into disjoint subsets.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this example the rules have been partitioned into "small rules" and "large rules".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As you can see this leads to significantly smaller trees. However the tradeoff is that now at runtime we have to search both trees to determine which rule is matched.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look at the procedure from a RL framing. You have an environment, which includes the packet classifier rules, and also the partially built state of the decision tree. Of course the goal is to learn an agent that can effectively work in such an environment.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One thing to note here is that the challenge is primarily in defining the inputs and outputs of the environment, not so much in the RL algorithm itself.</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Foi a primeira tentativa de construir uma árvore foi com Processo de Decisão de Markov Ingênuo, em inglês fica Naive MDP, onde a construção da árvore segue uma ordem de busca em profundidade nó a nó. A ação é particionar o nó corrente, no exemplo temos que o nó zero se parte em dois, passamos para o nó um e em seguida o partimos em três nós, n3, n4, n5 e assim por diante até ser satisfeita a </a:t>
            </a:r>
            <a:r>
              <a:rPr lang="en"/>
              <a:t>árvore</a:t>
            </a:r>
            <a:r>
              <a:rPr lang="en"/>
              <a:t> de decisão. A recompensa é calculada conforme duas configurações da árvore gerada, profundidade e tamanho, fazem isso como uma forma de minimizar o valor quando a árvore cresce.</a:t>
            </a:r>
            <a:endParaRPr/>
          </a:p>
          <a:p>
            <a:pPr indent="0" lvl="0" marL="0" rtl="0" algn="l">
              <a:lnSpc>
                <a:spcPct val="100000"/>
              </a:lnSpc>
              <a:spcBef>
                <a:spcPts val="0"/>
              </a:spcBef>
              <a:spcAft>
                <a:spcPts val="0"/>
              </a:spcAft>
              <a:buSzPts val="1100"/>
              <a:buNone/>
            </a:pPr>
            <a:r>
              <a:rPr lang="en"/>
              <a:t>A common solution in this situation is using forums such as StackOverflow where people ask API experts</a:t>
            </a:r>
            <a:endParaRPr/>
          </a:p>
        </p:txBody>
      </p:sp>
      <p:sp>
        <p:nvSpPr>
          <p:cNvPr id="397" name="Google Shape;39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O primeiro desafio é que o estado cresce a cada passo, e é desejável criar uma árvore de decisão que tenha todos os estados.</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O segundo é que as recompensas são atrasadas, precisa terminar a construção da árvore que por vezes tem 1 milhão de passos até o fim da construção, aí uma atribuição de recompensas pode não ter tanto valor.</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E um agente de um processo de aprendizado por reforço, ele precisa aprender pelos estados e tomar decisões. </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No fim isso nos leva um alta variância.</a:t>
            </a:r>
            <a:endParaRPr sz="18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Size of state grows with each step</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This means the neural network must take a dynamically changing input</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While this is possible, processing this sort of graph data is an active (and very new) area of research</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Second problem is the sparsity of rewards</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Say N=100k, then it might take millions of steps to build a tree.</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Getting a reward after 1 million steps is far too difficult a reward assignment problem</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Explain</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Hard to understand the state</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Attribution is too weak</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High variance =&gt; btw for those that don't know RL, high variance is a common excuse for RL not working</a:t>
            </a:r>
            <a:endParaRPr sz="1800">
              <a:solidFill>
                <a:schemeClr val="dk2"/>
              </a:solidFill>
              <a:latin typeface="Source Sans Pro"/>
              <a:ea typeface="Source Sans Pro"/>
              <a:cs typeface="Source Sans Pro"/>
              <a:sym typeface="Source Sans Pr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Daí a primeira otimização é tornar os nós </a:t>
            </a:r>
            <a:r>
              <a:rPr lang="en"/>
              <a:t>independentes</a:t>
            </a:r>
            <a:r>
              <a:rPr lang="en"/>
              <a:t> de seus pais e irmãos, neste caso os estados são </a:t>
            </a:r>
            <a:r>
              <a:rPr lang="en"/>
              <a:t>representados</a:t>
            </a:r>
            <a:r>
              <a:rPr lang="en"/>
              <a:t> por hipercubos limitantes de cada nó, sendo os atributos desse hipercubo, IP de origem, destino, porta de origem, destino e protocolo.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 is packet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way to think about it is as a router or firewall, you want to do flow classification on incoming packets based on a large list of rules..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involves making decisions on incoming packets based on their headers.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main challenge of this is that you have to do this at very high speed, on potentially hundreds of thousands of rules.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100">
                <a:solidFill>
                  <a:srgbClr val="222222"/>
                </a:solidFill>
                <a:highlight>
                  <a:srgbClr val="F8F9FA"/>
                </a:highlight>
              </a:rPr>
              <a:t>Portanto, visualizando a implementação da árvore como um processo seqüencial, temos essa ordem. E quando a implementação é concluída, obtemos uma recompensa de -3 (a profundidade é 3 e queremos minimizar a profundidade).</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Quando você calcula a recompensa / adv para cada estado, já que esse problema fornece apenas uma única recompensa no final, você obtém basicamente a mesma recompensa total para cada estado se ignorar o desconto temporal.</a:t>
            </a:r>
            <a:endParaRPr sz="2100">
              <a:solidFill>
                <a:srgbClr val="222222"/>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rPr lang="en" sz="2100">
                <a:solidFill>
                  <a:srgbClr val="222222"/>
                </a:solidFill>
                <a:highlight>
                  <a:srgbClr val="F8F9FA"/>
                </a:highlight>
              </a:rPr>
              <a:t>Então, basicamente, o problema é que o atraso de O(n) passo entre ação e recompensa dificulta a atribuição de quais ações levaram às recompensas.</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OTOH, se você visualizar o lançamento como um processo de decisão de ramificação, as coisas ficam mais fáceis. Cada nó da folha tem uma recompensa de -1, e as recompensas intermediárias são calculadas considerando-se um mínimo de filhos e levando em consideração a contribuição do nó interior para a profundidade da árvore. Então aqui as recompensas são -2 e -3.</a:t>
            </a:r>
            <a:endParaRPr sz="2100">
              <a:solidFill>
                <a:srgbClr val="222222"/>
              </a:solidFill>
              <a:highlight>
                <a:srgbClr val="F8F9FA"/>
              </a:highlight>
            </a:endParaRPr>
          </a:p>
          <a:p>
            <a:pPr indent="0" lvl="0" marL="0" rtl="0" algn="l">
              <a:lnSpc>
                <a:spcPct val="100000"/>
              </a:lnSpc>
              <a:spcBef>
                <a:spcPts val="0"/>
              </a:spcBef>
              <a:spcAft>
                <a:spcPts val="0"/>
              </a:spcAft>
              <a:buClr>
                <a:schemeClr val="dk1"/>
              </a:buClr>
              <a:buSzPts val="1100"/>
              <a:buFont typeface="Arial"/>
              <a:buNone/>
            </a:pPr>
            <a:r>
              <a:rPr lang="en" sz="2100">
                <a:solidFill>
                  <a:srgbClr val="222222"/>
                </a:solidFill>
                <a:highlight>
                  <a:srgbClr val="F8F9FA"/>
                </a:highlight>
              </a:rPr>
              <a:t>Agora, existe apenas um atraso de O (log n) entre ação e recompensa e você pode ver que a causalidade de ação -&gt; recompensa é muito melhor representada.</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 can define the learning problem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implemented NeuroCuts using the PPO algorithm, which is one of the most widely used RL algorithms today and has been successful across a variety of domains. This choice really isn't fundamental though, there are many other algorithms that could have worked.</a:t>
            </a:r>
            <a:endParaRPr/>
          </a:p>
          <a:p>
            <a:pPr indent="0" lvl="0" marL="0" rtl="0" algn="l">
              <a:lnSpc>
                <a:spcPct val="100000"/>
              </a:lnSpc>
              <a:spcBef>
                <a:spcPts val="0"/>
              </a:spcBef>
              <a:spcAft>
                <a:spcPts val="0"/>
              </a:spcAft>
              <a:buSzPts val="1100"/>
              <a:buNone/>
            </a:pPr>
            <a:r>
              <a:rPr lang="en"/>
              <a:t>Neurocuts is also amenable to parallelism, in fact we used a parallel off the shelf implementation of PPO from RLlib.</a:t>
            </a:r>
            <a:endParaRPr/>
          </a:p>
          <a:p>
            <a:pPr indent="0" lvl="0" marL="0" rtl="0" algn="l">
              <a:spcBef>
                <a:spcPts val="0"/>
              </a:spcBef>
              <a:spcAft>
                <a:spcPts val="0"/>
              </a:spcAft>
              <a:buSzPts val="1800"/>
              <a:buNone/>
            </a:pPr>
            <a:r>
              <a:rPr lang="en" sz="1800">
                <a:solidFill>
                  <a:schemeClr val="dk2"/>
                </a:solidFill>
                <a:latin typeface="Source Sans Pro"/>
                <a:ea typeface="Source Sans Pro"/>
                <a:cs typeface="Source Sans Pro"/>
                <a:sym typeface="Source Sans Pro"/>
              </a:rPr>
              <a:t>but there are many reasonable choices of algorithm</a:t>
            </a:r>
            <a:endParaRPr sz="1800">
              <a:solidFill>
                <a:schemeClr val="dk2"/>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800"/>
              <a:buFont typeface="Arial"/>
              <a:buNone/>
            </a:pPr>
            <a:r>
              <a:rPr lang="en" sz="1800">
                <a:solidFill>
                  <a:schemeClr val="dk2"/>
                </a:solidFill>
                <a:latin typeface="Source Sans Pro"/>
                <a:ea typeface="Source Sans Pro"/>
                <a:cs typeface="Source Sans Pro"/>
                <a:sym typeface="Source Sans Pro"/>
              </a:rPr>
              <a:t>Used parallel off-the-shelf PPO implementation from RLlib (ICML '18)</a:t>
            </a:r>
            <a:endParaRPr sz="1800">
              <a:solidFill>
                <a:schemeClr val="dk2"/>
              </a:solidFill>
              <a:latin typeface="Source Sans Pro"/>
              <a:ea typeface="Source Sans Pro"/>
              <a:cs typeface="Source Sans Pro"/>
              <a:sym typeface="Source Sans Pr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by the way these aren't random baselines, they have hundreds of citations except for cutsplit is pretty new</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First we compare against other algorithms on classification time, tuning NeuroCuts rewards to minimize this.</a:t>
            </a:r>
            <a:endParaRPr/>
          </a:p>
          <a:p>
            <a:pPr indent="0" lvl="0" marL="0" rtl="0" algn="l">
              <a:lnSpc>
                <a:spcPct val="100000"/>
              </a:lnSpc>
              <a:spcBef>
                <a:spcPts val="0"/>
              </a:spcBef>
              <a:spcAft>
                <a:spcPts val="0"/>
              </a:spcAft>
              <a:buSzPts val="1100"/>
              <a:buNone/>
            </a:pPr>
            <a:r>
              <a:rPr lang="en">
                <a:solidFill>
                  <a:schemeClr val="dk1"/>
                </a:solidFill>
              </a:rPr>
              <a:t>X-axis is the classbench ruleset, here just acl1 to acl4 1k.</a:t>
            </a:r>
            <a:endParaRPr/>
          </a:p>
          <a:p>
            <a:pPr indent="0" lvl="0" marL="0" rtl="0" algn="l">
              <a:lnSpc>
                <a:spcPct val="100000"/>
              </a:lnSpc>
              <a:spcBef>
                <a:spcPts val="0"/>
              </a:spcBef>
              <a:spcAft>
                <a:spcPts val="0"/>
              </a:spcAft>
              <a:buSzPts val="1100"/>
              <a:buNone/>
            </a:pPr>
            <a:r>
              <a:rPr lang="en"/>
              <a:t>The Y axis shows the worst-case classification time (tree depth), lower is better.</a:t>
            </a:r>
            <a:endParaRPr/>
          </a:p>
          <a:p>
            <a:pPr indent="0" lvl="0" marL="0" rtl="0" algn="l">
              <a:lnSpc>
                <a:spcPct val="100000"/>
              </a:lnSpc>
              <a:spcBef>
                <a:spcPts val="0"/>
              </a:spcBef>
              <a:spcAft>
                <a:spcPts val="0"/>
              </a:spcAft>
              <a:buSzPts val="1100"/>
              <a:buNone/>
            </a:pPr>
            <a:r>
              <a:rPr lang="en"/>
              <a:t>NeuroCuts is shown in black.</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As you can see NeuroCuts is able to generate trees significantly better than these algorithms.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Does it scale? Yes. Her we compare against the full classsbench dataset with up to 100k rules.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we try to tell NeuroCuts to minimize memory consumption.</a:t>
            </a:r>
            <a:endParaRPr/>
          </a:p>
          <a:p>
            <a:pPr indent="0" lvl="0" marL="0" rtl="0" algn="l">
              <a:lnSpc>
                <a:spcPct val="100000"/>
              </a:lnSpc>
              <a:spcBef>
                <a:spcPts val="0"/>
              </a:spcBef>
              <a:spcAft>
                <a:spcPts val="0"/>
              </a:spcAft>
              <a:buSzPts val="1100"/>
              <a:buNone/>
            </a:pPr>
            <a:r>
              <a:rPr lang="en"/>
              <a:t>Now on the Y-axis we show the bytes used per rule in log scale.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the best case...., however CutSplit...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it turns out if you take the exact same trained agent and tell it generate a few more trees, you get very different looking structures. While the first tree sample mostly cut on DstIP, the others have much more of a mix of blue and green.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 this stochasticity of the policy allows the agent to explore the cost / benefits of different choices.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the future we think Neurocuts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36eab7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736eab74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 is packet classification?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way to think about it is as a router or firewall, you want to do flow classification on incoming packets based on a large list of rules..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involves making decisions on incoming packets based on their headers.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main challenge of this is that you have to do this at very high speed, on potentially hundreds of thousands of rules.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lang="en"/>
              <a:t>Here's a very simple example of a packet classifier here with just three rules.</a:t>
            </a:r>
            <a:endParaRPr/>
          </a:p>
          <a:p>
            <a:pPr indent="-228600" lvl="0" marL="4572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rPr lang="en"/>
              <a:t>You can see these rules are ordered and have a priority, so here the rule with priority 2 is first.</a:t>
            </a:r>
            <a:endParaRPr/>
          </a:p>
          <a:p>
            <a:pPr indent="-228600" lvl="0" marL="4572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rPr lang="en"/>
              <a:t>Each rule can match against packet headers in a number of ways, including exact match (here matching srcip 10.0.0.0), ranges, and wildcards.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Not prefix-matching</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Similar to the </a:t>
            </a:r>
            <a:r>
              <a:rPr i="1" lang="en" sz="1800">
                <a:solidFill>
                  <a:schemeClr val="dk2"/>
                </a:solidFill>
                <a:latin typeface="Source Sans Pro"/>
                <a:ea typeface="Source Sans Pro"/>
                <a:cs typeface="Source Sans Pro"/>
                <a:sym typeface="Source Sans Pro"/>
              </a:rPr>
              <a:t>well known theoretical point-location problem</a:t>
            </a:r>
            <a:endParaRPr i="1"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The basic idea is in D-dim space, find all hypercubes corresponding to a given point</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Source Sans Pro"/>
                <a:ea typeface="Source Sans Pro"/>
                <a:cs typeface="Source Sans Pro"/>
                <a:sym typeface="Source Sans Pro"/>
              </a:rPr>
              <a:t>so here we have rules R0...R6 in 2d space, and we have a packet that matches R1 and R4 (R4 has priority)</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Problem has a hard...</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btw, note that when d=1, as in the case with a binary search tree, the problem becomes trivial</a:t>
            </a:r>
            <a:endParaRPr sz="1800">
              <a:solidFill>
                <a:schemeClr val="dk2"/>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but here d=5 so these bounds are pretty bad</a:t>
            </a:r>
            <a:endParaRPr sz="1800">
              <a:solidFill>
                <a:schemeClr val="dk2"/>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dk2"/>
              </a:buClr>
              <a:buSzPts val="1800"/>
              <a:buFont typeface="Source Sans Pro"/>
              <a:buChar char="●"/>
            </a:pPr>
            <a:r>
              <a:rPr lang="en" sz="1800">
                <a:solidFill>
                  <a:schemeClr val="dk2"/>
                </a:solidFill>
                <a:latin typeface="Source Sans Pro"/>
                <a:ea typeface="Source Sans Pro"/>
                <a:cs typeface="Source Sans Pro"/>
                <a:sym typeface="Source Sans Pro"/>
              </a:rPr>
              <a:t>But it's actually harder, as you can see the rules have priorities...</a:t>
            </a:r>
            <a:endParaRPr sz="1800">
              <a:solidFill>
                <a:schemeClr val="dk2"/>
              </a:solidFill>
              <a:latin typeface="Source Sans Pro"/>
              <a:ea typeface="Source Sans Pro"/>
              <a:cs typeface="Source Sans Pro"/>
              <a:sym typeface="Source Sans Pro"/>
            </a:endParaRPr>
          </a:p>
          <a:p>
            <a:pPr indent="0" lvl="0" marL="0" rtl="0" algn="l">
              <a:lnSpc>
                <a:spcPct val="115000"/>
              </a:lnSpc>
              <a:spcBef>
                <a:spcPts val="0"/>
              </a:spcBef>
              <a:spcAft>
                <a:spcPts val="0"/>
              </a:spcAft>
              <a:buSzPts val="1100"/>
              <a:buNone/>
            </a:pPr>
            <a:r>
              <a:t/>
            </a:r>
            <a:endParaRPr sz="1800">
              <a:solidFill>
                <a:schemeClr val="dk2"/>
              </a:solidFill>
              <a:latin typeface="Source Sans Pro"/>
              <a:ea typeface="Source Sans Pro"/>
              <a:cs typeface="Source Sans Pro"/>
              <a:sym typeface="Source Sans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There's been twenty years of research into software based solutions for packet classifications. And there's been many hundreds of papers on this topic.</a:t>
            </a:r>
            <a:endParaRPr/>
          </a:p>
          <a:p>
            <a:pPr indent="0" lvl="0" marL="0" rtl="0" algn="l">
              <a:lnSpc>
                <a:spcPct val="100000"/>
              </a:lnSpc>
              <a:spcBef>
                <a:spcPts val="0"/>
              </a:spcBef>
              <a:spcAft>
                <a:spcPts val="0"/>
              </a:spcAft>
              <a:buSzPts val="1100"/>
              <a:buNone/>
            </a:pPr>
            <a:r>
              <a:rPr lang="en"/>
              <a:t>One of the first solutions was HiCuts algorithm in 1999, followed by HyperCuts, EffiCuts and CutSplit.</a:t>
            </a:r>
            <a:endParaRPr/>
          </a:p>
          <a:p>
            <a:pPr indent="0" lvl="0" marL="0" rtl="0" algn="l">
              <a:lnSpc>
                <a:spcPct val="100000"/>
              </a:lnSpc>
              <a:spcBef>
                <a:spcPts val="0"/>
              </a:spcBef>
              <a:spcAft>
                <a:spcPts val="0"/>
              </a:spcAft>
              <a:buSzPts val="1100"/>
              <a:buNone/>
            </a:pPr>
            <a:r>
              <a:rPr lang="en"/>
              <a:t>The main thing to note is that algorithms are all engineered with hand-tuned heuristics loosely optimizing some objective that can be brittle.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example, HiCuts and HyperCuts are designed to build very shallow trees in many cases, but sometimes can consume enormous amounts of memory. EffiCuts and CutSplit seek a more balanced objective between time and memory.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Estamos revisando esse problema com uma abordagem diferente, usando o aprendizado por reforço profundo.</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O objetivo da RL é treinar um agente para tomar decisões em um ambiente.</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O ambiente fornece o estado atual ao agente como entrada. Observe aqui que o estado pode ser bastante complexo se você usar uma rede neural para o agente, por exemplo, se o agente estiver sendo treinado para reproduzir SpaceInvaders, pode ser uma imagem.</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O agente calcula uma ação a ser executada no ambiente (por exemplo, mover para a esquerda) e o ambiente fornece feedback em termos de recompensa (aqui +1 ponto).</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Ele também fornece um novo estado, fechando o loop. Com o tempo, você deseja que o agente execute ações para maximizar a recompensa total que receberá.</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rPr lang="en" sz="2100">
                <a:solidFill>
                  <a:srgbClr val="222222"/>
                </a:solidFill>
                <a:highlight>
                  <a:srgbClr val="F8F9FA"/>
                </a:highlight>
              </a:rPr>
              <a:t>Portanto, nossa opinião é usar o RL para sintetizar uma árvore de classificação de pacotes.</a:t>
            </a:r>
            <a:endParaRPr sz="2100">
              <a:solidFill>
                <a:srgbClr val="222222"/>
              </a:solidFill>
              <a:highlight>
                <a:srgbClr val="F8F9FA"/>
              </a:highlight>
            </a:endParaRPr>
          </a:p>
          <a:p>
            <a:pPr indent="0" lvl="0" marL="0" rtl="0" algn="l">
              <a:lnSpc>
                <a:spcPct val="100000"/>
              </a:lnSpc>
              <a:spcBef>
                <a:spcPts val="0"/>
              </a:spcBef>
              <a:spcAft>
                <a:spcPts val="0"/>
              </a:spcAft>
              <a:buClr>
                <a:schemeClr val="dk1"/>
              </a:buClr>
              <a:buSzPts val="1100"/>
              <a:buFont typeface="Arial"/>
              <a:buNone/>
            </a:pPr>
            <a:r>
              <a:rPr lang="en" sz="2100">
                <a:solidFill>
                  <a:srgbClr val="222222"/>
                </a:solidFill>
                <a:highlight>
                  <a:srgbClr val="F8F9FA"/>
                </a:highlight>
              </a:rPr>
              <a:t>Como veremos uma vantagem dessa abordagem, ela é implementável de verdade: estamos usando o RL para construir uma árvore em simulação, mas essa árvore é uma estrutura de dados real que pode ser implantada diretamente nos sistemas existentes</a:t>
            </a:r>
            <a:endParaRPr sz="2100">
              <a:solidFill>
                <a:srgbClr val="222222"/>
              </a:solidFill>
              <a:highlight>
                <a:srgbClr val="F8F9FA"/>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proposed algorithm Neurocuts, frames ...</a:t>
            </a:r>
            <a:endParaRPr/>
          </a:p>
          <a:p>
            <a:pPr indent="0" lvl="0" marL="0" rtl="0" algn="l">
              <a:lnSpc>
                <a:spcPct val="100000"/>
              </a:lnSpc>
              <a:spcBef>
                <a:spcPts val="0"/>
              </a:spcBef>
              <a:spcAft>
                <a:spcPts val="0"/>
              </a:spcAft>
              <a:buSzPts val="1100"/>
              <a:buNone/>
            </a:pPr>
            <a:r>
              <a:rPr lang="en"/>
              <a:t>Turns out Deep RL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At a high level, neurocuts takes packet rules ... after RL training produces an optimized tree data structure, which is an artifact that can be deployed to production hardware.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One thing about NeuroCuts I want to emphasize here is that, in contrast to the typical goal of RL, we only care about the artifact generated by the agent.</a:t>
            </a:r>
            <a:endParaRPr/>
          </a:p>
          <a:p>
            <a:pPr indent="0" lvl="0" marL="0" rtl="0" algn="l">
              <a:lnSpc>
                <a:spcPct val="100000"/>
              </a:lnSpc>
              <a:spcBef>
                <a:spcPts val="0"/>
              </a:spcBef>
              <a:spcAft>
                <a:spcPts val="0"/>
              </a:spcAft>
              <a:buSzPts val="1100"/>
              <a:buNone/>
            </a:pPr>
            <a:r>
              <a:rPr lang="en"/>
              <a:t>So this means we can throw away the agent after training is finished. Also, it means the agent doesn't need to generalize to many scenarios. It can just specialize on being really really good at building trees for one particular classifier.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1">
    <p:spTree>
      <p:nvGrpSpPr>
        <p:cNvPr id="9" name="Shape 9"/>
        <p:cNvGrpSpPr/>
        <p:nvPr/>
      </p:nvGrpSpPr>
      <p:grpSpPr>
        <a:xfrm>
          <a:off x="0" y="0"/>
          <a:ext cx="0" cy="0"/>
          <a:chOff x="0" y="0"/>
          <a:chExt cx="0" cy="0"/>
        </a:xfrm>
      </p:grpSpPr>
      <p:pic>
        <p:nvPicPr>
          <p:cNvPr descr="Title-Image-1.jpg" id="10" name="Google Shape;10;p33"/>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11" name="Google Shape;11;p33"/>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2" name="Google Shape;12;p33"/>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13" name="Google Shape;13;p33"/>
          <p:cNvGrpSpPr/>
          <p:nvPr/>
        </p:nvGrpSpPr>
        <p:grpSpPr>
          <a:xfrm>
            <a:off x="7622249" y="4449538"/>
            <a:ext cx="1055521" cy="276141"/>
            <a:chOff x="-42" y="-44"/>
            <a:chExt cx="2814721" cy="736375"/>
          </a:xfrm>
        </p:grpSpPr>
        <p:grpSp>
          <p:nvGrpSpPr>
            <p:cNvPr id="14" name="Google Shape;14;p33"/>
            <p:cNvGrpSpPr/>
            <p:nvPr/>
          </p:nvGrpSpPr>
          <p:grpSpPr>
            <a:xfrm rot="29908">
              <a:off x="2822" y="2808"/>
              <a:ext cx="658560" cy="661255"/>
              <a:chOff x="-59" y="-44"/>
              <a:chExt cx="658535" cy="661230"/>
            </a:xfrm>
          </p:grpSpPr>
          <p:sp>
            <p:nvSpPr>
              <p:cNvPr id="15" name="Google Shape;15;p33"/>
              <p:cNvSpPr/>
              <p:nvPr/>
            </p:nvSpPr>
            <p:spPr>
              <a:xfrm rot="1560016">
                <a:off x="316801" y="135030"/>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6" name="Google Shape;16;p33"/>
              <p:cNvSpPr/>
              <p:nvPr/>
            </p:nvSpPr>
            <p:spPr>
              <a:xfrm flipH="1" rot="1592021">
                <a:off x="98210" y="28493"/>
                <a:ext cx="245118" cy="497749"/>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17" name="Google Shape;17;p33"/>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3" name="Google Shape;73;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4" name="Google Shape;74;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5" name="Google Shape;7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8" name="Google Shape;7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9" name="Shape 79"/>
        <p:cNvGrpSpPr/>
        <p:nvPr/>
      </p:nvGrpSpPr>
      <p:grpSpPr>
        <a:xfrm>
          <a:off x="0" y="0"/>
          <a:ext cx="0" cy="0"/>
          <a:chOff x="0" y="0"/>
          <a:chExt cx="0" cy="0"/>
        </a:xfrm>
      </p:grpSpPr>
      <p:sp>
        <p:nvSpPr>
          <p:cNvPr id="80" name="Google Shape;80;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1" name="Google Shape;81;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2" name="Google Shape;8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9" name="Shape 89"/>
        <p:cNvGrpSpPr/>
        <p:nvPr/>
      </p:nvGrpSpPr>
      <p:grpSpPr>
        <a:xfrm>
          <a:off x="0" y="0"/>
          <a:ext cx="0" cy="0"/>
          <a:chOff x="0" y="0"/>
          <a:chExt cx="0" cy="0"/>
        </a:xfrm>
      </p:grpSpPr>
      <p:sp>
        <p:nvSpPr>
          <p:cNvPr id="90" name="Google Shape;9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solidFill>
                  <a:srgbClr val="002060"/>
                </a:solidFill>
                <a:latin typeface="Source Sans Pro"/>
                <a:ea typeface="Source Sans Pro"/>
                <a:cs typeface="Source Sans Pro"/>
                <a:sym typeface="Source Sans Pr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1" name="Google Shape;91;p35"/>
          <p:cNvSpPr txBox="1"/>
          <p:nvPr>
            <p:ph idx="1" type="body"/>
          </p:nvPr>
        </p:nvSpPr>
        <p:spPr>
          <a:xfrm>
            <a:off x="311700" y="1152475"/>
            <a:ext cx="8520600" cy="696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Source Sans Pro"/>
                <a:ea typeface="Source Sans Pro"/>
                <a:cs typeface="Source Sans Pro"/>
                <a:sym typeface="Source Sans Pro"/>
              </a:defRPr>
            </a:lvl1pPr>
            <a:lvl2pPr indent="-317500" lvl="1" marL="914400" algn="l">
              <a:lnSpc>
                <a:spcPct val="115000"/>
              </a:lnSpc>
              <a:spcBef>
                <a:spcPts val="0"/>
              </a:spcBef>
              <a:spcAft>
                <a:spcPts val="0"/>
              </a:spcAft>
              <a:buSzPts val="1400"/>
              <a:buChar char="○"/>
              <a:defRPr>
                <a:latin typeface="Source Sans Pro"/>
                <a:ea typeface="Source Sans Pro"/>
                <a:cs typeface="Source Sans Pro"/>
                <a:sym typeface="Source Sans Pro"/>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2" name="Google Shape;92;p35"/>
          <p:cNvSpPr txBox="1"/>
          <p:nvPr>
            <p:ph idx="12" type="sldNum"/>
          </p:nvPr>
        </p:nvSpPr>
        <p:spPr>
          <a:xfrm>
            <a:off x="8106879" y="466771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93" name="Google Shape;93;p35"/>
          <p:cNvGrpSpPr/>
          <p:nvPr/>
        </p:nvGrpSpPr>
        <p:grpSpPr>
          <a:xfrm>
            <a:off x="22549815" y="5106410"/>
            <a:ext cx="801683" cy="804954"/>
            <a:chOff x="12" y="-17"/>
            <a:chExt cx="801683" cy="804954"/>
          </a:xfrm>
        </p:grpSpPr>
        <p:sp>
          <p:nvSpPr>
            <p:cNvPr id="94" name="Google Shape;94;p35"/>
            <p:cNvSpPr/>
            <p:nvPr/>
          </p:nvSpPr>
          <p:spPr>
            <a:xfrm rot="1559898">
              <a:off x="385627" y="16440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95" name="Google Shape;95;p35"/>
            <p:cNvSpPr/>
            <p:nvPr/>
          </p:nvSpPr>
          <p:spPr>
            <a:xfrm flipH="1" rot="1590812">
              <a:off x="119528" y="34729"/>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
        <p:nvSpPr>
          <p:cNvPr id="96" name="Google Shape;96;p35"/>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©2018 RISELab</a:t>
            </a:r>
            <a:endParaRPr b="0" i="0" sz="600" u="none" cap="none" strike="noStrike">
              <a:solidFill>
                <a:srgbClr val="000000"/>
              </a:solidFill>
              <a:latin typeface="Arial"/>
              <a:ea typeface="Arial"/>
              <a:cs typeface="Arial"/>
              <a:sym typeface="Arial"/>
            </a:endParaRPr>
          </a:p>
        </p:txBody>
      </p:sp>
      <p:grpSp>
        <p:nvGrpSpPr>
          <p:cNvPr id="97" name="Google Shape;97;p35"/>
          <p:cNvGrpSpPr/>
          <p:nvPr/>
        </p:nvGrpSpPr>
        <p:grpSpPr>
          <a:xfrm>
            <a:off x="8654957" y="4637546"/>
            <a:ext cx="393226" cy="390966"/>
            <a:chOff x="12" y="-17"/>
            <a:chExt cx="801683" cy="804954"/>
          </a:xfrm>
        </p:grpSpPr>
        <p:sp>
          <p:nvSpPr>
            <p:cNvPr id="98" name="Google Shape;98;p35"/>
            <p:cNvSpPr/>
            <p:nvPr/>
          </p:nvSpPr>
          <p:spPr>
            <a:xfrm rot="1559898">
              <a:off x="385627" y="16440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99" name="Google Shape;99;p35"/>
            <p:cNvSpPr/>
            <p:nvPr/>
          </p:nvSpPr>
          <p:spPr>
            <a:xfrm flipH="1" rot="1590812">
              <a:off x="119528" y="34729"/>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1">
    <p:spTree>
      <p:nvGrpSpPr>
        <p:cNvPr id="100" name="Shape 100"/>
        <p:cNvGrpSpPr/>
        <p:nvPr/>
      </p:nvGrpSpPr>
      <p:grpSpPr>
        <a:xfrm>
          <a:off x="0" y="0"/>
          <a:ext cx="0" cy="0"/>
          <a:chOff x="0" y="0"/>
          <a:chExt cx="0" cy="0"/>
        </a:xfrm>
      </p:grpSpPr>
      <p:pic>
        <p:nvPicPr>
          <p:cNvPr descr="Title-Image-1.jpg" id="101" name="Google Shape;101;p48"/>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102" name="Google Shape;102;p48"/>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03" name="Google Shape;103;p48"/>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104" name="Google Shape;104;p48"/>
          <p:cNvGrpSpPr/>
          <p:nvPr/>
        </p:nvGrpSpPr>
        <p:grpSpPr>
          <a:xfrm>
            <a:off x="7622270" y="4449538"/>
            <a:ext cx="1055498" cy="276142"/>
            <a:chOff x="17" y="-45"/>
            <a:chExt cx="2814663" cy="736376"/>
          </a:xfrm>
        </p:grpSpPr>
        <p:grpSp>
          <p:nvGrpSpPr>
            <p:cNvPr id="105" name="Google Shape;105;p48"/>
            <p:cNvGrpSpPr/>
            <p:nvPr/>
          </p:nvGrpSpPr>
          <p:grpSpPr>
            <a:xfrm rot="29908">
              <a:off x="2881" y="2807"/>
              <a:ext cx="658528" cy="661269"/>
              <a:chOff x="-1" y="-45"/>
              <a:chExt cx="658503" cy="661244"/>
            </a:xfrm>
          </p:grpSpPr>
          <p:sp>
            <p:nvSpPr>
              <p:cNvPr id="106" name="Google Shape;106;p48"/>
              <p:cNvSpPr/>
              <p:nvPr/>
            </p:nvSpPr>
            <p:spPr>
              <a:xfrm rot="1560016">
                <a:off x="316827" y="135043"/>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07" name="Google Shape;107;p48"/>
              <p:cNvSpPr/>
              <p:nvPr/>
            </p:nvSpPr>
            <p:spPr>
              <a:xfrm flipH="1" rot="1592021">
                <a:off x="98238" y="28499"/>
                <a:ext cx="245118" cy="497615"/>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108" name="Google Shape;108;p48"/>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9" name="Shape 109"/>
        <p:cNvGrpSpPr/>
        <p:nvPr/>
      </p:nvGrpSpPr>
      <p:grpSpPr>
        <a:xfrm>
          <a:off x="0" y="0"/>
          <a:ext cx="0" cy="0"/>
          <a:chOff x="0" y="0"/>
          <a:chExt cx="0" cy="0"/>
        </a:xfrm>
      </p:grpSpPr>
      <p:sp>
        <p:nvSpPr>
          <p:cNvPr id="110" name="Google Shape;11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1" name="Shape 111"/>
        <p:cNvGrpSpPr/>
        <p:nvPr/>
      </p:nvGrpSpPr>
      <p:grpSpPr>
        <a:xfrm>
          <a:off x="0" y="0"/>
          <a:ext cx="0" cy="0"/>
          <a:chOff x="0" y="0"/>
          <a:chExt cx="0" cy="0"/>
        </a:xfrm>
      </p:grpSpPr>
      <p:sp>
        <p:nvSpPr>
          <p:cNvPr id="112" name="Google Shape;112;p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3" name="Google Shape;113;p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4" name="Google Shape;11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50"/>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©2018 RISELab</a:t>
            </a:r>
            <a:endParaRPr b="0" i="0" sz="600" u="none" cap="none" strike="noStrike">
              <a:solidFill>
                <a:srgbClr val="000000"/>
              </a:solidFill>
              <a:latin typeface="Arial"/>
              <a:ea typeface="Arial"/>
              <a:cs typeface="Arial"/>
              <a:sym typeface="Arial"/>
            </a:endParaRPr>
          </a:p>
        </p:txBody>
      </p:sp>
      <p:grpSp>
        <p:nvGrpSpPr>
          <p:cNvPr id="116" name="Google Shape;116;p50"/>
          <p:cNvGrpSpPr/>
          <p:nvPr/>
        </p:nvGrpSpPr>
        <p:grpSpPr>
          <a:xfrm>
            <a:off x="8654957" y="4637546"/>
            <a:ext cx="393226" cy="390966"/>
            <a:chOff x="12" y="-17"/>
            <a:chExt cx="801683" cy="804954"/>
          </a:xfrm>
        </p:grpSpPr>
        <p:sp>
          <p:nvSpPr>
            <p:cNvPr id="117" name="Google Shape;117;p50"/>
            <p:cNvSpPr/>
            <p:nvPr/>
          </p:nvSpPr>
          <p:spPr>
            <a:xfrm rot="1559898">
              <a:off x="385627" y="16440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118" name="Google Shape;118;p50"/>
            <p:cNvSpPr/>
            <p:nvPr/>
          </p:nvSpPr>
          <p:spPr>
            <a:xfrm flipH="1" rot="1590812">
              <a:off x="119528" y="34729"/>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2">
    <p:spTree>
      <p:nvGrpSpPr>
        <p:cNvPr id="119" name="Shape 119"/>
        <p:cNvGrpSpPr/>
        <p:nvPr/>
      </p:nvGrpSpPr>
      <p:grpSpPr>
        <a:xfrm>
          <a:off x="0" y="0"/>
          <a:ext cx="0" cy="0"/>
          <a:chOff x="0" y="0"/>
          <a:chExt cx="0" cy="0"/>
        </a:xfrm>
      </p:grpSpPr>
      <p:pic>
        <p:nvPicPr>
          <p:cNvPr descr="Title-Image-1.jpg" id="120" name="Google Shape;120;p51"/>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121" name="Google Shape;121;p51"/>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122" name="Google Shape;122;p51"/>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123" name="Google Shape;123;p51"/>
          <p:cNvGrpSpPr/>
          <p:nvPr/>
        </p:nvGrpSpPr>
        <p:grpSpPr>
          <a:xfrm>
            <a:off x="7622270" y="4449538"/>
            <a:ext cx="1055498" cy="276142"/>
            <a:chOff x="17" y="-45"/>
            <a:chExt cx="2814663" cy="736376"/>
          </a:xfrm>
        </p:grpSpPr>
        <p:grpSp>
          <p:nvGrpSpPr>
            <p:cNvPr id="124" name="Google Shape;124;p51"/>
            <p:cNvGrpSpPr/>
            <p:nvPr/>
          </p:nvGrpSpPr>
          <p:grpSpPr>
            <a:xfrm rot="29908">
              <a:off x="2881" y="2807"/>
              <a:ext cx="658528" cy="661269"/>
              <a:chOff x="-1" y="-45"/>
              <a:chExt cx="658503" cy="661244"/>
            </a:xfrm>
          </p:grpSpPr>
          <p:sp>
            <p:nvSpPr>
              <p:cNvPr id="125" name="Google Shape;125;p51"/>
              <p:cNvSpPr/>
              <p:nvPr/>
            </p:nvSpPr>
            <p:spPr>
              <a:xfrm rot="1560016">
                <a:off x="316827" y="135043"/>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126" name="Google Shape;126;p51"/>
              <p:cNvSpPr/>
              <p:nvPr/>
            </p:nvSpPr>
            <p:spPr>
              <a:xfrm flipH="1" rot="1592021">
                <a:off x="98238" y="28499"/>
                <a:ext cx="245118" cy="497615"/>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127" name="Google Shape;127;p51"/>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8" name="Shape 128"/>
        <p:cNvGrpSpPr/>
        <p:nvPr/>
      </p:nvGrpSpPr>
      <p:grpSpPr>
        <a:xfrm>
          <a:off x="0" y="0"/>
          <a:ext cx="0" cy="0"/>
          <a:chOff x="0" y="0"/>
          <a:chExt cx="0" cy="0"/>
        </a:xfrm>
      </p:grpSpPr>
      <p:sp>
        <p:nvSpPr>
          <p:cNvPr id="129" name="Google Shape;12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0" name="Google Shape;13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6"/>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©2018 RISELab</a:t>
            </a:r>
            <a:endParaRPr b="0" i="0" sz="600" u="none" cap="none" strike="noStrike">
              <a:solidFill>
                <a:srgbClr val="000000"/>
              </a:solidFill>
              <a:latin typeface="Arial"/>
              <a:ea typeface="Arial"/>
              <a:cs typeface="Arial"/>
              <a:sym typeface="Arial"/>
            </a:endParaRPr>
          </a:p>
        </p:txBody>
      </p:sp>
      <p:grpSp>
        <p:nvGrpSpPr>
          <p:cNvPr id="23" name="Google Shape;23;p36"/>
          <p:cNvGrpSpPr/>
          <p:nvPr/>
        </p:nvGrpSpPr>
        <p:grpSpPr>
          <a:xfrm>
            <a:off x="8654930" y="4637532"/>
            <a:ext cx="393243" cy="390975"/>
            <a:chOff x="-44" y="-45"/>
            <a:chExt cx="801719" cy="804972"/>
          </a:xfrm>
        </p:grpSpPr>
        <p:sp>
          <p:nvSpPr>
            <p:cNvPr id="24" name="Google Shape;24;p36"/>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25" name="Google Shape;25;p36"/>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1" name="Shape 131"/>
        <p:cNvGrpSpPr/>
        <p:nvPr/>
      </p:nvGrpSpPr>
      <p:grpSpPr>
        <a:xfrm>
          <a:off x="0" y="0"/>
          <a:ext cx="0" cy="0"/>
          <a:chOff x="0" y="0"/>
          <a:chExt cx="0" cy="0"/>
        </a:xfrm>
      </p:grpSpPr>
      <p:sp>
        <p:nvSpPr>
          <p:cNvPr id="132" name="Google Shape;132;p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3" name="Google Shape;133;p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4" name="Google Shape;13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5" name="Shape 135"/>
        <p:cNvGrpSpPr/>
        <p:nvPr/>
      </p:nvGrpSpPr>
      <p:grpSpPr>
        <a:xfrm>
          <a:off x="0" y="0"/>
          <a:ext cx="0" cy="0"/>
          <a:chOff x="0" y="0"/>
          <a:chExt cx="0" cy="0"/>
        </a:xfrm>
      </p:grpSpPr>
      <p:sp>
        <p:nvSpPr>
          <p:cNvPr id="136" name="Google Shape;136;p5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7" name="Google Shape;13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5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1" name="Google Shape;141;p5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 name="Google Shape;142;p5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3" name="Google Shape;1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sp>
        <p:nvSpPr>
          <p:cNvPr id="145" name="Google Shape;145;p5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46" name="Google Shape;146;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7" name="Shape 147"/>
        <p:cNvGrpSpPr/>
        <p:nvPr/>
      </p:nvGrpSpPr>
      <p:grpSpPr>
        <a:xfrm>
          <a:off x="0" y="0"/>
          <a:ext cx="0" cy="0"/>
          <a:chOff x="0" y="0"/>
          <a:chExt cx="0" cy="0"/>
        </a:xfrm>
      </p:grpSpPr>
      <p:sp>
        <p:nvSpPr>
          <p:cNvPr id="148" name="Google Shape;148;p5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9" name="Google Shape;149;p5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0" name="Google Shape;15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2">
    <p:spTree>
      <p:nvGrpSpPr>
        <p:cNvPr id="26" name="Shape 26"/>
        <p:cNvGrpSpPr/>
        <p:nvPr/>
      </p:nvGrpSpPr>
      <p:grpSpPr>
        <a:xfrm>
          <a:off x="0" y="0"/>
          <a:ext cx="0" cy="0"/>
          <a:chOff x="0" y="0"/>
          <a:chExt cx="0" cy="0"/>
        </a:xfrm>
      </p:grpSpPr>
      <p:pic>
        <p:nvPicPr>
          <p:cNvPr descr="Title-Image-1.jpg" id="27" name="Google Shape;27;p37"/>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28" name="Google Shape;28;p37"/>
          <p:cNvSpPr txBox="1"/>
          <p:nvPr>
            <p:ph idx="1" type="body"/>
          </p:nvPr>
        </p:nvSpPr>
        <p:spPr>
          <a:xfrm>
            <a:off x="3724314" y="3010223"/>
            <a:ext cx="4964100" cy="371100"/>
          </a:xfrm>
          <a:prstGeom prst="rect">
            <a:avLst/>
          </a:prstGeom>
          <a:noFill/>
          <a:ln>
            <a:noFill/>
          </a:ln>
        </p:spPr>
        <p:txBody>
          <a:bodyPr anchorCtr="0" anchor="b" bIns="91425" lIns="91425" spcFirstLastPara="1" rIns="91425" wrap="square" tIns="91425">
            <a:noAutofit/>
          </a:bodyPr>
          <a:lstStyle>
            <a:lvl1pPr indent="-228600" lvl="0" marL="457200" marR="0" algn="r">
              <a:lnSpc>
                <a:spcPct val="107692"/>
              </a:lnSpc>
              <a:spcBef>
                <a:spcPts val="0"/>
              </a:spcBef>
              <a:spcAft>
                <a:spcPts val="0"/>
              </a:spcAft>
              <a:buClr>
                <a:schemeClr val="accent1"/>
              </a:buClr>
              <a:buSzPts val="1200"/>
              <a:buFont typeface="Helvetica Neue"/>
              <a:buNone/>
              <a:defRPr b="1" i="0" sz="2400" u="none" cap="none" strike="noStrike">
                <a:solidFill>
                  <a:schemeClr val="accent1"/>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sp>
        <p:nvSpPr>
          <p:cNvPr id="29" name="Google Shape;29;p37"/>
          <p:cNvSpPr txBox="1"/>
          <p:nvPr>
            <p:ph idx="2" type="body"/>
          </p:nvPr>
        </p:nvSpPr>
        <p:spPr>
          <a:xfrm>
            <a:off x="3714789" y="3365603"/>
            <a:ext cx="4964100" cy="371100"/>
          </a:xfrm>
          <a:prstGeom prst="rect">
            <a:avLst/>
          </a:prstGeom>
          <a:noFill/>
          <a:ln>
            <a:noFill/>
          </a:ln>
        </p:spPr>
        <p:txBody>
          <a:bodyPr anchorCtr="0" anchor="t" bIns="91425" lIns="91425" spcFirstLastPara="1" rIns="91425" wrap="square" tIns="91425">
            <a:noAutofit/>
          </a:bodyPr>
          <a:lstStyle>
            <a:lvl1pPr indent="-228600" lvl="0" marL="457200" marR="0" algn="r">
              <a:lnSpc>
                <a:spcPct val="175000"/>
              </a:lnSpc>
              <a:spcBef>
                <a:spcPts val="0"/>
              </a:spcBef>
              <a:spcAft>
                <a:spcPts val="0"/>
              </a:spcAft>
              <a:buClr>
                <a:schemeClr val="accent2"/>
              </a:buClr>
              <a:buSzPts val="800"/>
              <a:buFont typeface="Helvetica Neue"/>
              <a:buNone/>
              <a:defRPr b="0" i="0" sz="1500" u="none" cap="none" strike="noStrike">
                <a:solidFill>
                  <a:schemeClr val="accent2"/>
                </a:solidFill>
                <a:latin typeface="Helvetica Neue"/>
                <a:ea typeface="Helvetica Neue"/>
                <a:cs typeface="Helvetica Neue"/>
                <a:sym typeface="Helvetica Neue"/>
              </a:defRPr>
            </a:lvl1pPr>
            <a:lvl2pPr indent="-273050" lvl="1" marL="914400" marR="0" algn="l">
              <a:lnSpc>
                <a:spcPct val="200000"/>
              </a:lnSpc>
              <a:spcBef>
                <a:spcPts val="0"/>
              </a:spcBef>
              <a:spcAft>
                <a:spcPts val="0"/>
              </a:spcAft>
              <a:buClr>
                <a:schemeClr val="dk1"/>
              </a:buClr>
              <a:buSzPts val="700"/>
              <a:buFont typeface="Helvetica Neue"/>
              <a:buChar char="•"/>
              <a:defRPr b="0" i="0" sz="1300" u="none" cap="none" strike="noStrike">
                <a:solidFill>
                  <a:schemeClr val="dk1"/>
                </a:solidFill>
                <a:latin typeface="Helvetica Neue"/>
                <a:ea typeface="Helvetica Neue"/>
                <a:cs typeface="Helvetica Neue"/>
                <a:sym typeface="Helvetica Neue"/>
              </a:defRPr>
            </a:lvl2pPr>
            <a:lvl3pPr indent="-292100" lvl="2" marL="1371600" marR="0" algn="l">
              <a:lnSpc>
                <a:spcPct val="269230"/>
              </a:lnSpc>
              <a:spcBef>
                <a:spcPts val="0"/>
              </a:spcBef>
              <a:spcAft>
                <a:spcPts val="0"/>
              </a:spcAft>
              <a:buClr>
                <a:srgbClr val="4489BD"/>
              </a:buClr>
              <a:buSzPts val="1000"/>
              <a:buFont typeface="Arial"/>
              <a:buChar char="•"/>
              <a:defRPr b="0" i="0" sz="1000" u="none" cap="none" strike="noStrike">
                <a:solidFill>
                  <a:schemeClr val="dk1"/>
                </a:solidFill>
                <a:latin typeface="Helvetica Neue"/>
                <a:ea typeface="Helvetica Neue"/>
                <a:cs typeface="Helvetica Neue"/>
                <a:sym typeface="Helvetica Neue"/>
              </a:defRPr>
            </a:lvl3pPr>
            <a:lvl4pPr indent="-228600" lvl="3" marL="18288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4pPr>
            <a:lvl5pPr indent="-228600" lvl="4" marL="2286000" marR="0" algn="l">
              <a:lnSpc>
                <a:spcPct val="15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5pPr>
            <a:lvl6pPr indent="-228600" lvl="5" marL="27432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6pPr>
            <a:lvl7pPr indent="-228600" lvl="6" marL="32004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7pPr>
            <a:lvl8pPr indent="-228600" lvl="7" marL="36576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8pPr>
            <a:lvl9pPr indent="-228600" lvl="8" marL="4114800" marR="0" algn="l">
              <a:lnSpc>
                <a:spcPct val="100000"/>
              </a:lnSpc>
              <a:spcBef>
                <a:spcPts val="0"/>
              </a:spcBef>
              <a:spcAft>
                <a:spcPts val="0"/>
              </a:spcAft>
              <a:buClr>
                <a:srgbClr val="00265B"/>
              </a:buClr>
              <a:buSzPts val="2400"/>
              <a:buFont typeface="Helvetica Neue"/>
              <a:buNone/>
              <a:defRPr b="1" i="0" sz="2400" u="none" cap="none" strike="noStrike">
                <a:solidFill>
                  <a:srgbClr val="00265B"/>
                </a:solidFill>
                <a:latin typeface="Helvetica Neue"/>
                <a:ea typeface="Helvetica Neue"/>
                <a:cs typeface="Helvetica Neue"/>
                <a:sym typeface="Helvetica Neue"/>
              </a:defRPr>
            </a:lvl9pPr>
          </a:lstStyle>
          <a:p/>
        </p:txBody>
      </p:sp>
      <p:grpSp>
        <p:nvGrpSpPr>
          <p:cNvPr id="30" name="Google Shape;30;p37"/>
          <p:cNvGrpSpPr/>
          <p:nvPr/>
        </p:nvGrpSpPr>
        <p:grpSpPr>
          <a:xfrm>
            <a:off x="7622249" y="4449538"/>
            <a:ext cx="1055521" cy="276141"/>
            <a:chOff x="-42" y="-44"/>
            <a:chExt cx="2814721" cy="736375"/>
          </a:xfrm>
        </p:grpSpPr>
        <p:grpSp>
          <p:nvGrpSpPr>
            <p:cNvPr id="31" name="Google Shape;31;p37"/>
            <p:cNvGrpSpPr/>
            <p:nvPr/>
          </p:nvGrpSpPr>
          <p:grpSpPr>
            <a:xfrm rot="29908">
              <a:off x="2822" y="2808"/>
              <a:ext cx="658560" cy="661255"/>
              <a:chOff x="-59" y="-44"/>
              <a:chExt cx="658535" cy="661230"/>
            </a:xfrm>
          </p:grpSpPr>
          <p:sp>
            <p:nvSpPr>
              <p:cNvPr id="32" name="Google Shape;32;p37"/>
              <p:cNvSpPr/>
              <p:nvPr/>
            </p:nvSpPr>
            <p:spPr>
              <a:xfrm rot="1560016">
                <a:off x="316801" y="135030"/>
                <a:ext cx="244996" cy="497639"/>
              </a:xfrm>
              <a:custGeom>
                <a:rect b="b" l="l" r="r" t="t"/>
                <a:pathLst>
                  <a:path extrusionOk="0" h="120000" w="120000">
                    <a:moveTo>
                      <a:pt x="766" y="0"/>
                    </a:moveTo>
                    <a:lnTo>
                      <a:pt x="0" y="97722"/>
                    </a:lnTo>
                    <a:lnTo>
                      <a:pt x="120000" y="120000"/>
                    </a:lnTo>
                    <a:lnTo>
                      <a:pt x="766" y="0"/>
                    </a:lnTo>
                    <a:close/>
                  </a:path>
                </a:pathLst>
              </a:custGeom>
              <a:solidFill>
                <a:schemeClr val="accent3"/>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C8C9C9"/>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sp>
            <p:nvSpPr>
              <p:cNvPr id="33" name="Google Shape;33;p37"/>
              <p:cNvSpPr/>
              <p:nvPr/>
            </p:nvSpPr>
            <p:spPr>
              <a:xfrm flipH="1" rot="1592021">
                <a:off x="98210" y="28493"/>
                <a:ext cx="245118" cy="497749"/>
              </a:xfrm>
              <a:custGeom>
                <a:rect b="b" l="l" r="r" t="t"/>
                <a:pathLst>
                  <a:path extrusionOk="0" h="120000" w="120000">
                    <a:moveTo>
                      <a:pt x="766" y="0"/>
                    </a:moveTo>
                    <a:lnTo>
                      <a:pt x="0" y="97722"/>
                    </a:lnTo>
                    <a:lnTo>
                      <a:pt x="120000" y="120000"/>
                    </a:lnTo>
                    <a:lnTo>
                      <a:pt x="766" y="0"/>
                    </a:lnTo>
                    <a:close/>
                  </a:path>
                </a:pathLst>
              </a:custGeom>
              <a:solidFill>
                <a:srgbClr val="0000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100"/>
                  <a:buFont typeface="Helvetica Neue Light"/>
                  <a:buNone/>
                </a:pPr>
                <a:r>
                  <a:t/>
                </a:r>
                <a:endParaRPr b="0" i="0" sz="1100" u="none" cap="none" strike="noStrike">
                  <a:solidFill>
                    <a:srgbClr val="53585F"/>
                  </a:solidFill>
                  <a:latin typeface="Helvetica Neue"/>
                  <a:ea typeface="Helvetica Neue"/>
                  <a:cs typeface="Helvetica Neue"/>
                  <a:sym typeface="Helvetica Neue"/>
                </a:endParaRPr>
              </a:p>
            </p:txBody>
          </p:sp>
        </p:grpSp>
        <p:pic>
          <p:nvPicPr>
            <p:cNvPr descr="pasted-image.pdf" id="34" name="Google Shape;34;p37"/>
            <p:cNvPicPr preferRelativeResize="0"/>
            <p:nvPr/>
          </p:nvPicPr>
          <p:blipFill rotWithShape="1">
            <a:blip r:embed="rId3">
              <a:alphaModFix/>
            </a:blip>
            <a:srcRect b="0" l="18969" r="0" t="0"/>
            <a:stretch/>
          </p:blipFill>
          <p:spPr>
            <a:xfrm>
              <a:off x="536914" y="106829"/>
              <a:ext cx="2277766" cy="629502"/>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pic>
        <p:nvPicPr>
          <p:cNvPr descr="Title-Image-1.jpg" id="36" name="Google Shape;36;p38"/>
          <p:cNvPicPr preferRelativeResize="0"/>
          <p:nvPr/>
        </p:nvPicPr>
        <p:blipFill rotWithShape="1">
          <a:blip r:embed="rId2">
            <a:alphaModFix/>
          </a:blip>
          <a:srcRect b="0" l="0" r="0" t="0"/>
          <a:stretch/>
        </p:blipFill>
        <p:spPr>
          <a:xfrm>
            <a:off x="0" y="0"/>
            <a:ext cx="9070848" cy="5138357"/>
          </a:xfrm>
          <a:prstGeom prst="rect">
            <a:avLst/>
          </a:prstGeom>
          <a:noFill/>
          <a:ln>
            <a:noFill/>
          </a:ln>
        </p:spPr>
      </p:pic>
      <p:sp>
        <p:nvSpPr>
          <p:cNvPr id="37" name="Google Shape;37;p38"/>
          <p:cNvSpPr txBox="1"/>
          <p:nvPr>
            <p:ph type="title"/>
          </p:nvPr>
        </p:nvSpPr>
        <p:spPr>
          <a:xfrm>
            <a:off x="16833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9" name="Shape 39"/>
        <p:cNvGrpSpPr/>
        <p:nvPr/>
      </p:nvGrpSpPr>
      <p:grpSpPr>
        <a:xfrm>
          <a:off x="0" y="0"/>
          <a:ext cx="0" cy="0"/>
          <a:chOff x="0" y="0"/>
          <a:chExt cx="0" cy="0"/>
        </a:xfrm>
      </p:grpSpPr>
      <p:sp>
        <p:nvSpPr>
          <p:cNvPr id="40" name="Google Shape;4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39"/>
          <p:cNvSpPr txBox="1"/>
          <p:nvPr/>
        </p:nvSpPr>
        <p:spPr>
          <a:xfrm>
            <a:off x="11495481" y="5613358"/>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1400" u="none" cap="none" strike="noStrike">
                <a:solidFill>
                  <a:srgbClr val="53585F"/>
                </a:solidFill>
                <a:latin typeface="Helvetica Neue Light"/>
                <a:ea typeface="Helvetica Neue Light"/>
                <a:cs typeface="Helvetica Neue Light"/>
                <a:sym typeface="Helvetica Neue Light"/>
              </a:rPr>
              <a:t>©2018 RISELab</a:t>
            </a:r>
            <a:endParaRPr b="0" i="0" sz="1400" u="none" cap="none" strike="noStrike">
              <a:solidFill>
                <a:srgbClr val="000000"/>
              </a:solidFill>
              <a:latin typeface="Arial"/>
              <a:ea typeface="Arial"/>
              <a:cs typeface="Arial"/>
              <a:sym typeface="Arial"/>
            </a:endParaRPr>
          </a:p>
        </p:txBody>
      </p:sp>
      <p:grpSp>
        <p:nvGrpSpPr>
          <p:cNvPr id="44" name="Google Shape;44;p39"/>
          <p:cNvGrpSpPr/>
          <p:nvPr/>
        </p:nvGrpSpPr>
        <p:grpSpPr>
          <a:xfrm>
            <a:off x="22549759" y="5106382"/>
            <a:ext cx="801719" cy="804972"/>
            <a:chOff x="-44" y="-45"/>
            <a:chExt cx="801719" cy="804972"/>
          </a:xfrm>
        </p:grpSpPr>
        <p:sp>
          <p:nvSpPr>
            <p:cNvPr id="45" name="Google Shape;45;p39"/>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46" name="Google Shape;46;p39"/>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
        <p:nvSpPr>
          <p:cNvPr id="47" name="Google Shape;47;p39"/>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©2018 RISELab</a:t>
            </a:r>
            <a:endParaRPr b="0" i="0" sz="600" u="none" cap="none" strike="noStrike">
              <a:solidFill>
                <a:srgbClr val="000000"/>
              </a:solidFill>
              <a:latin typeface="Arial"/>
              <a:ea typeface="Arial"/>
              <a:cs typeface="Arial"/>
              <a:sym typeface="Arial"/>
            </a:endParaRPr>
          </a:p>
        </p:txBody>
      </p:sp>
      <p:grpSp>
        <p:nvGrpSpPr>
          <p:cNvPr id="48" name="Google Shape;48;p39"/>
          <p:cNvGrpSpPr/>
          <p:nvPr/>
        </p:nvGrpSpPr>
        <p:grpSpPr>
          <a:xfrm>
            <a:off x="8654930" y="4637532"/>
            <a:ext cx="393243" cy="390975"/>
            <a:chOff x="-44" y="-45"/>
            <a:chExt cx="801719" cy="804972"/>
          </a:xfrm>
        </p:grpSpPr>
        <p:sp>
          <p:nvSpPr>
            <p:cNvPr id="49" name="Google Shape;49;p39"/>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50" name="Google Shape;50;p39"/>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1" name="Shape 51"/>
        <p:cNvGrpSpPr/>
        <p:nvPr/>
      </p:nvGrpSpPr>
      <p:grpSpPr>
        <a:xfrm>
          <a:off x="0" y="0"/>
          <a:ext cx="0" cy="0"/>
          <a:chOff x="0" y="0"/>
          <a:chExt cx="0" cy="0"/>
        </a:xfrm>
      </p:grpSpPr>
      <p:sp>
        <p:nvSpPr>
          <p:cNvPr id="52" name="Google Shape;5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40"/>
          <p:cNvSpPr txBox="1"/>
          <p:nvPr/>
        </p:nvSpPr>
        <p:spPr>
          <a:xfrm>
            <a:off x="3985019" y="4743483"/>
            <a:ext cx="1392900" cy="3174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3585F"/>
              </a:buClr>
              <a:buSzPts val="1400"/>
              <a:buFont typeface="Helvetica Neue Light"/>
              <a:buNone/>
            </a:pPr>
            <a:r>
              <a:rPr b="0" i="0" lang="en" sz="600" u="none" cap="none" strike="noStrike">
                <a:solidFill>
                  <a:srgbClr val="53585F"/>
                </a:solidFill>
                <a:latin typeface="Helvetica Neue Light"/>
                <a:ea typeface="Helvetica Neue Light"/>
                <a:cs typeface="Helvetica Neue Light"/>
                <a:sym typeface="Helvetica Neue Light"/>
              </a:rPr>
              <a:t>©2018 RISELab</a:t>
            </a:r>
            <a:endParaRPr b="0" i="0" sz="600" u="none" cap="none" strike="noStrike">
              <a:solidFill>
                <a:srgbClr val="000000"/>
              </a:solidFill>
              <a:latin typeface="Arial"/>
              <a:ea typeface="Arial"/>
              <a:cs typeface="Arial"/>
              <a:sym typeface="Arial"/>
            </a:endParaRPr>
          </a:p>
        </p:txBody>
      </p:sp>
      <p:grpSp>
        <p:nvGrpSpPr>
          <p:cNvPr id="57" name="Google Shape;57;p40"/>
          <p:cNvGrpSpPr/>
          <p:nvPr/>
        </p:nvGrpSpPr>
        <p:grpSpPr>
          <a:xfrm>
            <a:off x="8654930" y="4637532"/>
            <a:ext cx="393243" cy="390975"/>
            <a:chOff x="-44" y="-45"/>
            <a:chExt cx="801719" cy="804972"/>
          </a:xfrm>
        </p:grpSpPr>
        <p:sp>
          <p:nvSpPr>
            <p:cNvPr id="58" name="Google Shape;58;p40"/>
            <p:cNvSpPr/>
            <p:nvPr/>
          </p:nvSpPr>
          <p:spPr>
            <a:xfrm rot="1559898">
              <a:off x="385607" y="164396"/>
              <a:ext cx="298396" cy="605781"/>
            </a:xfrm>
            <a:custGeom>
              <a:rect b="b" l="l" r="r" t="t"/>
              <a:pathLst>
                <a:path extrusionOk="0" h="120000" w="120000">
                  <a:moveTo>
                    <a:pt x="766" y="0"/>
                  </a:moveTo>
                  <a:lnTo>
                    <a:pt x="0" y="97722"/>
                  </a:lnTo>
                  <a:lnTo>
                    <a:pt x="120000" y="120000"/>
                  </a:lnTo>
                  <a:lnTo>
                    <a:pt x="766" y="0"/>
                  </a:lnTo>
                  <a:close/>
                </a:path>
              </a:pathLst>
            </a:custGeom>
            <a:solidFill>
              <a:srgbClr val="FFB51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sp>
          <p:nvSpPr>
            <p:cNvPr id="59" name="Google Shape;59;p40"/>
            <p:cNvSpPr/>
            <p:nvPr/>
          </p:nvSpPr>
          <p:spPr>
            <a:xfrm flipH="1" rot="1590812">
              <a:off x="119472" y="34701"/>
              <a:ext cx="298381" cy="605751"/>
            </a:xfrm>
            <a:custGeom>
              <a:rect b="b" l="l" r="r" t="t"/>
              <a:pathLst>
                <a:path extrusionOk="0" h="120000" w="120000">
                  <a:moveTo>
                    <a:pt x="766" y="0"/>
                  </a:moveTo>
                  <a:lnTo>
                    <a:pt x="0" y="97722"/>
                  </a:lnTo>
                  <a:lnTo>
                    <a:pt x="120000" y="120000"/>
                  </a:lnTo>
                  <a:lnTo>
                    <a:pt x="766" y="0"/>
                  </a:lnTo>
                  <a:close/>
                </a:path>
              </a:pathLst>
            </a:custGeom>
            <a:solidFill>
              <a:srgbClr val="00326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000"/>
                <a:buFont typeface="Helvetica Neue Light"/>
                <a:buNone/>
              </a:pPr>
              <a:r>
                <a:t/>
              </a:r>
              <a:endParaRPr b="0" i="0" sz="3000" u="none" cap="none" strike="noStrike">
                <a:solidFill>
                  <a:srgbClr val="53585F"/>
                </a:solidFill>
                <a:latin typeface="Helvetica Neue"/>
                <a:ea typeface="Helvetica Neue"/>
                <a:cs typeface="Helvetica Neue"/>
                <a:sym typeface="Helvetica Neue"/>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3" name="Shape 63"/>
        <p:cNvGrpSpPr/>
        <p:nvPr/>
      </p:nvGrpSpPr>
      <p:grpSpPr>
        <a:xfrm>
          <a:off x="0" y="0"/>
          <a:ext cx="0" cy="0"/>
          <a:chOff x="0" y="0"/>
          <a:chExt cx="0" cy="0"/>
        </a:xfrm>
      </p:grpSpPr>
      <p:sp>
        <p:nvSpPr>
          <p:cNvPr id="64" name="Google Shape;64;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5" name="Google Shape;65;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6" name="Google Shape;6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7" name="Shape 67"/>
        <p:cNvGrpSpPr/>
        <p:nvPr/>
      </p:nvGrpSpPr>
      <p:grpSpPr>
        <a:xfrm>
          <a:off x="0" y="0"/>
          <a:ext cx="0" cy="0"/>
          <a:chOff x="0" y="0"/>
          <a:chExt cx="0" cy="0"/>
        </a:xfrm>
      </p:grpSpPr>
      <p:sp>
        <p:nvSpPr>
          <p:cNvPr id="68" name="Google Shape;68;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9" name="Google Shape;6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7" name="Google Shape;8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8" name="Google Shape;8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
          <p:cNvSpPr txBox="1"/>
          <p:nvPr>
            <p:ph idx="4294967295" type="ctrTitle"/>
          </p:nvPr>
        </p:nvSpPr>
        <p:spPr>
          <a:xfrm>
            <a:off x="629400" y="575025"/>
            <a:ext cx="8287800" cy="1276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2800"/>
              <a:buFont typeface="Arial"/>
              <a:buNone/>
            </a:pPr>
            <a:r>
              <a:rPr lang="en" sz="3200">
                <a:solidFill>
                  <a:srgbClr val="00265B"/>
                </a:solidFill>
              </a:rPr>
              <a:t>NeuroCuts - </a:t>
            </a:r>
            <a:r>
              <a:rPr b="0" i="0" lang="en" sz="3200" u="none" cap="none" strike="noStrike">
                <a:solidFill>
                  <a:srgbClr val="00265B"/>
                </a:solidFill>
                <a:latin typeface="Arial"/>
                <a:ea typeface="Arial"/>
                <a:cs typeface="Arial"/>
                <a:sym typeface="Arial"/>
              </a:rPr>
              <a:t>Neural Packet Classification</a:t>
            </a:r>
            <a:endParaRPr b="0" i="0" sz="3200" u="none" cap="none" strike="noStrike">
              <a:solidFill>
                <a:srgbClr val="00265B"/>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2800"/>
              <a:buFont typeface="Arial"/>
              <a:buNone/>
            </a:pPr>
            <a:r>
              <a:rPr lang="en" sz="3200">
                <a:solidFill>
                  <a:srgbClr val="00265B"/>
                </a:solidFill>
              </a:rPr>
              <a:t>Classificador de Pacotes Neural</a:t>
            </a:r>
            <a:endParaRPr sz="3200">
              <a:solidFill>
                <a:srgbClr val="00265B"/>
              </a:solidFill>
            </a:endParaRPr>
          </a:p>
        </p:txBody>
      </p:sp>
      <p:sp>
        <p:nvSpPr>
          <p:cNvPr id="156" name="Google Shape;156;p1"/>
          <p:cNvSpPr txBox="1"/>
          <p:nvPr>
            <p:ph idx="1" type="body"/>
          </p:nvPr>
        </p:nvSpPr>
        <p:spPr>
          <a:xfrm>
            <a:off x="3386775" y="1851525"/>
            <a:ext cx="5583900" cy="701700"/>
          </a:xfrm>
          <a:prstGeom prst="rect">
            <a:avLst/>
          </a:prstGeom>
          <a:noFill/>
          <a:ln>
            <a:noFill/>
          </a:ln>
        </p:spPr>
        <p:txBody>
          <a:bodyPr anchorCtr="0" anchor="b" bIns="91425" lIns="91425" spcFirstLastPara="1" rIns="91425" wrap="square" tIns="91425">
            <a:noAutofit/>
          </a:bodyPr>
          <a:lstStyle/>
          <a:p>
            <a:pPr indent="0" lvl="0" marL="0" rtl="0" algn="r">
              <a:lnSpc>
                <a:spcPct val="107692"/>
              </a:lnSpc>
              <a:spcBef>
                <a:spcPts val="0"/>
              </a:spcBef>
              <a:spcAft>
                <a:spcPts val="0"/>
              </a:spcAft>
              <a:buSzPts val="1200"/>
              <a:buNone/>
            </a:pPr>
            <a:r>
              <a:rPr b="0" lang="en" sz="1800">
                <a:solidFill>
                  <a:srgbClr val="000000"/>
                </a:solidFill>
              </a:rPr>
              <a:t>Autores: </a:t>
            </a:r>
            <a:r>
              <a:rPr b="0" lang="en" sz="1800">
                <a:solidFill>
                  <a:srgbClr val="000000"/>
                </a:solidFill>
              </a:rPr>
              <a:t>Eric Liang</a:t>
            </a:r>
            <a:r>
              <a:rPr b="0" baseline="30000" lang="en" sz="1800">
                <a:solidFill>
                  <a:srgbClr val="000000"/>
                </a:solidFill>
              </a:rPr>
              <a:t>1</a:t>
            </a:r>
            <a:r>
              <a:rPr b="0" lang="en" sz="1800">
                <a:solidFill>
                  <a:srgbClr val="000000"/>
                </a:solidFill>
              </a:rPr>
              <a:t>, Hang Zhu</a:t>
            </a:r>
            <a:r>
              <a:rPr b="0" baseline="30000" lang="en" sz="1800">
                <a:solidFill>
                  <a:srgbClr val="000000"/>
                </a:solidFill>
              </a:rPr>
              <a:t>2</a:t>
            </a:r>
            <a:r>
              <a:rPr b="0" lang="en" sz="1800">
                <a:solidFill>
                  <a:srgbClr val="000000"/>
                </a:solidFill>
              </a:rPr>
              <a:t>, Xin Jin</a:t>
            </a:r>
            <a:r>
              <a:rPr b="0" baseline="30000" lang="en" sz="1800">
                <a:solidFill>
                  <a:srgbClr val="000000"/>
                </a:solidFill>
              </a:rPr>
              <a:t>2</a:t>
            </a:r>
            <a:r>
              <a:rPr b="0" lang="en" sz="1800">
                <a:solidFill>
                  <a:srgbClr val="000000"/>
                </a:solidFill>
              </a:rPr>
              <a:t>, Ion Stoica</a:t>
            </a:r>
            <a:r>
              <a:rPr b="0" baseline="30000" lang="en" sz="1800">
                <a:solidFill>
                  <a:srgbClr val="000000"/>
                </a:solidFill>
              </a:rPr>
              <a:t>1</a:t>
            </a:r>
            <a:endParaRPr b="0" baseline="30000" sz="1800">
              <a:solidFill>
                <a:srgbClr val="000000"/>
              </a:solidFill>
            </a:endParaRPr>
          </a:p>
          <a:p>
            <a:pPr indent="0" lvl="0" marL="0" rtl="0" algn="r">
              <a:lnSpc>
                <a:spcPct val="107692"/>
              </a:lnSpc>
              <a:spcBef>
                <a:spcPts val="0"/>
              </a:spcBef>
              <a:spcAft>
                <a:spcPts val="0"/>
              </a:spcAft>
              <a:buSzPts val="1200"/>
              <a:buNone/>
            </a:pPr>
            <a:r>
              <a:rPr b="0" baseline="30000" lang="en" sz="1800">
                <a:solidFill>
                  <a:srgbClr val="000000"/>
                </a:solidFill>
              </a:rPr>
              <a:t>1</a:t>
            </a:r>
            <a:r>
              <a:rPr b="0" lang="en" sz="1800">
                <a:solidFill>
                  <a:srgbClr val="000000"/>
                </a:solidFill>
              </a:rPr>
              <a:t>UC Berkeley, </a:t>
            </a:r>
            <a:r>
              <a:rPr b="0" baseline="30000" lang="en" sz="1800">
                <a:solidFill>
                  <a:srgbClr val="000000"/>
                </a:solidFill>
              </a:rPr>
              <a:t>2</a:t>
            </a:r>
            <a:r>
              <a:rPr b="0" lang="en" sz="1800">
                <a:solidFill>
                  <a:srgbClr val="000000"/>
                </a:solidFill>
              </a:rPr>
              <a:t>JHU</a:t>
            </a:r>
            <a:endParaRPr b="0" sz="1800">
              <a:solidFill>
                <a:srgbClr val="000000"/>
              </a:solidFill>
            </a:endParaRPr>
          </a:p>
        </p:txBody>
      </p:sp>
      <p:sp>
        <p:nvSpPr>
          <p:cNvPr id="157" name="Google Shape;157;p1"/>
          <p:cNvSpPr txBox="1"/>
          <p:nvPr>
            <p:ph idx="1" type="body"/>
          </p:nvPr>
        </p:nvSpPr>
        <p:spPr>
          <a:xfrm>
            <a:off x="3386775" y="2700475"/>
            <a:ext cx="5583900" cy="1905600"/>
          </a:xfrm>
          <a:prstGeom prst="rect">
            <a:avLst/>
          </a:prstGeom>
          <a:noFill/>
          <a:ln>
            <a:noFill/>
          </a:ln>
        </p:spPr>
        <p:txBody>
          <a:bodyPr anchorCtr="0" anchor="b" bIns="91425" lIns="91425" spcFirstLastPara="1" rIns="91425" wrap="square" tIns="91425">
            <a:noAutofit/>
          </a:bodyPr>
          <a:lstStyle/>
          <a:p>
            <a:pPr indent="0" lvl="0" marL="0" rtl="0" algn="r">
              <a:lnSpc>
                <a:spcPct val="107692"/>
              </a:lnSpc>
              <a:spcBef>
                <a:spcPts val="0"/>
              </a:spcBef>
              <a:spcAft>
                <a:spcPts val="0"/>
              </a:spcAft>
              <a:buSzPts val="1200"/>
              <a:buNone/>
            </a:pPr>
            <a:r>
              <a:rPr b="0" lang="en" sz="1800">
                <a:solidFill>
                  <a:srgbClr val="000000"/>
                </a:solidFill>
              </a:rPr>
              <a:t>Discentes</a:t>
            </a:r>
            <a:r>
              <a:rPr b="0" lang="en" sz="1800">
                <a:solidFill>
                  <a:srgbClr val="000000"/>
                </a:solidFill>
              </a:rPr>
              <a:t>:</a:t>
            </a:r>
            <a:endParaRPr b="0" sz="1800">
              <a:solidFill>
                <a:srgbClr val="000000"/>
              </a:solidFill>
            </a:endParaRPr>
          </a:p>
          <a:p>
            <a:pPr indent="0" lvl="0" marL="0" rtl="0" algn="r">
              <a:lnSpc>
                <a:spcPct val="107692"/>
              </a:lnSpc>
              <a:spcBef>
                <a:spcPts val="0"/>
              </a:spcBef>
              <a:spcAft>
                <a:spcPts val="0"/>
              </a:spcAft>
              <a:buSzPts val="1200"/>
              <a:buNone/>
            </a:pPr>
            <a:r>
              <a:rPr b="0" lang="en" sz="1800">
                <a:solidFill>
                  <a:srgbClr val="000000"/>
                </a:solidFill>
              </a:rPr>
              <a:t>Eliton Luiz Scardin Perin</a:t>
            </a:r>
            <a:endParaRPr b="0" sz="1800">
              <a:solidFill>
                <a:srgbClr val="000000"/>
              </a:solidFill>
            </a:endParaRPr>
          </a:p>
          <a:p>
            <a:pPr indent="0" lvl="0" marL="0" rtl="0" algn="r">
              <a:lnSpc>
                <a:spcPct val="107692"/>
              </a:lnSpc>
              <a:spcBef>
                <a:spcPts val="0"/>
              </a:spcBef>
              <a:spcAft>
                <a:spcPts val="0"/>
              </a:spcAft>
              <a:buSzPts val="1200"/>
              <a:buNone/>
            </a:pPr>
            <a:r>
              <a:rPr b="0" lang="en" sz="1800">
                <a:solidFill>
                  <a:srgbClr val="000000"/>
                </a:solidFill>
              </a:rPr>
              <a:t>Jonathan Aldori Alves de Oliveira </a:t>
            </a:r>
            <a:endParaRPr b="0" sz="1800">
              <a:solidFill>
                <a:srgbClr val="000000"/>
              </a:solidFill>
            </a:endParaRPr>
          </a:p>
          <a:p>
            <a:pPr indent="0" lvl="0" marL="0" rtl="0" algn="r">
              <a:lnSpc>
                <a:spcPct val="107692"/>
              </a:lnSpc>
              <a:spcBef>
                <a:spcPts val="0"/>
              </a:spcBef>
              <a:spcAft>
                <a:spcPts val="0"/>
              </a:spcAft>
              <a:buSzPts val="1200"/>
              <a:buNone/>
            </a:pPr>
            <a:r>
              <a:rPr b="0" lang="en" sz="1800">
                <a:solidFill>
                  <a:srgbClr val="000000"/>
                </a:solidFill>
              </a:rPr>
              <a:t>Wander Luiz da Silva Flores </a:t>
            </a:r>
            <a:endParaRPr b="0" sz="1800">
              <a:solidFill>
                <a:srgbClr val="000000"/>
              </a:solidFill>
            </a:endParaRPr>
          </a:p>
          <a:p>
            <a:pPr indent="0" lvl="0" marL="0" rtl="0" algn="r">
              <a:lnSpc>
                <a:spcPct val="107692"/>
              </a:lnSpc>
              <a:spcBef>
                <a:spcPts val="0"/>
              </a:spcBef>
              <a:spcAft>
                <a:spcPts val="0"/>
              </a:spcAft>
              <a:buSzPts val="1200"/>
              <a:buNone/>
            </a:pPr>
            <a:r>
              <a:rPr b="0" lang="en" sz="1800">
                <a:solidFill>
                  <a:srgbClr val="000000"/>
                </a:solidFill>
              </a:rPr>
              <a:t>  </a:t>
            </a:r>
            <a:endParaRPr b="0"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Por que a aprendizagem por reforço</a:t>
            </a:r>
            <a:r>
              <a:rPr lang="en"/>
              <a:t>?</a:t>
            </a:r>
            <a:endParaRPr/>
          </a:p>
          <a:p>
            <a:pPr indent="0" lvl="0" marL="0" rtl="0" algn="l">
              <a:lnSpc>
                <a:spcPct val="100000"/>
              </a:lnSpc>
              <a:spcBef>
                <a:spcPts val="0"/>
              </a:spcBef>
              <a:spcAft>
                <a:spcPts val="0"/>
              </a:spcAft>
              <a:buSzPts val="2800"/>
              <a:buNone/>
            </a:pPr>
            <a:r>
              <a:t/>
            </a:r>
            <a:endParaRPr/>
          </a:p>
        </p:txBody>
      </p:sp>
      <p:sp>
        <p:nvSpPr>
          <p:cNvPr id="313" name="Google Shape;313;p9"/>
          <p:cNvSpPr txBox="1"/>
          <p:nvPr/>
        </p:nvSpPr>
        <p:spPr>
          <a:xfrm>
            <a:off x="304800" y="1143000"/>
            <a:ext cx="82608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sz="1800">
                <a:solidFill>
                  <a:schemeClr val="dk2"/>
                </a:solidFill>
              </a:rPr>
              <a:t>As soluções existentes são baseadas em heurísticas gananciosas (por exemplo, maximizar a entropia, </a:t>
            </a:r>
            <a:r>
              <a:rPr lang="en" sz="1800">
                <a:solidFill>
                  <a:schemeClr val="dk2"/>
                </a:solidFill>
              </a:rPr>
              <a:t>balancear</a:t>
            </a:r>
            <a:r>
              <a:rPr lang="en" sz="1800">
                <a:solidFill>
                  <a:schemeClr val="dk2"/>
                </a:solidFill>
              </a:rPr>
              <a:t> a medida espacial, etc.).</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rgbClr val="4A86E8"/>
              </a:buClr>
              <a:buSzPts val="1800"/>
              <a:buFont typeface="Arial"/>
              <a:buChar char="●"/>
            </a:pPr>
            <a:r>
              <a:rPr lang="en" sz="1800">
                <a:solidFill>
                  <a:srgbClr val="4A86E8"/>
                </a:solidFill>
              </a:rPr>
              <a:t>RL pode fazer melhor do que abordagens gananciosas, porque modela os resultados das ações a longo prazo</a:t>
            </a:r>
            <a:endParaRPr b="0" i="0" sz="1800" u="none" cap="none" strike="noStrike">
              <a:solidFill>
                <a:srgbClr val="4A86E8"/>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4A86E8"/>
              </a:buClr>
              <a:buSzPts val="1800"/>
              <a:buFont typeface="Source Sans Pro"/>
              <a:buChar char="●"/>
            </a:pPr>
            <a:r>
              <a:rPr lang="en" sz="1800">
                <a:solidFill>
                  <a:srgbClr val="4A86E8"/>
                </a:solidFill>
                <a:latin typeface="Source Sans Pro"/>
                <a:ea typeface="Source Sans Pro"/>
                <a:cs typeface="Source Sans Pro"/>
                <a:sym typeface="Source Sans Pro"/>
              </a:rPr>
              <a:t>E pode otimizar diretamente para o objetivo final</a:t>
            </a:r>
            <a:endParaRPr sz="1800">
              <a:solidFill>
                <a:srgbClr val="4A86E8"/>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chemeClr val="dk2"/>
              </a:buClr>
              <a:buSzPts val="1800"/>
              <a:buFont typeface="Source Sans Pro"/>
              <a:buChar char="●"/>
            </a:pPr>
            <a:r>
              <a:rPr lang="en" sz="1800">
                <a:solidFill>
                  <a:schemeClr val="dk2"/>
                </a:solidFill>
              </a:rPr>
              <a:t>Historicamente, </a:t>
            </a:r>
            <a:r>
              <a:rPr lang="en" sz="1800">
                <a:solidFill>
                  <a:schemeClr val="dk2"/>
                </a:solidFill>
              </a:rPr>
              <a:t>RL possui</a:t>
            </a:r>
            <a:r>
              <a:rPr lang="en" sz="1800">
                <a:solidFill>
                  <a:schemeClr val="dk2"/>
                </a:solidFill>
              </a:rPr>
              <a:t> formulação eficiente=&gt; desempenho superior ao humano (por exemplo, AlphaZero, AlphaStar)</a:t>
            </a:r>
            <a:endParaRPr b="0" i="0" sz="18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Por que não uma solução de ponta a ponta</a:t>
            </a:r>
            <a:r>
              <a:rPr lang="en"/>
              <a:t>?</a:t>
            </a:r>
            <a:endParaRPr/>
          </a:p>
        </p:txBody>
      </p:sp>
      <p:sp>
        <p:nvSpPr>
          <p:cNvPr id="319" name="Google Shape;319;p10"/>
          <p:cNvSpPr txBox="1"/>
          <p:nvPr>
            <p:ph idx="1" type="body"/>
          </p:nvPr>
        </p:nvSpPr>
        <p:spPr>
          <a:xfrm>
            <a:off x="311700" y="1152475"/>
            <a:ext cx="5935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Inferir qual regra deve ser a correspondente</a:t>
            </a:r>
            <a:endParaRPr/>
          </a:p>
          <a:p>
            <a:pPr indent="0" lvl="0" marL="0" rtl="0" algn="l">
              <a:lnSpc>
                <a:spcPct val="115000"/>
              </a:lnSpc>
              <a:spcBef>
                <a:spcPts val="0"/>
              </a:spcBef>
              <a:spcAft>
                <a:spcPts val="0"/>
              </a:spcAft>
              <a:buSzPts val="1800"/>
              <a:buNone/>
            </a:pPr>
            <a:r>
              <a:rPr b="1" lang="en"/>
              <a:t>Prós:</a:t>
            </a:r>
            <a:endParaRPr b="1"/>
          </a:p>
          <a:p>
            <a:pPr indent="-342900" lvl="1" marL="914400" rtl="0" algn="l">
              <a:lnSpc>
                <a:spcPct val="115000"/>
              </a:lnSpc>
              <a:spcBef>
                <a:spcPts val="0"/>
              </a:spcBef>
              <a:spcAft>
                <a:spcPts val="0"/>
              </a:spcAft>
              <a:buSzPts val="1800"/>
              <a:buChar char="○"/>
            </a:pPr>
            <a:r>
              <a:rPr lang="en" sz="1800"/>
              <a:t>talvez não precise construir todas as estrutura de dados</a:t>
            </a:r>
            <a:endParaRPr sz="1800"/>
          </a:p>
        </p:txBody>
      </p:sp>
      <p:cxnSp>
        <p:nvCxnSpPr>
          <p:cNvPr id="320" name="Google Shape;320;p10"/>
          <p:cNvCxnSpPr/>
          <p:nvPr/>
        </p:nvCxnSpPr>
        <p:spPr>
          <a:xfrm>
            <a:off x="5719650" y="1533500"/>
            <a:ext cx="735300" cy="0"/>
          </a:xfrm>
          <a:prstGeom prst="straightConnector1">
            <a:avLst/>
          </a:prstGeom>
          <a:noFill/>
          <a:ln cap="flat" cmpd="sng" w="19050">
            <a:solidFill>
              <a:schemeClr val="dk2"/>
            </a:solidFill>
            <a:prstDash val="solid"/>
            <a:round/>
            <a:headEnd len="sm" w="sm" type="none"/>
            <a:tailEnd len="med" w="med" type="triangle"/>
          </a:ln>
        </p:spPr>
      </p:cxnSp>
      <p:sp>
        <p:nvSpPr>
          <p:cNvPr id="321" name="Google Shape;321;p10"/>
          <p:cNvSpPr/>
          <p:nvPr/>
        </p:nvSpPr>
        <p:spPr>
          <a:xfrm>
            <a:off x="6596175" y="1214150"/>
            <a:ext cx="735300" cy="6387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Model?</a:t>
            </a:r>
            <a:endParaRPr b="0" i="0" sz="1400" u="none" cap="none" strike="noStrike">
              <a:solidFill>
                <a:srgbClr val="FFFFFF"/>
              </a:solidFill>
              <a:latin typeface="Arial"/>
              <a:ea typeface="Arial"/>
              <a:cs typeface="Arial"/>
              <a:sym typeface="Arial"/>
            </a:endParaRPr>
          </a:p>
        </p:txBody>
      </p:sp>
      <p:cxnSp>
        <p:nvCxnSpPr>
          <p:cNvPr id="322" name="Google Shape;322;p10"/>
          <p:cNvCxnSpPr/>
          <p:nvPr/>
        </p:nvCxnSpPr>
        <p:spPr>
          <a:xfrm>
            <a:off x="7472700" y="1533500"/>
            <a:ext cx="735300" cy="0"/>
          </a:xfrm>
          <a:prstGeom prst="straightConnector1">
            <a:avLst/>
          </a:prstGeom>
          <a:noFill/>
          <a:ln cap="flat" cmpd="sng" w="19050">
            <a:solidFill>
              <a:schemeClr val="dk2"/>
            </a:solidFill>
            <a:prstDash val="solid"/>
            <a:round/>
            <a:headEnd len="sm" w="sm" type="none"/>
            <a:tailEnd len="med" w="med" type="triangle"/>
          </a:ln>
        </p:spPr>
      </p:cxnSp>
      <p:sp>
        <p:nvSpPr>
          <p:cNvPr id="323" name="Google Shape;323;p10"/>
          <p:cNvSpPr txBox="1"/>
          <p:nvPr>
            <p:ph idx="1" type="body"/>
          </p:nvPr>
        </p:nvSpPr>
        <p:spPr>
          <a:xfrm>
            <a:off x="199000" y="2424475"/>
            <a:ext cx="9016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Contras:</a:t>
            </a:r>
            <a:endParaRPr b="1"/>
          </a:p>
          <a:p>
            <a:pPr indent="-342900" lvl="1" marL="914400" rtl="0" algn="l">
              <a:lnSpc>
                <a:spcPct val="115000"/>
              </a:lnSpc>
              <a:spcBef>
                <a:spcPts val="0"/>
              </a:spcBef>
              <a:spcAft>
                <a:spcPts val="0"/>
              </a:spcAft>
              <a:buSzPts val="1800"/>
              <a:buChar char="○"/>
            </a:pPr>
            <a:r>
              <a:rPr lang="en" sz="1800"/>
              <a:t>espaço muito grande de entradas =&gt; muito difícil de verificar a correção do modelo</a:t>
            </a:r>
            <a:endParaRPr sz="1800"/>
          </a:p>
          <a:p>
            <a:pPr indent="-342900" lvl="1" marL="914400" rtl="0" algn="l">
              <a:lnSpc>
                <a:spcPct val="115000"/>
              </a:lnSpc>
              <a:spcBef>
                <a:spcPts val="0"/>
              </a:spcBef>
              <a:spcAft>
                <a:spcPts val="0"/>
              </a:spcAft>
              <a:buSzPts val="1800"/>
              <a:buChar char="○"/>
            </a:pPr>
            <a:r>
              <a:rPr lang="en" sz="1800"/>
              <a:t>precisaria de um modelo muito grande para obter pequenos erros para </a:t>
            </a:r>
            <a:r>
              <a:rPr lang="en" sz="1800"/>
              <a:t>grandes </a:t>
            </a:r>
            <a:r>
              <a:rPr lang="en" sz="1800"/>
              <a:t>classificadores de pacotes </a:t>
            </a:r>
            <a:endParaRPr sz="1800"/>
          </a:p>
          <a:p>
            <a:pPr indent="-342900" lvl="1" marL="914400" rtl="0" algn="l">
              <a:lnSpc>
                <a:spcPct val="115000"/>
              </a:lnSpc>
              <a:spcBef>
                <a:spcPts val="0"/>
              </a:spcBef>
              <a:spcAft>
                <a:spcPts val="0"/>
              </a:spcAft>
              <a:buSzPts val="1800"/>
              <a:buChar char="○"/>
            </a:pPr>
            <a:r>
              <a:rPr lang="en" sz="1800"/>
              <a:t>custos de inferência de pacotes muito altos (precisam de decisões em centenas de nanossegundos)</a:t>
            </a:r>
            <a:endParaRPr sz="1800"/>
          </a:p>
          <a:p>
            <a:pPr indent="-342900" lvl="1" marL="914400" rtl="0" algn="l">
              <a:lnSpc>
                <a:spcPct val="115000"/>
              </a:lnSpc>
              <a:spcBef>
                <a:spcPts val="0"/>
              </a:spcBef>
              <a:spcAft>
                <a:spcPts val="0"/>
              </a:spcAft>
              <a:buSzPts val="1800"/>
              <a:buChar char="○"/>
            </a:pPr>
            <a:r>
              <a:rPr lang="en" sz="1800"/>
              <a:t>precisa de hardware de inferência especializado</a:t>
            </a:r>
            <a:endParaRPr sz="1800"/>
          </a:p>
        </p:txBody>
      </p:sp>
      <p:sp>
        <p:nvSpPr>
          <p:cNvPr id="324" name="Google Shape;324;p10"/>
          <p:cNvSpPr txBox="1"/>
          <p:nvPr/>
        </p:nvSpPr>
        <p:spPr>
          <a:xfrm>
            <a:off x="5623075" y="1147300"/>
            <a:ext cx="42786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packets</a:t>
            </a:r>
            <a:endParaRPr b="0" i="0" sz="1400" u="none" cap="none" strike="noStrike">
              <a:solidFill>
                <a:srgbClr val="000000"/>
              </a:solidFill>
              <a:latin typeface="Arial"/>
              <a:ea typeface="Arial"/>
              <a:cs typeface="Arial"/>
              <a:sym typeface="Arial"/>
            </a:endParaRPr>
          </a:p>
        </p:txBody>
      </p:sp>
      <p:sp>
        <p:nvSpPr>
          <p:cNvPr id="325" name="Google Shape;325;p10"/>
          <p:cNvSpPr txBox="1"/>
          <p:nvPr/>
        </p:nvSpPr>
        <p:spPr>
          <a:xfrm>
            <a:off x="7442900" y="1147300"/>
            <a:ext cx="20091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decisions</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6143925" y="3408575"/>
            <a:ext cx="1907400" cy="1907400"/>
          </a:xfrm>
          <a:prstGeom prst="mathMultiply">
            <a:avLst>
              <a:gd fmla="val 16334" name="adj1"/>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Construindo árvores de classificação</a:t>
            </a:r>
            <a:endParaRPr/>
          </a:p>
        </p:txBody>
      </p:sp>
      <p:sp>
        <p:nvSpPr>
          <p:cNvPr id="332" name="Google Shape;332;p13"/>
          <p:cNvSpPr txBox="1"/>
          <p:nvPr>
            <p:ph idx="1" type="body"/>
          </p:nvPr>
        </p:nvSpPr>
        <p:spPr>
          <a:xfrm>
            <a:off x="311700" y="1152475"/>
            <a:ext cx="8520600" cy="69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 maioria dos algoritmos existentes se baseia nessas duas ações:</a:t>
            </a:r>
            <a:endParaRPr/>
          </a:p>
          <a:p>
            <a:pPr indent="-342900" lvl="1" marL="914400" rtl="0" algn="l">
              <a:lnSpc>
                <a:spcPct val="115000"/>
              </a:lnSpc>
              <a:spcBef>
                <a:spcPts val="0"/>
              </a:spcBef>
              <a:spcAft>
                <a:spcPts val="0"/>
              </a:spcAft>
              <a:buSzPts val="1800"/>
              <a:buChar char="○"/>
            </a:pPr>
            <a:r>
              <a:rPr lang="en" sz="1800"/>
              <a:t>Node cut</a:t>
            </a:r>
            <a:endParaRPr sz="1800"/>
          </a:p>
          <a:p>
            <a:pPr indent="-342900" lvl="1" marL="914400" rtl="0" algn="l">
              <a:lnSpc>
                <a:spcPct val="115000"/>
              </a:lnSpc>
              <a:spcBef>
                <a:spcPts val="0"/>
              </a:spcBef>
              <a:spcAft>
                <a:spcPts val="0"/>
              </a:spcAft>
              <a:buSzPts val="1800"/>
              <a:buChar char="○"/>
            </a:pPr>
            <a:r>
              <a:rPr lang="en" sz="1800"/>
              <a:t>Rule partition</a:t>
            </a:r>
            <a:endParaRPr sz="1800"/>
          </a:p>
          <a:p>
            <a:pPr indent="-342900" lvl="0" marL="457200" rtl="0" algn="l">
              <a:lnSpc>
                <a:spcPct val="115000"/>
              </a:lnSpc>
              <a:spcBef>
                <a:spcPts val="0"/>
              </a:spcBef>
              <a:spcAft>
                <a:spcPts val="0"/>
              </a:spcAft>
              <a:buSzPts val="1800"/>
              <a:buChar char="●"/>
            </a:pPr>
            <a:r>
              <a:rPr lang="en"/>
              <a:t>Muitas heurísticas agem para determinar exatamente como cortar / particionar árvore</a:t>
            </a:r>
            <a:endParaRPr/>
          </a:p>
          <a:p>
            <a:pPr indent="-342900" lvl="1" marL="914400" rtl="0" algn="l">
              <a:lnSpc>
                <a:spcPct val="115000"/>
              </a:lnSpc>
              <a:spcBef>
                <a:spcPts val="0"/>
              </a:spcBef>
              <a:spcAft>
                <a:spcPts val="0"/>
              </a:spcAft>
              <a:buSzPts val="1800"/>
              <a:buChar char="○"/>
            </a:pPr>
            <a:r>
              <a:rPr lang="en" sz="1800"/>
              <a:t>i.e., explorar o problema da estrutura</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10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10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1000"/>
                                        <p:tgtEl>
                                          <p:spTgt spid="3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Effect filter="fade" transition="in">
                                      <p:cBhvr>
                                        <p:cTn dur="1000"/>
                                        <p:tgtEl>
                                          <p:spTgt spid="33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Google Shape;337;p11"/>
          <p:cNvPicPr preferRelativeResize="0"/>
          <p:nvPr/>
        </p:nvPicPr>
        <p:blipFill rotWithShape="1">
          <a:blip r:embed="rId3">
            <a:alphaModFix/>
          </a:blip>
          <a:srcRect b="0" l="0" r="0" t="0"/>
          <a:stretch/>
        </p:blipFill>
        <p:spPr>
          <a:xfrm>
            <a:off x="146857" y="1369707"/>
            <a:ext cx="4166850" cy="2942425"/>
          </a:xfrm>
          <a:prstGeom prst="rect">
            <a:avLst/>
          </a:prstGeom>
          <a:noFill/>
          <a:ln>
            <a:noFill/>
          </a:ln>
        </p:spPr>
      </p:pic>
      <p:sp>
        <p:nvSpPr>
          <p:cNvPr id="338" name="Google Shape;33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Regras do Jogo: (1) Node Cutting</a:t>
            </a:r>
            <a:endParaRPr/>
          </a:p>
        </p:txBody>
      </p:sp>
      <p:pic>
        <p:nvPicPr>
          <p:cNvPr id="339" name="Google Shape;339;p11"/>
          <p:cNvPicPr preferRelativeResize="0"/>
          <p:nvPr/>
        </p:nvPicPr>
        <p:blipFill rotWithShape="1">
          <a:blip r:embed="rId4">
            <a:alphaModFix/>
          </a:blip>
          <a:srcRect b="72294" l="46064" r="3382" t="1541"/>
          <a:stretch/>
        </p:blipFill>
        <p:spPr>
          <a:xfrm>
            <a:off x="4285925" y="1127125"/>
            <a:ext cx="4622574" cy="864975"/>
          </a:xfrm>
          <a:prstGeom prst="rect">
            <a:avLst/>
          </a:prstGeom>
          <a:noFill/>
          <a:ln>
            <a:noFill/>
          </a:ln>
        </p:spPr>
      </p:pic>
      <p:pic>
        <p:nvPicPr>
          <p:cNvPr id="340" name="Google Shape;340;p11"/>
          <p:cNvPicPr preferRelativeResize="0"/>
          <p:nvPr/>
        </p:nvPicPr>
        <p:blipFill rotWithShape="1">
          <a:blip r:embed="rId4">
            <a:alphaModFix/>
          </a:blip>
          <a:srcRect b="48083" l="46064" r="3382" t="27708"/>
          <a:stretch/>
        </p:blipFill>
        <p:spPr>
          <a:xfrm>
            <a:off x="4285925" y="1992100"/>
            <a:ext cx="4622574" cy="800275"/>
          </a:xfrm>
          <a:prstGeom prst="rect">
            <a:avLst/>
          </a:prstGeom>
          <a:noFill/>
          <a:ln>
            <a:noFill/>
          </a:ln>
        </p:spPr>
      </p:pic>
      <p:pic>
        <p:nvPicPr>
          <p:cNvPr id="341" name="Google Shape;341;p11"/>
          <p:cNvPicPr preferRelativeResize="0"/>
          <p:nvPr/>
        </p:nvPicPr>
        <p:blipFill rotWithShape="1">
          <a:blip r:embed="rId4">
            <a:alphaModFix/>
          </a:blip>
          <a:srcRect b="0" l="46064" r="3382" t="51913"/>
          <a:stretch/>
        </p:blipFill>
        <p:spPr>
          <a:xfrm>
            <a:off x="4285925" y="2792375"/>
            <a:ext cx="4622574" cy="1589625"/>
          </a:xfrm>
          <a:prstGeom prst="rect">
            <a:avLst/>
          </a:prstGeom>
          <a:noFill/>
          <a:ln>
            <a:noFill/>
          </a:ln>
        </p:spPr>
      </p:pic>
      <p:grpSp>
        <p:nvGrpSpPr>
          <p:cNvPr id="342" name="Google Shape;342;p11"/>
          <p:cNvGrpSpPr/>
          <p:nvPr/>
        </p:nvGrpSpPr>
        <p:grpSpPr>
          <a:xfrm>
            <a:off x="1329166" y="1495859"/>
            <a:ext cx="1905000" cy="2104800"/>
            <a:chOff x="1329166" y="1495859"/>
            <a:chExt cx="1905000" cy="2104800"/>
          </a:xfrm>
        </p:grpSpPr>
        <p:cxnSp>
          <p:nvCxnSpPr>
            <p:cNvPr id="343" name="Google Shape;343;p11"/>
            <p:cNvCxnSpPr/>
            <p:nvPr/>
          </p:nvCxnSpPr>
          <p:spPr>
            <a:xfrm>
              <a:off x="1329166" y="1495859"/>
              <a:ext cx="0" cy="2104800"/>
            </a:xfrm>
            <a:prstGeom prst="straightConnector1">
              <a:avLst/>
            </a:prstGeom>
            <a:noFill/>
            <a:ln cap="flat" cmpd="sng" w="76200">
              <a:solidFill>
                <a:srgbClr val="FF0000"/>
              </a:solidFill>
              <a:prstDash val="solid"/>
              <a:round/>
              <a:headEnd len="sm" w="sm" type="none"/>
              <a:tailEnd len="sm" w="sm" type="none"/>
            </a:ln>
          </p:spPr>
        </p:cxnSp>
        <p:cxnSp>
          <p:nvCxnSpPr>
            <p:cNvPr id="344" name="Google Shape;344;p11"/>
            <p:cNvCxnSpPr/>
            <p:nvPr/>
          </p:nvCxnSpPr>
          <p:spPr>
            <a:xfrm>
              <a:off x="2319766" y="1495859"/>
              <a:ext cx="0" cy="2104800"/>
            </a:xfrm>
            <a:prstGeom prst="straightConnector1">
              <a:avLst/>
            </a:prstGeom>
            <a:noFill/>
            <a:ln cap="flat" cmpd="sng" w="76200">
              <a:solidFill>
                <a:srgbClr val="FF0000"/>
              </a:solidFill>
              <a:prstDash val="solid"/>
              <a:round/>
              <a:headEnd len="sm" w="sm" type="none"/>
              <a:tailEnd len="sm" w="sm" type="none"/>
            </a:ln>
          </p:spPr>
        </p:cxnSp>
        <p:cxnSp>
          <p:nvCxnSpPr>
            <p:cNvPr id="345" name="Google Shape;345;p11"/>
            <p:cNvCxnSpPr/>
            <p:nvPr/>
          </p:nvCxnSpPr>
          <p:spPr>
            <a:xfrm>
              <a:off x="3234166" y="1495859"/>
              <a:ext cx="0" cy="2104800"/>
            </a:xfrm>
            <a:prstGeom prst="straightConnector1">
              <a:avLst/>
            </a:prstGeom>
            <a:noFill/>
            <a:ln cap="flat" cmpd="sng" w="76200">
              <a:solidFill>
                <a:srgbClr val="FF0000"/>
              </a:solidFill>
              <a:prstDash val="solid"/>
              <a:round/>
              <a:headEnd len="sm" w="sm" type="none"/>
              <a:tailEnd len="sm" w="sm" type="none"/>
            </a:ln>
          </p:spPr>
        </p:cxnSp>
      </p:grpSp>
      <p:pic>
        <p:nvPicPr>
          <p:cNvPr id="346" name="Google Shape;346;p11"/>
          <p:cNvPicPr preferRelativeResize="0"/>
          <p:nvPr/>
        </p:nvPicPr>
        <p:blipFill rotWithShape="1">
          <a:blip r:embed="rId4">
            <a:alphaModFix/>
          </a:blip>
          <a:srcRect b="0" l="46064" r="3382" t="84228"/>
          <a:stretch/>
        </p:blipFill>
        <p:spPr>
          <a:xfrm>
            <a:off x="4285925" y="3860625"/>
            <a:ext cx="4622574" cy="521375"/>
          </a:xfrm>
          <a:prstGeom prst="rect">
            <a:avLst/>
          </a:prstGeom>
          <a:noFill/>
          <a:ln>
            <a:noFill/>
          </a:ln>
        </p:spPr>
      </p:pic>
      <p:grpSp>
        <p:nvGrpSpPr>
          <p:cNvPr id="347" name="Google Shape;347;p11"/>
          <p:cNvGrpSpPr/>
          <p:nvPr/>
        </p:nvGrpSpPr>
        <p:grpSpPr>
          <a:xfrm>
            <a:off x="1329166" y="1495859"/>
            <a:ext cx="1905000" cy="2104800"/>
            <a:chOff x="1329166" y="1495859"/>
            <a:chExt cx="1905000" cy="2104800"/>
          </a:xfrm>
        </p:grpSpPr>
        <p:cxnSp>
          <p:nvCxnSpPr>
            <p:cNvPr id="348" name="Google Shape;348;p11"/>
            <p:cNvCxnSpPr/>
            <p:nvPr/>
          </p:nvCxnSpPr>
          <p:spPr>
            <a:xfrm>
              <a:off x="1329166" y="1495859"/>
              <a:ext cx="0" cy="2104800"/>
            </a:xfrm>
            <a:prstGeom prst="straightConnector1">
              <a:avLst/>
            </a:prstGeom>
            <a:noFill/>
            <a:ln cap="flat" cmpd="sng" w="38100">
              <a:solidFill>
                <a:srgbClr val="000000"/>
              </a:solidFill>
              <a:prstDash val="dash"/>
              <a:round/>
              <a:headEnd len="sm" w="sm" type="none"/>
              <a:tailEnd len="sm" w="sm" type="none"/>
            </a:ln>
          </p:spPr>
        </p:cxnSp>
        <p:cxnSp>
          <p:nvCxnSpPr>
            <p:cNvPr id="349" name="Google Shape;349;p11"/>
            <p:cNvCxnSpPr/>
            <p:nvPr/>
          </p:nvCxnSpPr>
          <p:spPr>
            <a:xfrm>
              <a:off x="2319766" y="1495859"/>
              <a:ext cx="0" cy="2104800"/>
            </a:xfrm>
            <a:prstGeom prst="straightConnector1">
              <a:avLst/>
            </a:prstGeom>
            <a:noFill/>
            <a:ln cap="flat" cmpd="sng" w="38100">
              <a:solidFill>
                <a:srgbClr val="000000"/>
              </a:solidFill>
              <a:prstDash val="dash"/>
              <a:round/>
              <a:headEnd len="sm" w="sm" type="none"/>
              <a:tailEnd len="sm" w="sm" type="none"/>
            </a:ln>
          </p:spPr>
        </p:cxnSp>
        <p:cxnSp>
          <p:nvCxnSpPr>
            <p:cNvPr id="350" name="Google Shape;350;p11"/>
            <p:cNvCxnSpPr/>
            <p:nvPr/>
          </p:nvCxnSpPr>
          <p:spPr>
            <a:xfrm>
              <a:off x="3234166" y="1495859"/>
              <a:ext cx="0" cy="2104800"/>
            </a:xfrm>
            <a:prstGeom prst="straightConnector1">
              <a:avLst/>
            </a:prstGeom>
            <a:noFill/>
            <a:ln cap="flat" cmpd="sng" w="38100">
              <a:solidFill>
                <a:srgbClr val="000000"/>
              </a:solidFill>
              <a:prstDash val="dash"/>
              <a:round/>
              <a:headEnd len="sm" w="sm" type="none"/>
              <a:tailEnd len="sm" w="sm" type="none"/>
            </a:ln>
          </p:spPr>
        </p:cxnSp>
      </p:grpSp>
      <p:cxnSp>
        <p:nvCxnSpPr>
          <p:cNvPr id="351" name="Google Shape;351;p11"/>
          <p:cNvCxnSpPr/>
          <p:nvPr/>
        </p:nvCxnSpPr>
        <p:spPr>
          <a:xfrm>
            <a:off x="470725" y="2557075"/>
            <a:ext cx="3681900" cy="0"/>
          </a:xfrm>
          <a:prstGeom prst="straightConnector1">
            <a:avLst/>
          </a:prstGeom>
          <a:noFill/>
          <a:ln cap="flat" cmpd="sng" w="76200">
            <a:solidFill>
              <a:srgbClr val="FF0000"/>
            </a:solidFill>
            <a:prstDash val="solid"/>
            <a:round/>
            <a:headEnd len="sm" w="sm" type="none"/>
            <a:tailEnd len="sm" w="sm" type="none"/>
          </a:ln>
        </p:spPr>
      </p:cxnSp>
      <p:grpSp>
        <p:nvGrpSpPr>
          <p:cNvPr id="352" name="Google Shape;352;p11"/>
          <p:cNvGrpSpPr/>
          <p:nvPr/>
        </p:nvGrpSpPr>
        <p:grpSpPr>
          <a:xfrm>
            <a:off x="1463160" y="1552217"/>
            <a:ext cx="4526198" cy="987183"/>
            <a:chOff x="1463160" y="1552217"/>
            <a:chExt cx="4526198" cy="987183"/>
          </a:xfrm>
        </p:grpSpPr>
        <p:sp>
          <p:nvSpPr>
            <p:cNvPr id="353" name="Google Shape;353;p11"/>
            <p:cNvSpPr/>
            <p:nvPr/>
          </p:nvSpPr>
          <p:spPr>
            <a:xfrm>
              <a:off x="5559458" y="2202800"/>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1"/>
            <p:cNvSpPr/>
            <p:nvPr/>
          </p:nvSpPr>
          <p:spPr>
            <a:xfrm>
              <a:off x="1463160" y="1552217"/>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11"/>
          <p:cNvGrpSpPr/>
          <p:nvPr/>
        </p:nvGrpSpPr>
        <p:grpSpPr>
          <a:xfrm>
            <a:off x="2508823" y="1801955"/>
            <a:ext cx="4935381" cy="737445"/>
            <a:chOff x="2508823" y="1801955"/>
            <a:chExt cx="4935381" cy="737445"/>
          </a:xfrm>
        </p:grpSpPr>
        <p:sp>
          <p:nvSpPr>
            <p:cNvPr id="356" name="Google Shape;356;p11"/>
            <p:cNvSpPr/>
            <p:nvPr/>
          </p:nvSpPr>
          <p:spPr>
            <a:xfrm>
              <a:off x="2508823" y="1801955"/>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a:off x="7014304" y="2202800"/>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11"/>
          <p:cNvGrpSpPr/>
          <p:nvPr/>
        </p:nvGrpSpPr>
        <p:grpSpPr>
          <a:xfrm>
            <a:off x="617914" y="2202800"/>
            <a:ext cx="4734965" cy="1263709"/>
            <a:chOff x="617914" y="2202800"/>
            <a:chExt cx="4734965" cy="1263709"/>
          </a:xfrm>
        </p:grpSpPr>
        <p:sp>
          <p:nvSpPr>
            <p:cNvPr id="359" name="Google Shape;359;p11"/>
            <p:cNvSpPr/>
            <p:nvPr/>
          </p:nvSpPr>
          <p:spPr>
            <a:xfrm>
              <a:off x="4922979" y="2202800"/>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1"/>
            <p:cNvSpPr/>
            <p:nvPr/>
          </p:nvSpPr>
          <p:spPr>
            <a:xfrm>
              <a:off x="617914" y="3014109"/>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 name="Google Shape;361;p11"/>
          <p:cNvGrpSpPr/>
          <p:nvPr/>
        </p:nvGrpSpPr>
        <p:grpSpPr>
          <a:xfrm>
            <a:off x="3395039" y="2363538"/>
            <a:ext cx="4922595" cy="452400"/>
            <a:chOff x="3395039" y="2363538"/>
            <a:chExt cx="4922595" cy="452400"/>
          </a:xfrm>
        </p:grpSpPr>
        <p:sp>
          <p:nvSpPr>
            <p:cNvPr id="362" name="Google Shape;362;p11"/>
            <p:cNvSpPr/>
            <p:nvPr/>
          </p:nvSpPr>
          <p:spPr>
            <a:xfrm>
              <a:off x="7887734" y="2465324"/>
              <a:ext cx="429900" cy="3366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1"/>
            <p:cNvSpPr/>
            <p:nvPr/>
          </p:nvSpPr>
          <p:spPr>
            <a:xfrm>
              <a:off x="3395039" y="2363538"/>
              <a:ext cx="552300" cy="452400"/>
            </a:xfrm>
            <a:prstGeom prst="ellipse">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11"/>
          <p:cNvGrpSpPr/>
          <p:nvPr/>
        </p:nvGrpSpPr>
        <p:grpSpPr>
          <a:xfrm>
            <a:off x="796396" y="1905025"/>
            <a:ext cx="7286896" cy="634375"/>
            <a:chOff x="796396" y="1905025"/>
            <a:chExt cx="7286896" cy="634375"/>
          </a:xfrm>
        </p:grpSpPr>
        <p:sp>
          <p:nvSpPr>
            <p:cNvPr id="365" name="Google Shape;365;p11"/>
            <p:cNvSpPr/>
            <p:nvPr/>
          </p:nvSpPr>
          <p:spPr>
            <a:xfrm>
              <a:off x="796396" y="1905025"/>
              <a:ext cx="2691600" cy="4524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1"/>
            <p:cNvSpPr/>
            <p:nvPr/>
          </p:nvSpPr>
          <p:spPr>
            <a:xfrm>
              <a:off x="4520842"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1"/>
            <p:cNvSpPr/>
            <p:nvPr/>
          </p:nvSpPr>
          <p:spPr>
            <a:xfrm>
              <a:off x="5954550"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1"/>
            <p:cNvSpPr/>
            <p:nvPr/>
          </p:nvSpPr>
          <p:spPr>
            <a:xfrm>
              <a:off x="6606425"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1"/>
            <p:cNvSpPr/>
            <p:nvPr/>
          </p:nvSpPr>
          <p:spPr>
            <a:xfrm>
              <a:off x="7653392" y="2202800"/>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11"/>
          <p:cNvGrpSpPr/>
          <p:nvPr/>
        </p:nvGrpSpPr>
        <p:grpSpPr>
          <a:xfrm>
            <a:off x="934708" y="2195754"/>
            <a:ext cx="7584647" cy="1152271"/>
            <a:chOff x="934708" y="2195754"/>
            <a:chExt cx="7584647" cy="1152271"/>
          </a:xfrm>
        </p:grpSpPr>
        <p:sp>
          <p:nvSpPr>
            <p:cNvPr id="371" name="Google Shape;371;p11"/>
            <p:cNvSpPr/>
            <p:nvPr/>
          </p:nvSpPr>
          <p:spPr>
            <a:xfrm>
              <a:off x="934708" y="2895625"/>
              <a:ext cx="2552100" cy="4524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1"/>
            <p:cNvSpPr/>
            <p:nvPr/>
          </p:nvSpPr>
          <p:spPr>
            <a:xfrm>
              <a:off x="4729609" y="2452538"/>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
            <p:cNvSpPr/>
            <p:nvPr/>
          </p:nvSpPr>
          <p:spPr>
            <a:xfrm>
              <a:off x="5782317" y="2459583"/>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1"/>
            <p:cNvSpPr/>
            <p:nvPr/>
          </p:nvSpPr>
          <p:spPr>
            <a:xfrm>
              <a:off x="6836330" y="2459583"/>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1"/>
            <p:cNvSpPr/>
            <p:nvPr/>
          </p:nvSpPr>
          <p:spPr>
            <a:xfrm>
              <a:off x="8089455" y="2195754"/>
              <a:ext cx="429900" cy="3366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2"/>
                                        </p:tgtEl>
                                      </p:cBhvr>
                                    </p:animEffect>
                                    <p:set>
                                      <p:cBhvr>
                                        <p:cTn dur="1" fill="hold">
                                          <p:stCondLst>
                                            <p:cond delay="1"/>
                                          </p:stCondLst>
                                        </p:cTn>
                                        <p:tgtEl>
                                          <p:spTgt spid="3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5"/>
                                        </p:tgtEl>
                                      </p:cBhvr>
                                    </p:animEffect>
                                    <p:set>
                                      <p:cBhvr>
                                        <p:cTn dur="1" fill="hold">
                                          <p:stCondLst>
                                            <p:cond delay="1"/>
                                          </p:stCondLst>
                                        </p:cTn>
                                        <p:tgtEl>
                                          <p:spTgt spid="3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8"/>
                                        </p:tgtEl>
                                      </p:cBhvr>
                                    </p:animEffect>
                                    <p:set>
                                      <p:cBhvr>
                                        <p:cTn dur="1" fill="hold">
                                          <p:stCondLst>
                                            <p:cond delay="1"/>
                                          </p:stCondLst>
                                        </p:cTn>
                                        <p:tgtEl>
                                          <p:spTgt spid="3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1"/>
                                        </p:tgtEl>
                                      </p:cBhvr>
                                    </p:animEffect>
                                    <p:set>
                                      <p:cBhvr>
                                        <p:cTn dur="1" fill="hold">
                                          <p:stCondLst>
                                            <p:cond delay="1"/>
                                          </p:stCondLst>
                                        </p:cTn>
                                        <p:tgtEl>
                                          <p:spTgt spid="3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4"/>
                                        </p:tgtEl>
                                      </p:cBhvr>
                                    </p:animEffect>
                                    <p:set>
                                      <p:cBhvr>
                                        <p:cTn dur="1" fill="hold">
                                          <p:stCondLst>
                                            <p:cond delay="1"/>
                                          </p:stCondLst>
                                        </p:cTn>
                                        <p:tgtEl>
                                          <p:spTgt spid="3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0"/>
                                        </p:tgtEl>
                                      </p:cBhvr>
                                    </p:animEffect>
                                    <p:set>
                                      <p:cBhvr>
                                        <p:cTn dur="1" fill="hold">
                                          <p:stCondLst>
                                            <p:cond delay="1"/>
                                          </p:stCondLst>
                                        </p:cTn>
                                        <p:tgtEl>
                                          <p:spTgt spid="3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xit" presetID="10" presetSubtype="0">
                                  <p:stCondLst>
                                    <p:cond delay="0"/>
                                  </p:stCondLst>
                                  <p:childTnLst>
                                    <p:animEffect filter="fade" transition="out">
                                      <p:cBhvr>
                                        <p:cTn dur="1"/>
                                        <p:tgtEl>
                                          <p:spTgt spid="342"/>
                                        </p:tgtEl>
                                      </p:cBhvr>
                                    </p:animEffect>
                                    <p:set>
                                      <p:cBhvr>
                                        <p:cTn dur="1" fill="hold">
                                          <p:stCondLst>
                                            <p:cond delay="1"/>
                                          </p:stCondLst>
                                        </p:cTn>
                                        <p:tgtEl>
                                          <p:spTgt spid="3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(2) Rule Partition: </a:t>
            </a:r>
            <a:r>
              <a:rPr lang="en"/>
              <a:t>Evitando replicação de regra</a:t>
            </a:r>
            <a:endParaRPr/>
          </a:p>
        </p:txBody>
      </p:sp>
      <p:pic>
        <p:nvPicPr>
          <p:cNvPr id="381" name="Google Shape;381;p12"/>
          <p:cNvPicPr preferRelativeResize="0"/>
          <p:nvPr/>
        </p:nvPicPr>
        <p:blipFill rotWithShape="1">
          <a:blip r:embed="rId3">
            <a:alphaModFix/>
          </a:blip>
          <a:srcRect b="49047" l="0" r="0" t="0"/>
          <a:stretch/>
        </p:blipFill>
        <p:spPr>
          <a:xfrm>
            <a:off x="1864450" y="1189150"/>
            <a:ext cx="5492651" cy="1965649"/>
          </a:xfrm>
          <a:prstGeom prst="rect">
            <a:avLst/>
          </a:prstGeom>
          <a:noFill/>
          <a:ln>
            <a:noFill/>
          </a:ln>
        </p:spPr>
      </p:pic>
      <p:pic>
        <p:nvPicPr>
          <p:cNvPr id="382" name="Google Shape;382;p12"/>
          <p:cNvPicPr preferRelativeResize="0"/>
          <p:nvPr/>
        </p:nvPicPr>
        <p:blipFill rotWithShape="1">
          <a:blip r:embed="rId3">
            <a:alphaModFix/>
          </a:blip>
          <a:srcRect b="0" l="0" r="0" t="50952"/>
          <a:stretch/>
        </p:blipFill>
        <p:spPr>
          <a:xfrm>
            <a:off x="1864450" y="3154800"/>
            <a:ext cx="5492651" cy="18921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Adaptando o RL para criar classificadores de pacotes</a:t>
            </a:r>
            <a:endParaRPr/>
          </a:p>
        </p:txBody>
      </p:sp>
      <p:pic>
        <p:nvPicPr>
          <p:cNvPr id="388" name="Google Shape;388;p14"/>
          <p:cNvPicPr preferRelativeResize="0"/>
          <p:nvPr/>
        </p:nvPicPr>
        <p:blipFill rotWithShape="1">
          <a:blip r:embed="rId3">
            <a:alphaModFix/>
          </a:blip>
          <a:srcRect b="5122" l="0" r="0" t="39856"/>
          <a:stretch/>
        </p:blipFill>
        <p:spPr>
          <a:xfrm>
            <a:off x="1982375" y="1407750"/>
            <a:ext cx="4678001" cy="2830124"/>
          </a:xfrm>
          <a:prstGeom prst="rect">
            <a:avLst/>
          </a:prstGeom>
          <a:noFill/>
          <a:ln>
            <a:noFill/>
          </a:ln>
        </p:spPr>
      </p:pic>
      <p:pic>
        <p:nvPicPr>
          <p:cNvPr id="389" name="Google Shape;389;p14"/>
          <p:cNvPicPr preferRelativeResize="0"/>
          <p:nvPr/>
        </p:nvPicPr>
        <p:blipFill rotWithShape="1">
          <a:blip r:embed="rId3">
            <a:alphaModFix/>
          </a:blip>
          <a:srcRect b="21333" l="69536" r="0" t="39857"/>
          <a:stretch/>
        </p:blipFill>
        <p:spPr>
          <a:xfrm>
            <a:off x="5235300" y="1407750"/>
            <a:ext cx="1425075" cy="1996275"/>
          </a:xfrm>
          <a:prstGeom prst="rect">
            <a:avLst/>
          </a:prstGeom>
          <a:noFill/>
          <a:ln>
            <a:noFill/>
          </a:ln>
        </p:spPr>
      </p:pic>
      <p:sp>
        <p:nvSpPr>
          <p:cNvPr id="390" name="Google Shape;390;p14"/>
          <p:cNvSpPr/>
          <p:nvPr/>
        </p:nvSpPr>
        <p:spPr>
          <a:xfrm>
            <a:off x="5295575" y="1790500"/>
            <a:ext cx="1239900" cy="155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1" name="Google Shape;391;p14"/>
          <p:cNvPicPr preferRelativeResize="0"/>
          <p:nvPr/>
        </p:nvPicPr>
        <p:blipFill rotWithShape="1">
          <a:blip r:embed="rId3">
            <a:alphaModFix/>
          </a:blip>
          <a:srcRect b="39554" l="69536" r="0" t="47021"/>
          <a:stretch/>
        </p:blipFill>
        <p:spPr>
          <a:xfrm>
            <a:off x="5235300" y="1776425"/>
            <a:ext cx="1425075" cy="690500"/>
          </a:xfrm>
          <a:prstGeom prst="rect">
            <a:avLst/>
          </a:prstGeom>
          <a:noFill/>
          <a:ln>
            <a:noFill/>
          </a:ln>
        </p:spPr>
      </p:pic>
      <p:pic>
        <p:nvPicPr>
          <p:cNvPr id="392" name="Google Shape;392;p14"/>
          <p:cNvPicPr preferRelativeResize="0"/>
          <p:nvPr/>
        </p:nvPicPr>
        <p:blipFill rotWithShape="1">
          <a:blip r:embed="rId3">
            <a:alphaModFix/>
          </a:blip>
          <a:srcRect b="22570" l="69536" r="0" t="61128"/>
          <a:stretch/>
        </p:blipFill>
        <p:spPr>
          <a:xfrm>
            <a:off x="5235300" y="2502150"/>
            <a:ext cx="1425075" cy="838449"/>
          </a:xfrm>
          <a:prstGeom prst="rect">
            <a:avLst/>
          </a:prstGeom>
          <a:noFill/>
          <a:ln>
            <a:noFill/>
          </a:ln>
        </p:spPr>
      </p:pic>
      <p:sp>
        <p:nvSpPr>
          <p:cNvPr id="393" name="Google Shape;393;p14"/>
          <p:cNvSpPr/>
          <p:nvPr/>
        </p:nvSpPr>
        <p:spPr>
          <a:xfrm>
            <a:off x="5140562" y="1445246"/>
            <a:ext cx="1529100" cy="20505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94" name="Google Shape;394;p14"/>
          <p:cNvSpPr txBox="1"/>
          <p:nvPr/>
        </p:nvSpPr>
        <p:spPr>
          <a:xfrm>
            <a:off x="6400625" y="3497200"/>
            <a:ext cx="1995000" cy="10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4A86E8"/>
                </a:solidFill>
                <a:latin typeface="Arial"/>
                <a:ea typeface="Arial"/>
                <a:cs typeface="Arial"/>
                <a:sym typeface="Arial"/>
              </a:rPr>
              <a:t>^ </a:t>
            </a:r>
            <a:r>
              <a:rPr b="1" lang="en">
                <a:solidFill>
                  <a:srgbClr val="4A86E8"/>
                </a:solidFill>
              </a:rPr>
              <a:t>este é o desafio</a:t>
            </a:r>
            <a:endParaRPr b="1" i="0" sz="1400" u="none" cap="none" strike="noStrike">
              <a:solidFill>
                <a:srgbClr val="4A86E8"/>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15"/>
          <p:cNvSpPr/>
          <p:nvPr/>
        </p:nvSpPr>
        <p:spPr>
          <a:xfrm>
            <a:off x="4812900" y="2270175"/>
            <a:ext cx="20328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5"/>
          <p:cNvSpPr txBox="1"/>
          <p:nvPr/>
        </p:nvSpPr>
        <p:spPr>
          <a:xfrm>
            <a:off x="5504532" y="4018535"/>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estado</a:t>
            </a:r>
            <a:r>
              <a:rPr b="0" i="0" lang="en" sz="1400" u="none" cap="none" strike="noStrike">
                <a:solidFill>
                  <a:srgbClr val="000000"/>
                </a:solidFill>
                <a:latin typeface="Arial"/>
                <a:ea typeface="Arial"/>
                <a:cs typeface="Arial"/>
                <a:sym typeface="Arial"/>
              </a:rPr>
              <a:t> s</a:t>
            </a:r>
            <a:r>
              <a:rPr b="0" baseline="-25000" i="0" lang="en" sz="1400" u="none" cap="none" strike="noStrike">
                <a:solidFill>
                  <a:srgbClr val="000000"/>
                </a:solidFill>
                <a:latin typeface="Arial"/>
                <a:ea typeface="Arial"/>
                <a:cs typeface="Arial"/>
                <a:sym typeface="Arial"/>
              </a:rPr>
              <a:t>2</a:t>
            </a:r>
            <a:endParaRPr b="0" baseline="-25000" i="0" sz="1400" u="none" cap="none" strike="noStrike">
              <a:solidFill>
                <a:srgbClr val="000000"/>
              </a:solidFill>
              <a:latin typeface="Arial"/>
              <a:ea typeface="Arial"/>
              <a:cs typeface="Arial"/>
              <a:sym typeface="Arial"/>
            </a:endParaRPr>
          </a:p>
        </p:txBody>
      </p:sp>
      <p:sp>
        <p:nvSpPr>
          <p:cNvPr id="401" name="Google Shape;401;p15"/>
          <p:cNvSpPr/>
          <p:nvPr/>
        </p:nvSpPr>
        <p:spPr>
          <a:xfrm>
            <a:off x="2237394" y="2270175"/>
            <a:ext cx="18822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txBox="1"/>
          <p:nvPr/>
        </p:nvSpPr>
        <p:spPr>
          <a:xfrm>
            <a:off x="2772880" y="4018535"/>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estado</a:t>
            </a:r>
            <a:r>
              <a:rPr b="0" i="0" lang="en" sz="1400" u="none" cap="none" strike="noStrike">
                <a:solidFill>
                  <a:srgbClr val="000000"/>
                </a:solidFill>
                <a:latin typeface="Arial"/>
                <a:ea typeface="Arial"/>
                <a:cs typeface="Arial"/>
                <a:sym typeface="Arial"/>
              </a:rPr>
              <a:t> s</a:t>
            </a:r>
            <a:r>
              <a:rPr b="0" baseline="-25000" i="0" lang="en" sz="1400" u="none" cap="none" strike="noStrike">
                <a:solidFill>
                  <a:srgbClr val="000000"/>
                </a:solidFill>
                <a:latin typeface="Arial"/>
                <a:ea typeface="Arial"/>
                <a:cs typeface="Arial"/>
                <a:sym typeface="Arial"/>
              </a:rPr>
              <a:t>1</a:t>
            </a:r>
            <a:endParaRPr b="0" baseline="-25000" i="0" sz="1400" u="none" cap="none" strike="noStrike">
              <a:solidFill>
                <a:srgbClr val="000000"/>
              </a:solidFill>
              <a:latin typeface="Arial"/>
              <a:ea typeface="Arial"/>
              <a:cs typeface="Arial"/>
              <a:sym typeface="Arial"/>
            </a:endParaRPr>
          </a:p>
        </p:txBody>
      </p:sp>
      <p:sp>
        <p:nvSpPr>
          <p:cNvPr id="403" name="Google Shape;403;p15"/>
          <p:cNvSpPr/>
          <p:nvPr/>
        </p:nvSpPr>
        <p:spPr>
          <a:xfrm>
            <a:off x="370200" y="2270175"/>
            <a:ext cx="11793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5"/>
          <p:cNvSpPr txBox="1"/>
          <p:nvPr>
            <p:ph type="title"/>
          </p:nvPr>
        </p:nvSpPr>
        <p:spPr>
          <a:xfrm>
            <a:off x="300325" y="198625"/>
            <a:ext cx="883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Primeira tentativa</a:t>
            </a:r>
            <a:endParaRPr i="1" sz="2600"/>
          </a:p>
        </p:txBody>
      </p:sp>
      <p:sp>
        <p:nvSpPr>
          <p:cNvPr id="405" name="Google Shape;405;p15"/>
          <p:cNvSpPr txBox="1"/>
          <p:nvPr>
            <p:ph idx="1" type="body"/>
          </p:nvPr>
        </p:nvSpPr>
        <p:spPr>
          <a:xfrm>
            <a:off x="311700" y="810625"/>
            <a:ext cx="8520600" cy="1752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Naive MDP (Markov Decision Process) para formulação do ambiente:</a:t>
            </a:r>
            <a:endParaRPr/>
          </a:p>
          <a:p>
            <a:pPr indent="-342900" lvl="1" marL="914400" marR="0" rtl="0" algn="l">
              <a:lnSpc>
                <a:spcPct val="115000"/>
              </a:lnSpc>
              <a:spcBef>
                <a:spcPts val="0"/>
              </a:spcBef>
              <a:spcAft>
                <a:spcPts val="0"/>
              </a:spcAft>
              <a:buSzPts val="1800"/>
              <a:buChar char="○"/>
            </a:pPr>
            <a:r>
              <a:rPr lang="en" sz="1800"/>
              <a:t>assumir a ordem DFS para a construção da árvore nó por nó</a:t>
            </a:r>
            <a:endParaRPr sz="1800"/>
          </a:p>
          <a:p>
            <a:pPr indent="-342900" lvl="1" marL="914400" marR="0" rtl="0" algn="l">
              <a:lnSpc>
                <a:spcPct val="115000"/>
              </a:lnSpc>
              <a:spcBef>
                <a:spcPts val="0"/>
              </a:spcBef>
              <a:spcAft>
                <a:spcPts val="0"/>
              </a:spcAft>
              <a:buSzPts val="1800"/>
              <a:buChar char="○"/>
            </a:pPr>
            <a:r>
              <a:rPr lang="en" sz="1800"/>
              <a:t>ação é cortar ou particionar o nó atual</a:t>
            </a:r>
            <a:endParaRPr sz="1800"/>
          </a:p>
        </p:txBody>
      </p:sp>
      <p:sp>
        <p:nvSpPr>
          <p:cNvPr id="406" name="Google Shape;406;p15"/>
          <p:cNvSpPr/>
          <p:nvPr/>
        </p:nvSpPr>
        <p:spPr>
          <a:xfrm>
            <a:off x="657551" y="23437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N0</a:t>
            </a:r>
            <a:endParaRPr b="1" i="0" sz="1400" u="sng" cap="none" strike="noStrike">
              <a:solidFill>
                <a:srgbClr val="FFFFFF"/>
              </a:solidFill>
              <a:latin typeface="Arial"/>
              <a:ea typeface="Arial"/>
              <a:cs typeface="Arial"/>
              <a:sym typeface="Arial"/>
            </a:endParaRPr>
          </a:p>
        </p:txBody>
      </p:sp>
      <p:sp>
        <p:nvSpPr>
          <p:cNvPr id="407" name="Google Shape;407;p15"/>
          <p:cNvSpPr/>
          <p:nvPr/>
        </p:nvSpPr>
        <p:spPr>
          <a:xfrm>
            <a:off x="2894616" y="23437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408" name="Google Shape;408;p15"/>
          <p:cNvSpPr/>
          <p:nvPr/>
        </p:nvSpPr>
        <p:spPr>
          <a:xfrm>
            <a:off x="2529791"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N1</a:t>
            </a:r>
            <a:endParaRPr b="1" i="0" sz="1400" u="sng" cap="none" strike="noStrike">
              <a:solidFill>
                <a:srgbClr val="FFFFFF"/>
              </a:solidFill>
              <a:latin typeface="Arial"/>
              <a:ea typeface="Arial"/>
              <a:cs typeface="Arial"/>
              <a:sym typeface="Arial"/>
            </a:endParaRPr>
          </a:p>
        </p:txBody>
      </p:sp>
      <p:sp>
        <p:nvSpPr>
          <p:cNvPr id="409" name="Google Shape;409;p15"/>
          <p:cNvSpPr/>
          <p:nvPr/>
        </p:nvSpPr>
        <p:spPr>
          <a:xfrm>
            <a:off x="3307166"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sp>
        <p:nvSpPr>
          <p:cNvPr id="410" name="Google Shape;410;p15"/>
          <p:cNvSpPr/>
          <p:nvPr/>
        </p:nvSpPr>
        <p:spPr>
          <a:xfrm>
            <a:off x="5452094" y="23437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411" name="Google Shape;411;p15"/>
          <p:cNvSpPr/>
          <p:nvPr/>
        </p:nvSpPr>
        <p:spPr>
          <a:xfrm>
            <a:off x="5087269"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N1</a:t>
            </a:r>
            <a:endParaRPr b="1" i="0" sz="1400" u="none" cap="none" strike="noStrike">
              <a:solidFill>
                <a:srgbClr val="FFFFFF"/>
              </a:solidFill>
              <a:latin typeface="Arial"/>
              <a:ea typeface="Arial"/>
              <a:cs typeface="Arial"/>
              <a:sym typeface="Arial"/>
            </a:endParaRPr>
          </a:p>
        </p:txBody>
      </p:sp>
      <p:sp>
        <p:nvSpPr>
          <p:cNvPr id="412" name="Google Shape;412;p15"/>
          <p:cNvSpPr/>
          <p:nvPr/>
        </p:nvSpPr>
        <p:spPr>
          <a:xfrm>
            <a:off x="5864644" y="29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sp>
        <p:nvSpPr>
          <p:cNvPr id="413" name="Google Shape;413;p15"/>
          <p:cNvSpPr/>
          <p:nvPr/>
        </p:nvSpPr>
        <p:spPr>
          <a:xfrm>
            <a:off x="4890844" y="36715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N3</a:t>
            </a:r>
            <a:endParaRPr b="1" i="0" sz="1400" u="sng" cap="none" strike="noStrike">
              <a:solidFill>
                <a:srgbClr val="FFFFFF"/>
              </a:solidFill>
              <a:latin typeface="Arial"/>
              <a:ea typeface="Arial"/>
              <a:cs typeface="Arial"/>
              <a:sym typeface="Arial"/>
            </a:endParaRPr>
          </a:p>
        </p:txBody>
      </p:sp>
      <p:sp>
        <p:nvSpPr>
          <p:cNvPr id="414" name="Google Shape;414;p15"/>
          <p:cNvSpPr/>
          <p:nvPr/>
        </p:nvSpPr>
        <p:spPr>
          <a:xfrm>
            <a:off x="5533419" y="36715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N4</a:t>
            </a:r>
            <a:endParaRPr b="1" i="0" sz="1400" u="none" cap="none" strike="noStrike">
              <a:solidFill>
                <a:srgbClr val="FFFFFF"/>
              </a:solidFill>
              <a:latin typeface="Arial"/>
              <a:ea typeface="Arial"/>
              <a:cs typeface="Arial"/>
              <a:sym typeface="Arial"/>
            </a:endParaRPr>
          </a:p>
        </p:txBody>
      </p:sp>
      <p:sp>
        <p:nvSpPr>
          <p:cNvPr id="415" name="Google Shape;415;p15"/>
          <p:cNvSpPr/>
          <p:nvPr/>
        </p:nvSpPr>
        <p:spPr>
          <a:xfrm>
            <a:off x="6175994" y="36715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N5</a:t>
            </a:r>
            <a:endParaRPr b="1" i="0" sz="1400" u="none" cap="none" strike="noStrike">
              <a:solidFill>
                <a:srgbClr val="FFFFFF"/>
              </a:solidFill>
              <a:latin typeface="Arial"/>
              <a:ea typeface="Arial"/>
              <a:cs typeface="Arial"/>
              <a:sym typeface="Arial"/>
            </a:endParaRPr>
          </a:p>
        </p:txBody>
      </p:sp>
      <p:cxnSp>
        <p:nvCxnSpPr>
          <p:cNvPr id="416" name="Google Shape;416;p15"/>
          <p:cNvCxnSpPr>
            <a:stCxn id="407" idx="2"/>
            <a:endCxn id="408" idx="0"/>
          </p:cNvCxnSpPr>
          <p:nvPr/>
        </p:nvCxnSpPr>
        <p:spPr>
          <a:xfrm flipH="1">
            <a:off x="2804166" y="2750891"/>
            <a:ext cx="364800" cy="230700"/>
          </a:xfrm>
          <a:prstGeom prst="straightConnector1">
            <a:avLst/>
          </a:prstGeom>
          <a:noFill/>
          <a:ln cap="flat" cmpd="sng" w="28575">
            <a:solidFill>
              <a:srgbClr val="00A598"/>
            </a:solidFill>
            <a:prstDash val="solid"/>
            <a:round/>
            <a:headEnd len="sm" w="sm" type="none"/>
            <a:tailEnd len="med" w="med" type="stealth"/>
          </a:ln>
        </p:spPr>
      </p:cxnSp>
      <p:cxnSp>
        <p:nvCxnSpPr>
          <p:cNvPr id="417" name="Google Shape;417;p15"/>
          <p:cNvCxnSpPr>
            <a:stCxn id="407" idx="2"/>
            <a:endCxn id="409" idx="0"/>
          </p:cNvCxnSpPr>
          <p:nvPr/>
        </p:nvCxnSpPr>
        <p:spPr>
          <a:xfrm>
            <a:off x="3168966" y="2750891"/>
            <a:ext cx="412500" cy="230700"/>
          </a:xfrm>
          <a:prstGeom prst="straightConnector1">
            <a:avLst/>
          </a:prstGeom>
          <a:noFill/>
          <a:ln cap="flat" cmpd="sng" w="28575">
            <a:solidFill>
              <a:srgbClr val="00A598"/>
            </a:solidFill>
            <a:prstDash val="solid"/>
            <a:round/>
            <a:headEnd len="sm" w="sm" type="none"/>
            <a:tailEnd len="med" w="med" type="stealth"/>
          </a:ln>
        </p:spPr>
      </p:cxnSp>
      <p:cxnSp>
        <p:nvCxnSpPr>
          <p:cNvPr id="418" name="Google Shape;418;p15"/>
          <p:cNvCxnSpPr>
            <a:endCxn id="411" idx="0"/>
          </p:cNvCxnSpPr>
          <p:nvPr/>
        </p:nvCxnSpPr>
        <p:spPr>
          <a:xfrm flipH="1">
            <a:off x="5361619" y="2750736"/>
            <a:ext cx="341100" cy="231000"/>
          </a:xfrm>
          <a:prstGeom prst="straightConnector1">
            <a:avLst/>
          </a:prstGeom>
          <a:noFill/>
          <a:ln cap="flat" cmpd="sng" w="28575">
            <a:solidFill>
              <a:srgbClr val="00A598"/>
            </a:solidFill>
            <a:prstDash val="solid"/>
            <a:round/>
            <a:headEnd len="sm" w="sm" type="none"/>
            <a:tailEnd len="med" w="med" type="stealth"/>
          </a:ln>
        </p:spPr>
      </p:cxnSp>
      <p:cxnSp>
        <p:nvCxnSpPr>
          <p:cNvPr id="419" name="Google Shape;419;p15"/>
          <p:cNvCxnSpPr>
            <a:endCxn id="412" idx="0"/>
          </p:cNvCxnSpPr>
          <p:nvPr/>
        </p:nvCxnSpPr>
        <p:spPr>
          <a:xfrm>
            <a:off x="5702494" y="2750736"/>
            <a:ext cx="436500" cy="231000"/>
          </a:xfrm>
          <a:prstGeom prst="straightConnector1">
            <a:avLst/>
          </a:prstGeom>
          <a:noFill/>
          <a:ln cap="flat" cmpd="sng" w="28575">
            <a:solidFill>
              <a:srgbClr val="00A598"/>
            </a:solidFill>
            <a:prstDash val="solid"/>
            <a:round/>
            <a:headEnd len="sm" w="sm" type="none"/>
            <a:tailEnd len="med" w="med" type="stealth"/>
          </a:ln>
        </p:spPr>
      </p:cxnSp>
      <p:cxnSp>
        <p:nvCxnSpPr>
          <p:cNvPr id="420" name="Google Shape;420;p15"/>
          <p:cNvCxnSpPr>
            <a:stCxn id="411" idx="2"/>
            <a:endCxn id="413" idx="0"/>
          </p:cNvCxnSpPr>
          <p:nvPr/>
        </p:nvCxnSpPr>
        <p:spPr>
          <a:xfrm flipH="1">
            <a:off x="5165119" y="3388836"/>
            <a:ext cx="196500" cy="282600"/>
          </a:xfrm>
          <a:prstGeom prst="straightConnector1">
            <a:avLst/>
          </a:prstGeom>
          <a:noFill/>
          <a:ln cap="flat" cmpd="sng" w="28575">
            <a:solidFill>
              <a:schemeClr val="accent1"/>
            </a:solidFill>
            <a:prstDash val="solid"/>
            <a:round/>
            <a:headEnd len="sm" w="sm" type="none"/>
            <a:tailEnd len="med" w="med" type="stealth"/>
          </a:ln>
        </p:spPr>
      </p:cxnSp>
      <p:cxnSp>
        <p:nvCxnSpPr>
          <p:cNvPr id="421" name="Google Shape;421;p15"/>
          <p:cNvCxnSpPr>
            <a:stCxn id="411" idx="2"/>
            <a:endCxn id="414" idx="0"/>
          </p:cNvCxnSpPr>
          <p:nvPr/>
        </p:nvCxnSpPr>
        <p:spPr>
          <a:xfrm>
            <a:off x="5361619" y="3388836"/>
            <a:ext cx="446100" cy="282600"/>
          </a:xfrm>
          <a:prstGeom prst="straightConnector1">
            <a:avLst/>
          </a:prstGeom>
          <a:noFill/>
          <a:ln cap="flat" cmpd="sng" w="28575">
            <a:solidFill>
              <a:schemeClr val="accent1"/>
            </a:solidFill>
            <a:prstDash val="solid"/>
            <a:round/>
            <a:headEnd len="sm" w="sm" type="none"/>
            <a:tailEnd len="med" w="med" type="stealth"/>
          </a:ln>
        </p:spPr>
      </p:cxnSp>
      <p:cxnSp>
        <p:nvCxnSpPr>
          <p:cNvPr id="422" name="Google Shape;422;p15"/>
          <p:cNvCxnSpPr>
            <a:stCxn id="411" idx="2"/>
            <a:endCxn id="415" idx="0"/>
          </p:cNvCxnSpPr>
          <p:nvPr/>
        </p:nvCxnSpPr>
        <p:spPr>
          <a:xfrm>
            <a:off x="5361619" y="3388836"/>
            <a:ext cx="1088700" cy="282600"/>
          </a:xfrm>
          <a:prstGeom prst="straightConnector1">
            <a:avLst/>
          </a:prstGeom>
          <a:noFill/>
          <a:ln cap="flat" cmpd="sng" w="28575">
            <a:solidFill>
              <a:schemeClr val="accent1"/>
            </a:solidFill>
            <a:prstDash val="solid"/>
            <a:round/>
            <a:headEnd len="sm" w="sm" type="none"/>
            <a:tailEnd len="med" w="med" type="stealth"/>
          </a:ln>
        </p:spPr>
      </p:cxnSp>
      <p:sp>
        <p:nvSpPr>
          <p:cNvPr id="423" name="Google Shape;423;p15"/>
          <p:cNvSpPr txBox="1"/>
          <p:nvPr/>
        </p:nvSpPr>
        <p:spPr>
          <a:xfrm>
            <a:off x="1499229" y="3417054"/>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t>ação</a:t>
            </a:r>
            <a:r>
              <a:rPr b="0" i="0" lang="en" sz="1200" u="none" cap="none" strike="noStrike">
                <a:solidFill>
                  <a:srgbClr val="000000"/>
                </a:solidFill>
                <a:latin typeface="Arial"/>
                <a:ea typeface="Arial"/>
                <a:cs typeface="Arial"/>
                <a:sym typeface="Arial"/>
              </a:rPr>
              <a:t> a</a:t>
            </a:r>
            <a:r>
              <a:rPr b="0" baseline="-25000" i="0" lang="en" sz="1200" u="none" cap="none" strike="noStrike">
                <a:solidFill>
                  <a:srgbClr val="000000"/>
                </a:solidFill>
                <a:latin typeface="Arial"/>
                <a:ea typeface="Arial"/>
                <a:cs typeface="Arial"/>
                <a:sym typeface="Arial"/>
              </a:rPr>
              <a:t>1</a:t>
            </a:r>
            <a:endParaRPr b="0" baseline="-25000" i="0" sz="1200" u="none" cap="none" strike="noStrike">
              <a:solidFill>
                <a:srgbClr val="000000"/>
              </a:solidFill>
              <a:latin typeface="Arial"/>
              <a:ea typeface="Arial"/>
              <a:cs typeface="Arial"/>
              <a:sym typeface="Arial"/>
            </a:endParaRPr>
          </a:p>
        </p:txBody>
      </p:sp>
      <p:sp>
        <p:nvSpPr>
          <p:cNvPr id="424" name="Google Shape;424;p15"/>
          <p:cNvSpPr txBox="1"/>
          <p:nvPr/>
        </p:nvSpPr>
        <p:spPr>
          <a:xfrm>
            <a:off x="586099" y="4018535"/>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estado</a:t>
            </a:r>
            <a:r>
              <a:rPr b="0" i="0" lang="en" sz="1400" u="none" cap="none" strike="noStrike">
                <a:solidFill>
                  <a:srgbClr val="000000"/>
                </a:solidFill>
                <a:latin typeface="Arial"/>
                <a:ea typeface="Arial"/>
                <a:cs typeface="Arial"/>
                <a:sym typeface="Arial"/>
              </a:rPr>
              <a:t> s</a:t>
            </a:r>
            <a:r>
              <a:rPr b="0" baseline="-25000" i="0" lang="en" sz="1400" u="none" cap="none" strike="noStrike">
                <a:solidFill>
                  <a:srgbClr val="000000"/>
                </a:solidFill>
                <a:latin typeface="Arial"/>
                <a:ea typeface="Arial"/>
                <a:cs typeface="Arial"/>
                <a:sym typeface="Arial"/>
              </a:rPr>
              <a:t>0</a:t>
            </a:r>
            <a:endParaRPr b="0" baseline="-25000" i="0" sz="1400" u="none" cap="none" strike="noStrike">
              <a:solidFill>
                <a:srgbClr val="000000"/>
              </a:solidFill>
              <a:latin typeface="Arial"/>
              <a:ea typeface="Arial"/>
              <a:cs typeface="Arial"/>
              <a:sym typeface="Arial"/>
            </a:endParaRPr>
          </a:p>
        </p:txBody>
      </p:sp>
      <p:cxnSp>
        <p:nvCxnSpPr>
          <p:cNvPr id="425" name="Google Shape;425;p15"/>
          <p:cNvCxnSpPr>
            <a:stCxn id="403" idx="3"/>
            <a:endCxn id="401" idx="1"/>
          </p:cNvCxnSpPr>
          <p:nvPr/>
        </p:nvCxnSpPr>
        <p:spPr>
          <a:xfrm>
            <a:off x="1549500" y="3328875"/>
            <a:ext cx="687900" cy="0"/>
          </a:xfrm>
          <a:prstGeom prst="straightConnector1">
            <a:avLst/>
          </a:prstGeom>
          <a:noFill/>
          <a:ln cap="flat" cmpd="sng" w="76200">
            <a:solidFill>
              <a:srgbClr val="CCCCCC"/>
            </a:solidFill>
            <a:prstDash val="solid"/>
            <a:round/>
            <a:headEnd len="sm" w="sm" type="none"/>
            <a:tailEnd len="med" w="med" type="stealth"/>
          </a:ln>
        </p:spPr>
      </p:cxnSp>
      <p:cxnSp>
        <p:nvCxnSpPr>
          <p:cNvPr id="426" name="Google Shape;426;p15"/>
          <p:cNvCxnSpPr>
            <a:endCxn id="399" idx="1"/>
          </p:cNvCxnSpPr>
          <p:nvPr/>
        </p:nvCxnSpPr>
        <p:spPr>
          <a:xfrm>
            <a:off x="4094400" y="3328875"/>
            <a:ext cx="718500" cy="0"/>
          </a:xfrm>
          <a:prstGeom prst="straightConnector1">
            <a:avLst/>
          </a:prstGeom>
          <a:noFill/>
          <a:ln cap="flat" cmpd="sng" w="76200">
            <a:solidFill>
              <a:srgbClr val="CCCCCC"/>
            </a:solidFill>
            <a:prstDash val="solid"/>
            <a:round/>
            <a:headEnd len="sm" w="sm" type="none"/>
            <a:tailEnd len="med" w="med" type="stealth"/>
          </a:ln>
        </p:spPr>
      </p:cxnSp>
      <p:sp>
        <p:nvSpPr>
          <p:cNvPr id="427" name="Google Shape;427;p15"/>
          <p:cNvSpPr txBox="1"/>
          <p:nvPr/>
        </p:nvSpPr>
        <p:spPr>
          <a:xfrm>
            <a:off x="4081421" y="3409182"/>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t>ação</a:t>
            </a:r>
            <a:r>
              <a:rPr b="0" i="0" lang="en" sz="1200" u="none" cap="none" strike="noStrike">
                <a:solidFill>
                  <a:srgbClr val="000000"/>
                </a:solidFill>
                <a:latin typeface="Arial"/>
                <a:ea typeface="Arial"/>
                <a:cs typeface="Arial"/>
                <a:sym typeface="Arial"/>
              </a:rPr>
              <a:t> a</a:t>
            </a:r>
            <a:r>
              <a:rPr b="0" baseline="-25000" i="0" lang="en" sz="1200" u="none" cap="none" strike="noStrike">
                <a:solidFill>
                  <a:srgbClr val="000000"/>
                </a:solidFill>
                <a:latin typeface="Arial"/>
                <a:ea typeface="Arial"/>
                <a:cs typeface="Arial"/>
                <a:sym typeface="Arial"/>
              </a:rPr>
              <a:t>2</a:t>
            </a:r>
            <a:endParaRPr b="0" baseline="-25000" i="0" sz="1200" u="none" cap="none" strike="noStrike">
              <a:solidFill>
                <a:srgbClr val="000000"/>
              </a:solidFill>
              <a:latin typeface="Arial"/>
              <a:ea typeface="Arial"/>
              <a:cs typeface="Arial"/>
              <a:sym typeface="Arial"/>
            </a:endParaRPr>
          </a:p>
        </p:txBody>
      </p:sp>
      <p:sp>
        <p:nvSpPr>
          <p:cNvPr id="428" name="Google Shape;428;p15"/>
          <p:cNvSpPr/>
          <p:nvPr/>
        </p:nvSpPr>
        <p:spPr>
          <a:xfrm>
            <a:off x="7333300" y="2270175"/>
            <a:ext cx="1536900" cy="2117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t>r</a:t>
            </a:r>
            <a:r>
              <a:rPr lang="en" sz="1200"/>
              <a:t>ecompensa </a:t>
            </a:r>
            <a:r>
              <a:rPr b="0" i="0" lang="en" sz="1200" u="none" cap="none" strike="noStrike">
                <a:solidFill>
                  <a:srgbClr val="000000"/>
                </a:solidFill>
                <a:latin typeface="Arial"/>
                <a:ea typeface="Arial"/>
                <a:cs typeface="Arial"/>
                <a:sym typeface="Arial"/>
              </a:rPr>
              <a:t>= -</a:t>
            </a:r>
            <a:r>
              <a:rPr lang="en" sz="1200"/>
              <a:t>profund.</a:t>
            </a:r>
            <a:r>
              <a:rPr b="0" i="0" lang="en" sz="1200" u="none" cap="none" strike="noStrike">
                <a:solidFill>
                  <a:srgbClr val="000000"/>
                </a:solidFill>
                <a:latin typeface="Arial"/>
                <a:ea typeface="Arial"/>
                <a:cs typeface="Arial"/>
                <a:sym typeface="Arial"/>
              </a:rPr>
              <a:t>[</a:t>
            </a:r>
            <a:r>
              <a:rPr lang="en" sz="1200"/>
              <a:t>arv.</a:t>
            </a:r>
            <a:r>
              <a:rPr b="0" i="0" lang="en"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alpha * - </a:t>
            </a:r>
            <a:r>
              <a:rPr lang="en" sz="1200"/>
              <a:t>tam.</a:t>
            </a:r>
            <a:r>
              <a:rPr b="0" i="0" lang="en" sz="1200" u="none" cap="none" strike="noStrike">
                <a:solidFill>
                  <a:srgbClr val="000000"/>
                </a:solidFill>
                <a:latin typeface="Arial"/>
                <a:ea typeface="Arial"/>
                <a:cs typeface="Arial"/>
                <a:sym typeface="Arial"/>
              </a:rPr>
              <a:t>[</a:t>
            </a:r>
            <a:r>
              <a:rPr lang="en" sz="1200"/>
              <a:t>arv.</a:t>
            </a: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p:txBody>
      </p:sp>
      <p:sp>
        <p:nvSpPr>
          <p:cNvPr id="429" name="Google Shape;429;p15"/>
          <p:cNvSpPr txBox="1"/>
          <p:nvPr/>
        </p:nvSpPr>
        <p:spPr>
          <a:xfrm>
            <a:off x="7738907" y="4018535"/>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estado</a:t>
            </a:r>
            <a:r>
              <a:rPr b="0" i="0" lang="en" sz="1400" u="none" cap="none" strike="noStrike">
                <a:solidFill>
                  <a:srgbClr val="000000"/>
                </a:solidFill>
                <a:latin typeface="Arial"/>
                <a:ea typeface="Arial"/>
                <a:cs typeface="Arial"/>
                <a:sym typeface="Arial"/>
              </a:rPr>
              <a:t> s</a:t>
            </a:r>
            <a:r>
              <a:rPr b="0" baseline="-25000" i="0" lang="en" sz="1400" u="none" cap="none" strike="noStrike">
                <a:solidFill>
                  <a:srgbClr val="000000"/>
                </a:solidFill>
                <a:latin typeface="Arial"/>
                <a:ea typeface="Arial"/>
                <a:cs typeface="Arial"/>
                <a:sym typeface="Arial"/>
              </a:rPr>
              <a:t>N</a:t>
            </a:r>
            <a:endParaRPr b="0" baseline="-25000" i="0" sz="1400" u="none" cap="none" strike="noStrike">
              <a:solidFill>
                <a:srgbClr val="000000"/>
              </a:solidFill>
              <a:latin typeface="Arial"/>
              <a:ea typeface="Arial"/>
              <a:cs typeface="Arial"/>
              <a:sym typeface="Arial"/>
            </a:endParaRPr>
          </a:p>
        </p:txBody>
      </p:sp>
      <p:sp>
        <p:nvSpPr>
          <p:cNvPr id="430" name="Google Shape;430;p15"/>
          <p:cNvSpPr txBox="1"/>
          <p:nvPr/>
        </p:nvSpPr>
        <p:spPr>
          <a:xfrm>
            <a:off x="6894775" y="3168226"/>
            <a:ext cx="412500" cy="37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66666"/>
                </a:solidFill>
                <a:latin typeface="Arial"/>
                <a:ea typeface="Arial"/>
                <a:cs typeface="Arial"/>
                <a:sym typeface="Arial"/>
              </a:rPr>
              <a:t>...</a:t>
            </a:r>
            <a:endParaRPr b="1" i="0" sz="1400" u="none" cap="none" strike="noStrike">
              <a:solidFill>
                <a:srgbClr val="66666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0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0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0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Quais são os desafios?</a:t>
            </a:r>
            <a:endParaRPr/>
          </a:p>
        </p:txBody>
      </p:sp>
      <p:sp>
        <p:nvSpPr>
          <p:cNvPr id="436" name="Google Shape;436;p16"/>
          <p:cNvSpPr txBox="1"/>
          <p:nvPr>
            <p:ph idx="1" type="body"/>
          </p:nvPr>
        </p:nvSpPr>
        <p:spPr>
          <a:xfrm>
            <a:off x="1419550" y="3806350"/>
            <a:ext cx="6273300" cy="6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a:solidFill>
                  <a:srgbClr val="4A86E8"/>
                </a:solidFill>
              </a:rPr>
              <a:t>Precisa aprender a entender estados complexos</a:t>
            </a:r>
            <a:endParaRPr i="1">
              <a:solidFill>
                <a:srgbClr val="4A86E8"/>
              </a:solidFill>
            </a:endParaRPr>
          </a:p>
          <a:p>
            <a:pPr indent="0" lvl="0" marL="0" rtl="0" algn="l">
              <a:lnSpc>
                <a:spcPct val="115000"/>
              </a:lnSpc>
              <a:spcBef>
                <a:spcPts val="0"/>
              </a:spcBef>
              <a:spcAft>
                <a:spcPts val="0"/>
              </a:spcAft>
              <a:buSzPts val="1800"/>
              <a:buNone/>
            </a:pPr>
            <a:r>
              <a:rPr i="1" lang="en">
                <a:solidFill>
                  <a:srgbClr val="6AA84F"/>
                </a:solidFill>
              </a:rPr>
              <a:t>+</a:t>
            </a:r>
            <a:r>
              <a:rPr i="1" lang="en">
                <a:solidFill>
                  <a:srgbClr val="FF0000"/>
                </a:solidFill>
              </a:rPr>
              <a:t> </a:t>
            </a:r>
            <a:r>
              <a:rPr i="1" lang="en">
                <a:solidFill>
                  <a:srgbClr val="6AA84F"/>
                </a:solidFill>
              </a:rPr>
              <a:t>atribuição de recompensa fraca</a:t>
            </a:r>
            <a:r>
              <a:rPr i="1" lang="en">
                <a:solidFill>
                  <a:srgbClr val="FF0000"/>
                </a:solidFill>
              </a:rPr>
              <a:t> </a:t>
            </a:r>
            <a:r>
              <a:rPr i="1" lang="en">
                <a:solidFill>
                  <a:srgbClr val="CC0000"/>
                </a:solidFill>
              </a:rPr>
              <a:t>=&gt; </a:t>
            </a:r>
            <a:endParaRPr i="1">
              <a:solidFill>
                <a:srgbClr val="CC0000"/>
              </a:solidFill>
            </a:endParaRPr>
          </a:p>
          <a:p>
            <a:pPr indent="0" lvl="0" marL="0" rtl="0" algn="l">
              <a:lnSpc>
                <a:spcPct val="115000"/>
              </a:lnSpc>
              <a:spcBef>
                <a:spcPts val="0"/>
              </a:spcBef>
              <a:spcAft>
                <a:spcPts val="0"/>
              </a:spcAft>
              <a:buSzPts val="1800"/>
              <a:buNone/>
            </a:pPr>
            <a:r>
              <a:rPr i="1" lang="en">
                <a:solidFill>
                  <a:srgbClr val="CC0000"/>
                </a:solidFill>
              </a:rPr>
              <a:t>sinal de aprendizagem tem variação muito alta</a:t>
            </a:r>
            <a:endParaRPr i="1">
              <a:solidFill>
                <a:srgbClr val="CC0000"/>
              </a:solidFill>
            </a:endParaRPr>
          </a:p>
        </p:txBody>
      </p:sp>
      <p:sp>
        <p:nvSpPr>
          <p:cNvPr id="437" name="Google Shape;437;p16"/>
          <p:cNvSpPr/>
          <p:nvPr/>
        </p:nvSpPr>
        <p:spPr>
          <a:xfrm>
            <a:off x="603826" y="148039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N0</a:t>
            </a:r>
            <a:endParaRPr b="1" i="0" sz="1400" u="sng" cap="none" strike="noStrike">
              <a:solidFill>
                <a:srgbClr val="FFFFFF"/>
              </a:solidFill>
              <a:latin typeface="Arial"/>
              <a:ea typeface="Arial"/>
              <a:cs typeface="Arial"/>
              <a:sym typeface="Arial"/>
            </a:endParaRPr>
          </a:p>
        </p:txBody>
      </p:sp>
      <p:sp>
        <p:nvSpPr>
          <p:cNvPr id="438" name="Google Shape;438;p16"/>
          <p:cNvSpPr/>
          <p:nvPr/>
        </p:nvSpPr>
        <p:spPr>
          <a:xfrm>
            <a:off x="2026641" y="1263353"/>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439" name="Google Shape;439;p16"/>
          <p:cNvSpPr/>
          <p:nvPr/>
        </p:nvSpPr>
        <p:spPr>
          <a:xfrm>
            <a:off x="1661816" y="19012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N1</a:t>
            </a:r>
            <a:endParaRPr b="1" i="0" sz="1400" u="sng" cap="none" strike="noStrike">
              <a:solidFill>
                <a:srgbClr val="FFFFFF"/>
              </a:solidFill>
              <a:latin typeface="Arial"/>
              <a:ea typeface="Arial"/>
              <a:cs typeface="Arial"/>
              <a:sym typeface="Arial"/>
            </a:endParaRPr>
          </a:p>
        </p:txBody>
      </p:sp>
      <p:sp>
        <p:nvSpPr>
          <p:cNvPr id="440" name="Google Shape;440;p16"/>
          <p:cNvSpPr/>
          <p:nvPr/>
        </p:nvSpPr>
        <p:spPr>
          <a:xfrm>
            <a:off x="2439191" y="19012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cxnSp>
        <p:nvCxnSpPr>
          <p:cNvPr id="441" name="Google Shape;441;p16"/>
          <p:cNvCxnSpPr>
            <a:stCxn id="438" idx="2"/>
            <a:endCxn id="439" idx="0"/>
          </p:cNvCxnSpPr>
          <p:nvPr/>
        </p:nvCxnSpPr>
        <p:spPr>
          <a:xfrm flipH="1">
            <a:off x="1936191" y="1670453"/>
            <a:ext cx="364800" cy="230700"/>
          </a:xfrm>
          <a:prstGeom prst="straightConnector1">
            <a:avLst/>
          </a:prstGeom>
          <a:noFill/>
          <a:ln cap="flat" cmpd="sng" w="28575">
            <a:solidFill>
              <a:srgbClr val="00A598"/>
            </a:solidFill>
            <a:prstDash val="solid"/>
            <a:round/>
            <a:headEnd len="sm" w="sm" type="none"/>
            <a:tailEnd len="med" w="med" type="stealth"/>
          </a:ln>
        </p:spPr>
      </p:cxnSp>
      <p:cxnSp>
        <p:nvCxnSpPr>
          <p:cNvPr id="442" name="Google Shape;442;p16"/>
          <p:cNvCxnSpPr>
            <a:stCxn id="438" idx="2"/>
            <a:endCxn id="440" idx="0"/>
          </p:cNvCxnSpPr>
          <p:nvPr/>
        </p:nvCxnSpPr>
        <p:spPr>
          <a:xfrm>
            <a:off x="2300991" y="1670453"/>
            <a:ext cx="412500" cy="230700"/>
          </a:xfrm>
          <a:prstGeom prst="straightConnector1">
            <a:avLst/>
          </a:prstGeom>
          <a:noFill/>
          <a:ln cap="flat" cmpd="sng" w="28575">
            <a:solidFill>
              <a:srgbClr val="00A598"/>
            </a:solidFill>
            <a:prstDash val="solid"/>
            <a:round/>
            <a:headEnd len="sm" w="sm" type="none"/>
            <a:tailEnd len="med" w="med" type="stealth"/>
          </a:ln>
        </p:spPr>
      </p:cxnSp>
      <p:sp>
        <p:nvSpPr>
          <p:cNvPr id="443" name="Google Shape;443;p16"/>
          <p:cNvSpPr/>
          <p:nvPr/>
        </p:nvSpPr>
        <p:spPr>
          <a:xfrm>
            <a:off x="3831544" y="1818653"/>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444" name="Google Shape;444;p16"/>
          <p:cNvSpPr/>
          <p:nvPr/>
        </p:nvSpPr>
        <p:spPr>
          <a:xfrm>
            <a:off x="3466719" y="24565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N1</a:t>
            </a:r>
            <a:endParaRPr b="1" i="0" sz="1400" u="none" cap="none" strike="noStrike">
              <a:solidFill>
                <a:srgbClr val="FFFFFF"/>
              </a:solidFill>
              <a:latin typeface="Arial"/>
              <a:ea typeface="Arial"/>
              <a:cs typeface="Arial"/>
              <a:sym typeface="Arial"/>
            </a:endParaRPr>
          </a:p>
        </p:txBody>
      </p:sp>
      <p:sp>
        <p:nvSpPr>
          <p:cNvPr id="445" name="Google Shape;445;p16"/>
          <p:cNvSpPr/>
          <p:nvPr/>
        </p:nvSpPr>
        <p:spPr>
          <a:xfrm>
            <a:off x="4244094" y="2456599"/>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sp>
        <p:nvSpPr>
          <p:cNvPr id="446" name="Google Shape;446;p16"/>
          <p:cNvSpPr/>
          <p:nvPr/>
        </p:nvSpPr>
        <p:spPr>
          <a:xfrm>
            <a:off x="3270294" y="3146435"/>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N3</a:t>
            </a:r>
            <a:endParaRPr b="1" i="0" sz="1400" u="sng" cap="none" strike="noStrike">
              <a:solidFill>
                <a:srgbClr val="FFFFFF"/>
              </a:solidFill>
              <a:latin typeface="Arial"/>
              <a:ea typeface="Arial"/>
              <a:cs typeface="Arial"/>
              <a:sym typeface="Arial"/>
            </a:endParaRPr>
          </a:p>
        </p:txBody>
      </p:sp>
      <p:sp>
        <p:nvSpPr>
          <p:cNvPr id="447" name="Google Shape;447;p16"/>
          <p:cNvSpPr/>
          <p:nvPr/>
        </p:nvSpPr>
        <p:spPr>
          <a:xfrm>
            <a:off x="3912869" y="3146435"/>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N4</a:t>
            </a:r>
            <a:endParaRPr b="1" i="0" sz="1400" u="none" cap="none" strike="noStrike">
              <a:solidFill>
                <a:srgbClr val="FFFFFF"/>
              </a:solidFill>
              <a:latin typeface="Arial"/>
              <a:ea typeface="Arial"/>
              <a:cs typeface="Arial"/>
              <a:sym typeface="Arial"/>
            </a:endParaRPr>
          </a:p>
        </p:txBody>
      </p:sp>
      <p:sp>
        <p:nvSpPr>
          <p:cNvPr id="448" name="Google Shape;448;p16"/>
          <p:cNvSpPr/>
          <p:nvPr/>
        </p:nvSpPr>
        <p:spPr>
          <a:xfrm>
            <a:off x="4555444" y="3146435"/>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N5</a:t>
            </a:r>
            <a:endParaRPr b="1" i="0" sz="1400" u="none" cap="none" strike="noStrike">
              <a:solidFill>
                <a:srgbClr val="FFFFFF"/>
              </a:solidFill>
              <a:latin typeface="Arial"/>
              <a:ea typeface="Arial"/>
              <a:cs typeface="Arial"/>
              <a:sym typeface="Arial"/>
            </a:endParaRPr>
          </a:p>
        </p:txBody>
      </p:sp>
      <p:cxnSp>
        <p:nvCxnSpPr>
          <p:cNvPr id="449" name="Google Shape;449;p16"/>
          <p:cNvCxnSpPr>
            <a:endCxn id="444" idx="0"/>
          </p:cNvCxnSpPr>
          <p:nvPr/>
        </p:nvCxnSpPr>
        <p:spPr>
          <a:xfrm flipH="1">
            <a:off x="3741069" y="2225599"/>
            <a:ext cx="341100" cy="231000"/>
          </a:xfrm>
          <a:prstGeom prst="straightConnector1">
            <a:avLst/>
          </a:prstGeom>
          <a:noFill/>
          <a:ln cap="flat" cmpd="sng" w="28575">
            <a:solidFill>
              <a:srgbClr val="00A598"/>
            </a:solidFill>
            <a:prstDash val="solid"/>
            <a:round/>
            <a:headEnd len="sm" w="sm" type="none"/>
            <a:tailEnd len="med" w="med" type="stealth"/>
          </a:ln>
        </p:spPr>
      </p:cxnSp>
      <p:cxnSp>
        <p:nvCxnSpPr>
          <p:cNvPr id="450" name="Google Shape;450;p16"/>
          <p:cNvCxnSpPr>
            <a:endCxn id="445" idx="0"/>
          </p:cNvCxnSpPr>
          <p:nvPr/>
        </p:nvCxnSpPr>
        <p:spPr>
          <a:xfrm>
            <a:off x="4081944" y="2225599"/>
            <a:ext cx="436500" cy="231000"/>
          </a:xfrm>
          <a:prstGeom prst="straightConnector1">
            <a:avLst/>
          </a:prstGeom>
          <a:noFill/>
          <a:ln cap="flat" cmpd="sng" w="28575">
            <a:solidFill>
              <a:srgbClr val="00A598"/>
            </a:solidFill>
            <a:prstDash val="solid"/>
            <a:round/>
            <a:headEnd len="sm" w="sm" type="none"/>
            <a:tailEnd len="med" w="med" type="stealth"/>
          </a:ln>
        </p:spPr>
      </p:cxnSp>
      <p:cxnSp>
        <p:nvCxnSpPr>
          <p:cNvPr id="451" name="Google Shape;451;p16"/>
          <p:cNvCxnSpPr>
            <a:stCxn id="444" idx="2"/>
            <a:endCxn id="446" idx="0"/>
          </p:cNvCxnSpPr>
          <p:nvPr/>
        </p:nvCxnSpPr>
        <p:spPr>
          <a:xfrm flipH="1">
            <a:off x="3544569" y="2863699"/>
            <a:ext cx="196500" cy="282600"/>
          </a:xfrm>
          <a:prstGeom prst="straightConnector1">
            <a:avLst/>
          </a:prstGeom>
          <a:noFill/>
          <a:ln cap="flat" cmpd="sng" w="28575">
            <a:solidFill>
              <a:schemeClr val="accent1"/>
            </a:solidFill>
            <a:prstDash val="solid"/>
            <a:round/>
            <a:headEnd len="sm" w="sm" type="none"/>
            <a:tailEnd len="med" w="med" type="stealth"/>
          </a:ln>
        </p:spPr>
      </p:cxnSp>
      <p:cxnSp>
        <p:nvCxnSpPr>
          <p:cNvPr id="452" name="Google Shape;452;p16"/>
          <p:cNvCxnSpPr>
            <a:stCxn id="444" idx="2"/>
            <a:endCxn id="447" idx="0"/>
          </p:cNvCxnSpPr>
          <p:nvPr/>
        </p:nvCxnSpPr>
        <p:spPr>
          <a:xfrm>
            <a:off x="3741069" y="2863699"/>
            <a:ext cx="446100" cy="282600"/>
          </a:xfrm>
          <a:prstGeom prst="straightConnector1">
            <a:avLst/>
          </a:prstGeom>
          <a:noFill/>
          <a:ln cap="flat" cmpd="sng" w="28575">
            <a:solidFill>
              <a:schemeClr val="accent1"/>
            </a:solidFill>
            <a:prstDash val="solid"/>
            <a:round/>
            <a:headEnd len="sm" w="sm" type="none"/>
            <a:tailEnd len="med" w="med" type="stealth"/>
          </a:ln>
        </p:spPr>
      </p:cxnSp>
      <p:cxnSp>
        <p:nvCxnSpPr>
          <p:cNvPr id="453" name="Google Shape;453;p16"/>
          <p:cNvCxnSpPr>
            <a:stCxn id="444" idx="2"/>
            <a:endCxn id="448" idx="0"/>
          </p:cNvCxnSpPr>
          <p:nvPr/>
        </p:nvCxnSpPr>
        <p:spPr>
          <a:xfrm>
            <a:off x="3741069" y="2863699"/>
            <a:ext cx="1088700" cy="282600"/>
          </a:xfrm>
          <a:prstGeom prst="straightConnector1">
            <a:avLst/>
          </a:prstGeom>
          <a:noFill/>
          <a:ln cap="flat" cmpd="sng" w="28575">
            <a:solidFill>
              <a:schemeClr val="accent1"/>
            </a:solidFill>
            <a:prstDash val="solid"/>
            <a:round/>
            <a:headEnd len="sm" w="sm" type="none"/>
            <a:tailEnd len="med" w="med" type="stealth"/>
          </a:ln>
        </p:spPr>
      </p:cxnSp>
      <p:sp>
        <p:nvSpPr>
          <p:cNvPr id="454" name="Google Shape;454;p16"/>
          <p:cNvSpPr txBox="1"/>
          <p:nvPr/>
        </p:nvSpPr>
        <p:spPr>
          <a:xfrm>
            <a:off x="518975" y="2608400"/>
            <a:ext cx="27513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2"/>
                </a:solidFill>
                <a:latin typeface="Source Sans Pro"/>
                <a:ea typeface="Source Sans Pro"/>
                <a:cs typeface="Source Sans Pro"/>
                <a:sym typeface="Source Sans Pro"/>
              </a:rPr>
              <a:t>Tamanho do estado cresce a cada etapa</a:t>
            </a:r>
            <a:endParaRPr b="0" i="0" sz="2000" u="none" cap="none" strike="noStrike">
              <a:solidFill>
                <a:schemeClr val="dk2"/>
              </a:solidFill>
              <a:latin typeface="Source Sans Pro"/>
              <a:ea typeface="Source Sans Pro"/>
              <a:cs typeface="Source Sans Pro"/>
              <a:sym typeface="Source Sans Pro"/>
            </a:endParaRPr>
          </a:p>
        </p:txBody>
      </p:sp>
      <p:sp>
        <p:nvSpPr>
          <p:cNvPr id="455" name="Google Shape;455;p16"/>
          <p:cNvSpPr txBox="1"/>
          <p:nvPr/>
        </p:nvSpPr>
        <p:spPr>
          <a:xfrm>
            <a:off x="5867175" y="2967625"/>
            <a:ext cx="25296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2"/>
                </a:solidFill>
                <a:latin typeface="Source Sans Pro"/>
                <a:ea typeface="Source Sans Pro"/>
                <a:cs typeface="Source Sans Pro"/>
                <a:sym typeface="Source Sans Pro"/>
              </a:rPr>
              <a:t>As recompensas estão atrasadas até o final</a:t>
            </a:r>
            <a:endParaRPr sz="2000">
              <a:solidFill>
                <a:schemeClr val="dk2"/>
              </a:solidFill>
              <a:latin typeface="Source Sans Pro"/>
              <a:ea typeface="Source Sans Pro"/>
              <a:cs typeface="Source Sans Pro"/>
              <a:sym typeface="Source Sans Pro"/>
            </a:endParaRPr>
          </a:p>
        </p:txBody>
      </p:sp>
      <p:cxnSp>
        <p:nvCxnSpPr>
          <p:cNvPr id="456" name="Google Shape;456;p16"/>
          <p:cNvCxnSpPr/>
          <p:nvPr/>
        </p:nvCxnSpPr>
        <p:spPr>
          <a:xfrm>
            <a:off x="1248300" y="1683950"/>
            <a:ext cx="687900" cy="0"/>
          </a:xfrm>
          <a:prstGeom prst="straightConnector1">
            <a:avLst/>
          </a:prstGeom>
          <a:noFill/>
          <a:ln cap="flat" cmpd="sng" w="76200">
            <a:solidFill>
              <a:srgbClr val="CCCCCC"/>
            </a:solidFill>
            <a:prstDash val="solid"/>
            <a:round/>
            <a:headEnd len="sm" w="sm" type="none"/>
            <a:tailEnd len="med" w="med" type="stealth"/>
          </a:ln>
        </p:spPr>
      </p:cxnSp>
      <p:cxnSp>
        <p:nvCxnSpPr>
          <p:cNvPr id="457" name="Google Shape;457;p16"/>
          <p:cNvCxnSpPr/>
          <p:nvPr/>
        </p:nvCxnSpPr>
        <p:spPr>
          <a:xfrm>
            <a:off x="3073038" y="2054900"/>
            <a:ext cx="582900" cy="253500"/>
          </a:xfrm>
          <a:prstGeom prst="straightConnector1">
            <a:avLst/>
          </a:prstGeom>
          <a:noFill/>
          <a:ln cap="flat" cmpd="sng" w="76200">
            <a:solidFill>
              <a:srgbClr val="CCCCCC"/>
            </a:solidFill>
            <a:prstDash val="solid"/>
            <a:round/>
            <a:headEnd len="sm" w="sm" type="none"/>
            <a:tailEnd len="med" w="med" type="stealth"/>
          </a:ln>
        </p:spPr>
      </p:cxnSp>
      <p:sp>
        <p:nvSpPr>
          <p:cNvPr id="458" name="Google Shape;458;p16"/>
          <p:cNvSpPr/>
          <p:nvPr/>
        </p:nvSpPr>
        <p:spPr>
          <a:xfrm>
            <a:off x="5822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N0</a:t>
            </a:r>
            <a:endParaRPr b="1" i="0" sz="1400" u="sng" cap="none" strike="noStrike">
              <a:solidFill>
                <a:srgbClr val="FFFFFF"/>
              </a:solidFill>
              <a:latin typeface="Arial"/>
              <a:ea typeface="Arial"/>
              <a:cs typeface="Arial"/>
              <a:sym typeface="Arial"/>
            </a:endParaRPr>
          </a:p>
        </p:txBody>
      </p:sp>
      <p:sp>
        <p:nvSpPr>
          <p:cNvPr id="459" name="Google Shape;459;p16"/>
          <p:cNvSpPr/>
          <p:nvPr/>
        </p:nvSpPr>
        <p:spPr>
          <a:xfrm>
            <a:off x="6584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N1</a:t>
            </a:r>
            <a:endParaRPr b="1" i="0" sz="1400" u="sng" cap="none" strike="noStrike">
              <a:solidFill>
                <a:srgbClr val="FFFFFF"/>
              </a:solidFill>
              <a:latin typeface="Arial"/>
              <a:ea typeface="Arial"/>
              <a:cs typeface="Arial"/>
              <a:sym typeface="Arial"/>
            </a:endParaRPr>
          </a:p>
        </p:txBody>
      </p:sp>
      <p:sp>
        <p:nvSpPr>
          <p:cNvPr id="460" name="Google Shape;460;p16"/>
          <p:cNvSpPr/>
          <p:nvPr/>
        </p:nvSpPr>
        <p:spPr>
          <a:xfrm>
            <a:off x="7346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N2</a:t>
            </a:r>
            <a:endParaRPr b="1" i="0" sz="1400" u="sng" cap="none" strike="noStrike">
              <a:solidFill>
                <a:srgbClr val="FFFFFF"/>
              </a:solidFill>
              <a:latin typeface="Arial"/>
              <a:ea typeface="Arial"/>
              <a:cs typeface="Arial"/>
              <a:sym typeface="Arial"/>
            </a:endParaRPr>
          </a:p>
        </p:txBody>
      </p:sp>
      <p:sp>
        <p:nvSpPr>
          <p:cNvPr id="461" name="Google Shape;461;p16"/>
          <p:cNvSpPr/>
          <p:nvPr/>
        </p:nvSpPr>
        <p:spPr>
          <a:xfrm>
            <a:off x="8108226" y="11818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p:txBody>
      </p:sp>
      <p:sp>
        <p:nvSpPr>
          <p:cNvPr id="462" name="Google Shape;462;p16"/>
          <p:cNvSpPr/>
          <p:nvPr/>
        </p:nvSpPr>
        <p:spPr>
          <a:xfrm>
            <a:off x="5822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t>
            </a:r>
            <a:endParaRPr b="1" i="0" sz="1400" u="sng" cap="none" strike="noStrike">
              <a:solidFill>
                <a:srgbClr val="FFFFFF"/>
              </a:solidFill>
              <a:latin typeface="Arial"/>
              <a:ea typeface="Arial"/>
              <a:cs typeface="Arial"/>
              <a:sym typeface="Arial"/>
            </a:endParaRPr>
          </a:p>
        </p:txBody>
      </p:sp>
      <p:sp>
        <p:nvSpPr>
          <p:cNvPr id="463" name="Google Shape;463;p16"/>
          <p:cNvSpPr/>
          <p:nvPr/>
        </p:nvSpPr>
        <p:spPr>
          <a:xfrm>
            <a:off x="6584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t>
            </a:r>
            <a:endParaRPr b="1" i="0" sz="1400" u="sng" cap="none" strike="noStrike">
              <a:solidFill>
                <a:srgbClr val="FFFFFF"/>
              </a:solidFill>
              <a:latin typeface="Arial"/>
              <a:ea typeface="Arial"/>
              <a:cs typeface="Arial"/>
              <a:sym typeface="Arial"/>
            </a:endParaRPr>
          </a:p>
        </p:txBody>
      </p:sp>
      <p:sp>
        <p:nvSpPr>
          <p:cNvPr id="464" name="Google Shape;464;p16"/>
          <p:cNvSpPr/>
          <p:nvPr/>
        </p:nvSpPr>
        <p:spPr>
          <a:xfrm>
            <a:off x="7346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sng" cap="none" strike="noStrike">
                <a:solidFill>
                  <a:schemeClr val="lt1"/>
                </a:solidFill>
                <a:latin typeface="Arial"/>
                <a:ea typeface="Arial"/>
                <a:cs typeface="Arial"/>
                <a:sym typeface="Arial"/>
              </a:rPr>
              <a:t>N999999</a:t>
            </a:r>
            <a:endParaRPr b="1" i="0" sz="1400" u="none" cap="none" strike="noStrike">
              <a:solidFill>
                <a:schemeClr val="lt1"/>
              </a:solidFill>
              <a:latin typeface="Arial"/>
              <a:ea typeface="Arial"/>
              <a:cs typeface="Arial"/>
              <a:sym typeface="Arial"/>
            </a:endParaRPr>
          </a:p>
        </p:txBody>
      </p:sp>
      <p:sp>
        <p:nvSpPr>
          <p:cNvPr id="465" name="Google Shape;465;p16"/>
          <p:cNvSpPr/>
          <p:nvPr/>
        </p:nvSpPr>
        <p:spPr>
          <a:xfrm>
            <a:off x="8108226" y="1791441"/>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r>
              <a:rPr b="1" i="0" lang="en" sz="600" u="sng" cap="none" strike="noStrike">
                <a:solidFill>
                  <a:srgbClr val="FFFFFF"/>
                </a:solidFill>
                <a:latin typeface="Arial"/>
                <a:ea typeface="Arial"/>
                <a:cs typeface="Arial"/>
                <a:sym typeface="Arial"/>
              </a:rPr>
              <a:t>N1000000</a:t>
            </a:r>
            <a:endParaRPr b="1" i="0" sz="600" u="sng" cap="none" strike="noStrike">
              <a:solidFill>
                <a:srgbClr val="FFFFFF"/>
              </a:solidFill>
              <a:latin typeface="Arial"/>
              <a:ea typeface="Arial"/>
              <a:cs typeface="Arial"/>
              <a:sym typeface="Arial"/>
            </a:endParaRPr>
          </a:p>
        </p:txBody>
      </p:sp>
      <p:sp>
        <p:nvSpPr>
          <p:cNvPr id="466" name="Google Shape;466;p16"/>
          <p:cNvSpPr txBox="1"/>
          <p:nvPr/>
        </p:nvSpPr>
        <p:spPr>
          <a:xfrm>
            <a:off x="7210800" y="2598950"/>
            <a:ext cx="13929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 = -52</a:t>
            </a:r>
            <a:endParaRPr b="1" i="0" sz="1400" u="none" cap="none" strike="noStrike">
              <a:solidFill>
                <a:srgbClr val="6AA84F"/>
              </a:solidFill>
              <a:latin typeface="Arial"/>
              <a:ea typeface="Arial"/>
              <a:cs typeface="Arial"/>
              <a:sym typeface="Arial"/>
            </a:endParaRPr>
          </a:p>
        </p:txBody>
      </p:sp>
      <p:cxnSp>
        <p:nvCxnSpPr>
          <p:cNvPr id="467" name="Google Shape;467;p16"/>
          <p:cNvCxnSpPr>
            <a:stCxn id="466" idx="0"/>
            <a:endCxn id="465" idx="2"/>
          </p:cNvCxnSpPr>
          <p:nvPr/>
        </p:nvCxnSpPr>
        <p:spPr>
          <a:xfrm flipH="1" rot="10800000">
            <a:off x="7907250" y="2198450"/>
            <a:ext cx="475200" cy="400500"/>
          </a:xfrm>
          <a:prstGeom prst="straightConnector1">
            <a:avLst/>
          </a:prstGeom>
          <a:noFill/>
          <a:ln cap="flat" cmpd="sng" w="19050">
            <a:solidFill>
              <a:srgbClr val="6AA84F"/>
            </a:solidFill>
            <a:prstDash val="solid"/>
            <a:round/>
            <a:headEnd len="sm" w="sm" type="none"/>
            <a:tailEnd len="med" w="med" type="triangle"/>
          </a:ln>
        </p:spPr>
      </p:cxnSp>
      <p:cxnSp>
        <p:nvCxnSpPr>
          <p:cNvPr id="468" name="Google Shape;468;p16"/>
          <p:cNvCxnSpPr>
            <a:stCxn id="458" idx="3"/>
            <a:endCxn id="459" idx="1"/>
          </p:cNvCxnSpPr>
          <p:nvPr/>
        </p:nvCxnSpPr>
        <p:spPr>
          <a:xfrm>
            <a:off x="6370926" y="1385391"/>
            <a:ext cx="213300" cy="0"/>
          </a:xfrm>
          <a:prstGeom prst="straightConnector1">
            <a:avLst/>
          </a:prstGeom>
          <a:noFill/>
          <a:ln cap="flat" cmpd="sng" w="9525">
            <a:solidFill>
              <a:schemeClr val="dk2"/>
            </a:solidFill>
            <a:prstDash val="solid"/>
            <a:round/>
            <a:headEnd len="sm" w="sm" type="none"/>
            <a:tailEnd len="med" w="med" type="triangle"/>
          </a:ln>
        </p:spPr>
      </p:cxnSp>
      <p:cxnSp>
        <p:nvCxnSpPr>
          <p:cNvPr id="469" name="Google Shape;469;p16"/>
          <p:cNvCxnSpPr>
            <a:stCxn id="459" idx="3"/>
            <a:endCxn id="460" idx="1"/>
          </p:cNvCxnSpPr>
          <p:nvPr/>
        </p:nvCxnSpPr>
        <p:spPr>
          <a:xfrm>
            <a:off x="7132926" y="1385391"/>
            <a:ext cx="213300" cy="0"/>
          </a:xfrm>
          <a:prstGeom prst="straightConnector1">
            <a:avLst/>
          </a:prstGeom>
          <a:noFill/>
          <a:ln cap="flat" cmpd="sng" w="9525">
            <a:solidFill>
              <a:schemeClr val="dk2"/>
            </a:solidFill>
            <a:prstDash val="solid"/>
            <a:round/>
            <a:headEnd len="sm" w="sm" type="none"/>
            <a:tailEnd len="med" w="med" type="triangle"/>
          </a:ln>
        </p:spPr>
      </p:cxnSp>
      <p:cxnSp>
        <p:nvCxnSpPr>
          <p:cNvPr id="470" name="Google Shape;470;p16"/>
          <p:cNvCxnSpPr>
            <a:stCxn id="460" idx="3"/>
            <a:endCxn id="461" idx="1"/>
          </p:cNvCxnSpPr>
          <p:nvPr/>
        </p:nvCxnSpPr>
        <p:spPr>
          <a:xfrm>
            <a:off x="7894926" y="1385391"/>
            <a:ext cx="213300" cy="0"/>
          </a:xfrm>
          <a:prstGeom prst="straightConnector1">
            <a:avLst/>
          </a:prstGeom>
          <a:noFill/>
          <a:ln cap="flat" cmpd="sng" w="9525">
            <a:solidFill>
              <a:schemeClr val="dk2"/>
            </a:solidFill>
            <a:prstDash val="solid"/>
            <a:round/>
            <a:headEnd len="sm" w="sm" type="none"/>
            <a:tailEnd len="med" w="med" type="triangle"/>
          </a:ln>
        </p:spPr>
      </p:cxnSp>
      <p:cxnSp>
        <p:nvCxnSpPr>
          <p:cNvPr id="471" name="Google Shape;471;p16"/>
          <p:cNvCxnSpPr>
            <a:stCxn id="461" idx="2"/>
            <a:endCxn id="462" idx="0"/>
          </p:cNvCxnSpPr>
          <p:nvPr/>
        </p:nvCxnSpPr>
        <p:spPr>
          <a:xfrm flipH="1">
            <a:off x="6096576" y="1588941"/>
            <a:ext cx="2286000" cy="202500"/>
          </a:xfrm>
          <a:prstGeom prst="straightConnector1">
            <a:avLst/>
          </a:prstGeom>
          <a:noFill/>
          <a:ln cap="flat" cmpd="sng" w="9525">
            <a:solidFill>
              <a:schemeClr val="dk2"/>
            </a:solidFill>
            <a:prstDash val="solid"/>
            <a:round/>
            <a:headEnd len="sm" w="sm" type="none"/>
            <a:tailEnd len="med" w="med" type="triangle"/>
          </a:ln>
        </p:spPr>
      </p:cxnSp>
      <p:cxnSp>
        <p:nvCxnSpPr>
          <p:cNvPr id="472" name="Google Shape;472;p16"/>
          <p:cNvCxnSpPr>
            <a:stCxn id="462" idx="3"/>
            <a:endCxn id="463" idx="1"/>
          </p:cNvCxnSpPr>
          <p:nvPr/>
        </p:nvCxnSpPr>
        <p:spPr>
          <a:xfrm>
            <a:off x="6370926" y="1994991"/>
            <a:ext cx="213300" cy="0"/>
          </a:xfrm>
          <a:prstGeom prst="straightConnector1">
            <a:avLst/>
          </a:prstGeom>
          <a:noFill/>
          <a:ln cap="flat" cmpd="sng" w="9525">
            <a:solidFill>
              <a:schemeClr val="dk2"/>
            </a:solidFill>
            <a:prstDash val="solid"/>
            <a:round/>
            <a:headEnd len="sm" w="sm" type="none"/>
            <a:tailEnd len="med" w="med" type="triangle"/>
          </a:ln>
        </p:spPr>
      </p:cxnSp>
      <p:cxnSp>
        <p:nvCxnSpPr>
          <p:cNvPr id="473" name="Google Shape;473;p16"/>
          <p:cNvCxnSpPr>
            <a:stCxn id="463" idx="3"/>
            <a:endCxn id="464" idx="1"/>
          </p:cNvCxnSpPr>
          <p:nvPr/>
        </p:nvCxnSpPr>
        <p:spPr>
          <a:xfrm>
            <a:off x="7132926" y="1994991"/>
            <a:ext cx="213300" cy="0"/>
          </a:xfrm>
          <a:prstGeom prst="straightConnector1">
            <a:avLst/>
          </a:prstGeom>
          <a:noFill/>
          <a:ln cap="flat" cmpd="sng" w="9525">
            <a:solidFill>
              <a:schemeClr val="dk2"/>
            </a:solidFill>
            <a:prstDash val="solid"/>
            <a:round/>
            <a:headEnd len="sm" w="sm" type="none"/>
            <a:tailEnd len="med" w="med" type="triangle"/>
          </a:ln>
        </p:spPr>
      </p:cxnSp>
      <p:cxnSp>
        <p:nvCxnSpPr>
          <p:cNvPr id="474" name="Google Shape;474;p16"/>
          <p:cNvCxnSpPr>
            <a:stCxn id="464" idx="3"/>
            <a:endCxn id="465" idx="1"/>
          </p:cNvCxnSpPr>
          <p:nvPr/>
        </p:nvCxnSpPr>
        <p:spPr>
          <a:xfrm>
            <a:off x="7894926" y="1994991"/>
            <a:ext cx="2133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Otimização #1</a:t>
            </a:r>
            <a:endParaRPr/>
          </a:p>
        </p:txBody>
      </p:sp>
      <p:sp>
        <p:nvSpPr>
          <p:cNvPr id="480" name="Google Shape;480;p17"/>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Os estados do nó são independentes dos nós pai do ao lado (irmão)</a:t>
            </a:r>
            <a:endParaRPr/>
          </a:p>
        </p:txBody>
      </p:sp>
      <p:sp>
        <p:nvSpPr>
          <p:cNvPr id="481" name="Google Shape;481;p17"/>
          <p:cNvSpPr/>
          <p:nvPr/>
        </p:nvSpPr>
        <p:spPr>
          <a:xfrm>
            <a:off x="1388525" y="2063850"/>
            <a:ext cx="2032800" cy="2108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7"/>
          <p:cNvSpPr txBox="1"/>
          <p:nvPr/>
        </p:nvSpPr>
        <p:spPr>
          <a:xfrm>
            <a:off x="2080157" y="3812210"/>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state s</a:t>
            </a:r>
            <a:r>
              <a:rPr b="0" baseline="-25000" i="0" lang="en" sz="1400" u="none" cap="none" strike="noStrike">
                <a:solidFill>
                  <a:srgbClr val="000000"/>
                </a:solidFill>
                <a:latin typeface="Arial"/>
                <a:ea typeface="Arial"/>
                <a:cs typeface="Arial"/>
                <a:sym typeface="Arial"/>
              </a:rPr>
              <a:t>2</a:t>
            </a:r>
            <a:endParaRPr b="0" baseline="-25000" i="0" sz="1400" u="none" cap="none" strike="noStrike">
              <a:solidFill>
                <a:srgbClr val="000000"/>
              </a:solidFill>
              <a:latin typeface="Arial"/>
              <a:ea typeface="Arial"/>
              <a:cs typeface="Arial"/>
              <a:sym typeface="Arial"/>
            </a:endParaRPr>
          </a:p>
        </p:txBody>
      </p:sp>
      <p:sp>
        <p:nvSpPr>
          <p:cNvPr id="483" name="Google Shape;483;p17"/>
          <p:cNvSpPr/>
          <p:nvPr/>
        </p:nvSpPr>
        <p:spPr>
          <a:xfrm>
            <a:off x="2027719" y="2137466"/>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484" name="Google Shape;484;p17"/>
          <p:cNvSpPr/>
          <p:nvPr/>
        </p:nvSpPr>
        <p:spPr>
          <a:xfrm>
            <a:off x="1662894" y="27754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N1</a:t>
            </a:r>
            <a:endParaRPr b="1" i="0" sz="1400" u="none" cap="none" strike="noStrike">
              <a:solidFill>
                <a:srgbClr val="FFFFFF"/>
              </a:solidFill>
              <a:latin typeface="Arial"/>
              <a:ea typeface="Arial"/>
              <a:cs typeface="Arial"/>
              <a:sym typeface="Arial"/>
            </a:endParaRPr>
          </a:p>
        </p:txBody>
      </p:sp>
      <p:sp>
        <p:nvSpPr>
          <p:cNvPr id="485" name="Google Shape;485;p17"/>
          <p:cNvSpPr/>
          <p:nvPr/>
        </p:nvSpPr>
        <p:spPr>
          <a:xfrm>
            <a:off x="2440269" y="27754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sp>
        <p:nvSpPr>
          <p:cNvPr id="486" name="Google Shape;486;p17"/>
          <p:cNvSpPr/>
          <p:nvPr/>
        </p:nvSpPr>
        <p:spPr>
          <a:xfrm>
            <a:off x="1466469"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FFFFFF"/>
                </a:solidFill>
                <a:latin typeface="Arial"/>
                <a:ea typeface="Arial"/>
                <a:cs typeface="Arial"/>
                <a:sym typeface="Arial"/>
              </a:rPr>
              <a:t>N3</a:t>
            </a:r>
            <a:endParaRPr b="1" i="0" sz="1400" u="sng" cap="none" strike="noStrike">
              <a:solidFill>
                <a:srgbClr val="FFFFFF"/>
              </a:solidFill>
              <a:latin typeface="Arial"/>
              <a:ea typeface="Arial"/>
              <a:cs typeface="Arial"/>
              <a:sym typeface="Arial"/>
            </a:endParaRPr>
          </a:p>
        </p:txBody>
      </p:sp>
      <p:sp>
        <p:nvSpPr>
          <p:cNvPr id="487" name="Google Shape;487;p17"/>
          <p:cNvSpPr/>
          <p:nvPr/>
        </p:nvSpPr>
        <p:spPr>
          <a:xfrm>
            <a:off x="2109044"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N4</a:t>
            </a:r>
            <a:endParaRPr b="1" i="0" sz="1400" u="none" cap="none" strike="noStrike">
              <a:solidFill>
                <a:srgbClr val="FFFFFF"/>
              </a:solidFill>
              <a:latin typeface="Arial"/>
              <a:ea typeface="Arial"/>
              <a:cs typeface="Arial"/>
              <a:sym typeface="Arial"/>
            </a:endParaRPr>
          </a:p>
        </p:txBody>
      </p:sp>
      <p:sp>
        <p:nvSpPr>
          <p:cNvPr id="488" name="Google Shape;488;p17"/>
          <p:cNvSpPr/>
          <p:nvPr/>
        </p:nvSpPr>
        <p:spPr>
          <a:xfrm>
            <a:off x="2751619" y="346524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N5</a:t>
            </a:r>
            <a:endParaRPr b="1" i="0" sz="1400" u="none" cap="none" strike="noStrike">
              <a:solidFill>
                <a:srgbClr val="FFFFFF"/>
              </a:solidFill>
              <a:latin typeface="Arial"/>
              <a:ea typeface="Arial"/>
              <a:cs typeface="Arial"/>
              <a:sym typeface="Arial"/>
            </a:endParaRPr>
          </a:p>
        </p:txBody>
      </p:sp>
      <p:cxnSp>
        <p:nvCxnSpPr>
          <p:cNvPr id="489" name="Google Shape;489;p17"/>
          <p:cNvCxnSpPr>
            <a:endCxn id="484" idx="0"/>
          </p:cNvCxnSpPr>
          <p:nvPr/>
        </p:nvCxnSpPr>
        <p:spPr>
          <a:xfrm flipH="1">
            <a:off x="1937244" y="2544411"/>
            <a:ext cx="341100" cy="231000"/>
          </a:xfrm>
          <a:prstGeom prst="straightConnector1">
            <a:avLst/>
          </a:prstGeom>
          <a:noFill/>
          <a:ln cap="flat" cmpd="sng" w="28575">
            <a:solidFill>
              <a:srgbClr val="00A598"/>
            </a:solidFill>
            <a:prstDash val="solid"/>
            <a:round/>
            <a:headEnd len="sm" w="sm" type="none"/>
            <a:tailEnd len="med" w="med" type="stealth"/>
          </a:ln>
        </p:spPr>
      </p:cxnSp>
      <p:cxnSp>
        <p:nvCxnSpPr>
          <p:cNvPr id="490" name="Google Shape;490;p17"/>
          <p:cNvCxnSpPr>
            <a:endCxn id="485" idx="0"/>
          </p:cNvCxnSpPr>
          <p:nvPr/>
        </p:nvCxnSpPr>
        <p:spPr>
          <a:xfrm>
            <a:off x="2278119" y="2544411"/>
            <a:ext cx="436500" cy="231000"/>
          </a:xfrm>
          <a:prstGeom prst="straightConnector1">
            <a:avLst/>
          </a:prstGeom>
          <a:noFill/>
          <a:ln cap="flat" cmpd="sng" w="28575">
            <a:solidFill>
              <a:srgbClr val="00A598"/>
            </a:solidFill>
            <a:prstDash val="solid"/>
            <a:round/>
            <a:headEnd len="sm" w="sm" type="none"/>
            <a:tailEnd len="med" w="med" type="stealth"/>
          </a:ln>
        </p:spPr>
      </p:cxnSp>
      <p:cxnSp>
        <p:nvCxnSpPr>
          <p:cNvPr id="491" name="Google Shape;491;p17"/>
          <p:cNvCxnSpPr>
            <a:stCxn id="484" idx="2"/>
            <a:endCxn id="486" idx="0"/>
          </p:cNvCxnSpPr>
          <p:nvPr/>
        </p:nvCxnSpPr>
        <p:spPr>
          <a:xfrm flipH="1">
            <a:off x="1740744" y="3182511"/>
            <a:ext cx="196500" cy="282600"/>
          </a:xfrm>
          <a:prstGeom prst="straightConnector1">
            <a:avLst/>
          </a:prstGeom>
          <a:noFill/>
          <a:ln cap="flat" cmpd="sng" w="28575">
            <a:solidFill>
              <a:schemeClr val="accent1"/>
            </a:solidFill>
            <a:prstDash val="solid"/>
            <a:round/>
            <a:headEnd len="sm" w="sm" type="none"/>
            <a:tailEnd len="med" w="med" type="stealth"/>
          </a:ln>
        </p:spPr>
      </p:cxnSp>
      <p:cxnSp>
        <p:nvCxnSpPr>
          <p:cNvPr id="492" name="Google Shape;492;p17"/>
          <p:cNvCxnSpPr>
            <a:stCxn id="484" idx="2"/>
            <a:endCxn id="487" idx="0"/>
          </p:cNvCxnSpPr>
          <p:nvPr/>
        </p:nvCxnSpPr>
        <p:spPr>
          <a:xfrm>
            <a:off x="1937244" y="3182511"/>
            <a:ext cx="446100" cy="282600"/>
          </a:xfrm>
          <a:prstGeom prst="straightConnector1">
            <a:avLst/>
          </a:prstGeom>
          <a:noFill/>
          <a:ln cap="flat" cmpd="sng" w="28575">
            <a:solidFill>
              <a:schemeClr val="accent1"/>
            </a:solidFill>
            <a:prstDash val="solid"/>
            <a:round/>
            <a:headEnd len="sm" w="sm" type="none"/>
            <a:tailEnd len="med" w="med" type="stealth"/>
          </a:ln>
        </p:spPr>
      </p:cxnSp>
      <p:cxnSp>
        <p:nvCxnSpPr>
          <p:cNvPr id="493" name="Google Shape;493;p17"/>
          <p:cNvCxnSpPr>
            <a:stCxn id="484" idx="2"/>
            <a:endCxn id="488" idx="0"/>
          </p:cNvCxnSpPr>
          <p:nvPr/>
        </p:nvCxnSpPr>
        <p:spPr>
          <a:xfrm>
            <a:off x="1937244" y="3182511"/>
            <a:ext cx="1088700" cy="282600"/>
          </a:xfrm>
          <a:prstGeom prst="straightConnector1">
            <a:avLst/>
          </a:prstGeom>
          <a:noFill/>
          <a:ln cap="flat" cmpd="sng" w="28575">
            <a:solidFill>
              <a:schemeClr val="accent1"/>
            </a:solidFill>
            <a:prstDash val="solid"/>
            <a:round/>
            <a:headEnd len="sm" w="sm" type="none"/>
            <a:tailEnd len="med" w="med" type="stealth"/>
          </a:ln>
        </p:spPr>
      </p:cxnSp>
      <p:sp>
        <p:nvSpPr>
          <p:cNvPr id="494" name="Google Shape;494;p17"/>
          <p:cNvSpPr txBox="1"/>
          <p:nvPr/>
        </p:nvSpPr>
        <p:spPr>
          <a:xfrm>
            <a:off x="4048325" y="1712550"/>
            <a:ext cx="48456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Source Sans Pro"/>
                <a:ea typeface="Source Sans Pro"/>
                <a:cs typeface="Source Sans Pro"/>
                <a:sym typeface="Source Sans Pro"/>
              </a:rPr>
              <a:t>s</a:t>
            </a:r>
            <a:r>
              <a:rPr b="0" baseline="-25000" i="0" lang="en" sz="1800" u="none" cap="none" strike="noStrike">
                <a:solidFill>
                  <a:schemeClr val="dk2"/>
                </a:solidFill>
                <a:latin typeface="Source Sans Pro"/>
                <a:ea typeface="Source Sans Pro"/>
                <a:cs typeface="Source Sans Pro"/>
                <a:sym typeface="Source Sans Pro"/>
              </a:rPr>
              <a:t>2 </a:t>
            </a:r>
            <a:r>
              <a:rPr lang="en" sz="1800">
                <a:solidFill>
                  <a:schemeClr val="dk2"/>
                </a:solidFill>
                <a:latin typeface="Source Sans Pro"/>
                <a:ea typeface="Source Sans Pro"/>
                <a:cs typeface="Source Sans Pro"/>
                <a:sym typeface="Source Sans Pro"/>
              </a:rPr>
              <a:t>pode ser representado como um vetor de comprimento fixo que descreve o hipercubo delimitador de N3</a:t>
            </a:r>
            <a:r>
              <a:rPr b="0" i="0" lang="en" sz="1800" u="none" cap="none" strike="noStrike">
                <a:solidFill>
                  <a:schemeClr val="dk2"/>
                </a:solidFill>
                <a:latin typeface="Source Sans Pro"/>
                <a:ea typeface="Source Sans Pro"/>
                <a:cs typeface="Source Sans Pro"/>
                <a:sym typeface="Source Sans Pro"/>
              </a:rPr>
              <a:t>:</a:t>
            </a:r>
            <a:endParaRPr b="0" i="0" sz="1800" u="none" cap="none" strike="noStrike">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onsolas"/>
                <a:ea typeface="Consolas"/>
                <a:cs typeface="Consolas"/>
                <a:sym typeface="Consolas"/>
              </a:rPr>
              <a:t>{SrcIPMin, SrcIPMax,</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onsolas"/>
                <a:ea typeface="Consolas"/>
                <a:cs typeface="Consolas"/>
                <a:sym typeface="Consolas"/>
              </a:rPr>
              <a:t> DstIPMin, DstIPMax,</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onsolas"/>
                <a:ea typeface="Consolas"/>
                <a:cs typeface="Consolas"/>
                <a:sym typeface="Consolas"/>
              </a:rPr>
              <a:t> SrcPortMin, SrcPortMax,</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onsolas"/>
                <a:ea typeface="Consolas"/>
                <a:cs typeface="Consolas"/>
                <a:sym typeface="Consolas"/>
              </a:rPr>
              <a:t> DstPortMin, DstPortMax,</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Consolas"/>
                <a:ea typeface="Consolas"/>
                <a:cs typeface="Consolas"/>
                <a:sym typeface="Consolas"/>
              </a:rPr>
              <a:t> ProtocolMin, ProtocolMax}</a:t>
            </a:r>
            <a:endParaRPr b="0" i="0" sz="1800" u="none" cap="none" strike="noStrike">
              <a:solidFill>
                <a:schemeClr val="dk2"/>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Otimização #2</a:t>
            </a:r>
            <a:endParaRPr/>
          </a:p>
        </p:txBody>
      </p:sp>
      <p:sp>
        <p:nvSpPr>
          <p:cNvPr id="500" name="Google Shape;500;p18"/>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Construir a árvore torna-se um processo de decisão de ramificação, não um MDP seqüencial</a:t>
            </a:r>
            <a:endParaRPr/>
          </a:p>
          <a:p>
            <a:pPr indent="-342900" lvl="0" marL="457200" rtl="0" algn="l">
              <a:lnSpc>
                <a:spcPct val="115000"/>
              </a:lnSpc>
              <a:spcBef>
                <a:spcPts val="0"/>
              </a:spcBef>
              <a:spcAft>
                <a:spcPts val="0"/>
              </a:spcAft>
              <a:buSzPts val="1800"/>
              <a:buChar char="●"/>
            </a:pPr>
            <a:r>
              <a:rPr lang="en"/>
              <a:t>Calcular as recompensas não somando ao longo do tempo, mas sim, por meio dos galhos de árvores</a:t>
            </a:r>
            <a:endParaRPr/>
          </a:p>
        </p:txBody>
      </p:sp>
      <p:sp>
        <p:nvSpPr>
          <p:cNvPr id="501" name="Google Shape;501;p18"/>
          <p:cNvSpPr/>
          <p:nvPr/>
        </p:nvSpPr>
        <p:spPr>
          <a:xfrm>
            <a:off x="1342600" y="2530900"/>
            <a:ext cx="2032800" cy="21084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8"/>
          <p:cNvSpPr txBox="1"/>
          <p:nvPr/>
        </p:nvSpPr>
        <p:spPr>
          <a:xfrm>
            <a:off x="2034232" y="4279260"/>
            <a:ext cx="9633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state s</a:t>
            </a:r>
            <a:r>
              <a:rPr b="0" baseline="-25000" i="0" lang="en" sz="1400" u="none" cap="none" strike="noStrike">
                <a:solidFill>
                  <a:srgbClr val="000000"/>
                </a:solidFill>
                <a:latin typeface="Arial"/>
                <a:ea typeface="Arial"/>
                <a:cs typeface="Arial"/>
                <a:sym typeface="Arial"/>
              </a:rPr>
              <a:t>n</a:t>
            </a:r>
            <a:endParaRPr b="0" baseline="-25000" i="0" sz="1400" u="none" cap="none" strike="noStrike">
              <a:solidFill>
                <a:srgbClr val="000000"/>
              </a:solidFill>
              <a:latin typeface="Arial"/>
              <a:ea typeface="Arial"/>
              <a:cs typeface="Arial"/>
              <a:sym typeface="Arial"/>
            </a:endParaRPr>
          </a:p>
        </p:txBody>
      </p:sp>
      <p:sp>
        <p:nvSpPr>
          <p:cNvPr id="503" name="Google Shape;503;p18"/>
          <p:cNvSpPr/>
          <p:nvPr/>
        </p:nvSpPr>
        <p:spPr>
          <a:xfrm>
            <a:off x="1981794" y="2604516"/>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504" name="Google Shape;504;p18"/>
          <p:cNvSpPr/>
          <p:nvPr/>
        </p:nvSpPr>
        <p:spPr>
          <a:xfrm>
            <a:off x="1616969" y="324246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N1</a:t>
            </a:r>
            <a:endParaRPr b="1" i="0" sz="1400" u="none" cap="none" strike="noStrike">
              <a:solidFill>
                <a:srgbClr val="FFFFFF"/>
              </a:solidFill>
              <a:latin typeface="Arial"/>
              <a:ea typeface="Arial"/>
              <a:cs typeface="Arial"/>
              <a:sym typeface="Arial"/>
            </a:endParaRPr>
          </a:p>
        </p:txBody>
      </p:sp>
      <p:sp>
        <p:nvSpPr>
          <p:cNvPr id="505" name="Google Shape;505;p18"/>
          <p:cNvSpPr/>
          <p:nvPr/>
        </p:nvSpPr>
        <p:spPr>
          <a:xfrm>
            <a:off x="2394344" y="324246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sp>
        <p:nvSpPr>
          <p:cNvPr id="506" name="Google Shape;506;p18"/>
          <p:cNvSpPr/>
          <p:nvPr/>
        </p:nvSpPr>
        <p:spPr>
          <a:xfrm>
            <a:off x="1420544" y="393229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N3</a:t>
            </a:r>
            <a:endParaRPr b="1" i="0" sz="1400" u="none" cap="none" strike="noStrike">
              <a:solidFill>
                <a:srgbClr val="FFFFFF"/>
              </a:solidFill>
              <a:latin typeface="Arial"/>
              <a:ea typeface="Arial"/>
              <a:cs typeface="Arial"/>
              <a:sym typeface="Arial"/>
            </a:endParaRPr>
          </a:p>
        </p:txBody>
      </p:sp>
      <p:sp>
        <p:nvSpPr>
          <p:cNvPr id="507" name="Google Shape;507;p18"/>
          <p:cNvSpPr/>
          <p:nvPr/>
        </p:nvSpPr>
        <p:spPr>
          <a:xfrm>
            <a:off x="2063119" y="393229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N4</a:t>
            </a:r>
            <a:endParaRPr b="1" i="0" sz="1400" u="none" cap="none" strike="noStrike">
              <a:solidFill>
                <a:srgbClr val="FFFFFF"/>
              </a:solidFill>
              <a:latin typeface="Arial"/>
              <a:ea typeface="Arial"/>
              <a:cs typeface="Arial"/>
              <a:sym typeface="Arial"/>
            </a:endParaRPr>
          </a:p>
        </p:txBody>
      </p:sp>
      <p:sp>
        <p:nvSpPr>
          <p:cNvPr id="508" name="Google Shape;508;p18"/>
          <p:cNvSpPr/>
          <p:nvPr/>
        </p:nvSpPr>
        <p:spPr>
          <a:xfrm>
            <a:off x="2705694" y="3932298"/>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N5</a:t>
            </a:r>
            <a:endParaRPr b="1" i="0" sz="1400" u="none" cap="none" strike="noStrike">
              <a:solidFill>
                <a:srgbClr val="FFFFFF"/>
              </a:solidFill>
              <a:latin typeface="Arial"/>
              <a:ea typeface="Arial"/>
              <a:cs typeface="Arial"/>
              <a:sym typeface="Arial"/>
            </a:endParaRPr>
          </a:p>
        </p:txBody>
      </p:sp>
      <p:cxnSp>
        <p:nvCxnSpPr>
          <p:cNvPr id="509" name="Google Shape;509;p18"/>
          <p:cNvCxnSpPr>
            <a:endCxn id="504" idx="0"/>
          </p:cNvCxnSpPr>
          <p:nvPr/>
        </p:nvCxnSpPr>
        <p:spPr>
          <a:xfrm flipH="1">
            <a:off x="1891319" y="3011461"/>
            <a:ext cx="341100" cy="231000"/>
          </a:xfrm>
          <a:prstGeom prst="straightConnector1">
            <a:avLst/>
          </a:prstGeom>
          <a:noFill/>
          <a:ln cap="flat" cmpd="sng" w="28575">
            <a:solidFill>
              <a:srgbClr val="00A598"/>
            </a:solidFill>
            <a:prstDash val="solid"/>
            <a:round/>
            <a:headEnd len="sm" w="sm" type="none"/>
            <a:tailEnd len="med" w="med" type="stealth"/>
          </a:ln>
        </p:spPr>
      </p:cxnSp>
      <p:cxnSp>
        <p:nvCxnSpPr>
          <p:cNvPr id="510" name="Google Shape;510;p18"/>
          <p:cNvCxnSpPr>
            <a:endCxn id="505" idx="0"/>
          </p:cNvCxnSpPr>
          <p:nvPr/>
        </p:nvCxnSpPr>
        <p:spPr>
          <a:xfrm>
            <a:off x="2232194" y="3011461"/>
            <a:ext cx="436500" cy="231000"/>
          </a:xfrm>
          <a:prstGeom prst="straightConnector1">
            <a:avLst/>
          </a:prstGeom>
          <a:noFill/>
          <a:ln cap="flat" cmpd="sng" w="28575">
            <a:solidFill>
              <a:srgbClr val="00A598"/>
            </a:solidFill>
            <a:prstDash val="solid"/>
            <a:round/>
            <a:headEnd len="sm" w="sm" type="none"/>
            <a:tailEnd len="med" w="med" type="stealth"/>
          </a:ln>
        </p:spPr>
      </p:cxnSp>
      <p:cxnSp>
        <p:nvCxnSpPr>
          <p:cNvPr id="511" name="Google Shape;511;p18"/>
          <p:cNvCxnSpPr>
            <a:stCxn id="504" idx="2"/>
            <a:endCxn id="506" idx="0"/>
          </p:cNvCxnSpPr>
          <p:nvPr/>
        </p:nvCxnSpPr>
        <p:spPr>
          <a:xfrm flipH="1">
            <a:off x="1694819" y="3649561"/>
            <a:ext cx="196500" cy="282600"/>
          </a:xfrm>
          <a:prstGeom prst="straightConnector1">
            <a:avLst/>
          </a:prstGeom>
          <a:noFill/>
          <a:ln cap="flat" cmpd="sng" w="28575">
            <a:solidFill>
              <a:schemeClr val="accent1"/>
            </a:solidFill>
            <a:prstDash val="solid"/>
            <a:round/>
            <a:headEnd len="sm" w="sm" type="none"/>
            <a:tailEnd len="med" w="med" type="stealth"/>
          </a:ln>
        </p:spPr>
      </p:cxnSp>
      <p:cxnSp>
        <p:nvCxnSpPr>
          <p:cNvPr id="512" name="Google Shape;512;p18"/>
          <p:cNvCxnSpPr>
            <a:stCxn id="504" idx="2"/>
            <a:endCxn id="507" idx="0"/>
          </p:cNvCxnSpPr>
          <p:nvPr/>
        </p:nvCxnSpPr>
        <p:spPr>
          <a:xfrm>
            <a:off x="1891319" y="3649561"/>
            <a:ext cx="446100" cy="282600"/>
          </a:xfrm>
          <a:prstGeom prst="straightConnector1">
            <a:avLst/>
          </a:prstGeom>
          <a:noFill/>
          <a:ln cap="flat" cmpd="sng" w="28575">
            <a:solidFill>
              <a:schemeClr val="accent1"/>
            </a:solidFill>
            <a:prstDash val="solid"/>
            <a:round/>
            <a:headEnd len="sm" w="sm" type="none"/>
            <a:tailEnd len="med" w="med" type="stealth"/>
          </a:ln>
        </p:spPr>
      </p:cxnSp>
      <p:cxnSp>
        <p:nvCxnSpPr>
          <p:cNvPr id="513" name="Google Shape;513;p18"/>
          <p:cNvCxnSpPr>
            <a:stCxn id="504" idx="2"/>
            <a:endCxn id="508" idx="0"/>
          </p:cNvCxnSpPr>
          <p:nvPr/>
        </p:nvCxnSpPr>
        <p:spPr>
          <a:xfrm>
            <a:off x="1891319" y="3649561"/>
            <a:ext cx="1088700" cy="282600"/>
          </a:xfrm>
          <a:prstGeom prst="straightConnector1">
            <a:avLst/>
          </a:prstGeom>
          <a:noFill/>
          <a:ln cap="flat" cmpd="sng" w="28575">
            <a:solidFill>
              <a:schemeClr val="accent1"/>
            </a:solidFill>
            <a:prstDash val="solid"/>
            <a:round/>
            <a:headEnd len="sm" w="sm" type="none"/>
            <a:tailEnd len="med" w="med" type="stealth"/>
          </a:ln>
        </p:spPr>
      </p:cxnSp>
      <p:sp>
        <p:nvSpPr>
          <p:cNvPr id="514" name="Google Shape;514;p18"/>
          <p:cNvSpPr txBox="1"/>
          <p:nvPr/>
        </p:nvSpPr>
        <p:spPr>
          <a:xfrm>
            <a:off x="3862650" y="2530900"/>
            <a:ext cx="42786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1" lang="en" sz="2000" u="none" cap="none" strike="noStrike">
                <a:solidFill>
                  <a:schemeClr val="dk2"/>
                </a:solidFill>
                <a:latin typeface="Source Sans Pro"/>
                <a:ea typeface="Source Sans Pro"/>
                <a:cs typeface="Source Sans Pro"/>
                <a:sym typeface="Source Sans Pro"/>
              </a:rPr>
              <a:t>S</a:t>
            </a:r>
            <a:r>
              <a:rPr i="1" lang="en" sz="2000">
                <a:solidFill>
                  <a:schemeClr val="dk2"/>
                </a:solidFill>
                <a:latin typeface="Source Sans Pro"/>
                <a:ea typeface="Source Sans Pro"/>
                <a:cs typeface="Source Sans Pro"/>
                <a:sym typeface="Source Sans Pro"/>
              </a:rPr>
              <a:t>uponha que este seja o estado final</a:t>
            </a:r>
            <a:r>
              <a:rPr b="0" i="1" lang="en" sz="2000" u="none" cap="none" strike="noStrike">
                <a:solidFill>
                  <a:schemeClr val="dk2"/>
                </a:solidFill>
                <a:latin typeface="Source Sans Pro"/>
                <a:ea typeface="Source Sans Pro"/>
                <a:cs typeface="Source Sans Pro"/>
                <a:sym typeface="Source Sans Pro"/>
              </a:rPr>
              <a:t> s</a:t>
            </a:r>
            <a:r>
              <a:rPr b="0" baseline="-25000" i="1" lang="en" sz="2000" u="none" cap="none" strike="noStrike">
                <a:solidFill>
                  <a:schemeClr val="dk2"/>
                </a:solidFill>
                <a:latin typeface="Source Sans Pro"/>
                <a:ea typeface="Source Sans Pro"/>
                <a:cs typeface="Source Sans Pro"/>
                <a:sym typeface="Source Sans Pro"/>
              </a:rPr>
              <a:t>n</a:t>
            </a:r>
            <a:r>
              <a:rPr b="0" i="1" lang="en" sz="2000" u="none" cap="none" strike="noStrike">
                <a:solidFill>
                  <a:schemeClr val="dk2"/>
                </a:solidFill>
                <a:latin typeface="Source Sans Pro"/>
                <a:ea typeface="Source Sans Pro"/>
                <a:cs typeface="Source Sans Pro"/>
                <a:sym typeface="Source Sans Pro"/>
              </a:rPr>
              <a:t>, </a:t>
            </a:r>
            <a:r>
              <a:rPr i="1" lang="en" sz="2000">
                <a:solidFill>
                  <a:schemeClr val="dk2"/>
                </a:solidFill>
                <a:latin typeface="Source Sans Pro"/>
                <a:ea typeface="Source Sans Pro"/>
                <a:cs typeface="Source Sans Pro"/>
                <a:sym typeface="Source Sans Pro"/>
              </a:rPr>
              <a:t>Como calculamos o total de recompensa </a:t>
            </a:r>
            <a:r>
              <a:rPr b="0" i="1" lang="en" sz="2000" u="none" cap="none" strike="noStrike">
                <a:solidFill>
                  <a:schemeClr val="dk2"/>
                </a:solidFill>
                <a:latin typeface="Source Sans Pro"/>
                <a:ea typeface="Source Sans Pro"/>
                <a:cs typeface="Source Sans Pro"/>
                <a:sym typeface="Source Sans Pro"/>
              </a:rPr>
              <a:t>(</a:t>
            </a:r>
            <a:r>
              <a:rPr i="1" lang="en" sz="2000">
                <a:solidFill>
                  <a:schemeClr val="dk2"/>
                </a:solidFill>
                <a:latin typeface="Source Sans Pro"/>
                <a:ea typeface="Source Sans Pro"/>
                <a:cs typeface="Source Sans Pro"/>
                <a:sym typeface="Source Sans Pro"/>
              </a:rPr>
              <a:t>vantagens</a:t>
            </a:r>
            <a:r>
              <a:rPr b="0" i="1" lang="en" sz="2000" u="none" cap="none" strike="noStrike">
                <a:solidFill>
                  <a:schemeClr val="dk2"/>
                </a:solidFill>
                <a:latin typeface="Source Sans Pro"/>
                <a:ea typeface="Source Sans Pro"/>
                <a:cs typeface="Source Sans Pro"/>
                <a:sym typeface="Source Sans Pro"/>
              </a:rPr>
              <a:t>) </a:t>
            </a:r>
            <a:r>
              <a:rPr i="1" lang="en" sz="2000">
                <a:solidFill>
                  <a:schemeClr val="dk2"/>
                </a:solidFill>
                <a:latin typeface="Source Sans Pro"/>
                <a:ea typeface="Source Sans Pro"/>
                <a:cs typeface="Source Sans Pro"/>
                <a:sym typeface="Source Sans Pro"/>
              </a:rPr>
              <a:t>para o nó raiz</a:t>
            </a:r>
            <a:r>
              <a:rPr b="0" i="0" lang="en" sz="2000" u="none" cap="none" strike="noStrike">
                <a:solidFill>
                  <a:schemeClr val="dk2"/>
                </a:solidFill>
                <a:latin typeface="Source Sans Pro"/>
                <a:ea typeface="Source Sans Pro"/>
                <a:cs typeface="Source Sans Pro"/>
                <a:sym typeface="Source Sans Pro"/>
              </a:rPr>
              <a:t> </a:t>
            </a:r>
            <a:r>
              <a:rPr b="0" i="1" lang="en" sz="2000" u="sng" cap="none" strike="noStrike">
                <a:solidFill>
                  <a:schemeClr val="dk2"/>
                </a:solidFill>
                <a:latin typeface="Source Sans Pro"/>
                <a:ea typeface="Source Sans Pro"/>
                <a:cs typeface="Source Sans Pro"/>
                <a:sym typeface="Source Sans Pro"/>
              </a:rPr>
              <a:t>N0</a:t>
            </a:r>
            <a:r>
              <a:rPr b="0" i="1" lang="en" sz="2000" u="none" cap="none" strike="noStrike">
                <a:solidFill>
                  <a:schemeClr val="dk2"/>
                </a:solidFill>
                <a:latin typeface="Source Sans Pro"/>
                <a:ea typeface="Source Sans Pro"/>
                <a:cs typeface="Source Sans Pro"/>
                <a:sym typeface="Source Sans Pro"/>
              </a:rPr>
              <a:t>?</a:t>
            </a:r>
            <a:endParaRPr b="0" i="1" sz="2000" u="none" cap="none" strike="noStrike">
              <a:solidFill>
                <a:schemeClr val="dk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
          <p:cNvSpPr/>
          <p:nvPr/>
        </p:nvSpPr>
        <p:spPr>
          <a:xfrm>
            <a:off x="2793450" y="1984700"/>
            <a:ext cx="2977500" cy="3096900"/>
          </a:xfrm>
          <a:prstGeom prst="roundRect">
            <a:avLst>
              <a:gd fmla="val 16667" name="adj"/>
            </a:avLst>
          </a:prstGeom>
          <a:noFill/>
          <a:ln cap="flat" cmpd="sng" w="28575">
            <a:solidFill>
              <a:srgbClr val="ED7D3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63" name="Google Shape;16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
              <a:t>Classificação de Pacotes</a:t>
            </a:r>
            <a:endParaRPr/>
          </a:p>
          <a:p>
            <a:pPr indent="0" lvl="0" marL="0" rtl="0" algn="l">
              <a:lnSpc>
                <a:spcPct val="100000"/>
              </a:lnSpc>
              <a:spcBef>
                <a:spcPts val="0"/>
              </a:spcBef>
              <a:spcAft>
                <a:spcPts val="0"/>
              </a:spcAft>
              <a:buSzPts val="2800"/>
              <a:buNone/>
            </a:pPr>
            <a:r>
              <a:t/>
            </a:r>
            <a:endParaRPr/>
          </a:p>
        </p:txBody>
      </p:sp>
      <p:sp>
        <p:nvSpPr>
          <p:cNvPr id="164" name="Google Shape;164;p2"/>
          <p:cNvSpPr txBox="1"/>
          <p:nvPr>
            <p:ph idx="1" type="body"/>
          </p:nvPr>
        </p:nvSpPr>
        <p:spPr>
          <a:xfrm>
            <a:off x="311700" y="1076275"/>
            <a:ext cx="8520600" cy="98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Sans Pro"/>
              <a:buChar char="●"/>
            </a:pPr>
            <a:r>
              <a:rPr lang="en"/>
              <a:t>Problema fundamental de redes de computadores</a:t>
            </a:r>
            <a:endParaRPr/>
          </a:p>
          <a:p>
            <a:pPr indent="-342900" lvl="1" marL="914400" rtl="0" algn="l">
              <a:lnSpc>
                <a:spcPct val="115000"/>
              </a:lnSpc>
              <a:spcBef>
                <a:spcPts val="0"/>
              </a:spcBef>
              <a:spcAft>
                <a:spcPts val="0"/>
              </a:spcAft>
              <a:buSzPts val="1800"/>
              <a:buFont typeface="Source Sans Pro"/>
              <a:buChar char="○"/>
            </a:pPr>
            <a:r>
              <a:rPr lang="en" sz="1800"/>
              <a:t>Blocos de Controle de acesso</a:t>
            </a:r>
            <a:r>
              <a:rPr lang="en" sz="1800"/>
              <a:t>, qualidade de serviço (QoS), defesa contra ataques</a:t>
            </a:r>
            <a:endParaRPr sz="1800"/>
          </a:p>
        </p:txBody>
      </p:sp>
      <p:grpSp>
        <p:nvGrpSpPr>
          <p:cNvPr id="165" name="Google Shape;165;p2"/>
          <p:cNvGrpSpPr/>
          <p:nvPr/>
        </p:nvGrpSpPr>
        <p:grpSpPr>
          <a:xfrm>
            <a:off x="201304" y="2831225"/>
            <a:ext cx="1729639" cy="2299660"/>
            <a:chOff x="201304" y="3745625"/>
            <a:chExt cx="1729639" cy="2299660"/>
          </a:xfrm>
        </p:grpSpPr>
        <p:sp>
          <p:nvSpPr>
            <p:cNvPr id="166" name="Google Shape;166;p2"/>
            <p:cNvSpPr txBox="1"/>
            <p:nvPr/>
          </p:nvSpPr>
          <p:spPr>
            <a:xfrm>
              <a:off x="201304" y="4120663"/>
              <a:ext cx="1339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Src IP addr</a:t>
              </a:r>
              <a:endParaRPr b="0" i="0" sz="1800" u="none" cap="none" strike="noStrike">
                <a:solidFill>
                  <a:srgbClr val="000000"/>
                </a:solidFill>
                <a:latin typeface="Helvetica Neue"/>
                <a:ea typeface="Helvetica Neue"/>
                <a:cs typeface="Helvetica Neue"/>
                <a:sym typeface="Helvetica Neue"/>
              </a:endParaRPr>
            </a:p>
          </p:txBody>
        </p:sp>
        <p:sp>
          <p:nvSpPr>
            <p:cNvPr id="167" name="Google Shape;167;p2"/>
            <p:cNvSpPr txBox="1"/>
            <p:nvPr/>
          </p:nvSpPr>
          <p:spPr>
            <a:xfrm>
              <a:off x="213026" y="4519250"/>
              <a:ext cx="1343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Dst IP addr</a:t>
              </a:r>
              <a:endParaRPr b="0" i="0" sz="1800" u="none" cap="none" strike="noStrike">
                <a:solidFill>
                  <a:srgbClr val="000000"/>
                </a:solidFill>
                <a:latin typeface="Helvetica Neue"/>
                <a:ea typeface="Helvetica Neue"/>
                <a:cs typeface="Helvetica Neue"/>
                <a:sym typeface="Helvetica Neue"/>
              </a:endParaRPr>
            </a:p>
          </p:txBody>
        </p:sp>
        <p:sp>
          <p:nvSpPr>
            <p:cNvPr id="168" name="Google Shape;168;p2"/>
            <p:cNvSpPr txBox="1"/>
            <p:nvPr/>
          </p:nvSpPr>
          <p:spPr>
            <a:xfrm>
              <a:off x="213026" y="4906109"/>
              <a:ext cx="120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Src port #</a:t>
              </a:r>
              <a:endParaRPr b="0" i="0" sz="1800" u="none" cap="none" strike="noStrike">
                <a:solidFill>
                  <a:srgbClr val="000000"/>
                </a:solidFill>
                <a:latin typeface="Helvetica Neue"/>
                <a:ea typeface="Helvetica Neue"/>
                <a:cs typeface="Helvetica Neue"/>
                <a:sym typeface="Helvetica Neue"/>
              </a:endParaRPr>
            </a:p>
          </p:txBody>
        </p:sp>
        <p:sp>
          <p:nvSpPr>
            <p:cNvPr id="169" name="Google Shape;169;p2"/>
            <p:cNvSpPr txBox="1"/>
            <p:nvPr/>
          </p:nvSpPr>
          <p:spPr>
            <a:xfrm>
              <a:off x="224748" y="5304696"/>
              <a:ext cx="1209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Dst port #</a:t>
              </a:r>
              <a:endParaRPr b="0" i="0" sz="1800" u="none" cap="none" strike="noStrike">
                <a:solidFill>
                  <a:srgbClr val="000000"/>
                </a:solidFill>
                <a:latin typeface="Helvetica Neue"/>
                <a:ea typeface="Helvetica Neue"/>
                <a:cs typeface="Helvetica Neue"/>
                <a:sym typeface="Helvetica Neue"/>
              </a:endParaRPr>
            </a:p>
          </p:txBody>
        </p:sp>
        <p:sp>
          <p:nvSpPr>
            <p:cNvPr id="170" name="Google Shape;170;p2"/>
            <p:cNvSpPr txBox="1"/>
            <p:nvPr/>
          </p:nvSpPr>
          <p:spPr>
            <a:xfrm>
              <a:off x="218883" y="5675985"/>
              <a:ext cx="1563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Protocol type</a:t>
              </a:r>
              <a:endParaRPr b="0" i="0" sz="1800" u="none" cap="none" strike="noStrike">
                <a:solidFill>
                  <a:srgbClr val="000000"/>
                </a:solidFill>
                <a:latin typeface="Helvetica Neue"/>
                <a:ea typeface="Helvetica Neue"/>
                <a:cs typeface="Helvetica Neue"/>
                <a:sym typeface="Helvetica Neue"/>
              </a:endParaRPr>
            </a:p>
          </p:txBody>
        </p:sp>
        <p:cxnSp>
          <p:nvCxnSpPr>
            <p:cNvPr id="171" name="Google Shape;171;p2"/>
            <p:cNvCxnSpPr>
              <a:stCxn id="172" idx="2"/>
            </p:cNvCxnSpPr>
            <p:nvPr/>
          </p:nvCxnSpPr>
          <p:spPr>
            <a:xfrm>
              <a:off x="1905353" y="3745625"/>
              <a:ext cx="17700" cy="2145300"/>
            </a:xfrm>
            <a:prstGeom prst="straightConnector1">
              <a:avLst/>
            </a:prstGeom>
            <a:noFill/>
            <a:ln cap="flat" cmpd="sng" w="9525">
              <a:solidFill>
                <a:srgbClr val="7F7F7F"/>
              </a:solidFill>
              <a:prstDash val="solid"/>
              <a:miter lim="800000"/>
              <a:headEnd len="sm" w="sm" type="none"/>
              <a:tailEnd len="sm" w="sm" type="none"/>
            </a:ln>
          </p:spPr>
        </p:cxnSp>
        <p:cxnSp>
          <p:nvCxnSpPr>
            <p:cNvPr id="173" name="Google Shape;173;p2"/>
            <p:cNvCxnSpPr/>
            <p:nvPr/>
          </p:nvCxnSpPr>
          <p:spPr>
            <a:xfrm>
              <a:off x="1659396" y="4290646"/>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174" name="Google Shape;174;p2"/>
            <p:cNvCxnSpPr/>
            <p:nvPr/>
          </p:nvCxnSpPr>
          <p:spPr>
            <a:xfrm>
              <a:off x="1650434" y="4711987"/>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175" name="Google Shape;175;p2"/>
            <p:cNvCxnSpPr/>
            <p:nvPr/>
          </p:nvCxnSpPr>
          <p:spPr>
            <a:xfrm>
              <a:off x="1659402" y="5097464"/>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176" name="Google Shape;176;p2"/>
            <p:cNvCxnSpPr/>
            <p:nvPr/>
          </p:nvCxnSpPr>
          <p:spPr>
            <a:xfrm>
              <a:off x="1656422" y="5512826"/>
              <a:ext cx="270900" cy="600"/>
            </a:xfrm>
            <a:prstGeom prst="straightConnector1">
              <a:avLst/>
            </a:prstGeom>
            <a:noFill/>
            <a:ln cap="flat" cmpd="sng" w="9525">
              <a:solidFill>
                <a:srgbClr val="7F7F7F"/>
              </a:solidFill>
              <a:prstDash val="solid"/>
              <a:miter lim="800000"/>
              <a:headEnd len="sm" w="sm" type="none"/>
              <a:tailEnd len="sm" w="sm" type="none"/>
            </a:ln>
          </p:spPr>
        </p:cxnSp>
        <p:cxnSp>
          <p:nvCxnSpPr>
            <p:cNvPr id="177" name="Google Shape;177;p2"/>
            <p:cNvCxnSpPr/>
            <p:nvPr/>
          </p:nvCxnSpPr>
          <p:spPr>
            <a:xfrm flipH="1" rot="10800000">
              <a:off x="1739843" y="5887647"/>
              <a:ext cx="191100" cy="300"/>
            </a:xfrm>
            <a:prstGeom prst="straightConnector1">
              <a:avLst/>
            </a:prstGeom>
            <a:noFill/>
            <a:ln cap="flat" cmpd="sng" w="9525">
              <a:solidFill>
                <a:srgbClr val="7F7F7F"/>
              </a:solidFill>
              <a:prstDash val="solid"/>
              <a:miter lim="800000"/>
              <a:headEnd len="sm" w="sm" type="none"/>
              <a:tailEnd len="sm" w="sm" type="none"/>
            </a:ln>
          </p:spPr>
        </p:cxnSp>
      </p:grpSp>
      <p:sp>
        <p:nvSpPr>
          <p:cNvPr id="178" name="Google Shape;178;p2"/>
          <p:cNvSpPr/>
          <p:nvPr/>
        </p:nvSpPr>
        <p:spPr>
          <a:xfrm>
            <a:off x="3023950" y="2144975"/>
            <a:ext cx="2479500" cy="2777700"/>
          </a:xfrm>
          <a:prstGeom prst="rect">
            <a:avLst/>
          </a:prstGeom>
          <a:solidFill>
            <a:srgbClr val="D8D8D8"/>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79" name="Google Shape;179;p2"/>
          <p:cNvSpPr/>
          <p:nvPr/>
        </p:nvSpPr>
        <p:spPr>
          <a:xfrm>
            <a:off x="3295275" y="2325950"/>
            <a:ext cx="1927200" cy="744600"/>
          </a:xfrm>
          <a:prstGeom prst="ellipse">
            <a:avLst/>
          </a:prstGeom>
          <a:solidFill>
            <a:srgbClr val="5B9BD5"/>
          </a:solidFill>
          <a:ln cap="flat" cmpd="sng" w="9525">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80" name="Google Shape;180;p2"/>
          <p:cNvSpPr txBox="1"/>
          <p:nvPr/>
        </p:nvSpPr>
        <p:spPr>
          <a:xfrm>
            <a:off x="3399863" y="2531539"/>
            <a:ext cx="2286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Helvetica Neue"/>
                <a:ea typeface="Helvetica Neue"/>
                <a:cs typeface="Helvetica Neue"/>
                <a:sym typeface="Helvetica Neue"/>
              </a:rPr>
              <a:t>Flow classification</a:t>
            </a:r>
            <a:endParaRPr b="0" i="0" sz="1600" u="none" cap="none" strike="noStrike">
              <a:solidFill>
                <a:srgbClr val="FFFFFF"/>
              </a:solidFill>
              <a:latin typeface="Helvetica Neue"/>
              <a:ea typeface="Helvetica Neue"/>
              <a:cs typeface="Helvetica Neue"/>
              <a:sym typeface="Helvetica Neue"/>
            </a:endParaRPr>
          </a:p>
        </p:txBody>
      </p:sp>
      <p:sp>
        <p:nvSpPr>
          <p:cNvPr id="181" name="Google Shape;181;p2"/>
          <p:cNvSpPr/>
          <p:nvPr/>
        </p:nvSpPr>
        <p:spPr>
          <a:xfrm>
            <a:off x="3123199" y="3147650"/>
            <a:ext cx="2265000" cy="1590600"/>
          </a:xfrm>
          <a:prstGeom prst="rect">
            <a:avLst/>
          </a:prstGeom>
          <a:solidFill>
            <a:srgbClr val="FFFFFF"/>
          </a:solidFill>
          <a:ln cap="flat" cmpd="sng" w="9525">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82" name="Google Shape;182;p2"/>
          <p:cNvSpPr txBox="1"/>
          <p:nvPr/>
        </p:nvSpPr>
        <p:spPr>
          <a:xfrm>
            <a:off x="3123208" y="3159568"/>
            <a:ext cx="2816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62626"/>
                </a:solidFill>
                <a:latin typeface="Helvetica Neue"/>
                <a:ea typeface="Helvetica Neue"/>
                <a:cs typeface="Helvetica Neue"/>
                <a:sym typeface="Helvetica Neue"/>
              </a:rPr>
              <a:t>Classifier (Rule Database)</a:t>
            </a:r>
            <a:endParaRPr b="0" i="0" sz="1400" u="none" cap="none" strike="noStrike">
              <a:solidFill>
                <a:srgbClr val="262626"/>
              </a:solidFill>
              <a:latin typeface="Helvetica Neue"/>
              <a:ea typeface="Helvetica Neue"/>
              <a:cs typeface="Helvetica Neue"/>
              <a:sym typeface="Helvetica Neue"/>
            </a:endParaRPr>
          </a:p>
        </p:txBody>
      </p:sp>
      <p:graphicFrame>
        <p:nvGraphicFramePr>
          <p:cNvPr id="183" name="Google Shape;183;p2"/>
          <p:cNvGraphicFramePr/>
          <p:nvPr/>
        </p:nvGraphicFramePr>
        <p:xfrm>
          <a:off x="3216123" y="3547424"/>
          <a:ext cx="3000000" cy="3000000"/>
        </p:xfrm>
        <a:graphic>
          <a:graphicData uri="http://schemas.openxmlformats.org/drawingml/2006/table">
            <a:tbl>
              <a:tblPr bandRow="1" firstRow="1">
                <a:noFill/>
                <a:tableStyleId>{05B1E52C-8F50-4BCA-AF40-673790B6CD78}</a:tableStyleId>
              </a:tblPr>
              <a:tblGrid>
                <a:gridCol w="1041125"/>
                <a:gridCol w="1041125"/>
              </a:tblGrid>
              <a:tr h="2711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Helvetica Neue"/>
                          <a:ea typeface="Helvetica Neue"/>
                          <a:cs typeface="Helvetica Neue"/>
                          <a:sym typeface="Helvetica Neue"/>
                        </a:rPr>
                        <a:t>Predicate</a:t>
                      </a:r>
                      <a:endParaRPr sz="1200" u="none" cap="none" strike="noStrike">
                        <a:latin typeface="Helvetica Neue"/>
                        <a:ea typeface="Helvetica Neue"/>
                        <a:cs typeface="Helvetica Neue"/>
                        <a:sym typeface="Helvetica Neue"/>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Helvetica Neue"/>
                          <a:ea typeface="Helvetica Neue"/>
                          <a:cs typeface="Helvetica Neue"/>
                          <a:sym typeface="Helvetica Neue"/>
                        </a:rPr>
                        <a:t>Action</a:t>
                      </a:r>
                      <a:endParaRPr sz="1200" u="none" cap="none" strike="noStrike">
                        <a:latin typeface="Helvetica Neue"/>
                        <a:ea typeface="Helvetica Neue"/>
                        <a:cs typeface="Helvetica Neue"/>
                        <a:sym typeface="Helvetica Neue"/>
                      </a:endParaRPr>
                    </a:p>
                  </a:txBody>
                  <a:tcPr marT="45725" marB="45725" marR="91450" marL="91450"/>
                </a:tc>
              </a:tr>
              <a:tr h="2711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Helvetica Neue"/>
                          <a:ea typeface="Helvetica Neue"/>
                          <a:cs typeface="Helvetica Neue"/>
                          <a:sym typeface="Helvetica Neue"/>
                        </a:rPr>
                        <a:t>----- </a:t>
                      </a:r>
                      <a:endParaRPr sz="1200" u="none" cap="none" strike="noStrike">
                        <a:latin typeface="Helvetica Neue"/>
                        <a:ea typeface="Helvetica Neue"/>
                        <a:cs typeface="Helvetica Neue"/>
                        <a:sym typeface="Helvetica Neue"/>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Helvetica Neue"/>
                          <a:ea typeface="Helvetica Neue"/>
                          <a:cs typeface="Helvetica Neue"/>
                          <a:sym typeface="Helvetica Neue"/>
                        </a:rPr>
                        <a:t>-----</a:t>
                      </a:r>
                      <a:endParaRPr sz="1200" u="none" cap="none" strike="noStrike">
                        <a:latin typeface="Helvetica Neue"/>
                        <a:ea typeface="Helvetica Neue"/>
                        <a:cs typeface="Helvetica Neue"/>
                        <a:sym typeface="Helvetica Neue"/>
                      </a:endParaRPr>
                    </a:p>
                  </a:txBody>
                  <a:tcPr marT="45725" marB="45725" marR="91450" marL="91450"/>
                </a:tc>
              </a:tr>
              <a:tr h="2743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Helvetica Neue"/>
                        <a:ea typeface="Helvetica Neue"/>
                        <a:cs typeface="Helvetica Neue"/>
                        <a:sym typeface="Helvetica Neue"/>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Helvetica Neue"/>
                        <a:ea typeface="Helvetica Neue"/>
                        <a:cs typeface="Helvetica Neue"/>
                        <a:sym typeface="Helvetica Neue"/>
                      </a:endParaRPr>
                    </a:p>
                  </a:txBody>
                  <a:tcPr marT="45725" marB="45725" marR="91450" marL="91450"/>
                </a:tc>
              </a:tr>
              <a:tr h="104775">
                <a:tc>
                  <a:txBody>
                    <a:bodyPr/>
                    <a:lstStyle/>
                    <a:p>
                      <a:pPr indent="0" lvl="0" marL="0" marR="0" rtl="0" algn="ctr">
                        <a:lnSpc>
                          <a:spcPct val="100000"/>
                        </a:lnSpc>
                        <a:spcBef>
                          <a:spcPts val="0"/>
                        </a:spcBef>
                        <a:spcAft>
                          <a:spcPts val="0"/>
                        </a:spcAft>
                        <a:buClr>
                          <a:srgbClr val="000000"/>
                        </a:buClr>
                        <a:buSzPts val="1600"/>
                        <a:buFont typeface="Helvetica Neue"/>
                        <a:buNone/>
                      </a:pPr>
                      <a:r>
                        <a:rPr lang="en" sz="1200" u="none" cap="none" strike="noStrike">
                          <a:latin typeface="Helvetica Neue"/>
                          <a:ea typeface="Helvetica Neue"/>
                          <a:cs typeface="Helvetica Neue"/>
                          <a:sym typeface="Helvetica Neue"/>
                        </a:rPr>
                        <a:t>----- </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Helvetica Neue"/>
                        <a:buNone/>
                      </a:pPr>
                      <a:r>
                        <a:rPr lang="en" sz="1200" u="none" cap="none" strike="noStrike">
                          <a:latin typeface="Helvetica Neue"/>
                          <a:ea typeface="Helvetica Neue"/>
                          <a:cs typeface="Helvetica Neue"/>
                          <a:sym typeface="Helvetica Neue"/>
                        </a:rPr>
                        <a:t>----- </a:t>
                      </a:r>
                      <a:endParaRPr sz="1200" u="none" cap="none" strike="noStrike"/>
                    </a:p>
                  </a:txBody>
                  <a:tcPr marT="45725" marB="45725" marR="91450" marL="91450"/>
                </a:tc>
              </a:tr>
            </a:tbl>
          </a:graphicData>
        </a:graphic>
      </p:graphicFrame>
      <p:grpSp>
        <p:nvGrpSpPr>
          <p:cNvPr id="184" name="Google Shape;184;p2"/>
          <p:cNvGrpSpPr/>
          <p:nvPr/>
        </p:nvGrpSpPr>
        <p:grpSpPr>
          <a:xfrm>
            <a:off x="318013" y="2190528"/>
            <a:ext cx="2977390" cy="1224814"/>
            <a:chOff x="165613" y="3104928"/>
            <a:chExt cx="2977390" cy="1224814"/>
          </a:xfrm>
        </p:grpSpPr>
        <p:sp>
          <p:nvSpPr>
            <p:cNvPr id="172" name="Google Shape;172;p2"/>
            <p:cNvSpPr/>
            <p:nvPr/>
          </p:nvSpPr>
          <p:spPr>
            <a:xfrm>
              <a:off x="1477103" y="3480125"/>
              <a:ext cx="551700" cy="265500"/>
            </a:xfrm>
            <a:prstGeom prst="rect">
              <a:avLst/>
            </a:prstGeom>
            <a:solidFill>
              <a:srgbClr val="A5A5A5"/>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85" name="Google Shape;185;p2"/>
            <p:cNvSpPr/>
            <p:nvPr/>
          </p:nvSpPr>
          <p:spPr>
            <a:xfrm>
              <a:off x="228600" y="3480125"/>
              <a:ext cx="1248600" cy="265500"/>
            </a:xfrm>
            <a:prstGeom prst="rect">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86" name="Google Shape;186;p2"/>
            <p:cNvSpPr txBox="1"/>
            <p:nvPr/>
          </p:nvSpPr>
          <p:spPr>
            <a:xfrm>
              <a:off x="1296888" y="3110793"/>
              <a:ext cx="93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Header</a:t>
              </a:r>
              <a:endParaRPr b="0" i="0" sz="1800" u="none" cap="none" strike="noStrike">
                <a:solidFill>
                  <a:srgbClr val="000000"/>
                </a:solidFill>
                <a:latin typeface="Helvetica Neue"/>
                <a:ea typeface="Helvetica Neue"/>
                <a:cs typeface="Helvetica Neue"/>
                <a:sym typeface="Helvetica Neue"/>
              </a:endParaRPr>
            </a:p>
          </p:txBody>
        </p:sp>
        <p:sp>
          <p:nvSpPr>
            <p:cNvPr id="187" name="Google Shape;187;p2"/>
            <p:cNvSpPr txBox="1"/>
            <p:nvPr/>
          </p:nvSpPr>
          <p:spPr>
            <a:xfrm>
              <a:off x="165613" y="3104928"/>
              <a:ext cx="1016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Payload</a:t>
              </a:r>
              <a:endParaRPr b="0" i="0" sz="1800" u="none" cap="none" strike="noStrike">
                <a:solidFill>
                  <a:srgbClr val="000000"/>
                </a:solidFill>
                <a:latin typeface="Helvetica Neue"/>
                <a:ea typeface="Helvetica Neue"/>
                <a:cs typeface="Helvetica Neue"/>
                <a:sym typeface="Helvetica Neue"/>
              </a:endParaRPr>
            </a:p>
          </p:txBody>
        </p:sp>
        <p:cxnSp>
          <p:nvCxnSpPr>
            <p:cNvPr id="188" name="Google Shape;188;p2"/>
            <p:cNvCxnSpPr>
              <a:stCxn id="172" idx="3"/>
              <a:endCxn id="179" idx="2"/>
            </p:cNvCxnSpPr>
            <p:nvPr/>
          </p:nvCxnSpPr>
          <p:spPr>
            <a:xfrm flipH="1" rot="10800000">
              <a:off x="2028803" y="3612575"/>
              <a:ext cx="1114200" cy="300"/>
            </a:xfrm>
            <a:prstGeom prst="straightConnector1">
              <a:avLst/>
            </a:prstGeom>
            <a:noFill/>
            <a:ln cap="flat" cmpd="sng" w="57150">
              <a:solidFill>
                <a:srgbClr val="3F3F3F"/>
              </a:solidFill>
              <a:prstDash val="solid"/>
              <a:miter lim="800000"/>
              <a:headEnd len="sm" w="sm" type="none"/>
              <a:tailEnd len="med" w="med" type="triangle"/>
            </a:ln>
          </p:spPr>
        </p:cxnSp>
        <p:sp>
          <p:nvSpPr>
            <p:cNvPr id="189" name="Google Shape;189;p2"/>
            <p:cNvSpPr txBox="1"/>
            <p:nvPr/>
          </p:nvSpPr>
          <p:spPr>
            <a:xfrm>
              <a:off x="1916276" y="3675442"/>
              <a:ext cx="745800" cy="65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Helvetica Neue"/>
                  <a:ea typeface="Helvetica Neue"/>
                  <a:cs typeface="Helvetica Neue"/>
                  <a:sym typeface="Helvetica Neue"/>
                </a:rPr>
                <a:t>Fiber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Helvetica Neue"/>
                  <a:ea typeface="Helvetica Neue"/>
                  <a:cs typeface="Helvetica Neue"/>
                  <a:sym typeface="Helvetica Neue"/>
                </a:rPr>
                <a:t>optics</a:t>
              </a:r>
              <a:endParaRPr b="0" i="0" sz="1600" u="none" cap="none" strike="noStrike">
                <a:solidFill>
                  <a:srgbClr val="000000"/>
                </a:solidFill>
                <a:latin typeface="Helvetica Neue"/>
                <a:ea typeface="Helvetica Neue"/>
                <a:cs typeface="Helvetica Neue"/>
                <a:sym typeface="Helvetica Neue"/>
              </a:endParaRPr>
            </a:p>
          </p:txBody>
        </p:sp>
      </p:grpSp>
      <p:grpSp>
        <p:nvGrpSpPr>
          <p:cNvPr id="190" name="Google Shape;190;p2"/>
          <p:cNvGrpSpPr/>
          <p:nvPr/>
        </p:nvGrpSpPr>
        <p:grpSpPr>
          <a:xfrm>
            <a:off x="5222475" y="2199288"/>
            <a:ext cx="3382073" cy="1127191"/>
            <a:chOff x="6658432" y="3028348"/>
            <a:chExt cx="3382073" cy="1284255"/>
          </a:xfrm>
        </p:grpSpPr>
        <p:cxnSp>
          <p:nvCxnSpPr>
            <p:cNvPr id="191" name="Google Shape;191;p2"/>
            <p:cNvCxnSpPr>
              <a:stCxn id="179" idx="6"/>
              <a:endCxn id="192" idx="1"/>
            </p:cNvCxnSpPr>
            <p:nvPr/>
          </p:nvCxnSpPr>
          <p:spPr>
            <a:xfrm>
              <a:off x="6658432" y="3596836"/>
              <a:ext cx="1379100" cy="4800"/>
            </a:xfrm>
            <a:prstGeom prst="straightConnector1">
              <a:avLst/>
            </a:prstGeom>
            <a:noFill/>
            <a:ln cap="flat" cmpd="sng" w="57150">
              <a:solidFill>
                <a:srgbClr val="3F3F3F"/>
              </a:solidFill>
              <a:prstDash val="solid"/>
              <a:miter lim="800000"/>
              <a:headEnd len="sm" w="sm" type="none"/>
              <a:tailEnd len="med" w="med" type="triangle"/>
            </a:ln>
          </p:spPr>
        </p:cxnSp>
        <p:sp>
          <p:nvSpPr>
            <p:cNvPr id="193" name="Google Shape;193;p2"/>
            <p:cNvSpPr/>
            <p:nvPr/>
          </p:nvSpPr>
          <p:spPr>
            <a:xfrm>
              <a:off x="9285929" y="3468746"/>
              <a:ext cx="562800" cy="265500"/>
            </a:xfrm>
            <a:prstGeom prst="rect">
              <a:avLst/>
            </a:prstGeom>
            <a:solidFill>
              <a:srgbClr val="A5A5A5"/>
            </a:solid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92" name="Google Shape;192;p2"/>
            <p:cNvSpPr/>
            <p:nvPr/>
          </p:nvSpPr>
          <p:spPr>
            <a:xfrm>
              <a:off x="8037417" y="3468749"/>
              <a:ext cx="1248600" cy="265500"/>
            </a:xfrm>
            <a:prstGeom prst="rect">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94" name="Google Shape;194;p2"/>
            <p:cNvSpPr txBox="1"/>
            <p:nvPr/>
          </p:nvSpPr>
          <p:spPr>
            <a:xfrm>
              <a:off x="9105705" y="3034213"/>
              <a:ext cx="93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Header</a:t>
              </a:r>
              <a:endParaRPr b="0" i="0" sz="1800" u="none" cap="none" strike="noStrike">
                <a:solidFill>
                  <a:srgbClr val="000000"/>
                </a:solidFill>
                <a:latin typeface="Helvetica Neue"/>
                <a:ea typeface="Helvetica Neue"/>
                <a:cs typeface="Helvetica Neue"/>
                <a:sym typeface="Helvetica Neue"/>
              </a:endParaRPr>
            </a:p>
          </p:txBody>
        </p:sp>
        <p:sp>
          <p:nvSpPr>
            <p:cNvPr id="195" name="Google Shape;195;p2"/>
            <p:cNvSpPr txBox="1"/>
            <p:nvPr/>
          </p:nvSpPr>
          <p:spPr>
            <a:xfrm>
              <a:off x="7974430" y="3028348"/>
              <a:ext cx="1016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Payload</a:t>
              </a:r>
              <a:endParaRPr b="0" i="0" sz="1800" u="none" cap="none" strike="noStrike">
                <a:solidFill>
                  <a:srgbClr val="000000"/>
                </a:solidFill>
                <a:latin typeface="Helvetica Neue"/>
                <a:ea typeface="Helvetica Neue"/>
                <a:cs typeface="Helvetica Neue"/>
                <a:sym typeface="Helvetica Neue"/>
              </a:endParaRPr>
            </a:p>
          </p:txBody>
        </p:sp>
        <p:sp>
          <p:nvSpPr>
            <p:cNvPr id="196" name="Google Shape;196;p2"/>
            <p:cNvSpPr txBox="1"/>
            <p:nvPr/>
          </p:nvSpPr>
          <p:spPr>
            <a:xfrm>
              <a:off x="7270293" y="3658303"/>
              <a:ext cx="745800" cy="654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Helvetica Neue"/>
                  <a:ea typeface="Helvetica Neue"/>
                  <a:cs typeface="Helvetica Neue"/>
                  <a:sym typeface="Helvetica Neue"/>
                </a:rPr>
                <a:t>Fiber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Helvetica Neue"/>
                  <a:ea typeface="Helvetica Neue"/>
                  <a:cs typeface="Helvetica Neue"/>
                  <a:sym typeface="Helvetica Neue"/>
                </a:rPr>
                <a:t>optics</a:t>
              </a:r>
              <a:endParaRPr b="0" i="0" sz="1600" u="none" cap="none" strike="noStrike">
                <a:solidFill>
                  <a:srgbClr val="000000"/>
                </a:solidFill>
                <a:latin typeface="Helvetica Neue"/>
                <a:ea typeface="Helvetica Neue"/>
                <a:cs typeface="Helvetica Neue"/>
                <a:sym typeface="Helvetica Neue"/>
              </a:endParaRPr>
            </a:p>
          </p:txBody>
        </p:sp>
      </p:grpSp>
      <p:sp>
        <p:nvSpPr>
          <p:cNvPr id="197" name="Google Shape;197;p2"/>
          <p:cNvSpPr txBox="1"/>
          <p:nvPr/>
        </p:nvSpPr>
        <p:spPr>
          <a:xfrm>
            <a:off x="5939908" y="4435492"/>
            <a:ext cx="11097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ED7D31"/>
                </a:solidFill>
                <a:latin typeface="Helvetica Neue"/>
                <a:ea typeface="Helvetica Neue"/>
                <a:cs typeface="Helvetica Neue"/>
                <a:sym typeface="Helvetica Neue"/>
              </a:rPr>
              <a:t>Router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ED7D31"/>
                </a:solidFill>
                <a:latin typeface="Helvetica Neue"/>
                <a:ea typeface="Helvetica Neue"/>
                <a:cs typeface="Helvetica Neue"/>
                <a:sym typeface="Helvetica Neue"/>
              </a:rPr>
              <a:t>Firewall</a:t>
            </a:r>
            <a:endParaRPr b="0" i="0" sz="1400" u="none" cap="none" strike="noStrike">
              <a:solidFill>
                <a:srgbClr val="000000"/>
              </a:solidFill>
              <a:latin typeface="Arial"/>
              <a:ea typeface="Arial"/>
              <a:cs typeface="Arial"/>
              <a:sym typeface="Arial"/>
            </a:endParaRPr>
          </a:p>
        </p:txBody>
      </p:sp>
      <p:grpSp>
        <p:nvGrpSpPr>
          <p:cNvPr id="198" name="Google Shape;198;p2"/>
          <p:cNvGrpSpPr/>
          <p:nvPr/>
        </p:nvGrpSpPr>
        <p:grpSpPr>
          <a:xfrm>
            <a:off x="4705334" y="3547433"/>
            <a:ext cx="4644300" cy="665700"/>
            <a:chOff x="7449909" y="4674358"/>
            <a:chExt cx="4644300" cy="665700"/>
          </a:xfrm>
        </p:grpSpPr>
        <p:sp>
          <p:nvSpPr>
            <p:cNvPr id="199" name="Google Shape;199;p2"/>
            <p:cNvSpPr txBox="1"/>
            <p:nvPr/>
          </p:nvSpPr>
          <p:spPr>
            <a:xfrm>
              <a:off x="8695509" y="4674358"/>
              <a:ext cx="3398700" cy="665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A86E8"/>
                  </a:solidFill>
                  <a:latin typeface="Helvetica Neue"/>
                  <a:ea typeface="Helvetica Neue"/>
                  <a:cs typeface="Helvetica Neue"/>
                  <a:sym typeface="Helvetica Neue"/>
                </a:rPr>
                <a:t>100k rules or more!</a:t>
              </a:r>
              <a:endParaRPr b="1" i="0" sz="2400" u="none" cap="none" strike="noStrike">
                <a:solidFill>
                  <a:srgbClr val="4A86E8"/>
                </a:solidFill>
                <a:latin typeface="Helvetica Neue"/>
                <a:ea typeface="Helvetica Neue"/>
                <a:cs typeface="Helvetica Neue"/>
                <a:sym typeface="Helvetica Neue"/>
              </a:endParaRPr>
            </a:p>
          </p:txBody>
        </p:sp>
        <p:cxnSp>
          <p:nvCxnSpPr>
            <p:cNvPr id="200" name="Google Shape;200;p2"/>
            <p:cNvCxnSpPr>
              <a:stCxn id="199" idx="1"/>
            </p:cNvCxnSpPr>
            <p:nvPr/>
          </p:nvCxnSpPr>
          <p:spPr>
            <a:xfrm flipH="1">
              <a:off x="7449909" y="5007208"/>
              <a:ext cx="1245600" cy="295500"/>
            </a:xfrm>
            <a:prstGeom prst="straightConnector1">
              <a:avLst/>
            </a:prstGeom>
            <a:noFill/>
            <a:ln cap="flat" cmpd="sng" w="38100">
              <a:solidFill>
                <a:srgbClr val="4A86E8"/>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Otimização#2</a:t>
            </a:r>
            <a:endParaRPr/>
          </a:p>
        </p:txBody>
      </p:sp>
      <p:sp>
        <p:nvSpPr>
          <p:cNvPr id="520" name="Google Shape;520;p19"/>
          <p:cNvSpPr/>
          <p:nvPr/>
        </p:nvSpPr>
        <p:spPr>
          <a:xfrm>
            <a:off x="591494" y="1581716"/>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521" name="Google Shape;521;p19"/>
          <p:cNvSpPr/>
          <p:nvPr/>
        </p:nvSpPr>
        <p:spPr>
          <a:xfrm>
            <a:off x="1407744" y="15817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N1</a:t>
            </a:r>
            <a:endParaRPr b="1" i="0" sz="1400" u="none" cap="none" strike="noStrike">
              <a:solidFill>
                <a:srgbClr val="FFFFFF"/>
              </a:solidFill>
              <a:latin typeface="Arial"/>
              <a:ea typeface="Arial"/>
              <a:cs typeface="Arial"/>
              <a:sym typeface="Arial"/>
            </a:endParaRPr>
          </a:p>
        </p:txBody>
      </p:sp>
      <p:sp>
        <p:nvSpPr>
          <p:cNvPr id="522" name="Google Shape;522;p19"/>
          <p:cNvSpPr/>
          <p:nvPr/>
        </p:nvSpPr>
        <p:spPr>
          <a:xfrm>
            <a:off x="4590244" y="1567711"/>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sp>
        <p:nvSpPr>
          <p:cNvPr id="523" name="Google Shape;523;p19"/>
          <p:cNvSpPr/>
          <p:nvPr/>
        </p:nvSpPr>
        <p:spPr>
          <a:xfrm>
            <a:off x="2224006" y="15815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N3</a:t>
            </a:r>
            <a:endParaRPr b="1" i="0" sz="1400" u="none" cap="none" strike="noStrike">
              <a:solidFill>
                <a:srgbClr val="FFFFFF"/>
              </a:solidFill>
              <a:latin typeface="Arial"/>
              <a:ea typeface="Arial"/>
              <a:cs typeface="Arial"/>
              <a:sym typeface="Arial"/>
            </a:endParaRPr>
          </a:p>
        </p:txBody>
      </p:sp>
      <p:sp>
        <p:nvSpPr>
          <p:cNvPr id="524" name="Google Shape;524;p19"/>
          <p:cNvSpPr/>
          <p:nvPr/>
        </p:nvSpPr>
        <p:spPr>
          <a:xfrm>
            <a:off x="2998994" y="1567710"/>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N4</a:t>
            </a:r>
            <a:endParaRPr b="1" i="0" sz="1400" u="none" cap="none" strike="noStrike">
              <a:solidFill>
                <a:srgbClr val="FFFFFF"/>
              </a:solidFill>
              <a:latin typeface="Arial"/>
              <a:ea typeface="Arial"/>
              <a:cs typeface="Arial"/>
              <a:sym typeface="Arial"/>
            </a:endParaRPr>
          </a:p>
        </p:txBody>
      </p:sp>
      <p:sp>
        <p:nvSpPr>
          <p:cNvPr id="525" name="Google Shape;525;p19"/>
          <p:cNvSpPr/>
          <p:nvPr/>
        </p:nvSpPr>
        <p:spPr>
          <a:xfrm>
            <a:off x="3781422" y="15746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N5</a:t>
            </a:r>
            <a:endParaRPr b="1" i="0" sz="1400" u="none" cap="none" strike="noStrike">
              <a:solidFill>
                <a:srgbClr val="FFFFFF"/>
              </a:solidFill>
              <a:latin typeface="Arial"/>
              <a:ea typeface="Arial"/>
              <a:cs typeface="Arial"/>
              <a:sym typeface="Arial"/>
            </a:endParaRPr>
          </a:p>
        </p:txBody>
      </p:sp>
      <p:cxnSp>
        <p:nvCxnSpPr>
          <p:cNvPr id="526" name="Google Shape;526;p19"/>
          <p:cNvCxnSpPr>
            <a:stCxn id="520" idx="3"/>
            <a:endCxn id="521" idx="1"/>
          </p:cNvCxnSpPr>
          <p:nvPr/>
        </p:nvCxnSpPr>
        <p:spPr>
          <a:xfrm>
            <a:off x="1140194" y="1785266"/>
            <a:ext cx="267600" cy="0"/>
          </a:xfrm>
          <a:prstGeom prst="straightConnector1">
            <a:avLst/>
          </a:prstGeom>
          <a:noFill/>
          <a:ln cap="flat" cmpd="sng" w="28575">
            <a:solidFill>
              <a:srgbClr val="00A598"/>
            </a:solidFill>
            <a:prstDash val="solid"/>
            <a:round/>
            <a:headEnd len="sm" w="sm" type="none"/>
            <a:tailEnd len="med" w="med" type="stealth"/>
          </a:ln>
        </p:spPr>
      </p:cxnSp>
      <p:cxnSp>
        <p:nvCxnSpPr>
          <p:cNvPr id="527" name="Google Shape;527;p19"/>
          <p:cNvCxnSpPr>
            <a:stCxn id="525" idx="3"/>
          </p:cNvCxnSpPr>
          <p:nvPr/>
        </p:nvCxnSpPr>
        <p:spPr>
          <a:xfrm flipH="1" rot="10800000">
            <a:off x="4330122" y="1767123"/>
            <a:ext cx="280200" cy="11100"/>
          </a:xfrm>
          <a:prstGeom prst="straightConnector1">
            <a:avLst/>
          </a:prstGeom>
          <a:noFill/>
          <a:ln cap="flat" cmpd="sng" w="28575">
            <a:solidFill>
              <a:srgbClr val="00A598"/>
            </a:solidFill>
            <a:prstDash val="solid"/>
            <a:round/>
            <a:headEnd len="sm" w="sm" type="none"/>
            <a:tailEnd len="med" w="med" type="stealth"/>
          </a:ln>
        </p:spPr>
      </p:cxnSp>
      <p:cxnSp>
        <p:nvCxnSpPr>
          <p:cNvPr id="528" name="Google Shape;528;p19"/>
          <p:cNvCxnSpPr>
            <a:stCxn id="521" idx="3"/>
            <a:endCxn id="523" idx="1"/>
          </p:cNvCxnSpPr>
          <p:nvPr/>
        </p:nvCxnSpPr>
        <p:spPr>
          <a:xfrm flipH="1" rot="10800000">
            <a:off x="1956444" y="1784986"/>
            <a:ext cx="267600" cy="300"/>
          </a:xfrm>
          <a:prstGeom prst="straightConnector1">
            <a:avLst/>
          </a:prstGeom>
          <a:noFill/>
          <a:ln cap="flat" cmpd="sng" w="28575">
            <a:solidFill>
              <a:schemeClr val="accent1"/>
            </a:solidFill>
            <a:prstDash val="solid"/>
            <a:round/>
            <a:headEnd len="sm" w="sm" type="none"/>
            <a:tailEnd len="med" w="med" type="stealth"/>
          </a:ln>
        </p:spPr>
      </p:cxnSp>
      <p:cxnSp>
        <p:nvCxnSpPr>
          <p:cNvPr id="529" name="Google Shape;529;p19"/>
          <p:cNvCxnSpPr>
            <a:stCxn id="523" idx="3"/>
            <a:endCxn id="524" idx="1"/>
          </p:cNvCxnSpPr>
          <p:nvPr/>
        </p:nvCxnSpPr>
        <p:spPr>
          <a:xfrm flipH="1" rot="10800000">
            <a:off x="2772706" y="1771323"/>
            <a:ext cx="226200" cy="13800"/>
          </a:xfrm>
          <a:prstGeom prst="straightConnector1">
            <a:avLst/>
          </a:prstGeom>
          <a:noFill/>
          <a:ln cap="flat" cmpd="sng" w="28575">
            <a:solidFill>
              <a:schemeClr val="accent1"/>
            </a:solidFill>
            <a:prstDash val="solid"/>
            <a:round/>
            <a:headEnd len="sm" w="sm" type="none"/>
            <a:tailEnd len="med" w="med" type="stealth"/>
          </a:ln>
        </p:spPr>
      </p:cxnSp>
      <p:cxnSp>
        <p:nvCxnSpPr>
          <p:cNvPr id="530" name="Google Shape;530;p19"/>
          <p:cNvCxnSpPr>
            <a:endCxn id="525" idx="1"/>
          </p:cNvCxnSpPr>
          <p:nvPr/>
        </p:nvCxnSpPr>
        <p:spPr>
          <a:xfrm>
            <a:off x="3540522" y="1770123"/>
            <a:ext cx="240900" cy="8100"/>
          </a:xfrm>
          <a:prstGeom prst="straightConnector1">
            <a:avLst/>
          </a:prstGeom>
          <a:noFill/>
          <a:ln cap="flat" cmpd="sng" w="28575">
            <a:solidFill>
              <a:schemeClr val="accent1"/>
            </a:solidFill>
            <a:prstDash val="solid"/>
            <a:round/>
            <a:headEnd len="sm" w="sm" type="none"/>
            <a:tailEnd len="med" w="med" type="stealth"/>
          </a:ln>
        </p:spPr>
      </p:cxnSp>
      <p:sp>
        <p:nvSpPr>
          <p:cNvPr id="531" name="Google Shape;531;p19"/>
          <p:cNvSpPr txBox="1"/>
          <p:nvPr/>
        </p:nvSpPr>
        <p:spPr>
          <a:xfrm>
            <a:off x="482725" y="1017725"/>
            <a:ext cx="7394700" cy="4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rPr>
              <a:t>Processo de decisão sequencial</a:t>
            </a:r>
            <a:endParaRPr b="0" i="0" sz="1800" u="none" cap="none" strike="noStrike">
              <a:solidFill>
                <a:schemeClr val="dk2"/>
              </a:solidFill>
              <a:latin typeface="Arial"/>
              <a:ea typeface="Arial"/>
              <a:cs typeface="Arial"/>
              <a:sym typeface="Arial"/>
            </a:endParaRPr>
          </a:p>
        </p:txBody>
      </p:sp>
      <p:grpSp>
        <p:nvGrpSpPr>
          <p:cNvPr id="532" name="Google Shape;532;p19"/>
          <p:cNvGrpSpPr/>
          <p:nvPr/>
        </p:nvGrpSpPr>
        <p:grpSpPr>
          <a:xfrm>
            <a:off x="5124014" y="1575766"/>
            <a:ext cx="2584929" cy="309900"/>
            <a:chOff x="8230252" y="2591606"/>
            <a:chExt cx="2584929" cy="309900"/>
          </a:xfrm>
        </p:grpSpPr>
        <p:sp>
          <p:nvSpPr>
            <p:cNvPr id="533" name="Google Shape;533;p19"/>
            <p:cNvSpPr txBox="1"/>
            <p:nvPr/>
          </p:nvSpPr>
          <p:spPr>
            <a:xfrm>
              <a:off x="8536081" y="259160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6AA84F"/>
                  </a:solidFill>
                </a:rPr>
                <a:t>feito</a:t>
              </a:r>
              <a:r>
                <a:rPr b="1" i="0" lang="en" sz="1400" u="none" cap="none" strike="noStrike">
                  <a:solidFill>
                    <a:srgbClr val="6AA84F"/>
                  </a:solidFill>
                  <a:latin typeface="Arial"/>
                  <a:ea typeface="Arial"/>
                  <a:cs typeface="Arial"/>
                  <a:sym typeface="Arial"/>
                </a:rPr>
                <a:t>(</a:t>
              </a:r>
              <a:r>
                <a:rPr b="1" lang="en">
                  <a:solidFill>
                    <a:srgbClr val="6AA84F"/>
                  </a:solidFill>
                </a:rPr>
                <a:t>recompensa</a:t>
              </a:r>
              <a:r>
                <a:rPr b="1" i="0" lang="en" sz="1400" u="none" cap="none" strike="noStrike">
                  <a:solidFill>
                    <a:srgbClr val="6AA84F"/>
                  </a:solidFill>
                  <a:latin typeface="Arial"/>
                  <a:ea typeface="Arial"/>
                  <a:cs typeface="Arial"/>
                  <a:sym typeface="Arial"/>
                </a:rPr>
                <a:t> = -3)</a:t>
              </a:r>
              <a:endParaRPr b="1" baseline="-25000" i="0" sz="1400" u="none" cap="none" strike="noStrike">
                <a:solidFill>
                  <a:srgbClr val="6AA84F"/>
                </a:solidFill>
                <a:latin typeface="Arial"/>
                <a:ea typeface="Arial"/>
                <a:cs typeface="Arial"/>
                <a:sym typeface="Arial"/>
              </a:endParaRPr>
            </a:p>
          </p:txBody>
        </p:sp>
        <p:cxnSp>
          <p:nvCxnSpPr>
            <p:cNvPr id="534" name="Google Shape;534;p19"/>
            <p:cNvCxnSpPr/>
            <p:nvPr/>
          </p:nvCxnSpPr>
          <p:spPr>
            <a:xfrm>
              <a:off x="8230252" y="2790962"/>
              <a:ext cx="356700" cy="0"/>
            </a:xfrm>
            <a:prstGeom prst="straightConnector1">
              <a:avLst/>
            </a:prstGeom>
            <a:noFill/>
            <a:ln cap="flat" cmpd="sng" w="28575">
              <a:solidFill>
                <a:srgbClr val="6AA84F"/>
              </a:solidFill>
              <a:prstDash val="solid"/>
              <a:round/>
              <a:headEnd len="sm" w="sm" type="none"/>
              <a:tailEnd len="med" w="med" type="stealth"/>
            </a:ln>
          </p:spPr>
        </p:cxnSp>
      </p:grpSp>
      <p:sp>
        <p:nvSpPr>
          <p:cNvPr id="535" name="Google Shape;535;p19"/>
          <p:cNvSpPr txBox="1"/>
          <p:nvPr/>
        </p:nvSpPr>
        <p:spPr>
          <a:xfrm>
            <a:off x="311700" y="2512225"/>
            <a:ext cx="6553500" cy="14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2"/>
                </a:solidFill>
                <a:latin typeface="Source Sans Pro"/>
                <a:ea typeface="Source Sans Pro"/>
                <a:cs typeface="Source Sans Pro"/>
                <a:sym typeface="Source Sans Pro"/>
              </a:rPr>
              <a:t>O (n) atraso entre a ação e a recompensa =&gt; a atribuição da ação é muito fraca (problema de recompensa esparsa)</a:t>
            </a:r>
            <a:endParaRPr sz="1800">
              <a:solidFill>
                <a:schemeClr val="dk2"/>
              </a:solidFill>
              <a:latin typeface="Source Sans Pro"/>
              <a:ea typeface="Source Sans Pro"/>
              <a:cs typeface="Source Sans Pro"/>
              <a:sym typeface="Source Sans Pro"/>
            </a:endParaRPr>
          </a:p>
        </p:txBody>
      </p:sp>
      <p:sp>
        <p:nvSpPr>
          <p:cNvPr id="536" name="Google Shape;536;p19"/>
          <p:cNvSpPr txBox="1"/>
          <p:nvPr/>
        </p:nvSpPr>
        <p:spPr>
          <a:xfrm>
            <a:off x="3677253" y="1956775"/>
            <a:ext cx="3188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-2.9 </a:t>
            </a:r>
            <a:r>
              <a:rPr b="0" i="1" lang="en" sz="1400" u="none" cap="none" strike="noStrike">
                <a:solidFill>
                  <a:srgbClr val="38761D"/>
                </a:solidFill>
                <a:latin typeface="Arial"/>
                <a:ea typeface="Arial"/>
                <a:cs typeface="Arial"/>
                <a:sym typeface="Arial"/>
              </a:rPr>
              <a:t>(temporally discounted)</a:t>
            </a:r>
            <a:endParaRPr b="0" baseline="-25000" i="1" sz="1400" u="none" cap="none" strike="noStrike">
              <a:solidFill>
                <a:srgbClr val="38761D"/>
              </a:solidFill>
              <a:latin typeface="Arial"/>
              <a:ea typeface="Arial"/>
              <a:cs typeface="Arial"/>
              <a:sym typeface="Arial"/>
            </a:endParaRPr>
          </a:p>
        </p:txBody>
      </p:sp>
      <p:sp>
        <p:nvSpPr>
          <p:cNvPr id="537" name="Google Shape;537;p19"/>
          <p:cNvSpPr txBox="1"/>
          <p:nvPr/>
        </p:nvSpPr>
        <p:spPr>
          <a:xfrm>
            <a:off x="2915243" y="195676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-2.8</a:t>
            </a:r>
            <a:endParaRPr b="1" baseline="-25000" i="0" sz="1400" u="none" cap="none" strike="noStrike">
              <a:solidFill>
                <a:srgbClr val="6AA84F"/>
              </a:solidFill>
              <a:latin typeface="Arial"/>
              <a:ea typeface="Arial"/>
              <a:cs typeface="Arial"/>
              <a:sym typeface="Arial"/>
            </a:endParaRPr>
          </a:p>
        </p:txBody>
      </p:sp>
      <p:sp>
        <p:nvSpPr>
          <p:cNvPr id="538" name="Google Shape;538;p19"/>
          <p:cNvSpPr txBox="1"/>
          <p:nvPr/>
        </p:nvSpPr>
        <p:spPr>
          <a:xfrm>
            <a:off x="2153243" y="195676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-2.6</a:t>
            </a:r>
            <a:endParaRPr b="1" baseline="-25000" i="0" sz="1400" u="none" cap="none" strike="noStrike">
              <a:solidFill>
                <a:srgbClr val="6AA84F"/>
              </a:solidFill>
              <a:latin typeface="Arial"/>
              <a:ea typeface="Arial"/>
              <a:cs typeface="Arial"/>
              <a:sym typeface="Arial"/>
            </a:endParaRPr>
          </a:p>
        </p:txBody>
      </p:sp>
      <p:sp>
        <p:nvSpPr>
          <p:cNvPr id="539" name="Google Shape;539;p19"/>
          <p:cNvSpPr txBox="1"/>
          <p:nvPr/>
        </p:nvSpPr>
        <p:spPr>
          <a:xfrm>
            <a:off x="1315043" y="195676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-2.4</a:t>
            </a:r>
            <a:endParaRPr b="1" baseline="-25000" i="0" sz="1400" u="none" cap="none" strike="noStrike">
              <a:solidFill>
                <a:srgbClr val="6AA84F"/>
              </a:solidFill>
              <a:latin typeface="Arial"/>
              <a:ea typeface="Arial"/>
              <a:cs typeface="Arial"/>
              <a:sym typeface="Arial"/>
            </a:endParaRPr>
          </a:p>
        </p:txBody>
      </p:sp>
      <p:sp>
        <p:nvSpPr>
          <p:cNvPr id="540" name="Google Shape;540;p19"/>
          <p:cNvSpPr txBox="1"/>
          <p:nvPr/>
        </p:nvSpPr>
        <p:spPr>
          <a:xfrm>
            <a:off x="553043" y="195676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-2.1</a:t>
            </a:r>
            <a:endParaRPr b="1" baseline="-25000" i="0" sz="1400" u="none" cap="none" strike="noStrike">
              <a:solidFill>
                <a:srgbClr val="6AA84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Otimização #2</a:t>
            </a:r>
            <a:endParaRPr/>
          </a:p>
        </p:txBody>
      </p:sp>
      <p:sp>
        <p:nvSpPr>
          <p:cNvPr id="546" name="Google Shape;546;p20"/>
          <p:cNvSpPr/>
          <p:nvPr/>
        </p:nvSpPr>
        <p:spPr>
          <a:xfrm>
            <a:off x="2338888" y="2221216"/>
            <a:ext cx="548700" cy="407100"/>
          </a:xfrm>
          <a:prstGeom prst="rect">
            <a:avLst/>
          </a:prstGeom>
          <a:solidFill>
            <a:srgbClr val="4A86E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N0</a:t>
            </a:r>
            <a:endParaRPr b="1" i="0" sz="1400" u="none" cap="none" strike="noStrike">
              <a:solidFill>
                <a:srgbClr val="FFFFFF"/>
              </a:solidFill>
              <a:latin typeface="Arial"/>
              <a:ea typeface="Arial"/>
              <a:cs typeface="Arial"/>
              <a:sym typeface="Arial"/>
            </a:endParaRPr>
          </a:p>
        </p:txBody>
      </p:sp>
      <p:sp>
        <p:nvSpPr>
          <p:cNvPr id="547" name="Google Shape;547;p20"/>
          <p:cNvSpPr/>
          <p:nvPr/>
        </p:nvSpPr>
        <p:spPr>
          <a:xfrm>
            <a:off x="3753389" y="2579874"/>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N1</a:t>
            </a:r>
            <a:endParaRPr b="1" i="0" sz="1400" u="none" cap="none" strike="noStrike">
              <a:solidFill>
                <a:srgbClr val="FFFFFF"/>
              </a:solidFill>
              <a:latin typeface="Arial"/>
              <a:ea typeface="Arial"/>
              <a:cs typeface="Arial"/>
              <a:sym typeface="Arial"/>
            </a:endParaRPr>
          </a:p>
        </p:txBody>
      </p:sp>
      <p:sp>
        <p:nvSpPr>
          <p:cNvPr id="548" name="Google Shape;548;p20"/>
          <p:cNvSpPr/>
          <p:nvPr/>
        </p:nvSpPr>
        <p:spPr>
          <a:xfrm>
            <a:off x="3753389" y="1733036"/>
            <a:ext cx="548700" cy="407100"/>
          </a:xfrm>
          <a:prstGeom prst="rect">
            <a:avLst/>
          </a:prstGeom>
          <a:solidFill>
            <a:srgbClr val="00A59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N2</a:t>
            </a:r>
            <a:endParaRPr b="1" i="0" sz="1400" u="none" cap="none" strike="noStrike">
              <a:solidFill>
                <a:srgbClr val="FFFFFF"/>
              </a:solidFill>
              <a:latin typeface="Arial"/>
              <a:ea typeface="Arial"/>
              <a:cs typeface="Arial"/>
              <a:sym typeface="Arial"/>
            </a:endParaRPr>
          </a:p>
        </p:txBody>
      </p:sp>
      <p:sp>
        <p:nvSpPr>
          <p:cNvPr id="549" name="Google Shape;549;p20"/>
          <p:cNvSpPr/>
          <p:nvPr/>
        </p:nvSpPr>
        <p:spPr>
          <a:xfrm>
            <a:off x="5242964" y="209922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N3</a:t>
            </a:r>
            <a:endParaRPr b="1" i="0" sz="1400" u="none" cap="none" strike="noStrike">
              <a:solidFill>
                <a:srgbClr val="FFFFFF"/>
              </a:solidFill>
              <a:latin typeface="Arial"/>
              <a:ea typeface="Arial"/>
              <a:cs typeface="Arial"/>
              <a:sym typeface="Arial"/>
            </a:endParaRPr>
          </a:p>
        </p:txBody>
      </p:sp>
      <p:sp>
        <p:nvSpPr>
          <p:cNvPr id="550" name="Google Shape;550;p20"/>
          <p:cNvSpPr/>
          <p:nvPr/>
        </p:nvSpPr>
        <p:spPr>
          <a:xfrm>
            <a:off x="5242964" y="273497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N4</a:t>
            </a:r>
            <a:endParaRPr b="1" i="0" sz="1400" u="none" cap="none" strike="noStrike">
              <a:solidFill>
                <a:srgbClr val="FFFFFF"/>
              </a:solidFill>
              <a:latin typeface="Arial"/>
              <a:ea typeface="Arial"/>
              <a:cs typeface="Arial"/>
              <a:sym typeface="Arial"/>
            </a:endParaRPr>
          </a:p>
        </p:txBody>
      </p:sp>
      <p:sp>
        <p:nvSpPr>
          <p:cNvPr id="551" name="Google Shape;551;p20"/>
          <p:cNvSpPr/>
          <p:nvPr/>
        </p:nvSpPr>
        <p:spPr>
          <a:xfrm>
            <a:off x="5242964" y="3370723"/>
            <a:ext cx="548700" cy="40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N5</a:t>
            </a:r>
            <a:endParaRPr b="1" i="0" sz="1400" u="none" cap="none" strike="noStrike">
              <a:solidFill>
                <a:srgbClr val="FFFFFF"/>
              </a:solidFill>
              <a:latin typeface="Arial"/>
              <a:ea typeface="Arial"/>
              <a:cs typeface="Arial"/>
              <a:sym typeface="Arial"/>
            </a:endParaRPr>
          </a:p>
        </p:txBody>
      </p:sp>
      <p:cxnSp>
        <p:nvCxnSpPr>
          <p:cNvPr id="552" name="Google Shape;552;p20"/>
          <p:cNvCxnSpPr>
            <a:stCxn id="546" idx="3"/>
            <a:endCxn id="547" idx="1"/>
          </p:cNvCxnSpPr>
          <p:nvPr/>
        </p:nvCxnSpPr>
        <p:spPr>
          <a:xfrm>
            <a:off x="2887588" y="2424766"/>
            <a:ext cx="865800" cy="358800"/>
          </a:xfrm>
          <a:prstGeom prst="straightConnector1">
            <a:avLst/>
          </a:prstGeom>
          <a:noFill/>
          <a:ln cap="flat" cmpd="sng" w="28575">
            <a:solidFill>
              <a:srgbClr val="00A598"/>
            </a:solidFill>
            <a:prstDash val="solid"/>
            <a:round/>
            <a:headEnd len="sm" w="sm" type="none"/>
            <a:tailEnd len="med" w="med" type="stealth"/>
          </a:ln>
        </p:spPr>
      </p:cxnSp>
      <p:cxnSp>
        <p:nvCxnSpPr>
          <p:cNvPr id="553" name="Google Shape;553;p20"/>
          <p:cNvCxnSpPr>
            <a:stCxn id="546" idx="3"/>
            <a:endCxn id="548" idx="1"/>
          </p:cNvCxnSpPr>
          <p:nvPr/>
        </p:nvCxnSpPr>
        <p:spPr>
          <a:xfrm flipH="1" rot="10800000">
            <a:off x="2887588" y="1936666"/>
            <a:ext cx="865800" cy="488100"/>
          </a:xfrm>
          <a:prstGeom prst="straightConnector1">
            <a:avLst/>
          </a:prstGeom>
          <a:noFill/>
          <a:ln cap="flat" cmpd="sng" w="28575">
            <a:solidFill>
              <a:srgbClr val="00A598"/>
            </a:solidFill>
            <a:prstDash val="solid"/>
            <a:round/>
            <a:headEnd len="sm" w="sm" type="none"/>
            <a:tailEnd len="med" w="med" type="stealth"/>
          </a:ln>
        </p:spPr>
      </p:cxnSp>
      <p:cxnSp>
        <p:nvCxnSpPr>
          <p:cNvPr id="554" name="Google Shape;554;p20"/>
          <p:cNvCxnSpPr>
            <a:stCxn id="547" idx="3"/>
            <a:endCxn id="549" idx="1"/>
          </p:cNvCxnSpPr>
          <p:nvPr/>
        </p:nvCxnSpPr>
        <p:spPr>
          <a:xfrm flipH="1" rot="10800000">
            <a:off x="4302089" y="2302824"/>
            <a:ext cx="940800" cy="480600"/>
          </a:xfrm>
          <a:prstGeom prst="straightConnector1">
            <a:avLst/>
          </a:prstGeom>
          <a:noFill/>
          <a:ln cap="flat" cmpd="sng" w="28575">
            <a:solidFill>
              <a:schemeClr val="accent1"/>
            </a:solidFill>
            <a:prstDash val="solid"/>
            <a:round/>
            <a:headEnd len="sm" w="sm" type="none"/>
            <a:tailEnd len="med" w="med" type="stealth"/>
          </a:ln>
        </p:spPr>
      </p:cxnSp>
      <p:cxnSp>
        <p:nvCxnSpPr>
          <p:cNvPr id="555" name="Google Shape;555;p20"/>
          <p:cNvCxnSpPr>
            <a:stCxn id="547" idx="3"/>
            <a:endCxn id="550" idx="1"/>
          </p:cNvCxnSpPr>
          <p:nvPr/>
        </p:nvCxnSpPr>
        <p:spPr>
          <a:xfrm>
            <a:off x="4302089" y="2783424"/>
            <a:ext cx="940800" cy="155100"/>
          </a:xfrm>
          <a:prstGeom prst="straightConnector1">
            <a:avLst/>
          </a:prstGeom>
          <a:noFill/>
          <a:ln cap="flat" cmpd="sng" w="28575">
            <a:solidFill>
              <a:schemeClr val="accent1"/>
            </a:solidFill>
            <a:prstDash val="solid"/>
            <a:round/>
            <a:headEnd len="sm" w="sm" type="none"/>
            <a:tailEnd len="med" w="med" type="stealth"/>
          </a:ln>
        </p:spPr>
      </p:cxnSp>
      <p:cxnSp>
        <p:nvCxnSpPr>
          <p:cNvPr id="556" name="Google Shape;556;p20"/>
          <p:cNvCxnSpPr>
            <a:stCxn id="547" idx="3"/>
            <a:endCxn id="551" idx="1"/>
          </p:cNvCxnSpPr>
          <p:nvPr/>
        </p:nvCxnSpPr>
        <p:spPr>
          <a:xfrm>
            <a:off x="4302089" y="2783424"/>
            <a:ext cx="940800" cy="790800"/>
          </a:xfrm>
          <a:prstGeom prst="straightConnector1">
            <a:avLst/>
          </a:prstGeom>
          <a:noFill/>
          <a:ln cap="flat" cmpd="sng" w="28575">
            <a:solidFill>
              <a:schemeClr val="accent1"/>
            </a:solidFill>
            <a:prstDash val="solid"/>
            <a:round/>
            <a:headEnd len="sm" w="sm" type="none"/>
            <a:tailEnd len="med" w="med" type="stealth"/>
          </a:ln>
        </p:spPr>
      </p:cxnSp>
      <p:sp>
        <p:nvSpPr>
          <p:cNvPr id="557" name="Google Shape;557;p20"/>
          <p:cNvSpPr txBox="1"/>
          <p:nvPr/>
        </p:nvSpPr>
        <p:spPr>
          <a:xfrm>
            <a:off x="460075" y="1048300"/>
            <a:ext cx="4256400" cy="4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rPr>
              <a:t>Processo de decisão de ramificação</a:t>
            </a:r>
            <a:endParaRPr b="1"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58" name="Google Shape;558;p20"/>
          <p:cNvSpPr txBox="1"/>
          <p:nvPr/>
        </p:nvSpPr>
        <p:spPr>
          <a:xfrm>
            <a:off x="663763" y="3673150"/>
            <a:ext cx="28848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2"/>
                </a:solidFill>
                <a:latin typeface="Source Sans Pro"/>
                <a:ea typeface="Source Sans Pro"/>
                <a:cs typeface="Source Sans Pro"/>
                <a:sym typeface="Source Sans Pro"/>
              </a:rPr>
              <a:t>O (logn) atraso entre ação e recompensa</a:t>
            </a:r>
            <a:endParaRPr b="0" i="0" sz="1800" u="none" cap="none" strike="noStrike">
              <a:solidFill>
                <a:schemeClr val="dk2"/>
              </a:solidFill>
              <a:latin typeface="Source Sans Pro"/>
              <a:ea typeface="Source Sans Pro"/>
              <a:cs typeface="Source Sans Pro"/>
              <a:sym typeface="Source Sans Pro"/>
            </a:endParaRPr>
          </a:p>
        </p:txBody>
      </p:sp>
      <p:grpSp>
        <p:nvGrpSpPr>
          <p:cNvPr id="559" name="Google Shape;559;p20"/>
          <p:cNvGrpSpPr/>
          <p:nvPr/>
        </p:nvGrpSpPr>
        <p:grpSpPr>
          <a:xfrm>
            <a:off x="4307709" y="1735031"/>
            <a:ext cx="4064417" cy="1960865"/>
            <a:chOff x="6750764" y="2210606"/>
            <a:chExt cx="4064417" cy="1960865"/>
          </a:xfrm>
        </p:grpSpPr>
        <p:grpSp>
          <p:nvGrpSpPr>
            <p:cNvPr id="560" name="Google Shape;560;p20"/>
            <p:cNvGrpSpPr/>
            <p:nvPr/>
          </p:nvGrpSpPr>
          <p:grpSpPr>
            <a:xfrm>
              <a:off x="8230252" y="2591606"/>
              <a:ext cx="2584929" cy="1579865"/>
              <a:chOff x="8230252" y="2591606"/>
              <a:chExt cx="2584929" cy="1579865"/>
            </a:xfrm>
          </p:grpSpPr>
          <p:sp>
            <p:nvSpPr>
              <p:cNvPr id="561" name="Google Shape;561;p20"/>
              <p:cNvSpPr txBox="1"/>
              <p:nvPr/>
            </p:nvSpPr>
            <p:spPr>
              <a:xfrm>
                <a:off x="8536081" y="259160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done (reward = -1)</a:t>
                </a:r>
                <a:endParaRPr b="1" baseline="-25000" i="0" sz="1400" u="none" cap="none" strike="noStrike">
                  <a:solidFill>
                    <a:srgbClr val="6AA84F"/>
                  </a:solidFill>
                  <a:latin typeface="Arial"/>
                  <a:ea typeface="Arial"/>
                  <a:cs typeface="Arial"/>
                  <a:sym typeface="Arial"/>
                </a:endParaRPr>
              </a:p>
            </p:txBody>
          </p:sp>
          <p:cxnSp>
            <p:nvCxnSpPr>
              <p:cNvPr id="562" name="Google Shape;562;p20"/>
              <p:cNvCxnSpPr/>
              <p:nvPr/>
            </p:nvCxnSpPr>
            <p:spPr>
              <a:xfrm>
                <a:off x="8230252" y="2790962"/>
                <a:ext cx="356700" cy="0"/>
              </a:xfrm>
              <a:prstGeom prst="straightConnector1">
                <a:avLst/>
              </a:prstGeom>
              <a:noFill/>
              <a:ln cap="flat" cmpd="sng" w="28575">
                <a:solidFill>
                  <a:srgbClr val="6AA84F"/>
                </a:solidFill>
                <a:prstDash val="solid"/>
                <a:round/>
                <a:headEnd len="sm" w="sm" type="none"/>
                <a:tailEnd len="med" w="med" type="stealth"/>
              </a:ln>
            </p:spPr>
          </p:cxnSp>
          <p:sp>
            <p:nvSpPr>
              <p:cNvPr id="563" name="Google Shape;563;p20"/>
              <p:cNvSpPr txBox="1"/>
              <p:nvPr/>
            </p:nvSpPr>
            <p:spPr>
              <a:xfrm>
                <a:off x="8536081" y="320120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done (reward = -1)</a:t>
                </a:r>
                <a:endParaRPr b="1" baseline="-25000" i="0" sz="1400" u="none" cap="none" strike="noStrike">
                  <a:solidFill>
                    <a:srgbClr val="6AA84F"/>
                  </a:solidFill>
                  <a:latin typeface="Arial"/>
                  <a:ea typeface="Arial"/>
                  <a:cs typeface="Arial"/>
                  <a:sym typeface="Arial"/>
                </a:endParaRPr>
              </a:p>
            </p:txBody>
          </p:sp>
          <p:cxnSp>
            <p:nvCxnSpPr>
              <p:cNvPr id="564" name="Google Shape;564;p20"/>
              <p:cNvCxnSpPr/>
              <p:nvPr/>
            </p:nvCxnSpPr>
            <p:spPr>
              <a:xfrm>
                <a:off x="8230252" y="3400562"/>
                <a:ext cx="356700" cy="0"/>
              </a:xfrm>
              <a:prstGeom prst="straightConnector1">
                <a:avLst/>
              </a:prstGeom>
              <a:noFill/>
              <a:ln cap="flat" cmpd="sng" w="28575">
                <a:solidFill>
                  <a:srgbClr val="6AA84F"/>
                </a:solidFill>
                <a:prstDash val="solid"/>
                <a:round/>
                <a:headEnd len="sm" w="sm" type="none"/>
                <a:tailEnd len="med" w="med" type="stealth"/>
              </a:ln>
            </p:spPr>
          </p:cxnSp>
          <p:sp>
            <p:nvSpPr>
              <p:cNvPr id="565" name="Google Shape;565;p20"/>
              <p:cNvSpPr txBox="1"/>
              <p:nvPr/>
            </p:nvSpPr>
            <p:spPr>
              <a:xfrm>
                <a:off x="8536081" y="3861571"/>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done (reward = -1)</a:t>
                </a:r>
                <a:endParaRPr b="1" baseline="-25000" i="0" sz="1400" u="none" cap="none" strike="noStrike">
                  <a:solidFill>
                    <a:srgbClr val="6AA84F"/>
                  </a:solidFill>
                  <a:latin typeface="Arial"/>
                  <a:ea typeface="Arial"/>
                  <a:cs typeface="Arial"/>
                  <a:sym typeface="Arial"/>
                </a:endParaRPr>
              </a:p>
            </p:txBody>
          </p:sp>
          <p:cxnSp>
            <p:nvCxnSpPr>
              <p:cNvPr id="566" name="Google Shape;566;p20"/>
              <p:cNvCxnSpPr/>
              <p:nvPr/>
            </p:nvCxnSpPr>
            <p:spPr>
              <a:xfrm>
                <a:off x="8230252" y="4060926"/>
                <a:ext cx="356700" cy="0"/>
              </a:xfrm>
              <a:prstGeom prst="straightConnector1">
                <a:avLst/>
              </a:prstGeom>
              <a:noFill/>
              <a:ln cap="flat" cmpd="sng" w="28575">
                <a:solidFill>
                  <a:srgbClr val="6AA84F"/>
                </a:solidFill>
                <a:prstDash val="solid"/>
                <a:round/>
                <a:headEnd len="sm" w="sm" type="none"/>
                <a:tailEnd len="med" w="med" type="stealth"/>
              </a:ln>
            </p:spPr>
          </p:cxnSp>
        </p:grpSp>
        <p:grpSp>
          <p:nvGrpSpPr>
            <p:cNvPr id="567" name="Google Shape;567;p20"/>
            <p:cNvGrpSpPr/>
            <p:nvPr/>
          </p:nvGrpSpPr>
          <p:grpSpPr>
            <a:xfrm>
              <a:off x="6750764" y="2210606"/>
              <a:ext cx="2584929" cy="309900"/>
              <a:chOff x="8230252" y="2515406"/>
              <a:chExt cx="2584929" cy="309900"/>
            </a:xfrm>
          </p:grpSpPr>
          <p:sp>
            <p:nvSpPr>
              <p:cNvPr id="568" name="Google Shape;568;p20"/>
              <p:cNvSpPr txBox="1"/>
              <p:nvPr/>
            </p:nvSpPr>
            <p:spPr>
              <a:xfrm>
                <a:off x="8536081" y="2515406"/>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done (reward = -1)</a:t>
                </a:r>
                <a:endParaRPr b="1" baseline="-25000" i="0" sz="1400" u="none" cap="none" strike="noStrike">
                  <a:solidFill>
                    <a:srgbClr val="6AA84F"/>
                  </a:solidFill>
                  <a:latin typeface="Arial"/>
                  <a:ea typeface="Arial"/>
                  <a:cs typeface="Arial"/>
                  <a:sym typeface="Arial"/>
                </a:endParaRPr>
              </a:p>
            </p:txBody>
          </p:sp>
          <p:cxnSp>
            <p:nvCxnSpPr>
              <p:cNvPr id="569" name="Google Shape;569;p20"/>
              <p:cNvCxnSpPr/>
              <p:nvPr/>
            </p:nvCxnSpPr>
            <p:spPr>
              <a:xfrm>
                <a:off x="8230252" y="2714762"/>
                <a:ext cx="356700" cy="0"/>
              </a:xfrm>
              <a:prstGeom prst="straightConnector1">
                <a:avLst/>
              </a:prstGeom>
              <a:noFill/>
              <a:ln cap="flat" cmpd="sng" w="28575">
                <a:solidFill>
                  <a:srgbClr val="6AA84F"/>
                </a:solidFill>
                <a:prstDash val="solid"/>
                <a:round/>
                <a:headEnd len="sm" w="sm" type="none"/>
                <a:tailEnd len="med" w="med" type="stealth"/>
              </a:ln>
            </p:spPr>
          </p:cxnSp>
        </p:grpSp>
      </p:grpSp>
      <p:sp>
        <p:nvSpPr>
          <p:cNvPr id="570" name="Google Shape;570;p20"/>
          <p:cNvSpPr txBox="1"/>
          <p:nvPr/>
        </p:nvSpPr>
        <p:spPr>
          <a:xfrm>
            <a:off x="3435639" y="3042131"/>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min(r</a:t>
            </a:r>
            <a:r>
              <a:rPr b="1" baseline="-25000" i="0" lang="en" sz="1400" u="none" cap="none" strike="noStrike">
                <a:solidFill>
                  <a:srgbClr val="6AA84F"/>
                </a:solidFill>
                <a:latin typeface="Arial"/>
                <a:ea typeface="Arial"/>
                <a:cs typeface="Arial"/>
                <a:sym typeface="Arial"/>
              </a:rPr>
              <a:t>child</a:t>
            </a:r>
            <a:r>
              <a:rPr b="1" i="0" lang="en" sz="1400" u="none" cap="none" strike="noStrike">
                <a:solidFill>
                  <a:srgbClr val="6AA84F"/>
                </a:solidFill>
                <a:latin typeface="Arial"/>
                <a:ea typeface="Arial"/>
                <a:cs typeface="Arial"/>
                <a:sym typeface="Arial"/>
              </a:rPr>
              <a:t>) - 1</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-2</a:t>
            </a:r>
            <a:endParaRPr b="1" i="0" sz="1400" u="none" cap="none" strike="noStrike">
              <a:solidFill>
                <a:srgbClr val="6AA84F"/>
              </a:solidFill>
              <a:latin typeface="Arial"/>
              <a:ea typeface="Arial"/>
              <a:cs typeface="Arial"/>
              <a:sym typeface="Arial"/>
            </a:endParaRPr>
          </a:p>
        </p:txBody>
      </p:sp>
      <p:sp>
        <p:nvSpPr>
          <p:cNvPr id="571" name="Google Shape;571;p20"/>
          <p:cNvSpPr txBox="1"/>
          <p:nvPr/>
        </p:nvSpPr>
        <p:spPr>
          <a:xfrm>
            <a:off x="2216438" y="2584931"/>
            <a:ext cx="22791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reward</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min(r</a:t>
            </a:r>
            <a:r>
              <a:rPr b="1" baseline="-25000" i="0" lang="en" sz="1400" u="none" cap="none" strike="noStrike">
                <a:solidFill>
                  <a:srgbClr val="6AA84F"/>
                </a:solidFill>
                <a:latin typeface="Arial"/>
                <a:ea typeface="Arial"/>
                <a:cs typeface="Arial"/>
                <a:sym typeface="Arial"/>
              </a:rPr>
              <a:t>child</a:t>
            </a:r>
            <a:r>
              <a:rPr b="1" i="0" lang="en" sz="1400" u="none" cap="none" strike="noStrike">
                <a:solidFill>
                  <a:srgbClr val="6AA84F"/>
                </a:solidFill>
                <a:latin typeface="Arial"/>
                <a:ea typeface="Arial"/>
                <a:cs typeface="Arial"/>
                <a:sym typeface="Arial"/>
              </a:rPr>
              <a:t>) - 1</a:t>
            </a:r>
            <a:endParaRPr b="1" i="0" sz="14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 -3</a:t>
            </a:r>
            <a:endParaRPr b="1" i="0" sz="1400" u="none" cap="none" strike="noStrike">
              <a:solidFill>
                <a:srgbClr val="6AA84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0" st="0"/>
                                            </p:txEl>
                                          </p:spTgt>
                                        </p:tgtEl>
                                        <p:attrNameLst>
                                          <p:attrName>style.visibility</p:attrName>
                                        </p:attrNameLst>
                                      </p:cBhvr>
                                      <p:to>
                                        <p:strVal val="visible"/>
                                      </p:to>
                                    </p:set>
                                    <p:animEffect filter="fade" transition="in">
                                      <p:cBhvr>
                                        <p:cTn dur="1000"/>
                                        <p:tgtEl>
                                          <p:spTgt spid="5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1" st="1"/>
                                            </p:txEl>
                                          </p:spTgt>
                                        </p:tgtEl>
                                        <p:attrNameLst>
                                          <p:attrName>style.visibility</p:attrName>
                                        </p:attrNameLst>
                                      </p:cBhvr>
                                      <p:to>
                                        <p:strVal val="visible"/>
                                      </p:to>
                                    </p:set>
                                    <p:animEffect filter="fade" transition="in">
                                      <p:cBhvr>
                                        <p:cTn dur="1000"/>
                                        <p:tgtEl>
                                          <p:spTgt spid="5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Definindo o problema de aprendizagem</a:t>
            </a:r>
            <a:endParaRPr/>
          </a:p>
        </p:txBody>
      </p:sp>
      <p:sp>
        <p:nvSpPr>
          <p:cNvPr id="577" name="Google Shape;577;p21"/>
          <p:cNvSpPr txBox="1"/>
          <p:nvPr>
            <p:ph idx="1" type="body"/>
          </p:nvPr>
        </p:nvSpPr>
        <p:spPr>
          <a:xfrm>
            <a:off x="311700" y="1152475"/>
            <a:ext cx="8520600" cy="6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u="sng"/>
              <a:t>Espaço de Ação</a:t>
            </a:r>
            <a:r>
              <a:rPr b="1" lang="en" u="sng"/>
              <a:t>:</a:t>
            </a:r>
            <a:endParaRPr b="1" u="sng"/>
          </a:p>
          <a:p>
            <a:pPr indent="0" lvl="0" marL="0" rtl="0" algn="l">
              <a:lnSpc>
                <a:spcPct val="115000"/>
              </a:lnSpc>
              <a:spcBef>
                <a:spcPts val="0"/>
              </a:spcBef>
              <a:spcAft>
                <a:spcPts val="0"/>
              </a:spcAft>
              <a:buSzPts val="1800"/>
              <a:buNone/>
            </a:pPr>
            <a:r>
              <a:rPr lang="en"/>
              <a:t>	Corte ou Partição</a:t>
            </a:r>
            <a:endParaRPr/>
          </a:p>
          <a:p>
            <a:pPr indent="0" lvl="0" marL="0" rtl="0" algn="l">
              <a:lnSpc>
                <a:spcPct val="115000"/>
              </a:lnSpc>
              <a:spcBef>
                <a:spcPts val="0"/>
              </a:spcBef>
              <a:spcAft>
                <a:spcPts val="0"/>
              </a:spcAft>
              <a:buSzPts val="1800"/>
              <a:buNone/>
            </a:pPr>
            <a:r>
              <a:rPr lang="en"/>
              <a:t>		Corte: </a:t>
            </a:r>
            <a:r>
              <a:rPr lang="en"/>
              <a:t>escolha a dimensão a ser cortada, quantas peças serão cortadas</a:t>
            </a:r>
            <a:endParaRPr/>
          </a:p>
          <a:p>
            <a:pPr indent="0" lvl="0" marL="0" rtl="0" algn="l">
              <a:lnSpc>
                <a:spcPct val="115000"/>
              </a:lnSpc>
              <a:spcBef>
                <a:spcPts val="0"/>
              </a:spcBef>
              <a:spcAft>
                <a:spcPts val="0"/>
              </a:spcAft>
              <a:buSzPts val="1800"/>
              <a:buNone/>
            </a:pPr>
            <a:r>
              <a:rPr lang="en"/>
              <a:t>		Partição: </a:t>
            </a:r>
            <a:r>
              <a:rPr lang="en"/>
              <a:t>especificar heurística a ser usada ou dimensão e limite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u="sng"/>
              <a:t>Espaço de Observação</a:t>
            </a:r>
            <a:r>
              <a:rPr b="1" lang="en" u="sng"/>
              <a:t>:</a:t>
            </a:r>
            <a:endParaRPr b="1" u="sng"/>
          </a:p>
          <a:p>
            <a:pPr indent="0" lvl="0" marL="0" rtl="0" algn="l">
              <a:lnSpc>
                <a:spcPct val="115000"/>
              </a:lnSpc>
              <a:spcBef>
                <a:spcPts val="0"/>
              </a:spcBef>
              <a:spcAft>
                <a:spcPts val="0"/>
              </a:spcAft>
              <a:buSzPts val="1800"/>
              <a:buNone/>
            </a:pPr>
            <a:r>
              <a:rPr lang="en"/>
              <a:t>	</a:t>
            </a:r>
            <a:r>
              <a:rPr lang="en"/>
              <a:t>Codificação do estado do nó </a:t>
            </a:r>
            <a:r>
              <a:rPr lang="en"/>
              <a:t>(binary string)</a:t>
            </a:r>
            <a:endParaRPr/>
          </a:p>
          <a:p>
            <a:pPr indent="0" lvl="0" marL="0" rtl="0" algn="l">
              <a:lnSpc>
                <a:spcPct val="115000"/>
              </a:lnSpc>
              <a:spcBef>
                <a:spcPts val="0"/>
              </a:spcBef>
              <a:spcAft>
                <a:spcPts val="0"/>
              </a:spcAft>
              <a:buSzPts val="1800"/>
              <a:buNone/>
            </a:pPr>
            <a:r>
              <a:rPr lang="en"/>
              <a:t>	</a:t>
            </a:r>
            <a:r>
              <a:rPr lang="en"/>
              <a:t>Codificação do  estado de particionamento</a:t>
            </a:r>
            <a:r>
              <a:rPr lang="en"/>
              <a:t> (binary string)</a:t>
            </a:r>
            <a:endParaRPr/>
          </a:p>
          <a:p>
            <a:pPr indent="0" lvl="0" marL="0" rtl="0" algn="l">
              <a:lnSpc>
                <a:spcPct val="115000"/>
              </a:lnSpc>
              <a:spcBef>
                <a:spcPts val="0"/>
              </a:spcBef>
              <a:spcAft>
                <a:spcPts val="0"/>
              </a:spcAft>
              <a:buSzPts val="1800"/>
              <a:buNone/>
            </a:pPr>
            <a:r>
              <a:rPr lang="en"/>
              <a:t>	Codificação da máscara de ações permitidas </a:t>
            </a:r>
            <a:r>
              <a:rPr lang="en"/>
              <a:t>(binary mask)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id="582" name="Google Shape;582;p22"/>
          <p:cNvPicPr preferRelativeResize="0"/>
          <p:nvPr/>
        </p:nvPicPr>
        <p:blipFill rotWithShape="1">
          <a:blip r:embed="rId3">
            <a:alphaModFix/>
          </a:blip>
          <a:srcRect b="0" l="0" r="0" t="0"/>
          <a:stretch/>
        </p:blipFill>
        <p:spPr>
          <a:xfrm>
            <a:off x="4508600" y="1123075"/>
            <a:ext cx="4435500" cy="2158950"/>
          </a:xfrm>
          <a:prstGeom prst="rect">
            <a:avLst/>
          </a:prstGeom>
          <a:noFill/>
          <a:ln>
            <a:noFill/>
          </a:ln>
        </p:spPr>
      </p:pic>
      <p:sp>
        <p:nvSpPr>
          <p:cNvPr id="583" name="Google Shape;58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Implementação</a:t>
            </a:r>
            <a:endParaRPr/>
          </a:p>
        </p:txBody>
      </p:sp>
      <p:sp>
        <p:nvSpPr>
          <p:cNvPr id="584" name="Google Shape;584;p22"/>
          <p:cNvSpPr txBox="1"/>
          <p:nvPr/>
        </p:nvSpPr>
        <p:spPr>
          <a:xfrm>
            <a:off x="693500" y="3632050"/>
            <a:ext cx="36627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Source Sans Pro"/>
                <a:ea typeface="Source Sans Pro"/>
                <a:cs typeface="Source Sans Pro"/>
                <a:sym typeface="Source Sans Pro"/>
              </a:rPr>
              <a:t>Chose Proximal Policy Optimization (2017), mas há muitas escolhas ra</a:t>
            </a:r>
            <a:r>
              <a:rPr lang="en" sz="1800">
                <a:solidFill>
                  <a:schemeClr val="dk2"/>
                </a:solidFill>
                <a:latin typeface="Source Sans Pro"/>
                <a:ea typeface="Source Sans Pro"/>
                <a:cs typeface="Source Sans Pro"/>
                <a:sym typeface="Source Sans Pro"/>
              </a:rPr>
              <a:t>zoáveis do algoritmo.</a:t>
            </a:r>
            <a:endParaRPr b="0" i="0" sz="1800" u="none" cap="none" strike="noStrike">
              <a:solidFill>
                <a:schemeClr val="dk2"/>
              </a:solidFill>
              <a:latin typeface="Source Sans Pro"/>
              <a:ea typeface="Source Sans Pro"/>
              <a:cs typeface="Source Sans Pro"/>
              <a:sym typeface="Source Sans Pro"/>
            </a:endParaRPr>
          </a:p>
        </p:txBody>
      </p:sp>
      <p:sp>
        <p:nvSpPr>
          <p:cNvPr id="585" name="Google Shape;585;p22"/>
          <p:cNvSpPr txBox="1"/>
          <p:nvPr/>
        </p:nvSpPr>
        <p:spPr>
          <a:xfrm>
            <a:off x="4639875" y="3632050"/>
            <a:ext cx="42756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2"/>
                </a:solidFill>
                <a:latin typeface="Source Sans Pro"/>
                <a:ea typeface="Source Sans Pro"/>
                <a:cs typeface="Source Sans Pro"/>
                <a:sym typeface="Source Sans Pro"/>
              </a:rPr>
              <a:t>Foi usado uma biblioteca, a RLlib (ICML '18) para paralelizar o algoritmo.</a:t>
            </a:r>
            <a:endParaRPr b="0" i="0" sz="1800" u="none" cap="none" strike="noStrike">
              <a:solidFill>
                <a:schemeClr val="dk2"/>
              </a:solidFill>
              <a:latin typeface="Source Sans Pro"/>
              <a:ea typeface="Source Sans Pro"/>
              <a:cs typeface="Source Sans Pro"/>
              <a:sym typeface="Source Sans Pro"/>
            </a:endParaRPr>
          </a:p>
        </p:txBody>
      </p:sp>
      <p:pic>
        <p:nvPicPr>
          <p:cNvPr id="586" name="Google Shape;586;p22"/>
          <p:cNvPicPr preferRelativeResize="0"/>
          <p:nvPr/>
        </p:nvPicPr>
        <p:blipFill rotWithShape="1">
          <a:blip r:embed="rId4">
            <a:alphaModFix/>
          </a:blip>
          <a:srcRect b="0" l="0" r="0" t="0"/>
          <a:stretch/>
        </p:blipFill>
        <p:spPr>
          <a:xfrm>
            <a:off x="1495453" y="2257212"/>
            <a:ext cx="2178659" cy="1225499"/>
          </a:xfrm>
          <a:prstGeom prst="rect">
            <a:avLst/>
          </a:prstGeom>
          <a:noFill/>
          <a:ln>
            <a:noFill/>
          </a:ln>
        </p:spPr>
      </p:pic>
      <p:pic>
        <p:nvPicPr>
          <p:cNvPr id="587" name="Google Shape;587;p22"/>
          <p:cNvPicPr preferRelativeResize="0"/>
          <p:nvPr/>
        </p:nvPicPr>
        <p:blipFill rotWithShape="1">
          <a:blip r:embed="rId5">
            <a:alphaModFix/>
          </a:blip>
          <a:srcRect b="0" l="0" r="0" t="0"/>
          <a:stretch/>
        </p:blipFill>
        <p:spPr>
          <a:xfrm>
            <a:off x="311700" y="1123072"/>
            <a:ext cx="4368124" cy="107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Avaliação do ClassBench</a:t>
            </a:r>
            <a:endParaRPr/>
          </a:p>
        </p:txBody>
      </p:sp>
      <p:sp>
        <p:nvSpPr>
          <p:cNvPr id="593" name="Google Shape;593;p23"/>
          <p:cNvSpPr txBox="1"/>
          <p:nvPr>
            <p:ph idx="1" type="body"/>
          </p:nvPr>
        </p:nvSpPr>
        <p:spPr>
          <a:xfrm>
            <a:off x="311700" y="1152475"/>
            <a:ext cx="8520600" cy="3111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Referência padrão para desempenho do classificador de pacotes</a:t>
            </a:r>
            <a:endParaRPr/>
          </a:p>
          <a:p>
            <a:pPr indent="-342900" lvl="0" marL="457200" rtl="0" algn="l">
              <a:lnSpc>
                <a:spcPct val="115000"/>
              </a:lnSpc>
              <a:spcBef>
                <a:spcPts val="0"/>
              </a:spcBef>
              <a:spcAft>
                <a:spcPts val="0"/>
              </a:spcAft>
              <a:buSzPts val="1800"/>
              <a:buChar char="●"/>
            </a:pPr>
            <a:r>
              <a:rPr lang="en"/>
              <a:t>Classificadores de pacotes sintéticos que variam de 1000 a 100k de regras em </a:t>
            </a:r>
            <a:r>
              <a:rPr lang="en"/>
              <a:t>tamanho, com base em:</a:t>
            </a:r>
            <a:endParaRPr/>
          </a:p>
          <a:p>
            <a:pPr indent="-342900" lvl="1" marL="914400" rtl="0" algn="l">
              <a:lnSpc>
                <a:spcPct val="115000"/>
              </a:lnSpc>
              <a:spcBef>
                <a:spcPts val="0"/>
              </a:spcBef>
              <a:spcAft>
                <a:spcPts val="0"/>
              </a:spcAft>
              <a:buSzPts val="1800"/>
              <a:buChar char="○"/>
            </a:pPr>
            <a:r>
              <a:rPr lang="en" sz="1800"/>
              <a:t>Access control list (ACL),</a:t>
            </a:r>
            <a:endParaRPr sz="1800"/>
          </a:p>
          <a:p>
            <a:pPr indent="-342900" lvl="1" marL="914400" rtl="0" algn="l">
              <a:lnSpc>
                <a:spcPct val="115000"/>
              </a:lnSpc>
              <a:spcBef>
                <a:spcPts val="0"/>
              </a:spcBef>
              <a:spcAft>
                <a:spcPts val="0"/>
              </a:spcAft>
              <a:buSzPts val="1800"/>
              <a:buChar char="○"/>
            </a:pPr>
            <a:r>
              <a:rPr lang="en" sz="1800"/>
              <a:t>Firewall (FW),</a:t>
            </a:r>
            <a:endParaRPr sz="1800"/>
          </a:p>
          <a:p>
            <a:pPr indent="-342900" lvl="1" marL="914400" rtl="0" algn="l">
              <a:lnSpc>
                <a:spcPct val="115000"/>
              </a:lnSpc>
              <a:spcBef>
                <a:spcPts val="0"/>
              </a:spcBef>
              <a:spcAft>
                <a:spcPts val="0"/>
              </a:spcAft>
              <a:buSzPts val="1800"/>
              <a:buChar char="○"/>
            </a:pPr>
            <a:r>
              <a:rPr lang="en" sz="1800"/>
              <a:t>IP chain (IPC) rule sets</a:t>
            </a:r>
            <a:endParaRPr sz="1800"/>
          </a:p>
          <a:p>
            <a:pPr indent="-342900" lvl="0" marL="457200" rtl="0" algn="l">
              <a:lnSpc>
                <a:spcPct val="115000"/>
              </a:lnSpc>
              <a:spcBef>
                <a:spcPts val="0"/>
              </a:spcBef>
              <a:spcAft>
                <a:spcPts val="0"/>
              </a:spcAft>
              <a:buSzPts val="1800"/>
              <a:buChar char="●"/>
            </a:pPr>
            <a:r>
              <a:rPr lang="en"/>
              <a:t>Comparar </a:t>
            </a:r>
            <a:r>
              <a:rPr lang="en"/>
              <a:t>NeuroCuts contra:</a:t>
            </a:r>
            <a:endParaRPr/>
          </a:p>
          <a:p>
            <a:pPr indent="-342900" lvl="1" marL="914400" rtl="0" algn="l">
              <a:lnSpc>
                <a:spcPct val="115000"/>
              </a:lnSpc>
              <a:spcBef>
                <a:spcPts val="0"/>
              </a:spcBef>
              <a:spcAft>
                <a:spcPts val="0"/>
              </a:spcAft>
              <a:buSzPts val="1800"/>
              <a:buChar char="○"/>
            </a:pPr>
            <a:r>
              <a:rPr lang="en" sz="1800"/>
              <a:t>HiCuts</a:t>
            </a:r>
            <a:endParaRPr sz="1800"/>
          </a:p>
          <a:p>
            <a:pPr indent="-342900" lvl="1" marL="914400" rtl="0" algn="l">
              <a:lnSpc>
                <a:spcPct val="115000"/>
              </a:lnSpc>
              <a:spcBef>
                <a:spcPts val="0"/>
              </a:spcBef>
              <a:spcAft>
                <a:spcPts val="0"/>
              </a:spcAft>
              <a:buSzPts val="1800"/>
              <a:buChar char="○"/>
            </a:pPr>
            <a:r>
              <a:rPr lang="en" sz="1800"/>
              <a:t>HyperCuts</a:t>
            </a:r>
            <a:endParaRPr sz="1800"/>
          </a:p>
          <a:p>
            <a:pPr indent="-342900" lvl="1" marL="914400" rtl="0" algn="l">
              <a:lnSpc>
                <a:spcPct val="115000"/>
              </a:lnSpc>
              <a:spcBef>
                <a:spcPts val="0"/>
              </a:spcBef>
              <a:spcAft>
                <a:spcPts val="0"/>
              </a:spcAft>
              <a:buSzPts val="1800"/>
              <a:buChar char="○"/>
            </a:pPr>
            <a:r>
              <a:rPr lang="en" sz="1800"/>
              <a:t>EffiCuts</a:t>
            </a:r>
            <a:endParaRPr sz="1800"/>
          </a:p>
          <a:p>
            <a:pPr indent="-342900" lvl="1" marL="914400" rtl="0" algn="l">
              <a:lnSpc>
                <a:spcPct val="115000"/>
              </a:lnSpc>
              <a:spcBef>
                <a:spcPts val="0"/>
              </a:spcBef>
              <a:spcAft>
                <a:spcPts val="0"/>
              </a:spcAft>
              <a:buSzPts val="1800"/>
              <a:buChar char="○"/>
            </a:pPr>
            <a:r>
              <a:rPr lang="en" sz="1800"/>
              <a:t>CutSplit</a:t>
            </a:r>
            <a:endParaRPr sz="1800"/>
          </a:p>
        </p:txBody>
      </p:sp>
      <p:sp>
        <p:nvSpPr>
          <p:cNvPr id="594" name="Google Shape;594;p23"/>
          <p:cNvSpPr txBox="1"/>
          <p:nvPr/>
        </p:nvSpPr>
        <p:spPr>
          <a:xfrm>
            <a:off x="2315154" y="3348829"/>
            <a:ext cx="4058400" cy="47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6AA84F"/>
                </a:solidFill>
                <a:latin typeface="Source Sans Pro"/>
                <a:ea typeface="Source Sans Pro"/>
                <a:cs typeface="Source Sans Pro"/>
                <a:sym typeface="Source Sans Pro"/>
              </a:rPr>
              <a:t>521 citations</a:t>
            </a:r>
            <a:endParaRPr b="0" i="0" sz="1800" u="none" cap="none" strike="noStrike">
              <a:solidFill>
                <a:srgbClr val="6AA84F"/>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6AA84F"/>
                </a:solidFill>
                <a:latin typeface="Source Sans Pro"/>
                <a:ea typeface="Source Sans Pro"/>
                <a:cs typeface="Source Sans Pro"/>
                <a:sym typeface="Source Sans Pro"/>
              </a:rPr>
              <a:t>625 citations</a:t>
            </a:r>
            <a:endParaRPr b="0" i="0" sz="1800" u="none" cap="none" strike="noStrike">
              <a:solidFill>
                <a:srgbClr val="6AA84F"/>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6AA84F"/>
                </a:solidFill>
                <a:latin typeface="Source Sans Pro"/>
                <a:ea typeface="Source Sans Pro"/>
                <a:cs typeface="Source Sans Pro"/>
                <a:sym typeface="Source Sans Pro"/>
              </a:rPr>
              <a:t>172 citations</a:t>
            </a:r>
            <a:endParaRPr b="0" i="0" sz="1800" u="none" cap="none" strike="noStrike">
              <a:solidFill>
                <a:srgbClr val="6AA84F"/>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6AA84F"/>
                </a:solidFill>
                <a:latin typeface="Source Sans Pro"/>
                <a:ea typeface="Source Sans Pro"/>
                <a:cs typeface="Source Sans Pro"/>
                <a:sym typeface="Source Sans Pro"/>
              </a:rPr>
              <a:t>8 citations</a:t>
            </a:r>
            <a:endParaRPr b="0" i="0" sz="1800" u="none" cap="none" strike="noStrike">
              <a:solidFill>
                <a:srgbClr val="6AA84F"/>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0" st="0"/>
                                            </p:txEl>
                                          </p:spTgt>
                                        </p:tgtEl>
                                        <p:attrNameLst>
                                          <p:attrName>style.visibility</p:attrName>
                                        </p:attrNameLst>
                                      </p:cBhvr>
                                      <p:to>
                                        <p:strVal val="visible"/>
                                      </p:to>
                                    </p:set>
                                    <p:animEffect filter="fade" transition="in">
                                      <p:cBhvr>
                                        <p:cTn dur="1000"/>
                                        <p:tgtEl>
                                          <p:spTgt spid="5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1" st="1"/>
                                            </p:txEl>
                                          </p:spTgt>
                                        </p:tgtEl>
                                        <p:attrNameLst>
                                          <p:attrName>style.visibility</p:attrName>
                                        </p:attrNameLst>
                                      </p:cBhvr>
                                      <p:to>
                                        <p:strVal val="visible"/>
                                      </p:to>
                                    </p:set>
                                    <p:animEffect filter="fade" transition="in">
                                      <p:cBhvr>
                                        <p:cTn dur="1000"/>
                                        <p:tgtEl>
                                          <p:spTgt spid="5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2" st="2"/>
                                            </p:txEl>
                                          </p:spTgt>
                                        </p:tgtEl>
                                        <p:attrNameLst>
                                          <p:attrName>style.visibility</p:attrName>
                                        </p:attrNameLst>
                                      </p:cBhvr>
                                      <p:to>
                                        <p:strVal val="visible"/>
                                      </p:to>
                                    </p:set>
                                    <p:animEffect filter="fade" transition="in">
                                      <p:cBhvr>
                                        <p:cTn dur="1000"/>
                                        <p:tgtEl>
                                          <p:spTgt spid="5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3" st="3"/>
                                            </p:txEl>
                                          </p:spTgt>
                                        </p:tgtEl>
                                        <p:attrNameLst>
                                          <p:attrName>style.visibility</p:attrName>
                                        </p:attrNameLst>
                                      </p:cBhvr>
                                      <p:to>
                                        <p:strVal val="visible"/>
                                      </p:to>
                                    </p:set>
                                    <p:animEffect filter="fade" transition="in">
                                      <p:cBhvr>
                                        <p:cTn dur="1000"/>
                                        <p:tgtEl>
                                          <p:spTgt spid="5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4" st="4"/>
                                            </p:txEl>
                                          </p:spTgt>
                                        </p:tgtEl>
                                        <p:attrNameLst>
                                          <p:attrName>style.visibility</p:attrName>
                                        </p:attrNameLst>
                                      </p:cBhvr>
                                      <p:to>
                                        <p:strVal val="visible"/>
                                      </p:to>
                                    </p:set>
                                    <p:animEffect filter="fade" transition="in">
                                      <p:cBhvr>
                                        <p:cTn dur="1000"/>
                                        <p:tgtEl>
                                          <p:spTgt spid="5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5" st="5"/>
                                            </p:txEl>
                                          </p:spTgt>
                                        </p:tgtEl>
                                        <p:attrNameLst>
                                          <p:attrName>style.visibility</p:attrName>
                                        </p:attrNameLst>
                                      </p:cBhvr>
                                      <p:to>
                                        <p:strVal val="visible"/>
                                      </p:to>
                                    </p:set>
                                    <p:animEffect filter="fade" transition="in">
                                      <p:cBhvr>
                                        <p:cTn dur="1000"/>
                                        <p:tgtEl>
                                          <p:spTgt spid="5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6" st="6"/>
                                            </p:txEl>
                                          </p:spTgt>
                                        </p:tgtEl>
                                        <p:attrNameLst>
                                          <p:attrName>style.visibility</p:attrName>
                                        </p:attrNameLst>
                                      </p:cBhvr>
                                      <p:to>
                                        <p:strVal val="visible"/>
                                      </p:to>
                                    </p:set>
                                    <p:animEffect filter="fade" transition="in">
                                      <p:cBhvr>
                                        <p:cTn dur="1000"/>
                                        <p:tgtEl>
                                          <p:spTgt spid="5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7" st="7"/>
                                            </p:txEl>
                                          </p:spTgt>
                                        </p:tgtEl>
                                        <p:attrNameLst>
                                          <p:attrName>style.visibility</p:attrName>
                                        </p:attrNameLst>
                                      </p:cBhvr>
                                      <p:to>
                                        <p:strVal val="visible"/>
                                      </p:to>
                                    </p:set>
                                    <p:animEffect filter="fade" transition="in">
                                      <p:cBhvr>
                                        <p:cTn dur="1000"/>
                                        <p:tgtEl>
                                          <p:spTgt spid="5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8" st="8"/>
                                            </p:txEl>
                                          </p:spTgt>
                                        </p:tgtEl>
                                        <p:attrNameLst>
                                          <p:attrName>style.visibility</p:attrName>
                                        </p:attrNameLst>
                                      </p:cBhvr>
                                      <p:to>
                                        <p:strVal val="visible"/>
                                      </p:to>
                                    </p:set>
                                    <p:animEffect filter="fade" transition="in">
                                      <p:cBhvr>
                                        <p:cTn dur="1000"/>
                                        <p:tgtEl>
                                          <p:spTgt spid="5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9" st="9"/>
                                            </p:txEl>
                                          </p:spTgt>
                                        </p:tgtEl>
                                        <p:attrNameLst>
                                          <p:attrName>style.visibility</p:attrName>
                                        </p:attrNameLst>
                                      </p:cBhvr>
                                      <p:to>
                                        <p:strVal val="visible"/>
                                      </p:to>
                                    </p:set>
                                    <p:animEffect filter="fade" transition="in">
                                      <p:cBhvr>
                                        <p:cTn dur="1000"/>
                                        <p:tgtEl>
                                          <p:spTgt spid="59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NeuroCuts com otimização de tempo</a:t>
            </a:r>
            <a:endParaRPr/>
          </a:p>
        </p:txBody>
      </p:sp>
      <p:pic>
        <p:nvPicPr>
          <p:cNvPr id="600" name="Google Shape;600;p24"/>
          <p:cNvPicPr preferRelativeResize="0"/>
          <p:nvPr/>
        </p:nvPicPr>
        <p:blipFill rotWithShape="1">
          <a:blip r:embed="rId3">
            <a:alphaModFix/>
          </a:blip>
          <a:srcRect b="0" l="4287" r="0" t="0"/>
          <a:stretch/>
        </p:blipFill>
        <p:spPr>
          <a:xfrm>
            <a:off x="1000525" y="1247650"/>
            <a:ext cx="7197625" cy="3203551"/>
          </a:xfrm>
          <a:prstGeom prst="rect">
            <a:avLst/>
          </a:prstGeom>
          <a:noFill/>
          <a:ln>
            <a:noFill/>
          </a:ln>
        </p:spPr>
      </p:pic>
      <p:sp>
        <p:nvSpPr>
          <p:cNvPr id="601" name="Google Shape;601;p24"/>
          <p:cNvSpPr txBox="1"/>
          <p:nvPr/>
        </p:nvSpPr>
        <p:spPr>
          <a:xfrm>
            <a:off x="3752075" y="4407600"/>
            <a:ext cx="40308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Source Sans Pro"/>
                <a:ea typeface="Source Sans Pro"/>
                <a:cs typeface="Source Sans Pro"/>
                <a:sym typeface="Source Sans Pro"/>
              </a:rPr>
              <a:t>Classifier name</a:t>
            </a:r>
            <a:endParaRPr b="0" i="0" sz="1800" u="none" cap="none" strike="noStrike">
              <a:solidFill>
                <a:srgbClr val="000000"/>
              </a:solidFill>
              <a:latin typeface="Source Sans Pro"/>
              <a:ea typeface="Source Sans Pro"/>
              <a:cs typeface="Source Sans Pro"/>
              <a:sym typeface="Source Sans Pro"/>
            </a:endParaRPr>
          </a:p>
        </p:txBody>
      </p:sp>
      <p:sp>
        <p:nvSpPr>
          <p:cNvPr id="602" name="Google Shape;602;p24"/>
          <p:cNvSpPr txBox="1"/>
          <p:nvPr/>
        </p:nvSpPr>
        <p:spPr>
          <a:xfrm rot="-5400000">
            <a:off x="-430050" y="2400850"/>
            <a:ext cx="21063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Source Sans Pro"/>
                <a:ea typeface="Source Sans Pro"/>
                <a:cs typeface="Source Sans Pro"/>
                <a:sym typeface="Source Sans Pro"/>
              </a:rPr>
              <a:t>Classification time</a:t>
            </a:r>
            <a:endParaRPr b="0" i="0" sz="1800" u="none" cap="none" strike="noStrike">
              <a:solidFill>
                <a:srgbClr val="000000"/>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NeuroCuts com otimização de tempo: ele é escalável?</a:t>
            </a:r>
            <a:endParaRPr/>
          </a:p>
        </p:txBody>
      </p:sp>
      <p:pic>
        <p:nvPicPr>
          <p:cNvPr id="608" name="Google Shape;608;p25"/>
          <p:cNvPicPr preferRelativeResize="0"/>
          <p:nvPr/>
        </p:nvPicPr>
        <p:blipFill rotWithShape="1">
          <a:blip r:embed="rId3">
            <a:alphaModFix/>
          </a:blip>
          <a:srcRect b="0" l="0" r="0" t="0"/>
          <a:stretch/>
        </p:blipFill>
        <p:spPr>
          <a:xfrm>
            <a:off x="48425" y="1131200"/>
            <a:ext cx="9095574" cy="2964665"/>
          </a:xfrm>
          <a:prstGeom prst="rect">
            <a:avLst/>
          </a:prstGeom>
          <a:noFill/>
          <a:ln>
            <a:noFill/>
          </a:ln>
        </p:spPr>
      </p:pic>
      <p:sp>
        <p:nvSpPr>
          <p:cNvPr id="609" name="Google Shape;609;p25"/>
          <p:cNvSpPr txBox="1"/>
          <p:nvPr/>
        </p:nvSpPr>
        <p:spPr>
          <a:xfrm>
            <a:off x="1012100" y="4248625"/>
            <a:ext cx="7299000" cy="4047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Summary: 18%</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median</a:t>
            </a:r>
            <a:r>
              <a:rPr b="0" i="0" lang="en" sz="1400" u="none" cap="none" strike="noStrike">
                <a:solidFill>
                  <a:srgbClr val="000000"/>
                </a:solidFill>
                <a:latin typeface="Arial"/>
                <a:ea typeface="Arial"/>
                <a:cs typeface="Arial"/>
                <a:sym typeface="Arial"/>
              </a:rPr>
              <a:t> time improvement </a:t>
            </a:r>
            <a:r>
              <a:rPr b="0" i="1" lang="en" sz="1400" u="none" cap="none" strike="noStrike">
                <a:solidFill>
                  <a:srgbClr val="000000"/>
                </a:solidFill>
                <a:latin typeface="Arial"/>
                <a:ea typeface="Arial"/>
                <a:cs typeface="Arial"/>
                <a:sym typeface="Arial"/>
              </a:rPr>
              <a:t>over all baselines</a:t>
            </a:r>
            <a:r>
              <a:rPr b="0" i="0" lang="en" sz="1400" u="none" cap="none" strike="noStrike">
                <a:solidFill>
                  <a:srgbClr val="000000"/>
                </a:solidFill>
                <a:latin typeface="Arial"/>
                <a:ea typeface="Arial"/>
                <a:cs typeface="Arial"/>
                <a:sym typeface="Arial"/>
              </a:rPr>
              <a:t>. Up to </a:t>
            </a:r>
            <a:r>
              <a:rPr b="1" i="0" lang="en" sz="1400" u="none" cap="none" strike="noStrike">
                <a:solidFill>
                  <a:srgbClr val="000000"/>
                </a:solidFill>
                <a:latin typeface="Arial"/>
                <a:ea typeface="Arial"/>
                <a:cs typeface="Arial"/>
                <a:sym typeface="Arial"/>
              </a:rPr>
              <a:t>2x </a:t>
            </a:r>
            <a:r>
              <a:rPr b="0" i="0" lang="en" sz="1400" u="none" cap="none" strike="noStrike">
                <a:solidFill>
                  <a:srgbClr val="000000"/>
                </a:solidFill>
                <a:latin typeface="Arial"/>
                <a:ea typeface="Arial"/>
                <a:cs typeface="Arial"/>
                <a:sym typeface="Arial"/>
              </a:rPr>
              <a:t>better.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NeuroCuts com otimização de espaço</a:t>
            </a:r>
            <a:endParaRPr/>
          </a:p>
        </p:txBody>
      </p:sp>
      <p:pic>
        <p:nvPicPr>
          <p:cNvPr id="615" name="Google Shape;615;p26"/>
          <p:cNvPicPr preferRelativeResize="0"/>
          <p:nvPr/>
        </p:nvPicPr>
        <p:blipFill rotWithShape="1">
          <a:blip r:embed="rId3">
            <a:alphaModFix/>
          </a:blip>
          <a:srcRect b="0" l="0" r="0" t="0"/>
          <a:stretch/>
        </p:blipFill>
        <p:spPr>
          <a:xfrm>
            <a:off x="0" y="1179806"/>
            <a:ext cx="9144000" cy="3043589"/>
          </a:xfrm>
          <a:prstGeom prst="rect">
            <a:avLst/>
          </a:prstGeom>
          <a:noFill/>
          <a:ln>
            <a:noFill/>
          </a:ln>
        </p:spPr>
      </p:pic>
      <p:sp>
        <p:nvSpPr>
          <p:cNvPr id="616" name="Google Shape;616;p26"/>
          <p:cNvSpPr txBox="1"/>
          <p:nvPr/>
        </p:nvSpPr>
        <p:spPr>
          <a:xfrm>
            <a:off x="1019875" y="4303100"/>
            <a:ext cx="7656300" cy="381300"/>
          </a:xfrm>
          <a:prstGeom prst="rect">
            <a:avLst/>
          </a:prstGeom>
          <a:solidFill>
            <a:srgbClr val="FFF2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Summary: </a:t>
            </a:r>
            <a:r>
              <a:rPr b="0" i="0" lang="en" sz="1400" u="none" cap="none" strike="noStrike">
                <a:solidFill>
                  <a:srgbClr val="000000"/>
                </a:solidFill>
                <a:latin typeface="Arial"/>
                <a:ea typeface="Arial"/>
                <a:cs typeface="Arial"/>
                <a:sym typeface="Arial"/>
              </a:rPr>
              <a:t>up to </a:t>
            </a:r>
            <a:r>
              <a:rPr b="1" i="0" lang="en" sz="1400" u="none" cap="none" strike="noStrike">
                <a:solidFill>
                  <a:srgbClr val="000000"/>
                </a:solidFill>
                <a:latin typeface="Arial"/>
                <a:ea typeface="Arial"/>
                <a:cs typeface="Arial"/>
                <a:sym typeface="Arial"/>
              </a:rPr>
              <a:t>3x</a:t>
            </a:r>
            <a:r>
              <a:rPr b="0" i="0" lang="en" sz="1400" u="none" cap="none" strike="noStrike">
                <a:solidFill>
                  <a:srgbClr val="000000"/>
                </a:solidFill>
                <a:latin typeface="Arial"/>
                <a:ea typeface="Arial"/>
                <a:cs typeface="Arial"/>
                <a:sym typeface="Arial"/>
              </a:rPr>
              <a:t> better memory </a:t>
            </a:r>
            <a:r>
              <a:rPr b="0" i="1" lang="en" sz="1400" u="none" cap="none" strike="noStrike">
                <a:solidFill>
                  <a:srgbClr val="000000"/>
                </a:solidFill>
                <a:latin typeface="Arial"/>
                <a:ea typeface="Arial"/>
                <a:cs typeface="Arial"/>
                <a:sym typeface="Arial"/>
              </a:rPr>
              <a:t>over all baselines</a:t>
            </a:r>
            <a:r>
              <a:rPr b="0" i="0" lang="en" sz="1400" u="none" cap="none" strike="noStrike">
                <a:solidFill>
                  <a:srgbClr val="000000"/>
                </a:solidFill>
                <a:latin typeface="Arial"/>
                <a:ea typeface="Arial"/>
                <a:cs typeface="Arial"/>
                <a:sym typeface="Arial"/>
              </a:rPr>
              <a:t>; CutSplit somewhat better at median.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 política estocástica permite a exploração</a:t>
            </a:r>
            <a:endParaRPr/>
          </a:p>
        </p:txBody>
      </p:sp>
      <p:pic>
        <p:nvPicPr>
          <p:cNvPr id="622" name="Google Shape;622;p29"/>
          <p:cNvPicPr preferRelativeResize="0"/>
          <p:nvPr/>
        </p:nvPicPr>
        <p:blipFill rotWithShape="1">
          <a:blip r:embed="rId3">
            <a:alphaModFix/>
          </a:blip>
          <a:srcRect b="57627" l="0" r="49567" t="0"/>
          <a:stretch/>
        </p:blipFill>
        <p:spPr>
          <a:xfrm>
            <a:off x="868300" y="1664558"/>
            <a:ext cx="3636679" cy="1600342"/>
          </a:xfrm>
          <a:prstGeom prst="rect">
            <a:avLst/>
          </a:prstGeom>
          <a:noFill/>
          <a:ln>
            <a:noFill/>
          </a:ln>
        </p:spPr>
      </p:pic>
      <p:pic>
        <p:nvPicPr>
          <p:cNvPr id="623" name="Google Shape;623;p29"/>
          <p:cNvPicPr preferRelativeResize="0"/>
          <p:nvPr/>
        </p:nvPicPr>
        <p:blipFill rotWithShape="1">
          <a:blip r:embed="rId3">
            <a:alphaModFix/>
          </a:blip>
          <a:srcRect b="57627" l="50104" r="0" t="0"/>
          <a:stretch/>
        </p:blipFill>
        <p:spPr>
          <a:xfrm>
            <a:off x="4445963" y="1658775"/>
            <a:ext cx="3598136" cy="1600342"/>
          </a:xfrm>
          <a:prstGeom prst="rect">
            <a:avLst/>
          </a:prstGeom>
          <a:noFill/>
          <a:ln>
            <a:noFill/>
          </a:ln>
        </p:spPr>
      </p:pic>
      <p:cxnSp>
        <p:nvCxnSpPr>
          <p:cNvPr id="624" name="Google Shape;624;p29"/>
          <p:cNvCxnSpPr/>
          <p:nvPr/>
        </p:nvCxnSpPr>
        <p:spPr>
          <a:xfrm rot="10800000">
            <a:off x="1030396" y="1822645"/>
            <a:ext cx="0" cy="1272600"/>
          </a:xfrm>
          <a:prstGeom prst="straightConnector1">
            <a:avLst/>
          </a:prstGeom>
          <a:noFill/>
          <a:ln cap="flat" cmpd="sng" w="9525">
            <a:solidFill>
              <a:schemeClr val="dk2"/>
            </a:solidFill>
            <a:prstDash val="solid"/>
            <a:round/>
            <a:headEnd len="sm" w="sm" type="none"/>
            <a:tailEnd len="med" w="med" type="triangle"/>
          </a:ln>
        </p:spPr>
      </p:cxnSp>
      <p:cxnSp>
        <p:nvCxnSpPr>
          <p:cNvPr id="625" name="Google Shape;625;p29"/>
          <p:cNvCxnSpPr/>
          <p:nvPr/>
        </p:nvCxnSpPr>
        <p:spPr>
          <a:xfrm>
            <a:off x="1087534" y="3189689"/>
            <a:ext cx="1747800" cy="0"/>
          </a:xfrm>
          <a:prstGeom prst="straightConnector1">
            <a:avLst/>
          </a:prstGeom>
          <a:noFill/>
          <a:ln cap="flat" cmpd="sng" w="9525">
            <a:solidFill>
              <a:schemeClr val="dk2"/>
            </a:solidFill>
            <a:prstDash val="solid"/>
            <a:round/>
            <a:headEnd len="sm" w="sm" type="none"/>
            <a:tailEnd len="med" w="med" type="triangle"/>
          </a:ln>
        </p:spPr>
      </p:cxnSp>
      <p:sp>
        <p:nvSpPr>
          <p:cNvPr id="626" name="Google Shape;626;p29"/>
          <p:cNvSpPr txBox="1"/>
          <p:nvPr/>
        </p:nvSpPr>
        <p:spPr>
          <a:xfrm>
            <a:off x="1141820" y="3108854"/>
            <a:ext cx="4229700" cy="51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level of tree</a:t>
            </a:r>
            <a:endParaRPr b="0" i="0" sz="1200" u="none" cap="none" strike="noStrike">
              <a:solidFill>
                <a:srgbClr val="000000"/>
              </a:solidFill>
              <a:latin typeface="Arial"/>
              <a:ea typeface="Arial"/>
              <a:cs typeface="Arial"/>
              <a:sym typeface="Arial"/>
            </a:endParaRPr>
          </a:p>
        </p:txBody>
      </p:sp>
      <p:sp>
        <p:nvSpPr>
          <p:cNvPr id="627" name="Google Shape;627;p29"/>
          <p:cNvSpPr txBox="1"/>
          <p:nvPr/>
        </p:nvSpPr>
        <p:spPr>
          <a:xfrm rot="-5400000">
            <a:off x="120798" y="2225063"/>
            <a:ext cx="14904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nodes at level</a:t>
            </a:r>
            <a:endParaRPr b="0" i="0" sz="1200" u="none" cap="none" strike="noStrike">
              <a:solidFill>
                <a:srgbClr val="000000"/>
              </a:solidFill>
              <a:latin typeface="Arial"/>
              <a:ea typeface="Arial"/>
              <a:cs typeface="Arial"/>
              <a:sym typeface="Arial"/>
            </a:endParaRPr>
          </a:p>
        </p:txBody>
      </p:sp>
      <p:sp>
        <p:nvSpPr>
          <p:cNvPr id="628" name="Google Shape;628;p29"/>
          <p:cNvSpPr txBox="1"/>
          <p:nvPr/>
        </p:nvSpPr>
        <p:spPr>
          <a:xfrm>
            <a:off x="349700" y="3565425"/>
            <a:ext cx="8705400" cy="406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lang="en" sz="1800"/>
              <a:t>política estocástica significa que cada lançamento cria uma árvore diferente (acima)</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lang="en" sz="1800"/>
              <a:t>permite que o agente explore os benefícios de diferentes opções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lang="en" sz="1800"/>
              <a:t>pode reamostrar para obter árvores ainda melhores</a:t>
            </a:r>
            <a:endParaRPr b="0" i="0" sz="1800" u="none" cap="none" strike="noStrike">
              <a:solidFill>
                <a:srgbClr val="000000"/>
              </a:solidFill>
              <a:latin typeface="Arial"/>
              <a:ea typeface="Arial"/>
              <a:cs typeface="Arial"/>
              <a:sym typeface="Arial"/>
            </a:endParaRPr>
          </a:p>
        </p:txBody>
      </p:sp>
      <p:pic>
        <p:nvPicPr>
          <p:cNvPr id="629" name="Google Shape;629;p29"/>
          <p:cNvPicPr preferRelativeResize="0"/>
          <p:nvPr/>
        </p:nvPicPr>
        <p:blipFill rotWithShape="1">
          <a:blip r:embed="rId4">
            <a:alphaModFix/>
          </a:blip>
          <a:srcRect b="87808" l="29429" r="29563" t="0"/>
          <a:stretch/>
        </p:blipFill>
        <p:spPr>
          <a:xfrm>
            <a:off x="2735149" y="1089325"/>
            <a:ext cx="3624527" cy="39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Conclusão</a:t>
            </a:r>
            <a:endParaRPr/>
          </a:p>
        </p:txBody>
      </p:sp>
      <p:sp>
        <p:nvSpPr>
          <p:cNvPr id="635" name="Google Shape;635;p31"/>
          <p:cNvSpPr txBox="1"/>
          <p:nvPr>
            <p:ph idx="1" type="body"/>
          </p:nvPr>
        </p:nvSpPr>
        <p:spPr>
          <a:xfrm>
            <a:off x="311700" y="1152475"/>
            <a:ext cx="8520600" cy="69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Introduzimos uma formulação RL para o problema de classificação de pacotes</a:t>
            </a:r>
            <a:endParaRPr/>
          </a:p>
          <a:p>
            <a:pPr indent="-342900" lvl="0" marL="457200" rtl="0" algn="l">
              <a:lnSpc>
                <a:spcPct val="115000"/>
              </a:lnSpc>
              <a:spcBef>
                <a:spcPts val="0"/>
              </a:spcBef>
              <a:spcAft>
                <a:spcPts val="0"/>
              </a:spcAft>
              <a:buSzPts val="1800"/>
              <a:buChar char="●"/>
            </a:pPr>
            <a:r>
              <a:rPr lang="en"/>
              <a:t>Os resultados superam o estado da arte em dimensões importantes:</a:t>
            </a:r>
            <a:endParaRPr/>
          </a:p>
          <a:p>
            <a:pPr indent="-342900" lvl="1" marL="914400" rtl="0" algn="l">
              <a:lnSpc>
                <a:spcPct val="115000"/>
              </a:lnSpc>
              <a:spcBef>
                <a:spcPts val="0"/>
              </a:spcBef>
              <a:spcAft>
                <a:spcPts val="0"/>
              </a:spcAft>
              <a:buSzPts val="1800"/>
              <a:buChar char="○"/>
            </a:pPr>
            <a:r>
              <a:rPr lang="en" sz="1800"/>
              <a:t>18% </a:t>
            </a:r>
            <a:r>
              <a:rPr lang="en" sz="1800"/>
              <a:t>melhoria mediana no tempo em todas as linhas de base</a:t>
            </a:r>
            <a:endParaRPr sz="1800"/>
          </a:p>
          <a:p>
            <a:pPr indent="-342900" lvl="1" marL="914400" rtl="0" algn="l">
              <a:lnSpc>
                <a:spcPct val="115000"/>
              </a:lnSpc>
              <a:spcBef>
                <a:spcPts val="0"/>
              </a:spcBef>
              <a:spcAft>
                <a:spcPts val="0"/>
              </a:spcAft>
              <a:buSzPts val="1800"/>
              <a:buChar char="○"/>
            </a:pPr>
            <a:r>
              <a:rPr lang="en" sz="1800"/>
              <a:t>Aumenta em </a:t>
            </a:r>
            <a:r>
              <a:rPr lang="en" sz="1800"/>
              <a:t>3x a </a:t>
            </a:r>
            <a:r>
              <a:rPr lang="en" sz="1800"/>
              <a:t>melhora no tempo e no espaço em todas as linhas de base</a:t>
            </a:r>
            <a:endParaRPr sz="1800"/>
          </a:p>
          <a:p>
            <a:pPr indent="-342900" lvl="0" marL="457200" rtl="0" algn="l">
              <a:lnSpc>
                <a:spcPct val="115000"/>
              </a:lnSpc>
              <a:spcBef>
                <a:spcPts val="0"/>
              </a:spcBef>
              <a:spcAft>
                <a:spcPts val="0"/>
              </a:spcAft>
              <a:buSzPts val="1800"/>
              <a:buChar char="●"/>
            </a:pPr>
            <a:r>
              <a:rPr lang="en"/>
              <a:t>Futuro: outras estruturas de dados com heurísticas de desempenho complexas</a:t>
            </a:r>
            <a:endParaRPr/>
          </a:p>
          <a:p>
            <a:pPr indent="-342900" lvl="1" marL="914400" rtl="0" algn="l">
              <a:lnSpc>
                <a:spcPct val="115000"/>
              </a:lnSpc>
              <a:spcBef>
                <a:spcPts val="0"/>
              </a:spcBef>
              <a:spcAft>
                <a:spcPts val="0"/>
              </a:spcAft>
              <a:buSzPts val="1800"/>
              <a:buChar char="○"/>
            </a:pPr>
            <a:r>
              <a:rPr lang="en" sz="1800"/>
              <a:t>Por exemplo, indexação de bancos de dados espaciais.</a:t>
            </a:r>
            <a:endParaRPr sz="1800"/>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ctr">
              <a:lnSpc>
                <a:spcPct val="115000"/>
              </a:lnSpc>
              <a:spcBef>
                <a:spcPts val="0"/>
              </a:spcBef>
              <a:spcAft>
                <a:spcPts val="0"/>
              </a:spcAft>
              <a:buSzPts val="1800"/>
              <a:buNone/>
            </a:pPr>
            <a:r>
              <a:rPr lang="en" sz="3200"/>
              <a:t>Obrigado</a:t>
            </a:r>
            <a:r>
              <a:rPr lang="en" sz="3200"/>
              <a:t>!</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Effect filter="fade" transition="in">
                                      <p:cBhvr>
                                        <p:cTn dur="1000"/>
                                        <p:tgtEl>
                                          <p:spTgt spid="6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animEffect filter="fade" transition="in">
                                      <p:cBhvr>
                                        <p:cTn dur="1000"/>
                                        <p:tgtEl>
                                          <p:spTgt spid="6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animEffect filter="fade" transition="in">
                                      <p:cBhvr>
                                        <p:cTn dur="1000"/>
                                        <p:tgtEl>
                                          <p:spTgt spid="6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animEffect filter="fade" transition="in">
                                      <p:cBhvr>
                                        <p:cTn dur="1000"/>
                                        <p:tgtEl>
                                          <p:spTgt spid="6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animEffect filter="fade" transition="in">
                                      <p:cBhvr>
                                        <p:cTn dur="1000"/>
                                        <p:tgtEl>
                                          <p:spTgt spid="6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5" st="5"/>
                                            </p:txEl>
                                          </p:spTgt>
                                        </p:tgtEl>
                                        <p:attrNameLst>
                                          <p:attrName>style.visibility</p:attrName>
                                        </p:attrNameLst>
                                      </p:cBhvr>
                                      <p:to>
                                        <p:strVal val="visible"/>
                                      </p:to>
                                    </p:set>
                                    <p:animEffect filter="fade" transition="in">
                                      <p:cBhvr>
                                        <p:cTn dur="1000"/>
                                        <p:tgtEl>
                                          <p:spTgt spid="6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6" st="6"/>
                                            </p:txEl>
                                          </p:spTgt>
                                        </p:tgtEl>
                                        <p:attrNameLst>
                                          <p:attrName>style.visibility</p:attrName>
                                        </p:attrNameLst>
                                      </p:cBhvr>
                                      <p:to>
                                        <p:strVal val="visible"/>
                                      </p:to>
                                    </p:set>
                                    <p:animEffect filter="fade" transition="in">
                                      <p:cBhvr>
                                        <p:cTn dur="1000"/>
                                        <p:tgtEl>
                                          <p:spTgt spid="6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7" st="7"/>
                                            </p:txEl>
                                          </p:spTgt>
                                        </p:tgtEl>
                                        <p:attrNameLst>
                                          <p:attrName>style.visibility</p:attrName>
                                        </p:attrNameLst>
                                      </p:cBhvr>
                                      <p:to>
                                        <p:strVal val="visible"/>
                                      </p:to>
                                    </p:set>
                                    <p:animEffect filter="fade" transition="in">
                                      <p:cBhvr>
                                        <p:cTn dur="1000"/>
                                        <p:tgtEl>
                                          <p:spTgt spid="6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8" st="8"/>
                                            </p:txEl>
                                          </p:spTgt>
                                        </p:tgtEl>
                                        <p:attrNameLst>
                                          <p:attrName>style.visibility</p:attrName>
                                        </p:attrNameLst>
                                      </p:cBhvr>
                                      <p:to>
                                        <p:strVal val="visible"/>
                                      </p:to>
                                    </p:set>
                                    <p:animEffect filter="fade" transition="in">
                                      <p:cBhvr>
                                        <p:cTn dur="1000"/>
                                        <p:tgtEl>
                                          <p:spTgt spid="63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736eab746c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
              <a:t>Classificação de Pacotes</a:t>
            </a:r>
            <a:endParaRPr/>
          </a:p>
          <a:p>
            <a:pPr indent="0" lvl="0" marL="0" rtl="0" algn="l">
              <a:lnSpc>
                <a:spcPct val="100000"/>
              </a:lnSpc>
              <a:spcBef>
                <a:spcPts val="0"/>
              </a:spcBef>
              <a:spcAft>
                <a:spcPts val="0"/>
              </a:spcAft>
              <a:buSzPts val="2800"/>
              <a:buNone/>
            </a:pPr>
            <a:r>
              <a:t/>
            </a:r>
            <a:endParaRPr/>
          </a:p>
        </p:txBody>
      </p:sp>
      <p:sp>
        <p:nvSpPr>
          <p:cNvPr id="206" name="Google Shape;206;g736eab746c_0_0"/>
          <p:cNvSpPr txBox="1"/>
          <p:nvPr>
            <p:ph idx="1" type="body"/>
          </p:nvPr>
        </p:nvSpPr>
        <p:spPr>
          <a:xfrm>
            <a:off x="311700" y="1076275"/>
            <a:ext cx="8520600" cy="69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Sans Pro"/>
              <a:buChar char="●"/>
            </a:pPr>
            <a:r>
              <a:rPr lang="en"/>
              <a:t>Encontrar a regra correspondente ao determinado pacote:</a:t>
            </a:r>
            <a:endParaRPr/>
          </a:p>
          <a:p>
            <a:pPr indent="-342900" lvl="1" marL="914400" rtl="0" algn="l">
              <a:lnSpc>
                <a:spcPct val="115000"/>
              </a:lnSpc>
              <a:spcBef>
                <a:spcPts val="0"/>
              </a:spcBef>
              <a:spcAft>
                <a:spcPts val="0"/>
              </a:spcAft>
              <a:buSzPts val="1800"/>
              <a:buFont typeface="Source Sans Pro"/>
              <a:buChar char="○"/>
            </a:pPr>
            <a:r>
              <a:rPr lang="en" sz="1800"/>
              <a:t>Otimizando tempo;</a:t>
            </a:r>
            <a:endParaRPr sz="1800"/>
          </a:p>
          <a:p>
            <a:pPr indent="-342900" lvl="1" marL="914400" rtl="0" algn="l">
              <a:lnSpc>
                <a:spcPct val="115000"/>
              </a:lnSpc>
              <a:spcBef>
                <a:spcPts val="0"/>
              </a:spcBef>
              <a:spcAft>
                <a:spcPts val="0"/>
              </a:spcAft>
              <a:buSzPts val="1800"/>
              <a:buChar char="○"/>
            </a:pPr>
            <a:r>
              <a:rPr lang="en" sz="1800"/>
              <a:t>Otimizando espaço utilizado da memória;</a:t>
            </a:r>
            <a:endParaRPr sz="1800"/>
          </a:p>
          <a:p>
            <a:pPr indent="-342900" lvl="1" marL="914400" rtl="0" algn="l">
              <a:lnSpc>
                <a:spcPct val="115000"/>
              </a:lnSpc>
              <a:spcBef>
                <a:spcPts val="0"/>
              </a:spcBef>
              <a:spcAft>
                <a:spcPts val="0"/>
              </a:spcAft>
              <a:buSzPts val="1800"/>
              <a:buChar char="○"/>
            </a:pPr>
            <a:r>
              <a:rPr lang="en" sz="1800"/>
              <a:t>Ambos.</a:t>
            </a:r>
            <a:endParaRPr sz="1800"/>
          </a:p>
        </p:txBody>
      </p:sp>
      <p:sp>
        <p:nvSpPr>
          <p:cNvPr id="207" name="Google Shape;207;g736eab746c_0_0"/>
          <p:cNvSpPr txBox="1"/>
          <p:nvPr/>
        </p:nvSpPr>
        <p:spPr>
          <a:xfrm>
            <a:off x="3399863" y="2531539"/>
            <a:ext cx="2286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Helvetica Neue"/>
                <a:ea typeface="Helvetica Neue"/>
                <a:cs typeface="Helvetica Neue"/>
                <a:sym typeface="Helvetica Neue"/>
              </a:rPr>
              <a:t>Flow classification</a:t>
            </a:r>
            <a:endParaRPr b="0" i="0" sz="16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Exemplo de Classificador de pacotes:</a:t>
            </a:r>
            <a:endParaRPr>
              <a:solidFill>
                <a:srgbClr val="002060"/>
              </a:solidFill>
            </a:endParaRPr>
          </a:p>
        </p:txBody>
      </p:sp>
      <p:sp>
        <p:nvSpPr>
          <p:cNvPr id="213" name="Google Shape;213;p3"/>
          <p:cNvSpPr txBox="1"/>
          <p:nvPr>
            <p:ph idx="12" type="sldNum"/>
          </p:nvPr>
        </p:nvSpPr>
        <p:spPr>
          <a:xfrm>
            <a:off x="8106879" y="4667716"/>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14" name="Google Shape;214;p3"/>
          <p:cNvPicPr preferRelativeResize="0"/>
          <p:nvPr/>
        </p:nvPicPr>
        <p:blipFill rotWithShape="1">
          <a:blip r:embed="rId3">
            <a:alphaModFix/>
          </a:blip>
          <a:srcRect b="32409" l="0" r="0" t="0"/>
          <a:stretch/>
        </p:blipFill>
        <p:spPr>
          <a:xfrm>
            <a:off x="866400" y="1902100"/>
            <a:ext cx="7340599" cy="1797525"/>
          </a:xfrm>
          <a:prstGeom prst="rect">
            <a:avLst/>
          </a:prstGeom>
          <a:noFill/>
          <a:ln>
            <a:noFill/>
          </a:ln>
        </p:spPr>
      </p:pic>
      <p:grpSp>
        <p:nvGrpSpPr>
          <p:cNvPr id="215" name="Google Shape;215;p3"/>
          <p:cNvGrpSpPr/>
          <p:nvPr/>
        </p:nvGrpSpPr>
        <p:grpSpPr>
          <a:xfrm>
            <a:off x="2850469" y="1366128"/>
            <a:ext cx="3820345" cy="1222727"/>
            <a:chOff x="7458848" y="4499890"/>
            <a:chExt cx="5364900" cy="798750"/>
          </a:xfrm>
        </p:grpSpPr>
        <p:sp>
          <p:nvSpPr>
            <p:cNvPr id="216" name="Google Shape;216;p3"/>
            <p:cNvSpPr txBox="1"/>
            <p:nvPr/>
          </p:nvSpPr>
          <p:spPr>
            <a:xfrm>
              <a:off x="8177048" y="4499890"/>
              <a:ext cx="4646700" cy="665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4A86E8"/>
                  </a:solidFill>
                  <a:latin typeface="Helvetica Neue"/>
                  <a:ea typeface="Helvetica Neue"/>
                  <a:cs typeface="Helvetica Neue"/>
                  <a:sym typeface="Helvetica Neue"/>
                </a:rPr>
                <a:t>Combinação Exata</a:t>
              </a:r>
              <a:endParaRPr b="1" i="0" sz="2400" u="none" cap="none" strike="noStrike">
                <a:solidFill>
                  <a:srgbClr val="4A86E8"/>
                </a:solidFill>
                <a:latin typeface="Helvetica Neue"/>
                <a:ea typeface="Helvetica Neue"/>
                <a:cs typeface="Helvetica Neue"/>
                <a:sym typeface="Helvetica Neue"/>
              </a:endParaRPr>
            </a:p>
          </p:txBody>
        </p:sp>
        <p:cxnSp>
          <p:nvCxnSpPr>
            <p:cNvPr id="217" name="Google Shape;217;p3"/>
            <p:cNvCxnSpPr>
              <a:stCxn id="216" idx="1"/>
            </p:cNvCxnSpPr>
            <p:nvPr/>
          </p:nvCxnSpPr>
          <p:spPr>
            <a:xfrm flipH="1">
              <a:off x="7458848" y="4832740"/>
              <a:ext cx="718200" cy="465900"/>
            </a:xfrm>
            <a:prstGeom prst="straightConnector1">
              <a:avLst/>
            </a:prstGeom>
            <a:noFill/>
            <a:ln cap="flat" cmpd="sng" w="38100">
              <a:solidFill>
                <a:srgbClr val="4A86E8"/>
              </a:solidFill>
              <a:prstDash val="solid"/>
              <a:miter lim="800000"/>
              <a:headEnd len="sm" w="sm" type="none"/>
              <a:tailEnd len="med" w="med" type="triangle"/>
            </a:ln>
          </p:spPr>
        </p:cxnSp>
      </p:grpSp>
      <p:grpSp>
        <p:nvGrpSpPr>
          <p:cNvPr id="218" name="Google Shape;218;p3"/>
          <p:cNvGrpSpPr/>
          <p:nvPr/>
        </p:nvGrpSpPr>
        <p:grpSpPr>
          <a:xfrm>
            <a:off x="5074559" y="3180747"/>
            <a:ext cx="2550534" cy="1871727"/>
            <a:chOff x="8030750" y="5822367"/>
            <a:chExt cx="3688407" cy="1187569"/>
          </a:xfrm>
        </p:grpSpPr>
        <p:sp>
          <p:nvSpPr>
            <p:cNvPr id="219" name="Google Shape;219;p3"/>
            <p:cNvSpPr txBox="1"/>
            <p:nvPr/>
          </p:nvSpPr>
          <p:spPr>
            <a:xfrm>
              <a:off x="8320457" y="6344236"/>
              <a:ext cx="3398700" cy="665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4A86E8"/>
                  </a:solidFill>
                  <a:latin typeface="Helvetica Neue"/>
                  <a:ea typeface="Helvetica Neue"/>
                  <a:cs typeface="Helvetica Neue"/>
                  <a:sym typeface="Helvetica Neue"/>
                </a:rPr>
                <a:t>Intervalo de Combinações</a:t>
              </a:r>
              <a:endParaRPr b="1" i="0" sz="2400" u="none" cap="none" strike="noStrike">
                <a:solidFill>
                  <a:srgbClr val="4A86E8"/>
                </a:solidFill>
                <a:latin typeface="Helvetica Neue"/>
                <a:ea typeface="Helvetica Neue"/>
                <a:cs typeface="Helvetica Neue"/>
                <a:sym typeface="Helvetica Neue"/>
              </a:endParaRPr>
            </a:p>
          </p:txBody>
        </p:sp>
        <p:cxnSp>
          <p:nvCxnSpPr>
            <p:cNvPr id="220" name="Google Shape;220;p3"/>
            <p:cNvCxnSpPr/>
            <p:nvPr/>
          </p:nvCxnSpPr>
          <p:spPr>
            <a:xfrm rot="10800000">
              <a:off x="8030750" y="5822367"/>
              <a:ext cx="651600" cy="606300"/>
            </a:xfrm>
            <a:prstGeom prst="straightConnector1">
              <a:avLst/>
            </a:prstGeom>
            <a:noFill/>
            <a:ln cap="flat" cmpd="sng" w="38100">
              <a:solidFill>
                <a:srgbClr val="4A86E8"/>
              </a:solidFill>
              <a:prstDash val="solid"/>
              <a:miter lim="800000"/>
              <a:headEnd len="sm" w="sm" type="none"/>
              <a:tailEnd len="med" w="med" type="triangle"/>
            </a:ln>
          </p:spPr>
        </p:cxnSp>
      </p:grpSp>
      <p:grpSp>
        <p:nvGrpSpPr>
          <p:cNvPr id="221" name="Google Shape;221;p3"/>
          <p:cNvGrpSpPr/>
          <p:nvPr/>
        </p:nvGrpSpPr>
        <p:grpSpPr>
          <a:xfrm>
            <a:off x="6384344" y="1092086"/>
            <a:ext cx="3098379" cy="1438788"/>
            <a:chOff x="11798718" y="4203607"/>
            <a:chExt cx="4116900" cy="798750"/>
          </a:xfrm>
        </p:grpSpPr>
        <p:sp>
          <p:nvSpPr>
            <p:cNvPr id="222" name="Google Shape;222;p3"/>
            <p:cNvSpPr txBox="1"/>
            <p:nvPr/>
          </p:nvSpPr>
          <p:spPr>
            <a:xfrm>
              <a:off x="12516918" y="4203607"/>
              <a:ext cx="3398700" cy="665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4A86E8"/>
                  </a:solidFill>
                  <a:latin typeface="Helvetica Neue"/>
                  <a:ea typeface="Helvetica Neue"/>
                  <a:cs typeface="Helvetica Neue"/>
                  <a:sym typeface="Helvetica Neue"/>
                </a:rPr>
                <a:t>Qualquer Combinação</a:t>
              </a:r>
              <a:endParaRPr b="1" i="0" sz="2400" u="none" cap="none" strike="noStrike">
                <a:solidFill>
                  <a:srgbClr val="4A86E8"/>
                </a:solidFill>
                <a:latin typeface="Helvetica Neue"/>
                <a:ea typeface="Helvetica Neue"/>
                <a:cs typeface="Helvetica Neue"/>
                <a:sym typeface="Helvetica Neue"/>
              </a:endParaRPr>
            </a:p>
          </p:txBody>
        </p:sp>
        <p:cxnSp>
          <p:nvCxnSpPr>
            <p:cNvPr id="223" name="Google Shape;223;p3"/>
            <p:cNvCxnSpPr>
              <a:stCxn id="222" idx="1"/>
            </p:cNvCxnSpPr>
            <p:nvPr/>
          </p:nvCxnSpPr>
          <p:spPr>
            <a:xfrm flipH="1">
              <a:off x="11798718" y="4536457"/>
              <a:ext cx="718200" cy="465900"/>
            </a:xfrm>
            <a:prstGeom prst="straightConnector1">
              <a:avLst/>
            </a:prstGeom>
            <a:noFill/>
            <a:ln cap="flat" cmpd="sng" w="38100">
              <a:solidFill>
                <a:srgbClr val="4A86E8"/>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Quão difícil é este problema?</a:t>
            </a:r>
            <a:endParaRPr/>
          </a:p>
        </p:txBody>
      </p:sp>
      <p:sp>
        <p:nvSpPr>
          <p:cNvPr id="229" name="Google Shape;229;p4"/>
          <p:cNvSpPr txBox="1"/>
          <p:nvPr>
            <p:ph idx="1" type="body"/>
          </p:nvPr>
        </p:nvSpPr>
        <p:spPr>
          <a:xfrm>
            <a:off x="464100" y="1609675"/>
            <a:ext cx="4363500" cy="275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Dificuldade de tempo-espaço:</a:t>
            </a:r>
            <a:endParaRPr/>
          </a:p>
          <a:p>
            <a:pPr indent="-342900" lvl="1" marL="914400" rtl="0" algn="l">
              <a:lnSpc>
                <a:spcPct val="110000"/>
              </a:lnSpc>
              <a:spcBef>
                <a:spcPts val="0"/>
              </a:spcBef>
              <a:spcAft>
                <a:spcPts val="0"/>
              </a:spcAft>
              <a:buClr>
                <a:srgbClr val="404040"/>
              </a:buClr>
              <a:buSzPts val="1800"/>
              <a:buChar char="○"/>
            </a:pPr>
            <a:r>
              <a:rPr lang="en" sz="1800">
                <a:solidFill>
                  <a:srgbClr val="404040"/>
                </a:solidFill>
              </a:rPr>
              <a:t>O(log </a:t>
            </a:r>
            <a:r>
              <a:rPr b="1" i="1" lang="en" sz="1800">
                <a:solidFill>
                  <a:srgbClr val="404040"/>
                </a:solidFill>
              </a:rPr>
              <a:t>N</a:t>
            </a:r>
            <a:r>
              <a:rPr lang="en" sz="1800">
                <a:solidFill>
                  <a:srgbClr val="404040"/>
                </a:solidFill>
              </a:rPr>
              <a:t>) tempo e O(</a:t>
            </a:r>
            <a:r>
              <a:rPr b="1" i="1" lang="en" sz="1800">
                <a:solidFill>
                  <a:srgbClr val="404040"/>
                </a:solidFill>
              </a:rPr>
              <a:t>N</a:t>
            </a:r>
            <a:r>
              <a:rPr baseline="30000" i="1" lang="en" sz="1800">
                <a:solidFill>
                  <a:srgbClr val="404040"/>
                </a:solidFill>
              </a:rPr>
              <a:t>d</a:t>
            </a:r>
            <a:r>
              <a:rPr lang="en" sz="1800">
                <a:solidFill>
                  <a:srgbClr val="404040"/>
                </a:solidFill>
              </a:rPr>
              <a:t>) espaço</a:t>
            </a:r>
            <a:endParaRPr sz="1800">
              <a:solidFill>
                <a:srgbClr val="404040"/>
              </a:solidFill>
            </a:endParaRPr>
          </a:p>
          <a:p>
            <a:pPr indent="-342900" lvl="1" marL="914400" rtl="0" algn="l">
              <a:lnSpc>
                <a:spcPct val="110000"/>
              </a:lnSpc>
              <a:spcBef>
                <a:spcPts val="0"/>
              </a:spcBef>
              <a:spcAft>
                <a:spcPts val="0"/>
              </a:spcAft>
              <a:buClr>
                <a:srgbClr val="404040"/>
              </a:buClr>
              <a:buSzPts val="1800"/>
              <a:buChar char="○"/>
            </a:pPr>
            <a:r>
              <a:rPr lang="en" sz="1800">
                <a:solidFill>
                  <a:srgbClr val="404040"/>
                </a:solidFill>
              </a:rPr>
              <a:t>O(log</a:t>
            </a:r>
            <a:r>
              <a:rPr baseline="30000" i="1" lang="en" sz="1800">
                <a:solidFill>
                  <a:srgbClr val="404040"/>
                </a:solidFill>
              </a:rPr>
              <a:t>d</a:t>
            </a:r>
            <a:r>
              <a:rPr lang="en" sz="1800">
                <a:solidFill>
                  <a:srgbClr val="404040"/>
                </a:solidFill>
              </a:rPr>
              <a:t> </a:t>
            </a:r>
            <a:r>
              <a:rPr b="1" i="1" lang="en" sz="1800">
                <a:solidFill>
                  <a:srgbClr val="404040"/>
                </a:solidFill>
              </a:rPr>
              <a:t>N</a:t>
            </a:r>
            <a:r>
              <a:rPr lang="en" sz="1800">
                <a:solidFill>
                  <a:srgbClr val="404040"/>
                </a:solidFill>
              </a:rPr>
              <a:t>) tempo e O(</a:t>
            </a:r>
            <a:r>
              <a:rPr b="1" i="1" lang="en" sz="1800">
                <a:solidFill>
                  <a:srgbClr val="404040"/>
                </a:solidFill>
              </a:rPr>
              <a:t>N</a:t>
            </a:r>
            <a:r>
              <a:rPr lang="en" sz="1800">
                <a:solidFill>
                  <a:srgbClr val="404040"/>
                </a:solidFill>
              </a:rPr>
              <a:t>) espaço</a:t>
            </a:r>
            <a:endParaRPr sz="1800">
              <a:solidFill>
                <a:srgbClr val="404040"/>
              </a:solidFill>
            </a:endParaRPr>
          </a:p>
          <a:p>
            <a:pPr indent="-342900" lvl="1" marL="914400" rtl="0" algn="l">
              <a:lnSpc>
                <a:spcPct val="110000"/>
              </a:lnSpc>
              <a:spcBef>
                <a:spcPts val="0"/>
              </a:spcBef>
              <a:spcAft>
                <a:spcPts val="0"/>
              </a:spcAft>
              <a:buClr>
                <a:srgbClr val="404040"/>
              </a:buClr>
              <a:buSzPts val="1800"/>
              <a:buFont typeface="Source Sans Pro Light"/>
              <a:buChar char="○"/>
            </a:pPr>
            <a:r>
              <a:rPr i="1" lang="en" sz="1800">
                <a:solidFill>
                  <a:srgbClr val="404040"/>
                </a:solidFill>
              </a:rPr>
              <a:t>N</a:t>
            </a:r>
            <a:r>
              <a:rPr lang="en" sz="1800">
                <a:solidFill>
                  <a:srgbClr val="404040"/>
                </a:solidFill>
              </a:rPr>
              <a:t>: # de regras; d: # de atributos</a:t>
            </a:r>
            <a:br>
              <a:rPr lang="en" sz="1800">
                <a:solidFill>
                  <a:srgbClr val="404040"/>
                </a:solidFill>
              </a:rPr>
            </a:br>
            <a:r>
              <a:rPr lang="en" sz="1800">
                <a:solidFill>
                  <a:srgbClr val="404040"/>
                </a:solidFill>
              </a:rPr>
              <a:t>N ~= 100k, d = 5</a:t>
            </a:r>
            <a:endParaRPr sz="1800">
              <a:solidFill>
                <a:srgbClr val="404040"/>
              </a:solidFill>
            </a:endParaRPr>
          </a:p>
          <a:p>
            <a:pPr indent="-342900" lvl="0" marL="457200" rtl="0" algn="l">
              <a:lnSpc>
                <a:spcPct val="110000"/>
              </a:lnSpc>
              <a:spcBef>
                <a:spcPts val="0"/>
              </a:spcBef>
              <a:spcAft>
                <a:spcPts val="0"/>
              </a:spcAft>
              <a:buClr>
                <a:srgbClr val="404040"/>
              </a:buClr>
              <a:buSzPts val="1800"/>
              <a:buChar char="●"/>
            </a:pPr>
            <a:r>
              <a:rPr lang="en">
                <a:solidFill>
                  <a:srgbClr val="404040"/>
                </a:solidFill>
              </a:rPr>
              <a:t>Mais difícil</a:t>
            </a:r>
            <a:r>
              <a:rPr lang="en">
                <a:solidFill>
                  <a:srgbClr val="404040"/>
                </a:solidFill>
              </a:rPr>
              <a:t>: as regras possuem prioridades que podem se sobrepor no espaço.</a:t>
            </a:r>
            <a:endParaRPr sz="1800">
              <a:solidFill>
                <a:srgbClr val="404040"/>
              </a:solidFill>
            </a:endParaRPr>
          </a:p>
        </p:txBody>
      </p:sp>
      <p:grpSp>
        <p:nvGrpSpPr>
          <p:cNvPr id="230" name="Google Shape;230;p4"/>
          <p:cNvGrpSpPr/>
          <p:nvPr/>
        </p:nvGrpSpPr>
        <p:grpSpPr>
          <a:xfrm>
            <a:off x="4989528" y="1829129"/>
            <a:ext cx="3452835" cy="2536515"/>
            <a:chOff x="4989528" y="1829129"/>
            <a:chExt cx="3452835" cy="2536515"/>
          </a:xfrm>
        </p:grpSpPr>
        <p:sp>
          <p:nvSpPr>
            <p:cNvPr id="231" name="Google Shape;231;p4"/>
            <p:cNvSpPr/>
            <p:nvPr/>
          </p:nvSpPr>
          <p:spPr>
            <a:xfrm>
              <a:off x="5675785" y="3241356"/>
              <a:ext cx="2197200" cy="4776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62626"/>
                  </a:solidFill>
                  <a:latin typeface="Helvetica Neue"/>
                  <a:ea typeface="Helvetica Neue"/>
                  <a:cs typeface="Helvetica Neue"/>
                  <a:sym typeface="Helvetica Neue"/>
                </a:rPr>
                <a:t>R4</a:t>
              </a:r>
              <a:endParaRPr b="0" i="0" sz="2000" u="none" cap="none" strike="noStrike">
                <a:solidFill>
                  <a:srgbClr val="262626"/>
                </a:solidFill>
                <a:latin typeface="Helvetica Neue"/>
                <a:ea typeface="Helvetica Neue"/>
                <a:cs typeface="Helvetica Neue"/>
                <a:sym typeface="Helvetica Neue"/>
              </a:endParaRPr>
            </a:p>
          </p:txBody>
        </p:sp>
        <p:sp>
          <p:nvSpPr>
            <p:cNvPr id="232" name="Google Shape;232;p4"/>
            <p:cNvSpPr/>
            <p:nvPr/>
          </p:nvSpPr>
          <p:spPr>
            <a:xfrm>
              <a:off x="5420459" y="3344674"/>
              <a:ext cx="510600" cy="5049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62626"/>
                  </a:solidFill>
                  <a:latin typeface="Helvetica Neue"/>
                  <a:ea typeface="Helvetica Neue"/>
                  <a:cs typeface="Helvetica Neue"/>
                  <a:sym typeface="Helvetica Neue"/>
                </a:rPr>
                <a:t>R3</a:t>
              </a:r>
              <a:endParaRPr b="0" i="0" sz="2000" u="none" cap="none" strike="noStrike">
                <a:solidFill>
                  <a:srgbClr val="262626"/>
                </a:solidFill>
                <a:latin typeface="Helvetica Neue"/>
                <a:ea typeface="Helvetica Neue"/>
                <a:cs typeface="Helvetica Neue"/>
                <a:sym typeface="Helvetica Neue"/>
              </a:endParaRPr>
            </a:p>
          </p:txBody>
        </p:sp>
        <p:sp>
          <p:nvSpPr>
            <p:cNvPr id="233" name="Google Shape;233;p4"/>
            <p:cNvSpPr/>
            <p:nvPr/>
          </p:nvSpPr>
          <p:spPr>
            <a:xfrm>
              <a:off x="5510111" y="2196986"/>
              <a:ext cx="2363100" cy="6039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62626"/>
                  </a:solidFill>
                  <a:latin typeface="Helvetica Neue"/>
                  <a:ea typeface="Helvetica Neue"/>
                  <a:cs typeface="Helvetica Neue"/>
                  <a:sym typeface="Helvetica Neue"/>
                </a:rPr>
                <a:t>R1</a:t>
              </a:r>
              <a:endParaRPr b="0" i="0" sz="2000" u="none" cap="none" strike="noStrike">
                <a:solidFill>
                  <a:srgbClr val="262626"/>
                </a:solidFill>
                <a:latin typeface="Helvetica Neue"/>
                <a:ea typeface="Helvetica Neue"/>
                <a:cs typeface="Helvetica Neue"/>
                <a:sym typeface="Helvetica Neue"/>
              </a:endParaRPr>
            </a:p>
          </p:txBody>
        </p:sp>
        <p:sp>
          <p:nvSpPr>
            <p:cNvPr id="234" name="Google Shape;234;p4"/>
            <p:cNvSpPr/>
            <p:nvPr/>
          </p:nvSpPr>
          <p:spPr>
            <a:xfrm>
              <a:off x="7737130" y="2310048"/>
              <a:ext cx="528900" cy="11910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62626"/>
                  </a:solidFill>
                  <a:latin typeface="Helvetica Neue"/>
                  <a:ea typeface="Helvetica Neue"/>
                  <a:cs typeface="Helvetica Neue"/>
                  <a:sym typeface="Helvetica Neue"/>
                </a:rPr>
                <a:t>R5</a:t>
              </a:r>
              <a:endParaRPr b="0" i="0" sz="2000" u="none" cap="none" strike="noStrike">
                <a:solidFill>
                  <a:srgbClr val="262626"/>
                </a:solidFill>
                <a:latin typeface="Helvetica Neue"/>
                <a:ea typeface="Helvetica Neue"/>
                <a:cs typeface="Helvetica Neue"/>
                <a:sym typeface="Helvetica Neue"/>
              </a:endParaRPr>
            </a:p>
          </p:txBody>
        </p:sp>
        <p:sp>
          <p:nvSpPr>
            <p:cNvPr id="235" name="Google Shape;235;p4"/>
            <p:cNvSpPr/>
            <p:nvPr/>
          </p:nvSpPr>
          <p:spPr>
            <a:xfrm>
              <a:off x="6116315" y="1903240"/>
              <a:ext cx="508200" cy="4686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62626"/>
                  </a:solidFill>
                  <a:latin typeface="Helvetica Neue"/>
                  <a:ea typeface="Helvetica Neue"/>
                  <a:cs typeface="Helvetica Neue"/>
                  <a:sym typeface="Helvetica Neue"/>
                </a:rPr>
                <a:t>R0</a:t>
              </a:r>
              <a:endParaRPr b="0" i="0" sz="2000" u="none" cap="none" strike="noStrike">
                <a:solidFill>
                  <a:srgbClr val="262626"/>
                </a:solidFill>
                <a:latin typeface="Helvetica Neue"/>
                <a:ea typeface="Helvetica Neue"/>
                <a:cs typeface="Helvetica Neue"/>
                <a:sym typeface="Helvetica Neue"/>
              </a:endParaRPr>
            </a:p>
          </p:txBody>
        </p:sp>
        <p:sp>
          <p:nvSpPr>
            <p:cNvPr id="236" name="Google Shape;236;p4"/>
            <p:cNvSpPr/>
            <p:nvPr/>
          </p:nvSpPr>
          <p:spPr>
            <a:xfrm>
              <a:off x="6946332" y="2109153"/>
              <a:ext cx="595200" cy="525300"/>
            </a:xfrm>
            <a:prstGeom prst="rect">
              <a:avLst/>
            </a:prstGeom>
            <a:solidFill>
              <a:srgbClr val="BFBFBF"/>
            </a:solidFill>
            <a:ln cap="flat" cmpd="sng" w="1905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262626"/>
                  </a:solidFill>
                  <a:latin typeface="Helvetica Neue"/>
                  <a:ea typeface="Helvetica Neue"/>
                  <a:cs typeface="Helvetica Neue"/>
                  <a:sym typeface="Helvetica Neue"/>
                </a:rPr>
                <a:t>R4</a:t>
              </a:r>
              <a:endParaRPr b="0" i="0" sz="2000" u="none" cap="none" strike="noStrike">
                <a:solidFill>
                  <a:srgbClr val="262626"/>
                </a:solidFill>
                <a:latin typeface="Helvetica Neue"/>
                <a:ea typeface="Helvetica Neue"/>
                <a:cs typeface="Helvetica Neue"/>
                <a:sym typeface="Helvetica Neue"/>
              </a:endParaRPr>
            </a:p>
          </p:txBody>
        </p:sp>
        <p:sp>
          <p:nvSpPr>
            <p:cNvPr id="237" name="Google Shape;237;p4"/>
            <p:cNvSpPr/>
            <p:nvPr/>
          </p:nvSpPr>
          <p:spPr>
            <a:xfrm>
              <a:off x="5316963" y="1829129"/>
              <a:ext cx="3125400" cy="2192400"/>
            </a:xfrm>
            <a:prstGeom prst="rect">
              <a:avLst/>
            </a:pr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cxnSp>
          <p:nvCxnSpPr>
            <p:cNvPr id="238" name="Google Shape;238;p4"/>
            <p:cNvCxnSpPr/>
            <p:nvPr/>
          </p:nvCxnSpPr>
          <p:spPr>
            <a:xfrm>
              <a:off x="5135701" y="4174184"/>
              <a:ext cx="709800" cy="14400"/>
            </a:xfrm>
            <a:prstGeom prst="straightConnector1">
              <a:avLst/>
            </a:prstGeom>
            <a:noFill/>
            <a:ln cap="flat" cmpd="sng" w="28575">
              <a:solidFill>
                <a:srgbClr val="0C0C0C"/>
              </a:solidFill>
              <a:prstDash val="solid"/>
              <a:miter lim="800000"/>
              <a:headEnd len="sm" w="sm" type="none"/>
              <a:tailEnd len="med" w="med" type="triangle"/>
            </a:ln>
          </p:spPr>
        </p:cxnSp>
        <p:cxnSp>
          <p:nvCxnSpPr>
            <p:cNvPr id="239" name="Google Shape;239;p4"/>
            <p:cNvCxnSpPr/>
            <p:nvPr/>
          </p:nvCxnSpPr>
          <p:spPr>
            <a:xfrm rot="10800000">
              <a:off x="5149989" y="3453575"/>
              <a:ext cx="0" cy="635100"/>
            </a:xfrm>
            <a:prstGeom prst="straightConnector1">
              <a:avLst/>
            </a:prstGeom>
            <a:noFill/>
            <a:ln cap="flat" cmpd="sng" w="28575">
              <a:solidFill>
                <a:srgbClr val="0C0C0C"/>
              </a:solidFill>
              <a:prstDash val="solid"/>
              <a:miter lim="800000"/>
              <a:headEnd len="sm" w="sm" type="none"/>
              <a:tailEnd len="med" w="med" type="triangle"/>
            </a:ln>
          </p:spPr>
        </p:cxnSp>
        <p:sp>
          <p:nvSpPr>
            <p:cNvPr id="240" name="Google Shape;240;p4"/>
            <p:cNvSpPr txBox="1"/>
            <p:nvPr/>
          </p:nvSpPr>
          <p:spPr>
            <a:xfrm>
              <a:off x="4989528" y="3126595"/>
              <a:ext cx="321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Y</a:t>
              </a:r>
              <a:endParaRPr b="0" i="0" sz="1800" u="none" cap="none" strike="noStrike">
                <a:solidFill>
                  <a:srgbClr val="000000"/>
                </a:solidFill>
                <a:latin typeface="Century Gothic"/>
                <a:ea typeface="Century Gothic"/>
                <a:cs typeface="Century Gothic"/>
                <a:sym typeface="Century Gothic"/>
              </a:endParaRPr>
            </a:p>
          </p:txBody>
        </p:sp>
        <p:sp>
          <p:nvSpPr>
            <p:cNvPr id="241" name="Google Shape;241;p4"/>
            <p:cNvSpPr txBox="1"/>
            <p:nvPr/>
          </p:nvSpPr>
          <p:spPr>
            <a:xfrm>
              <a:off x="5778052" y="3996344"/>
              <a:ext cx="325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Gothic"/>
                  <a:ea typeface="Century Gothic"/>
                  <a:cs typeface="Century Gothic"/>
                  <a:sym typeface="Century Gothic"/>
                </a:rPr>
                <a:t>X</a:t>
              </a:r>
              <a:endParaRPr b="0" i="0" sz="1400" u="none" cap="none" strike="noStrike">
                <a:solidFill>
                  <a:srgbClr val="000000"/>
                </a:solidFill>
                <a:latin typeface="Arial"/>
                <a:ea typeface="Arial"/>
                <a:cs typeface="Arial"/>
                <a:sym typeface="Arial"/>
              </a:endParaRPr>
            </a:p>
          </p:txBody>
        </p:sp>
      </p:grpSp>
      <p:grpSp>
        <p:nvGrpSpPr>
          <p:cNvPr id="242" name="Google Shape;242;p4"/>
          <p:cNvGrpSpPr/>
          <p:nvPr/>
        </p:nvGrpSpPr>
        <p:grpSpPr>
          <a:xfrm>
            <a:off x="6015208" y="703517"/>
            <a:ext cx="2414400" cy="1881902"/>
            <a:chOff x="6015208" y="703517"/>
            <a:chExt cx="2414400" cy="1881902"/>
          </a:xfrm>
        </p:grpSpPr>
        <p:grpSp>
          <p:nvGrpSpPr>
            <p:cNvPr id="243" name="Google Shape;243;p4"/>
            <p:cNvGrpSpPr/>
            <p:nvPr/>
          </p:nvGrpSpPr>
          <p:grpSpPr>
            <a:xfrm>
              <a:off x="6980161" y="1370719"/>
              <a:ext cx="530550" cy="1214700"/>
              <a:chOff x="10370911" y="1957244"/>
              <a:chExt cx="530550" cy="1214700"/>
            </a:xfrm>
          </p:grpSpPr>
          <p:sp>
            <p:nvSpPr>
              <p:cNvPr id="244" name="Google Shape;244;p4"/>
              <p:cNvSpPr/>
              <p:nvPr/>
            </p:nvSpPr>
            <p:spPr>
              <a:xfrm>
                <a:off x="10763761" y="3043244"/>
                <a:ext cx="137700" cy="128700"/>
              </a:xfrm>
              <a:prstGeom prst="ellipse">
                <a:avLst/>
              </a:prstGeom>
              <a:solidFill>
                <a:srgbClr val="000000"/>
              </a:solidFill>
              <a:ln cap="flat" cmpd="sng" w="952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cxnSp>
            <p:nvCxnSpPr>
              <p:cNvPr id="245" name="Google Shape;245;p4"/>
              <p:cNvCxnSpPr>
                <a:endCxn id="244" idx="0"/>
              </p:cNvCxnSpPr>
              <p:nvPr/>
            </p:nvCxnSpPr>
            <p:spPr>
              <a:xfrm>
                <a:off x="10370911" y="1957244"/>
                <a:ext cx="461700" cy="1086000"/>
              </a:xfrm>
              <a:prstGeom prst="straightConnector1">
                <a:avLst/>
              </a:prstGeom>
              <a:noFill/>
              <a:ln cap="flat" cmpd="sng" w="9525">
                <a:solidFill>
                  <a:srgbClr val="3F3F3F"/>
                </a:solidFill>
                <a:prstDash val="dash"/>
                <a:miter lim="800000"/>
                <a:headEnd len="sm" w="sm" type="none"/>
                <a:tailEnd len="med" w="med" type="triangle"/>
              </a:ln>
            </p:spPr>
          </p:cxnSp>
        </p:grpSp>
        <p:sp>
          <p:nvSpPr>
            <p:cNvPr id="246" name="Google Shape;246;p4"/>
            <p:cNvSpPr txBox="1"/>
            <p:nvPr/>
          </p:nvSpPr>
          <p:spPr>
            <a:xfrm>
              <a:off x="6015208" y="703517"/>
              <a:ext cx="24144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Pac</a:t>
              </a:r>
              <a:r>
                <a:rPr lang="en" sz="1800">
                  <a:latin typeface="Helvetica Neue"/>
                  <a:ea typeface="Helvetica Neue"/>
                  <a:cs typeface="Helvetica Neue"/>
                  <a:sym typeface="Helvetica Neue"/>
                </a:rPr>
                <a:t>ote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Helvetica Neue"/>
                  <a:ea typeface="Helvetica Neue"/>
                  <a:cs typeface="Helvetica Neue"/>
                  <a:sym typeface="Helvetica Neue"/>
                </a:rPr>
                <a:t>(</a:t>
              </a:r>
              <a:r>
                <a:rPr lang="en" sz="1800">
                  <a:latin typeface="Helvetica Neue"/>
                  <a:ea typeface="Helvetica Neue"/>
                  <a:cs typeface="Helvetica Neue"/>
                  <a:sym typeface="Helvetica Neue"/>
                </a:rPr>
                <a:t>Combinação</a:t>
              </a:r>
              <a:r>
                <a:rPr b="0" i="0" lang="en" sz="1800" u="none" cap="none" strike="noStrike">
                  <a:solidFill>
                    <a:srgbClr val="000000"/>
                  </a:solidFill>
                  <a:latin typeface="Helvetica Neue"/>
                  <a:ea typeface="Helvetica Neue"/>
                  <a:cs typeface="Helvetica Neue"/>
                  <a:sym typeface="Helvetica Neue"/>
                </a:rPr>
                <a:t> R1 </a:t>
              </a:r>
              <a:r>
                <a:rPr lang="en" sz="1800">
                  <a:latin typeface="Helvetica Neue"/>
                  <a:ea typeface="Helvetica Neue"/>
                  <a:cs typeface="Helvetica Neue"/>
                  <a:sym typeface="Helvetica Neue"/>
                </a:rPr>
                <a:t>e</a:t>
              </a:r>
              <a:r>
                <a:rPr b="0" i="0" lang="en" sz="1800" u="none" cap="none" strike="noStrike">
                  <a:solidFill>
                    <a:srgbClr val="000000"/>
                  </a:solidFill>
                  <a:latin typeface="Helvetica Neue"/>
                  <a:ea typeface="Helvetica Neue"/>
                  <a:cs typeface="Helvetica Neue"/>
                  <a:sym typeface="Helvetica Neue"/>
                </a:rPr>
                <a:t> R4)</a:t>
              </a:r>
              <a:endParaRPr b="0" i="0" sz="1800" u="none" cap="none" strike="noStrike">
                <a:solidFill>
                  <a:srgbClr val="000000"/>
                </a:solidFill>
                <a:latin typeface="Helvetica Neue"/>
                <a:ea typeface="Helvetica Neue"/>
                <a:cs typeface="Helvetica Neue"/>
                <a:sym typeface="Helvetica Neue"/>
              </a:endParaRPr>
            </a:p>
          </p:txBody>
        </p:sp>
      </p:grpSp>
      <p:sp>
        <p:nvSpPr>
          <p:cNvPr id="247" name="Google Shape;247;p4"/>
          <p:cNvSpPr txBox="1"/>
          <p:nvPr>
            <p:ph idx="1" type="body"/>
          </p:nvPr>
        </p:nvSpPr>
        <p:spPr>
          <a:xfrm>
            <a:off x="464100" y="1304875"/>
            <a:ext cx="5044200" cy="696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Semelhante ao </a:t>
            </a:r>
            <a:r>
              <a:rPr lang="en"/>
              <a:t>point-location problem</a:t>
            </a:r>
            <a:endParaRPr sz="1800">
              <a:solidFill>
                <a:srgbClr val="40404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Soluções existentes</a:t>
            </a:r>
            <a:endParaRPr/>
          </a:p>
        </p:txBody>
      </p:sp>
      <p:sp>
        <p:nvSpPr>
          <p:cNvPr id="253" name="Google Shape;253;p5"/>
          <p:cNvSpPr txBox="1"/>
          <p:nvPr>
            <p:ph idx="1" type="body"/>
          </p:nvPr>
        </p:nvSpPr>
        <p:spPr>
          <a:xfrm>
            <a:off x="311700" y="1152475"/>
            <a:ext cx="8520600" cy="328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Baseado em hardware (memória endereçável de conteúdo ternário) (TCAMs)</a:t>
            </a:r>
            <a:endParaRPr/>
          </a:p>
          <a:p>
            <a:pPr indent="-342900" lvl="1" marL="914400" rtl="0" algn="l">
              <a:lnSpc>
                <a:spcPct val="115000"/>
              </a:lnSpc>
              <a:spcBef>
                <a:spcPts val="0"/>
              </a:spcBef>
              <a:spcAft>
                <a:spcPts val="0"/>
              </a:spcAft>
              <a:buSzPts val="1800"/>
              <a:buChar char="○"/>
            </a:pPr>
            <a:r>
              <a:rPr lang="en" sz="1800"/>
              <a:t>Potência e custo muito altos para grandes classificadores</a:t>
            </a:r>
            <a:endParaRPr sz="1800"/>
          </a:p>
          <a:p>
            <a:pPr indent="-342900" lvl="0" marL="457200" rtl="0" algn="l">
              <a:lnSpc>
                <a:spcPct val="115000"/>
              </a:lnSpc>
              <a:spcBef>
                <a:spcPts val="0"/>
              </a:spcBef>
              <a:spcAft>
                <a:spcPts val="0"/>
              </a:spcAft>
              <a:buSzPts val="1800"/>
              <a:buChar char="●"/>
            </a:pPr>
            <a:r>
              <a:rPr lang="en"/>
              <a:t>Estrutura de dados baseado em sof</a:t>
            </a:r>
            <a:r>
              <a:rPr lang="en"/>
              <a:t>tware</a:t>
            </a:r>
            <a:endParaRPr/>
          </a:p>
          <a:p>
            <a:pPr indent="-342900" lvl="1" marL="914400" rtl="0" algn="l">
              <a:lnSpc>
                <a:spcPct val="115000"/>
              </a:lnSpc>
              <a:spcBef>
                <a:spcPts val="0"/>
              </a:spcBef>
              <a:spcAft>
                <a:spcPts val="0"/>
              </a:spcAft>
              <a:buSzPts val="1800"/>
              <a:buChar char="○"/>
            </a:pPr>
            <a:r>
              <a:rPr lang="en" sz="1800"/>
              <a:t>Constrói</a:t>
            </a:r>
            <a:r>
              <a:rPr lang="en" sz="1800"/>
              <a:t>-se uma </a:t>
            </a:r>
            <a:r>
              <a:rPr lang="en" sz="1800"/>
              <a:t>árvore</a:t>
            </a:r>
            <a:r>
              <a:rPr lang="en" sz="1800"/>
              <a:t> de classificação </a:t>
            </a:r>
            <a:r>
              <a:rPr lang="en" sz="1800"/>
              <a:t> multi-dimensional </a:t>
            </a:r>
            <a:endParaRPr sz="1000"/>
          </a:p>
          <a:p>
            <a:pPr indent="-342900" lvl="0" marL="457200" rtl="0" algn="l">
              <a:lnSpc>
                <a:spcPct val="115000"/>
              </a:lnSpc>
              <a:spcBef>
                <a:spcPts val="0"/>
              </a:spcBef>
              <a:spcAft>
                <a:spcPts val="0"/>
              </a:spcAft>
              <a:buSzPts val="1800"/>
              <a:buChar char="●"/>
            </a:pPr>
            <a:r>
              <a:rPr lang="en"/>
              <a:t>O objetivo das soluções baseadas em software é otimizar:</a:t>
            </a:r>
            <a:endParaRPr/>
          </a:p>
          <a:p>
            <a:pPr indent="-342900" lvl="1" marL="914400" rtl="0" algn="l">
              <a:lnSpc>
                <a:spcPct val="115000"/>
              </a:lnSpc>
              <a:spcBef>
                <a:spcPts val="0"/>
              </a:spcBef>
              <a:spcAft>
                <a:spcPts val="0"/>
              </a:spcAft>
              <a:buSzPts val="1800"/>
              <a:buChar char="○"/>
            </a:pPr>
            <a:r>
              <a:rPr b="1" lang="en" sz="1800"/>
              <a:t>Tempo de acesso</a:t>
            </a:r>
            <a:r>
              <a:rPr b="1" lang="en" sz="1800"/>
              <a:t>:</a:t>
            </a:r>
            <a:r>
              <a:rPr lang="en" sz="1800"/>
              <a:t>  número de acessos a DRAM </a:t>
            </a:r>
            <a:endParaRPr sz="1800"/>
          </a:p>
          <a:p>
            <a:pPr indent="-342900" lvl="1" marL="914400" rtl="0" algn="l">
              <a:lnSpc>
                <a:spcPct val="115000"/>
              </a:lnSpc>
              <a:spcBef>
                <a:spcPts val="0"/>
              </a:spcBef>
              <a:spcAft>
                <a:spcPts val="0"/>
              </a:spcAft>
              <a:buSzPts val="1800"/>
              <a:buChar char="○"/>
            </a:pPr>
            <a:r>
              <a:rPr b="1" lang="en" sz="1800"/>
              <a:t>Memória</a:t>
            </a:r>
            <a:r>
              <a:rPr lang="en" sz="1800"/>
              <a:t>: tamanho total da árvore em memória.</a:t>
            </a:r>
            <a:endParaRPr/>
          </a:p>
        </p:txBody>
      </p:sp>
      <p:sp>
        <p:nvSpPr>
          <p:cNvPr id="254" name="Google Shape;254;p5"/>
          <p:cNvSpPr/>
          <p:nvPr/>
        </p:nvSpPr>
        <p:spPr>
          <a:xfrm>
            <a:off x="849450" y="2788268"/>
            <a:ext cx="5862000" cy="6873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5" name="Google Shape;255;p5"/>
          <p:cNvSpPr txBox="1"/>
          <p:nvPr/>
        </p:nvSpPr>
        <p:spPr>
          <a:xfrm>
            <a:off x="4660425" y="3426019"/>
            <a:ext cx="3992700" cy="6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4A86E8"/>
                </a:solidFill>
                <a:latin typeface="Arial"/>
                <a:ea typeface="Arial"/>
                <a:cs typeface="Arial"/>
                <a:sym typeface="Arial"/>
              </a:rPr>
              <a:t>^ </a:t>
            </a:r>
            <a:r>
              <a:rPr b="1" lang="en">
                <a:solidFill>
                  <a:srgbClr val="4A86E8"/>
                </a:solidFill>
              </a:rPr>
              <a:t>Métricas com as quais os autores se preocupam</a:t>
            </a:r>
            <a:endParaRPr b="1" i="0" sz="1400" u="none" cap="none" strike="noStrike">
              <a:solidFill>
                <a:srgbClr val="4A86E8"/>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animEffect filter="fade" transition="in">
                                      <p:cBhvr>
                                        <p:cTn dur="1000"/>
                                        <p:tgtEl>
                                          <p:spTgt spid="2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Vinte anos de pesquisa em classificação de pacotes</a:t>
            </a:r>
            <a:endParaRPr/>
          </a:p>
        </p:txBody>
      </p:sp>
      <p:pic>
        <p:nvPicPr>
          <p:cNvPr id="261" name="Google Shape;261;p6" title="Points scored"/>
          <p:cNvPicPr preferRelativeResize="0"/>
          <p:nvPr/>
        </p:nvPicPr>
        <p:blipFill rotWithShape="1">
          <a:blip r:embed="rId3">
            <a:alphaModFix/>
          </a:blip>
          <a:srcRect b="0" l="0" r="0" t="0"/>
          <a:stretch/>
        </p:blipFill>
        <p:spPr>
          <a:xfrm>
            <a:off x="443886" y="1207750"/>
            <a:ext cx="8318328" cy="2495498"/>
          </a:xfrm>
          <a:prstGeom prst="rect">
            <a:avLst/>
          </a:prstGeom>
          <a:noFill/>
          <a:ln>
            <a:noFill/>
          </a:ln>
        </p:spPr>
      </p:pic>
      <p:sp>
        <p:nvSpPr>
          <p:cNvPr id="262" name="Google Shape;262;p6"/>
          <p:cNvSpPr txBox="1"/>
          <p:nvPr>
            <p:ph idx="1" type="body"/>
          </p:nvPr>
        </p:nvSpPr>
        <p:spPr>
          <a:xfrm>
            <a:off x="311700" y="3819475"/>
            <a:ext cx="8520600" cy="10512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SzPts val="1800"/>
              <a:buNone/>
            </a:pPr>
            <a:r>
              <a:rPr lang="en" sz="1800"/>
              <a:t>HiCuts ('99), HyperCuts ('03), EffiCuts ('10), CutSplit ('15)</a:t>
            </a:r>
            <a:endParaRPr/>
          </a:p>
        </p:txBody>
      </p:sp>
      <p:cxnSp>
        <p:nvCxnSpPr>
          <p:cNvPr id="263" name="Google Shape;263;p6"/>
          <p:cNvCxnSpPr/>
          <p:nvPr/>
        </p:nvCxnSpPr>
        <p:spPr>
          <a:xfrm rot="10800000">
            <a:off x="1507875" y="3636566"/>
            <a:ext cx="225600" cy="204300"/>
          </a:xfrm>
          <a:prstGeom prst="straightConnector1">
            <a:avLst/>
          </a:prstGeom>
          <a:noFill/>
          <a:ln cap="flat" cmpd="sng" w="28575">
            <a:solidFill>
              <a:srgbClr val="FF9900"/>
            </a:solidFill>
            <a:prstDash val="solid"/>
            <a:round/>
            <a:headEnd len="sm" w="sm" type="none"/>
            <a:tailEnd len="med" w="med" type="triangle"/>
          </a:ln>
        </p:spPr>
      </p:cxnSp>
      <p:cxnSp>
        <p:nvCxnSpPr>
          <p:cNvPr id="264" name="Google Shape;264;p6"/>
          <p:cNvCxnSpPr/>
          <p:nvPr/>
        </p:nvCxnSpPr>
        <p:spPr>
          <a:xfrm flipH="1" rot="10800000">
            <a:off x="2889000" y="3636600"/>
            <a:ext cx="4500" cy="252600"/>
          </a:xfrm>
          <a:prstGeom prst="straightConnector1">
            <a:avLst/>
          </a:prstGeom>
          <a:noFill/>
          <a:ln cap="flat" cmpd="sng" w="28575">
            <a:solidFill>
              <a:srgbClr val="FF9900"/>
            </a:solidFill>
            <a:prstDash val="solid"/>
            <a:round/>
            <a:headEnd len="sm" w="sm" type="none"/>
            <a:tailEnd len="med" w="med" type="triangle"/>
          </a:ln>
        </p:spPr>
      </p:cxnSp>
      <p:cxnSp>
        <p:nvCxnSpPr>
          <p:cNvPr id="265" name="Google Shape;265;p6"/>
          <p:cNvCxnSpPr/>
          <p:nvPr/>
        </p:nvCxnSpPr>
        <p:spPr>
          <a:xfrm flipH="1" rot="10800000">
            <a:off x="4647875" y="3615241"/>
            <a:ext cx="601500" cy="253800"/>
          </a:xfrm>
          <a:prstGeom prst="straightConnector1">
            <a:avLst/>
          </a:prstGeom>
          <a:noFill/>
          <a:ln cap="flat" cmpd="sng" w="28575">
            <a:solidFill>
              <a:srgbClr val="FF9900"/>
            </a:solidFill>
            <a:prstDash val="solid"/>
            <a:round/>
            <a:headEnd len="sm" w="sm" type="none"/>
            <a:tailEnd len="med" w="med" type="triangle"/>
          </a:ln>
        </p:spPr>
      </p:cxnSp>
      <p:cxnSp>
        <p:nvCxnSpPr>
          <p:cNvPr id="266" name="Google Shape;266;p6"/>
          <p:cNvCxnSpPr/>
          <p:nvPr/>
        </p:nvCxnSpPr>
        <p:spPr>
          <a:xfrm flipH="1" rot="10800000">
            <a:off x="5948750" y="3629516"/>
            <a:ext cx="1005600" cy="236100"/>
          </a:xfrm>
          <a:prstGeom prst="straightConnector1">
            <a:avLst/>
          </a:prstGeom>
          <a:noFill/>
          <a:ln cap="flat" cmpd="sng" w="28575">
            <a:solidFill>
              <a:srgbClr val="FF9900"/>
            </a:solidFill>
            <a:prstDash val="solid"/>
            <a:round/>
            <a:headEnd len="sm" w="sm" type="none"/>
            <a:tailEnd len="med" w="med" type="triangle"/>
          </a:ln>
        </p:spPr>
      </p:cxnSp>
      <p:sp>
        <p:nvSpPr>
          <p:cNvPr id="267" name="Google Shape;267;p6"/>
          <p:cNvSpPr/>
          <p:nvPr/>
        </p:nvSpPr>
        <p:spPr>
          <a:xfrm>
            <a:off x="8301650" y="2459925"/>
            <a:ext cx="219900" cy="338100"/>
          </a:xfrm>
          <a:prstGeom prst="rect">
            <a:avLst/>
          </a:prstGeom>
          <a:solidFill>
            <a:srgbClr val="C9DAF8"/>
          </a:solidFill>
          <a:ln cap="flat" cmpd="sng" w="9525">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txBox="1"/>
          <p:nvPr>
            <p:ph idx="1" type="body"/>
          </p:nvPr>
        </p:nvSpPr>
        <p:spPr>
          <a:xfrm>
            <a:off x="373275" y="4154550"/>
            <a:ext cx="8520600" cy="1051200"/>
          </a:xfrm>
          <a:prstGeom prst="rect">
            <a:avLst/>
          </a:prstGeom>
          <a:noFill/>
          <a:ln>
            <a:noFill/>
          </a:ln>
        </p:spPr>
        <p:txBody>
          <a:bodyPr anchorCtr="0" anchor="t" bIns="91425" lIns="91425" spcFirstLastPara="1" rIns="91425" wrap="square" tIns="91425">
            <a:noAutofit/>
          </a:bodyPr>
          <a:lstStyle/>
          <a:p>
            <a:pPr indent="-342900" lvl="1" marL="914400" rtl="0" algn="l">
              <a:lnSpc>
                <a:spcPct val="115000"/>
              </a:lnSpc>
              <a:spcBef>
                <a:spcPts val="0"/>
              </a:spcBef>
              <a:spcAft>
                <a:spcPts val="0"/>
              </a:spcAft>
              <a:buSzPts val="1800"/>
              <a:buChar char="○"/>
            </a:pPr>
            <a:r>
              <a:rPr lang="en" sz="1800"/>
              <a:t>Projetados com heurísticas ajustadas à mão visando objetivos diferentes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Nossa solução: Reinforcement Learning (RL) based</a:t>
            </a:r>
            <a:endParaRPr/>
          </a:p>
        </p:txBody>
      </p:sp>
      <p:sp>
        <p:nvSpPr>
          <p:cNvPr id="274" name="Google Shape;274;p7"/>
          <p:cNvSpPr txBox="1"/>
          <p:nvPr/>
        </p:nvSpPr>
        <p:spPr>
          <a:xfrm>
            <a:off x="304800" y="3352800"/>
            <a:ext cx="8260800" cy="1182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sz="1800">
                <a:solidFill>
                  <a:schemeClr val="dk2"/>
                </a:solidFill>
              </a:rPr>
              <a:t>Usamos RL para sintetizar uma árvore de classificação</a:t>
            </a:r>
            <a:endParaRPr sz="1800">
              <a:solidFill>
                <a:schemeClr val="dk2"/>
              </a:solidFill>
            </a:endParaRPr>
          </a:p>
          <a:p>
            <a:pPr indent="-317500" lvl="1" marL="914400" marR="0" rtl="0" algn="l">
              <a:lnSpc>
                <a:spcPct val="115000"/>
              </a:lnSpc>
              <a:spcBef>
                <a:spcPts val="0"/>
              </a:spcBef>
              <a:spcAft>
                <a:spcPts val="0"/>
              </a:spcAft>
              <a:buClr>
                <a:schemeClr val="dk2"/>
              </a:buClr>
              <a:buSzPts val="1400"/>
              <a:buFont typeface="Arial"/>
              <a:buChar char="○"/>
            </a:pPr>
            <a:r>
              <a:rPr b="1" lang="en" sz="1800">
                <a:solidFill>
                  <a:schemeClr val="dk2"/>
                </a:solidFill>
              </a:rPr>
              <a:t>Implantável de verdade: </a:t>
            </a:r>
            <a:r>
              <a:rPr lang="en" sz="1800">
                <a:solidFill>
                  <a:schemeClr val="dk2"/>
                </a:solidFill>
              </a:rPr>
              <a:t>construa uma árvore na simulação =&gt; implante esse artefato diretamente na produção</a:t>
            </a:r>
            <a:endParaRPr sz="1800">
              <a:solidFill>
                <a:schemeClr val="dk2"/>
              </a:solidFill>
            </a:endParaRPr>
          </a:p>
        </p:txBody>
      </p:sp>
      <p:pic>
        <p:nvPicPr>
          <p:cNvPr id="275" name="Google Shape;275;p7"/>
          <p:cNvPicPr preferRelativeResize="0"/>
          <p:nvPr/>
        </p:nvPicPr>
        <p:blipFill rotWithShape="1">
          <a:blip r:embed="rId3">
            <a:alphaModFix/>
          </a:blip>
          <a:srcRect b="81918" l="0" r="63583" t="0"/>
          <a:stretch/>
        </p:blipFill>
        <p:spPr>
          <a:xfrm>
            <a:off x="2092600" y="1399450"/>
            <a:ext cx="1761701" cy="961774"/>
          </a:xfrm>
          <a:prstGeom prst="rect">
            <a:avLst/>
          </a:prstGeom>
          <a:noFill/>
          <a:ln>
            <a:noFill/>
          </a:ln>
        </p:spPr>
      </p:pic>
      <p:pic>
        <p:nvPicPr>
          <p:cNvPr id="276" name="Google Shape;276;p7"/>
          <p:cNvPicPr preferRelativeResize="0"/>
          <p:nvPr/>
        </p:nvPicPr>
        <p:blipFill rotWithShape="1">
          <a:blip r:embed="rId3">
            <a:alphaModFix/>
          </a:blip>
          <a:srcRect b="66063" l="0" r="72904" t="16889"/>
          <a:stretch/>
        </p:blipFill>
        <p:spPr>
          <a:xfrm>
            <a:off x="2092600" y="2297825"/>
            <a:ext cx="1310750" cy="906774"/>
          </a:xfrm>
          <a:prstGeom prst="rect">
            <a:avLst/>
          </a:prstGeom>
          <a:noFill/>
          <a:ln>
            <a:noFill/>
          </a:ln>
        </p:spPr>
      </p:pic>
      <p:pic>
        <p:nvPicPr>
          <p:cNvPr id="277" name="Google Shape;277;p7"/>
          <p:cNvPicPr preferRelativeResize="0"/>
          <p:nvPr/>
        </p:nvPicPr>
        <p:blipFill rotWithShape="1">
          <a:blip r:embed="rId4">
            <a:alphaModFix/>
          </a:blip>
          <a:srcRect b="0" l="29008" r="29345" t="45480"/>
          <a:stretch/>
        </p:blipFill>
        <p:spPr>
          <a:xfrm>
            <a:off x="3410425" y="2518179"/>
            <a:ext cx="951201" cy="830200"/>
          </a:xfrm>
          <a:prstGeom prst="rect">
            <a:avLst/>
          </a:prstGeom>
          <a:noFill/>
          <a:ln>
            <a:noFill/>
          </a:ln>
        </p:spPr>
      </p:pic>
      <p:pic>
        <p:nvPicPr>
          <p:cNvPr id="278" name="Google Shape;278;p7"/>
          <p:cNvPicPr preferRelativeResize="0"/>
          <p:nvPr/>
        </p:nvPicPr>
        <p:blipFill rotWithShape="1">
          <a:blip r:embed="rId3">
            <a:alphaModFix/>
          </a:blip>
          <a:srcRect b="81918" l="65713" r="1079" t="0"/>
          <a:stretch/>
        </p:blipFill>
        <p:spPr>
          <a:xfrm>
            <a:off x="5271825" y="1399450"/>
            <a:ext cx="1606475" cy="961774"/>
          </a:xfrm>
          <a:prstGeom prst="rect">
            <a:avLst/>
          </a:prstGeom>
          <a:noFill/>
          <a:ln>
            <a:noFill/>
          </a:ln>
        </p:spPr>
      </p:pic>
      <p:pic>
        <p:nvPicPr>
          <p:cNvPr id="279" name="Google Shape;279;p7"/>
          <p:cNvPicPr preferRelativeResize="0"/>
          <p:nvPr/>
        </p:nvPicPr>
        <p:blipFill rotWithShape="1">
          <a:blip r:embed="rId3">
            <a:alphaModFix/>
          </a:blip>
          <a:srcRect b="81918" l="36416" r="30085" t="0"/>
          <a:stretch/>
        </p:blipFill>
        <p:spPr>
          <a:xfrm>
            <a:off x="3854300" y="1399450"/>
            <a:ext cx="1620550" cy="961774"/>
          </a:xfrm>
          <a:prstGeom prst="rect">
            <a:avLst/>
          </a:prstGeom>
          <a:noFill/>
          <a:ln>
            <a:noFill/>
          </a:ln>
        </p:spPr>
      </p:pic>
      <p:pic>
        <p:nvPicPr>
          <p:cNvPr id="280" name="Google Shape;280;p7"/>
          <p:cNvPicPr preferRelativeResize="0"/>
          <p:nvPr/>
        </p:nvPicPr>
        <p:blipFill rotWithShape="1">
          <a:blip r:embed="rId3">
            <a:alphaModFix/>
          </a:blip>
          <a:srcRect b="66312" l="24645" r="1077" t="18079"/>
          <a:stretch/>
        </p:blipFill>
        <p:spPr>
          <a:xfrm>
            <a:off x="3361075" y="2361225"/>
            <a:ext cx="3593424" cy="830200"/>
          </a:xfrm>
          <a:prstGeom prst="rect">
            <a:avLst/>
          </a:prstGeom>
          <a:noFill/>
          <a:ln>
            <a:noFill/>
          </a:ln>
        </p:spPr>
      </p:pic>
      <p:sp>
        <p:nvSpPr>
          <p:cNvPr id="281" name="Google Shape;281;p7"/>
          <p:cNvSpPr txBox="1"/>
          <p:nvPr/>
        </p:nvSpPr>
        <p:spPr>
          <a:xfrm>
            <a:off x="4161175" y="2420200"/>
            <a:ext cx="36627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6AA84F"/>
                </a:solidFill>
                <a:latin typeface="Arial"/>
                <a:ea typeface="Arial"/>
                <a:cs typeface="Arial"/>
                <a:sym typeface="Arial"/>
              </a:rPr>
              <a:t>+1 point</a:t>
            </a:r>
            <a:endParaRPr b="1" i="0" sz="1400" u="none" cap="none" strike="noStrike">
              <a:solidFill>
                <a:srgbClr val="6AA84F"/>
              </a:solidFill>
              <a:latin typeface="Arial"/>
              <a:ea typeface="Arial"/>
              <a:cs typeface="Arial"/>
              <a:sym typeface="Arial"/>
            </a:endParaRPr>
          </a:p>
        </p:txBody>
      </p:sp>
      <p:sp>
        <p:nvSpPr>
          <p:cNvPr id="282" name="Google Shape;282;p7"/>
          <p:cNvSpPr txBox="1"/>
          <p:nvPr/>
        </p:nvSpPr>
        <p:spPr>
          <a:xfrm>
            <a:off x="4036956" y="1929075"/>
            <a:ext cx="1170000" cy="4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E69138"/>
                </a:solidFill>
                <a:latin typeface="Arial"/>
                <a:ea typeface="Arial"/>
                <a:cs typeface="Arial"/>
                <a:sym typeface="Arial"/>
              </a:rPr>
              <a:t>move left</a:t>
            </a:r>
            <a:endParaRPr b="1" i="0" sz="1400" u="none" cap="none" strike="noStrike">
              <a:solidFill>
                <a:srgbClr val="E69138"/>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xit" presetID="1" presetSubtype="0">
                                  <p:stCondLst>
                                    <p:cond delay="0"/>
                                  </p:stCondLst>
                                  <p:childTnLst>
                                    <p:set>
                                      <p:cBhvr>
                                        <p:cTn dur="1" fill="hold">
                                          <p:stCondLst>
                                            <p:cond delay="1"/>
                                          </p:stCondLst>
                                        </p:cTn>
                                        <p:tgtEl>
                                          <p:spTgt spid="27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Algoritmo</a:t>
            </a:r>
            <a:r>
              <a:rPr lang="en"/>
              <a:t> NeuroCuts </a:t>
            </a:r>
            <a:endParaRPr/>
          </a:p>
        </p:txBody>
      </p:sp>
      <p:sp>
        <p:nvSpPr>
          <p:cNvPr id="288" name="Google Shape;288;p8"/>
          <p:cNvSpPr txBox="1"/>
          <p:nvPr>
            <p:ph idx="1" type="body"/>
          </p:nvPr>
        </p:nvSpPr>
        <p:spPr>
          <a:xfrm>
            <a:off x="311700" y="1152475"/>
            <a:ext cx="8520600" cy="1276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a:t>
            </a:r>
            <a:r>
              <a:rPr lang="en"/>
              <a:t>onstrução de árvores de classificação de pacotes como um ambiente RL</a:t>
            </a:r>
            <a:endParaRPr/>
          </a:p>
          <a:p>
            <a:pPr indent="-342900" lvl="1" marL="914400" rtl="0" algn="l">
              <a:lnSpc>
                <a:spcPct val="150000"/>
              </a:lnSpc>
              <a:spcBef>
                <a:spcPts val="0"/>
              </a:spcBef>
              <a:spcAft>
                <a:spcPts val="0"/>
              </a:spcAft>
              <a:buSzPts val="1800"/>
              <a:buChar char="○"/>
            </a:pPr>
            <a:r>
              <a:rPr lang="en" sz="1800"/>
              <a:t>i.e., jogos / processo de decisão sequencial</a:t>
            </a:r>
            <a:endParaRPr sz="1800"/>
          </a:p>
          <a:p>
            <a:pPr indent="-342900" lvl="0" marL="457200" rtl="0" algn="l">
              <a:lnSpc>
                <a:spcPct val="150000"/>
              </a:lnSpc>
              <a:spcBef>
                <a:spcPts val="0"/>
              </a:spcBef>
              <a:spcAft>
                <a:spcPts val="0"/>
              </a:spcAft>
              <a:buSzPts val="1800"/>
              <a:buChar char="●"/>
            </a:pPr>
            <a:r>
              <a:rPr lang="en"/>
              <a:t>O Deep RL nos permitirá criar classificadores de pacotes significativamente mais rápidos</a:t>
            </a:r>
            <a:endParaRPr/>
          </a:p>
        </p:txBody>
      </p:sp>
      <p:cxnSp>
        <p:nvCxnSpPr>
          <p:cNvPr id="289" name="Google Shape;289;p8"/>
          <p:cNvCxnSpPr/>
          <p:nvPr/>
        </p:nvCxnSpPr>
        <p:spPr>
          <a:xfrm>
            <a:off x="1884300" y="3325675"/>
            <a:ext cx="1486800" cy="0"/>
          </a:xfrm>
          <a:prstGeom prst="straightConnector1">
            <a:avLst/>
          </a:prstGeom>
          <a:noFill/>
          <a:ln cap="flat" cmpd="sng" w="38100">
            <a:solidFill>
              <a:schemeClr val="dk2"/>
            </a:solidFill>
            <a:prstDash val="solid"/>
            <a:round/>
            <a:headEnd len="sm" w="sm" type="none"/>
            <a:tailEnd len="med" w="med" type="triangle"/>
          </a:ln>
        </p:spPr>
      </p:cxnSp>
      <p:sp>
        <p:nvSpPr>
          <p:cNvPr id="290" name="Google Shape;290;p8"/>
          <p:cNvSpPr txBox="1"/>
          <p:nvPr/>
        </p:nvSpPr>
        <p:spPr>
          <a:xfrm>
            <a:off x="1942052" y="3417375"/>
            <a:ext cx="13131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Train a NeuroCuts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Agent with RL</a:t>
            </a:r>
            <a:endParaRPr b="0" i="0" sz="1400" u="none" cap="none" strike="noStrike">
              <a:solidFill>
                <a:srgbClr val="000000"/>
              </a:solidFill>
              <a:latin typeface="Arial"/>
              <a:ea typeface="Arial"/>
              <a:cs typeface="Arial"/>
              <a:sym typeface="Arial"/>
            </a:endParaRPr>
          </a:p>
        </p:txBody>
      </p:sp>
      <p:sp>
        <p:nvSpPr>
          <p:cNvPr id="291" name="Google Shape;291;p8"/>
          <p:cNvSpPr/>
          <p:nvPr/>
        </p:nvSpPr>
        <p:spPr>
          <a:xfrm>
            <a:off x="3770475" y="3003625"/>
            <a:ext cx="166500" cy="166500"/>
          </a:xfrm>
          <a:prstGeom prst="ellipse">
            <a:avLst/>
          </a:prstGeom>
          <a:solidFill>
            <a:srgbClr val="F4CCCC"/>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
          <p:cNvSpPr/>
          <p:nvPr/>
        </p:nvSpPr>
        <p:spPr>
          <a:xfrm>
            <a:off x="3603975" y="3279175"/>
            <a:ext cx="166500" cy="166500"/>
          </a:xfrm>
          <a:prstGeom prst="ellipse">
            <a:avLst/>
          </a:prstGeom>
          <a:solidFill>
            <a:srgbClr val="9FC5E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a:off x="3973850" y="3279175"/>
            <a:ext cx="166500" cy="166500"/>
          </a:xfrm>
          <a:prstGeom prst="ellipse">
            <a:avLst/>
          </a:prstGeom>
          <a:solidFill>
            <a:srgbClr val="9FC5E8"/>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3473850" y="3583725"/>
            <a:ext cx="166500" cy="166500"/>
          </a:xfrm>
          <a:prstGeom prst="ellipse">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3745588" y="3583725"/>
            <a:ext cx="166500" cy="166500"/>
          </a:xfrm>
          <a:prstGeom prst="ellipse">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4017325" y="3583725"/>
            <a:ext cx="166500" cy="166500"/>
          </a:xfrm>
          <a:prstGeom prst="ellipse">
            <a:avLst/>
          </a:prstGeom>
          <a:solidFill>
            <a:srgbClr val="D9EAD3"/>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7" name="Google Shape;297;p8"/>
          <p:cNvCxnSpPr>
            <a:stCxn id="291" idx="3"/>
            <a:endCxn id="292" idx="0"/>
          </p:cNvCxnSpPr>
          <p:nvPr/>
        </p:nvCxnSpPr>
        <p:spPr>
          <a:xfrm flipH="1">
            <a:off x="3687158" y="3145742"/>
            <a:ext cx="107700" cy="133500"/>
          </a:xfrm>
          <a:prstGeom prst="straightConnector1">
            <a:avLst/>
          </a:prstGeom>
          <a:noFill/>
          <a:ln cap="flat" cmpd="sng" w="9525">
            <a:solidFill>
              <a:schemeClr val="dk2"/>
            </a:solidFill>
            <a:prstDash val="solid"/>
            <a:round/>
            <a:headEnd len="sm" w="sm" type="none"/>
            <a:tailEnd len="med" w="med" type="triangle"/>
          </a:ln>
        </p:spPr>
      </p:cxnSp>
      <p:cxnSp>
        <p:nvCxnSpPr>
          <p:cNvPr id="298" name="Google Shape;298;p8"/>
          <p:cNvCxnSpPr>
            <a:stCxn id="291" idx="5"/>
            <a:endCxn id="293" idx="0"/>
          </p:cNvCxnSpPr>
          <p:nvPr/>
        </p:nvCxnSpPr>
        <p:spPr>
          <a:xfrm>
            <a:off x="3912592" y="3145742"/>
            <a:ext cx="144600" cy="133500"/>
          </a:xfrm>
          <a:prstGeom prst="straightConnector1">
            <a:avLst/>
          </a:prstGeom>
          <a:noFill/>
          <a:ln cap="flat" cmpd="sng" w="9525">
            <a:solidFill>
              <a:schemeClr val="dk2"/>
            </a:solidFill>
            <a:prstDash val="solid"/>
            <a:round/>
            <a:headEnd len="sm" w="sm" type="none"/>
            <a:tailEnd len="med" w="med" type="triangle"/>
          </a:ln>
        </p:spPr>
      </p:cxnSp>
      <p:cxnSp>
        <p:nvCxnSpPr>
          <p:cNvPr id="299" name="Google Shape;299;p8"/>
          <p:cNvCxnSpPr>
            <a:stCxn id="292" idx="4"/>
            <a:endCxn id="296" idx="0"/>
          </p:cNvCxnSpPr>
          <p:nvPr/>
        </p:nvCxnSpPr>
        <p:spPr>
          <a:xfrm>
            <a:off x="3687225" y="3445675"/>
            <a:ext cx="413400" cy="138000"/>
          </a:xfrm>
          <a:prstGeom prst="straightConnector1">
            <a:avLst/>
          </a:prstGeom>
          <a:noFill/>
          <a:ln cap="flat" cmpd="sng" w="9525">
            <a:solidFill>
              <a:schemeClr val="dk2"/>
            </a:solidFill>
            <a:prstDash val="solid"/>
            <a:round/>
            <a:headEnd len="sm" w="sm" type="none"/>
            <a:tailEnd len="med" w="med" type="triangle"/>
          </a:ln>
        </p:spPr>
      </p:cxnSp>
      <p:cxnSp>
        <p:nvCxnSpPr>
          <p:cNvPr id="300" name="Google Shape;300;p8"/>
          <p:cNvCxnSpPr>
            <a:stCxn id="292" idx="4"/>
            <a:endCxn id="295" idx="0"/>
          </p:cNvCxnSpPr>
          <p:nvPr/>
        </p:nvCxnSpPr>
        <p:spPr>
          <a:xfrm>
            <a:off x="3687225" y="3445675"/>
            <a:ext cx="141600" cy="138000"/>
          </a:xfrm>
          <a:prstGeom prst="straightConnector1">
            <a:avLst/>
          </a:prstGeom>
          <a:noFill/>
          <a:ln cap="flat" cmpd="sng" w="9525">
            <a:solidFill>
              <a:schemeClr val="dk2"/>
            </a:solidFill>
            <a:prstDash val="solid"/>
            <a:round/>
            <a:headEnd len="sm" w="sm" type="none"/>
            <a:tailEnd len="med" w="med" type="triangle"/>
          </a:ln>
        </p:spPr>
      </p:cxnSp>
      <p:cxnSp>
        <p:nvCxnSpPr>
          <p:cNvPr id="301" name="Google Shape;301;p8"/>
          <p:cNvCxnSpPr>
            <a:stCxn id="292" idx="4"/>
            <a:endCxn id="294" idx="0"/>
          </p:cNvCxnSpPr>
          <p:nvPr/>
        </p:nvCxnSpPr>
        <p:spPr>
          <a:xfrm flipH="1">
            <a:off x="3557025" y="3445675"/>
            <a:ext cx="130200" cy="138000"/>
          </a:xfrm>
          <a:prstGeom prst="straightConnector1">
            <a:avLst/>
          </a:prstGeom>
          <a:noFill/>
          <a:ln cap="flat" cmpd="sng" w="9525">
            <a:solidFill>
              <a:schemeClr val="dk2"/>
            </a:solidFill>
            <a:prstDash val="solid"/>
            <a:round/>
            <a:headEnd len="sm" w="sm" type="none"/>
            <a:tailEnd len="med" w="med" type="triangle"/>
          </a:ln>
        </p:spPr>
      </p:cxnSp>
      <p:cxnSp>
        <p:nvCxnSpPr>
          <p:cNvPr id="302" name="Google Shape;302;p8"/>
          <p:cNvCxnSpPr/>
          <p:nvPr/>
        </p:nvCxnSpPr>
        <p:spPr>
          <a:xfrm>
            <a:off x="4323550" y="3325675"/>
            <a:ext cx="880200" cy="0"/>
          </a:xfrm>
          <a:prstGeom prst="straightConnector1">
            <a:avLst/>
          </a:prstGeom>
          <a:noFill/>
          <a:ln cap="flat" cmpd="sng" w="38100">
            <a:solidFill>
              <a:schemeClr val="dk2"/>
            </a:solidFill>
            <a:prstDash val="solid"/>
            <a:round/>
            <a:headEnd len="sm" w="sm" type="none"/>
            <a:tailEnd len="med" w="med" type="triangle"/>
          </a:ln>
        </p:spPr>
      </p:cxnSp>
      <p:sp>
        <p:nvSpPr>
          <p:cNvPr id="303" name="Google Shape;303;p8"/>
          <p:cNvSpPr txBox="1"/>
          <p:nvPr/>
        </p:nvSpPr>
        <p:spPr>
          <a:xfrm>
            <a:off x="3324349" y="3750275"/>
            <a:ext cx="13131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optimized tree data structure</a:t>
            </a:r>
            <a:endParaRPr b="0" i="0" sz="1200" u="none" cap="none" strike="noStrike">
              <a:solidFill>
                <a:srgbClr val="000000"/>
              </a:solidFill>
              <a:latin typeface="Arial"/>
              <a:ea typeface="Arial"/>
              <a:cs typeface="Arial"/>
              <a:sym typeface="Arial"/>
            </a:endParaRPr>
          </a:p>
        </p:txBody>
      </p:sp>
      <p:sp>
        <p:nvSpPr>
          <p:cNvPr id="304" name="Google Shape;304;p8"/>
          <p:cNvSpPr txBox="1"/>
          <p:nvPr/>
        </p:nvSpPr>
        <p:spPr>
          <a:xfrm>
            <a:off x="512924" y="3750275"/>
            <a:ext cx="13131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5" name="Google Shape;305;p8"/>
          <p:cNvSpPr/>
          <p:nvPr/>
        </p:nvSpPr>
        <p:spPr>
          <a:xfrm>
            <a:off x="524200" y="3003625"/>
            <a:ext cx="1221318" cy="956178"/>
          </a:xfrm>
          <a:prstGeom prst="flowChartMultidocumen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packet classification rules</a:t>
            </a:r>
            <a:endParaRPr b="0" i="0" sz="1200" u="none" cap="none" strike="noStrike">
              <a:solidFill>
                <a:schemeClr val="dk1"/>
              </a:solidFill>
              <a:latin typeface="Arial"/>
              <a:ea typeface="Arial"/>
              <a:cs typeface="Arial"/>
              <a:sym typeface="Arial"/>
            </a:endParaRPr>
          </a:p>
        </p:txBody>
      </p:sp>
      <p:sp>
        <p:nvSpPr>
          <p:cNvPr id="306" name="Google Shape;306;p8"/>
          <p:cNvSpPr txBox="1"/>
          <p:nvPr/>
        </p:nvSpPr>
        <p:spPr>
          <a:xfrm>
            <a:off x="4456576" y="3369475"/>
            <a:ext cx="912600" cy="4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deploy artifact</a:t>
            </a:r>
            <a:endParaRPr b="0" i="0" sz="1400" u="none" cap="none" strike="noStrike">
              <a:solidFill>
                <a:srgbClr val="000000"/>
              </a:solidFill>
              <a:latin typeface="Arial"/>
              <a:ea typeface="Arial"/>
              <a:cs typeface="Arial"/>
              <a:sym typeface="Arial"/>
            </a:endParaRPr>
          </a:p>
        </p:txBody>
      </p:sp>
      <p:pic>
        <p:nvPicPr>
          <p:cNvPr id="307" name="Google Shape;307;p8"/>
          <p:cNvPicPr preferRelativeResize="0"/>
          <p:nvPr/>
        </p:nvPicPr>
        <p:blipFill rotWithShape="1">
          <a:blip r:embed="rId3">
            <a:alphaModFix/>
          </a:blip>
          <a:srcRect b="0" l="0" r="0" t="0"/>
          <a:stretch/>
        </p:blipFill>
        <p:spPr>
          <a:xfrm>
            <a:off x="5510025" y="2493375"/>
            <a:ext cx="2965001" cy="197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0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10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