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20"/>
  </p:notesMasterIdLst>
  <p:sldIdLst>
    <p:sldId id="256" r:id="rId3"/>
    <p:sldId id="280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292" r:id="rId12"/>
    <p:sldId id="294" r:id="rId13"/>
    <p:sldId id="295" r:id="rId14"/>
    <p:sldId id="296" r:id="rId15"/>
    <p:sldId id="285" r:id="rId16"/>
    <p:sldId id="281" r:id="rId17"/>
    <p:sldId id="282" r:id="rId18"/>
    <p:sldId id="284" r:id="rId19"/>
  </p:sldIdLst>
  <p:sldSz cx="9144000" cy="5143500" type="screen16x9"/>
  <p:notesSz cx="6858000" cy="9144000"/>
  <p:embeddedFontLs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42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hX2l4nvQ4IyQjKnFxyc+wp2fpY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B1E52C-8F50-4BCA-AF40-673790B6CD78}">
  <a:tblStyle styleId="{05B1E52C-8F50-4BCA-AF40-673790B6CD78}" styleName="Table_0"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-42"/>
      </p:cViewPr>
      <p:guideLst>
        <p:guide orient="horz" pos="2042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3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942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7104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8510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140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3162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Does it scale? Yes. Her we compare against the full classsbench dataset with up to 100k rules.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Next we try to tell NeuroCuts to minimize memory consumption.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Now on the Y-axis we show the bytes used per rule in log scale.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the best case...., however CutSplit...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the future we think Neurocuts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146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477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02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267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48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488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we compare against other algorithms on classification time, tuning NeuroCuts rewards to minimize this.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X-axis is the classbench ruleset, here just acl1 to acl4 1k.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Y axis shows the worst-case classification time (tree depth), lower is better.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NeuroCuts is shown in black.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can see NeuroCuts is able to generate trees significantly better than these algorithms.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45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3" descr="Title-Image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3724314" y="301022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None/>
              <a:defRPr sz="24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body" idx="2"/>
          </p:nvPr>
        </p:nvSpPr>
        <p:spPr>
          <a:xfrm>
            <a:off x="3714789" y="336560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Helvetica Neue"/>
              <a:buNone/>
              <a:defRPr sz="1500" b="0" i="0" u="none" strike="noStrike" cap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13" name="Google Shape;13;p33"/>
          <p:cNvGrpSpPr/>
          <p:nvPr/>
        </p:nvGrpSpPr>
        <p:grpSpPr>
          <a:xfrm>
            <a:off x="7622249" y="4449538"/>
            <a:ext cx="1055521" cy="276141"/>
            <a:chOff x="-42" y="-44"/>
            <a:chExt cx="2814721" cy="736375"/>
          </a:xfrm>
        </p:grpSpPr>
        <p:grpSp>
          <p:nvGrpSpPr>
            <p:cNvPr id="14" name="Google Shape;14;p33"/>
            <p:cNvGrpSpPr/>
            <p:nvPr/>
          </p:nvGrpSpPr>
          <p:grpSpPr>
            <a:xfrm rot="29908">
              <a:off x="2822" y="2808"/>
              <a:ext cx="658560" cy="661255"/>
              <a:chOff x="-59" y="-44"/>
              <a:chExt cx="658535" cy="661230"/>
            </a:xfrm>
          </p:grpSpPr>
          <p:sp>
            <p:nvSpPr>
              <p:cNvPr id="15" name="Google Shape;15;p33"/>
              <p:cNvSpPr/>
              <p:nvPr/>
            </p:nvSpPr>
            <p:spPr>
              <a:xfrm rot="1560016">
                <a:off x="316801" y="135030"/>
                <a:ext cx="244996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8C9C9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6" name="Google Shape;16;p33"/>
              <p:cNvSpPr/>
              <p:nvPr/>
            </p:nvSpPr>
            <p:spPr>
              <a:xfrm rot="1592021" flipH="1">
                <a:off x="98210" y="28493"/>
                <a:ext cx="245118" cy="49774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pic>
          <p:nvPicPr>
            <p:cNvPr id="17" name="Google Shape;17;p33" descr="pasted-image.pdf"/>
            <p:cNvPicPr preferRelativeResize="0"/>
            <p:nvPr/>
          </p:nvPicPr>
          <p:blipFill rotWithShape="1">
            <a:blip r:embed="rId3">
              <a:alphaModFix/>
            </a:blip>
            <a:srcRect l="18969"/>
            <a:stretch/>
          </p:blipFill>
          <p:spPr>
            <a:xfrm>
              <a:off x="536914" y="106829"/>
              <a:ext cx="2277766" cy="629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sldNum" idx="12"/>
          </p:nvPr>
        </p:nvSpPr>
        <p:spPr>
          <a:xfrm>
            <a:off x="8106879" y="4667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93" name="Google Shape;93;p35"/>
          <p:cNvGrpSpPr/>
          <p:nvPr/>
        </p:nvGrpSpPr>
        <p:grpSpPr>
          <a:xfrm>
            <a:off x="22549815" y="5106410"/>
            <a:ext cx="801683" cy="804954"/>
            <a:chOff x="12" y="-17"/>
            <a:chExt cx="801683" cy="804954"/>
          </a:xfrm>
        </p:grpSpPr>
        <p:sp>
          <p:nvSpPr>
            <p:cNvPr id="94" name="Google Shape;94;p35"/>
            <p:cNvSpPr/>
            <p:nvPr/>
          </p:nvSpPr>
          <p:spPr>
            <a:xfrm rot="1559898">
              <a:off x="385627" y="16440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35"/>
            <p:cNvSpPr/>
            <p:nvPr/>
          </p:nvSpPr>
          <p:spPr>
            <a:xfrm rot="1590812" flipH="1">
              <a:off x="119528" y="34729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6" name="Google Shape;96;p35"/>
          <p:cNvSpPr txBox="1"/>
          <p:nvPr/>
        </p:nvSpPr>
        <p:spPr>
          <a:xfrm>
            <a:off x="3985019" y="4743483"/>
            <a:ext cx="1392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 Light"/>
              <a:buNone/>
            </a:pPr>
            <a:r>
              <a:rPr lang="en" sz="6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©2018 RISELab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35"/>
          <p:cNvGrpSpPr/>
          <p:nvPr/>
        </p:nvGrpSpPr>
        <p:grpSpPr>
          <a:xfrm>
            <a:off x="8654957" y="4637546"/>
            <a:ext cx="393226" cy="390966"/>
            <a:chOff x="12" y="-17"/>
            <a:chExt cx="801683" cy="804954"/>
          </a:xfrm>
        </p:grpSpPr>
        <p:sp>
          <p:nvSpPr>
            <p:cNvPr id="98" name="Google Shape;98;p35"/>
            <p:cNvSpPr/>
            <p:nvPr/>
          </p:nvSpPr>
          <p:spPr>
            <a:xfrm rot="1559898">
              <a:off x="385627" y="16440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35"/>
            <p:cNvSpPr/>
            <p:nvPr/>
          </p:nvSpPr>
          <p:spPr>
            <a:xfrm rot="1590812" flipH="1">
              <a:off x="119528" y="34729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8" descr="Title-Image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8"/>
          <p:cNvSpPr txBox="1">
            <a:spLocks noGrp="1"/>
          </p:cNvSpPr>
          <p:nvPr>
            <p:ph type="body" idx="1"/>
          </p:nvPr>
        </p:nvSpPr>
        <p:spPr>
          <a:xfrm>
            <a:off x="3724314" y="301022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None/>
              <a:defRPr sz="24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3" name="Google Shape;103;p48"/>
          <p:cNvSpPr txBox="1">
            <a:spLocks noGrp="1"/>
          </p:cNvSpPr>
          <p:nvPr>
            <p:ph type="body" idx="2"/>
          </p:nvPr>
        </p:nvSpPr>
        <p:spPr>
          <a:xfrm>
            <a:off x="3714789" y="336560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Helvetica Neue"/>
              <a:buNone/>
              <a:defRPr sz="1500" b="0" i="0" u="none" strike="noStrike" cap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104" name="Google Shape;104;p48"/>
          <p:cNvGrpSpPr/>
          <p:nvPr/>
        </p:nvGrpSpPr>
        <p:grpSpPr>
          <a:xfrm>
            <a:off x="7622270" y="4449538"/>
            <a:ext cx="1055498" cy="276142"/>
            <a:chOff x="17" y="-45"/>
            <a:chExt cx="2814663" cy="736376"/>
          </a:xfrm>
        </p:grpSpPr>
        <p:grpSp>
          <p:nvGrpSpPr>
            <p:cNvPr id="105" name="Google Shape;105;p48"/>
            <p:cNvGrpSpPr/>
            <p:nvPr/>
          </p:nvGrpSpPr>
          <p:grpSpPr>
            <a:xfrm rot="29908">
              <a:off x="2881" y="2807"/>
              <a:ext cx="658528" cy="661269"/>
              <a:chOff x="-1" y="-45"/>
              <a:chExt cx="658503" cy="661244"/>
            </a:xfrm>
          </p:grpSpPr>
          <p:sp>
            <p:nvSpPr>
              <p:cNvPr id="106" name="Google Shape;106;p48"/>
              <p:cNvSpPr/>
              <p:nvPr/>
            </p:nvSpPr>
            <p:spPr>
              <a:xfrm rot="1560016">
                <a:off x="316827" y="135043"/>
                <a:ext cx="244996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8C9C9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7" name="Google Shape;107;p48"/>
              <p:cNvSpPr/>
              <p:nvPr/>
            </p:nvSpPr>
            <p:spPr>
              <a:xfrm rot="1592021" flipH="1">
                <a:off x="98238" y="28499"/>
                <a:ext cx="245118" cy="49761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pic>
          <p:nvPicPr>
            <p:cNvPr id="108" name="Google Shape;108;p48" descr="pasted-image.pdf"/>
            <p:cNvPicPr preferRelativeResize="0"/>
            <p:nvPr/>
          </p:nvPicPr>
          <p:blipFill rotWithShape="1">
            <a:blip r:embed="rId3">
              <a:alphaModFix/>
            </a:blip>
            <a:srcRect l="18969"/>
            <a:stretch/>
          </p:blipFill>
          <p:spPr>
            <a:xfrm>
              <a:off x="536914" y="106829"/>
              <a:ext cx="2277766" cy="629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4" name="Google Shape;1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5" name="Google Shape;115;p50"/>
          <p:cNvSpPr txBox="1"/>
          <p:nvPr/>
        </p:nvSpPr>
        <p:spPr>
          <a:xfrm>
            <a:off x="3985019" y="4743483"/>
            <a:ext cx="1392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 Light"/>
              <a:buNone/>
            </a:pPr>
            <a:r>
              <a:rPr lang="en" sz="6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©2018 RISELab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50"/>
          <p:cNvGrpSpPr/>
          <p:nvPr/>
        </p:nvGrpSpPr>
        <p:grpSpPr>
          <a:xfrm>
            <a:off x="8654957" y="4637546"/>
            <a:ext cx="393226" cy="390966"/>
            <a:chOff x="12" y="-17"/>
            <a:chExt cx="801683" cy="804954"/>
          </a:xfrm>
        </p:grpSpPr>
        <p:sp>
          <p:nvSpPr>
            <p:cNvPr id="117" name="Google Shape;117;p50"/>
            <p:cNvSpPr/>
            <p:nvPr/>
          </p:nvSpPr>
          <p:spPr>
            <a:xfrm rot="1559898">
              <a:off x="385627" y="16440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Google Shape;118;p50"/>
            <p:cNvSpPr/>
            <p:nvPr/>
          </p:nvSpPr>
          <p:spPr>
            <a:xfrm rot="1590812" flipH="1">
              <a:off x="119528" y="34729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1" descr="Title-Image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1"/>
          <p:cNvSpPr txBox="1">
            <a:spLocks noGrp="1"/>
          </p:cNvSpPr>
          <p:nvPr>
            <p:ph type="body" idx="1"/>
          </p:nvPr>
        </p:nvSpPr>
        <p:spPr>
          <a:xfrm>
            <a:off x="3724314" y="301022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None/>
              <a:defRPr sz="24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body" idx="2"/>
          </p:nvPr>
        </p:nvSpPr>
        <p:spPr>
          <a:xfrm>
            <a:off x="3714789" y="336560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Helvetica Neue"/>
              <a:buNone/>
              <a:defRPr sz="1500" b="0" i="0" u="none" strike="noStrike" cap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123" name="Google Shape;123;p51"/>
          <p:cNvGrpSpPr/>
          <p:nvPr/>
        </p:nvGrpSpPr>
        <p:grpSpPr>
          <a:xfrm>
            <a:off x="7622270" y="4449538"/>
            <a:ext cx="1055498" cy="276142"/>
            <a:chOff x="17" y="-45"/>
            <a:chExt cx="2814663" cy="736376"/>
          </a:xfrm>
        </p:grpSpPr>
        <p:grpSp>
          <p:nvGrpSpPr>
            <p:cNvPr id="124" name="Google Shape;124;p51"/>
            <p:cNvGrpSpPr/>
            <p:nvPr/>
          </p:nvGrpSpPr>
          <p:grpSpPr>
            <a:xfrm rot="29908">
              <a:off x="2881" y="2807"/>
              <a:ext cx="658528" cy="661269"/>
              <a:chOff x="-1" y="-45"/>
              <a:chExt cx="658503" cy="661244"/>
            </a:xfrm>
          </p:grpSpPr>
          <p:sp>
            <p:nvSpPr>
              <p:cNvPr id="125" name="Google Shape;125;p51"/>
              <p:cNvSpPr/>
              <p:nvPr/>
            </p:nvSpPr>
            <p:spPr>
              <a:xfrm rot="1560016">
                <a:off x="316827" y="135043"/>
                <a:ext cx="244996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8C9C9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6" name="Google Shape;126;p51"/>
              <p:cNvSpPr/>
              <p:nvPr/>
            </p:nvSpPr>
            <p:spPr>
              <a:xfrm rot="1592021" flipH="1">
                <a:off x="98238" y="28499"/>
                <a:ext cx="245118" cy="49761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pic>
          <p:nvPicPr>
            <p:cNvPr id="127" name="Google Shape;127;p51" descr="pasted-image.pdf"/>
            <p:cNvPicPr preferRelativeResize="0"/>
            <p:nvPr/>
          </p:nvPicPr>
          <p:blipFill rotWithShape="1">
            <a:blip r:embed="rId3">
              <a:alphaModFix/>
            </a:blip>
            <a:srcRect l="18969"/>
            <a:stretch/>
          </p:blipFill>
          <p:spPr>
            <a:xfrm>
              <a:off x="536914" y="106829"/>
              <a:ext cx="2277766" cy="629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" name="Google Shape;22;p36"/>
          <p:cNvSpPr txBox="1"/>
          <p:nvPr/>
        </p:nvSpPr>
        <p:spPr>
          <a:xfrm>
            <a:off x="3985019" y="4743483"/>
            <a:ext cx="1392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 Light"/>
              <a:buNone/>
            </a:pPr>
            <a:r>
              <a:rPr lang="en" sz="6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©2018 RISELab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36"/>
          <p:cNvGrpSpPr/>
          <p:nvPr/>
        </p:nvGrpSpPr>
        <p:grpSpPr>
          <a:xfrm>
            <a:off x="8654930" y="4637532"/>
            <a:ext cx="393243" cy="390975"/>
            <a:chOff x="-44" y="-45"/>
            <a:chExt cx="801719" cy="804972"/>
          </a:xfrm>
        </p:grpSpPr>
        <p:sp>
          <p:nvSpPr>
            <p:cNvPr id="24" name="Google Shape;24;p36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25;p36"/>
            <p:cNvSpPr/>
            <p:nvPr/>
          </p:nvSpPr>
          <p:spPr>
            <a:xfrm rot="1590812" flipH="1">
              <a:off x="119472" y="34701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5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" name="Google Shape;13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7" name="Google Shape;13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1" name="Google Shape;141;p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5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6" name="Google Shape;14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5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7" descr="Title-Image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7"/>
          <p:cNvSpPr txBox="1">
            <a:spLocks noGrp="1"/>
          </p:cNvSpPr>
          <p:nvPr>
            <p:ph type="body" idx="1"/>
          </p:nvPr>
        </p:nvSpPr>
        <p:spPr>
          <a:xfrm>
            <a:off x="3724314" y="301022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None/>
              <a:defRPr sz="24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2"/>
          </p:nvPr>
        </p:nvSpPr>
        <p:spPr>
          <a:xfrm>
            <a:off x="3714789" y="3365603"/>
            <a:ext cx="49641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Helvetica Neue"/>
              <a:buNone/>
              <a:defRPr sz="1500" b="0" i="0" u="none" strike="noStrike" cap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730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2100" algn="l">
              <a:lnSpc>
                <a:spcPct val="269230"/>
              </a:lnSpc>
              <a:spcBef>
                <a:spcPts val="0"/>
              </a:spcBef>
              <a:spcAft>
                <a:spcPts val="0"/>
              </a:spcAft>
              <a:buClr>
                <a:srgbClr val="4489BD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5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0026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30" name="Google Shape;30;p37"/>
          <p:cNvGrpSpPr/>
          <p:nvPr/>
        </p:nvGrpSpPr>
        <p:grpSpPr>
          <a:xfrm>
            <a:off x="7622249" y="4449538"/>
            <a:ext cx="1055521" cy="276141"/>
            <a:chOff x="-42" y="-44"/>
            <a:chExt cx="2814721" cy="736375"/>
          </a:xfrm>
        </p:grpSpPr>
        <p:grpSp>
          <p:nvGrpSpPr>
            <p:cNvPr id="31" name="Google Shape;31;p37"/>
            <p:cNvGrpSpPr/>
            <p:nvPr/>
          </p:nvGrpSpPr>
          <p:grpSpPr>
            <a:xfrm rot="29908">
              <a:off x="2822" y="2808"/>
              <a:ext cx="658560" cy="661255"/>
              <a:chOff x="-59" y="-44"/>
              <a:chExt cx="658535" cy="661230"/>
            </a:xfrm>
          </p:grpSpPr>
          <p:sp>
            <p:nvSpPr>
              <p:cNvPr id="32" name="Google Shape;32;p37"/>
              <p:cNvSpPr/>
              <p:nvPr/>
            </p:nvSpPr>
            <p:spPr>
              <a:xfrm rot="1560016">
                <a:off x="316801" y="135030"/>
                <a:ext cx="244996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8C9C9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3" name="Google Shape;33;p37"/>
              <p:cNvSpPr/>
              <p:nvPr/>
            </p:nvSpPr>
            <p:spPr>
              <a:xfrm rot="1592021" flipH="1">
                <a:off x="98210" y="28493"/>
                <a:ext cx="245118" cy="49774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66" y="0"/>
                    </a:moveTo>
                    <a:lnTo>
                      <a:pt x="0" y="97722"/>
                    </a:lnTo>
                    <a:lnTo>
                      <a:pt x="120000" y="120000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Helvetica Neue Light"/>
                  <a:buNone/>
                </a:pPr>
                <a:endParaRPr sz="1100" b="0" i="0" u="none" strike="noStrike" cap="none">
                  <a:solidFill>
                    <a:srgbClr val="53585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pic>
          <p:nvPicPr>
            <p:cNvPr id="34" name="Google Shape;34;p37" descr="pasted-image.pdf"/>
            <p:cNvPicPr preferRelativeResize="0"/>
            <p:nvPr/>
          </p:nvPicPr>
          <p:blipFill rotWithShape="1">
            <a:blip r:embed="rId3">
              <a:alphaModFix/>
            </a:blip>
            <a:srcRect l="18969"/>
            <a:stretch/>
          </p:blipFill>
          <p:spPr>
            <a:xfrm>
              <a:off x="536914" y="106829"/>
              <a:ext cx="2277766" cy="629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38" descr="Title-Image-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8"/>
          <p:cNvSpPr txBox="1">
            <a:spLocks noGrp="1"/>
          </p:cNvSpPr>
          <p:nvPr>
            <p:ph type="title"/>
          </p:nvPr>
        </p:nvSpPr>
        <p:spPr>
          <a:xfrm>
            <a:off x="16833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3" name="Google Shape;43;p39"/>
          <p:cNvSpPr txBox="1"/>
          <p:nvPr/>
        </p:nvSpPr>
        <p:spPr>
          <a:xfrm>
            <a:off x="11495481" y="5613358"/>
            <a:ext cx="1392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 Light"/>
              <a:buNone/>
            </a:pPr>
            <a:r>
              <a:rPr lang="en" sz="14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©2018 RISELab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39"/>
          <p:cNvGrpSpPr/>
          <p:nvPr/>
        </p:nvGrpSpPr>
        <p:grpSpPr>
          <a:xfrm>
            <a:off x="22549759" y="5106382"/>
            <a:ext cx="801719" cy="804972"/>
            <a:chOff x="-44" y="-45"/>
            <a:chExt cx="801719" cy="804972"/>
          </a:xfrm>
        </p:grpSpPr>
        <p:sp>
          <p:nvSpPr>
            <p:cNvPr id="45" name="Google Shape;45;p39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" name="Google Shape;46;p39"/>
            <p:cNvSpPr/>
            <p:nvPr/>
          </p:nvSpPr>
          <p:spPr>
            <a:xfrm rot="1590812" flipH="1">
              <a:off x="119472" y="34701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7" name="Google Shape;47;p39"/>
          <p:cNvSpPr txBox="1"/>
          <p:nvPr/>
        </p:nvSpPr>
        <p:spPr>
          <a:xfrm>
            <a:off x="3985019" y="4743483"/>
            <a:ext cx="1392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 Light"/>
              <a:buNone/>
            </a:pPr>
            <a:r>
              <a:rPr lang="en" sz="6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©2018 RISELab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39"/>
          <p:cNvGrpSpPr/>
          <p:nvPr/>
        </p:nvGrpSpPr>
        <p:grpSpPr>
          <a:xfrm>
            <a:off x="8654930" y="4637532"/>
            <a:ext cx="393243" cy="390975"/>
            <a:chOff x="-44" y="-45"/>
            <a:chExt cx="801719" cy="804972"/>
          </a:xfrm>
        </p:grpSpPr>
        <p:sp>
          <p:nvSpPr>
            <p:cNvPr id="49" name="Google Shape;49;p39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" name="Google Shape;50;p39"/>
            <p:cNvSpPr/>
            <p:nvPr/>
          </p:nvSpPr>
          <p:spPr>
            <a:xfrm rot="1590812" flipH="1">
              <a:off x="119472" y="34701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40"/>
          <p:cNvSpPr txBox="1"/>
          <p:nvPr/>
        </p:nvSpPr>
        <p:spPr>
          <a:xfrm>
            <a:off x="3985019" y="4743483"/>
            <a:ext cx="13929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Helvetica Neue Light"/>
              <a:buNone/>
            </a:pPr>
            <a:r>
              <a:rPr lang="en" sz="6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©2018 RISELab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40"/>
          <p:cNvGrpSpPr/>
          <p:nvPr/>
        </p:nvGrpSpPr>
        <p:grpSpPr>
          <a:xfrm>
            <a:off x="8654930" y="4637532"/>
            <a:ext cx="393243" cy="390975"/>
            <a:chOff x="-44" y="-45"/>
            <a:chExt cx="801719" cy="804972"/>
          </a:xfrm>
        </p:grpSpPr>
        <p:sp>
          <p:nvSpPr>
            <p:cNvPr id="58" name="Google Shape;58;p40"/>
            <p:cNvSpPr/>
            <p:nvPr/>
          </p:nvSpPr>
          <p:spPr>
            <a:xfrm rot="1559898">
              <a:off x="385607" y="164396"/>
              <a:ext cx="298396" cy="6057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B515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40"/>
            <p:cNvSpPr/>
            <p:nvPr/>
          </p:nvSpPr>
          <p:spPr>
            <a:xfrm rot="1590812" flipH="1">
              <a:off x="119472" y="34701"/>
              <a:ext cx="298381" cy="60575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6" y="0"/>
                  </a:moveTo>
                  <a:lnTo>
                    <a:pt x="0" y="97722"/>
                  </a:lnTo>
                  <a:lnTo>
                    <a:pt x="120000" y="120000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00326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Helvetica Neue Light"/>
                <a:buNone/>
              </a:pPr>
              <a:endParaRPr sz="3000" b="0" i="0" u="none" strike="noStrike" cap="non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ctrTitle" idx="4294967295"/>
          </p:nvPr>
        </p:nvSpPr>
        <p:spPr>
          <a:xfrm>
            <a:off x="629400" y="575025"/>
            <a:ext cx="828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200" dirty="0">
                <a:solidFill>
                  <a:srgbClr val="00265B"/>
                </a:solidFill>
              </a:rPr>
              <a:t>NeuroCuts - </a:t>
            </a:r>
            <a:r>
              <a:rPr lang="en" sz="3200" b="0" i="0" u="none" strike="noStrike" cap="none" dirty="0">
                <a:solidFill>
                  <a:srgbClr val="00265B"/>
                </a:solidFill>
                <a:latin typeface="Arial"/>
                <a:ea typeface="Arial"/>
                <a:cs typeface="Arial"/>
                <a:sym typeface="Arial"/>
              </a:rPr>
              <a:t>Neural Packet Classification</a:t>
            </a:r>
            <a:endParaRPr sz="3200" b="0" i="0" u="none" strike="noStrike" cap="none" dirty="0">
              <a:solidFill>
                <a:srgbClr val="0026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200" dirty="0">
                <a:solidFill>
                  <a:srgbClr val="00265B"/>
                </a:solidFill>
              </a:rPr>
              <a:t>Classificador de Pacotes Neural</a:t>
            </a:r>
            <a:endParaRPr sz="3200" dirty="0">
              <a:solidFill>
                <a:srgbClr val="00265B"/>
              </a:solidFill>
            </a:endParaRPr>
          </a:p>
        </p:txBody>
      </p:sp>
      <p:sp>
        <p:nvSpPr>
          <p:cNvPr id="156" name="Google Shape;156;p1"/>
          <p:cNvSpPr txBox="1">
            <a:spLocks noGrp="1"/>
          </p:cNvSpPr>
          <p:nvPr>
            <p:ph type="body" idx="1"/>
          </p:nvPr>
        </p:nvSpPr>
        <p:spPr>
          <a:xfrm>
            <a:off x="3386775" y="1851525"/>
            <a:ext cx="55839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>
                <a:solidFill>
                  <a:srgbClr val="000000"/>
                </a:solidFill>
              </a:rPr>
              <a:t>Autores: Eric Liang</a:t>
            </a:r>
            <a:r>
              <a:rPr lang="en" sz="1800" b="0" baseline="30000">
                <a:solidFill>
                  <a:srgbClr val="000000"/>
                </a:solidFill>
              </a:rPr>
              <a:t>1</a:t>
            </a:r>
            <a:r>
              <a:rPr lang="en" sz="1800" b="0">
                <a:solidFill>
                  <a:srgbClr val="000000"/>
                </a:solidFill>
              </a:rPr>
              <a:t>, Hang Zhu</a:t>
            </a:r>
            <a:r>
              <a:rPr lang="en" sz="1800" b="0" baseline="30000">
                <a:solidFill>
                  <a:srgbClr val="000000"/>
                </a:solidFill>
              </a:rPr>
              <a:t>2</a:t>
            </a:r>
            <a:r>
              <a:rPr lang="en" sz="1800" b="0">
                <a:solidFill>
                  <a:srgbClr val="000000"/>
                </a:solidFill>
              </a:rPr>
              <a:t>, Xin Jin</a:t>
            </a:r>
            <a:r>
              <a:rPr lang="en" sz="1800" b="0" baseline="30000">
                <a:solidFill>
                  <a:srgbClr val="000000"/>
                </a:solidFill>
              </a:rPr>
              <a:t>2</a:t>
            </a:r>
            <a:r>
              <a:rPr lang="en" sz="1800" b="0">
                <a:solidFill>
                  <a:srgbClr val="000000"/>
                </a:solidFill>
              </a:rPr>
              <a:t>, Ion Stoica</a:t>
            </a:r>
            <a:r>
              <a:rPr lang="en" sz="1800" b="0" baseline="30000">
                <a:solidFill>
                  <a:srgbClr val="000000"/>
                </a:solidFill>
              </a:rPr>
              <a:t>1</a:t>
            </a:r>
            <a:endParaRPr sz="1800" b="0" baseline="3000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 baseline="30000">
                <a:solidFill>
                  <a:srgbClr val="000000"/>
                </a:solidFill>
              </a:rPr>
              <a:t>1</a:t>
            </a:r>
            <a:r>
              <a:rPr lang="en" sz="1800" b="0">
                <a:solidFill>
                  <a:srgbClr val="000000"/>
                </a:solidFill>
              </a:rPr>
              <a:t>UC Berkeley, </a:t>
            </a:r>
            <a:r>
              <a:rPr lang="en" sz="1800" b="0" baseline="30000">
                <a:solidFill>
                  <a:srgbClr val="000000"/>
                </a:solidFill>
              </a:rPr>
              <a:t>2</a:t>
            </a:r>
            <a:r>
              <a:rPr lang="en" sz="1800" b="0">
                <a:solidFill>
                  <a:srgbClr val="000000"/>
                </a:solidFill>
              </a:rPr>
              <a:t>JHU</a:t>
            </a:r>
            <a:endParaRPr sz="1800" b="0">
              <a:solidFill>
                <a:srgbClr val="000000"/>
              </a:solidFill>
            </a:endParaRPr>
          </a:p>
        </p:txBody>
      </p:sp>
      <p:sp>
        <p:nvSpPr>
          <p:cNvPr id="157" name="Google Shape;157;p1"/>
          <p:cNvSpPr txBox="1">
            <a:spLocks noGrp="1"/>
          </p:cNvSpPr>
          <p:nvPr>
            <p:ph type="body" idx="1"/>
          </p:nvPr>
        </p:nvSpPr>
        <p:spPr>
          <a:xfrm>
            <a:off x="3386775" y="2700475"/>
            <a:ext cx="5583900" cy="1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>
                <a:solidFill>
                  <a:srgbClr val="000000"/>
                </a:solidFill>
              </a:rPr>
              <a:t>Discentes:</a:t>
            </a:r>
            <a:endParaRPr sz="1800" b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>
                <a:solidFill>
                  <a:srgbClr val="000000"/>
                </a:solidFill>
              </a:rPr>
              <a:t>Eliton Luiz Scardin Perin</a:t>
            </a:r>
            <a:endParaRPr sz="1800" b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>
                <a:solidFill>
                  <a:srgbClr val="000000"/>
                </a:solidFill>
              </a:rPr>
              <a:t>Jonathan Aldori Alves de Oliveira </a:t>
            </a:r>
            <a:endParaRPr sz="1800" b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>
                <a:solidFill>
                  <a:srgbClr val="000000"/>
                </a:solidFill>
              </a:rPr>
              <a:t>Wander Luiz da Silva Flores </a:t>
            </a:r>
            <a:endParaRPr sz="1800" b="0">
              <a:solidFill>
                <a:srgbClr val="000000"/>
              </a:solidFill>
            </a:endParaRPr>
          </a:p>
          <a:p>
            <a:pPr marL="0" lvl="0" indent="0" algn="r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b="0">
                <a:solidFill>
                  <a:srgbClr val="000000"/>
                </a:solidFill>
              </a:rPr>
              <a:t>  </a:t>
            </a:r>
            <a:endParaRPr sz="18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A Computational Approach to Packet Classification.</a:t>
            </a:r>
          </a:p>
          <a:p>
            <a:pPr lvl="0"/>
            <a:endParaRPr lang="pt-BR" dirty="0"/>
          </a:p>
          <a:p>
            <a:pPr marL="596900" lvl="1" indent="0" algn="just">
              <a:buNone/>
            </a:pPr>
            <a:r>
              <a:rPr lang="pt-BR" i="1" dirty="0"/>
              <a:t>Consequentemente, abordagens recentes, nomeadamente </a:t>
            </a:r>
            <a:r>
              <a:rPr lang="pt-BR" i="1" dirty="0" err="1"/>
              <a:t>CutSplit</a:t>
            </a:r>
            <a:r>
              <a:rPr lang="pt-BR" i="1" dirty="0"/>
              <a:t> [19] e </a:t>
            </a:r>
            <a:r>
              <a:rPr lang="pt-BR" i="1" dirty="0" err="1"/>
              <a:t>NeuroCuts</a:t>
            </a:r>
            <a:r>
              <a:rPr lang="pt-BR" i="1" dirty="0"/>
              <a:t> [20], buscam reduzir a replicação de regras para alcançar melhor escala.</a:t>
            </a:r>
          </a:p>
          <a:p>
            <a:pPr marL="596900" lvl="1" indent="0" algn="just">
              <a:buNone/>
            </a:pPr>
            <a:endParaRPr lang="pt-BR" i="1" dirty="0"/>
          </a:p>
          <a:p>
            <a:pPr marL="596900" lvl="1" indent="0" algn="just">
              <a:buNone/>
            </a:pPr>
            <a:r>
              <a:rPr lang="pt-BR" i="1" dirty="0"/>
              <a:t>Mostramos que RQ-RMI obtenha execução fora do cache L1 reduzindo a pegada de memória média de 4,9×, 8× e 82× em comparação com o recente </a:t>
            </a:r>
            <a:r>
              <a:rPr lang="pt-BR" i="1" dirty="0" err="1"/>
              <a:t>CutSplit</a:t>
            </a:r>
            <a:r>
              <a:rPr lang="pt-BR" i="1" dirty="0"/>
              <a:t> [19], </a:t>
            </a:r>
            <a:r>
              <a:rPr lang="pt-BR" i="1" dirty="0" err="1"/>
              <a:t>NeuroCuts</a:t>
            </a:r>
            <a:r>
              <a:rPr lang="pt-BR" i="1" dirty="0"/>
              <a:t> [20] e </a:t>
            </a:r>
            <a:r>
              <a:rPr lang="pt-BR" i="1" dirty="0" err="1"/>
              <a:t>TupleMerge</a:t>
            </a:r>
            <a:r>
              <a:rPr lang="pt-BR" i="1" dirty="0"/>
              <a:t> [2] emos padrões de referência </a:t>
            </a:r>
            <a:r>
              <a:rPr lang="pt-BR" i="1" dirty="0" err="1"/>
              <a:t>ClassBench</a:t>
            </a:r>
            <a:r>
              <a:rPr lang="pt-BR" i="1" dirty="0"/>
              <a:t> [34] e até 29× para conjuntos de regras de encaminhamento real.</a:t>
            </a:r>
          </a:p>
          <a:p>
            <a:pPr marL="596900" lvl="1" indent="0" algn="just">
              <a:buNone/>
            </a:pPr>
            <a:endParaRPr lang="pt-BR" i="1" dirty="0"/>
          </a:p>
          <a:p>
            <a:pPr marL="596900" lvl="1" indent="0" algn="just">
              <a:buNone/>
            </a:pPr>
            <a:r>
              <a:rPr lang="pt-BR" i="1" dirty="0" err="1"/>
              <a:t>NeuroCuts</a:t>
            </a:r>
            <a:r>
              <a:rPr lang="pt-BR" i="1" dirty="0"/>
              <a:t> [20], o mais trabalho recente neste domínio, utiliza aprendizado por reforço para otimizando os parâmetros da árvore de decisão para reduzir sua memória área ocupada, ou o número de acessos à memória durante a travessia, explorando com eficiência um grande espaço de configuração em árvore.</a:t>
            </a:r>
          </a:p>
        </p:txBody>
      </p:sp>
    </p:spTree>
    <p:extLst>
      <p:ext uri="{BB962C8B-B14F-4D97-AF65-F5344CB8AC3E}">
        <p14:creationId xmlns:p14="http://schemas.microsoft.com/office/powerpoint/2010/main" val="402877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A Computational Approach to Packet Classification.</a:t>
            </a:r>
          </a:p>
          <a:p>
            <a:pPr lvl="0"/>
            <a:endParaRPr lang="pt-BR" dirty="0"/>
          </a:p>
          <a:p>
            <a:pPr marL="596900" lvl="1" indent="0" algn="just">
              <a:buNone/>
            </a:pPr>
            <a:r>
              <a:rPr lang="pt-BR" i="1" dirty="0"/>
              <a:t>Comparação ponta a ponta do </a:t>
            </a:r>
            <a:r>
              <a:rPr lang="pt-BR" i="1" dirty="0" err="1"/>
              <a:t>NuevoMatch</a:t>
            </a:r>
            <a:r>
              <a:rPr lang="pt-BR" i="1" dirty="0"/>
              <a:t> com o algoritmos de última geração </a:t>
            </a:r>
            <a:r>
              <a:rPr lang="pt-BR" i="1" dirty="0" err="1"/>
              <a:t>TupleMerge</a:t>
            </a:r>
            <a:r>
              <a:rPr lang="pt-BR" i="1" dirty="0"/>
              <a:t> [2], </a:t>
            </a:r>
            <a:r>
              <a:rPr lang="pt-BR" i="1" dirty="0" err="1"/>
              <a:t>CutSplit</a:t>
            </a:r>
            <a:r>
              <a:rPr lang="pt-BR" i="1" dirty="0"/>
              <a:t> [19] e </a:t>
            </a:r>
            <a:r>
              <a:rPr lang="pt-BR" i="1" dirty="0" err="1"/>
              <a:t>NeuroCuts</a:t>
            </a:r>
            <a:r>
              <a:rPr lang="pt-BR" i="1" dirty="0"/>
              <a:t> [20].</a:t>
            </a:r>
          </a:p>
          <a:p>
            <a:pPr marL="596900" lvl="1" indent="0" algn="just">
              <a:buNone/>
            </a:pPr>
            <a:endParaRPr lang="pt-BR" i="1" dirty="0"/>
          </a:p>
          <a:p>
            <a:pPr marL="596900" lvl="1" indent="0" algn="just">
              <a:buNone/>
            </a:pPr>
            <a:r>
              <a:rPr lang="pt-BR" i="1" dirty="0"/>
              <a:t>Para o </a:t>
            </a:r>
            <a:r>
              <a:rPr lang="pt-BR" i="1" dirty="0" err="1"/>
              <a:t>NeuroCuts</a:t>
            </a:r>
            <a:r>
              <a:rPr lang="pt-BR" i="1" dirty="0"/>
              <a:t> (</a:t>
            </a:r>
            <a:r>
              <a:rPr lang="pt-BR" i="1" dirty="0" err="1"/>
              <a:t>nc</a:t>
            </a:r>
            <a:r>
              <a:rPr lang="pt-BR" i="1" dirty="0"/>
              <a:t>), foi realizado um </a:t>
            </a:r>
            <a:r>
              <a:rPr lang="pt-BR" i="1" dirty="0" err="1"/>
              <a:t>hiperparâmetro</a:t>
            </a:r>
            <a:r>
              <a:rPr lang="pt-BR" i="1" dirty="0"/>
              <a:t> varredura e selecionou o melhor classificador por conjunto de regras. Conforme recomendado em [20], nos concentramos no particionamento no modo superior e recompensa de escala. Fizemos a pesquisa em três máquinas Intel de 12 núcleos, alocando seis horas por configuração para convergir. No total, realizamos treinamento </a:t>
            </a:r>
            <a:r>
              <a:rPr lang="pt-BR" i="1" dirty="0" err="1"/>
              <a:t>nc</a:t>
            </a:r>
            <a:r>
              <a:rPr lang="pt-BR" i="1" dirty="0"/>
              <a:t> por até 36 horas por conjunto de regras. Além disso, desenvolvemos uma implementação em C ++ de </a:t>
            </a:r>
            <a:r>
              <a:rPr lang="pt-BR" i="1" dirty="0" err="1"/>
              <a:t>nc</a:t>
            </a:r>
            <a:r>
              <a:rPr lang="pt-BR" i="1" dirty="0"/>
              <a:t> para uma avaliação mais rápida dos classificadores gerados, muito mais rápido que o protótipo baseado em Python dos autores.</a:t>
            </a:r>
          </a:p>
          <a:p>
            <a:pPr marL="596900" lvl="1" indent="0" algn="just">
              <a:buNone/>
            </a:pPr>
            <a:endParaRPr lang="pt-BR" i="1" dirty="0"/>
          </a:p>
          <a:p>
            <a:pPr marL="596900" lvl="1" indent="0" algn="just">
              <a:buNone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46906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A Computational Approach to Packet Classification.</a:t>
            </a:r>
          </a:p>
          <a:p>
            <a:pPr marL="114300" lvl="0" indent="0">
              <a:buNone/>
            </a:pPr>
            <a:r>
              <a:rPr lang="pt-BR" sz="1200" dirty="0"/>
              <a:t>Conjuntos de regras grandes: </a:t>
            </a:r>
            <a:r>
              <a:rPr lang="pt-BR" sz="1200" dirty="0" err="1"/>
              <a:t>ClassBench</a:t>
            </a:r>
            <a:r>
              <a:rPr lang="pt-BR" sz="1200" dirty="0"/>
              <a:t>. A Figura 7 mostra que, no Com o maior conjunto de regras (500K), o </a:t>
            </a:r>
            <a:r>
              <a:rPr lang="pt-BR" sz="1200" dirty="0" err="1"/>
              <a:t>NuevoMatch</a:t>
            </a:r>
            <a:r>
              <a:rPr lang="pt-BR" sz="1200" dirty="0"/>
              <a:t> alcança uma posição geográfica fator de 2.7 ×, </a:t>
            </a:r>
            <a:r>
              <a:rPr lang="pt-BR" sz="1200" b="1" dirty="0"/>
              <a:t>4.4 ×</a:t>
            </a:r>
            <a:r>
              <a:rPr lang="pt-BR" sz="1200" dirty="0"/>
              <a:t> e 2.6 × menor latência e 1.3×, 2.2×, e taxa de transferência 1.2 × maior sobre </a:t>
            </a:r>
            <a:r>
              <a:rPr lang="pt-BR" sz="1200" dirty="0" err="1"/>
              <a:t>cs</a:t>
            </a:r>
            <a:r>
              <a:rPr lang="pt-BR" sz="1200" dirty="0"/>
              <a:t>, </a:t>
            </a:r>
            <a:r>
              <a:rPr lang="pt-BR" sz="1200" dirty="0" err="1"/>
              <a:t>nc</a:t>
            </a:r>
            <a:r>
              <a:rPr lang="pt-BR" sz="1200" dirty="0"/>
              <a:t> e </a:t>
            </a:r>
            <a:r>
              <a:rPr lang="pt-BR" sz="1200" dirty="0" err="1"/>
              <a:t>tm</a:t>
            </a:r>
            <a:r>
              <a:rPr lang="pt-BR" sz="1200" dirty="0"/>
              <a:t>, respectivamente. Para os classificadores com regras de 100K, os ganhos são menores mas ainda significativo: 2.0×, </a:t>
            </a:r>
            <a:r>
              <a:rPr lang="pt-BR" sz="1200" b="1" dirty="0"/>
              <a:t>3.6×</a:t>
            </a:r>
            <a:r>
              <a:rPr lang="pt-BR" sz="1200" dirty="0"/>
              <a:t> e 2.6× menor latência e Taxa de transferência 1.0×, </a:t>
            </a:r>
            <a:r>
              <a:rPr lang="pt-BR" sz="1200" b="1" dirty="0"/>
              <a:t>1.7×</a:t>
            </a:r>
            <a:r>
              <a:rPr lang="pt-BR" sz="1200" dirty="0"/>
              <a:t> e 1.2× superior em </a:t>
            </a:r>
            <a:r>
              <a:rPr lang="pt-BR" sz="1200" dirty="0" err="1"/>
              <a:t>cs</a:t>
            </a:r>
            <a:r>
              <a:rPr lang="pt-BR" sz="1200" dirty="0"/>
              <a:t>, </a:t>
            </a:r>
            <a:r>
              <a:rPr lang="pt-BR" sz="1200" dirty="0" err="1"/>
              <a:t>nc</a:t>
            </a:r>
            <a:r>
              <a:rPr lang="pt-BR" sz="1200" dirty="0"/>
              <a:t> e </a:t>
            </a:r>
            <a:r>
              <a:rPr lang="pt-BR" sz="1200" dirty="0" err="1"/>
              <a:t>tm</a:t>
            </a:r>
            <a:r>
              <a:rPr lang="pt-BR" sz="1200" dirty="0"/>
              <a:t>, respectivamente. O desempenho varia entre os conjuntos de regras, no entanto. Por exemplo, alguns classificadores são 1.8 vezes mais rápidos que </a:t>
            </a:r>
            <a:r>
              <a:rPr lang="pt-BR" sz="1200" dirty="0" err="1"/>
              <a:t>cs</a:t>
            </a:r>
            <a:r>
              <a:rPr lang="pt-BR" sz="1200" dirty="0"/>
              <a:t> para entradas de 100K.</a:t>
            </a:r>
            <a:endParaRPr lang="pt-BR" i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1BCB233-6117-4177-A43E-C9A78F8D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71" y="3329056"/>
            <a:ext cx="5417649" cy="17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1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End-to-end deep reinforcement learning in computer systems.</a:t>
            </a:r>
          </a:p>
          <a:p>
            <a:pPr lvl="0"/>
            <a:endParaRPr lang="pt-BR" dirty="0"/>
          </a:p>
          <a:p>
            <a:pPr marL="596900" lvl="1" indent="0" algn="just">
              <a:buNone/>
            </a:pPr>
            <a:r>
              <a:rPr lang="pt-BR" i="1" dirty="0"/>
              <a:t>Em vez disso, pode-se usar o RL para construir uma árvore de decisão isso é comprovadamente correto [27].</a:t>
            </a:r>
          </a:p>
          <a:p>
            <a:pPr marL="596900" lvl="1" indent="0" algn="just">
              <a:buNone/>
            </a:pPr>
            <a:endParaRPr lang="pt-BR" i="1" dirty="0"/>
          </a:p>
          <a:p>
            <a:pPr marL="596900" lvl="1" indent="0" algn="just">
              <a:buNone/>
            </a:pPr>
            <a:r>
              <a:rPr lang="pt-BR" i="1" dirty="0" err="1"/>
              <a:t>Neurocuts</a:t>
            </a:r>
            <a:r>
              <a:rPr lang="pt-BR" i="1" dirty="0"/>
              <a:t> supera o estado da arte soluções [27]. Melhora a mediana da tempo de classificação em 18% em comparação com os soluções e melhora qualquer solução existente 3×, em termos de capacidade de memória ou tempo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365834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NeuroCuts com otimização de tempo</a:t>
            </a:r>
            <a:endParaRPr/>
          </a:p>
        </p:txBody>
      </p:sp>
      <p:pic>
        <p:nvPicPr>
          <p:cNvPr id="600" name="Google Shape;600;p24"/>
          <p:cNvPicPr preferRelativeResize="0"/>
          <p:nvPr/>
        </p:nvPicPr>
        <p:blipFill rotWithShape="1">
          <a:blip r:embed="rId3">
            <a:alphaModFix/>
          </a:blip>
          <a:srcRect l="4287"/>
          <a:stretch/>
        </p:blipFill>
        <p:spPr>
          <a:xfrm>
            <a:off x="1000525" y="1247650"/>
            <a:ext cx="7197625" cy="3203551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24"/>
          <p:cNvSpPr txBox="1"/>
          <p:nvPr/>
        </p:nvSpPr>
        <p:spPr>
          <a:xfrm>
            <a:off x="3752075" y="440760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Classifier name</a:t>
            </a: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2" name="Google Shape;602;p24"/>
          <p:cNvSpPr txBox="1"/>
          <p:nvPr/>
        </p:nvSpPr>
        <p:spPr>
          <a:xfrm rot="-5400000">
            <a:off x="-430050" y="2400850"/>
            <a:ext cx="21063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 time</a:t>
            </a: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139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NeuroCuts com otimização de tempo: ele é escalável?</a:t>
            </a:r>
            <a:endParaRPr/>
          </a:p>
        </p:txBody>
      </p:sp>
      <p:pic>
        <p:nvPicPr>
          <p:cNvPr id="608" name="Google Shape;60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25" y="1131200"/>
            <a:ext cx="9095574" cy="296466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5"/>
          <p:cNvSpPr txBox="1"/>
          <p:nvPr/>
        </p:nvSpPr>
        <p:spPr>
          <a:xfrm>
            <a:off x="1012100" y="4248625"/>
            <a:ext cx="7299000" cy="404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 18%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improvement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all baselines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Up to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2x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NeuroCuts com otimização de espaço</a:t>
            </a:r>
            <a:endParaRPr/>
          </a:p>
        </p:txBody>
      </p:sp>
      <p:pic>
        <p:nvPicPr>
          <p:cNvPr id="615" name="Google Shape;61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79806"/>
            <a:ext cx="9144000" cy="304358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26"/>
          <p:cNvSpPr txBox="1"/>
          <p:nvPr/>
        </p:nvSpPr>
        <p:spPr>
          <a:xfrm>
            <a:off x="1019875" y="4303100"/>
            <a:ext cx="7656300" cy="381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to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3x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better memory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all baselines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CutSplit somewhat better at median.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Próximos passos</a:t>
            </a:r>
            <a:endParaRPr dirty="0"/>
          </a:p>
        </p:txBody>
      </p:sp>
      <p:sp>
        <p:nvSpPr>
          <p:cNvPr id="635" name="Google Shape;63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Introduzimos uma formulação RL para o problema de classificação de pacotes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Os resultados superam o estado da arte em dimensões importantes: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18% melhoria mediana no tempo em todas as linhas de base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Aumenta em 3x a melhora no tempo e no espaço em todas as linhas de base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Futuro: outras estruturas de dados com heurísticas de desempenho complexas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Por exemplo, indexação de bancos de dados espaciais.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 dirty="0"/>
              <a:t>Obrigado!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573554"/>
            <a:ext cx="85206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3200" dirty="0"/>
              <a:t>Encontramos 11 citações do trabalho.</a:t>
            </a:r>
            <a:endParaRPr sz="3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8D307C-519C-484D-A938-221F2574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151657" cy="2500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ML-Pushback: Machine Learning Based Pushback Defense Against DDoS.</a:t>
            </a:r>
          </a:p>
          <a:p>
            <a:pPr marL="596900" lvl="1" indent="0">
              <a:buNone/>
            </a:pPr>
            <a:endParaRPr lang="pt-BR" dirty="0"/>
          </a:p>
          <a:p>
            <a:pPr marL="596900" lvl="1" indent="0" algn="just">
              <a:buNone/>
            </a:pPr>
            <a:r>
              <a:rPr lang="pt-BR" i="1" dirty="0"/>
              <a:t>Os resumos (</a:t>
            </a:r>
            <a:r>
              <a:rPr lang="pt-BR" i="1" dirty="0" err="1"/>
              <a:t>digests</a:t>
            </a:r>
            <a:r>
              <a:rPr lang="pt-BR" i="1" dirty="0"/>
              <a:t>) classificados como maliciosos serão encaminhado para um algoritmo de aprendizado profundo para identificação de padrões. </a:t>
            </a:r>
            <a:r>
              <a:rPr lang="pt-BR" i="1" dirty="0" err="1"/>
              <a:t>Liang</a:t>
            </a:r>
            <a:r>
              <a:rPr lang="pt-BR" i="1" dirty="0"/>
              <a:t> et al. propuseram uma abordagem de aprendizado por reforço, chamada </a:t>
            </a:r>
            <a:r>
              <a:rPr lang="pt-BR" i="1" dirty="0" err="1"/>
              <a:t>NeuroCuts</a:t>
            </a:r>
            <a:r>
              <a:rPr lang="pt-BR" i="1" dirty="0"/>
              <a:t>, para classificar pacotes e encontrar um equilíbrio entre a computação e a complexidade do estado [3]. Exploramos uma abordagem semelhante à encontre as regras de classificação apropriadas que descrevem os padrões.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5700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err="1"/>
              <a:t>TabTree</a:t>
            </a:r>
            <a:r>
              <a:rPr lang="en-US" sz="3200" dirty="0"/>
              <a:t>: A TSS-assisted Bit-selecting Tree Scheme for Packet Classification with Balanced Rule Mapping</a:t>
            </a:r>
            <a:endParaRPr lang="pt-BR" dirty="0"/>
          </a:p>
          <a:p>
            <a:pPr marL="596900" lvl="1" indent="0" algn="just">
              <a:buNone/>
            </a:pPr>
            <a:r>
              <a:rPr lang="pt-BR" i="1" dirty="0"/>
              <a:t>Conforme revisado no </a:t>
            </a:r>
            <a:r>
              <a:rPr lang="pt-BR" i="1" dirty="0" err="1"/>
              <a:t>CutSplit</a:t>
            </a:r>
            <a:r>
              <a:rPr lang="pt-BR" i="1" dirty="0"/>
              <a:t>, a replicação de regras é o principal causador de problemas para as árvores de decisão. Para reduzir as replicações de regras, regra partição foi reconhecida como uma prática comum e um novas árvores de decisão baseadas em partições na década passada, como </a:t>
            </a:r>
            <a:r>
              <a:rPr lang="pt-BR" i="1" dirty="0" err="1"/>
              <a:t>EffiCuts</a:t>
            </a:r>
            <a:r>
              <a:rPr lang="pt-BR" i="1" dirty="0"/>
              <a:t> [36], </a:t>
            </a:r>
            <a:r>
              <a:rPr lang="pt-BR" i="1" dirty="0" err="1"/>
              <a:t>ParaSplit</a:t>
            </a:r>
            <a:r>
              <a:rPr lang="pt-BR" i="1" dirty="0"/>
              <a:t> [53], </a:t>
            </a:r>
            <a:r>
              <a:rPr lang="pt-BR" i="1" dirty="0" err="1"/>
              <a:t>HybridCuts</a:t>
            </a:r>
            <a:r>
              <a:rPr lang="pt-BR" i="1" dirty="0"/>
              <a:t> [37], </a:t>
            </a:r>
            <a:r>
              <a:rPr lang="pt-BR" i="1" dirty="0" err="1"/>
              <a:t>SmartSplit</a:t>
            </a:r>
            <a:r>
              <a:rPr lang="pt-BR" i="1" dirty="0"/>
              <a:t> [38], MC-SBC [62], </a:t>
            </a:r>
            <a:r>
              <a:rPr lang="pt-BR" i="1" dirty="0" err="1"/>
              <a:t>PartitionSort</a:t>
            </a:r>
            <a:r>
              <a:rPr lang="pt-BR" i="1" dirty="0"/>
              <a:t> [42], </a:t>
            </a:r>
            <a:r>
              <a:rPr lang="pt-BR" i="1" dirty="0" err="1"/>
              <a:t>ByteCuts</a:t>
            </a:r>
            <a:r>
              <a:rPr lang="pt-BR" i="1" dirty="0"/>
              <a:t> [43], </a:t>
            </a:r>
            <a:r>
              <a:rPr lang="pt-BR" i="1" dirty="0" err="1"/>
              <a:t>CutSplit</a:t>
            </a:r>
            <a:r>
              <a:rPr lang="pt-BR" i="1" dirty="0"/>
              <a:t> [44] e </a:t>
            </a:r>
            <a:r>
              <a:rPr lang="pt-BR" i="1" dirty="0" err="1"/>
              <a:t>NeuroCuts</a:t>
            </a:r>
            <a:r>
              <a:rPr lang="pt-BR" i="1" dirty="0"/>
              <a:t> [47]. Até onde sabemos, a replicação de regras ainda é um obstáculo ao desempenho contra árvores de decisão para obter atualizações rápidas de regras.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71577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Tuple Space Assisted Packet Classification with High Performance on Both Search and Update.</a:t>
            </a:r>
          </a:p>
          <a:p>
            <a:pPr lvl="0"/>
            <a:endParaRPr lang="pt-BR" dirty="0"/>
          </a:p>
          <a:p>
            <a:pPr marL="596900" lvl="1" indent="0" algn="just">
              <a:buNone/>
            </a:pPr>
            <a:r>
              <a:rPr lang="pt-BR" i="1" dirty="0"/>
              <a:t>Não conseguimos acessar o </a:t>
            </a:r>
            <a:r>
              <a:rPr lang="pt-BR" i="1" dirty="0" err="1"/>
              <a:t>paper</a:t>
            </a:r>
            <a:r>
              <a:rPr lang="pt-BR" i="1" dirty="0"/>
              <a:t>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32828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err="1"/>
              <a:t>Qd</a:t>
            </a:r>
            <a:r>
              <a:rPr lang="en-US" sz="3200" dirty="0"/>
              <a:t>-tree: Learning Data Layouts for Big Data Analytics.</a:t>
            </a:r>
          </a:p>
          <a:p>
            <a:pPr lvl="0"/>
            <a:endParaRPr lang="pt-BR" dirty="0"/>
          </a:p>
          <a:p>
            <a:pPr marL="596900" lvl="1" indent="0" algn="just">
              <a:buNone/>
            </a:pPr>
            <a:r>
              <a:rPr lang="pt-BR" i="1" dirty="0"/>
              <a:t>Trabalho relatado. Nossa formulação de usar RL profunda para aprender uma árvore com métricas de qualidade personalizadas é inspirado no </a:t>
            </a:r>
            <a:r>
              <a:rPr lang="pt-BR" i="1" dirty="0" err="1"/>
              <a:t>NeuroCuts</a:t>
            </a:r>
            <a:r>
              <a:rPr lang="pt-BR" i="1" dirty="0"/>
              <a:t>[27], um algoritmo profundo de RL para construir árvores de classificação de pacotes.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56812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Wield: Systematic Reinforcement Learning With Progressive Randomization.</a:t>
            </a:r>
          </a:p>
          <a:p>
            <a:pPr marL="596900" lvl="1" indent="0" algn="just">
              <a:buNone/>
            </a:pPr>
            <a:r>
              <a:rPr lang="pt-BR" sz="1200" i="1" dirty="0"/>
              <a:t>Essencial para a proliferação de aplicações de RL tem sido implementações de código aberto de algoritmos populares. Estruturas algorítmicas como </a:t>
            </a:r>
            <a:r>
              <a:rPr lang="pt-BR" sz="1200" i="1" dirty="0" err="1"/>
              <a:t>RLlib</a:t>
            </a:r>
            <a:r>
              <a:rPr lang="pt-BR" sz="1200" i="1" dirty="0"/>
              <a:t> (</a:t>
            </a:r>
            <a:r>
              <a:rPr lang="pt-BR" sz="1200" i="1" dirty="0" err="1"/>
              <a:t>Liang</a:t>
            </a:r>
            <a:r>
              <a:rPr lang="pt-BR" sz="1200" i="1" dirty="0"/>
              <a:t> et al., 2019), </a:t>
            </a:r>
            <a:r>
              <a:rPr lang="pt-BR" sz="1200" i="1" dirty="0" err="1"/>
              <a:t>Rlgraph</a:t>
            </a:r>
            <a:r>
              <a:rPr lang="pt-BR" sz="1200" i="1" dirty="0"/>
              <a:t> (</a:t>
            </a:r>
            <a:r>
              <a:rPr lang="pt-BR" sz="1200" i="1" dirty="0" err="1"/>
              <a:t>Schaarschmidt</a:t>
            </a:r>
            <a:r>
              <a:rPr lang="pt-BR" sz="1200" i="1" dirty="0"/>
              <a:t> et al., 2019) ou linhas de base </a:t>
            </a:r>
            <a:r>
              <a:rPr lang="pt-BR" sz="1200" i="1" dirty="0" err="1"/>
              <a:t>OpenAI</a:t>
            </a:r>
            <a:r>
              <a:rPr lang="pt-BR" sz="1200" i="1" dirty="0"/>
              <a:t> (</a:t>
            </a:r>
            <a:r>
              <a:rPr lang="pt-BR" sz="1200" i="1" dirty="0" err="1"/>
              <a:t>Dhariwal</a:t>
            </a:r>
            <a:r>
              <a:rPr lang="pt-BR" sz="1200" i="1" dirty="0"/>
              <a:t> et al., 2017) permitem que os profissionais executem essa lista de algoritmos em escala.</a:t>
            </a:r>
          </a:p>
          <a:p>
            <a:pPr marL="596900" lvl="1" indent="0" algn="just">
              <a:buNone/>
            </a:pPr>
            <a:endParaRPr lang="pt-BR" sz="1200" i="1" dirty="0"/>
          </a:p>
          <a:p>
            <a:pPr marL="596900" lvl="1" indent="0" algn="just">
              <a:buNone/>
            </a:pPr>
            <a:endParaRPr lang="pt-BR" sz="1200" i="1" dirty="0"/>
          </a:p>
          <a:p>
            <a:pPr marL="596900" lvl="1" indent="0" algn="just">
              <a:buNone/>
            </a:pPr>
            <a:endParaRPr lang="pt-BR" sz="1200" i="1" dirty="0"/>
          </a:p>
          <a:p>
            <a:pPr marL="596900" lvl="1" indent="0" algn="just">
              <a:buNone/>
            </a:pPr>
            <a:endParaRPr lang="pt-BR" sz="1200" i="1" dirty="0"/>
          </a:p>
          <a:p>
            <a:pPr marL="596900" lvl="1" indent="0" algn="just">
              <a:buNone/>
            </a:pPr>
            <a:endParaRPr lang="pt-BR" sz="1200" i="1" dirty="0"/>
          </a:p>
          <a:p>
            <a:pPr marL="596900" lvl="1" indent="0" algn="just">
              <a:buNone/>
            </a:pPr>
            <a:endParaRPr lang="pt-BR" sz="1200" i="1" dirty="0"/>
          </a:p>
          <a:p>
            <a:pPr marL="596900" lvl="1" indent="0" algn="just">
              <a:buNone/>
            </a:pPr>
            <a:endParaRPr lang="pt-BR" sz="1200" i="1" dirty="0"/>
          </a:p>
          <a:p>
            <a:pPr marL="596900" lvl="1" indent="0" algn="just">
              <a:buNone/>
            </a:pPr>
            <a:endParaRPr lang="pt-BR" sz="1200" i="1" dirty="0"/>
          </a:p>
          <a:p>
            <a:pPr marL="596900" lvl="1" indent="0" algn="just">
              <a:buNone/>
            </a:pPr>
            <a:endParaRPr lang="pt-BR" sz="1200" i="1" dirty="0"/>
          </a:p>
          <a:p>
            <a:pPr marL="596900" lvl="1" indent="0" algn="just">
              <a:buNone/>
            </a:pPr>
            <a:endParaRPr lang="pt-BR" sz="1200" i="1" dirty="0"/>
          </a:p>
          <a:p>
            <a:pPr marL="596900" lvl="1" indent="0" algn="just">
              <a:buNone/>
            </a:pPr>
            <a:r>
              <a:rPr lang="pt-BR" sz="1200" i="1" dirty="0"/>
              <a:t>C1 (n = 10</a:t>
            </a:r>
            <a:r>
              <a:rPr lang="pt-BR" sz="1200" i="1" baseline="30000" dirty="0"/>
              <a:t>7 </a:t>
            </a:r>
            <a:r>
              <a:rPr lang="pt-BR" sz="1200" i="1" dirty="0"/>
              <a:t>, s = 10, f = 0,4) para comunicar sucesso empírico ao treinar 10 milhões de amostras e tentar 10 sementes aleatórias diferentes, onde 4 dos 10 ensaios alcançaram o objetivo.</a:t>
            </a:r>
          </a:p>
          <a:p>
            <a:pPr marL="596900" lvl="1" indent="0" algn="just">
              <a:buNone/>
            </a:pPr>
            <a:endParaRPr lang="pt-BR" sz="1200" i="1" dirty="0"/>
          </a:p>
          <a:p>
            <a:pPr marL="596900" lvl="1" indent="0" algn="just">
              <a:buNone/>
            </a:pPr>
            <a:endParaRPr i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919985-A1A2-41C6-B741-F8A3C4E9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04" y="2485670"/>
            <a:ext cx="4854624" cy="20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6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Enhancing the performance of decision tree-based packet classification algorithms using CPU cluster.</a:t>
            </a:r>
          </a:p>
          <a:p>
            <a:pPr lvl="0"/>
            <a:endParaRPr lang="pt-BR" dirty="0"/>
          </a:p>
          <a:p>
            <a:pPr marL="596900" lvl="1" indent="0" algn="just">
              <a:buNone/>
            </a:pPr>
            <a:r>
              <a:rPr lang="pt-BR" i="1" dirty="0"/>
              <a:t>Não conseguimos acesso ao </a:t>
            </a:r>
            <a:r>
              <a:rPr lang="pt-BR" i="1" dirty="0" err="1"/>
              <a:t>paper</a:t>
            </a:r>
            <a:r>
              <a:rPr lang="pt-BR" i="1" dirty="0"/>
              <a:t>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35775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Trabalhos referenciados.</a:t>
            </a:r>
            <a:endParaRPr dirty="0"/>
          </a:p>
        </p:txBody>
      </p:sp>
      <p:sp>
        <p:nvSpPr>
          <p:cNvPr id="6" name="Google Shape;635;p31">
            <a:extLst>
              <a:ext uri="{FF2B5EF4-FFF2-40B4-BE49-F238E27FC236}">
                <a16:creationId xmlns:a16="http://schemas.microsoft.com/office/drawing/2014/main" id="{784708BB-78C2-4814-A2C6-7109E85E7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9822" y="1017725"/>
            <a:ext cx="8639795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3200" dirty="0"/>
              <a:t>Etude du coût de mesure des réseaux virtualisés</a:t>
            </a:r>
            <a:r>
              <a:rPr lang="en-US" sz="3200" dirty="0"/>
              <a:t>.</a:t>
            </a:r>
          </a:p>
          <a:p>
            <a:pPr lvl="0"/>
            <a:r>
              <a:rPr lang="en-US" sz="3200" dirty="0"/>
              <a:t>Study of the cost of measuring virtualized networks.</a:t>
            </a:r>
          </a:p>
          <a:p>
            <a:pPr lvl="0"/>
            <a:endParaRPr lang="pt-BR" dirty="0"/>
          </a:p>
          <a:p>
            <a:pPr marL="596900" lvl="1" indent="0" algn="just">
              <a:buNone/>
            </a:pPr>
            <a:endParaRPr lang="pt-BR" i="1" dirty="0"/>
          </a:p>
          <a:p>
            <a:pPr marL="596900" lvl="1" indent="0" algn="just">
              <a:buNone/>
            </a:pPr>
            <a:r>
              <a:rPr lang="pt-BR" i="1" dirty="0"/>
              <a:t>A classificação de tráfego com dados </a:t>
            </a:r>
            <a:r>
              <a:rPr lang="pt-BR" i="1" dirty="0" err="1"/>
              <a:t>NetFlow</a:t>
            </a:r>
            <a:r>
              <a:rPr lang="pt-BR" i="1" dirty="0"/>
              <a:t> e aprendizado de máquina é proposta por [127] e identificação de hospedar funções com aprendizado supervisionado com o </a:t>
            </a:r>
            <a:r>
              <a:rPr lang="pt-BR" i="1" dirty="0" err="1"/>
              <a:t>sFlow</a:t>
            </a:r>
            <a:r>
              <a:rPr lang="pt-BR" i="1" dirty="0"/>
              <a:t> em [128]. Aprendizagem profunda e redes neurais para o mesmo estudo de caso são apresentados em [129], [130].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4070657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2132</Words>
  <Application>Microsoft Office PowerPoint</Application>
  <PresentationFormat>Apresentação na tela (16:9)</PresentationFormat>
  <Paragraphs>174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Helvetica Neue</vt:lpstr>
      <vt:lpstr>Arial</vt:lpstr>
      <vt:lpstr>Helvetica Neue Light</vt:lpstr>
      <vt:lpstr>Source Sans Pro</vt:lpstr>
      <vt:lpstr>Simple Light</vt:lpstr>
      <vt:lpstr>Simple Light</vt:lpstr>
      <vt:lpstr>NeuroCuts - Neural Packet Classification Classificador de Pacotes Neural</vt:lpstr>
      <vt:lpstr>Trabalhos referenciados.</vt:lpstr>
      <vt:lpstr>Trabalhos referenciados.</vt:lpstr>
      <vt:lpstr>Trabalhos referenciados.</vt:lpstr>
      <vt:lpstr>Trabalhos referenciados.</vt:lpstr>
      <vt:lpstr>Trabalhos referenciados.</vt:lpstr>
      <vt:lpstr>Trabalhos referenciados.</vt:lpstr>
      <vt:lpstr>Trabalhos referenciados.</vt:lpstr>
      <vt:lpstr>Trabalhos referenciados.</vt:lpstr>
      <vt:lpstr>Trabalhos referenciados.</vt:lpstr>
      <vt:lpstr>Trabalhos referenciados.</vt:lpstr>
      <vt:lpstr>Trabalhos referenciados.</vt:lpstr>
      <vt:lpstr>Trabalhos referenciados.</vt:lpstr>
      <vt:lpstr>NeuroCuts com otimização de tempo</vt:lpstr>
      <vt:lpstr>NeuroCuts com otimização de tempo: ele é escalável?</vt:lpstr>
      <vt:lpstr>NeuroCuts com otimização de espaço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NeuroCuts - Neural Packet Classification Classificador de Pacotes Neural</dc:title>
  <cp:lastModifiedBy>Jonathan Aldori Alves de Oliveira</cp:lastModifiedBy>
  <cp:revision>18</cp:revision>
  <dcterms:modified xsi:type="dcterms:W3CDTF">2020-05-11T21:44:09Z</dcterms:modified>
</cp:coreProperties>
</file>