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80" r:id="rId4"/>
    <p:sldId id="297" r:id="rId5"/>
    <p:sldId id="286" r:id="rId6"/>
    <p:sldId id="298" r:id="rId7"/>
    <p:sldId id="299" r:id="rId8"/>
    <p:sldId id="285" r:id="rId9"/>
    <p:sldId id="281" r:id="rId10"/>
    <p:sldId id="284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X2l4nvQ4IyQjKnFxyc+wp2fpY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B1E52C-8F50-4BCA-AF40-673790B6CD78}">
  <a:tblStyle styleId="{05B1E52C-8F50-4BCA-AF40-673790B6CD78}" styleName="Table_0"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58" y="-374"/>
      </p:cViewPr>
      <p:guideLst>
        <p:guide orient="horz" pos="2042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3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048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146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80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399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316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Does it scale? Yes. Her we compare against the full classsbench dataset with up to 100k rules.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future we think Neurocuts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3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3" name="Google Shape;13;p33"/>
          <p:cNvGrpSpPr/>
          <p:nvPr/>
        </p:nvGrpSpPr>
        <p:grpSpPr>
          <a:xfrm>
            <a:off x="7622249" y="4449538"/>
            <a:ext cx="1055521" cy="276141"/>
            <a:chOff x="-42" y="-44"/>
            <a:chExt cx="2814721" cy="736375"/>
          </a:xfrm>
        </p:grpSpPr>
        <p:grpSp>
          <p:nvGrpSpPr>
            <p:cNvPr id="14" name="Google Shape;14;p33"/>
            <p:cNvGrpSpPr/>
            <p:nvPr/>
          </p:nvGrpSpPr>
          <p:grpSpPr>
            <a:xfrm rot="29908">
              <a:off x="2822" y="2808"/>
              <a:ext cx="658560" cy="661255"/>
              <a:chOff x="-59" y="-44"/>
              <a:chExt cx="658535" cy="661230"/>
            </a:xfrm>
          </p:grpSpPr>
          <p:sp>
            <p:nvSpPr>
              <p:cNvPr id="15" name="Google Shape;15;p33"/>
              <p:cNvSpPr/>
              <p:nvPr/>
            </p:nvSpPr>
            <p:spPr>
              <a:xfrm rot="1560016">
                <a:off x="316801" y="135030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6" name="Google Shape;16;p33"/>
              <p:cNvSpPr/>
              <p:nvPr/>
            </p:nvSpPr>
            <p:spPr>
              <a:xfrm rot="1592021" flipH="1">
                <a:off x="98210" y="28493"/>
                <a:ext cx="245118" cy="49774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17" name="Google Shape;17;p33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sldNum" idx="12"/>
          </p:nvPr>
        </p:nvSpPr>
        <p:spPr>
          <a:xfrm>
            <a:off x="8106879" y="4667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93" name="Google Shape;93;p35"/>
          <p:cNvGrpSpPr/>
          <p:nvPr/>
        </p:nvGrpSpPr>
        <p:grpSpPr>
          <a:xfrm>
            <a:off x="22549815" y="5106410"/>
            <a:ext cx="801683" cy="804954"/>
            <a:chOff x="12" y="-17"/>
            <a:chExt cx="801683" cy="804954"/>
          </a:xfrm>
        </p:grpSpPr>
        <p:sp>
          <p:nvSpPr>
            <p:cNvPr id="94" name="Google Shape;94;p35"/>
            <p:cNvSpPr/>
            <p:nvPr/>
          </p:nvSpPr>
          <p:spPr>
            <a:xfrm rot="1559898">
              <a:off x="385627" y="16440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 rot="1590812" flipH="1">
              <a:off x="119528" y="34729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6" name="Google Shape;96;p35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35"/>
          <p:cNvGrpSpPr/>
          <p:nvPr/>
        </p:nvGrpSpPr>
        <p:grpSpPr>
          <a:xfrm>
            <a:off x="8654957" y="4637546"/>
            <a:ext cx="393226" cy="390966"/>
            <a:chOff x="12" y="-17"/>
            <a:chExt cx="801683" cy="804954"/>
          </a:xfrm>
        </p:grpSpPr>
        <p:sp>
          <p:nvSpPr>
            <p:cNvPr id="98" name="Google Shape;98;p35"/>
            <p:cNvSpPr/>
            <p:nvPr/>
          </p:nvSpPr>
          <p:spPr>
            <a:xfrm rot="1559898">
              <a:off x="385627" y="16440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 rot="1590812" flipH="1">
              <a:off x="119528" y="34729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8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8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04" name="Google Shape;104;p48"/>
          <p:cNvGrpSpPr/>
          <p:nvPr/>
        </p:nvGrpSpPr>
        <p:grpSpPr>
          <a:xfrm>
            <a:off x="7622270" y="4449538"/>
            <a:ext cx="1055498" cy="276142"/>
            <a:chOff x="17" y="-45"/>
            <a:chExt cx="2814663" cy="736376"/>
          </a:xfrm>
        </p:grpSpPr>
        <p:grpSp>
          <p:nvGrpSpPr>
            <p:cNvPr id="105" name="Google Shape;105;p48"/>
            <p:cNvGrpSpPr/>
            <p:nvPr/>
          </p:nvGrpSpPr>
          <p:grpSpPr>
            <a:xfrm rot="29908">
              <a:off x="2881" y="2807"/>
              <a:ext cx="658528" cy="661269"/>
              <a:chOff x="-1" y="-45"/>
              <a:chExt cx="658503" cy="661244"/>
            </a:xfrm>
          </p:grpSpPr>
          <p:sp>
            <p:nvSpPr>
              <p:cNvPr id="106" name="Google Shape;106;p48"/>
              <p:cNvSpPr/>
              <p:nvPr/>
            </p:nvSpPr>
            <p:spPr>
              <a:xfrm rot="1560016">
                <a:off x="316827" y="135043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7" name="Google Shape;107;p48"/>
              <p:cNvSpPr/>
              <p:nvPr/>
            </p:nvSpPr>
            <p:spPr>
              <a:xfrm rot="1592021" flipH="1">
                <a:off x="98238" y="28499"/>
                <a:ext cx="245118" cy="4976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108" name="Google Shape;108;p48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5" name="Google Shape;115;p50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50"/>
          <p:cNvGrpSpPr/>
          <p:nvPr/>
        </p:nvGrpSpPr>
        <p:grpSpPr>
          <a:xfrm>
            <a:off x="8654957" y="4637546"/>
            <a:ext cx="393226" cy="390966"/>
            <a:chOff x="12" y="-17"/>
            <a:chExt cx="801683" cy="804954"/>
          </a:xfrm>
        </p:grpSpPr>
        <p:sp>
          <p:nvSpPr>
            <p:cNvPr id="117" name="Google Shape;117;p50"/>
            <p:cNvSpPr/>
            <p:nvPr/>
          </p:nvSpPr>
          <p:spPr>
            <a:xfrm rot="1559898">
              <a:off x="385627" y="16440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50"/>
            <p:cNvSpPr/>
            <p:nvPr/>
          </p:nvSpPr>
          <p:spPr>
            <a:xfrm rot="1590812" flipH="1">
              <a:off x="119528" y="34729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1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1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23" name="Google Shape;123;p51"/>
          <p:cNvGrpSpPr/>
          <p:nvPr/>
        </p:nvGrpSpPr>
        <p:grpSpPr>
          <a:xfrm>
            <a:off x="7622270" y="4449538"/>
            <a:ext cx="1055498" cy="276142"/>
            <a:chOff x="17" y="-45"/>
            <a:chExt cx="2814663" cy="736376"/>
          </a:xfrm>
        </p:grpSpPr>
        <p:grpSp>
          <p:nvGrpSpPr>
            <p:cNvPr id="124" name="Google Shape;124;p51"/>
            <p:cNvGrpSpPr/>
            <p:nvPr/>
          </p:nvGrpSpPr>
          <p:grpSpPr>
            <a:xfrm rot="29908">
              <a:off x="2881" y="2807"/>
              <a:ext cx="658528" cy="661269"/>
              <a:chOff x="-1" y="-45"/>
              <a:chExt cx="658503" cy="661244"/>
            </a:xfrm>
          </p:grpSpPr>
          <p:sp>
            <p:nvSpPr>
              <p:cNvPr id="125" name="Google Shape;125;p51"/>
              <p:cNvSpPr/>
              <p:nvPr/>
            </p:nvSpPr>
            <p:spPr>
              <a:xfrm rot="1560016">
                <a:off x="316827" y="135043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6" name="Google Shape;126;p51"/>
              <p:cNvSpPr/>
              <p:nvPr/>
            </p:nvSpPr>
            <p:spPr>
              <a:xfrm rot="1592021" flipH="1">
                <a:off x="98238" y="28499"/>
                <a:ext cx="245118" cy="4976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127" name="Google Shape;127;p51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36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6"/>
          <p:cNvGrpSpPr/>
          <p:nvPr/>
        </p:nvGrpSpPr>
        <p:grpSpPr>
          <a:xfrm>
            <a:off x="8654930" y="4637532"/>
            <a:ext cx="393243" cy="390975"/>
            <a:chOff x="-44" y="-45"/>
            <a:chExt cx="801719" cy="804972"/>
          </a:xfrm>
        </p:grpSpPr>
        <p:sp>
          <p:nvSpPr>
            <p:cNvPr id="24" name="Google Shape;24;p36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5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1" name="Google Shape;141;p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5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6" name="Google Shape;14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7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30" name="Google Shape;30;p37"/>
          <p:cNvGrpSpPr/>
          <p:nvPr/>
        </p:nvGrpSpPr>
        <p:grpSpPr>
          <a:xfrm>
            <a:off x="7622249" y="4449538"/>
            <a:ext cx="1055521" cy="276141"/>
            <a:chOff x="-42" y="-44"/>
            <a:chExt cx="2814721" cy="736375"/>
          </a:xfrm>
        </p:grpSpPr>
        <p:grpSp>
          <p:nvGrpSpPr>
            <p:cNvPr id="31" name="Google Shape;31;p37"/>
            <p:cNvGrpSpPr/>
            <p:nvPr/>
          </p:nvGrpSpPr>
          <p:grpSpPr>
            <a:xfrm rot="29908">
              <a:off x="2822" y="2808"/>
              <a:ext cx="658560" cy="661255"/>
              <a:chOff x="-59" y="-44"/>
              <a:chExt cx="658535" cy="661230"/>
            </a:xfrm>
          </p:grpSpPr>
          <p:sp>
            <p:nvSpPr>
              <p:cNvPr id="32" name="Google Shape;32;p37"/>
              <p:cNvSpPr/>
              <p:nvPr/>
            </p:nvSpPr>
            <p:spPr>
              <a:xfrm rot="1560016">
                <a:off x="316801" y="135030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3" name="Google Shape;33;p37"/>
              <p:cNvSpPr/>
              <p:nvPr/>
            </p:nvSpPr>
            <p:spPr>
              <a:xfrm rot="1592021" flipH="1">
                <a:off x="98210" y="28493"/>
                <a:ext cx="245118" cy="49774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34" name="Google Shape;34;p37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8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16833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3" name="Google Shape;43;p39"/>
          <p:cNvSpPr txBox="1"/>
          <p:nvPr/>
        </p:nvSpPr>
        <p:spPr>
          <a:xfrm>
            <a:off x="11495481" y="5613358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14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39"/>
          <p:cNvGrpSpPr/>
          <p:nvPr/>
        </p:nvGrpSpPr>
        <p:grpSpPr>
          <a:xfrm>
            <a:off x="22549759" y="5106382"/>
            <a:ext cx="801719" cy="804972"/>
            <a:chOff x="-44" y="-45"/>
            <a:chExt cx="801719" cy="804972"/>
          </a:xfrm>
        </p:grpSpPr>
        <p:sp>
          <p:nvSpPr>
            <p:cNvPr id="45" name="Google Shape;45;p39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7" name="Google Shape;47;p39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39"/>
          <p:cNvGrpSpPr/>
          <p:nvPr/>
        </p:nvGrpSpPr>
        <p:grpSpPr>
          <a:xfrm>
            <a:off x="8654930" y="4637532"/>
            <a:ext cx="393243" cy="390975"/>
            <a:chOff x="-44" y="-45"/>
            <a:chExt cx="801719" cy="804972"/>
          </a:xfrm>
        </p:grpSpPr>
        <p:sp>
          <p:nvSpPr>
            <p:cNvPr id="49" name="Google Shape;49;p39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50;p39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40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40"/>
          <p:cNvGrpSpPr/>
          <p:nvPr/>
        </p:nvGrpSpPr>
        <p:grpSpPr>
          <a:xfrm>
            <a:off x="8654930" y="4637532"/>
            <a:ext cx="393243" cy="390975"/>
            <a:chOff x="-44" y="-45"/>
            <a:chExt cx="801719" cy="804972"/>
          </a:xfrm>
        </p:grpSpPr>
        <p:sp>
          <p:nvSpPr>
            <p:cNvPr id="58" name="Google Shape;58;p40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 idx="4294967295"/>
          </p:nvPr>
        </p:nvSpPr>
        <p:spPr>
          <a:xfrm>
            <a:off x="629400" y="575025"/>
            <a:ext cx="828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200" dirty="0">
                <a:solidFill>
                  <a:srgbClr val="00265B"/>
                </a:solidFill>
              </a:rPr>
              <a:t>NeuroCuts - </a:t>
            </a:r>
            <a:r>
              <a:rPr lang="en" sz="3200" b="0" i="0" u="none" strike="noStrike" cap="none" dirty="0">
                <a:solidFill>
                  <a:srgbClr val="00265B"/>
                </a:solidFill>
                <a:latin typeface="Arial"/>
                <a:ea typeface="Arial"/>
                <a:cs typeface="Arial"/>
                <a:sym typeface="Arial"/>
              </a:rPr>
              <a:t>Neural Packet Classification</a:t>
            </a:r>
            <a:endParaRPr sz="3200" b="0" i="0" u="none" strike="noStrike" cap="none" dirty="0">
              <a:solidFill>
                <a:srgbClr val="0026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200" dirty="0">
                <a:solidFill>
                  <a:srgbClr val="00265B"/>
                </a:solidFill>
              </a:rPr>
              <a:t>Classificador de Pacotes Neural</a:t>
            </a:r>
            <a:endParaRPr sz="3200" dirty="0">
              <a:solidFill>
                <a:srgbClr val="00265B"/>
              </a:solidFill>
            </a:endParaRPr>
          </a:p>
        </p:txBody>
      </p:sp>
      <p:sp>
        <p:nvSpPr>
          <p:cNvPr id="156" name="Google Shape;156;p1"/>
          <p:cNvSpPr txBox="1">
            <a:spLocks noGrp="1"/>
          </p:cNvSpPr>
          <p:nvPr>
            <p:ph type="body" idx="1"/>
          </p:nvPr>
        </p:nvSpPr>
        <p:spPr>
          <a:xfrm>
            <a:off x="3386775" y="1851525"/>
            <a:ext cx="55839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>
                <a:solidFill>
                  <a:srgbClr val="000000"/>
                </a:solidFill>
              </a:rPr>
              <a:t>Autores: Eric Liang</a:t>
            </a:r>
            <a:r>
              <a:rPr lang="en" sz="1800" b="0" baseline="30000">
                <a:solidFill>
                  <a:srgbClr val="000000"/>
                </a:solidFill>
              </a:rPr>
              <a:t>1</a:t>
            </a:r>
            <a:r>
              <a:rPr lang="en" sz="1800" b="0">
                <a:solidFill>
                  <a:srgbClr val="000000"/>
                </a:solidFill>
              </a:rPr>
              <a:t>, Hang Zhu</a:t>
            </a:r>
            <a:r>
              <a:rPr lang="en" sz="1800" b="0" baseline="30000">
                <a:solidFill>
                  <a:srgbClr val="000000"/>
                </a:solidFill>
              </a:rPr>
              <a:t>2</a:t>
            </a:r>
            <a:r>
              <a:rPr lang="en" sz="1800" b="0">
                <a:solidFill>
                  <a:srgbClr val="000000"/>
                </a:solidFill>
              </a:rPr>
              <a:t>, Xin Jin</a:t>
            </a:r>
            <a:r>
              <a:rPr lang="en" sz="1800" b="0" baseline="30000">
                <a:solidFill>
                  <a:srgbClr val="000000"/>
                </a:solidFill>
              </a:rPr>
              <a:t>2</a:t>
            </a:r>
            <a:r>
              <a:rPr lang="en" sz="1800" b="0">
                <a:solidFill>
                  <a:srgbClr val="000000"/>
                </a:solidFill>
              </a:rPr>
              <a:t>, Ion Stoica</a:t>
            </a:r>
            <a:r>
              <a:rPr lang="en" sz="1800" b="0" baseline="30000">
                <a:solidFill>
                  <a:srgbClr val="000000"/>
                </a:solidFill>
              </a:rPr>
              <a:t>1</a:t>
            </a:r>
            <a:endParaRPr sz="1800" b="0" baseline="3000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 baseline="30000">
                <a:solidFill>
                  <a:srgbClr val="000000"/>
                </a:solidFill>
              </a:rPr>
              <a:t>1</a:t>
            </a:r>
            <a:r>
              <a:rPr lang="en" sz="1800" b="0">
                <a:solidFill>
                  <a:srgbClr val="000000"/>
                </a:solidFill>
              </a:rPr>
              <a:t>UC Berkeley, </a:t>
            </a:r>
            <a:r>
              <a:rPr lang="en" sz="1800" b="0" baseline="30000">
                <a:solidFill>
                  <a:srgbClr val="000000"/>
                </a:solidFill>
              </a:rPr>
              <a:t>2</a:t>
            </a:r>
            <a:r>
              <a:rPr lang="en" sz="1800" b="0">
                <a:solidFill>
                  <a:srgbClr val="000000"/>
                </a:solidFill>
              </a:rPr>
              <a:t>JHU</a:t>
            </a:r>
            <a:endParaRPr sz="1800" b="0">
              <a:solidFill>
                <a:srgbClr val="000000"/>
              </a:solidFill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body" idx="1"/>
          </p:nvPr>
        </p:nvSpPr>
        <p:spPr>
          <a:xfrm>
            <a:off x="3386775" y="2700475"/>
            <a:ext cx="5583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 dirty="0">
                <a:solidFill>
                  <a:srgbClr val="000000"/>
                </a:solidFill>
              </a:rPr>
              <a:t>Discentes:</a:t>
            </a:r>
            <a:endParaRPr sz="1800" b="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 dirty="0">
                <a:solidFill>
                  <a:srgbClr val="000000"/>
                </a:solidFill>
              </a:rPr>
              <a:t>Eliton Luiz Scardin Perin</a:t>
            </a:r>
            <a:endParaRPr sz="1800" b="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 dirty="0">
                <a:solidFill>
                  <a:srgbClr val="000000"/>
                </a:solidFill>
              </a:rPr>
              <a:t>Jonathan Aldori Alves de Oliveira </a:t>
            </a:r>
            <a:endParaRPr sz="1800" b="0" dirty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 dirty="0">
                <a:solidFill>
                  <a:srgbClr val="000000"/>
                </a:solidFill>
              </a:rPr>
              <a:t>  </a:t>
            </a:r>
            <a:endParaRPr sz="1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573554"/>
            <a:ext cx="8520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3200" dirty="0"/>
              <a:t>Encontramos 11 citações do trabalho.</a:t>
            </a:r>
            <a:endParaRPr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8D307C-519C-484D-A938-221F2574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151657" cy="2500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573554"/>
            <a:ext cx="8520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3200" dirty="0"/>
              <a:t>Apareceu uma nova citação do trabalho.</a:t>
            </a:r>
            <a:endParaRPr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09B18D-B916-4490-AE2D-2B2D0FEB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8" y="1387967"/>
            <a:ext cx="8795288" cy="193361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7186767-A5E8-4DE4-AB8E-EA574BDB009E}"/>
              </a:ext>
            </a:extLst>
          </p:cNvPr>
          <p:cNvSpPr/>
          <p:nvPr/>
        </p:nvSpPr>
        <p:spPr>
          <a:xfrm>
            <a:off x="1115878" y="2828441"/>
            <a:ext cx="1332854" cy="379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 referenciado.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774409B-36FA-4961-97A6-930652F8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25" y="1040004"/>
            <a:ext cx="4490211" cy="37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 referenciado.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Multibit Tries Packet Classification with Deep Reinforcement Learning</a:t>
            </a:r>
            <a:endParaRPr lang="pt-BR" dirty="0"/>
          </a:p>
          <a:p>
            <a:pPr marL="596900" lvl="1" indent="0" algn="just">
              <a:buNone/>
            </a:pPr>
            <a:endParaRPr lang="pt-BR" i="1" dirty="0"/>
          </a:p>
          <a:p>
            <a:pPr marL="596900" lvl="1" indent="0" algn="just">
              <a:buNone/>
            </a:pPr>
            <a:r>
              <a:rPr lang="pt-BR" i="1" dirty="0"/>
              <a:t>Neste artigo, apresentamos um mecanismo de classificação de pacotes escalável baseado em aprendizado e sua avaliação de desempenho. Ao explorar a </a:t>
            </a:r>
            <a:r>
              <a:rPr lang="pt-BR" i="1" dirty="0" err="1"/>
              <a:t>esparsidade</a:t>
            </a:r>
            <a:r>
              <a:rPr lang="pt-BR" i="1" dirty="0"/>
              <a:t> do conjunto de regras, nosso algoritmo usa alguns bits efetivos (</a:t>
            </a:r>
            <a:r>
              <a:rPr lang="pt-BR" i="1" dirty="0" err="1"/>
              <a:t>EBs</a:t>
            </a:r>
            <a:r>
              <a:rPr lang="pt-BR" i="1" dirty="0"/>
              <a:t>) para extrair um grande número de regras candidatas com apenas alguns acessos à memória. Esses bits efetivos são aprendidos com o aprendizado por reforço profundo e são usados ​​para criar um bitmap para filtrar a maioria das regras que não precisam ser compatíveis para melhorar o desempenho do sistema online. Além disso, nosso método de seleção baseado em aprendizado de </a:t>
            </a:r>
            <a:r>
              <a:rPr lang="pt-BR" i="1" dirty="0" err="1"/>
              <a:t>EBs</a:t>
            </a:r>
            <a:r>
              <a:rPr lang="pt-BR" i="1" dirty="0"/>
              <a:t> é independente do conjunto de regras, que pode ser aplicado a diferentes conjuntos de regras. Nosso mecanismo de classificação de tentativas </a:t>
            </a:r>
            <a:r>
              <a:rPr lang="pt-BR" i="1" dirty="0" err="1"/>
              <a:t>multibits</a:t>
            </a:r>
            <a:r>
              <a:rPr lang="pt-BR" i="1" dirty="0"/>
              <a:t> supera o tempo de pesquisa nos pior casos e no caso médio em 55% e reduz a pegada de memória em comparação com a árvore de decisão tradicional sem </a:t>
            </a:r>
            <a:r>
              <a:rPr lang="pt-BR" i="1" dirty="0" err="1"/>
              <a:t>Ebs</a:t>
            </a:r>
            <a:r>
              <a:rPr lang="pt-BR" i="1" dirty="0"/>
              <a:t>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301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 referenciado.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Multibit Tries Packet Classification with Deep Reinforcement Learning</a:t>
            </a:r>
            <a:endParaRPr lang="pt-BR" dirty="0"/>
          </a:p>
          <a:p>
            <a:pPr marL="596900" lvl="1" indent="0" algn="just">
              <a:buNone/>
            </a:pPr>
            <a:endParaRPr lang="pt-BR" i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557F76F-FFDC-42FA-9E20-D3EFB0C3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46" y="2245578"/>
            <a:ext cx="4334116" cy="28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6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NeuroCuts com otimização de tempo</a:t>
            </a:r>
            <a:endParaRPr/>
          </a:p>
        </p:txBody>
      </p:sp>
      <p:pic>
        <p:nvPicPr>
          <p:cNvPr id="600" name="Google Shape;600;p24"/>
          <p:cNvPicPr preferRelativeResize="0"/>
          <p:nvPr/>
        </p:nvPicPr>
        <p:blipFill rotWithShape="1">
          <a:blip r:embed="rId3">
            <a:alphaModFix/>
          </a:blip>
          <a:srcRect l="4287"/>
          <a:stretch/>
        </p:blipFill>
        <p:spPr>
          <a:xfrm>
            <a:off x="1000525" y="1247650"/>
            <a:ext cx="7197625" cy="32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4"/>
          <p:cNvSpPr txBox="1"/>
          <p:nvPr/>
        </p:nvSpPr>
        <p:spPr>
          <a:xfrm>
            <a:off x="3752075" y="440760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Classifier name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2" name="Google Shape;602;p24"/>
          <p:cNvSpPr txBox="1"/>
          <p:nvPr/>
        </p:nvSpPr>
        <p:spPr>
          <a:xfrm rot="-5400000">
            <a:off x="-430050" y="2400850"/>
            <a:ext cx="21063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 time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C9B35F-5094-4627-9EF7-38CCC8C0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88" y="1613287"/>
            <a:ext cx="5003574" cy="29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NeuroCuts com otimização de tempo: ele é escalável?</a:t>
            </a:r>
            <a:endParaRPr/>
          </a:p>
        </p:txBody>
      </p:sp>
      <p:pic>
        <p:nvPicPr>
          <p:cNvPr id="608" name="Google Shape;60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25" y="1131200"/>
            <a:ext cx="9095574" cy="296466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5"/>
          <p:cNvSpPr txBox="1"/>
          <p:nvPr/>
        </p:nvSpPr>
        <p:spPr>
          <a:xfrm>
            <a:off x="1012100" y="4248625"/>
            <a:ext cx="7299000" cy="404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 18%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improvement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all baselines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Up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2x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E7F48-9943-4475-9DD9-02A8695D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94" y="1503336"/>
            <a:ext cx="5647471" cy="25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Próximos passos</a:t>
            </a:r>
            <a:endParaRPr dirty="0"/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3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Tentar encontrar um melhor trade-off do coeficiente e usar durante o treinamento para se autoajustar ..( tempo de classificação -“profundidade das árvore” e no uso de memória – “bytes por regra”).</a:t>
            </a:r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Outras heurísticas.</a:t>
            </a:r>
          </a:p>
          <a:p>
            <a:pPr marL="285750" indent="-285750"/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/>
              <a:t>Obrigado!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752</Words>
  <Application>Microsoft Office PowerPoint</Application>
  <PresentationFormat>Apresentação na tela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Helvetica Neue Light</vt:lpstr>
      <vt:lpstr>Source Sans Pro</vt:lpstr>
      <vt:lpstr>Helvetica Neue</vt:lpstr>
      <vt:lpstr>Arial</vt:lpstr>
      <vt:lpstr>Simple Light</vt:lpstr>
      <vt:lpstr>Simple Light</vt:lpstr>
      <vt:lpstr>NeuroCuts - Neural Packet Classification Classificador de Pacotes Neural</vt:lpstr>
      <vt:lpstr>Trabalhos referenciados.</vt:lpstr>
      <vt:lpstr>Trabalhos referenciados.</vt:lpstr>
      <vt:lpstr>Trabalho referenciado.</vt:lpstr>
      <vt:lpstr>Trabalho referenciado.</vt:lpstr>
      <vt:lpstr>Trabalho referenciado.</vt:lpstr>
      <vt:lpstr>NeuroCuts com otimização de tempo</vt:lpstr>
      <vt:lpstr>NeuroCuts com otimização de tempo: ele é escalável?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NeuroCuts - Neural Packet Classification Classificador de Pacotes Neural</dc:title>
  <cp:lastModifiedBy>Jonathan Aldori Alves de Oliveira</cp:lastModifiedBy>
  <cp:revision>32</cp:revision>
  <dcterms:modified xsi:type="dcterms:W3CDTF">2020-06-02T21:07:03Z</dcterms:modified>
</cp:coreProperties>
</file>