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358" r:id="rId4"/>
    <p:sldId id="360" r:id="rId5"/>
    <p:sldId id="361" r:id="rId6"/>
    <p:sldId id="362" r:id="rId7"/>
    <p:sldId id="363" r:id="rId8"/>
    <p:sldId id="371" r:id="rId9"/>
    <p:sldId id="372" r:id="rId10"/>
    <p:sldId id="364" r:id="rId11"/>
    <p:sldId id="365" r:id="rId12"/>
    <p:sldId id="366" r:id="rId13"/>
    <p:sldId id="367" r:id="rId14"/>
    <p:sldId id="373" r:id="rId15"/>
    <p:sldId id="368" r:id="rId16"/>
    <p:sldId id="369" r:id="rId17"/>
    <p:sldId id="370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031" autoAdjust="0"/>
  </p:normalViewPr>
  <p:slideViewPr>
    <p:cSldViewPr snapToGrid="0">
      <p:cViewPr varScale="1">
        <p:scale>
          <a:sx n="63" d="100"/>
          <a:sy n="63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6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pt-BR" sz="16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Comparativo da quantidade de bits EB X Normal por arquivo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14"/>
      <c:rotY val="19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 Qtde EB(bits) </c:v>
                </c:pt>
              </c:strCache>
            </c:strRef>
          </c:tx>
          <c:spPr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Planilha1!$C$2:$C$37</c:f>
              <c:numCache>
                <c:formatCode>" "#,##0" ";"-"#,##0" ";" -"00" ";" "@" "</c:formatCode>
                <c:ptCount val="36"/>
                <c:pt idx="0">
                  <c:v>110162</c:v>
                </c:pt>
                <c:pt idx="1">
                  <c:v>1154671</c:v>
                </c:pt>
                <c:pt idx="2">
                  <c:v>11776029</c:v>
                </c:pt>
                <c:pt idx="3">
                  <c:v>92379</c:v>
                </c:pt>
                <c:pt idx="4">
                  <c:v>925947</c:v>
                </c:pt>
                <c:pt idx="5">
                  <c:v>7518932</c:v>
                </c:pt>
                <c:pt idx="6">
                  <c:v>107634</c:v>
                </c:pt>
                <c:pt idx="7">
                  <c:v>1017018</c:v>
                </c:pt>
                <c:pt idx="8">
                  <c:v>10742042</c:v>
                </c:pt>
                <c:pt idx="9">
                  <c:v>102460</c:v>
                </c:pt>
                <c:pt idx="10">
                  <c:v>1029452</c:v>
                </c:pt>
                <c:pt idx="11">
                  <c:v>10776680</c:v>
                </c:pt>
                <c:pt idx="12">
                  <c:v>103770</c:v>
                </c:pt>
                <c:pt idx="13">
                  <c:v>878034</c:v>
                </c:pt>
                <c:pt idx="14">
                  <c:v>11862394</c:v>
                </c:pt>
                <c:pt idx="15">
                  <c:v>75279</c:v>
                </c:pt>
                <c:pt idx="16">
                  <c:v>843120</c:v>
                </c:pt>
                <c:pt idx="17">
                  <c:v>8101409</c:v>
                </c:pt>
                <c:pt idx="18">
                  <c:v>71376</c:v>
                </c:pt>
                <c:pt idx="19">
                  <c:v>735252</c:v>
                </c:pt>
                <c:pt idx="20">
                  <c:v>7287230</c:v>
                </c:pt>
                <c:pt idx="21">
                  <c:v>66921</c:v>
                </c:pt>
                <c:pt idx="22">
                  <c:v>786534</c:v>
                </c:pt>
                <c:pt idx="23">
                  <c:v>7595968</c:v>
                </c:pt>
                <c:pt idx="24">
                  <c:v>74861</c:v>
                </c:pt>
                <c:pt idx="25">
                  <c:v>787793</c:v>
                </c:pt>
                <c:pt idx="26">
                  <c:v>7697019</c:v>
                </c:pt>
                <c:pt idx="27">
                  <c:v>70431</c:v>
                </c:pt>
                <c:pt idx="28">
                  <c:v>748257</c:v>
                </c:pt>
                <c:pt idx="29">
                  <c:v>7247511</c:v>
                </c:pt>
                <c:pt idx="30">
                  <c:v>102133</c:v>
                </c:pt>
                <c:pt idx="31">
                  <c:v>992554</c:v>
                </c:pt>
                <c:pt idx="32">
                  <c:v>10401774</c:v>
                </c:pt>
                <c:pt idx="33">
                  <c:v>72326</c:v>
                </c:pt>
                <c:pt idx="34">
                  <c:v>1044050</c:v>
                </c:pt>
                <c:pt idx="35">
                  <c:v>10518669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9-458E-86EE-2807C9DB0A31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 Qtde Normal(bits) </c:v>
                </c:pt>
              </c:strCache>
            </c:strRef>
          </c:tx>
          <c:spPr>
            <a:gradFill>
              <a:gsLst>
                <a:gs pos="0">
                  <a:srgbClr val="F18C55"/>
                </a:gs>
                <a:gs pos="100000">
                  <a:srgbClr val="F67B28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Planilha1!$D$2:$D$37</c:f>
              <c:numCache>
                <c:formatCode>" "#,##0" ";"-"#,##0" ";" -"00" ";" "@" "</c:formatCode>
                <c:ptCount val="36"/>
                <c:pt idx="0">
                  <c:v>117337</c:v>
                </c:pt>
                <c:pt idx="1">
                  <c:v>1208708</c:v>
                </c:pt>
                <c:pt idx="2">
                  <c:v>12341996</c:v>
                </c:pt>
                <c:pt idx="3">
                  <c:v>111997</c:v>
                </c:pt>
                <c:pt idx="4">
                  <c:v>1120045</c:v>
                </c:pt>
                <c:pt idx="5">
                  <c:v>9052628</c:v>
                </c:pt>
                <c:pt idx="6">
                  <c:v>116483</c:v>
                </c:pt>
                <c:pt idx="7">
                  <c:v>1114259</c:v>
                </c:pt>
                <c:pt idx="8">
                  <c:v>11725325</c:v>
                </c:pt>
                <c:pt idx="9">
                  <c:v>113940</c:v>
                </c:pt>
                <c:pt idx="10">
                  <c:v>1136335</c:v>
                </c:pt>
                <c:pt idx="11">
                  <c:v>11810560</c:v>
                </c:pt>
                <c:pt idx="12">
                  <c:v>106900</c:v>
                </c:pt>
                <c:pt idx="13">
                  <c:v>909920</c:v>
                </c:pt>
                <c:pt idx="14">
                  <c:v>12175364</c:v>
                </c:pt>
                <c:pt idx="15">
                  <c:v>86877</c:v>
                </c:pt>
                <c:pt idx="16">
                  <c:v>952787</c:v>
                </c:pt>
                <c:pt idx="17">
                  <c:v>9019880</c:v>
                </c:pt>
                <c:pt idx="18">
                  <c:v>98539</c:v>
                </c:pt>
                <c:pt idx="19">
                  <c:v>1008630</c:v>
                </c:pt>
                <c:pt idx="20">
                  <c:v>10017125</c:v>
                </c:pt>
                <c:pt idx="21">
                  <c:v>77907</c:v>
                </c:pt>
                <c:pt idx="22">
                  <c:v>898529</c:v>
                </c:pt>
                <c:pt idx="23">
                  <c:v>8493956</c:v>
                </c:pt>
                <c:pt idx="24">
                  <c:v>88130</c:v>
                </c:pt>
                <c:pt idx="25">
                  <c:v>917572</c:v>
                </c:pt>
                <c:pt idx="26">
                  <c:v>8861503</c:v>
                </c:pt>
                <c:pt idx="27">
                  <c:v>84965</c:v>
                </c:pt>
                <c:pt idx="28">
                  <c:v>884688</c:v>
                </c:pt>
                <c:pt idx="29">
                  <c:v>8440090</c:v>
                </c:pt>
                <c:pt idx="30">
                  <c:v>116773</c:v>
                </c:pt>
                <c:pt idx="31">
                  <c:v>1128445</c:v>
                </c:pt>
                <c:pt idx="32">
                  <c:v>11792772</c:v>
                </c:pt>
                <c:pt idx="33">
                  <c:v>78821</c:v>
                </c:pt>
                <c:pt idx="34">
                  <c:v>1096735</c:v>
                </c:pt>
                <c:pt idx="35">
                  <c:v>11012623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9-458E-86EE-2807C9DB0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1472208"/>
        <c:axId val="565183152"/>
        <c:axId val="0"/>
      </c:bar3DChart>
      <c:valAx>
        <c:axId val="56518315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&quot; &quot;#,##0&quot; &quot;;&quot;-&quot;#,##0&quot; &quot;;&quot; -&quot;00&quot; &quot;;&quot; &quot;@&quot; &quot;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72208"/>
        <c:crosses val="autoZero"/>
        <c:crossBetween val="between"/>
      </c:valAx>
      <c:catAx>
        <c:axId val="44147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1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315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900" b="0" i="0" u="none" strike="noStrike" kern="1200" baseline="0">
          <a:solidFill>
            <a:srgbClr val="44546A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Percentual de melhora na utilização do espaço por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Planilha1!$E$1</c:f>
              <c:strCache>
                <c:ptCount val="1"/>
                <c:pt idx="0">
                  <c:v>Percentual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Planilha1!$E$2:$E$37</c:f>
              <c:numCache>
                <c:formatCode>0.00%</c:formatCode>
                <c:ptCount val="36"/>
                <c:pt idx="0">
                  <c:v>6.5131352008859666E-2</c:v>
                </c:pt>
                <c:pt idx="1">
                  <c:v>4.679861189897383E-2</c:v>
                </c:pt>
                <c:pt idx="2">
                  <c:v>4.8060938029279576E-2</c:v>
                </c:pt>
                <c:pt idx="3">
                  <c:v>0.21236428192554579</c:v>
                </c:pt>
                <c:pt idx="4">
                  <c:v>0.20962106902446909</c:v>
                </c:pt>
                <c:pt idx="5">
                  <c:v>0.20397790537273108</c:v>
                </c:pt>
                <c:pt idx="6">
                  <c:v>8.2213798613820943E-2</c:v>
                </c:pt>
                <c:pt idx="7">
                  <c:v>9.5613843609454241E-2</c:v>
                </c:pt>
                <c:pt idx="8">
                  <c:v>9.1535948193090189E-2</c:v>
                </c:pt>
                <c:pt idx="9">
                  <c:v>0.1120437243802459</c:v>
                </c:pt>
                <c:pt idx="10">
                  <c:v>0.10382514192016723</c:v>
                </c:pt>
                <c:pt idx="11">
                  <c:v>9.5936782014498068E-2</c:v>
                </c:pt>
                <c:pt idx="12">
                  <c:v>3.0162860171533135E-2</c:v>
                </c:pt>
                <c:pt idx="13">
                  <c:v>3.6315222417355075E-2</c:v>
                </c:pt>
                <c:pt idx="14">
                  <c:v>2.6383375902031325E-2</c:v>
                </c:pt>
                <c:pt idx="15">
                  <c:v>0.15406687123899099</c:v>
                </c:pt>
                <c:pt idx="16">
                  <c:v>0.13007282474618087</c:v>
                </c:pt>
                <c:pt idx="17">
                  <c:v>0.1133717603937785</c:v>
                </c:pt>
                <c:pt idx="18">
                  <c:v>0.38056209370096394</c:v>
                </c:pt>
                <c:pt idx="19">
                  <c:v>0.37181537758482808</c:v>
                </c:pt>
                <c:pt idx="20">
                  <c:v>0.37461353628196181</c:v>
                </c:pt>
                <c:pt idx="21">
                  <c:v>0.16416371542565122</c:v>
                </c:pt>
                <c:pt idx="22">
                  <c:v>0.14239053874339835</c:v>
                </c:pt>
                <c:pt idx="23">
                  <c:v>0.11821903409808998</c:v>
                </c:pt>
                <c:pt idx="24">
                  <c:v>0.1772485005543607</c:v>
                </c:pt>
                <c:pt idx="25">
                  <c:v>0.16473743737250768</c:v>
                </c:pt>
                <c:pt idx="26">
                  <c:v>0.15129025925491413</c:v>
                </c:pt>
                <c:pt idx="27">
                  <c:v>0.20635799576890856</c:v>
                </c:pt>
                <c:pt idx="28">
                  <c:v>0.18233173896134613</c:v>
                </c:pt>
                <c:pt idx="29">
                  <c:v>0.16455014694010117</c:v>
                </c:pt>
                <c:pt idx="30">
                  <c:v>0.14334250438154172</c:v>
                </c:pt>
                <c:pt idx="31">
                  <c:v>0.13691043509975276</c:v>
                </c:pt>
                <c:pt idx="32">
                  <c:v>0.13372699695263512</c:v>
                </c:pt>
                <c:pt idx="33">
                  <c:v>8.9801731051074363E-2</c:v>
                </c:pt>
                <c:pt idx="34">
                  <c:v>5.0462142617690775E-2</c:v>
                </c:pt>
                <c:pt idx="35">
                  <c:v>4.6959743670990983E-2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F-49DD-A6FE-7382604A7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69408"/>
        <c:axId val="565179824"/>
      </c:barChart>
      <c:valAx>
        <c:axId val="56517982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69408"/>
        <c:crosses val="autoZero"/>
        <c:crossBetween val="between"/>
      </c:valAx>
      <c:catAx>
        <c:axId val="44146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7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Média de bits economizado por endereço e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Planilha1!$F$1</c:f>
              <c:strCache>
                <c:ptCount val="1"/>
                <c:pt idx="0">
                  <c:v>Média por Endereço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Planilha1!$F$2:$F$37</c:f>
              <c:numCache>
                <c:formatCode>" "#,##0.00" ";"-"#,##0.00" ";" -"00" ";" "@" "</c:formatCode>
                <c:ptCount val="36"/>
                <c:pt idx="0">
                  <c:v>1.9062167906482466</c:v>
                </c:pt>
                <c:pt idx="1">
                  <c:v>1.3823032845595007</c:v>
                </c:pt>
                <c:pt idx="2">
                  <c:v>1.4246335004732273</c:v>
                </c:pt>
                <c:pt idx="3">
                  <c:v>5.1088541666666663</c:v>
                </c:pt>
                <c:pt idx="4">
                  <c:v>5.1213192612137206</c:v>
                </c:pt>
                <c:pt idx="5">
                  <c:v>5.1055806335636955</c:v>
                </c:pt>
                <c:pt idx="6">
                  <c:v>2.2368554095045501</c:v>
                </c:pt>
                <c:pt idx="7">
                  <c:v>2.581253981737099</c:v>
                </c:pt>
                <c:pt idx="8">
                  <c:v>2.4710569963811824</c:v>
                </c:pt>
                <c:pt idx="9">
                  <c:v>2.9019211324570273</c:v>
                </c:pt>
                <c:pt idx="10">
                  <c:v>2.7863138686131386</c:v>
                </c:pt>
                <c:pt idx="11">
                  <c:v>2.6094638115718167</c:v>
                </c:pt>
                <c:pt idx="12">
                  <c:v>0.83959227467811159</c:v>
                </c:pt>
                <c:pt idx="13">
                  <c:v>1.0924352473619297</c:v>
                </c:pt>
                <c:pt idx="14">
                  <c:v>0.79693722690188329</c:v>
                </c:pt>
                <c:pt idx="15">
                  <c:v>3.3872663551401869</c:v>
                </c:pt>
                <c:pt idx="16">
                  <c:v>2.92351780763489</c:v>
                </c:pt>
                <c:pt idx="17">
                  <c:v>2.6069226839237056</c:v>
                </c:pt>
                <c:pt idx="18">
                  <c:v>7.0007731958762891</c:v>
                </c:pt>
                <c:pt idx="19">
                  <c:v>7.0793971410814169</c:v>
                </c:pt>
                <c:pt idx="20">
                  <c:v>7.103404040509175</c:v>
                </c:pt>
                <c:pt idx="21">
                  <c:v>3.4417293233082709</c:v>
                </c:pt>
                <c:pt idx="22">
                  <c:v>3.0985779105799027</c:v>
                </c:pt>
                <c:pt idx="23">
                  <c:v>2.6805291877111914</c:v>
                </c:pt>
                <c:pt idx="24">
                  <c:v>3.9210992907801416</c:v>
                </c:pt>
                <c:pt idx="25">
                  <c:v>3.6978288124002736</c:v>
                </c:pt>
                <c:pt idx="26">
                  <c:v>3.4671295524378913</c:v>
                </c:pt>
                <c:pt idx="27">
                  <c:v>4.2103128621089221</c:v>
                </c:pt>
                <c:pt idx="28">
                  <c:v>3.8618376358695654</c:v>
                </c:pt>
                <c:pt idx="29">
                  <c:v>3.5579830779512149</c:v>
                </c:pt>
                <c:pt idx="30">
                  <c:v>3.761562178828366</c:v>
                </c:pt>
                <c:pt idx="31">
                  <c:v>3.5696910791215721</c:v>
                </c:pt>
                <c:pt idx="32">
                  <c:v>3.5011628609399539</c:v>
                </c:pt>
                <c:pt idx="33">
                  <c:v>2.3363309352517985</c:v>
                </c:pt>
                <c:pt idx="34">
                  <c:v>1.3172567256725674</c:v>
                </c:pt>
                <c:pt idx="35">
                  <c:v>1.2348973489734898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6-4540-BA47-A9DDC6BD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85808"/>
        <c:axId val="565187312"/>
      </c:barChart>
      <c:valAx>
        <c:axId val="56518731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&quot; &quot;#,##0.00&quot; &quot;;&quot;-&quot;#,##0.00&quot; &quot;;&quot; -&quot;00&quot; &quot;;&quot; &quot;@&quot; &quot;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85808"/>
        <c:crosses val="autoZero"/>
        <c:crossBetween val="between"/>
      </c:valAx>
      <c:catAx>
        <c:axId val="4414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73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Percentual de melhora médio na utilização do espaço por tipo de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Planilha1!$E$43:$E$45</c:f>
              <c:numCache>
                <c:formatCode>0.00%</c:formatCode>
                <c:ptCount val="3"/>
                <c:pt idx="0">
                  <c:v>8.5298923990066777E-2</c:v>
                </c:pt>
                <c:pt idx="1">
                  <c:v>0.18351286252344545</c:v>
                </c:pt>
                <c:pt idx="2">
                  <c:v>9.0554544956995109E-2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A-41A4-A7F2-26DCEEF3B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67008"/>
        <c:axId val="565188144"/>
      </c:barChart>
      <c:valAx>
        <c:axId val="56518814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67008"/>
        <c:crosses val="autoZero"/>
        <c:crossBetween val="between"/>
      </c:valAx>
      <c:catAx>
        <c:axId val="44146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814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2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4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90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91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69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20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1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18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67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56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82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98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71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08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30/06/2020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60382" y="2347806"/>
            <a:ext cx="10752499" cy="2369890"/>
          </a:xfrm>
        </p:spPr>
        <p:txBody>
          <a:bodyPr rtlCol="0">
            <a:noAutofit/>
          </a:bodyPr>
          <a:lstStyle/>
          <a:p>
            <a:pPr algn="ctr"/>
            <a:br>
              <a:rPr lang="en-US" sz="4000" dirty="0"/>
            </a:br>
            <a:r>
              <a:rPr lang="pt-BR" sz="4000" b="0" dirty="0"/>
              <a:t>Uma nova abordagem de bits efetivos (BE) para endereços IPv4 como estudo de caso: </a:t>
            </a:r>
            <a:r>
              <a:rPr lang="pt-BR" sz="4000" b="0" dirty="0" err="1"/>
              <a:t>NeuroCuts</a:t>
            </a:r>
            <a:r>
              <a:rPr lang="pt-BR" sz="4000" b="0" dirty="0"/>
              <a:t>.</a:t>
            </a:r>
            <a:endParaRPr lang="pt-BR" sz="4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4503B5-84A3-4334-B1C5-9659B5F1EB79}"/>
              </a:ext>
            </a:extLst>
          </p:cNvPr>
          <p:cNvSpPr/>
          <p:nvPr/>
        </p:nvSpPr>
        <p:spPr>
          <a:xfrm>
            <a:off x="866899" y="6361600"/>
            <a:ext cx="1091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UFMS Redes </a:t>
            </a:r>
            <a:r>
              <a:rPr lang="pt-BR" b="1"/>
              <a:t>de Computadores</a:t>
            </a:r>
            <a:endParaRPr lang="pt-BR" b="1" dirty="0"/>
          </a:p>
        </p:txBody>
      </p:sp>
      <p:pic>
        <p:nvPicPr>
          <p:cNvPr id="1027" name="Picture 3" descr="Identidade Visual - UFMS">
            <a:extLst>
              <a:ext uri="{FF2B5EF4-FFF2-40B4-BE49-F238E27FC236}">
                <a16:creationId xmlns:a16="http://schemas.microsoft.com/office/drawing/2014/main" id="{25D3B1D3-CE49-4C9F-8436-22797D4D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8" y="6236176"/>
            <a:ext cx="612857" cy="6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5;p1">
            <a:extLst>
              <a:ext uri="{FF2B5EF4-FFF2-40B4-BE49-F238E27FC236}">
                <a16:creationId xmlns:a16="http://schemas.microsoft.com/office/drawing/2014/main" id="{CF23D0DC-CB67-4280-9522-AA839624B08A}"/>
              </a:ext>
            </a:extLst>
          </p:cNvPr>
          <p:cNvSpPr txBox="1">
            <a:spLocks/>
          </p:cNvSpPr>
          <p:nvPr/>
        </p:nvSpPr>
        <p:spPr>
          <a:xfrm>
            <a:off x="3490343" y="745986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NeuroCuts - </a:t>
            </a:r>
            <a:r>
              <a:rPr lang="pt-BR" sz="320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</a:p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Classificador de Pacotes Neural</a:t>
            </a:r>
            <a:endParaRPr lang="pt-BR" sz="3200" dirty="0">
              <a:solidFill>
                <a:srgbClr val="00265B"/>
              </a:solidFill>
            </a:endParaRPr>
          </a:p>
        </p:txBody>
      </p:sp>
      <p:sp>
        <p:nvSpPr>
          <p:cNvPr id="7" name="Google Shape;156;p1">
            <a:extLst>
              <a:ext uri="{FF2B5EF4-FFF2-40B4-BE49-F238E27FC236}">
                <a16:creationId xmlns:a16="http://schemas.microsoft.com/office/drawing/2014/main" id="{DBBFD73F-64F4-4B8A-B39A-1B4DC0030697}"/>
              </a:ext>
            </a:extLst>
          </p:cNvPr>
          <p:cNvSpPr txBox="1">
            <a:spLocks/>
          </p:cNvSpPr>
          <p:nvPr/>
        </p:nvSpPr>
        <p:spPr>
          <a:xfrm>
            <a:off x="6247718" y="2022486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>
                <a:solidFill>
                  <a:srgbClr val="000000"/>
                </a:solidFill>
              </a:rPr>
              <a:t>Autores: Eric Liang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, Hang Zhu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Xin Jin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Ion Stoica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UC Berkeley, 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JHU</a:t>
            </a:r>
          </a:p>
        </p:txBody>
      </p:sp>
      <p:sp>
        <p:nvSpPr>
          <p:cNvPr id="12" name="Google Shape;157;p1">
            <a:extLst>
              <a:ext uri="{FF2B5EF4-FFF2-40B4-BE49-F238E27FC236}">
                <a16:creationId xmlns:a16="http://schemas.microsoft.com/office/drawing/2014/main" id="{0C43093E-3A1D-464E-88AB-DCF853569686}"/>
              </a:ext>
            </a:extLst>
          </p:cNvPr>
          <p:cNvSpPr txBox="1">
            <a:spLocks/>
          </p:cNvSpPr>
          <p:nvPr/>
        </p:nvSpPr>
        <p:spPr>
          <a:xfrm>
            <a:off x="6247718" y="4330576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Discentes: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 err="1">
                <a:solidFill>
                  <a:srgbClr val="000000"/>
                </a:solidFill>
              </a:rPr>
              <a:t>Eliton</a:t>
            </a:r>
            <a:r>
              <a:rPr lang="pt-BR" sz="1800" dirty="0">
                <a:solidFill>
                  <a:srgbClr val="000000"/>
                </a:solidFill>
              </a:rPr>
              <a:t> Luiz </a:t>
            </a:r>
            <a:r>
              <a:rPr lang="pt-BR" sz="1800" dirty="0" err="1">
                <a:solidFill>
                  <a:srgbClr val="000000"/>
                </a:solidFill>
              </a:rPr>
              <a:t>Scardin</a:t>
            </a:r>
            <a:r>
              <a:rPr lang="pt-BR" sz="1800" dirty="0">
                <a:solidFill>
                  <a:srgbClr val="000000"/>
                </a:solidFill>
              </a:rPr>
              <a:t> Perin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Jonathan Aldori Alves de Oliveira 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0071" y="522448"/>
            <a:ext cx="10735209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Calibri"/>
              </a:rPr>
              <a:t>Comparativo da quantidade de bits BE X Normal por arquivo.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510187B-918B-4298-B515-EDB3DB424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209332"/>
              </p:ext>
            </p:extLst>
          </p:nvPr>
        </p:nvGraphicFramePr>
        <p:xfrm>
          <a:off x="667513" y="1780792"/>
          <a:ext cx="10856974" cy="486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8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20215" y="360119"/>
            <a:ext cx="10588905" cy="1154236"/>
          </a:xfrm>
        </p:spPr>
        <p:txBody>
          <a:bodyPr rtlCol="0">
            <a:normAutofit/>
          </a:bodyPr>
          <a:lstStyle/>
          <a:p>
            <a:r>
              <a:rPr lang="pt-BR" sz="3000" dirty="0"/>
              <a:t>Percentual de melhora na utilização do espaço por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D1BC703-0E8F-45E6-A2F3-898DB131A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82558"/>
              </p:ext>
            </p:extLst>
          </p:nvPr>
        </p:nvGraphicFramePr>
        <p:xfrm>
          <a:off x="353568" y="1514355"/>
          <a:ext cx="11655552" cy="523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400" b="0" i="0" u="none" strike="noStrike" kern="1200" spc="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Calibri"/>
              </a:rPr>
              <a:t>Média de bits economizado por endereço 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CCB2685-7E68-43B5-866A-5B7D7C5FD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478873"/>
              </p:ext>
            </p:extLst>
          </p:nvPr>
        </p:nvGraphicFramePr>
        <p:xfrm>
          <a:off x="117594" y="1414271"/>
          <a:ext cx="11903718" cy="5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5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86103" y="475178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595959"/>
                </a:solidFill>
                <a:latin typeface="Calibri"/>
              </a:rPr>
              <a:t>Percentual de melhora médio na utilização do espaço por tipo de arquivo</a:t>
            </a:r>
            <a:endParaRPr lang="pt-BR" sz="32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42E39E5-013F-4C43-871F-862737624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673988"/>
              </p:ext>
            </p:extLst>
          </p:nvPr>
        </p:nvGraphicFramePr>
        <p:xfrm>
          <a:off x="1066647" y="1618178"/>
          <a:ext cx="9625584" cy="512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2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64183" y="192526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da Média por tipo de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1D10228-AE5D-4140-90EA-84B0F72F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35773"/>
              </p:ext>
            </p:extLst>
          </p:nvPr>
        </p:nvGraphicFramePr>
        <p:xfrm>
          <a:off x="2218944" y="1950720"/>
          <a:ext cx="8071104" cy="46939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50774">
                  <a:extLst>
                    <a:ext uri="{9D8B030D-6E8A-4147-A177-3AD203B41FA5}">
                      <a16:colId xmlns:a16="http://schemas.microsoft.com/office/drawing/2014/main" val="3464833286"/>
                    </a:ext>
                  </a:extLst>
                </a:gridCol>
                <a:gridCol w="1302465">
                  <a:extLst>
                    <a:ext uri="{9D8B030D-6E8A-4147-A177-3AD203B41FA5}">
                      <a16:colId xmlns:a16="http://schemas.microsoft.com/office/drawing/2014/main" val="1428121756"/>
                    </a:ext>
                  </a:extLst>
                </a:gridCol>
                <a:gridCol w="1553543">
                  <a:extLst>
                    <a:ext uri="{9D8B030D-6E8A-4147-A177-3AD203B41FA5}">
                      <a16:colId xmlns:a16="http://schemas.microsoft.com/office/drawing/2014/main" val="4289828589"/>
                    </a:ext>
                  </a:extLst>
                </a:gridCol>
                <a:gridCol w="1553543">
                  <a:extLst>
                    <a:ext uri="{9D8B030D-6E8A-4147-A177-3AD203B41FA5}">
                      <a16:colId xmlns:a16="http://schemas.microsoft.com/office/drawing/2014/main" val="584866243"/>
                    </a:ext>
                  </a:extLst>
                </a:gridCol>
                <a:gridCol w="1297236">
                  <a:extLst>
                    <a:ext uri="{9D8B030D-6E8A-4147-A177-3AD203B41FA5}">
                      <a16:colId xmlns:a16="http://schemas.microsoft.com/office/drawing/2014/main" val="2551485432"/>
                    </a:ext>
                  </a:extLst>
                </a:gridCol>
                <a:gridCol w="1213543">
                  <a:extLst>
                    <a:ext uri="{9D8B030D-6E8A-4147-A177-3AD203B41FA5}">
                      <a16:colId xmlns:a16="http://schemas.microsoft.com/office/drawing/2014/main" val="4046422879"/>
                    </a:ext>
                  </a:extLst>
                </a:gridCol>
              </a:tblGrid>
              <a:tr h="14417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Arquivo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Número Endereços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</a:t>
                      </a:r>
                      <a:r>
                        <a:rPr lang="pt-BR" sz="2000" b="1" u="none" strike="noStrike" dirty="0" err="1">
                          <a:effectLst/>
                        </a:rPr>
                        <a:t>Qtde</a:t>
                      </a:r>
                      <a:r>
                        <a:rPr lang="pt-BR" sz="2000" b="1" u="none" strike="noStrike" dirty="0">
                          <a:effectLst/>
                        </a:rPr>
                        <a:t> EB(bits)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</a:t>
                      </a:r>
                      <a:r>
                        <a:rPr lang="pt-BR" sz="2000" b="1" u="none" strike="noStrike" dirty="0" err="1">
                          <a:effectLst/>
                        </a:rPr>
                        <a:t>Qtde</a:t>
                      </a:r>
                      <a:r>
                        <a:rPr lang="pt-BR" sz="2000" b="1" u="none" strike="noStrike" dirty="0">
                          <a:effectLst/>
                        </a:rPr>
                        <a:t> Normal(bits)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Percentual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Média por Endereço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184416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acl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2.085.964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58.197.604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63.161.797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8,53%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2,38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325635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fw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1.942.708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42.188.961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49.931.178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18,35%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3,99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842700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effectLst/>
                        </a:rPr>
                        <a:t>ipc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882.028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23.131.506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25.226.169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9,06%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2,37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39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 preliminares: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Apesar de adicionarmos 1 bit aos endereços em todos os arquivos analisados, o BE precisou de menos bits para representar o mesmo conjunto de endereços;</a:t>
            </a:r>
          </a:p>
          <a:p>
            <a:pPr algn="just"/>
            <a:r>
              <a:rPr lang="pt-BR" sz="3200" dirty="0"/>
              <a:t>Em alguns casos, chegou a reduzir em 38% (fw2_1k) o espaço necessário para representar os endereços.</a:t>
            </a:r>
          </a:p>
          <a:p>
            <a:pPr algn="just"/>
            <a:r>
              <a:rPr lang="pt-BR" sz="3200" dirty="0"/>
              <a:t>Na média em todo conjunto de arquivos foi de aproximadamente 12%.</a:t>
            </a:r>
          </a:p>
          <a:p>
            <a:pPr algn="just"/>
            <a:r>
              <a:rPr lang="pt-BR" sz="3200" dirty="0"/>
              <a:t>A melhora depende da entrada, varia de acordo com os endereços e politicas.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00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 preliminares: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Os arquivos que contem regras de firewall foram o que obtivemos os melhores resultados médios de aproximadamente 18%.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95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Dificuldades encontradas: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 demora da convergência e treinamento dos conjuntos de dados.</a:t>
            </a:r>
          </a:p>
          <a:p>
            <a:pPr algn="just"/>
            <a:r>
              <a:rPr lang="pt-BR" sz="3200" dirty="0"/>
              <a:t>A instabilidade do ambiente de execução.</a:t>
            </a:r>
          </a:p>
          <a:p>
            <a:pPr algn="just"/>
            <a:r>
              <a:rPr lang="pt-BR" sz="3200" dirty="0"/>
              <a:t>A forma como o </a:t>
            </a:r>
            <a:r>
              <a:rPr lang="pt-BR" sz="3200" dirty="0" err="1"/>
              <a:t>NeuroCuts</a:t>
            </a:r>
            <a:r>
              <a:rPr lang="pt-BR" sz="3200" dirty="0"/>
              <a:t> foi construído (</a:t>
            </a:r>
            <a:r>
              <a:rPr lang="pt-BR" sz="3200" dirty="0" err="1"/>
              <a:t>RLlib</a:t>
            </a:r>
            <a:r>
              <a:rPr lang="pt-BR" sz="3200" dirty="0"/>
              <a:t>), GYM (</a:t>
            </a:r>
            <a:r>
              <a:rPr lang="pt-BR" sz="3200" dirty="0" err="1"/>
              <a:t>OpenIA</a:t>
            </a:r>
            <a:r>
              <a:rPr lang="pt-BR" sz="3200" dirty="0"/>
              <a:t>)</a:t>
            </a:r>
          </a:p>
          <a:p>
            <a:pPr algn="just"/>
            <a:r>
              <a:rPr lang="pt-BR" sz="3200" dirty="0"/>
              <a:t>Tempo limite de submissão do trabalho (arquivos de 1k demoram 30 horas em média).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84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u="sng" dirty="0"/>
              <a:t>Soluções estudas: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rtlCol="0">
            <a:normAutofit/>
          </a:bodyPr>
          <a:lstStyle/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Sintetizar a árvore gerada pelo </a:t>
            </a:r>
            <a:r>
              <a:rPr lang="pt-BR" dirty="0" err="1">
                <a:highlight>
                  <a:srgbClr val="FFFF00"/>
                </a:highlight>
              </a:rPr>
              <a:t>NeuroCut</a:t>
            </a:r>
            <a:r>
              <a:rPr lang="pt-BR" dirty="0">
                <a:highlight>
                  <a:srgbClr val="FFFF00"/>
                </a:highlight>
              </a:rPr>
              <a:t> usando bits efetivos (BE).</a:t>
            </a:r>
          </a:p>
          <a:p>
            <a:r>
              <a:rPr lang="pt-BR" dirty="0"/>
              <a:t>Produzir um autoajuste no aprendizado por reforço no </a:t>
            </a:r>
            <a:r>
              <a:rPr lang="pt-BR" dirty="0" err="1"/>
              <a:t>NeuroCuts</a:t>
            </a:r>
            <a:r>
              <a:rPr lang="pt-BR" dirty="0"/>
              <a:t>, afim de encontrar um melhor trade-off entre espaço e desempenho na classificação do pacote.</a:t>
            </a:r>
          </a:p>
          <a:p>
            <a:r>
              <a:rPr lang="pt-BR" dirty="0"/>
              <a:t>Usar outras estruturas de dados com heurísticas de desempenho, por exemplo indexação de banco de dados espaciais.</a:t>
            </a:r>
          </a:p>
          <a:p>
            <a:r>
              <a:rPr lang="pt-BR" dirty="0"/>
              <a:t>Uma nova reformulação para a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113277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endereços IP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4389120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endereço IP (Internet </a:t>
            </a:r>
            <a:r>
              <a:rPr lang="pt-BR" sz="3200" dirty="0" err="1"/>
              <a:t>Protocol</a:t>
            </a:r>
            <a:r>
              <a:rPr lang="pt-BR" sz="3200" dirty="0"/>
              <a:t>) é um endereço usado para identificar de maneira única um dispositivo em uma rede IP. O endereço é composto de 32 bits. </a:t>
            </a:r>
          </a:p>
          <a:p>
            <a:pPr algn="just"/>
            <a:r>
              <a:rPr lang="pt-BR" sz="3200" dirty="0"/>
              <a:t>Os 32 bits são divididos em quatro octetos (1 octeto = 8 bits). Cada octeto é convertido em decimal e separado por um ponto final (ponto). </a:t>
            </a:r>
          </a:p>
          <a:p>
            <a:pPr algn="just"/>
            <a:r>
              <a:rPr lang="pt-BR" sz="3200" dirty="0"/>
              <a:t>Por esse motivo, um endereço IP deve ser expressado no formato decimal pontuado (por exemplo,192.168.0.1). O valor em cada octeto varia de 0 a 255 decimais ou de 00000000 a 11111111 em binário.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6011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janela, desenho&#10;&#10;Descrição gerada automaticamente">
            <a:extLst>
              <a:ext uri="{FF2B5EF4-FFF2-40B4-BE49-F238E27FC236}">
                <a16:creationId xmlns:a16="http://schemas.microsoft.com/office/drawing/2014/main" id="{54BDF7BC-63DD-4B72-96E6-429ABD8B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46" y="1834497"/>
            <a:ext cx="4963218" cy="790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0C8106-0BA3-464D-82BC-72EF09A7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185" y="2956560"/>
            <a:ext cx="7038155" cy="35717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1EF583-7368-4523-8A84-A0ED36969CE8}"/>
              </a:ext>
            </a:extLst>
          </p:cNvPr>
          <p:cNvSpPr txBox="1"/>
          <p:nvPr/>
        </p:nvSpPr>
        <p:spPr>
          <a:xfrm>
            <a:off x="8119872" y="2060448"/>
            <a:ext cx="2767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normal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B62E66-19F2-46E8-A9D9-7993C309419C}"/>
              </a:ext>
            </a:extLst>
          </p:cNvPr>
          <p:cNvSpPr txBox="1"/>
          <p:nvPr/>
        </p:nvSpPr>
        <p:spPr>
          <a:xfrm>
            <a:off x="9503664" y="4557782"/>
            <a:ext cx="2078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BE</a:t>
            </a:r>
          </a:p>
        </p:txBody>
      </p:sp>
    </p:spTree>
    <p:extLst>
      <p:ext uri="{BB962C8B-B14F-4D97-AF65-F5344CB8AC3E}">
        <p14:creationId xmlns:p14="http://schemas.microsoft.com/office/powerpoint/2010/main" val="20004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43076" y="907235"/>
            <a:ext cx="4609084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0D73ED-20D1-45F9-A4F7-A8916271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13277"/>
            <a:ext cx="4888992" cy="6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1159" y="931619"/>
            <a:ext cx="398084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FE88DD-2B1A-4A2D-8D02-E6872223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32" y="113277"/>
            <a:ext cx="7326874" cy="64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52599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2800" dirty="0"/>
              <a:t>Diagrama do funcionamento do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58558C0-1D7B-4FE5-ACA5-3B4964A5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40" y="1392277"/>
            <a:ext cx="4801016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dos resultado dos experimentos: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035C9AF-C3C9-43BD-B610-BB8354E2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3766"/>
              </p:ext>
            </p:extLst>
          </p:nvPr>
        </p:nvGraphicFramePr>
        <p:xfrm>
          <a:off x="3092958" y="1210694"/>
          <a:ext cx="5819394" cy="553402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7434">
                  <a:extLst>
                    <a:ext uri="{9D8B030D-6E8A-4147-A177-3AD203B41FA5}">
                      <a16:colId xmlns:a16="http://schemas.microsoft.com/office/drawing/2014/main" val="3039993139"/>
                    </a:ext>
                  </a:extLst>
                </a:gridCol>
                <a:gridCol w="1054548">
                  <a:extLst>
                    <a:ext uri="{9D8B030D-6E8A-4147-A177-3AD203B41FA5}">
                      <a16:colId xmlns:a16="http://schemas.microsoft.com/office/drawing/2014/main" val="2097985803"/>
                    </a:ext>
                  </a:extLst>
                </a:gridCol>
                <a:gridCol w="1011900">
                  <a:extLst>
                    <a:ext uri="{9D8B030D-6E8A-4147-A177-3AD203B41FA5}">
                      <a16:colId xmlns:a16="http://schemas.microsoft.com/office/drawing/2014/main" val="2651585836"/>
                    </a:ext>
                  </a:extLst>
                </a:gridCol>
                <a:gridCol w="1070055">
                  <a:extLst>
                    <a:ext uri="{9D8B030D-6E8A-4147-A177-3AD203B41FA5}">
                      <a16:colId xmlns:a16="http://schemas.microsoft.com/office/drawing/2014/main" val="3643445545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val="549747930"/>
                    </a:ext>
                  </a:extLst>
                </a:gridCol>
                <a:gridCol w="837434">
                  <a:extLst>
                    <a:ext uri="{9D8B030D-6E8A-4147-A177-3AD203B41FA5}">
                      <a16:colId xmlns:a16="http://schemas.microsoft.com/office/drawing/2014/main" val="1220949053"/>
                    </a:ext>
                  </a:extLst>
                </a:gridCol>
              </a:tblGrid>
              <a:tr h="801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Arquivo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Número Endereços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Qtde</a:t>
                      </a:r>
                      <a:r>
                        <a:rPr lang="pt-BR" sz="1400" b="1" u="none" strike="noStrike" dirty="0">
                          <a:effectLst/>
                        </a:rPr>
                        <a:t> EB(bits)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Qtde</a:t>
                      </a:r>
                      <a:r>
                        <a:rPr lang="pt-BR" sz="1400" b="1" u="none" strike="noStrike" dirty="0">
                          <a:effectLst/>
                        </a:rPr>
                        <a:t> Normal(bits)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Percentual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 por Endereço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375808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3.764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110.162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117.337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6,51%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1,91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4073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39.092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1.154.671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1.208.708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4,68%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1,38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97287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397.272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11.776.029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12.341.996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4,81%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1,42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09819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3.840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92.379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111.997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21,24%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68372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37.900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925.947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1.120.045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20,96%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39845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300.396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7.518.932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9.052.628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20,40%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61348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3.956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107.634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116.483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8,22%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2,24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40267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37.672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1.017.018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1.114.259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9,56%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2,58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10213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397.920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10.742.042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11.725.325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9,15%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2,47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797806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3.956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102.460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113.940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11,20%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2,90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41415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38.360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1.029.452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1.136.335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10,38%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2,79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394607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396.204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10.776.680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11.810.560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9,59%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2,61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57820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3.728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103.770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106.900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3,02%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0,84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02662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29.188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878.034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909.920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3,63%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1,09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26512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392.716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11.862.394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12.175.364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2,64%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0,80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258733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3.424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75.279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86.877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15,41%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3,39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309925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37.512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843.120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952.787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13,01%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2,92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62169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352.320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8.101.409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9.019.880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11,34%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2,61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43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dos resultado dos experimentos: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476FA6D-C903-430A-982D-86680454C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0251"/>
              </p:ext>
            </p:extLst>
          </p:nvPr>
        </p:nvGraphicFramePr>
        <p:xfrm>
          <a:off x="2670048" y="1475733"/>
          <a:ext cx="6669024" cy="48373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29874">
                  <a:extLst>
                    <a:ext uri="{9D8B030D-6E8A-4147-A177-3AD203B41FA5}">
                      <a16:colId xmlns:a16="http://schemas.microsoft.com/office/drawing/2014/main" val="3875793727"/>
                    </a:ext>
                  </a:extLst>
                </a:gridCol>
                <a:gridCol w="920190">
                  <a:extLst>
                    <a:ext uri="{9D8B030D-6E8A-4147-A177-3AD203B41FA5}">
                      <a16:colId xmlns:a16="http://schemas.microsoft.com/office/drawing/2014/main" val="1105449097"/>
                    </a:ext>
                  </a:extLst>
                </a:gridCol>
                <a:gridCol w="964169">
                  <a:extLst>
                    <a:ext uri="{9D8B030D-6E8A-4147-A177-3AD203B41FA5}">
                      <a16:colId xmlns:a16="http://schemas.microsoft.com/office/drawing/2014/main" val="1331300951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32709492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09066403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469004346"/>
                    </a:ext>
                  </a:extLst>
                </a:gridCol>
              </a:tblGrid>
              <a:tr h="60413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Número Endereços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EB(bits)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Normal(bits)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 por Endereço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205184845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3.880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71.376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98.539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38,06%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7,00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15740657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38.616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735.252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1.008.630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37,18%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7,08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237130936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384.308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7.287.230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10.017.125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37,46%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7,10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2293684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3.192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66.921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77.907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3,44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715157950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36.144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786.534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898.529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3,10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213344989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335.004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7.595.968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8.493.956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11,82%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2,68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4013144491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3.384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74.861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88.130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3,92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03594174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35.096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787.793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917.572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16,47%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3,70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531516575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335.864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7.697.019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8.861.503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15,13%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3,47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84789675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3.452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70.431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84.965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20,64%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4,21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6799210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35.328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748.257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884.688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18,23%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3,86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833425673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335.184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7.247.511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8.440.090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9488898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3.892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102.133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116.773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14,33%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3,76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344755841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38.068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992.554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1.128.445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13,69%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3,57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067479180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397.296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10.401.774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11.792.772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13,37%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937467454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2.780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72.326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78.821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8,98%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2,34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71862310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39.996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1.044.050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1.096.735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5,05%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1,32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104707628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399.996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10.518.669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11.012.623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4,70%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1,23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83794324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4.470.572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110.477.209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124.651.103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12,83%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3,17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1094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1609</TotalTime>
  <Words>1029</Words>
  <Application>Microsoft Office PowerPoint</Application>
  <PresentationFormat>Widescreen</PresentationFormat>
  <Paragraphs>327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Times New Roman</vt:lpstr>
      <vt:lpstr>Wingdings 2</vt:lpstr>
      <vt:lpstr>Apresentação na sessão de debate</vt:lpstr>
      <vt:lpstr> Uma nova abordagem de bits efetivos (BE) para endereços IPv4 como estudo de caso: NeuroCuts.</vt:lpstr>
      <vt:lpstr>Soluções estudas:</vt:lpstr>
      <vt:lpstr>Compreenda endereços IP</vt:lpstr>
      <vt:lpstr>Compreenda BE</vt:lpstr>
      <vt:lpstr>Algoritmos para seleção do BE</vt:lpstr>
      <vt:lpstr>Algoritmos para seleção do BE</vt:lpstr>
      <vt:lpstr>Diagrama do funcionamento do algoritmo de aprendizado por reforço.</vt:lpstr>
      <vt:lpstr>Tabela dos resultado dos experimentos:</vt:lpstr>
      <vt:lpstr>Tabela dos resultado dos experimentos:</vt:lpstr>
      <vt:lpstr>Comparativo da quantidade de bits BE X Normal por arquivo.</vt:lpstr>
      <vt:lpstr>Percentual de melhora na utilização do espaço por arquivo</vt:lpstr>
      <vt:lpstr>Média de bits economizado por endereço e arquivo</vt:lpstr>
      <vt:lpstr>Percentual de melhora médio na utilização do espaço por tipo de arquivo</vt:lpstr>
      <vt:lpstr>Tabela da Média por tipo de Arquivo</vt:lpstr>
      <vt:lpstr>Resultados preliminares:</vt:lpstr>
      <vt:lpstr>Resultados preliminares:</vt:lpstr>
      <vt:lpstr>Dificuldades encontradas: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da Informação, do Processo e de Documentos Eletrônicos.</dc:title>
  <dc:creator>Jonathan Aldori Alves de Oliveira</dc:creator>
  <cp:lastModifiedBy>Jonathan Aldori Alves de Oliveira</cp:lastModifiedBy>
  <cp:revision>46</cp:revision>
  <dcterms:created xsi:type="dcterms:W3CDTF">2020-05-07T19:03:40Z</dcterms:created>
  <dcterms:modified xsi:type="dcterms:W3CDTF">2020-06-30T21:11:13Z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