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5" roundtripDataSignature="AMtx7mj8Hq3gQ/Kxi9BqCb9vSuDjpNj9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4342B-7639-F47D-E205-3FED01D1B602}" v="56" dt="2020-11-30T15:43:03.724"/>
    <p1510:client id="{D58A6A92-1CDC-B942-80D3-14C94FAD530F}" v="63" dt="2020-11-30T17:01:34.043"/>
    <p1510:client id="{D6652ECC-25C1-AD63-1943-2D913C738F6F}" v="210" dt="2020-11-30T16:27:03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2"/>
    <p:restoredTop sz="94695"/>
  </p:normalViewPr>
  <p:slideViewPr>
    <p:cSldViewPr snapToGrid="0">
      <p:cViewPr varScale="1">
        <p:scale>
          <a:sx n="161" d="100"/>
          <a:sy n="161" d="100"/>
        </p:scale>
        <p:origin x="208" y="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Fuller" userId="64a17c93-cc19-4c28-8d4f-0490dc3b774c" providerId="ADAL" clId="{D58A6A92-1CDC-B942-80D3-14C94FAD530F}"/>
    <pc:docChg chg="addSld modSld sldOrd">
      <pc:chgData name="Benjamin Fuller" userId="64a17c93-cc19-4c28-8d4f-0490dc3b774c" providerId="ADAL" clId="{D58A6A92-1CDC-B942-80D3-14C94FAD530F}" dt="2020-11-30T17:01:34.043" v="63"/>
      <pc:docMkLst>
        <pc:docMk/>
      </pc:docMkLst>
      <pc:sldChg chg="modAnim">
        <pc:chgData name="Benjamin Fuller" userId="64a17c93-cc19-4c28-8d4f-0490dc3b774c" providerId="ADAL" clId="{D58A6A92-1CDC-B942-80D3-14C94FAD530F}" dt="2020-11-30T16:15:17.605" v="1"/>
        <pc:sldMkLst>
          <pc:docMk/>
          <pc:sldMk cId="0" sldId="257"/>
        </pc:sldMkLst>
      </pc:sldChg>
      <pc:sldChg chg="ord">
        <pc:chgData name="Benjamin Fuller" userId="64a17c93-cc19-4c28-8d4f-0490dc3b774c" providerId="ADAL" clId="{D58A6A92-1CDC-B942-80D3-14C94FAD530F}" dt="2020-11-30T16:21:37.686" v="62" actId="20578"/>
        <pc:sldMkLst>
          <pc:docMk/>
          <pc:sldMk cId="0" sldId="267"/>
        </pc:sldMkLst>
      </pc:sldChg>
      <pc:sldChg chg="modSp modAnim">
        <pc:chgData name="Benjamin Fuller" userId="64a17c93-cc19-4c28-8d4f-0490dc3b774c" providerId="ADAL" clId="{D58A6A92-1CDC-B942-80D3-14C94FAD530F}" dt="2020-11-30T16:19:06.706" v="51" actId="403"/>
        <pc:sldMkLst>
          <pc:docMk/>
          <pc:sldMk cId="0" sldId="271"/>
        </pc:sldMkLst>
        <pc:spChg chg="mod">
          <ac:chgData name="Benjamin Fuller" userId="64a17c93-cc19-4c28-8d4f-0490dc3b774c" providerId="ADAL" clId="{D58A6A92-1CDC-B942-80D3-14C94FAD530F}" dt="2020-11-30T16:19:06.706" v="51" actId="403"/>
          <ac:spMkLst>
            <pc:docMk/>
            <pc:sldMk cId="0" sldId="271"/>
            <ac:spMk id="176" creationId="{00000000-0000-0000-0000-000000000000}"/>
          </ac:spMkLst>
        </pc:spChg>
      </pc:sldChg>
      <pc:sldChg chg="modAnim">
        <pc:chgData name="Benjamin Fuller" userId="64a17c93-cc19-4c28-8d4f-0490dc3b774c" providerId="ADAL" clId="{D58A6A92-1CDC-B942-80D3-14C94FAD530F}" dt="2020-11-30T16:19:51.136" v="56"/>
        <pc:sldMkLst>
          <pc:docMk/>
          <pc:sldMk cId="0" sldId="272"/>
        </pc:sldMkLst>
      </pc:sldChg>
      <pc:sldChg chg="modAnim">
        <pc:chgData name="Benjamin Fuller" userId="64a17c93-cc19-4c28-8d4f-0490dc3b774c" providerId="ADAL" clId="{D58A6A92-1CDC-B942-80D3-14C94FAD530F}" dt="2020-11-30T16:20:07.528" v="58"/>
        <pc:sldMkLst>
          <pc:docMk/>
          <pc:sldMk cId="0" sldId="273"/>
        </pc:sldMkLst>
      </pc:sldChg>
      <pc:sldChg chg="modSp mod modAnim">
        <pc:chgData name="Benjamin Fuller" userId="64a17c93-cc19-4c28-8d4f-0490dc3b774c" providerId="ADAL" clId="{D58A6A92-1CDC-B942-80D3-14C94FAD530F}" dt="2020-11-30T16:20:32.650" v="61"/>
        <pc:sldMkLst>
          <pc:docMk/>
          <pc:sldMk cId="0" sldId="274"/>
        </pc:sldMkLst>
        <pc:spChg chg="mod">
          <ac:chgData name="Benjamin Fuller" userId="64a17c93-cc19-4c28-8d4f-0490dc3b774c" providerId="ADAL" clId="{D58A6A92-1CDC-B942-80D3-14C94FAD530F}" dt="2020-11-30T16:20:19.453" v="59" actId="20577"/>
          <ac:spMkLst>
            <pc:docMk/>
            <pc:sldMk cId="0" sldId="274"/>
            <ac:spMk id="197" creationId="{00000000-0000-0000-0000-000000000000}"/>
          </ac:spMkLst>
        </pc:spChg>
      </pc:sldChg>
      <pc:sldChg chg="modSp new mod modAnim">
        <pc:chgData name="Benjamin Fuller" userId="64a17c93-cc19-4c28-8d4f-0490dc3b774c" providerId="ADAL" clId="{D58A6A92-1CDC-B942-80D3-14C94FAD530F}" dt="2020-11-30T16:19:26.802" v="54"/>
        <pc:sldMkLst>
          <pc:docMk/>
          <pc:sldMk cId="1514288080" sldId="275"/>
        </pc:sldMkLst>
        <pc:spChg chg="mod">
          <ac:chgData name="Benjamin Fuller" userId="64a17c93-cc19-4c28-8d4f-0490dc3b774c" providerId="ADAL" clId="{D58A6A92-1CDC-B942-80D3-14C94FAD530F}" dt="2020-11-30T16:18:41.823" v="44" actId="20577"/>
          <ac:spMkLst>
            <pc:docMk/>
            <pc:sldMk cId="1514288080" sldId="275"/>
            <ac:spMk id="2" creationId="{03B3F623-DD92-C94F-AFAB-71469451051A}"/>
          </ac:spMkLst>
        </pc:spChg>
        <pc:spChg chg="mod">
          <ac:chgData name="Benjamin Fuller" userId="64a17c93-cc19-4c28-8d4f-0490dc3b774c" providerId="ADAL" clId="{D58A6A92-1CDC-B942-80D3-14C94FAD530F}" dt="2020-11-30T16:19:19.610" v="52" actId="12"/>
          <ac:spMkLst>
            <pc:docMk/>
            <pc:sldMk cId="1514288080" sldId="275"/>
            <ac:spMk id="3" creationId="{ABC45B6B-6196-274C-9F20-A39A8AD35225}"/>
          </ac:spMkLst>
        </pc:spChg>
      </pc:sldChg>
      <pc:sldChg chg="modAnim">
        <pc:chgData name="Benjamin Fuller" userId="64a17c93-cc19-4c28-8d4f-0490dc3b774c" providerId="ADAL" clId="{D58A6A92-1CDC-B942-80D3-14C94FAD530F}" dt="2020-11-30T17:01:34.043" v="63"/>
        <pc:sldMkLst>
          <pc:docMk/>
          <pc:sldMk cId="4217952079" sldId="276"/>
        </pc:sldMkLst>
      </pc:sldChg>
    </pc:docChg>
  </pc:docChgLst>
  <pc:docChgLst>
    <pc:chgData name="Harrison, Abigail" userId="S::abigail.harrison@uconn.edu::43bd9f67-a7e9-4b0c-a5e3-e0e9a4f9e9c2" providerId="AD" clId="Web-{D6652ECC-25C1-AD63-1943-2D913C738F6F}"/>
    <pc:docChg chg="addSld delSld modSld">
      <pc:chgData name="Harrison, Abigail" userId="S::abigail.harrison@uconn.edu::43bd9f67-a7e9-4b0c-a5e3-e0e9a4f9e9c2" providerId="AD" clId="Web-{D6652ECC-25C1-AD63-1943-2D913C738F6F}" dt="2020-11-30T16:27:03.289" v="205"/>
      <pc:docMkLst>
        <pc:docMk/>
      </pc:docMkLst>
      <pc:sldChg chg="modSp">
        <pc:chgData name="Harrison, Abigail" userId="S::abigail.harrison@uconn.edu::43bd9f67-a7e9-4b0c-a5e3-e0e9a4f9e9c2" providerId="AD" clId="Web-{D6652ECC-25C1-AD63-1943-2D913C738F6F}" dt="2020-11-30T16:21:18.880" v="11" actId="20577"/>
        <pc:sldMkLst>
          <pc:docMk/>
          <pc:sldMk cId="0" sldId="258"/>
        </pc:sldMkLst>
        <pc:spChg chg="mod">
          <ac:chgData name="Harrison, Abigail" userId="S::abigail.harrison@uconn.edu::43bd9f67-a7e9-4b0c-a5e3-e0e9a4f9e9c2" providerId="AD" clId="Web-{D6652ECC-25C1-AD63-1943-2D913C738F6F}" dt="2020-11-30T16:21:18.880" v="11" actId="20577"/>
          <ac:spMkLst>
            <pc:docMk/>
            <pc:sldMk cId="0" sldId="258"/>
            <ac:spMk id="71" creationId="{00000000-0000-0000-0000-000000000000}"/>
          </ac:spMkLst>
        </pc:spChg>
      </pc:sldChg>
      <pc:sldChg chg="modSp">
        <pc:chgData name="Harrison, Abigail" userId="S::abigail.harrison@uconn.edu::43bd9f67-a7e9-4b0c-a5e3-e0e9a4f9e9c2" providerId="AD" clId="Web-{D6652ECC-25C1-AD63-1943-2D913C738F6F}" dt="2020-11-30T16:21:37.021" v="15" actId="20577"/>
        <pc:sldMkLst>
          <pc:docMk/>
          <pc:sldMk cId="0" sldId="259"/>
        </pc:sldMkLst>
        <pc:spChg chg="mod">
          <ac:chgData name="Harrison, Abigail" userId="S::abigail.harrison@uconn.edu::43bd9f67-a7e9-4b0c-a5e3-e0e9a4f9e9c2" providerId="AD" clId="Web-{D6652ECC-25C1-AD63-1943-2D913C738F6F}" dt="2020-11-30T16:21:37.021" v="15" actId="20577"/>
          <ac:spMkLst>
            <pc:docMk/>
            <pc:sldMk cId="0" sldId="259"/>
            <ac:spMk id="80" creationId="{00000000-0000-0000-0000-000000000000}"/>
          </ac:spMkLst>
        </pc:spChg>
      </pc:sldChg>
      <pc:sldChg chg="modSp">
        <pc:chgData name="Harrison, Abigail" userId="S::abigail.harrison@uconn.edu::43bd9f67-a7e9-4b0c-a5e3-e0e9a4f9e9c2" providerId="AD" clId="Web-{D6652ECC-25C1-AD63-1943-2D913C738F6F}" dt="2020-11-30T16:21:50.677" v="18" actId="20577"/>
        <pc:sldMkLst>
          <pc:docMk/>
          <pc:sldMk cId="0" sldId="262"/>
        </pc:sldMkLst>
        <pc:spChg chg="mod">
          <ac:chgData name="Harrison, Abigail" userId="S::abigail.harrison@uconn.edu::43bd9f67-a7e9-4b0c-a5e3-e0e9a4f9e9c2" providerId="AD" clId="Web-{D6652ECC-25C1-AD63-1943-2D913C738F6F}" dt="2020-11-30T16:21:50.677" v="18" actId="20577"/>
          <ac:spMkLst>
            <pc:docMk/>
            <pc:sldMk cId="0" sldId="262"/>
            <ac:spMk id="107" creationId="{00000000-0000-0000-0000-000000000000}"/>
          </ac:spMkLst>
        </pc:spChg>
      </pc:sldChg>
      <pc:sldChg chg="modSp">
        <pc:chgData name="Harrison, Abigail" userId="S::abigail.harrison@uconn.edu::43bd9f67-a7e9-4b0c-a5e3-e0e9a4f9e9c2" providerId="AD" clId="Web-{D6652ECC-25C1-AD63-1943-2D913C738F6F}" dt="2020-11-30T16:22:01.459" v="21" actId="20577"/>
        <pc:sldMkLst>
          <pc:docMk/>
          <pc:sldMk cId="0" sldId="263"/>
        </pc:sldMkLst>
        <pc:spChg chg="mod">
          <ac:chgData name="Harrison, Abigail" userId="S::abigail.harrison@uconn.edu::43bd9f67-a7e9-4b0c-a5e3-e0e9a4f9e9c2" providerId="AD" clId="Web-{D6652ECC-25C1-AD63-1943-2D913C738F6F}" dt="2020-11-30T16:22:01.459" v="21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Harrison, Abigail" userId="S::abigail.harrison@uconn.edu::43bd9f67-a7e9-4b0c-a5e3-e0e9a4f9e9c2" providerId="AD" clId="Web-{D6652ECC-25C1-AD63-1943-2D913C738F6F}" dt="2020-11-30T16:22:16.693" v="25" actId="20577"/>
        <pc:sldMkLst>
          <pc:docMk/>
          <pc:sldMk cId="0" sldId="264"/>
        </pc:sldMkLst>
        <pc:spChg chg="mod">
          <ac:chgData name="Harrison, Abigail" userId="S::abigail.harrison@uconn.edu::43bd9f67-a7e9-4b0c-a5e3-e0e9a4f9e9c2" providerId="AD" clId="Web-{D6652ECC-25C1-AD63-1943-2D913C738F6F}" dt="2020-11-30T16:22:16.693" v="25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Harrison, Abigail" userId="S::abigail.harrison@uconn.edu::43bd9f67-a7e9-4b0c-a5e3-e0e9a4f9e9c2" providerId="AD" clId="Web-{D6652ECC-25C1-AD63-1943-2D913C738F6F}" dt="2020-11-30T16:11:37.877" v="3" actId="20577"/>
        <pc:sldMkLst>
          <pc:docMk/>
          <pc:sldMk cId="0" sldId="265"/>
        </pc:sldMkLst>
        <pc:spChg chg="mod">
          <ac:chgData name="Harrison, Abigail" userId="S::abigail.harrison@uconn.edu::43bd9f67-a7e9-4b0c-a5e3-e0e9a4f9e9c2" providerId="AD" clId="Web-{D6652ECC-25C1-AD63-1943-2D913C738F6F}" dt="2020-11-30T16:11:37.877" v="3" actId="20577"/>
          <ac:spMkLst>
            <pc:docMk/>
            <pc:sldMk cId="0" sldId="265"/>
            <ac:spMk id="134" creationId="{00000000-0000-0000-0000-000000000000}"/>
          </ac:spMkLst>
        </pc:spChg>
      </pc:sldChg>
      <pc:sldChg chg="modSp del addAnim delAnim">
        <pc:chgData name="Harrison, Abigail" userId="S::abigail.harrison@uconn.edu::43bd9f67-a7e9-4b0c-a5e3-e0e9a4f9e9c2" providerId="AD" clId="Web-{D6652ECC-25C1-AD63-1943-2D913C738F6F}" dt="2020-11-30T16:27:03.289" v="205"/>
        <pc:sldMkLst>
          <pc:docMk/>
          <pc:sldMk cId="1514288080" sldId="275"/>
        </pc:sldMkLst>
        <pc:spChg chg="mod">
          <ac:chgData name="Harrison, Abigail" userId="S::abigail.harrison@uconn.edu::43bd9f67-a7e9-4b0c-a5e3-e0e9a4f9e9c2" providerId="AD" clId="Web-{D6652ECC-25C1-AD63-1943-2D913C738F6F}" dt="2020-11-30T16:26:15.304" v="90" actId="20577"/>
          <ac:spMkLst>
            <pc:docMk/>
            <pc:sldMk cId="1514288080" sldId="275"/>
            <ac:spMk id="3" creationId="{ABC45B6B-6196-274C-9F20-A39A8AD35225}"/>
          </ac:spMkLst>
        </pc:spChg>
      </pc:sldChg>
      <pc:sldChg chg="modSp add replId addAnim delAnim">
        <pc:chgData name="Harrison, Abigail" userId="S::abigail.harrison@uconn.edu::43bd9f67-a7e9-4b0c-a5e3-e0e9a4f9e9c2" providerId="AD" clId="Web-{D6652ECC-25C1-AD63-1943-2D913C738F6F}" dt="2020-11-30T16:27:01.632" v="204" actId="20577"/>
        <pc:sldMkLst>
          <pc:docMk/>
          <pc:sldMk cId="4217952079" sldId="276"/>
        </pc:sldMkLst>
        <pc:spChg chg="mod">
          <ac:chgData name="Harrison, Abigail" userId="S::abigail.harrison@uconn.edu::43bd9f67-a7e9-4b0c-a5e3-e0e9a4f9e9c2" providerId="AD" clId="Web-{D6652ECC-25C1-AD63-1943-2D913C738F6F}" dt="2020-11-30T16:25:14.929" v="30"/>
          <ac:spMkLst>
            <pc:docMk/>
            <pc:sldMk cId="4217952079" sldId="276"/>
            <ac:spMk id="175" creationId="{00000000-0000-0000-0000-000000000000}"/>
          </ac:spMkLst>
        </pc:spChg>
        <pc:spChg chg="mod">
          <ac:chgData name="Harrison, Abigail" userId="S::abigail.harrison@uconn.edu::43bd9f67-a7e9-4b0c-a5e3-e0e9a4f9e9c2" providerId="AD" clId="Web-{D6652ECC-25C1-AD63-1943-2D913C738F6F}" dt="2020-11-30T16:27:01.632" v="204" actId="20577"/>
          <ac:spMkLst>
            <pc:docMk/>
            <pc:sldMk cId="4217952079" sldId="276"/>
            <ac:spMk id="1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States_v._Drew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cdl.org/Content/CFAACas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justia.com/cases/federal/appellate-courts/ca2/11-1126/11-1126-2012-04-11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acdl.org/Content/CFAACases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States_v._Swartz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jstor.org/summary.html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ommons.uconn.edu/srhonors_theses/586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fire.com/solutions/audit-and-assessment/itar-and-ea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orbes.com/sites/ciocentral/2012/04/30/the-cybersecurity-market-and-dangers-of-u-s-export-law/?sh=4b5fe8c73779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fire.com/solutions/audit-and-assessment/itar-and-ear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orbes.com/sites/ciocentral/2012/04/30/the-cybersecurity-market-and-dangers-of-u-s-export-law/?sh=4b5fe8c73779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ITAR-and-EAR-complianc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is.doc.gov/index.php/regulations/commerce-control-list-ccl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tradeexpertise.com/news/2013/11/3/defense-contractor-charged-with-itar-violatio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ustice.gov/sites/default/files/nsd/pages/attachments/2015/01/23/export-case-list-201501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ta.openssl.org/pipermail/openssl-users/2015-October/002186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eff.org/deeplinks/2019/08/us-export-controls-and-published-encryption-source-code-explained" TargetMode="External"/><Relationship Id="rId4" Type="http://schemas.openxmlformats.org/officeDocument/2006/relationships/hyperlink" Target="https://www.ucop.edu/ethics-compliance-audit-services/compliance/international-compliance/export-faq.html#:~:text=The%20Export%20Administration%20Regulations%20(EAR)%20distinguish%20source%20code%20from%20object,person%20in%20the%20United%20States.%E2%80%9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uscode/text/18/103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cdl.org/Landing/ComputerFraudandAbuseAct" TargetMode="External"/><Relationship Id="rId4" Type="http://schemas.openxmlformats.org/officeDocument/2006/relationships/hyperlink" Target="https://crsreports.congress.gov/product/pdf/R/R4653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https://en.wikipedia.org/wiki/United_States_v._Drew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https://www.nacdl.org/Content/CFAACases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https://law.justia.com/cases/federal/appellate-courts/ca2/11-1126/11-1126-2012-04-11.html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https://www.nacdl.org/Content/CFAACases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https://en.wikipedia.org/wiki/United_States_v._Swartz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https://docs.jstor.org/summary.html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https://opencommons.uconn.edu/srhonors_theses/586/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https://www.coalfire.com/solutions/audit-and-assessment/itar-and-ear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https://www.forbes.com/sites/ciocentral/2012/04/30/the-cybersecurity-market-and-dangers-of-u-s-export-law/?sh=4b5fe8c73779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https://www.coalfire.com/solutions/audit-and-assessment/itar-and-ear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https://www.forbes.com/sites/ciocentral/2012/04/30/the-cybersecurity-market-and-dangers-of-u-s-export-law/?sh=4b5fe8c73779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40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https://whatis.techtarget.com/definition/ITAR-and-EAR-compliance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https://www.bis.doc.gov/index.php/regulations/commerce-control-list-ccl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http://www.globaltradeexpertise.com/news/2013/11/3/defense-contractor-charged-with-itar-violations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https://www.justice.gov/sites/default/files/nsd/pages/attachments/2015/01/23/export-case-list-201501.pdf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e04cab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ade04cab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https://mta.openssl.org/pipermail/openssl-users/2015-October/002186.html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https://www.ucop.edu/ethics-compliance-audit-services/compliance/international-compliance/export-faq.html#:~:text=The%20Export%20Administration%20Regulations%20(EAR)%20distinguish%20source%20code%20from%20object,person%20in%20the%20United%20States.%E2%80%9D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https://www.eff.org/deeplinks/2019/08/us-export-controls-and-published-encryption-source-code-explained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https://www.law.cornell.edu/uscode/text/18/1030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https://crsreports.congress.gov/product/pdf/R/R46536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https://www.nacdl.org/Landing/ComputerFraudandAbuseAct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.cornell.edu/definitions/uscode.php?width=840&amp;height=800&amp;iframe=true&amp;def_id=18-USC-80204913-692694673&amp;term_occur=999&amp;term_src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w.cornell.edu/definitions/uscode.php?width=840&amp;height=800&amp;iframe=true&amp;def_id=18-USC-991716523-1301629&amp;term_occur=999&amp;term_src=" TargetMode="External"/><Relationship Id="rId4" Type="http://schemas.openxmlformats.org/officeDocument/2006/relationships/hyperlink" Target="https://www.law.cornell.edu/definitions/uscode.php?width=840&amp;height=800&amp;iframe=true&amp;def_id=18-USC-80204913-692694673&amp;term_occur=999&amp;term_src=title:18:part:I:chapter:47:section:103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08450" y="744575"/>
            <a:ext cx="7853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Computer Fraud Abuse 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926825" y="2723850"/>
            <a:ext cx="731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56" name="Google Shape;56;p1"/>
          <p:cNvSpPr txBox="1"/>
          <p:nvPr/>
        </p:nvSpPr>
        <p:spPr>
          <a:xfrm>
            <a:off x="926825" y="2752150"/>
            <a:ext cx="7315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Other Legal Notes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2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47" name="Google Shape;147;p12"/>
          <p:cNvSpPr txBox="1"/>
          <p:nvPr/>
        </p:nvSpPr>
        <p:spPr>
          <a:xfrm>
            <a:off x="254700" y="224925"/>
            <a:ext cx="682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Case Study: United States v. Keys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Matthew Keys provided hackers with usernames and passwords for Tribune Company websites after he was fired.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Indictment: Keys’ charges were conspiracy to cause damage to a protected computer, and transmission and attempted transmission of malicious code.</a:t>
            </a:r>
            <a:b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Verdict: Keys was found guilty of violating CFAA.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0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33" name="Google Shape;133;p10"/>
          <p:cNvSpPr txBox="1"/>
          <p:nvPr/>
        </p:nvSpPr>
        <p:spPr>
          <a:xfrm>
            <a:off x="254700" y="224925"/>
            <a:ext cx="6954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Case Study: United States v. Drew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Lori Drew created a fake </a:t>
            </a:r>
            <a:r>
              <a:rPr lang="en" sz="2000" b="0" i="0" u="none" strike="noStrike" cap="none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MySpace</a:t>
            </a: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account and ultimately used it to send negative messages. The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recipient</a:t>
            </a: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committed</a:t>
            </a: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suicide as a result.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Indictment: Drew was charged with accessing a computer used in interstate commerce in “excess of authorized use” to obtain information to cause emotional distress, a violation of </a:t>
            </a:r>
            <a:r>
              <a:rPr lang="en" sz="2000" b="0" i="0" u="none" strike="noStrike" cap="none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MySpace’s</a:t>
            </a: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Terms of Service.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Verdict: Drew was found not guilty of violating CFAA.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 of Service should not determine “excess of authorized use” because it would give websites the power to determine what is legal and illegal.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40" name="Google Shape;140;p11"/>
          <p:cNvSpPr txBox="1"/>
          <p:nvPr/>
        </p:nvSpPr>
        <p:spPr>
          <a:xfrm>
            <a:off x="254700" y="224925"/>
            <a:ext cx="7900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Case Study: United States v. Nosal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David Nosal asked former colleagues to use their login credentials to download company information. Disclosing this information violated the company policy.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Indictment: Nosal was charged with “exceeding authorized access.”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Verdict: Nosal was found not guilty of violating CFAA.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“Exceeding authorized access” in CFAA does not extend to violation of use restrictions (similar to the reason in United States v. Drew).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3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54" name="Google Shape;154;p13"/>
          <p:cNvSpPr txBox="1"/>
          <p:nvPr/>
        </p:nvSpPr>
        <p:spPr>
          <a:xfrm>
            <a:off x="254700" y="224925"/>
            <a:ext cx="8076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Case Study: United States v. Aleynikov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Sergey Aleynikov stole computer source from Goldman Sachs and transferred it to a new employer. 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Indictment: Aleynikov was charged with unauthorized computer access and exceeding authorized access.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Verdict: Aleynikov was found not guilty of violating CFAA. 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was authorized to access the Goldman computer and did not exceed the scope of his authorization. Using a computer to misappropriate information is not an offense.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4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61" name="Google Shape;161;p14"/>
          <p:cNvSpPr txBox="1"/>
          <p:nvPr/>
        </p:nvSpPr>
        <p:spPr>
          <a:xfrm>
            <a:off x="254700" y="224925"/>
            <a:ext cx="7240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Case Study: United States v. Swartz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Aaron Swartz wrote a script to download millions of academic articles from JSTOR, using a laptop connected to MIT’s network.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CFAA Indictment: Swartz was indicted on felony counts of wire fraud, computer fraud, unlawfully obtaining information to a protected computer, and damaging a protected computer. 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Verdict: The charges were dropped due to Swartz’s suicide.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CFAA violations?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and damaging a protected computer (his laptop was connected to MIT’s network, thus making it protected) and fraud</a:t>
            </a: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5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68" name="Google Shape;168;p15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“Rules of Engagement”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54700" y="955124"/>
            <a:ext cx="8603100" cy="38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you protect yourself from violating CFAA?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of Engagement are formal permissions to overcome legal, federal, and policy-related restrictions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Essentially they grant “authorized access”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to get these permissions in writing!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in white hat hacking, bug bounties, penetration testing, etc.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Real-life example usage: Trevor Phillips, a student at UConn, did a study to try to clone the “Husky One Card.”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obtained permissions and followed the Rules of Engagement set out by the UConn One Card Office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identified security flaws with the card’s magnetic strip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Resulted in new Husky one cards for everyone (success all around)</a:t>
            </a: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16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75" name="Google Shape;175;p16"/>
          <p:cNvSpPr txBox="1"/>
          <p:nvPr/>
        </p:nvSpPr>
        <p:spPr>
          <a:xfrm>
            <a:off x="254700" y="224925"/>
            <a:ext cx="6487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Export Laws: 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Cybertechnology</a:t>
            </a:r>
            <a:endParaRPr sz="3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technology is considered a product and must follow U.S. laws overseas and export requirements</a:t>
            </a:r>
            <a:endParaRPr lang="en-US"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telling non-U.S. citizens about the product is considered “exporting”</a:t>
            </a:r>
            <a:endParaRPr lang="en-US"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exporting to companies that aren’t incorporated in the United States</a:t>
            </a:r>
            <a:endParaRPr lang="en-US"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relevant controls: EAR (Commerce department) and ITAR (Department of Defense)</a:t>
            </a:r>
          </a:p>
          <a:p>
            <a:pPr marL="457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None/>
            </a:pPr>
            <a:endParaRPr lang="en-US"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endParaRPr lang="en-US"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16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75" name="Google Shape;175;p16"/>
          <p:cNvSpPr txBox="1"/>
          <p:nvPr/>
        </p:nvSpPr>
        <p:spPr>
          <a:xfrm>
            <a:off x="254700" y="224925"/>
            <a:ext cx="6487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Applicability of </a:t>
            </a:r>
            <a:r>
              <a:rPr lang="en-US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Produce, maintain,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/or export items on the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U.S. </a:t>
            </a: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Munitions List</a:t>
            </a:r>
            <a:endParaRPr lang="en-US" sz="1600" dirty="0"/>
          </a:p>
          <a:p>
            <a:pPr marL="457200" indent="-355600"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Produce defense articles and services</a:t>
            </a:r>
          </a:p>
          <a:p>
            <a:pPr marL="457200" indent="-355600"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Produce items or "know-how" that is listed on Commerce Control List</a:t>
            </a:r>
            <a:endParaRPr lang="en-US" sz="1600" dirty="0"/>
          </a:p>
          <a:p>
            <a:pPr marL="457200" indent="-355600"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IT or cloud services to federal agencies that transmit export-controlled data using your service</a:t>
            </a:r>
            <a:endParaRPr lang="en-US" sz="2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None/>
            </a:pPr>
            <a:endParaRPr lang="en-US" sz="2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9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17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82" name="Google Shape;182;p17"/>
          <p:cNvSpPr txBox="1"/>
          <p:nvPr/>
        </p:nvSpPr>
        <p:spPr>
          <a:xfrm>
            <a:off x="254700" y="224925"/>
            <a:ext cx="6487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 vs. ITAR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 (Export Administration Regulations):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Commerce Control List (CCL) of regulated commercial items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military applications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categories in CCL: Electronics, Computers, Telecommunications, Information Security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commercial and research objectives with national security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ITAR (International Traffic in Arms Regulations):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U.S. Munitions List (USML) of restricted articles and services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■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Covers military items or defense articles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space-related technology (most notably missile technology)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 regulatory licensing; no commercial or research objectives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8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89" name="Google Shape;189;p18"/>
          <p:cNvSpPr txBox="1"/>
          <p:nvPr/>
        </p:nvSpPr>
        <p:spPr>
          <a:xfrm>
            <a:off x="254700" y="224925"/>
            <a:ext cx="6487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Law Case Studies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➢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States v. Liu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Sixing Liu, a resident of China, was sentenced to prison for his efforts to obtain sensitive U.S. military information without a DDTC license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Violation of ITAR regulations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➢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States v. Hanna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Dawn Hanna was sentenced to prison and fined for illegally exporting mobile telecommunication equipment to Iraq, in violation of the U.S. embargo on Iraq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Violation of EAR regulations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62" name="Google Shape;62;p2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Aspects of the Class</a:t>
            </a:r>
            <a:endParaRPr sz="3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341825" y="4032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explicit permission to perform projects on the given computers and networks</a:t>
            </a:r>
            <a:endParaRPr sz="2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tools and techniques taught in this class are illegal if used in an outside environment</a:t>
            </a:r>
            <a:endParaRPr sz="1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your responsibility to act ethically and legally; UConn will not protect you</a:t>
            </a:r>
            <a:endParaRPr sz="1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equipment is treated as stolen</a:t>
            </a:r>
            <a:endParaRPr sz="2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○"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 will fail the class and be referred to campus police</a:t>
            </a:r>
            <a:endParaRPr sz="1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➢"/>
            </a:pPr>
            <a:r>
              <a:rPr lang="en" sz="2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to pay attention to the definition of “accessing a computer without authorization” laid out in the Computer Fraud Abuse Act (CFAA)</a:t>
            </a:r>
            <a:endParaRPr sz="2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gade04cabdc_0_6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  <a:reflection endPos="30000" dist="38100" dir="5400000" fadeDir="5400012" sy="-100000" algn="bl" rotWithShape="0"/>
          </a:effectLst>
        </p:spPr>
      </p:cxnSp>
      <p:sp>
        <p:nvSpPr>
          <p:cNvPr id="196" name="Google Shape;196;gade04cabdc_0_6"/>
          <p:cNvSpPr txBox="1"/>
          <p:nvPr/>
        </p:nvSpPr>
        <p:spPr>
          <a:xfrm>
            <a:off x="254700" y="224925"/>
            <a:ext cx="6487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</a:t>
            </a: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 Source 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ade04cabdc_0_6"/>
          <p:cNvSpPr txBox="1"/>
          <p:nvPr/>
        </p:nvSpPr>
        <p:spPr>
          <a:xfrm>
            <a:off x="254700" y="955125"/>
            <a:ext cx="8603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➢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“Published” encryption source code is not subject to EAR’s prior approval requirements, as long as it is open source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for code to become “published,” the exporter must notify BIS and NSA with a copy of the encryption source code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published, exception is granted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➢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OpenSSL code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subject to export controls because it is publicly available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2000"/>
              <a:buFont typeface="Times New Roman"/>
              <a:buChar char="○"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always best to check with appropriate legal counsel before exporting or attempting to export source code</a:t>
            </a: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3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70" name="Google Shape;70;p3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(1)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</a:t>
            </a:r>
            <a:r>
              <a:rPr lang="en" sz="1400" b="0" i="0" u="sng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knowingly accessed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exceeding authorized access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by means of such conduct having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information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has been determined by the United</a:t>
            </a:r>
            <a:r>
              <a:rPr lang="en" sz="1400" b="0" i="0" u="none" strike="noStrike" cap="none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States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pursuant to an Executive order or statute to require </a:t>
            </a:r>
            <a:r>
              <a:rPr lang="en" sz="1400" b="0" i="0" u="none" strike="noStrike" cap="none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 against unauthorized disclosure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reasons of national defense or foreign relations, or any restricted data . . . with reason to believe that such information so obtained could be used to the injury of the United</a:t>
            </a:r>
            <a:r>
              <a:rPr lang="en" sz="1400" b="0" i="0" u="none" strike="noStrike" cap="none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</a:t>
            </a:r>
            <a:r>
              <a:rPr lang="en" sz="1400" b="0" i="0" u="none" strike="noStrike" cap="none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to the advantage of any foreign nation willfully </a:t>
            </a:r>
            <a:r>
              <a:rPr lang="en" sz="1400" b="0" i="0" u="none" strike="noStrike" cap="none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communicates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. . or transmitted the same to any</a:t>
            </a:r>
            <a:r>
              <a:rPr lang="en" sz="1400" b="0" i="0" u="none" strike="noStrike" cap="none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not entitled to receive it, or willfully retains the same and fails to deliver it to the officer or employee of the United</a:t>
            </a:r>
            <a:r>
              <a:rPr lang="en" sz="1400" b="0" i="0" u="none" strike="noStrike" cap="none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entitled to receive it;</a:t>
            </a:r>
            <a:endParaRPr lang="en-US"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73" name="Google Shape;73;p3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Prohibits cyber espionage and obtaining national security information 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must be intentional 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Covers all computers; not just protected computers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Exceeding authorized access means having authorization to use the computer, but abusing that access to obtain or alter information that the accessor is not entitled to obtain or alter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per DOJ, CFAA “applies when national security information is classified or restricted” and the defendant is aware of this fact 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10-20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4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79" name="Google Shape;79;p4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(2)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arenBoth" startAt="2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intentionally accesses a computer </a:t>
            </a:r>
            <a:r>
              <a:rPr lang="en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4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exceeds authorized access,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thereby obtains—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contained in a </a:t>
            </a:r>
            <a:r>
              <a:rPr lang="en" sz="1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record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financial institution,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of a card issuer as defined in section 1602(n) [1] of title 15, or contained in a file of a consumer reporting agency on a consumer, as such terms are defined in the Fair Credit Reporting Act (15 U.S.C. 1681 et seq.);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from any </a:t>
            </a:r>
            <a:r>
              <a:rPr lang="en" sz="1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or agency of the United States;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from </a:t>
            </a:r>
            <a:r>
              <a:rPr lang="en" sz="1400" b="1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protected computer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sz="1200" b="0" i="0" u="none" strike="noStrike" cap="none" dirty="0">
              <a:solidFill>
                <a:srgbClr val="FFFF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82" name="Google Shape;82;p4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Prohibits accessing a computer and obtaining information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CFAA to apply, the information must come from a financial institution, the federal government, or a protected computer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Obtaining information is as basic as reading it on the computer screen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computer connected to the internet is considered a protected computer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5-10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88" name="Google Shape;88;p5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(3)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arenBoth" startAt="3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intentionally,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access any nonpublic computer of a department or agency of the United States, accesses such a computer of that department or agency that is </a:t>
            </a:r>
            <a:r>
              <a:rPr lang="en" sz="1400" b="0" i="0" u="none" strike="noStrike" cap="none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exclusively for the use of the Government of the United States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or, in the case of a computer not exclusively for such use, is </a:t>
            </a:r>
            <a:r>
              <a:rPr lang="en" sz="1400" b="0" i="0" u="none" strike="noStrike" cap="none">
                <a:solidFill>
                  <a:srgbClr val="0096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or for the Government of the United States and such conduct affects that use</a:t>
            </a:r>
            <a:r>
              <a:rPr lang="en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or for the Government of the United States;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Google Shape;90;p5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91" name="Google Shape;91;p5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Prohibits trespassing in a government computer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“simple trespass offense” - an unsanctioned entry regardless if harm is caused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require defendant to do anything with accessed computer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1-10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6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97" name="Google Shape;97;p6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(4)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arenBoth" startAt="4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knowingly and with </a:t>
            </a:r>
            <a:r>
              <a:rPr lang="en" sz="1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 to defraud,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accesses a protected computer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exceeds authorized access,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by means of such conduct furthers the intended fraud and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obtains anything of value,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unless the object of the fraud and the thing obtained consists only of the use of the computer and the value of such use is not more than $5,000 in any 1-year period;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6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00" name="Google Shape;100;p6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Anti-fraud provision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Violation examples include creating fake lottery tickets, profitable phishing scams, and using unauthorized credentials to inflate grades at a university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“Intent to defraud” means to willfully deceit or cheat for self-financial gain or another’s financial loss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access must be directly linked to fraud in order for statue to apply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5-10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06" name="Google Shape;106;p7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(5)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5.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sng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knowingly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causes the transmission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program, information, code, or command, and as a result of such conduct, intentionally causes damage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protected computer;</a:t>
            </a:r>
            <a:endParaRPr sz="1400" b="1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intentionally accesses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protected computer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authorization, and as a result of such conduct,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recklessly causes damage;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intentionally accesses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protected computer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authorization, and as a result of such conduct,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damage and loss.</a:t>
            </a:r>
            <a:endParaRPr lang="en-US" sz="1400" b="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7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09" name="Google Shape;109;p7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Prohibits a variety of acts that intend to do harm to a computer 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 that intend to do harm include spreading a virus, DDoS attacks, deleting computer files, etc.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Remember: a protected computer is any computer connected to the internet!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to knowingly exceed access - then you’re responsible for all damage (accidental or intentional)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10-20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8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15" name="Google Shape;115;p8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(6)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arenBoth" startAt="6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knowingly and with </a:t>
            </a:r>
            <a:r>
              <a:rPr lang="en" sz="1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 to defraud traffics</a:t>
            </a:r>
            <a:r>
              <a:rPr lang="en" sz="1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 defined in section 1029) in any password or similar information through which a computer may be accessed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if—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trafficking affects interstate or foreign commerce;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is used by or for the Government of the United States;</a:t>
            </a:r>
            <a:endParaRPr sz="1400" b="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8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18" name="Google Shape;118;p8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Prohibits password trafficking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“Traffics” means to transfer to another or obtain control of with the intent to transfer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Defendant does not need to profit from trafficking; merely participate in it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computer connected to the internet can participate in interstate and foreign commerce, therefore status applies to </a:t>
            </a:r>
            <a:r>
              <a:rPr lang="en" sz="1400" b="0" i="1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10-20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254700" y="841925"/>
            <a:ext cx="860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24" name="Google Shape;124;p9"/>
          <p:cNvSpPr txBox="1"/>
          <p:nvPr/>
        </p:nvSpPr>
        <p:spPr>
          <a:xfrm>
            <a:off x="254700" y="224925"/>
            <a:ext cx="5341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 Abuse Act (7)</a:t>
            </a:r>
            <a:endParaRPr sz="3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70750" y="955125"/>
            <a:ext cx="4317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arenBoth" startAt="7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" sz="1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 to extort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any person any money or other thing of value, transmits in interstate or foreign commerce any communication containing any—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 to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damage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 computer;</a:t>
            </a:r>
            <a:endParaRPr sz="1400" b="1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 to </a:t>
            </a: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information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protected computer 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authorization 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</a:t>
            </a:r>
            <a:r>
              <a:rPr lang="en" sz="14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excess of authorization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to impair the confidentiality of information obtained from a protected computer without authorization or by exceeding authorized access; or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9398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UcPeriod"/>
            </a:pPr>
            <a:r>
              <a:rPr lang="en" sz="1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or request for money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other thing of value in relation to damage to </a:t>
            </a:r>
            <a:r>
              <a:rPr lang="en" sz="14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protected computer,</a:t>
            </a: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such damage was caused to facilitate the extortion</a:t>
            </a:r>
            <a:endParaRPr lang="en-US"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p9"/>
          <p:cNvCxnSpPr/>
          <p:nvPr/>
        </p:nvCxnSpPr>
        <p:spPr>
          <a:xfrm>
            <a:off x="4556250" y="983425"/>
            <a:ext cx="0" cy="401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127" name="Google Shape;127;p9"/>
          <p:cNvSpPr txBox="1"/>
          <p:nvPr/>
        </p:nvSpPr>
        <p:spPr>
          <a:xfrm>
            <a:off x="4612875" y="955125"/>
            <a:ext cx="424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summary: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Prohibits extortion or extortion threats concerning a protected computer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Notes: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Statue meant to cover extortion regarding intangible computerized information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Criminalizes three categories of threats: to cause damage, to obtain or disclose confidential information, and to extort payment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➢"/>
            </a:pPr>
            <a:r>
              <a:rPr lang="en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Penalty: 5-10 years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2751</Words>
  <Application>Microsoft Macintosh PowerPoint</Application>
  <PresentationFormat>On-screen Show (16:9)</PresentationFormat>
  <Paragraphs>214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Simple Dark</vt:lpstr>
      <vt:lpstr>Computer Fraud Abuse 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Fraud Abuse Act</dc:title>
  <cp:lastModifiedBy>Benjamin Fuller</cp:lastModifiedBy>
  <cp:revision>14</cp:revision>
  <dcterms:modified xsi:type="dcterms:W3CDTF">2020-11-30T17:01:37Z</dcterms:modified>
</cp:coreProperties>
</file>