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651" r:id="rId3"/>
    <p:sldId id="257" r:id="rId4"/>
    <p:sldId id="573" r:id="rId5"/>
    <p:sldId id="574" r:id="rId6"/>
    <p:sldId id="575" r:id="rId7"/>
    <p:sldId id="576" r:id="rId8"/>
    <p:sldId id="577" r:id="rId9"/>
    <p:sldId id="568" r:id="rId10"/>
    <p:sldId id="571" r:id="rId11"/>
    <p:sldId id="572" r:id="rId12"/>
    <p:sldId id="5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5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F83BD-08FA-4F15-98F0-DE3F0432496C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EB3DC-1814-439A-AB95-DAF79CB4F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39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4AF8D50-9CD0-4009-B87C-8889BD6DEA55}" type="datetime3">
              <a:rPr lang="en-US" smtClean="0"/>
              <a:t>24 February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6BDA6-13F6-4E18-83EE-F811FBC3F5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8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1C76-CE74-4400-9761-BFC61DC51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68BF2-F39A-47C3-96A0-489C23001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84B29-66C9-4E47-93AA-A8922789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9041-ACD1-4F13-87D7-BAB11E553FE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19EA9-9B0E-4612-9F5B-CF95312E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87BD9-F396-4266-A303-F63B0FBF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558A-410A-4D39-B140-4DDC7578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0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DEEA-3E48-4F8F-B4ED-4D1D9421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CF37A-04A2-44F5-9081-649103D9B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52176-0388-4D20-A63E-CFDDFC4F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9041-ACD1-4F13-87D7-BAB11E553FE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C96B7-4C74-4EF4-BF0F-A58F1F9C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F2EDF-A8F6-4CC7-ADDA-F2B958D4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558A-410A-4D39-B140-4DDC7578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0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7C90F-8732-4AE7-A696-9E842B3F0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C25E3-F2EB-4DA1-8980-EC3AEACE8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182F2-D085-43CC-B08D-0A8A009C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9041-ACD1-4F13-87D7-BAB11E553FE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685DC-4102-4DBA-81A5-9693DBDE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2234A-E275-48CE-89F1-CA326BA2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558A-410A-4D39-B140-4DDC7578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5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5AF4-1780-4B91-9824-10EA4954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82482-7794-4DA8-953E-1B6D3BEFF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5DC3D-E1A0-4F7E-9329-8B6A7F7E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9041-ACD1-4F13-87D7-BAB11E553FE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22D55-440A-4C67-8757-D91AB92B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27FF6-2B02-4E34-A188-846AE5D2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558A-410A-4D39-B140-4DDC7578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4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FCCD5-BBD9-4EBB-9B91-BE74BAEDF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62E82-5D0E-433A-B731-F05EFFA1C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BEAE4-8B60-449F-8043-3F8FDE95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9041-ACD1-4F13-87D7-BAB11E553FE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5031-F272-40FC-AE30-809E578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07411-9E95-40BA-AA03-889EFEDC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558A-410A-4D39-B140-4DDC7578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2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939D-B91E-4442-89C6-E2204AC3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0196F-7A45-4A5C-A50C-47DF9984D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5621E-0A8E-4F0A-8CC6-CB2FA1106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3429C-266F-4671-B73B-B8777F15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9041-ACD1-4F13-87D7-BAB11E553FE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05603-9F5E-43F0-A065-1C9FDEF86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2A356-015B-447F-9499-C44E20CE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558A-410A-4D39-B140-4DDC7578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9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4EFB-BA85-4AE3-BFB2-9CE05D12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253A7-3E09-4DDD-8618-DA4E3F14B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43B17-32FC-4D38-AFD6-CCC6D9F9A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2634A-DD70-4D55-88EC-38034B709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CCDDA-FF61-438F-95D8-37908D01D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4819C-2F07-44DA-BF09-85AB37A5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9041-ACD1-4F13-87D7-BAB11E553FE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55C54E-7430-4193-A1FC-2BC8757E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69255-17BF-487C-83CD-CE45D110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558A-410A-4D39-B140-4DDC7578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9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4EEC-9EE5-4DC4-99FA-A72A15DF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3F834-CA14-4A90-A719-1156FA16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9041-ACD1-4F13-87D7-BAB11E553FE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DA344-802F-43A1-9C9F-0C8AF2A9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14275-B678-4EBB-92FF-211467B1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558A-410A-4D39-B140-4DDC7578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8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2D829-3002-484D-8677-F6CB6299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9041-ACD1-4F13-87D7-BAB11E553FE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E49F85-FF3D-4A98-89E3-CF5E8BF2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A2B14-2F29-4A29-922F-6E507E44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558A-410A-4D39-B140-4DDC7578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8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3D81-8D46-4E0E-BDFA-1259EEFF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89E92-5764-4FD1-B965-DEAA038EA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58308-B1B0-4C62-9F3F-93EA5446C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863FE-8291-4847-8E5D-24A454CB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9041-ACD1-4F13-87D7-BAB11E553FE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1FD84-06BF-4600-8CBC-89A0CC0A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F9580-1CA3-47EB-90CB-EC9F7A22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558A-410A-4D39-B140-4DDC7578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7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EF8F-0B23-4B73-B604-F90829634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5D15C-DC0C-4F0D-9B05-B9FE98241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8A13E-0236-477E-A495-FFBE36AAB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8DAF8-AAC7-4476-AF76-46A9209E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9041-ACD1-4F13-87D7-BAB11E553FE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57C69-30B2-482E-8E07-CE56D5C4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6EDDE-6C1C-4E8C-998E-1DB28264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558A-410A-4D39-B140-4DDC7578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1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4981BF-96FA-4622-A4F4-C2C58453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9B693-465A-4B02-8B7B-67CD831A2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F423D-6440-4BA1-ADBC-4AA411652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19041-ACD1-4F13-87D7-BAB11E553FE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89EBB-7C50-4422-9FCB-1AE441389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715A6-D0CE-4F56-9ECF-08E3456E5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4558A-410A-4D39-B140-4DDC7578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2BE9-7991-4941-93E7-9107A732B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3666 Exam 1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4C6BB-9D92-4BB0-8673-68870C75A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exam will cover the topics from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Lectures 1.1-1.9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3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EA9EF0C-2B3D-4718-9365-F8662AE9182B}"/>
              </a:ext>
            </a:extLst>
          </p:cNvPr>
          <p:cNvSpPr/>
          <p:nvPr/>
        </p:nvSpPr>
        <p:spPr bwMode="auto">
          <a:xfrm>
            <a:off x="8661434" y="3982158"/>
            <a:ext cx="3357739" cy="3993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accent6">
                  <a:lumMod val="20000"/>
                  <a:lumOff val="80000"/>
                </a:schemeClr>
              </a:solidFill>
              <a:highlight>
                <a:srgbClr val="00FF00"/>
              </a:highlight>
              <a:latin typeface="Tahoma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05BF4-5EF1-4984-BD59-1B5586F82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01999"/>
            <a:ext cx="10515600" cy="4351338"/>
          </a:xfrm>
        </p:spPr>
        <p:txBody>
          <a:bodyPr/>
          <a:lstStyle/>
          <a:p>
            <a:r>
              <a:rPr lang="en-US" dirty="0"/>
              <a:t>Write RISC-V instructions to push s1, s2, and s3 onto the stack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Instead of 3 ADDI’s, we can adjust </a:t>
            </a:r>
            <a:r>
              <a:rPr lang="en-US" dirty="0" err="1"/>
              <a:t>sp</a:t>
            </a:r>
            <a:r>
              <a:rPr lang="en-US" dirty="0"/>
              <a:t> once for three words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# reserve space for 3 words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addi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	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, -12	</a:t>
            </a:r>
            <a:endParaRPr lang="en-US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sw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	 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1, 8(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sw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	 x2, 4(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sw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	 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3, 0(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04205-BA8D-4C90-8859-CDD016DA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67" y="0"/>
            <a:ext cx="10515600" cy="1325563"/>
          </a:xfrm>
        </p:spPr>
        <p:txBody>
          <a:bodyPr/>
          <a:lstStyle/>
          <a:p>
            <a:r>
              <a:rPr lang="en-US" dirty="0"/>
              <a:t>push multiple words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1ACA0-EF6F-4414-9791-46F183A214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9C2A05-5EB1-497E-992B-AEE822E4CD5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24736A-5503-4371-A852-B3D5E221E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561876"/>
              </p:ext>
            </p:extLst>
          </p:nvPr>
        </p:nvGraphicFramePr>
        <p:xfrm>
          <a:off x="7001520" y="2790190"/>
          <a:ext cx="501765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201229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000" b="0" i="0" u="none" strike="noStrike" cap="none" spc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uFillTx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  <a:sym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5D7AA6-2B0A-4206-9D52-8ED68546F53B}"/>
              </a:ext>
            </a:extLst>
          </p:cNvPr>
          <p:cNvCxnSpPr/>
          <p:nvPr/>
        </p:nvCxnSpPr>
        <p:spPr bwMode="auto">
          <a:xfrm>
            <a:off x="7848175" y="4152283"/>
            <a:ext cx="79208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F19092-179A-443C-919A-68FF12FE4E29}"/>
              </a:ext>
            </a:extLst>
          </p:cNvPr>
          <p:cNvSpPr txBox="1"/>
          <p:nvPr/>
        </p:nvSpPr>
        <p:spPr>
          <a:xfrm>
            <a:off x="7361467" y="51610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85613-B1D0-4B04-8FB3-AD402277106D}"/>
              </a:ext>
            </a:extLst>
          </p:cNvPr>
          <p:cNvSpPr txBox="1"/>
          <p:nvPr/>
        </p:nvSpPr>
        <p:spPr>
          <a:xfrm>
            <a:off x="6573202" y="3671383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 push</a:t>
            </a:r>
          </a:p>
          <a:p>
            <a:pPr algn="ctr"/>
            <a:r>
              <a:rPr lang="en-US" dirty="0" err="1"/>
              <a:t>sp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80A581-486F-4F0F-85B4-E3AB57C852C8}"/>
              </a:ext>
            </a:extLst>
          </p:cNvPr>
          <p:cNvCxnSpPr/>
          <p:nvPr/>
        </p:nvCxnSpPr>
        <p:spPr bwMode="auto">
          <a:xfrm>
            <a:off x="7848175" y="4149080"/>
            <a:ext cx="79208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62CD48D-2437-4569-A407-35761E7D9163}"/>
              </a:ext>
            </a:extLst>
          </p:cNvPr>
          <p:cNvSpPr/>
          <p:nvPr/>
        </p:nvSpPr>
        <p:spPr bwMode="auto">
          <a:xfrm>
            <a:off x="5335055" y="4573270"/>
            <a:ext cx="1033179" cy="21602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x1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FE4DB7-FCA1-4A6F-988E-B65D6213BC13}"/>
              </a:ext>
            </a:extLst>
          </p:cNvPr>
          <p:cNvSpPr/>
          <p:nvPr/>
        </p:nvSpPr>
        <p:spPr bwMode="auto">
          <a:xfrm>
            <a:off x="5335055" y="4805291"/>
            <a:ext cx="1033179" cy="2160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x2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566FC2-F296-4D41-BC0B-96C362CB9540}"/>
              </a:ext>
            </a:extLst>
          </p:cNvPr>
          <p:cNvSpPr/>
          <p:nvPr/>
        </p:nvSpPr>
        <p:spPr bwMode="auto">
          <a:xfrm>
            <a:off x="5335054" y="5021314"/>
            <a:ext cx="1033179" cy="2160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x3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A7EE5B0-7E64-49E4-B212-123692174F92}"/>
              </a:ext>
            </a:extLst>
          </p:cNvPr>
          <p:cNvSpPr/>
          <p:nvPr/>
        </p:nvSpPr>
        <p:spPr bwMode="auto">
          <a:xfrm>
            <a:off x="5335054" y="4573269"/>
            <a:ext cx="1033179" cy="21602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x1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48B7D2-B8D3-44AE-87FC-08A77F7D5DCD}"/>
              </a:ext>
            </a:extLst>
          </p:cNvPr>
          <p:cNvSpPr/>
          <p:nvPr/>
        </p:nvSpPr>
        <p:spPr bwMode="auto">
          <a:xfrm>
            <a:off x="5335054" y="4809637"/>
            <a:ext cx="1033179" cy="2160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x2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797006-7629-42A8-8BE4-B71F446E2E17}"/>
              </a:ext>
            </a:extLst>
          </p:cNvPr>
          <p:cNvSpPr/>
          <p:nvPr/>
        </p:nvSpPr>
        <p:spPr bwMode="auto">
          <a:xfrm>
            <a:off x="5335054" y="5035141"/>
            <a:ext cx="1033179" cy="2160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x3</a:t>
            </a:r>
          </a:p>
        </p:txBody>
      </p:sp>
    </p:spTree>
    <p:extLst>
      <p:ext uri="{BB962C8B-B14F-4D97-AF65-F5344CB8AC3E}">
        <p14:creationId xmlns:p14="http://schemas.microsoft.com/office/powerpoint/2010/main" val="38421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0162 L -1.875E-6 0.187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0.4582 -0.0134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04" y="-671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81481E-6 L 0.45859 0.0090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0" y="44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33333E-6 L 0.45755 0.0365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78" y="182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EA9EF0C-2B3D-4718-9365-F8662AE9182B}"/>
              </a:ext>
            </a:extLst>
          </p:cNvPr>
          <p:cNvSpPr/>
          <p:nvPr/>
        </p:nvSpPr>
        <p:spPr bwMode="auto">
          <a:xfrm>
            <a:off x="8661434" y="3982158"/>
            <a:ext cx="3357739" cy="3993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accent6">
                  <a:lumMod val="20000"/>
                  <a:lumOff val="80000"/>
                </a:schemeClr>
              </a:solidFill>
              <a:highlight>
                <a:srgbClr val="00FF00"/>
              </a:highlight>
              <a:latin typeface="Tahoma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05BF4-5EF1-4984-BD59-1B5586F82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01999"/>
            <a:ext cx="10515600" cy="4351338"/>
          </a:xfrm>
        </p:spPr>
        <p:txBody>
          <a:bodyPr/>
          <a:lstStyle/>
          <a:p>
            <a:r>
              <a:rPr lang="en-US" dirty="0"/>
              <a:t>Write RISC-V instructions to push s1, s2, and s3 onto the stack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Instead of 3 ADDI’s, we can adjust </a:t>
            </a:r>
            <a:r>
              <a:rPr lang="en-US" dirty="0" err="1"/>
              <a:t>sp</a:t>
            </a:r>
            <a:r>
              <a:rPr lang="en-US" dirty="0"/>
              <a:t> once for three words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# pop x1, x2, and x3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lw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	 x1, 8(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sp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lw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	 x2, 4(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sp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lw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	 x3, 0(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sp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addi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	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sp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sp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, 12</a:t>
            </a:r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04205-BA8D-4C90-8859-CDD016DA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67" y="0"/>
            <a:ext cx="10515600" cy="1325563"/>
          </a:xfrm>
        </p:spPr>
        <p:txBody>
          <a:bodyPr/>
          <a:lstStyle/>
          <a:p>
            <a:r>
              <a:rPr lang="en-US" dirty="0"/>
              <a:t>push multiple words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1ACA0-EF6F-4414-9791-46F183A214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9C2A05-5EB1-497E-992B-AEE822E4CD5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24736A-5503-4371-A852-B3D5E221E87F}"/>
              </a:ext>
            </a:extLst>
          </p:cNvPr>
          <p:cNvGraphicFramePr>
            <a:graphicFrameLocks noGrp="1"/>
          </p:cNvGraphicFramePr>
          <p:nvPr/>
        </p:nvGraphicFramePr>
        <p:xfrm>
          <a:off x="7001520" y="2790190"/>
          <a:ext cx="501765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201229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000" b="0" i="0" u="none" strike="noStrike" cap="none" spc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uFillTx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  <a:sym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5D7AA6-2B0A-4206-9D52-8ED68546F53B}"/>
              </a:ext>
            </a:extLst>
          </p:cNvPr>
          <p:cNvCxnSpPr/>
          <p:nvPr/>
        </p:nvCxnSpPr>
        <p:spPr bwMode="auto">
          <a:xfrm>
            <a:off x="7865523" y="5440247"/>
            <a:ext cx="79208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F19092-179A-443C-919A-68FF12FE4E29}"/>
              </a:ext>
            </a:extLst>
          </p:cNvPr>
          <p:cNvSpPr txBox="1"/>
          <p:nvPr/>
        </p:nvSpPr>
        <p:spPr>
          <a:xfrm>
            <a:off x="7361467" y="51610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85613-B1D0-4B04-8FB3-AD402277106D}"/>
              </a:ext>
            </a:extLst>
          </p:cNvPr>
          <p:cNvSpPr txBox="1"/>
          <p:nvPr/>
        </p:nvSpPr>
        <p:spPr>
          <a:xfrm>
            <a:off x="5659967" y="5477996"/>
            <a:ext cx="274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 pop </a:t>
            </a:r>
            <a:r>
              <a:rPr lang="en-US" dirty="0" err="1"/>
              <a:t>sp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80A581-486F-4F0F-85B4-E3AB57C852C8}"/>
              </a:ext>
            </a:extLst>
          </p:cNvPr>
          <p:cNvCxnSpPr/>
          <p:nvPr/>
        </p:nvCxnSpPr>
        <p:spPr bwMode="auto">
          <a:xfrm>
            <a:off x="7865523" y="5440247"/>
            <a:ext cx="79208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62CD48D-2437-4569-A407-35761E7D9163}"/>
              </a:ext>
            </a:extLst>
          </p:cNvPr>
          <p:cNvSpPr/>
          <p:nvPr/>
        </p:nvSpPr>
        <p:spPr bwMode="auto">
          <a:xfrm>
            <a:off x="10917767" y="4465258"/>
            <a:ext cx="1033179" cy="21602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x1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566FC2-F296-4D41-BC0B-96C362CB9540}"/>
              </a:ext>
            </a:extLst>
          </p:cNvPr>
          <p:cNvSpPr/>
          <p:nvPr/>
        </p:nvSpPr>
        <p:spPr bwMode="auto">
          <a:xfrm>
            <a:off x="10917765" y="5245128"/>
            <a:ext cx="1033179" cy="2160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x3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A7EE5B0-7E64-49E4-B212-123692174F92}"/>
              </a:ext>
            </a:extLst>
          </p:cNvPr>
          <p:cNvSpPr/>
          <p:nvPr/>
        </p:nvSpPr>
        <p:spPr bwMode="auto">
          <a:xfrm>
            <a:off x="10930220" y="4448413"/>
            <a:ext cx="1033179" cy="21602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x1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48B7D2-B8D3-44AE-87FC-08A77F7D5DCD}"/>
              </a:ext>
            </a:extLst>
          </p:cNvPr>
          <p:cNvSpPr/>
          <p:nvPr/>
        </p:nvSpPr>
        <p:spPr bwMode="auto">
          <a:xfrm>
            <a:off x="10930219" y="4875743"/>
            <a:ext cx="1033179" cy="2160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x2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797006-7629-42A8-8BE4-B71F446E2E17}"/>
              </a:ext>
            </a:extLst>
          </p:cNvPr>
          <p:cNvSpPr/>
          <p:nvPr/>
        </p:nvSpPr>
        <p:spPr bwMode="auto">
          <a:xfrm>
            <a:off x="10917766" y="5261973"/>
            <a:ext cx="1033179" cy="2160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x3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5EC740-1F4D-4B73-8575-2476C955F636}"/>
              </a:ext>
            </a:extLst>
          </p:cNvPr>
          <p:cNvSpPr/>
          <p:nvPr/>
        </p:nvSpPr>
        <p:spPr bwMode="auto">
          <a:xfrm>
            <a:off x="10930221" y="4863615"/>
            <a:ext cx="1033179" cy="2160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x2</a:t>
            </a:r>
          </a:p>
        </p:txBody>
      </p:sp>
    </p:spTree>
    <p:extLst>
      <p:ext uri="{BB962C8B-B14F-4D97-AF65-F5344CB8AC3E}">
        <p14:creationId xmlns:p14="http://schemas.microsoft.com/office/powerpoint/2010/main" val="11810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-0.47005 -0.1439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03" y="-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11022E-16 L -0.46653 -0.1590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33" y="-796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85185E-6 L -0.46068 -0.1775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34" y="-888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162 L 0.00118 -0.1884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951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4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4B51B7-5103-4420-980E-A84D3CC17198}"/>
              </a:ext>
            </a:extLst>
          </p:cNvPr>
          <p:cNvSpPr txBox="1"/>
          <p:nvPr/>
        </p:nvSpPr>
        <p:spPr>
          <a:xfrm>
            <a:off x="629920" y="507501"/>
            <a:ext cx="9631680" cy="3883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Assembly code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Translate pseudocode or simple C code to RISC-V assembly code.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Understand/debug RISC-V code.</a:t>
            </a:r>
          </a:p>
        </p:txBody>
      </p:sp>
    </p:spTree>
    <p:extLst>
      <p:ext uri="{BB962C8B-B14F-4D97-AF65-F5344CB8AC3E}">
        <p14:creationId xmlns:p14="http://schemas.microsoft.com/office/powerpoint/2010/main" val="3614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59D72D-878B-4F9F-9F05-FA029B12419D}"/>
              </a:ext>
            </a:extLst>
          </p:cNvPr>
          <p:cNvSpPr txBox="1"/>
          <p:nvPr/>
        </p:nvSpPr>
        <p:spPr>
          <a:xfrm>
            <a:off x="2145222" y="1340683"/>
            <a:ext cx="60966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Problem 1 </a:t>
            </a:r>
          </a:p>
          <a:p>
            <a:pPr marL="800100" lvl="1" indent="-342900">
              <a:buAutoNum type="arabicPeriod"/>
            </a:pPr>
            <a:r>
              <a:rPr lang="en-US" sz="2800" dirty="0"/>
              <a:t>Multi-choices (several); </a:t>
            </a:r>
          </a:p>
          <a:p>
            <a:pPr marL="800100" lvl="1" indent="-342900">
              <a:buAutoNum type="arabicPeriod"/>
            </a:pPr>
            <a:r>
              <a:rPr lang="en-US" sz="2800" dirty="0"/>
              <a:t>True or False (several);</a:t>
            </a:r>
          </a:p>
          <a:p>
            <a:pPr marL="0" lvl="1"/>
            <a:r>
              <a:rPr lang="en-US" sz="2800" dirty="0"/>
              <a:t>Problem 2. (a)-(c) Multi-blanks;</a:t>
            </a:r>
          </a:p>
          <a:p>
            <a:r>
              <a:rPr lang="en-US" sz="2800" dirty="0"/>
              <a:t>Problem 3. short answers;</a:t>
            </a:r>
          </a:p>
          <a:p>
            <a:r>
              <a:rPr lang="en-US" sz="2800" dirty="0"/>
              <a:t>Problem 4. Essay;</a:t>
            </a:r>
          </a:p>
          <a:p>
            <a:r>
              <a:rPr lang="en-US" sz="2800" dirty="0"/>
              <a:t>Problem 5. Essay</a:t>
            </a:r>
          </a:p>
          <a:p>
            <a:r>
              <a:rPr lang="en-US" sz="2800" dirty="0"/>
              <a:t>Problem 6. Essay</a:t>
            </a:r>
          </a:p>
        </p:txBody>
      </p:sp>
    </p:spTree>
    <p:extLst>
      <p:ext uri="{BB962C8B-B14F-4D97-AF65-F5344CB8AC3E}">
        <p14:creationId xmlns:p14="http://schemas.microsoft.com/office/powerpoint/2010/main" val="208675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998E71-9035-4717-BEE9-0651AB74C64E}"/>
              </a:ext>
            </a:extLst>
          </p:cNvPr>
          <p:cNvSpPr txBox="1"/>
          <p:nvPr/>
        </p:nvSpPr>
        <p:spPr>
          <a:xfrm>
            <a:off x="520700" y="499533"/>
            <a:ext cx="8712199" cy="4600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1200"/>
              </a:spcBef>
              <a:spcAft>
                <a:spcPts val="1200"/>
              </a:spcAft>
            </a:pPr>
            <a:r>
              <a:rPr lang="en-US" sz="20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Numbers, bits, bytes, and ASCII characters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Binary numbers, two’s complement numbers, hexadecimal numbers.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 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Conversion between different number systems, including decimal numbers, binary, hexadecimal.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 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Signed and unsigned extension.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 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Addition/subtraction of binary/two’s complement numbers. Negate a two’s complement number.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  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Bitwise logical operations.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  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ASCII characters.</a:t>
            </a:r>
          </a:p>
        </p:txBody>
      </p:sp>
    </p:spTree>
    <p:extLst>
      <p:ext uri="{BB962C8B-B14F-4D97-AF65-F5344CB8AC3E}">
        <p14:creationId xmlns:p14="http://schemas.microsoft.com/office/powerpoint/2010/main" val="56129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BC6E6B-A464-4D69-94EA-BCAA61D01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848626"/>
              </p:ext>
            </p:extLst>
          </p:nvPr>
        </p:nvGraphicFramePr>
        <p:xfrm>
          <a:off x="1888067" y="1875207"/>
          <a:ext cx="7721016" cy="33983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0419">
                  <a:extLst>
                    <a:ext uri="{9D8B030D-6E8A-4147-A177-3AD203B41FA5}">
                      <a16:colId xmlns:a16="http://schemas.microsoft.com/office/drawing/2014/main" val="493302531"/>
                    </a:ext>
                  </a:extLst>
                </a:gridCol>
                <a:gridCol w="4540597">
                  <a:extLst>
                    <a:ext uri="{9D8B030D-6E8A-4147-A177-3AD203B41FA5}">
                      <a16:colId xmlns:a16="http://schemas.microsoft.com/office/drawing/2014/main" val="1668278910"/>
                    </a:ext>
                  </a:extLst>
                </a:gridCol>
              </a:tblGrid>
              <a:tr h="5352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Instruction class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RISC-V examples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882534"/>
                  </a:ext>
                </a:extLst>
              </a:tr>
              <a:tr h="5352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Arithmetic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add, sub, </a:t>
                      </a:r>
                      <a:r>
                        <a:rPr lang="en-US" sz="1800" dirty="0" err="1">
                          <a:effectLst/>
                        </a:rPr>
                        <a:t>addi</a:t>
                      </a:r>
                      <a:r>
                        <a:rPr lang="en-US" sz="1800" dirty="0">
                          <a:effectLst/>
                        </a:rPr>
                        <a:t>…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6700"/>
                  </a:ext>
                </a:extLst>
              </a:tr>
              <a:tr h="5352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Data transfer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lw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sw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lb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lbu</a:t>
                      </a:r>
                      <a:r>
                        <a:rPr lang="en-US" sz="1800" dirty="0">
                          <a:effectLst/>
                        </a:rPr>
                        <a:t>, sb </a:t>
                      </a:r>
                      <a:r>
                        <a:rPr lang="en-US" sz="1800" dirty="0" err="1">
                          <a:effectLst/>
                        </a:rPr>
                        <a:t>lh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lhu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lui</a:t>
                      </a:r>
                      <a:r>
                        <a:rPr lang="en-US" sz="1800" dirty="0">
                          <a:effectLst/>
                        </a:rPr>
                        <a:t>…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487951"/>
                  </a:ext>
                </a:extLst>
              </a:tr>
              <a:tr h="7222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Logical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and, or, </a:t>
                      </a:r>
                      <a:r>
                        <a:rPr lang="en-US" sz="1800" dirty="0" err="1">
                          <a:effectLst/>
                        </a:rPr>
                        <a:t>xor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andi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ori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sll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sra</a:t>
                      </a:r>
                      <a:r>
                        <a:rPr lang="en-US" sz="1800" dirty="0">
                          <a:effectLst/>
                        </a:rPr>
                        <a:t>…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175544"/>
                  </a:ext>
                </a:extLst>
              </a:tr>
              <a:tr h="5352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Cond. Branch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beq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bne</a:t>
                      </a:r>
                      <a:r>
                        <a:rPr lang="en-US" sz="1800" dirty="0">
                          <a:effectLst/>
                        </a:rPr>
                        <a:t>…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439301"/>
                  </a:ext>
                </a:extLst>
              </a:tr>
              <a:tr h="5352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Jump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Jal,</a:t>
                      </a:r>
                      <a:r>
                        <a:rPr lang="zh-CN" altLang="en-US" sz="1800" dirty="0">
                          <a:effectLst/>
                        </a:rPr>
                        <a:t> </a:t>
                      </a:r>
                      <a:r>
                        <a:rPr lang="en-US" altLang="zh-CN" sz="1800" dirty="0" err="1">
                          <a:effectLst/>
                        </a:rPr>
                        <a:t>jalr</a:t>
                      </a:r>
                      <a:r>
                        <a:rPr lang="en-US" altLang="zh-CN" sz="1800" dirty="0">
                          <a:effectLst/>
                        </a:rPr>
                        <a:t>…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3810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6021A06-EC5C-45C5-9BA0-34C0EA4A5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378" y="279968"/>
            <a:ext cx="8902918" cy="1169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RISC-V ISA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Skill: Be extremely familiar with a set of core MIPS instructions, understand their operations, and use them properly.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RISC-V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instructions sets. Arithmetic, logical, memory, control flow instructions.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33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1EEDD37-5525-4A78-8947-AF1D6E4AC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636342"/>
            <a:ext cx="7210534" cy="2092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Data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Skill: Properly specify operands in instructions and access data in programs.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2E74B5"/>
              </a:solidFill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1. Accessing data in registers and memory.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Picture 2">
            <a:extLst>
              <a:ext uri="{FF2B5EF4-FFF2-40B4-BE49-F238E27FC236}">
                <a16:creationId xmlns:a16="http://schemas.microsoft.com/office/drawing/2014/main" id="{D597B331-FD26-48FD-8FFB-41AE340B7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2772233"/>
            <a:ext cx="6032500" cy="226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DC86BAE4-FF81-4062-881D-0952BC57F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1911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18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9571A51-F62B-4DCB-85BB-69D4396E9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0"/>
            <a:ext cx="10303205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Array in memory. Array of words, half-words, and bytes (characters).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Picture 3">
            <a:extLst>
              <a:ext uri="{FF2B5EF4-FFF2-40B4-BE49-F238E27FC236}">
                <a16:creationId xmlns:a16="http://schemas.microsoft.com/office/drawing/2014/main" id="{4EC7AD5E-8152-4E17-A9F3-3B7A11857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62" y="917089"/>
            <a:ext cx="4840288" cy="502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7861B5A-976D-4ADF-AAA4-BE9053B8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1890A5-3770-4A37-80BB-3DF45B8B6CAF}"/>
              </a:ext>
            </a:extLst>
          </p:cNvPr>
          <p:cNvSpPr/>
          <p:nvPr/>
        </p:nvSpPr>
        <p:spPr>
          <a:xfrm>
            <a:off x="5829300" y="1612900"/>
            <a:ext cx="12065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67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CF3A7D6-AE87-4D62-B09D-EE9C4376B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62" y="314980"/>
            <a:ext cx="7699865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Data of different sizes. Sign extension. Endianness.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5" name="Picture 4">
            <a:extLst>
              <a:ext uri="{FF2B5EF4-FFF2-40B4-BE49-F238E27FC236}">
                <a16:creationId xmlns:a16="http://schemas.microsoft.com/office/drawing/2014/main" id="{67BCC0B4-3570-40E3-B1A7-1A24CA5726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8"/>
          <a:stretch/>
        </p:blipFill>
        <p:spPr bwMode="auto">
          <a:xfrm>
            <a:off x="978807" y="1508862"/>
            <a:ext cx="7645444" cy="254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8C50404-A403-41E5-9980-D67762CB0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1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D90F7A-3D7A-4960-936A-ED7AA675FA49}"/>
              </a:ext>
            </a:extLst>
          </p:cNvPr>
          <p:cNvSpPr txBox="1"/>
          <p:nvPr/>
        </p:nvSpPr>
        <p:spPr>
          <a:xfrm>
            <a:off x="150210" y="0"/>
            <a:ext cx="10956596" cy="609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Control flow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Skill: given enough information, encode MIPS instruction with 32 bits and understand encoded instructions. 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Program counter.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  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RISC-V support for if-then-else, loops, functions.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  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Compare values with </a:t>
            </a:r>
            <a:r>
              <a:rPr lang="en-US" sz="2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beq,bne</a:t>
            </a:r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etc.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  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RISC-V calling convention. Caller-saved /callee-saved registers. Passing parameters to / returning value from functions.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 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Stack. Push/pop. Save/restore registers on stack. Allocate storage space on stack.</a:t>
            </a:r>
          </a:p>
        </p:txBody>
      </p:sp>
    </p:spTree>
    <p:extLst>
      <p:ext uri="{BB962C8B-B14F-4D97-AF65-F5344CB8AC3E}">
        <p14:creationId xmlns:p14="http://schemas.microsoft.com/office/powerpoint/2010/main" val="330943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3974" y="2169303"/>
            <a:ext cx="2813049" cy="1338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# pop  x2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lw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     x2, 0(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addi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, 4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operations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3B2C90-6C27-4842-843F-4F6E0E497D5C}"/>
              </a:ext>
            </a:extLst>
          </p:cNvPr>
          <p:cNvSpPr/>
          <p:nvPr/>
        </p:nvSpPr>
        <p:spPr bwMode="auto">
          <a:xfrm>
            <a:off x="1447521" y="3429000"/>
            <a:ext cx="1033179" cy="13681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Tahoma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F09583-404B-4725-B772-99837C6A43A6}"/>
              </a:ext>
            </a:extLst>
          </p:cNvPr>
          <p:cNvCxnSpPr>
            <a:cxnSpLocks/>
          </p:cNvCxnSpPr>
          <p:nvPr/>
        </p:nvCxnSpPr>
        <p:spPr bwMode="auto">
          <a:xfrm>
            <a:off x="1447521" y="3429000"/>
            <a:ext cx="0" cy="28586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BBCFCC-0A9A-403B-AA85-89E76736A8DF}"/>
              </a:ext>
            </a:extLst>
          </p:cNvPr>
          <p:cNvCxnSpPr>
            <a:cxnSpLocks/>
          </p:cNvCxnSpPr>
          <p:nvPr/>
        </p:nvCxnSpPr>
        <p:spPr bwMode="auto">
          <a:xfrm>
            <a:off x="2480700" y="3429000"/>
            <a:ext cx="0" cy="28586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CFB2ED8-EEF4-4D46-8219-E62BFFE0237D}"/>
              </a:ext>
            </a:extLst>
          </p:cNvPr>
          <p:cNvSpPr/>
          <p:nvPr/>
        </p:nvSpPr>
        <p:spPr bwMode="auto">
          <a:xfrm>
            <a:off x="1447521" y="4797153"/>
            <a:ext cx="1033178" cy="216023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Tahoma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F66839-A366-46E0-AF41-31FF536636EA}"/>
              </a:ext>
            </a:extLst>
          </p:cNvPr>
          <p:cNvSpPr/>
          <p:nvPr/>
        </p:nvSpPr>
        <p:spPr bwMode="auto">
          <a:xfrm>
            <a:off x="2736856" y="5448867"/>
            <a:ext cx="1033179" cy="21602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x1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7B20BF-D747-4C75-B55E-55419CCFF527}"/>
              </a:ext>
            </a:extLst>
          </p:cNvPr>
          <p:cNvSpPr txBox="1"/>
          <p:nvPr/>
        </p:nvSpPr>
        <p:spPr>
          <a:xfrm>
            <a:off x="79370" y="4674331"/>
            <a:ext cx="792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ahoma" panose="020B0604030504040204" pitchFamily="34" charset="0"/>
              </a:rPr>
              <a:t>sp</a:t>
            </a:r>
            <a:endParaRPr lang="en-US" sz="2400" dirty="0">
              <a:latin typeface="Tahoma" panose="020B060403050404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81D7CF-5EB9-443E-8DBA-A76721155EC1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 bwMode="auto">
          <a:xfrm>
            <a:off x="871455" y="4905164"/>
            <a:ext cx="576067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4" name="Arrow: Up 13">
            <a:extLst>
              <a:ext uri="{FF2B5EF4-FFF2-40B4-BE49-F238E27FC236}">
                <a16:creationId xmlns:a16="http://schemas.microsoft.com/office/drawing/2014/main" id="{7989DAF1-DBB1-4641-A8E5-40DC82B1C6F7}"/>
              </a:ext>
            </a:extLst>
          </p:cNvPr>
          <p:cNvSpPr/>
          <p:nvPr/>
        </p:nvSpPr>
        <p:spPr bwMode="auto">
          <a:xfrm>
            <a:off x="1758223" y="5182059"/>
            <a:ext cx="385107" cy="576058"/>
          </a:xfrm>
          <a:prstGeom prst="upArrow">
            <a:avLst>
              <a:gd name="adj1" fmla="val 50000"/>
              <a:gd name="adj2" fmla="val 94425"/>
            </a:avLst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Tahoma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C3305E-5726-4951-B725-89A43AF35F3F}"/>
              </a:ext>
            </a:extLst>
          </p:cNvPr>
          <p:cNvSpPr/>
          <p:nvPr/>
        </p:nvSpPr>
        <p:spPr bwMode="auto">
          <a:xfrm>
            <a:off x="4739134" y="3429000"/>
            <a:ext cx="1033179" cy="13681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Tahoma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3C0CABD-A288-44B8-89E3-7AE026DECF43}"/>
              </a:ext>
            </a:extLst>
          </p:cNvPr>
          <p:cNvCxnSpPr>
            <a:cxnSpLocks/>
          </p:cNvCxnSpPr>
          <p:nvPr/>
        </p:nvCxnSpPr>
        <p:spPr bwMode="auto">
          <a:xfrm>
            <a:off x="4739134" y="3429000"/>
            <a:ext cx="0" cy="28586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D8525-2384-4245-A92C-B0A7ED372EB4}"/>
              </a:ext>
            </a:extLst>
          </p:cNvPr>
          <p:cNvCxnSpPr>
            <a:cxnSpLocks/>
          </p:cNvCxnSpPr>
          <p:nvPr/>
        </p:nvCxnSpPr>
        <p:spPr bwMode="auto">
          <a:xfrm>
            <a:off x="5772313" y="3429000"/>
            <a:ext cx="0" cy="28586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92056C3-21EC-43DE-8BC3-270D926812D1}"/>
              </a:ext>
            </a:extLst>
          </p:cNvPr>
          <p:cNvSpPr/>
          <p:nvPr/>
        </p:nvSpPr>
        <p:spPr bwMode="auto">
          <a:xfrm>
            <a:off x="4737001" y="4797153"/>
            <a:ext cx="1033179" cy="216023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Tahoma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CFB58D-7AB0-4E21-A542-9E78D826A961}"/>
              </a:ext>
            </a:extLst>
          </p:cNvPr>
          <p:cNvSpPr txBox="1"/>
          <p:nvPr/>
        </p:nvSpPr>
        <p:spPr>
          <a:xfrm>
            <a:off x="3392206" y="4720394"/>
            <a:ext cx="792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ahoma" panose="020B0604030504040204" pitchFamily="34" charset="0"/>
              </a:rPr>
              <a:t>sp</a:t>
            </a:r>
            <a:endParaRPr lang="en-US" sz="2400" dirty="0">
              <a:latin typeface="Tahoma" panose="020B060403050404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462D9C-B8E0-490D-897D-37C7F6EF2FF5}"/>
              </a:ext>
            </a:extLst>
          </p:cNvPr>
          <p:cNvCxnSpPr>
            <a:cxnSpLocks/>
          </p:cNvCxnSpPr>
          <p:nvPr/>
        </p:nvCxnSpPr>
        <p:spPr bwMode="auto">
          <a:xfrm>
            <a:off x="4158801" y="4915469"/>
            <a:ext cx="576067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34" name="Arrow: Up 33">
            <a:extLst>
              <a:ext uri="{FF2B5EF4-FFF2-40B4-BE49-F238E27FC236}">
                <a16:creationId xmlns:a16="http://schemas.microsoft.com/office/drawing/2014/main" id="{02F862DD-04B4-49B5-BA1E-7ABDAFD18052}"/>
              </a:ext>
            </a:extLst>
          </p:cNvPr>
          <p:cNvSpPr/>
          <p:nvPr/>
        </p:nvSpPr>
        <p:spPr bwMode="auto">
          <a:xfrm>
            <a:off x="5076505" y="5182059"/>
            <a:ext cx="385107" cy="576058"/>
          </a:xfrm>
          <a:prstGeom prst="upArrow">
            <a:avLst>
              <a:gd name="adj1" fmla="val 50000"/>
              <a:gd name="adj2" fmla="val 94425"/>
            </a:avLst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Tahoma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EC9631-3B0F-4117-9A8F-8826BCA85214}"/>
              </a:ext>
            </a:extLst>
          </p:cNvPr>
          <p:cNvSpPr/>
          <p:nvPr/>
        </p:nvSpPr>
        <p:spPr bwMode="auto">
          <a:xfrm>
            <a:off x="8577955" y="3429000"/>
            <a:ext cx="1033179" cy="13681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Tahoma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8E6786-E641-45F4-B7E1-1B847647D426}"/>
              </a:ext>
            </a:extLst>
          </p:cNvPr>
          <p:cNvCxnSpPr>
            <a:cxnSpLocks/>
          </p:cNvCxnSpPr>
          <p:nvPr/>
        </p:nvCxnSpPr>
        <p:spPr bwMode="auto">
          <a:xfrm>
            <a:off x="8577955" y="3429000"/>
            <a:ext cx="0" cy="28586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0F13D0B-275F-4B69-B285-58A9A1D92D14}"/>
              </a:ext>
            </a:extLst>
          </p:cNvPr>
          <p:cNvCxnSpPr>
            <a:cxnSpLocks/>
          </p:cNvCxnSpPr>
          <p:nvPr/>
        </p:nvCxnSpPr>
        <p:spPr bwMode="auto">
          <a:xfrm>
            <a:off x="9611134" y="3429000"/>
            <a:ext cx="0" cy="28586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984A0A8-14D8-42E4-BEEA-FD9A71CD426B}"/>
              </a:ext>
            </a:extLst>
          </p:cNvPr>
          <p:cNvSpPr/>
          <p:nvPr/>
        </p:nvSpPr>
        <p:spPr bwMode="auto">
          <a:xfrm>
            <a:off x="8577955" y="4797153"/>
            <a:ext cx="1033178" cy="216023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Tahoma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68498B-8556-4705-A7D0-AEF9CD2CBE93}"/>
              </a:ext>
            </a:extLst>
          </p:cNvPr>
          <p:cNvSpPr txBox="1"/>
          <p:nvPr/>
        </p:nvSpPr>
        <p:spPr>
          <a:xfrm>
            <a:off x="7422718" y="4674334"/>
            <a:ext cx="792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ahoma" panose="020B0604030504040204" pitchFamily="34" charset="0"/>
              </a:rPr>
              <a:t>sp</a:t>
            </a:r>
            <a:endParaRPr lang="en-US" sz="2400" dirty="0">
              <a:latin typeface="Tahoma" panose="020B060403050404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7579BB7-6A1D-4746-B9FA-88B4A6032DC8}"/>
              </a:ext>
            </a:extLst>
          </p:cNvPr>
          <p:cNvCxnSpPr>
            <a:cxnSpLocks/>
          </p:cNvCxnSpPr>
          <p:nvPr/>
        </p:nvCxnSpPr>
        <p:spPr bwMode="auto">
          <a:xfrm>
            <a:off x="8002780" y="5111761"/>
            <a:ext cx="576067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42" name="Arrow: Up 41">
            <a:extLst>
              <a:ext uri="{FF2B5EF4-FFF2-40B4-BE49-F238E27FC236}">
                <a16:creationId xmlns:a16="http://schemas.microsoft.com/office/drawing/2014/main" id="{B76793F7-42A4-407C-9D38-3EE9881F4784}"/>
              </a:ext>
            </a:extLst>
          </p:cNvPr>
          <p:cNvSpPr/>
          <p:nvPr/>
        </p:nvSpPr>
        <p:spPr bwMode="auto">
          <a:xfrm>
            <a:off x="8866618" y="5431120"/>
            <a:ext cx="385107" cy="576058"/>
          </a:xfrm>
          <a:prstGeom prst="upArrow">
            <a:avLst>
              <a:gd name="adj1" fmla="val 50000"/>
              <a:gd name="adj2" fmla="val 94425"/>
            </a:avLst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Tahoma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EE40AB-0922-4AC0-9868-E57D5F328D86}"/>
              </a:ext>
            </a:extLst>
          </p:cNvPr>
          <p:cNvSpPr txBox="1"/>
          <p:nvPr/>
        </p:nvSpPr>
        <p:spPr>
          <a:xfrm>
            <a:off x="3248755" y="369570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</a:rPr>
              <a:t>Push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BE8A9-D5FC-43B3-908D-796964BEC0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879517" y="6356350"/>
            <a:ext cx="4114800" cy="365125"/>
          </a:xfrm>
        </p:spPr>
        <p:txBody>
          <a:bodyPr/>
          <a:lstStyle/>
          <a:p>
            <a:pPr>
              <a:defRPr/>
            </a:pPr>
            <a:fld id="{579C2A05-5EB1-497E-992B-AEE822E4CD5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EA1A7A2-0C6A-46F2-8B03-537EC719D5D6}"/>
              </a:ext>
            </a:extLst>
          </p:cNvPr>
          <p:cNvSpPr/>
          <p:nvPr/>
        </p:nvSpPr>
        <p:spPr bwMode="auto">
          <a:xfrm>
            <a:off x="2735789" y="5448866"/>
            <a:ext cx="1033179" cy="21602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x1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9C8C63-807B-49C0-9694-42755A11DA0F}"/>
              </a:ext>
            </a:extLst>
          </p:cNvPr>
          <p:cNvSpPr/>
          <p:nvPr/>
        </p:nvSpPr>
        <p:spPr bwMode="auto">
          <a:xfrm>
            <a:off x="8579738" y="5010596"/>
            <a:ext cx="1033179" cy="21602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Consolas" panose="020B0609020204030204" pitchFamily="49" charset="0"/>
              </a:rPr>
              <a:t>x</a:t>
            </a:r>
            <a:r>
              <a:rPr lang="en-US" sz="12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9E8F7C3-EC15-4EA9-BA7B-F9B1D40F173C}"/>
              </a:ext>
            </a:extLst>
          </p:cNvPr>
          <p:cNvSpPr/>
          <p:nvPr/>
        </p:nvSpPr>
        <p:spPr bwMode="auto">
          <a:xfrm>
            <a:off x="11011300" y="3446388"/>
            <a:ext cx="1033179" cy="13681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Tahoma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4396F5A-0B0F-4BAF-8560-28E6C0164D15}"/>
              </a:ext>
            </a:extLst>
          </p:cNvPr>
          <p:cNvCxnSpPr>
            <a:cxnSpLocks/>
          </p:cNvCxnSpPr>
          <p:nvPr/>
        </p:nvCxnSpPr>
        <p:spPr bwMode="auto">
          <a:xfrm>
            <a:off x="11011300" y="3446388"/>
            <a:ext cx="0" cy="28586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F01F0C-8E3C-4E96-A5DB-60DB03477D63}"/>
              </a:ext>
            </a:extLst>
          </p:cNvPr>
          <p:cNvCxnSpPr>
            <a:cxnSpLocks/>
          </p:cNvCxnSpPr>
          <p:nvPr/>
        </p:nvCxnSpPr>
        <p:spPr bwMode="auto">
          <a:xfrm>
            <a:off x="12044479" y="3446388"/>
            <a:ext cx="0" cy="28586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E58D0DC-E642-46EF-9414-8FF337CB72DB}"/>
              </a:ext>
            </a:extLst>
          </p:cNvPr>
          <p:cNvSpPr/>
          <p:nvPr/>
        </p:nvSpPr>
        <p:spPr bwMode="auto">
          <a:xfrm>
            <a:off x="11011300" y="4814541"/>
            <a:ext cx="1033178" cy="216023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Tahoma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882A27-A6D5-4C87-944C-DC6B08C0CF33}"/>
              </a:ext>
            </a:extLst>
          </p:cNvPr>
          <p:cNvSpPr txBox="1"/>
          <p:nvPr/>
        </p:nvSpPr>
        <p:spPr>
          <a:xfrm>
            <a:off x="9856063" y="4691722"/>
            <a:ext cx="792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ahoma" panose="020B0604030504040204" pitchFamily="34" charset="0"/>
              </a:rPr>
              <a:t>sp</a:t>
            </a:r>
            <a:endParaRPr lang="en-US" sz="2400" dirty="0">
              <a:latin typeface="Tahoma" panose="020B0604030504040204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2EC47D7-CF14-49BA-A101-7A296B9B05EA}"/>
              </a:ext>
            </a:extLst>
          </p:cNvPr>
          <p:cNvCxnSpPr>
            <a:cxnSpLocks/>
          </p:cNvCxnSpPr>
          <p:nvPr/>
        </p:nvCxnSpPr>
        <p:spPr bwMode="auto">
          <a:xfrm>
            <a:off x="10436125" y="5129149"/>
            <a:ext cx="576067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56" name="Arrow: Up 55">
            <a:extLst>
              <a:ext uri="{FF2B5EF4-FFF2-40B4-BE49-F238E27FC236}">
                <a16:creationId xmlns:a16="http://schemas.microsoft.com/office/drawing/2014/main" id="{75E13F98-D78C-4316-A3BB-C4A080B17925}"/>
              </a:ext>
            </a:extLst>
          </p:cNvPr>
          <p:cNvSpPr/>
          <p:nvPr/>
        </p:nvSpPr>
        <p:spPr bwMode="auto">
          <a:xfrm>
            <a:off x="11299963" y="5448508"/>
            <a:ext cx="385107" cy="576058"/>
          </a:xfrm>
          <a:prstGeom prst="upArrow">
            <a:avLst>
              <a:gd name="adj1" fmla="val 50000"/>
              <a:gd name="adj2" fmla="val 94425"/>
            </a:avLst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Tahoma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9B8B15-0B8C-46EE-B34F-BDA647669F14}"/>
              </a:ext>
            </a:extLst>
          </p:cNvPr>
          <p:cNvSpPr txBox="1"/>
          <p:nvPr/>
        </p:nvSpPr>
        <p:spPr>
          <a:xfrm>
            <a:off x="9759530" y="3713089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</a:rPr>
              <a:t>Pop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94C75D-0BF7-4CCB-A753-382960F515C3}"/>
              </a:ext>
            </a:extLst>
          </p:cNvPr>
          <p:cNvSpPr/>
          <p:nvPr/>
        </p:nvSpPr>
        <p:spPr bwMode="auto">
          <a:xfrm>
            <a:off x="11015134" y="5030564"/>
            <a:ext cx="1033179" cy="21602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Consolas" panose="020B0609020204030204" pitchFamily="49" charset="0"/>
              </a:rPr>
              <a:t>x</a:t>
            </a:r>
            <a:r>
              <a:rPr lang="en-US" sz="12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2CA177-FEC3-46AA-B103-D02A7A0B3981}"/>
              </a:ext>
            </a:extLst>
          </p:cNvPr>
          <p:cNvSpPr/>
          <p:nvPr/>
        </p:nvSpPr>
        <p:spPr bwMode="auto">
          <a:xfrm>
            <a:off x="11020444" y="5030564"/>
            <a:ext cx="1033179" cy="21602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Consolas" panose="020B0609020204030204" pitchFamily="49" charset="0"/>
              </a:rPr>
              <a:t>x</a:t>
            </a:r>
            <a:r>
              <a:rPr lang="en-US" sz="12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BCA31D-5870-4AA2-A39B-ECE1B0132FC5}"/>
              </a:ext>
            </a:extLst>
          </p:cNvPr>
          <p:cNvSpPr txBox="1"/>
          <p:nvPr/>
        </p:nvSpPr>
        <p:spPr>
          <a:xfrm>
            <a:off x="3479380" y="2206554"/>
            <a:ext cx="3888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#push  x1			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addi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	 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, -4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sw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	 x1, 0(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)        	</a:t>
            </a:r>
          </a:p>
        </p:txBody>
      </p:sp>
    </p:spTree>
    <p:extLst>
      <p:ext uri="{BB962C8B-B14F-4D97-AF65-F5344CB8AC3E}">
        <p14:creationId xmlns:p14="http://schemas.microsoft.com/office/powerpoint/2010/main" val="323803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7.40741E-7 L 2.91667E-6 0.04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33333E-6 L -3.54167E-6 0.0321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81481E-6 L 0.1651 -0.0620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55" y="-310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09948 0.0988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74" y="493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33333E-6 L 2.70833E-6 -0.0312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74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1" grpId="0"/>
      <p:bldP spid="5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649</Words>
  <Application>Microsoft Office PowerPoint</Application>
  <PresentationFormat>Widescreen</PresentationFormat>
  <Paragraphs>146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Tahoma</vt:lpstr>
      <vt:lpstr>Times New Roman</vt:lpstr>
      <vt:lpstr>Office Theme</vt:lpstr>
      <vt:lpstr>CSE 3666 Exam 1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Stack operations</vt:lpstr>
      <vt:lpstr>push multiple words</vt:lpstr>
      <vt:lpstr>push multiple words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Ding, Caiwen</dc:creator>
  <cp:lastModifiedBy>Ding Caiwen</cp:lastModifiedBy>
  <cp:revision>23</cp:revision>
  <dcterms:created xsi:type="dcterms:W3CDTF">2021-10-07T14:54:54Z</dcterms:created>
  <dcterms:modified xsi:type="dcterms:W3CDTF">2022-02-24T19:34:17Z</dcterms:modified>
</cp:coreProperties>
</file>