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8" r:id="rId6"/>
    <p:sldId id="271" r:id="rId7"/>
    <p:sldId id="289" r:id="rId8"/>
    <p:sldId id="290" r:id="rId9"/>
    <p:sldId id="291" r:id="rId10"/>
    <p:sldId id="292" r:id="rId11"/>
    <p:sldId id="293" r:id="rId12"/>
    <p:sldId id="301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77" r:id="rId21"/>
  </p:sldIdLst>
  <p:sldSz cx="9144000" cy="6858000" type="screen4x3"/>
  <p:notesSz cx="6858000" cy="9144000"/>
  <p:custDataLst>
    <p:tags r:id="rId22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05/12/2011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Trabalho Prático – Parte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oints-50.txt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922810</a:t>
            </a:r>
            <a:endParaRPr lang="pt-BR" dirty="0"/>
          </a:p>
        </p:txBody>
      </p:sp>
      <p:pic>
        <p:nvPicPr>
          <p:cNvPr id="5122" name="Picture 2" descr="D:\Jonathan\Meus documentos\Eclipse Workspace\Grafos\Release\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486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oints-80.txt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1.32249e+006</a:t>
            </a:r>
          </a:p>
        </p:txBody>
      </p:sp>
      <p:pic>
        <p:nvPicPr>
          <p:cNvPr id="6146" name="Picture 2" descr="D:\Jonathan\Meus documentos\Eclipse Workspace\Grafos\Release\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20486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oints-100.txt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1.48584e+006</a:t>
            </a:r>
          </a:p>
        </p:txBody>
      </p:sp>
      <p:pic>
        <p:nvPicPr>
          <p:cNvPr id="7170" name="Picture 2" descr="D:\Jonathan\Meus documentos\Eclipse Workspace\Grafos\Release\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2849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oints-150.txt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2.05337e+006</a:t>
            </a:r>
          </a:p>
        </p:txBody>
      </p:sp>
      <p:pic>
        <p:nvPicPr>
          <p:cNvPr id="8195" name="Picture 3" descr="D:\Jonathan\Meus documentos\Eclipse Workspace\Grafos\Release\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oints-200.txt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2.72919e+006</a:t>
            </a:r>
            <a:endParaRPr lang="pt-BR" dirty="0"/>
          </a:p>
        </p:txBody>
      </p:sp>
      <p:pic>
        <p:nvPicPr>
          <p:cNvPr id="9218" name="Picture 2" descr="D:\Jonathan\Meus documentos\Eclipse Workspace\Grafos\Release\2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oints-500.txt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6.29196e+006</a:t>
            </a:r>
            <a:endParaRPr lang="pt-BR" dirty="0"/>
          </a:p>
        </p:txBody>
      </p:sp>
      <p:pic>
        <p:nvPicPr>
          <p:cNvPr id="10242" name="Picture 2" descr="D:\Jonathan\Meus documentos\Eclipse Workspace\Grafos\Release\5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oints-1000.txt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1.09491e+007</a:t>
            </a:r>
          </a:p>
        </p:txBody>
      </p:sp>
      <p:pic>
        <p:nvPicPr>
          <p:cNvPr id="11266" name="Picture 2" descr="D:\Jonathan\Meus documentos\Eclipse Workspace\Grafos\Release\10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oints-1500.txt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1.66486e+007</a:t>
            </a:r>
          </a:p>
        </p:txBody>
      </p:sp>
      <p:pic>
        <p:nvPicPr>
          <p:cNvPr id="12290" name="Picture 2" descr="D:\Jonathan\Meus documentos\Eclipse Workspace\Grafos\Release\1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oints-2000.txt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2.09252e+007</a:t>
            </a:r>
          </a:p>
        </p:txBody>
      </p:sp>
      <p:pic>
        <p:nvPicPr>
          <p:cNvPr id="13314" name="Picture 2" descr="D:\Jonathan\Meus documentos\Eclipse Workspace\Grafos\Release\20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oints-2500.txt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2.64473e+007</a:t>
            </a:r>
          </a:p>
        </p:txBody>
      </p:sp>
      <p:pic>
        <p:nvPicPr>
          <p:cNvPr id="14338" name="Picture 2" descr="D:\Jonathan\Meus documentos\Eclipse Workspace\Grafos\Release\250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2241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Objetivo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  <a:endParaRPr lang="pt-BR" sz="3200" dirty="0" smtClean="0"/>
          </a:p>
          <a:p>
            <a:endParaRPr lang="pt-BR" sz="3200" dirty="0" smtClean="0"/>
          </a:p>
          <a:p>
            <a:r>
              <a:rPr lang="pt-BR" sz="3200" dirty="0" smtClean="0"/>
              <a:t>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>
                <a:solidFill>
                  <a:srgbClr val="0BD0D9">
                    <a:tint val="90000"/>
                    <a:satMod val="120000"/>
                  </a:srgbClr>
                </a:solidFill>
              </a:rPr>
              <a:t>COS242 – Teoria dos Grafos</a:t>
            </a:r>
            <a:br>
              <a:rPr lang="pt-BR" sz="5000" dirty="0">
                <a:solidFill>
                  <a:srgbClr val="0BD0D9">
                    <a:tint val="90000"/>
                    <a:satMod val="120000"/>
                  </a:srgbClr>
                </a:solidFill>
              </a:rPr>
            </a:br>
            <a:r>
              <a:rPr lang="pt-BR" sz="5000" dirty="0">
                <a:solidFill>
                  <a:srgbClr val="0BD0D9">
                    <a:tint val="90000"/>
                    <a:satMod val="120000"/>
                  </a:srgbClr>
                </a:solidFill>
              </a:rPr>
              <a:t>Trabalho Prático – Parte 3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bruno_tomas@poli.ufrj.br</a:t>
            </a:r>
            <a:br>
              <a:rPr lang="pt-BR" dirty="0"/>
            </a:br>
            <a:r>
              <a:rPr lang="pt-BR" dirty="0"/>
              <a:t>jonathanaugusto@poli.ufrj.br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Expandir a biblioteca desenvolvida nas partes 1 e 2, para projetar e implementar um algoritmo para resolver o clássi</a:t>
            </a:r>
            <a:r>
              <a:rPr lang="pt-BR" dirty="0" smtClean="0"/>
              <a:t>co problema do caixeiro viajante (</a:t>
            </a:r>
            <a:r>
              <a:rPr lang="pt-BR" i="1" dirty="0" err="1" smtClean="0"/>
              <a:t>travelling</a:t>
            </a:r>
            <a:r>
              <a:rPr lang="pt-BR" i="1" dirty="0" smtClean="0"/>
              <a:t> </a:t>
            </a:r>
            <a:r>
              <a:rPr lang="pt-BR" i="1" dirty="0" err="1" smtClean="0"/>
              <a:t>salesman</a:t>
            </a:r>
            <a:r>
              <a:rPr lang="pt-BR" i="1" dirty="0" smtClean="0"/>
              <a:t> </a:t>
            </a:r>
            <a:r>
              <a:rPr lang="pt-BR" i="1" dirty="0" err="1" smtClean="0"/>
              <a:t>problem</a:t>
            </a:r>
            <a:r>
              <a:rPr lang="pt-BR" dirty="0" smtClean="0"/>
              <a:t>), em sua variação euclidiana.</a:t>
            </a:r>
          </a:p>
          <a:p>
            <a:r>
              <a:rPr lang="pt-BR" dirty="0" smtClean="0"/>
              <a:t>O problema do caixeiro viajante é </a:t>
            </a:r>
            <a:r>
              <a:rPr lang="pt-BR" i="1" dirty="0" smtClean="0"/>
              <a:t>NP-completo</a:t>
            </a:r>
            <a:r>
              <a:rPr lang="pt-BR" dirty="0" smtClean="0"/>
              <a:t>, ou seja, não se conhece solução eficiente (tempo polinomial) para ele, assim como para sua versão euclidiana.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sz="2400" dirty="0" smtClean="0"/>
                  <a:t>Algoritmo aproximativo </a:t>
                </a:r>
                <a:endParaRPr lang="pt-BR" sz="2400" dirty="0" smtClean="0"/>
              </a:p>
              <a:p>
                <a:r>
                  <a:rPr lang="pt-BR" sz="2400" dirty="0" smtClean="0"/>
                  <a:t>“</a:t>
                </a:r>
                <a:r>
                  <a:rPr lang="pt-BR" sz="2400" i="1" dirty="0" err="1" smtClean="0"/>
                  <a:t>Introduction</a:t>
                </a:r>
                <a:r>
                  <a:rPr lang="pt-BR" sz="2400" i="1" dirty="0" smtClean="0"/>
                  <a:t> </a:t>
                </a:r>
                <a:r>
                  <a:rPr lang="pt-BR" sz="2400" i="1" dirty="0" err="1" smtClean="0"/>
                  <a:t>to</a:t>
                </a:r>
                <a:r>
                  <a:rPr lang="pt-BR" sz="2400" i="1" dirty="0" smtClean="0"/>
                  <a:t> </a:t>
                </a:r>
                <a:r>
                  <a:rPr lang="pt-BR" sz="2400" i="1" dirty="0" err="1" smtClean="0"/>
                  <a:t>Algorithms</a:t>
                </a:r>
                <a:r>
                  <a:rPr lang="pt-BR" sz="2400" dirty="0" smtClean="0"/>
                  <a:t>”, seção 35.2.1: “O problema do caixeiro viajante com desigualdade de triângulos”</a:t>
                </a:r>
              </a:p>
              <a:p>
                <a:r>
                  <a:rPr lang="pt-BR" sz="2400" dirty="0" smtClean="0"/>
                  <a:t>Necessário que as distâncias respeitem a </a:t>
                </a:r>
                <a:r>
                  <a:rPr lang="pt-BR" sz="2400" i="1" dirty="0" smtClean="0"/>
                  <a:t>desigualdade do triângulo</a:t>
                </a:r>
                <a:r>
                  <a:rPr lang="pt-BR" sz="2400" dirty="0" smtClean="0"/>
                  <a:t>:</a:t>
                </a:r>
                <a:br>
                  <a:rPr lang="pt-BR" sz="2400" dirty="0" smtClean="0"/>
                </a:b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𝐴</m:t>
                        </m:r>
                        <m:r>
                          <a:rPr lang="pt-BR" sz="2400" b="0" i="1" smtClean="0">
                            <a:latin typeface="Cambria Math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≤</m:t>
                    </m:r>
                    <m:r>
                      <a:rPr lang="pt-BR" sz="24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𝐴</m:t>
                        </m:r>
                        <m:r>
                          <a:rPr lang="pt-BR" sz="2400" b="0" i="1" smtClean="0">
                            <a:latin typeface="Cambria Math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r>
                      <a:rPr lang="pt-BR" sz="2400" b="0" i="1" smtClean="0">
                        <a:latin typeface="Cambria Math"/>
                      </a:rPr>
                      <m:t>𝑑</m:t>
                    </m:r>
                    <m:r>
                      <a:rPr lang="pt-BR" sz="2400" b="0" i="1" smtClean="0">
                        <a:latin typeface="Cambria Math"/>
                      </a:rPr>
                      <m:t>(</m:t>
                    </m:r>
                    <m:r>
                      <a:rPr lang="pt-BR" sz="2400" b="0" i="1" smtClean="0">
                        <a:latin typeface="Cambria Math"/>
                      </a:rPr>
                      <m:t>𝐴</m:t>
                    </m:r>
                    <m:r>
                      <a:rPr lang="pt-BR" sz="2400" b="0" i="1" smtClean="0">
                        <a:latin typeface="Cambria Math"/>
                      </a:rPr>
                      <m:t>,</m:t>
                    </m:r>
                    <m:r>
                      <a:rPr lang="pt-BR" sz="2400" b="0" i="1" smtClean="0">
                        <a:latin typeface="Cambria Math"/>
                      </a:rPr>
                      <m:t>𝐶</m:t>
                    </m:r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pt-BR" sz="240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400" dirty="0" smtClean="0"/>
              <a:t>Basicamente</a:t>
            </a:r>
            <a:r>
              <a:rPr lang="pt-BR" sz="2400" dirty="0"/>
              <a:t>:</a:t>
            </a:r>
          </a:p>
          <a:p>
            <a:pPr lvl="1"/>
            <a:r>
              <a:rPr lang="pt-BR" sz="2200" dirty="0"/>
              <a:t>Encontrar a MST</a:t>
            </a:r>
          </a:p>
          <a:p>
            <a:pPr lvl="1"/>
            <a:r>
              <a:rPr lang="pt-BR" sz="2200" dirty="0"/>
              <a:t>Percorrer a árvore utilizando DFS</a:t>
            </a:r>
          </a:p>
          <a:p>
            <a:pPr lvl="1"/>
            <a:r>
              <a:rPr lang="pt-BR" sz="2200" dirty="0"/>
              <a:t>Resultado: ciclo hamiltoniano</a:t>
            </a:r>
            <a:endParaRPr lang="pt-BR" sz="2200" dirty="0"/>
          </a:p>
        </p:txBody>
      </p:sp>
      <p:pic>
        <p:nvPicPr>
          <p:cNvPr id="1026" name="Picture 2" descr="D:\Jonathan\Meus documentos\UFRJ\2011\Grafos\tsp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82"/>
          <a:stretch/>
        </p:blipFill>
        <p:spPr bwMode="auto">
          <a:xfrm>
            <a:off x="755576" y="3933056"/>
            <a:ext cx="7704856" cy="21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44008" y="6145559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/>
              <a:t>(“</a:t>
            </a:r>
            <a:r>
              <a:rPr lang="pt-BR" sz="1400" i="1" dirty="0" err="1" smtClean="0"/>
              <a:t>Introduction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Algorithms</a:t>
            </a:r>
            <a:r>
              <a:rPr lang="pt-BR" sz="1400" dirty="0" smtClean="0"/>
              <a:t>”, </a:t>
            </a:r>
            <a:r>
              <a:rPr lang="pt-BR" sz="1400" dirty="0" err="1" smtClean="0"/>
              <a:t>Cormen</a:t>
            </a:r>
            <a:r>
              <a:rPr lang="pt-BR" sz="1400" dirty="0" smtClean="0"/>
              <a:t>, T. </a:t>
            </a:r>
            <a:r>
              <a:rPr lang="pt-BR" sz="1400" i="1" dirty="0" smtClean="0"/>
              <a:t>et al.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412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</a:t>
            </a:r>
            <a:r>
              <a:rPr lang="pt-BR" dirty="0" smtClean="0"/>
              <a:t>dos Estudos de Caso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oints-5.txt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>
              <a:tabLst>
                <a:tab pos="4030663" algn="l"/>
              </a:tabLst>
            </a:pPr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156142       	Caminho</a:t>
            </a:r>
            <a:r>
              <a:rPr lang="pt-BR" dirty="0"/>
              <a:t>: 1 4 2 5 3 1</a:t>
            </a:r>
          </a:p>
        </p:txBody>
      </p:sp>
      <p:pic>
        <p:nvPicPr>
          <p:cNvPr id="3075" name="Picture 3" descr="D:\Jonathan\Meus documentos\Eclipse Workspace\Grafos\Release\5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42" y="2247640"/>
            <a:ext cx="5943294" cy="445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oints-10.txt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241403 	Caminho: 1 </a:t>
            </a:r>
            <a:r>
              <a:rPr lang="pt-BR" dirty="0"/>
              <a:t>8 5 6 4 10 2 3 9 7 1</a:t>
            </a:r>
          </a:p>
        </p:txBody>
      </p:sp>
      <p:pic>
        <p:nvPicPr>
          <p:cNvPr id="3074" name="Picture 2" descr="D:\Jonathan\Meus documentos\Eclipse Workspace\Grafos\Release\1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50" y="2287846"/>
            <a:ext cx="5938028" cy="44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</a:t>
            </a:r>
            <a:r>
              <a:rPr lang="pt-BR" sz="4000" dirty="0" smtClean="0"/>
              <a:t>oints-20.txt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>
              <a:tabLst>
                <a:tab pos="3670300" algn="l"/>
              </a:tabLst>
            </a:pPr>
            <a:r>
              <a:rPr lang="pt-BR" dirty="0" smtClean="0"/>
              <a:t>Custo total</a:t>
            </a:r>
            <a:r>
              <a:rPr lang="pt-BR" dirty="0"/>
              <a:t>: </a:t>
            </a:r>
            <a:r>
              <a:rPr lang="pt-BR" dirty="0" smtClean="0"/>
              <a:t>384213	Caminho</a:t>
            </a:r>
            <a:r>
              <a:rPr lang="pt-BR" dirty="0"/>
              <a:t>: 1 15 7 14 3 10 20 19 16 </a:t>
            </a:r>
            <a:r>
              <a:rPr lang="pt-BR" dirty="0" smtClean="0"/>
              <a:t>	12 </a:t>
            </a:r>
            <a:r>
              <a:rPr lang="pt-BR" dirty="0"/>
              <a:t>11 5 13 6 4 9 18 8 17 2 1</a:t>
            </a:r>
          </a:p>
        </p:txBody>
      </p:sp>
      <p:pic>
        <p:nvPicPr>
          <p:cNvPr id="4098" name="Picture 2" descr="D:\Jonathan\Meus documentos\Eclipse Workspace\Grafos\Release\20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8" y="2494960"/>
            <a:ext cx="5784304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3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53c84d7fa4417cb61095a0b9cc749baa60cbb58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</TotalTime>
  <Words>222</Words>
  <Application>Microsoft Office PowerPoint</Application>
  <PresentationFormat>Apresentação na tela (4:3)</PresentationFormat>
  <Paragraphs>53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COS242 – Teoria dos Grafos Trabalho Prático – Parte 3</vt:lpstr>
      <vt:lpstr>Sumário </vt:lpstr>
      <vt:lpstr>Objetivo</vt:lpstr>
      <vt:lpstr>Implementação</vt:lpstr>
      <vt:lpstr>Implementação</vt:lpstr>
      <vt:lpstr>Resultados dos Estudos de Caso</vt:lpstr>
      <vt:lpstr>points-5.txt</vt:lpstr>
      <vt:lpstr>points-10.txt</vt:lpstr>
      <vt:lpstr>points-20.txt</vt:lpstr>
      <vt:lpstr>points-50.txt</vt:lpstr>
      <vt:lpstr>points-80.txt</vt:lpstr>
      <vt:lpstr>points-100.txt</vt:lpstr>
      <vt:lpstr>points-150.txt</vt:lpstr>
      <vt:lpstr>points-200.txt</vt:lpstr>
      <vt:lpstr>points-500.txt</vt:lpstr>
      <vt:lpstr>points-1000.txt</vt:lpstr>
      <vt:lpstr>points-1500.txt</vt:lpstr>
      <vt:lpstr>points-2000.txt</vt:lpstr>
      <vt:lpstr>points-2500.txt</vt:lpstr>
      <vt:lpstr>COS242 – Teoria dos Grafos Trabalho Prático – Parte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Jonathan Augusto da Silva</cp:lastModifiedBy>
  <cp:revision>49</cp:revision>
  <dcterms:created xsi:type="dcterms:W3CDTF">2011-09-20T22:39:37Z</dcterms:created>
  <dcterms:modified xsi:type="dcterms:W3CDTF">2011-12-05T08:21:36Z</dcterms:modified>
</cp:coreProperties>
</file>