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8" r:id="rId4"/>
    <p:sldId id="258" r:id="rId5"/>
    <p:sldId id="269" r:id="rId6"/>
    <p:sldId id="259" r:id="rId7"/>
    <p:sldId id="286" r:id="rId8"/>
    <p:sldId id="284" r:id="rId9"/>
    <p:sldId id="285" r:id="rId10"/>
    <p:sldId id="271" r:id="rId11"/>
    <p:sldId id="287" r:id="rId12"/>
    <p:sldId id="278" r:id="rId13"/>
    <p:sldId id="279" r:id="rId14"/>
    <p:sldId id="280" r:id="rId15"/>
    <p:sldId id="281" r:id="rId16"/>
    <p:sldId id="264" r:id="rId17"/>
    <p:sldId id="267" r:id="rId18"/>
    <p:sldId id="270" r:id="rId19"/>
    <p:sldId id="282" r:id="rId20"/>
    <p:sldId id="283" r:id="rId21"/>
    <p:sldId id="277" r:id="rId22"/>
  </p:sldIdLst>
  <p:sldSz cx="9144000" cy="6858000" type="screen4x3"/>
  <p:notesSz cx="6858000" cy="9144000"/>
  <p:custDataLst>
    <p:tags r:id="rId23"/>
  </p:custDataLst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Estilo Claro 3 - Ênfase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-168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Planilha_do_Microsoft_Excel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800"/>
            </a:pPr>
            <a:r>
              <a:rPr lang="pt-BR" sz="1800"/>
              <a:t>Distribuição empírica da distância</a:t>
            </a:r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grafo_1</c:v>
                </c:pt>
              </c:strCache>
            </c:strRef>
          </c:tx>
          <c:cat>
            <c:numRef>
              <c:f>Plan1!$A$2:$A$105</c:f>
              <c:numCache>
                <c:formatCode>General</c:formatCode>
                <c:ptCount val="10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</c:numCache>
            </c:numRef>
          </c:cat>
          <c:val>
            <c:numRef>
              <c:f>Plan1!$B$2:$B$105</c:f>
              <c:numCache>
                <c:formatCode>General</c:formatCode>
                <c:ptCount val="104"/>
                <c:pt idx="0">
                  <c:v>0</c:v>
                </c:pt>
                <c:pt idx="1">
                  <c:v>4.444445E-3</c:v>
                </c:pt>
                <c:pt idx="2">
                  <c:v>1.0101000000000001E-2</c:v>
                </c:pt>
                <c:pt idx="3">
                  <c:v>1.41414E-2</c:v>
                </c:pt>
                <c:pt idx="4">
                  <c:v>2.242425E-2</c:v>
                </c:pt>
                <c:pt idx="5">
                  <c:v>3.1919200000000002E-2</c:v>
                </c:pt>
                <c:pt idx="6">
                  <c:v>4.3636349999999997E-2</c:v>
                </c:pt>
                <c:pt idx="7">
                  <c:v>5.2929499999999997E-2</c:v>
                </c:pt>
                <c:pt idx="8">
                  <c:v>6.2019999999999999E-2</c:v>
                </c:pt>
                <c:pt idx="9">
                  <c:v>6.6464499999999996E-2</c:v>
                </c:pt>
                <c:pt idx="10">
                  <c:v>6.40405E-2</c:v>
                </c:pt>
                <c:pt idx="11">
                  <c:v>6.5454499999999999E-2</c:v>
                </c:pt>
                <c:pt idx="12">
                  <c:v>7.0303000000000004E-2</c:v>
                </c:pt>
                <c:pt idx="13">
                  <c:v>6.3232499999999997E-2</c:v>
                </c:pt>
                <c:pt idx="14">
                  <c:v>5.6363499999999997E-2</c:v>
                </c:pt>
                <c:pt idx="15">
                  <c:v>6.1817999999999998E-2</c:v>
                </c:pt>
                <c:pt idx="16">
                  <c:v>5.4949499999999998E-2</c:v>
                </c:pt>
                <c:pt idx="17">
                  <c:v>4.2222200000000001E-2</c:v>
                </c:pt>
                <c:pt idx="18">
                  <c:v>4.1414149999999997E-2</c:v>
                </c:pt>
                <c:pt idx="19">
                  <c:v>3.67677E-2</c:v>
                </c:pt>
                <c:pt idx="20">
                  <c:v>2.5454549999999999E-2</c:v>
                </c:pt>
                <c:pt idx="21">
                  <c:v>2.08081E-2</c:v>
                </c:pt>
                <c:pt idx="22">
                  <c:v>1.9798E-2</c:v>
                </c:pt>
                <c:pt idx="23">
                  <c:v>1.41414E-2</c:v>
                </c:pt>
                <c:pt idx="24">
                  <c:v>1.3333350000000001E-2</c:v>
                </c:pt>
                <c:pt idx="25">
                  <c:v>1.050505E-2</c:v>
                </c:pt>
                <c:pt idx="26">
                  <c:v>6.4646499999999997E-3</c:v>
                </c:pt>
                <c:pt idx="27">
                  <c:v>4.8484849999999996E-3</c:v>
                </c:pt>
                <c:pt idx="28">
                  <c:v>5.8586000000000003E-3</c:v>
                </c:pt>
                <c:pt idx="29">
                  <c:v>4.0404050000000004E-3</c:v>
                </c:pt>
                <c:pt idx="30">
                  <c:v>4.0404050000000004E-3</c:v>
                </c:pt>
                <c:pt idx="31">
                  <c:v>1.6161599999999999E-3</c:v>
                </c:pt>
                <c:pt idx="32">
                  <c:v>1.0101000000000001E-3</c:v>
                </c:pt>
                <c:pt idx="33">
                  <c:v>1.0101000000000001E-3</c:v>
                </c:pt>
                <c:pt idx="34">
                  <c:v>1.0101000000000001E-3</c:v>
                </c:pt>
                <c:pt idx="35">
                  <c:v>6.0605999999999995E-4</c:v>
                </c:pt>
                <c:pt idx="36">
                  <c:v>2.0201999999999999E-4</c:v>
                </c:pt>
                <c:pt idx="37">
                  <c:v>2.0201999999999999E-4</c:v>
                </c:pt>
                <c:pt idx="38">
                  <c:v>2.0201999999999999E-4</c:v>
                </c:pt>
                <c:pt idx="39">
                  <c:v>0</c:v>
                </c:pt>
                <c:pt idx="40">
                  <c:v>2.0201999999999999E-4</c:v>
                </c:pt>
                <c:pt idx="41">
                  <c:v>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Plan1!$C$1</c:f>
              <c:strCache>
                <c:ptCount val="1"/>
                <c:pt idx="0">
                  <c:v>grafo_2</c:v>
                </c:pt>
              </c:strCache>
            </c:strRef>
          </c:tx>
          <c:cat>
            <c:numRef>
              <c:f>Plan1!$A$2:$A$105</c:f>
              <c:numCache>
                <c:formatCode>General</c:formatCode>
                <c:ptCount val="10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</c:numCache>
            </c:numRef>
          </c:cat>
          <c:val>
            <c:numRef>
              <c:f>Plan1!$C$2:$C$105</c:f>
              <c:numCache>
                <c:formatCode>General</c:formatCode>
                <c:ptCount val="104"/>
                <c:pt idx="0">
                  <c:v>0</c:v>
                </c:pt>
                <c:pt idx="1">
                  <c:v>4.4420399999999999E-2</c:v>
                </c:pt>
                <c:pt idx="2">
                  <c:v>0.82508499999999996</c:v>
                </c:pt>
                <c:pt idx="3">
                  <c:v>0.13049649999999999</c:v>
                </c:pt>
                <c:pt idx="4">
                  <c:v>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Plan1!$D$1</c:f>
              <c:strCache>
                <c:ptCount val="1"/>
                <c:pt idx="0">
                  <c:v>grafo_3</c:v>
                </c:pt>
              </c:strCache>
            </c:strRef>
          </c:tx>
          <c:cat>
            <c:numRef>
              <c:f>Plan1!$A$2:$A$105</c:f>
              <c:numCache>
                <c:formatCode>General</c:formatCode>
                <c:ptCount val="10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</c:numCache>
            </c:numRef>
          </c:cat>
          <c:val>
            <c:numRef>
              <c:f>Plan1!$D$2:$D$105</c:f>
              <c:numCache>
                <c:formatCode>General</c:formatCode>
                <c:ptCount val="104"/>
                <c:pt idx="0">
                  <c:v>0</c:v>
                </c:pt>
                <c:pt idx="1">
                  <c:v>1.18112E-4</c:v>
                </c:pt>
                <c:pt idx="2">
                  <c:v>3.948995E-4</c:v>
                </c:pt>
                <c:pt idx="3">
                  <c:v>1.152915E-3</c:v>
                </c:pt>
                <c:pt idx="4">
                  <c:v>2.9438950000000002E-3</c:v>
                </c:pt>
                <c:pt idx="5">
                  <c:v>7.4703499999999997E-3</c:v>
                </c:pt>
                <c:pt idx="6">
                  <c:v>1.7128649999999999E-2</c:v>
                </c:pt>
                <c:pt idx="7">
                  <c:v>3.3038100000000001E-2</c:v>
                </c:pt>
                <c:pt idx="8">
                  <c:v>5.2482000000000001E-2</c:v>
                </c:pt>
                <c:pt idx="9">
                  <c:v>6.9109000000000004E-2</c:v>
                </c:pt>
                <c:pt idx="10">
                  <c:v>7.7134499999999995E-2</c:v>
                </c:pt>
                <c:pt idx="11">
                  <c:v>7.5981499999999993E-2</c:v>
                </c:pt>
                <c:pt idx="12">
                  <c:v>6.8958500000000006E-2</c:v>
                </c:pt>
                <c:pt idx="13">
                  <c:v>6.0243499999999998E-2</c:v>
                </c:pt>
                <c:pt idx="14">
                  <c:v>5.2581999999999997E-2</c:v>
                </c:pt>
                <c:pt idx="15">
                  <c:v>4.6739999999999997E-2</c:v>
                </c:pt>
                <c:pt idx="16">
                  <c:v>4.2711850000000003E-2</c:v>
                </c:pt>
                <c:pt idx="17">
                  <c:v>3.9892249999999997E-2</c:v>
                </c:pt>
                <c:pt idx="18">
                  <c:v>3.7869100000000003E-2</c:v>
                </c:pt>
                <c:pt idx="19">
                  <c:v>3.6024899999999999E-2</c:v>
                </c:pt>
                <c:pt idx="20">
                  <c:v>3.4303699999999999E-2</c:v>
                </c:pt>
                <c:pt idx="21">
                  <c:v>3.2325949999999999E-2</c:v>
                </c:pt>
                <c:pt idx="22">
                  <c:v>2.99723E-2</c:v>
                </c:pt>
                <c:pt idx="23">
                  <c:v>2.709655E-2</c:v>
                </c:pt>
                <c:pt idx="24">
                  <c:v>2.37904E-2</c:v>
                </c:pt>
                <c:pt idx="25">
                  <c:v>2.0304349999999999E-2</c:v>
                </c:pt>
                <c:pt idx="26">
                  <c:v>1.7047199999999998E-2</c:v>
                </c:pt>
                <c:pt idx="27">
                  <c:v>1.427075E-2</c:v>
                </c:pt>
                <c:pt idx="28">
                  <c:v>1.1969250000000001E-2</c:v>
                </c:pt>
                <c:pt idx="29">
                  <c:v>1.01102E-2</c:v>
                </c:pt>
                <c:pt idx="30">
                  <c:v>8.5997000000000001E-3</c:v>
                </c:pt>
                <c:pt idx="31">
                  <c:v>7.3797000000000003E-3</c:v>
                </c:pt>
                <c:pt idx="32">
                  <c:v>6.3033000000000004E-3</c:v>
                </c:pt>
                <c:pt idx="33">
                  <c:v>5.3730999999999996E-3</c:v>
                </c:pt>
                <c:pt idx="34">
                  <c:v>4.6215600000000003E-3</c:v>
                </c:pt>
                <c:pt idx="35">
                  <c:v>3.9429950000000004E-3</c:v>
                </c:pt>
                <c:pt idx="36">
                  <c:v>3.3397549999999998E-3</c:v>
                </c:pt>
                <c:pt idx="37">
                  <c:v>2.8237399999999999E-3</c:v>
                </c:pt>
                <c:pt idx="38">
                  <c:v>2.3138299999999998E-3</c:v>
                </c:pt>
                <c:pt idx="39">
                  <c:v>1.88053E-3</c:v>
                </c:pt>
                <c:pt idx="40">
                  <c:v>1.530015E-3</c:v>
                </c:pt>
                <c:pt idx="41">
                  <c:v>1.250585E-3</c:v>
                </c:pt>
                <c:pt idx="42">
                  <c:v>1.0697149999999999E-3</c:v>
                </c:pt>
                <c:pt idx="43">
                  <c:v>9.4965499999999999E-4</c:v>
                </c:pt>
                <c:pt idx="44">
                  <c:v>8.4926499999999998E-4</c:v>
                </c:pt>
                <c:pt idx="45">
                  <c:v>7.2739500000000004E-4</c:v>
                </c:pt>
                <c:pt idx="46">
                  <c:v>6.0877999999999995E-4</c:v>
                </c:pt>
                <c:pt idx="47">
                  <c:v>4.9026899999999999E-4</c:v>
                </c:pt>
                <c:pt idx="48">
                  <c:v>4.0820100000000002E-4</c:v>
                </c:pt>
                <c:pt idx="49">
                  <c:v>3.3595350000000001E-4</c:v>
                </c:pt>
                <c:pt idx="50">
                  <c:v>2.7762799999999998E-4</c:v>
                </c:pt>
                <c:pt idx="51">
                  <c:v>2.41184E-4</c:v>
                </c:pt>
                <c:pt idx="52">
                  <c:v>2.08481E-4</c:v>
                </c:pt>
                <c:pt idx="53">
                  <c:v>1.7521750000000001E-4</c:v>
                </c:pt>
                <c:pt idx="54">
                  <c:v>1.5203499999999999E-4</c:v>
                </c:pt>
                <c:pt idx="55">
                  <c:v>1.3405350000000001E-4</c:v>
                </c:pt>
                <c:pt idx="56">
                  <c:v>1.2115199999999999E-4</c:v>
                </c:pt>
                <c:pt idx="57">
                  <c:v>1.10531E-4</c:v>
                </c:pt>
                <c:pt idx="58">
                  <c:v>1.056305E-4</c:v>
                </c:pt>
                <c:pt idx="59">
                  <c:v>9.5969499999999997E-5</c:v>
                </c:pt>
                <c:pt idx="60">
                  <c:v>7.9128000000000005E-5</c:v>
                </c:pt>
                <c:pt idx="61">
                  <c:v>6.5826499999999997E-5</c:v>
                </c:pt>
                <c:pt idx="62">
                  <c:v>5.0664999999999997E-5</c:v>
                </c:pt>
                <c:pt idx="63">
                  <c:v>3.9303949999999998E-5</c:v>
                </c:pt>
                <c:pt idx="64">
                  <c:v>3.0603050000000002E-5</c:v>
                </c:pt>
                <c:pt idx="65">
                  <c:v>2.4762499999999999E-5</c:v>
                </c:pt>
                <c:pt idx="66">
                  <c:v>2.1162099999999999E-5</c:v>
                </c:pt>
                <c:pt idx="67">
                  <c:v>1.81418E-5</c:v>
                </c:pt>
                <c:pt idx="68">
                  <c:v>1.50015E-5</c:v>
                </c:pt>
                <c:pt idx="69">
                  <c:v>1.340135E-5</c:v>
                </c:pt>
                <c:pt idx="70">
                  <c:v>1.08211E-5</c:v>
                </c:pt>
                <c:pt idx="71">
                  <c:v>9.781E-6</c:v>
                </c:pt>
                <c:pt idx="72">
                  <c:v>8.0608000000000008E-6</c:v>
                </c:pt>
                <c:pt idx="73">
                  <c:v>5.9005999999999999E-6</c:v>
                </c:pt>
                <c:pt idx="74">
                  <c:v>5.3205500000000002E-6</c:v>
                </c:pt>
                <c:pt idx="75">
                  <c:v>3.30033E-6</c:v>
                </c:pt>
                <c:pt idx="76">
                  <c:v>2.5002499999999999E-6</c:v>
                </c:pt>
                <c:pt idx="77">
                  <c:v>1.92019E-6</c:v>
                </c:pt>
                <c:pt idx="78">
                  <c:v>1.440145E-6</c:v>
                </c:pt>
                <c:pt idx="79">
                  <c:v>1.340135E-6</c:v>
                </c:pt>
                <c:pt idx="80">
                  <c:v>1.0801099999999999E-6</c:v>
                </c:pt>
                <c:pt idx="81">
                  <c:v>8.2007999999999997E-7</c:v>
                </c:pt>
                <c:pt idx="82">
                  <c:v>5.8006000000000002E-7</c:v>
                </c:pt>
                <c:pt idx="83">
                  <c:v>4.8004800000000001E-7</c:v>
                </c:pt>
                <c:pt idx="84">
                  <c:v>3.80038E-7</c:v>
                </c:pt>
                <c:pt idx="85">
                  <c:v>4.0003999999999997E-7</c:v>
                </c:pt>
                <c:pt idx="86">
                  <c:v>3.0003000000000002E-7</c:v>
                </c:pt>
                <c:pt idx="87">
                  <c:v>1.8001799999999999E-7</c:v>
                </c:pt>
                <c:pt idx="88">
                  <c:v>2.2002200000000001E-7</c:v>
                </c:pt>
                <c:pt idx="89">
                  <c:v>1.0000999999999999E-7</c:v>
                </c:pt>
                <c:pt idx="90">
                  <c:v>1.20012E-7</c:v>
                </c:pt>
                <c:pt idx="91">
                  <c:v>1.0000999999999999E-7</c:v>
                </c:pt>
                <c:pt idx="92">
                  <c:v>2.0001999999999999E-8</c:v>
                </c:pt>
                <c:pt idx="93">
                  <c:v>1.0000999999999999E-7</c:v>
                </c:pt>
                <c:pt idx="94">
                  <c:v>8.0007999999999998E-8</c:v>
                </c:pt>
                <c:pt idx="95">
                  <c:v>2.0001999999999999E-8</c:v>
                </c:pt>
                <c:pt idx="96">
                  <c:v>4.0003999999999999E-8</c:v>
                </c:pt>
                <c:pt idx="97">
                  <c:v>0</c:v>
                </c:pt>
                <c:pt idx="98">
                  <c:v>0</c:v>
                </c:pt>
                <c:pt idx="99">
                  <c:v>2.0001999999999999E-8</c:v>
                </c:pt>
                <c:pt idx="100">
                  <c:v>2.0001999999999999E-8</c:v>
                </c:pt>
                <c:pt idx="101">
                  <c:v>0</c:v>
                </c:pt>
                <c:pt idx="102">
                  <c:v>0</c:v>
                </c:pt>
                <c:pt idx="103">
                  <c:v>2.0001999999999999E-8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68753152"/>
        <c:axId val="592951488"/>
      </c:lineChart>
      <c:catAx>
        <c:axId val="56875315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pt-BR"/>
                  <a:t>Distância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592951488"/>
        <c:crosses val="autoZero"/>
        <c:auto val="1"/>
        <c:lblAlgn val="ctr"/>
        <c:lblOffset val="100"/>
        <c:noMultiLvlLbl val="0"/>
      </c:catAx>
      <c:valAx>
        <c:axId val="592951488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pt-BR"/>
                  <a:t>Frequência relativa da distância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56875315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200"/>
      </a:pPr>
      <a:endParaRPr lang="pt-BR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30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49AAB-6152-4FDE-9061-BB27FAA8BA62}" type="datetimeFigureOut">
              <a:rPr lang="pt-BR" smtClean="0"/>
              <a:pPr/>
              <a:t>31/10/2011</a:t>
            </a:fld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7EBE2-BCB3-46A0-A0FE-563C495FD51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49AAB-6152-4FDE-9061-BB27FAA8BA62}" type="datetimeFigureOut">
              <a:rPr lang="pt-BR" smtClean="0"/>
              <a:pPr/>
              <a:t>31/10/2011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7EBE2-BCB3-46A0-A0FE-563C495FD51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49AAB-6152-4FDE-9061-BB27FAA8BA62}" type="datetimeFigureOut">
              <a:rPr lang="pt-BR" smtClean="0"/>
              <a:pPr/>
              <a:t>31/10/2011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7EBE2-BCB3-46A0-A0FE-563C495FD51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49AAB-6152-4FDE-9061-BB27FAA8BA62}" type="datetimeFigureOut">
              <a:rPr lang="pt-BR" smtClean="0"/>
              <a:pPr/>
              <a:t>31/10/2011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7EBE2-BCB3-46A0-A0FE-563C495FD51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49AAB-6152-4FDE-9061-BB27FAA8BA62}" type="datetimeFigureOut">
              <a:rPr lang="pt-BR" smtClean="0"/>
              <a:pPr/>
              <a:t>31/10/2011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7EBE2-BCB3-46A0-A0FE-563C495FD51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49AAB-6152-4FDE-9061-BB27FAA8BA62}" type="datetimeFigureOut">
              <a:rPr lang="pt-BR" smtClean="0"/>
              <a:pPr/>
              <a:t>31/10/2011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7EBE2-BCB3-46A0-A0FE-563C495FD51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49AAB-6152-4FDE-9061-BB27FAA8BA62}" type="datetimeFigureOut">
              <a:rPr lang="pt-BR" smtClean="0"/>
              <a:pPr/>
              <a:t>31/10/2011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7EBE2-BCB3-46A0-A0FE-563C495FD51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49AAB-6152-4FDE-9061-BB27FAA8BA62}" type="datetimeFigureOut">
              <a:rPr lang="pt-BR" smtClean="0"/>
              <a:pPr/>
              <a:t>31/10/2011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7EBE2-BCB3-46A0-A0FE-563C495FD51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49AAB-6152-4FDE-9061-BB27FAA8BA62}" type="datetimeFigureOut">
              <a:rPr lang="pt-BR" smtClean="0"/>
              <a:pPr/>
              <a:t>31/10/2011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7EBE2-BCB3-46A0-A0FE-563C495FD51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49AAB-6152-4FDE-9061-BB27FAA8BA62}" type="datetimeFigureOut">
              <a:rPr lang="pt-BR" smtClean="0"/>
              <a:pPr/>
              <a:t>31/10/2011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7EBE2-BCB3-46A0-A0FE-563C495FD51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com Único Canto Aparado e Arredondado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Triângulo retângulo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49AAB-6152-4FDE-9061-BB27FAA8BA62}" type="datetimeFigureOut">
              <a:rPr lang="pt-BR" smtClean="0"/>
              <a:pPr/>
              <a:t>31/10/2011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817EBE2-BCB3-46A0-A0FE-563C495FD51B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10" name="Forma livre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orma livre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vre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5649AAB-6152-4FDE-9061-BB27FAA8BA62}" type="datetimeFigureOut">
              <a:rPr lang="pt-BR" smtClean="0"/>
              <a:pPr/>
              <a:t>31/10/2011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817EBE2-BCB3-46A0-A0FE-563C495FD51B}" type="slidenum">
              <a:rPr lang="pt-BR" smtClean="0"/>
              <a:pPr/>
              <a:t>‹nº›</a:t>
            </a:fld>
            <a:endParaRPr lang="pt-BR"/>
          </a:p>
        </p:txBody>
      </p:sp>
      <p:grpSp>
        <p:nvGrpSpPr>
          <p:cNvPr id="2" name="Grupo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orma livre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orma livre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COS242 – Teoria dos Grafos</a:t>
            </a:r>
            <a:br>
              <a:rPr lang="pt-BR" dirty="0" smtClean="0"/>
            </a:br>
            <a:r>
              <a:rPr lang="pt-BR" dirty="0" smtClean="0"/>
              <a:t>Trabalho Prático – Parte 2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Alunos:</a:t>
            </a:r>
          </a:p>
          <a:p>
            <a:r>
              <a:rPr lang="pt-BR" dirty="0" smtClean="0"/>
              <a:t>Bruno Tourinho Tomas</a:t>
            </a:r>
          </a:p>
          <a:p>
            <a:r>
              <a:rPr lang="pt-BR" dirty="0" smtClean="0"/>
              <a:t>Jonathan Augusto da Silva</a:t>
            </a:r>
            <a:endParaRPr lang="pt-B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0352" y="2060848"/>
            <a:ext cx="7772400" cy="1362456"/>
          </a:xfrm>
        </p:spPr>
        <p:txBody>
          <a:bodyPr/>
          <a:lstStyle/>
          <a:p>
            <a:r>
              <a:rPr lang="pt-BR" dirty="0" smtClean="0"/>
              <a:t>Resultados - 1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30352" y="3448776"/>
            <a:ext cx="7772400" cy="1509712"/>
          </a:xfrm>
        </p:spPr>
        <p:txBody>
          <a:bodyPr/>
          <a:lstStyle/>
          <a:p>
            <a:r>
              <a:rPr lang="pt-BR" dirty="0" smtClean="0"/>
              <a:t>Caminho mínimo</a:t>
            </a:r>
          </a:p>
          <a:p>
            <a:r>
              <a:rPr lang="pt-BR" dirty="0" smtClean="0"/>
              <a:t>Distância </a:t>
            </a:r>
            <a:r>
              <a:rPr lang="pt-BR" dirty="0" smtClean="0"/>
              <a:t>mínima</a:t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(a partir do vértice 1)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Resultados – Grafo 1  </a:t>
            </a:r>
            <a:endParaRPr lang="pt-BR" dirty="0"/>
          </a:p>
        </p:txBody>
      </p:sp>
      <p:graphicFrame>
        <p:nvGraphicFramePr>
          <p:cNvPr id="6" name="Espaço Reservado para Conteú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415376"/>
              </p:ext>
            </p:extLst>
          </p:nvPr>
        </p:nvGraphicFramePr>
        <p:xfrm>
          <a:off x="683568" y="2852936"/>
          <a:ext cx="7848872" cy="192024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944216"/>
                <a:gridCol w="2088232"/>
                <a:gridCol w="3816424"/>
              </a:tblGrid>
              <a:tr h="283255">
                <a:tc>
                  <a:txBody>
                    <a:bodyPr/>
                    <a:lstStyle/>
                    <a:p>
                      <a:pPr marL="4763" indent="0"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pt-BR" sz="2800" b="1" dirty="0" err="1" smtClean="0">
                          <a:latin typeface="+mn-lt"/>
                        </a:rPr>
                        <a:t>Vért</a:t>
                      </a:r>
                      <a:r>
                        <a:rPr lang="pt-BR" sz="2800" b="1" dirty="0" smtClean="0">
                          <a:latin typeface="+mn-lt"/>
                        </a:rPr>
                        <a:t>. final</a:t>
                      </a:r>
                      <a:endParaRPr lang="pt-BR" sz="2800" b="1" dirty="0">
                        <a:latin typeface="+mn-lt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763" indent="0"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pt-BR" sz="2800" b="1" dirty="0">
                          <a:latin typeface="+mn-lt"/>
                        </a:rPr>
                        <a:t>Distância</a:t>
                      </a:r>
                      <a:endParaRPr lang="pt-BR" sz="2800" b="1" dirty="0">
                        <a:latin typeface="+mn-lt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pt-BR" sz="2800" b="1" dirty="0">
                          <a:latin typeface="+mn-lt"/>
                        </a:rPr>
                        <a:t>Caminho</a:t>
                      </a:r>
                      <a:endParaRPr lang="pt-BR" sz="2800" b="1" dirty="0">
                        <a:latin typeface="+mn-lt"/>
                        <a:ea typeface="Calibri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pt-BR" sz="2800" dirty="0">
                          <a:latin typeface="+mn-lt"/>
                        </a:rPr>
                        <a:t>10</a:t>
                      </a:r>
                      <a:endParaRPr lang="pt-BR" sz="2800" dirty="0">
                        <a:latin typeface="+mn-lt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763" indent="0"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pt-BR" sz="2800" dirty="0">
                          <a:latin typeface="+mn-lt"/>
                        </a:rPr>
                        <a:t>19</a:t>
                      </a:r>
                      <a:endParaRPr lang="pt-BR" sz="2800" dirty="0">
                        <a:latin typeface="+mn-lt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pt-BR" sz="2800">
                          <a:latin typeface="+mn-lt"/>
                        </a:rPr>
                        <a:t>1-100-17-8-67-10</a:t>
                      </a:r>
                      <a:endParaRPr lang="pt-BR" sz="2800">
                        <a:latin typeface="+mn-lt"/>
                        <a:ea typeface="Calibri"/>
                      </a:endParaRPr>
                    </a:p>
                  </a:txBody>
                  <a:tcPr marL="68580" marR="68580" marT="0" marB="0" anchor="ctr"/>
                </a:tc>
              </a:tr>
              <a:tr h="42985">
                <a:tc>
                  <a:txBody>
                    <a:bodyPr/>
                    <a:lstStyle/>
                    <a:p>
                      <a:pPr marL="4763" indent="0"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pt-BR" sz="2800" dirty="0">
                          <a:latin typeface="+mn-lt"/>
                        </a:rPr>
                        <a:t>100</a:t>
                      </a:r>
                      <a:endParaRPr lang="pt-BR" sz="2800" dirty="0">
                        <a:latin typeface="+mn-lt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pt-BR" sz="2800" dirty="0">
                          <a:latin typeface="+mn-lt"/>
                        </a:rPr>
                        <a:t>12</a:t>
                      </a:r>
                      <a:endParaRPr lang="pt-BR" sz="2800" dirty="0">
                        <a:latin typeface="+mn-lt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+mn-lt"/>
                        </a:rPr>
                        <a:t>1-100</a:t>
                      </a: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0612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Resultados – Grafo 2  </a:t>
            </a:r>
            <a:endParaRPr lang="pt-BR" dirty="0"/>
          </a:p>
        </p:txBody>
      </p:sp>
      <p:graphicFrame>
        <p:nvGraphicFramePr>
          <p:cNvPr id="5" name="Espaço Reservado para Conteú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7398963"/>
              </p:ext>
            </p:extLst>
          </p:nvPr>
        </p:nvGraphicFramePr>
        <p:xfrm>
          <a:off x="683569" y="2636913"/>
          <a:ext cx="7776863" cy="2729177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944215"/>
                <a:gridCol w="1800200"/>
                <a:gridCol w="4032448"/>
              </a:tblGrid>
              <a:tr h="408304">
                <a:tc>
                  <a:txBody>
                    <a:bodyPr/>
                    <a:lstStyle/>
                    <a:p>
                      <a:pPr marL="4763" indent="0"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pt-BR" sz="2800" b="1" dirty="0" err="1" smtClean="0">
                          <a:latin typeface="+mn-lt"/>
                          <a:ea typeface="+mn-ea"/>
                        </a:rPr>
                        <a:t>Vért</a:t>
                      </a:r>
                      <a:r>
                        <a:rPr lang="pt-BR" sz="2800" b="1" dirty="0" smtClean="0">
                          <a:latin typeface="+mn-lt"/>
                          <a:ea typeface="+mn-ea"/>
                        </a:rPr>
                        <a:t>.</a:t>
                      </a:r>
                      <a:r>
                        <a:rPr lang="pt-BR" sz="2800" b="1" baseline="0" dirty="0" smtClean="0">
                          <a:latin typeface="+mn-lt"/>
                          <a:ea typeface="+mn-ea"/>
                        </a:rPr>
                        <a:t> final</a:t>
                      </a:r>
                      <a:endParaRPr lang="pt-BR" sz="2800" b="1" dirty="0">
                        <a:latin typeface="Times New Roman"/>
                        <a:ea typeface="Calibri"/>
                      </a:endParaRPr>
                    </a:p>
                  </a:txBody>
                  <a:tcPr marL="60964" marR="60964" marT="0" marB="0" anchor="ctr"/>
                </a:tc>
                <a:tc>
                  <a:txBody>
                    <a:bodyPr/>
                    <a:lstStyle/>
                    <a:p>
                      <a:pPr marL="4763" indent="0"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pt-BR" sz="2800" b="1" dirty="0"/>
                        <a:t>Distância</a:t>
                      </a:r>
                      <a:endParaRPr lang="pt-BR" sz="2800" b="1" dirty="0">
                        <a:latin typeface="Times New Roman"/>
                        <a:ea typeface="Calibri"/>
                      </a:endParaRPr>
                    </a:p>
                  </a:txBody>
                  <a:tcPr marL="60964" marR="60964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pt-BR" sz="2800" b="1" dirty="0"/>
                        <a:t>Caminho</a:t>
                      </a:r>
                      <a:endParaRPr lang="pt-BR" sz="2800" b="1" dirty="0">
                        <a:latin typeface="Times New Roman"/>
                        <a:ea typeface="Calibri"/>
                      </a:endParaRPr>
                    </a:p>
                  </a:txBody>
                  <a:tcPr marL="60964" marR="60964" marT="0" marB="0" anchor="ctr"/>
                </a:tc>
              </a:tr>
              <a:tr h="408304">
                <a:tc>
                  <a:txBody>
                    <a:bodyPr/>
                    <a:lstStyle/>
                    <a:p>
                      <a:pPr marL="4763" indent="0"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pt-BR" sz="2800" dirty="0"/>
                        <a:t>10</a:t>
                      </a:r>
                      <a:endParaRPr lang="pt-BR" sz="2800" dirty="0">
                        <a:latin typeface="Times New Roman"/>
                        <a:ea typeface="Calibri"/>
                      </a:endParaRPr>
                    </a:p>
                  </a:txBody>
                  <a:tcPr marL="60964" marR="60964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pt-BR" sz="2800" dirty="0"/>
                        <a:t>2</a:t>
                      </a:r>
                      <a:endParaRPr lang="pt-BR" sz="2800" dirty="0">
                        <a:latin typeface="Times New Roman"/>
                        <a:ea typeface="Calibri"/>
                      </a:endParaRPr>
                    </a:p>
                  </a:txBody>
                  <a:tcPr marL="60964" marR="609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pt-BR" sz="2800" dirty="0"/>
                        <a:t>1-52-10 </a:t>
                      </a:r>
                      <a:endParaRPr lang="pt-BR" sz="2800" dirty="0">
                        <a:latin typeface="Times New Roman"/>
                        <a:ea typeface="Calibri"/>
                      </a:endParaRPr>
                    </a:p>
                  </a:txBody>
                  <a:tcPr marL="60964" marR="60964" marT="0" marB="0" anchor="ctr"/>
                </a:tc>
              </a:tr>
              <a:tr h="606703">
                <a:tc>
                  <a:txBody>
                    <a:bodyPr/>
                    <a:lstStyle/>
                    <a:p>
                      <a:pPr marL="4763" indent="0"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tabLst>
                          <a:tab pos="361950" algn="l"/>
                        </a:tabLst>
                      </a:pPr>
                      <a:r>
                        <a:rPr lang="pt-BR" sz="2800" dirty="0" smtClean="0"/>
                        <a:t>100</a:t>
                      </a:r>
                      <a:endParaRPr lang="pt-BR" sz="2800" dirty="0">
                        <a:latin typeface="Times New Roman"/>
                        <a:ea typeface="Calibri"/>
                      </a:endParaRPr>
                    </a:p>
                  </a:txBody>
                  <a:tcPr marL="60964" marR="60964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pt-BR" sz="2800" dirty="0"/>
                        <a:t>2</a:t>
                      </a:r>
                      <a:endParaRPr lang="pt-BR" sz="2800" dirty="0">
                        <a:latin typeface="Times New Roman"/>
                        <a:ea typeface="Calibri"/>
                      </a:endParaRPr>
                    </a:p>
                  </a:txBody>
                  <a:tcPr marL="60964" marR="60964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/>
                        <a:t>1-144-100</a:t>
                      </a:r>
                      <a:endParaRPr lang="pt-BR" sz="2800" dirty="0">
                        <a:latin typeface="Calibri"/>
                      </a:endParaRPr>
                    </a:p>
                  </a:txBody>
                  <a:tcPr marL="60964" marR="60964" marT="0" marB="0" anchor="ctr"/>
                </a:tc>
              </a:tr>
              <a:tr h="808937">
                <a:tc>
                  <a:txBody>
                    <a:bodyPr/>
                    <a:lstStyle/>
                    <a:p>
                      <a:pPr marL="4763" indent="0"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pt-BR" sz="2800" dirty="0"/>
                        <a:t>1000</a:t>
                      </a:r>
                      <a:endParaRPr lang="pt-BR" sz="2800" dirty="0">
                        <a:latin typeface="Times New Roman"/>
                        <a:ea typeface="Calibri"/>
                      </a:endParaRPr>
                    </a:p>
                  </a:txBody>
                  <a:tcPr marL="60964" marR="60964" marT="0" marB="0" anchor="ctr"/>
                </a:tc>
                <a:tc>
                  <a:txBody>
                    <a:bodyPr/>
                    <a:lstStyle/>
                    <a:p>
                      <a:pPr marL="4763" indent="0"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pt-BR" sz="2800" dirty="0"/>
                        <a:t>2</a:t>
                      </a:r>
                      <a:endParaRPr lang="pt-BR" sz="2800" dirty="0">
                        <a:latin typeface="Times New Roman"/>
                        <a:ea typeface="Calibri"/>
                      </a:endParaRPr>
                    </a:p>
                  </a:txBody>
                  <a:tcPr marL="60964" marR="60964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/>
                        <a:t>1-874-1000</a:t>
                      </a:r>
                      <a:endParaRPr lang="pt-BR" sz="2800" dirty="0">
                        <a:latin typeface="Calibri"/>
                      </a:endParaRPr>
                    </a:p>
                  </a:txBody>
                  <a:tcPr marL="60964" marR="60964" marT="0" marB="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Resultados – Grafo 3  </a:t>
            </a:r>
            <a:endParaRPr lang="pt-BR" dirty="0"/>
          </a:p>
        </p:txBody>
      </p:sp>
      <p:graphicFrame>
        <p:nvGraphicFramePr>
          <p:cNvPr id="5" name="Espaço Reservado para Conteú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4289431"/>
              </p:ext>
            </p:extLst>
          </p:nvPr>
        </p:nvGraphicFramePr>
        <p:xfrm>
          <a:off x="575557" y="2204865"/>
          <a:ext cx="7992887" cy="3893241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731792"/>
                <a:gridCol w="1598578"/>
                <a:gridCol w="4662517"/>
              </a:tblGrid>
              <a:tr h="839110">
                <a:tc>
                  <a:txBody>
                    <a:bodyPr/>
                    <a:lstStyle/>
                    <a:p>
                      <a:pPr marL="4763" indent="0"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pt-BR" sz="2400" b="1" dirty="0" err="1" smtClean="0">
                          <a:latin typeface="+mn-lt"/>
                          <a:ea typeface="Calibri"/>
                        </a:rPr>
                        <a:t>Vért</a:t>
                      </a:r>
                      <a:r>
                        <a:rPr lang="pt-BR" sz="2400" b="1" dirty="0" smtClean="0">
                          <a:latin typeface="+mn-lt"/>
                          <a:ea typeface="Calibri"/>
                        </a:rPr>
                        <a:t>. final</a:t>
                      </a:r>
                      <a:endParaRPr lang="pt-BR" sz="2400" b="1" dirty="0">
                        <a:latin typeface="+mn-lt"/>
                        <a:ea typeface="Calibri"/>
                      </a:endParaRPr>
                    </a:p>
                  </a:txBody>
                  <a:tcPr marL="56392" marR="56392" marT="0" marB="0" anchor="ctr"/>
                </a:tc>
                <a:tc>
                  <a:txBody>
                    <a:bodyPr/>
                    <a:lstStyle/>
                    <a:p>
                      <a:pPr marL="4763" indent="0"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pt-BR" sz="2400" b="1" dirty="0">
                          <a:latin typeface="+mn-lt"/>
                        </a:rPr>
                        <a:t>Distância</a:t>
                      </a:r>
                      <a:endParaRPr lang="pt-BR" sz="2400" b="1" dirty="0">
                        <a:latin typeface="+mn-lt"/>
                        <a:ea typeface="Calibri"/>
                      </a:endParaRPr>
                    </a:p>
                  </a:txBody>
                  <a:tcPr marL="56392" marR="56392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pt-BR" sz="2400" b="1" dirty="0">
                          <a:latin typeface="+mn-lt"/>
                        </a:rPr>
                        <a:t>Caminho</a:t>
                      </a:r>
                      <a:endParaRPr lang="pt-BR" sz="2400" b="1" dirty="0">
                        <a:latin typeface="+mn-lt"/>
                        <a:ea typeface="Calibri"/>
                      </a:endParaRPr>
                    </a:p>
                  </a:txBody>
                  <a:tcPr marL="56392" marR="56392" marT="0" marB="0" anchor="ctr"/>
                </a:tc>
              </a:tr>
              <a:tr h="551622">
                <a:tc>
                  <a:txBody>
                    <a:bodyPr/>
                    <a:lstStyle/>
                    <a:p>
                      <a:pPr marL="4763" indent="0"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pt-BR" sz="2400" dirty="0">
                          <a:latin typeface="+mn-lt"/>
                        </a:rPr>
                        <a:t>10</a:t>
                      </a:r>
                      <a:endParaRPr lang="pt-BR" sz="2400" dirty="0">
                        <a:latin typeface="+mn-lt"/>
                        <a:ea typeface="Calibri"/>
                      </a:endParaRPr>
                    </a:p>
                  </a:txBody>
                  <a:tcPr marL="56392" marR="56392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pt-BR" sz="2400" dirty="0" smtClean="0">
                          <a:latin typeface="+mn-lt"/>
                          <a:ea typeface="Calibri"/>
                        </a:rPr>
                        <a:t>26</a:t>
                      </a:r>
                      <a:endParaRPr lang="pt-BR" sz="2400" dirty="0">
                        <a:latin typeface="+mn-lt"/>
                        <a:ea typeface="Calibri"/>
                      </a:endParaRPr>
                    </a:p>
                  </a:txBody>
                  <a:tcPr marL="56392" marR="5639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kumimoji="0" lang="pt-BR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1-2-3-7739-3782-8405-7014-10</a:t>
                      </a:r>
                      <a:endParaRPr lang="pt-BR" sz="2400" dirty="0">
                        <a:latin typeface="+mn-lt"/>
                        <a:ea typeface="Calibri"/>
                      </a:endParaRPr>
                    </a:p>
                  </a:txBody>
                  <a:tcPr marL="56392" marR="56392" marT="0" marB="0" anchor="ctr"/>
                </a:tc>
              </a:tr>
              <a:tr h="682503">
                <a:tc>
                  <a:txBody>
                    <a:bodyPr/>
                    <a:lstStyle/>
                    <a:p>
                      <a:pPr marL="4763" indent="0"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tabLst>
                          <a:tab pos="361950" algn="l"/>
                        </a:tabLst>
                      </a:pPr>
                      <a:r>
                        <a:rPr lang="pt-BR" sz="2400" dirty="0" smtClean="0">
                          <a:latin typeface="+mn-lt"/>
                        </a:rPr>
                        <a:t>100</a:t>
                      </a:r>
                      <a:endParaRPr lang="pt-BR" sz="2400" dirty="0">
                        <a:latin typeface="+mn-lt"/>
                        <a:ea typeface="Calibri"/>
                      </a:endParaRPr>
                    </a:p>
                  </a:txBody>
                  <a:tcPr marL="56392" marR="56392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pt-BR" sz="2400" dirty="0" smtClean="0">
                          <a:latin typeface="+mn-lt"/>
                          <a:ea typeface="Calibri"/>
                        </a:rPr>
                        <a:t>29</a:t>
                      </a:r>
                      <a:endParaRPr lang="pt-BR" sz="2400" dirty="0">
                        <a:latin typeface="+mn-lt"/>
                        <a:ea typeface="Calibri"/>
                      </a:endParaRPr>
                    </a:p>
                  </a:txBody>
                  <a:tcPr marL="56392" marR="56392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pt-BR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1-2-3-7739-3782-3259-100</a:t>
                      </a:r>
                      <a:endParaRPr lang="pt-BR" sz="2400" dirty="0">
                        <a:latin typeface="+mn-lt"/>
                      </a:endParaRPr>
                    </a:p>
                  </a:txBody>
                  <a:tcPr marL="56392" marR="56392" marT="0" marB="0" anchor="ctr"/>
                </a:tc>
              </a:tr>
              <a:tr h="910003">
                <a:tc>
                  <a:txBody>
                    <a:bodyPr/>
                    <a:lstStyle/>
                    <a:p>
                      <a:pPr marL="4763" indent="0"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pt-BR" sz="2400" dirty="0">
                          <a:latin typeface="+mn-lt"/>
                        </a:rPr>
                        <a:t>1000</a:t>
                      </a:r>
                      <a:endParaRPr lang="pt-BR" sz="2400" dirty="0">
                        <a:latin typeface="+mn-lt"/>
                        <a:ea typeface="Calibri"/>
                      </a:endParaRPr>
                    </a:p>
                  </a:txBody>
                  <a:tcPr marL="56392" marR="56392" marT="0" marB="0" anchor="ctr"/>
                </a:tc>
                <a:tc>
                  <a:txBody>
                    <a:bodyPr/>
                    <a:lstStyle/>
                    <a:p>
                      <a:pPr marL="4763" indent="0"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pt-BR" sz="2400" dirty="0" smtClean="0">
                          <a:latin typeface="+mn-lt"/>
                          <a:ea typeface="Calibri"/>
                        </a:rPr>
                        <a:t>33</a:t>
                      </a:r>
                      <a:endParaRPr lang="pt-BR" sz="2400" dirty="0">
                        <a:latin typeface="+mn-lt"/>
                        <a:ea typeface="Calibri"/>
                      </a:endParaRPr>
                    </a:p>
                  </a:txBody>
                  <a:tcPr marL="56392" marR="56392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pt-BR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1-2-3-7739-3782-83-2265-1995-8244-1541-1001-1000</a:t>
                      </a:r>
                      <a:endParaRPr lang="pt-BR" sz="2400" dirty="0" smtClean="0">
                        <a:latin typeface="+mn-lt"/>
                      </a:endParaRPr>
                    </a:p>
                  </a:txBody>
                  <a:tcPr marL="56392" marR="56392" marT="0" marB="0" anchor="ctr"/>
                </a:tc>
              </a:tr>
              <a:tr h="910003">
                <a:tc>
                  <a:txBody>
                    <a:bodyPr/>
                    <a:lstStyle/>
                    <a:p>
                      <a:pPr marL="4763" indent="0"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pt-BR" sz="2400" dirty="0" smtClean="0">
                          <a:latin typeface="+mn-lt"/>
                          <a:ea typeface="Calibri"/>
                        </a:rPr>
                        <a:t>10000</a:t>
                      </a:r>
                      <a:endParaRPr lang="pt-BR" sz="2400" dirty="0">
                        <a:latin typeface="+mn-lt"/>
                        <a:ea typeface="Calibri"/>
                      </a:endParaRPr>
                    </a:p>
                  </a:txBody>
                  <a:tcPr marL="56392" marR="56392" marT="0" marB="0" anchor="ctr"/>
                </a:tc>
                <a:tc>
                  <a:txBody>
                    <a:bodyPr/>
                    <a:lstStyle/>
                    <a:p>
                      <a:pPr marL="4763" indent="0"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pt-BR" sz="2400" dirty="0" smtClean="0">
                          <a:latin typeface="+mn-lt"/>
                          <a:ea typeface="Calibri"/>
                        </a:rPr>
                        <a:t>12</a:t>
                      </a:r>
                      <a:endParaRPr lang="pt-BR" sz="2400" dirty="0">
                        <a:latin typeface="+mn-lt"/>
                        <a:ea typeface="Calibri"/>
                      </a:endParaRPr>
                    </a:p>
                  </a:txBody>
                  <a:tcPr marL="56392" marR="56392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pt-BR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1-10000</a:t>
                      </a:r>
                      <a:endParaRPr lang="pt-BR" sz="2400" dirty="0" smtClean="0">
                        <a:latin typeface="+mn-lt"/>
                      </a:endParaRPr>
                    </a:p>
                  </a:txBody>
                  <a:tcPr marL="56392" marR="56392" marT="0" marB="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Espaço Reservado para Conteú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6628613"/>
              </p:ext>
            </p:extLst>
          </p:nvPr>
        </p:nvGraphicFramePr>
        <p:xfrm>
          <a:off x="719572" y="2204864"/>
          <a:ext cx="7704857" cy="426471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737371"/>
                <a:gridCol w="1586294"/>
                <a:gridCol w="4381192"/>
              </a:tblGrid>
              <a:tr h="530530">
                <a:tc>
                  <a:txBody>
                    <a:bodyPr/>
                    <a:lstStyle/>
                    <a:p>
                      <a:pPr marL="4763" indent="0"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pt-BR" sz="2300" b="1" dirty="0" err="1" smtClean="0">
                          <a:latin typeface="+mn-lt"/>
                          <a:ea typeface="Calibri"/>
                        </a:rPr>
                        <a:t>Vért</a:t>
                      </a:r>
                      <a:r>
                        <a:rPr lang="pt-BR" sz="2300" b="1" dirty="0" smtClean="0">
                          <a:latin typeface="+mn-lt"/>
                          <a:ea typeface="Calibri"/>
                        </a:rPr>
                        <a:t>.</a:t>
                      </a:r>
                      <a:r>
                        <a:rPr lang="pt-BR" sz="2300" b="1" baseline="0" dirty="0" smtClean="0">
                          <a:latin typeface="+mn-lt"/>
                          <a:ea typeface="Calibri"/>
                        </a:rPr>
                        <a:t> final</a:t>
                      </a:r>
                      <a:endParaRPr lang="pt-BR" sz="2300" b="1" dirty="0">
                        <a:latin typeface="+mn-lt"/>
                        <a:ea typeface="Calibri"/>
                      </a:endParaRPr>
                    </a:p>
                  </a:txBody>
                  <a:tcPr marL="69093" marR="69093" marT="0" marB="0" anchor="ctr"/>
                </a:tc>
                <a:tc>
                  <a:txBody>
                    <a:bodyPr/>
                    <a:lstStyle/>
                    <a:p>
                      <a:pPr marL="4763" indent="0"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pt-BR" sz="2300" b="1" dirty="0">
                          <a:latin typeface="+mn-lt"/>
                        </a:rPr>
                        <a:t>Distância</a:t>
                      </a:r>
                      <a:endParaRPr lang="pt-BR" sz="2300" b="1" dirty="0">
                        <a:latin typeface="+mn-lt"/>
                        <a:ea typeface="Calibri"/>
                      </a:endParaRPr>
                    </a:p>
                  </a:txBody>
                  <a:tcPr marL="69093" marR="69093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pt-BR" sz="2300" b="1" dirty="0">
                          <a:latin typeface="+mn-lt"/>
                        </a:rPr>
                        <a:t>Caminho</a:t>
                      </a:r>
                      <a:endParaRPr lang="pt-BR" sz="2300" b="1" dirty="0">
                        <a:latin typeface="+mn-lt"/>
                        <a:ea typeface="Calibri"/>
                      </a:endParaRPr>
                    </a:p>
                  </a:txBody>
                  <a:tcPr marL="69093" marR="69093" marT="0" marB="0" anchor="ctr"/>
                </a:tc>
              </a:tr>
              <a:tr h="694264">
                <a:tc>
                  <a:txBody>
                    <a:bodyPr/>
                    <a:lstStyle/>
                    <a:p>
                      <a:pPr marL="4763" indent="0"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pt-BR" sz="2300" dirty="0">
                          <a:latin typeface="+mn-lt"/>
                        </a:rPr>
                        <a:t>10</a:t>
                      </a:r>
                      <a:endParaRPr lang="pt-BR" sz="2300" dirty="0">
                        <a:latin typeface="+mn-lt"/>
                        <a:ea typeface="Calibri"/>
                      </a:endParaRPr>
                    </a:p>
                  </a:txBody>
                  <a:tcPr marL="69093" marR="69093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pt-BR" sz="2300" dirty="0" smtClean="0">
                          <a:latin typeface="+mn-lt"/>
                          <a:ea typeface="Calibri"/>
                        </a:rPr>
                        <a:t>27</a:t>
                      </a:r>
                      <a:endParaRPr lang="pt-BR" sz="2300" dirty="0">
                        <a:latin typeface="+mn-lt"/>
                        <a:ea typeface="Calibri"/>
                      </a:endParaRPr>
                    </a:p>
                  </a:txBody>
                  <a:tcPr marL="69093" marR="6909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kumimoji="0" lang="pt-BR" sz="23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1-2-40954-6638-24142-5438-5437-30631-18082-9-10</a:t>
                      </a:r>
                      <a:endParaRPr lang="pt-BR" sz="2300" dirty="0">
                        <a:latin typeface="+mn-lt"/>
                        <a:ea typeface="Calibri"/>
                      </a:endParaRPr>
                    </a:p>
                  </a:txBody>
                  <a:tcPr marL="69093" marR="69093" marT="0" marB="0" anchor="ctr"/>
                </a:tc>
              </a:tr>
              <a:tr h="805001">
                <a:tc>
                  <a:txBody>
                    <a:bodyPr/>
                    <a:lstStyle/>
                    <a:p>
                      <a:pPr marL="4763" indent="0"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tabLst>
                          <a:tab pos="361950" algn="l"/>
                        </a:tabLst>
                      </a:pPr>
                      <a:r>
                        <a:rPr lang="pt-BR" sz="2300" dirty="0" smtClean="0">
                          <a:latin typeface="+mn-lt"/>
                        </a:rPr>
                        <a:t>100</a:t>
                      </a:r>
                      <a:endParaRPr lang="pt-BR" sz="2300" dirty="0">
                        <a:latin typeface="+mn-lt"/>
                        <a:ea typeface="Calibri"/>
                      </a:endParaRPr>
                    </a:p>
                  </a:txBody>
                  <a:tcPr marL="69093" marR="69093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pt-BR" sz="2300" dirty="0" smtClean="0">
                          <a:latin typeface="+mn-lt"/>
                          <a:ea typeface="Calibri"/>
                        </a:rPr>
                        <a:t>19</a:t>
                      </a:r>
                      <a:endParaRPr lang="pt-BR" sz="2300" dirty="0">
                        <a:latin typeface="+mn-lt"/>
                        <a:ea typeface="Calibri"/>
                      </a:endParaRPr>
                    </a:p>
                  </a:txBody>
                  <a:tcPr marL="69093" marR="69093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pt-BR" sz="23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1-2-30823-31610-13545-49238-35624-39086-21397-99-100</a:t>
                      </a:r>
                      <a:endParaRPr lang="pt-BR" sz="2300" dirty="0">
                        <a:latin typeface="+mn-lt"/>
                      </a:endParaRPr>
                    </a:p>
                  </a:txBody>
                  <a:tcPr marL="69093" marR="69093" marT="0" marB="0" anchor="ctr"/>
                </a:tc>
              </a:tr>
              <a:tr h="1073334">
                <a:tc>
                  <a:txBody>
                    <a:bodyPr/>
                    <a:lstStyle/>
                    <a:p>
                      <a:pPr marL="4763" indent="0"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pt-BR" sz="2300" dirty="0">
                          <a:latin typeface="+mn-lt"/>
                        </a:rPr>
                        <a:t>1000</a:t>
                      </a:r>
                      <a:endParaRPr lang="pt-BR" sz="2300" dirty="0">
                        <a:latin typeface="+mn-lt"/>
                        <a:ea typeface="Calibri"/>
                      </a:endParaRPr>
                    </a:p>
                  </a:txBody>
                  <a:tcPr marL="69093" marR="69093" marT="0" marB="0" anchor="ctr"/>
                </a:tc>
                <a:tc>
                  <a:txBody>
                    <a:bodyPr/>
                    <a:lstStyle/>
                    <a:p>
                      <a:pPr marL="4763" indent="0"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pt-BR" sz="2300" dirty="0" smtClean="0">
                          <a:latin typeface="+mn-lt"/>
                          <a:ea typeface="Calibri"/>
                        </a:rPr>
                        <a:t>36</a:t>
                      </a:r>
                      <a:endParaRPr lang="pt-BR" sz="2300" dirty="0">
                        <a:latin typeface="+mn-lt"/>
                        <a:ea typeface="Calibri"/>
                      </a:endParaRPr>
                    </a:p>
                  </a:txBody>
                  <a:tcPr marL="69093" marR="69093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pt-BR" sz="23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1-2-40954-9187-46430-48174-42945-43820-36655-19057-1002-1001-1000</a:t>
                      </a:r>
                      <a:endParaRPr lang="pt-BR" sz="2300" dirty="0" smtClean="0">
                        <a:latin typeface="+mn-lt"/>
                      </a:endParaRPr>
                    </a:p>
                  </a:txBody>
                  <a:tcPr marL="69093" marR="69093" marT="0" marB="0" anchor="ctr"/>
                </a:tc>
              </a:tr>
              <a:tr h="1073334">
                <a:tc>
                  <a:txBody>
                    <a:bodyPr/>
                    <a:lstStyle/>
                    <a:p>
                      <a:pPr marL="4763" indent="0"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pt-BR" sz="2300" dirty="0" smtClean="0">
                          <a:latin typeface="+mn-lt"/>
                          <a:ea typeface="Calibri"/>
                        </a:rPr>
                        <a:t>10000</a:t>
                      </a:r>
                      <a:endParaRPr lang="pt-BR" sz="2300" dirty="0">
                        <a:latin typeface="+mn-lt"/>
                        <a:ea typeface="Calibri"/>
                      </a:endParaRPr>
                    </a:p>
                  </a:txBody>
                  <a:tcPr marL="69093" marR="69093" marT="0" marB="0" anchor="ctr"/>
                </a:tc>
                <a:tc>
                  <a:txBody>
                    <a:bodyPr/>
                    <a:lstStyle/>
                    <a:p>
                      <a:pPr marL="4763" indent="0"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pt-BR" sz="2300" dirty="0" smtClean="0">
                          <a:latin typeface="+mn-lt"/>
                          <a:ea typeface="Calibri"/>
                        </a:rPr>
                        <a:t>17</a:t>
                      </a:r>
                      <a:endParaRPr lang="pt-BR" sz="2300" dirty="0">
                        <a:latin typeface="+mn-lt"/>
                        <a:ea typeface="Calibri"/>
                      </a:endParaRPr>
                    </a:p>
                  </a:txBody>
                  <a:tcPr marL="69093" marR="69093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pt-BR" sz="23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1-2-40954-9187-44780-30421-15094-28332-10000</a:t>
                      </a:r>
                      <a:endParaRPr lang="pt-BR" sz="2300" dirty="0" smtClean="0">
                        <a:latin typeface="+mn-lt"/>
                      </a:endParaRPr>
                    </a:p>
                  </a:txBody>
                  <a:tcPr marL="69093" marR="69093" marT="0" marB="0" anchor="ctr"/>
                </a:tc>
              </a:tr>
            </a:tbl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Resultados – Grafo 4  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Resultados – Grafo 5  </a:t>
            </a:r>
            <a:endParaRPr lang="pt-BR" dirty="0"/>
          </a:p>
        </p:txBody>
      </p:sp>
      <p:graphicFrame>
        <p:nvGraphicFramePr>
          <p:cNvPr id="5" name="Espaço Reservado para Conteú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7534115"/>
              </p:ext>
            </p:extLst>
          </p:nvPr>
        </p:nvGraphicFramePr>
        <p:xfrm>
          <a:off x="215517" y="1988840"/>
          <a:ext cx="8712967" cy="4216131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512168"/>
                <a:gridCol w="1488964"/>
                <a:gridCol w="5711835"/>
              </a:tblGrid>
              <a:tr h="482138">
                <a:tc>
                  <a:txBody>
                    <a:bodyPr/>
                    <a:lstStyle/>
                    <a:p>
                      <a:pPr marL="4763" indent="0"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pt-BR" sz="2000" b="1" dirty="0" err="1" smtClean="0">
                          <a:latin typeface="+mn-lt"/>
                          <a:ea typeface="Calibri"/>
                        </a:rPr>
                        <a:t>Vért</a:t>
                      </a:r>
                      <a:r>
                        <a:rPr lang="pt-BR" sz="2000" b="1" dirty="0" smtClean="0">
                          <a:latin typeface="+mn-lt"/>
                          <a:ea typeface="Calibri"/>
                        </a:rPr>
                        <a:t>.</a:t>
                      </a:r>
                      <a:r>
                        <a:rPr lang="pt-BR" sz="2000" b="1" baseline="0" dirty="0" smtClean="0">
                          <a:latin typeface="+mn-lt"/>
                          <a:ea typeface="Calibri"/>
                        </a:rPr>
                        <a:t> final</a:t>
                      </a:r>
                      <a:endParaRPr lang="pt-BR" sz="2000" b="1" dirty="0">
                        <a:latin typeface="+mn-lt"/>
                        <a:ea typeface="Calibri"/>
                      </a:endParaRPr>
                    </a:p>
                  </a:txBody>
                  <a:tcPr marL="60964" marR="60964" marT="0" marB="0" anchor="ctr"/>
                </a:tc>
                <a:tc>
                  <a:txBody>
                    <a:bodyPr/>
                    <a:lstStyle/>
                    <a:p>
                      <a:pPr marL="4763" indent="0"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pt-BR" sz="2000" b="1" dirty="0">
                          <a:latin typeface="+mn-lt"/>
                        </a:rPr>
                        <a:t>Distância</a:t>
                      </a:r>
                      <a:endParaRPr lang="pt-BR" sz="2000" b="1" dirty="0">
                        <a:latin typeface="+mn-lt"/>
                        <a:ea typeface="Calibri"/>
                      </a:endParaRPr>
                    </a:p>
                  </a:txBody>
                  <a:tcPr marL="60964" marR="60964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pt-BR" sz="2000" b="1" dirty="0">
                          <a:latin typeface="+mn-lt"/>
                        </a:rPr>
                        <a:t>Caminho</a:t>
                      </a:r>
                      <a:endParaRPr lang="pt-BR" sz="2000" b="1" dirty="0">
                        <a:latin typeface="+mn-lt"/>
                        <a:ea typeface="Calibri"/>
                      </a:endParaRPr>
                    </a:p>
                  </a:txBody>
                  <a:tcPr marL="60964" marR="60964" marT="0" marB="0" anchor="ctr"/>
                </a:tc>
              </a:tr>
              <a:tr h="487715">
                <a:tc>
                  <a:txBody>
                    <a:bodyPr/>
                    <a:lstStyle/>
                    <a:p>
                      <a:pPr marL="4763" indent="0"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pt-BR" sz="2000" dirty="0">
                          <a:latin typeface="+mn-lt"/>
                        </a:rPr>
                        <a:t>10</a:t>
                      </a:r>
                      <a:endParaRPr lang="pt-BR" sz="2000" dirty="0">
                        <a:latin typeface="+mn-lt"/>
                        <a:ea typeface="Calibri"/>
                      </a:endParaRPr>
                    </a:p>
                  </a:txBody>
                  <a:tcPr marL="60964" marR="60964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pt-BR" sz="2000" dirty="0" smtClean="0">
                          <a:latin typeface="+mn-lt"/>
                          <a:ea typeface="Calibri"/>
                        </a:rPr>
                        <a:t>56</a:t>
                      </a:r>
                      <a:endParaRPr lang="pt-BR" sz="2000" dirty="0">
                        <a:latin typeface="+mn-lt"/>
                        <a:ea typeface="Calibri"/>
                      </a:endParaRPr>
                    </a:p>
                  </a:txBody>
                  <a:tcPr marL="60964" marR="609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kumimoji="0" lang="pt-BR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1-100000-99999-99998-92827-24681-49217-86633-23787-19564-82822-24916-79294-79095-35948-30951-30952-30953-70778-10</a:t>
                      </a:r>
                      <a:endParaRPr lang="pt-BR" sz="2000" dirty="0">
                        <a:latin typeface="+mn-lt"/>
                        <a:ea typeface="Calibri"/>
                      </a:endParaRPr>
                    </a:p>
                  </a:txBody>
                  <a:tcPr marL="60964" marR="60964" marT="0" marB="0" anchor="ctr"/>
                </a:tc>
              </a:tr>
              <a:tr h="731573">
                <a:tc>
                  <a:txBody>
                    <a:bodyPr/>
                    <a:lstStyle/>
                    <a:p>
                      <a:pPr marL="4763" indent="0"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tabLst>
                          <a:tab pos="361950" algn="l"/>
                        </a:tabLst>
                      </a:pPr>
                      <a:r>
                        <a:rPr lang="pt-BR" sz="2000" dirty="0" smtClean="0">
                          <a:latin typeface="+mn-lt"/>
                        </a:rPr>
                        <a:t>100</a:t>
                      </a:r>
                      <a:endParaRPr lang="pt-BR" sz="2000" dirty="0">
                        <a:latin typeface="+mn-lt"/>
                        <a:ea typeface="Calibri"/>
                      </a:endParaRPr>
                    </a:p>
                  </a:txBody>
                  <a:tcPr marL="60964" marR="60964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pt-BR" sz="2000" dirty="0" smtClean="0">
                          <a:latin typeface="+mn-lt"/>
                          <a:ea typeface="Calibri"/>
                        </a:rPr>
                        <a:t>48</a:t>
                      </a:r>
                      <a:endParaRPr lang="pt-BR" sz="2000" dirty="0">
                        <a:latin typeface="+mn-lt"/>
                        <a:ea typeface="Calibri"/>
                      </a:endParaRPr>
                    </a:p>
                  </a:txBody>
                  <a:tcPr marL="60964" marR="60964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pt-BR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1-100000-99999-99998-5098-15254-70965-45051-13678-79705-85645-12152-12151-94349-100</a:t>
                      </a:r>
                      <a:endParaRPr lang="pt-BR" sz="2000" dirty="0">
                        <a:latin typeface="+mn-lt"/>
                      </a:endParaRPr>
                    </a:p>
                  </a:txBody>
                  <a:tcPr marL="60964" marR="60964" marT="0" marB="0" anchor="ctr"/>
                </a:tc>
              </a:tr>
              <a:tr h="975430">
                <a:tc>
                  <a:txBody>
                    <a:bodyPr/>
                    <a:lstStyle/>
                    <a:p>
                      <a:pPr marL="4763" indent="0"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pt-BR" sz="2000" dirty="0">
                          <a:latin typeface="+mn-lt"/>
                        </a:rPr>
                        <a:t>1000</a:t>
                      </a:r>
                      <a:endParaRPr lang="pt-BR" sz="2000" dirty="0">
                        <a:latin typeface="+mn-lt"/>
                        <a:ea typeface="Calibri"/>
                      </a:endParaRPr>
                    </a:p>
                  </a:txBody>
                  <a:tcPr marL="60964" marR="60964" marT="0" marB="0" anchor="ctr"/>
                </a:tc>
                <a:tc>
                  <a:txBody>
                    <a:bodyPr/>
                    <a:lstStyle/>
                    <a:p>
                      <a:pPr marL="4763" indent="0"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pt-BR" sz="2000" dirty="0" smtClean="0">
                          <a:latin typeface="+mn-lt"/>
                          <a:ea typeface="Calibri"/>
                        </a:rPr>
                        <a:t>49</a:t>
                      </a:r>
                      <a:endParaRPr lang="pt-BR" sz="2000" dirty="0">
                        <a:latin typeface="+mn-lt"/>
                        <a:ea typeface="Calibri"/>
                      </a:endParaRPr>
                    </a:p>
                  </a:txBody>
                  <a:tcPr marL="60964" marR="60964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pt-BR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1-100000-99999-99998-5098-15254-23575-7300-96904-96903-56757-17388-17389-57543-95359-999-1000</a:t>
                      </a:r>
                      <a:endParaRPr lang="pt-BR" sz="2000" dirty="0" smtClean="0">
                        <a:latin typeface="+mn-lt"/>
                      </a:endParaRPr>
                    </a:p>
                  </a:txBody>
                  <a:tcPr marL="60964" marR="60964" marT="0" marB="0" anchor="ctr"/>
                </a:tc>
              </a:tr>
              <a:tr h="975430">
                <a:tc>
                  <a:txBody>
                    <a:bodyPr/>
                    <a:lstStyle/>
                    <a:p>
                      <a:pPr marL="4763" indent="0"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pt-BR" sz="2000" dirty="0" smtClean="0">
                          <a:latin typeface="+mn-lt"/>
                          <a:ea typeface="Calibri"/>
                        </a:rPr>
                        <a:t>10000</a:t>
                      </a:r>
                      <a:endParaRPr lang="pt-BR" sz="2000" dirty="0">
                        <a:latin typeface="+mn-lt"/>
                        <a:ea typeface="Calibri"/>
                      </a:endParaRPr>
                    </a:p>
                  </a:txBody>
                  <a:tcPr marL="60964" marR="60964" marT="0" marB="0" anchor="ctr"/>
                </a:tc>
                <a:tc>
                  <a:txBody>
                    <a:bodyPr/>
                    <a:lstStyle/>
                    <a:p>
                      <a:pPr marL="4763" indent="0"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pt-BR" sz="2000" dirty="0" smtClean="0">
                          <a:latin typeface="+mn-lt"/>
                          <a:ea typeface="Calibri"/>
                        </a:rPr>
                        <a:t>94</a:t>
                      </a:r>
                      <a:endParaRPr lang="pt-BR" sz="2000" dirty="0">
                        <a:latin typeface="+mn-lt"/>
                        <a:ea typeface="Calibri"/>
                      </a:endParaRPr>
                    </a:p>
                  </a:txBody>
                  <a:tcPr marL="60964" marR="60964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pt-BR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1-100000-99999-99998-5098-15254-23575-7300-91801-72212-72213-24567-78009-78010-16066-9993-9994-9995-9996-9997-9998-9999-10000</a:t>
                      </a:r>
                      <a:endParaRPr lang="pt-BR" sz="2000" dirty="0" smtClean="0">
                        <a:latin typeface="+mn-lt"/>
                      </a:endParaRPr>
                    </a:p>
                  </a:txBody>
                  <a:tcPr marL="60964" marR="60964" marT="0" marB="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0352" y="2060848"/>
            <a:ext cx="7772400" cy="1362456"/>
          </a:xfrm>
        </p:spPr>
        <p:txBody>
          <a:bodyPr/>
          <a:lstStyle/>
          <a:p>
            <a:r>
              <a:rPr lang="pt-BR" dirty="0" smtClean="0"/>
              <a:t>Resultados - 2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30352" y="3448776"/>
            <a:ext cx="7772400" cy="1509712"/>
          </a:xfrm>
        </p:spPr>
        <p:txBody>
          <a:bodyPr/>
          <a:lstStyle/>
          <a:p>
            <a:r>
              <a:rPr lang="pt-BR" dirty="0" smtClean="0"/>
              <a:t>Distribuição empírica</a:t>
            </a:r>
          </a:p>
          <a:p>
            <a:r>
              <a:rPr lang="pt-BR" dirty="0" smtClean="0"/>
              <a:t>Distância média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Resultados</a:t>
            </a:r>
            <a:endParaRPr lang="pt-BR" dirty="0"/>
          </a:p>
        </p:txBody>
      </p:sp>
      <p:graphicFrame>
        <p:nvGraphicFramePr>
          <p:cNvPr id="5" name="Gráfico 4"/>
          <p:cNvGraphicFramePr/>
          <p:nvPr>
            <p:extLst>
              <p:ext uri="{D42A27DB-BD31-4B8C-83A1-F6EECF244321}">
                <p14:modId xmlns:p14="http://schemas.microsoft.com/office/powerpoint/2010/main" val="791967297"/>
              </p:ext>
            </p:extLst>
          </p:nvPr>
        </p:nvGraphicFramePr>
        <p:xfrm>
          <a:off x="971600" y="1916832"/>
          <a:ext cx="7499795" cy="45765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Resultados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>
              <a:lnSpc>
                <a:spcPct val="200000"/>
              </a:lnSpc>
            </a:pPr>
            <a:r>
              <a:rPr lang="pt-BR" dirty="0" smtClean="0"/>
              <a:t>Distâncias médias</a:t>
            </a:r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0856938"/>
              </p:ext>
            </p:extLst>
          </p:nvPr>
        </p:nvGraphicFramePr>
        <p:xfrm>
          <a:off x="1524000" y="2798064"/>
          <a:ext cx="6096000" cy="3364992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3048000"/>
                <a:gridCol w="3048000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pt-BR" sz="3200" dirty="0"/>
                        <a:t>Grafo</a:t>
                      </a:r>
                      <a:endParaRPr lang="pt-BR" sz="3200" dirty="0">
                        <a:latin typeface="+mn-lt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pt-BR" sz="3200"/>
                        <a:t>Distância média</a:t>
                      </a:r>
                      <a:endParaRPr lang="pt-BR" sz="3200">
                        <a:latin typeface="+mn-lt"/>
                        <a:ea typeface="Calibri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pt-BR" sz="3200" dirty="0"/>
                        <a:t>1</a:t>
                      </a:r>
                      <a:endParaRPr lang="pt-BR" sz="3200" dirty="0">
                        <a:latin typeface="+mn-lt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pt-BR" sz="3200"/>
                        <a:t>13,0192</a:t>
                      </a:r>
                      <a:endParaRPr lang="pt-BR" sz="3200">
                        <a:latin typeface="+mn-lt"/>
                        <a:ea typeface="Calibri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pt-BR" sz="3200" dirty="0"/>
                        <a:t>2</a:t>
                      </a:r>
                      <a:endParaRPr lang="pt-BR" sz="3200" dirty="0">
                        <a:latin typeface="+mn-lt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pt-BR" sz="3200"/>
                        <a:t>2,0859</a:t>
                      </a:r>
                      <a:endParaRPr lang="pt-BR" sz="3200">
                        <a:latin typeface="+mn-lt"/>
                        <a:ea typeface="Calibri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pt-BR" sz="3200" dirty="0"/>
                        <a:t>3</a:t>
                      </a:r>
                      <a:endParaRPr lang="pt-BR" sz="3200" dirty="0">
                        <a:latin typeface="+mn-lt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pt-BR" sz="3200"/>
                        <a:t>6,9171</a:t>
                      </a:r>
                      <a:endParaRPr lang="pt-BR" sz="3200">
                        <a:latin typeface="+mn-lt"/>
                        <a:ea typeface="Calibri"/>
                      </a:endParaRPr>
                    </a:p>
                  </a:txBody>
                  <a:tcPr marL="68580" marR="68580" marT="0" marB="0"/>
                </a:tc>
              </a:tr>
              <a:tr h="14972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pt-BR" sz="3200" dirty="0"/>
                        <a:t>4</a:t>
                      </a:r>
                      <a:endParaRPr lang="pt-BR" sz="3200" dirty="0">
                        <a:latin typeface="+mn-lt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pt-BR" sz="2400" i="1" u="none" dirty="0" smtClean="0">
                          <a:latin typeface="+mn-lt"/>
                          <a:ea typeface="Calibri"/>
                        </a:rPr>
                        <a:t>ind.</a:t>
                      </a:r>
                      <a:endParaRPr lang="pt-BR" sz="2400" i="1" u="none" dirty="0">
                        <a:latin typeface="+mn-lt"/>
                        <a:ea typeface="Calibri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pt-BR" sz="3200"/>
                        <a:t>5</a:t>
                      </a:r>
                      <a:endParaRPr lang="pt-BR" sz="3200">
                        <a:latin typeface="+mn-lt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pt-BR" sz="2400" i="1" u="none" dirty="0" smtClean="0">
                          <a:latin typeface="+mn-lt"/>
                          <a:ea typeface="Calibri"/>
                        </a:rPr>
                        <a:t>ind.</a:t>
                      </a:r>
                      <a:endParaRPr lang="pt-BR" sz="2400" i="1" u="none" dirty="0">
                        <a:latin typeface="+mn-lt"/>
                        <a:ea typeface="Calibri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0352" y="2060848"/>
            <a:ext cx="7772400" cy="1362456"/>
          </a:xfrm>
        </p:spPr>
        <p:txBody>
          <a:bodyPr/>
          <a:lstStyle/>
          <a:p>
            <a:r>
              <a:rPr lang="pt-BR" dirty="0" smtClean="0"/>
              <a:t>Resultados - 3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30352" y="3448776"/>
            <a:ext cx="7772400" cy="1509712"/>
          </a:xfrm>
        </p:spPr>
        <p:txBody>
          <a:bodyPr/>
          <a:lstStyle/>
          <a:p>
            <a:r>
              <a:rPr lang="pt-BR" dirty="0" smtClean="0"/>
              <a:t>Árvore geradora mínima (MST)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Sumário	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pt-BR" sz="3200" dirty="0" smtClean="0"/>
              <a:t>Objetivo</a:t>
            </a:r>
            <a:endParaRPr lang="pt-BR" sz="3200" dirty="0" smtClean="0"/>
          </a:p>
          <a:p>
            <a:endParaRPr lang="pt-BR" sz="3200" dirty="0" smtClean="0"/>
          </a:p>
          <a:p>
            <a:r>
              <a:rPr lang="pt-BR" sz="3200" dirty="0" smtClean="0"/>
              <a:t>Destaques sobre i</a:t>
            </a:r>
            <a:r>
              <a:rPr lang="pt-BR" sz="3200" dirty="0" smtClean="0"/>
              <a:t>mplementação</a:t>
            </a:r>
            <a:endParaRPr lang="pt-BR" sz="3200" dirty="0" smtClean="0"/>
          </a:p>
          <a:p>
            <a:endParaRPr lang="pt-BR" sz="3200" dirty="0" smtClean="0"/>
          </a:p>
          <a:p>
            <a:r>
              <a:rPr lang="pt-BR" sz="3200" dirty="0" smtClean="0"/>
              <a:t>Resultados </a:t>
            </a:r>
            <a:r>
              <a:rPr lang="pt-BR" sz="3200" dirty="0" smtClean="0"/>
              <a:t>dos Estudos de Caso</a:t>
            </a:r>
            <a:endParaRPr lang="pt-BR" sz="32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Resultados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>
              <a:lnSpc>
                <a:spcPct val="200000"/>
              </a:lnSpc>
            </a:pPr>
            <a:r>
              <a:rPr lang="pt-BR" dirty="0" smtClean="0"/>
              <a:t>Árvore geradora mínima</a:t>
            </a:r>
          </a:p>
        </p:txBody>
      </p:sp>
      <p:graphicFrame>
        <p:nvGraphicFramePr>
          <p:cNvPr id="4" name="Tabela 3"/>
          <p:cNvGraphicFramePr>
            <a:graphicFrameLocks noGrp="1"/>
          </p:cNvGraphicFramePr>
          <p:nvPr/>
        </p:nvGraphicFramePr>
        <p:xfrm>
          <a:off x="1524000" y="2798064"/>
          <a:ext cx="6096000" cy="3364992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3048000"/>
                <a:gridCol w="3048000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pt-BR" sz="3200" dirty="0">
                          <a:latin typeface="+mn-lt"/>
                        </a:rPr>
                        <a:t>Grafo</a:t>
                      </a:r>
                      <a:endParaRPr lang="pt-BR" sz="3200" dirty="0">
                        <a:latin typeface="+mn-lt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pt-BR" sz="3200" dirty="0" smtClean="0">
                          <a:latin typeface="+mn-lt"/>
                        </a:rPr>
                        <a:t>Custo da MST</a:t>
                      </a:r>
                      <a:endParaRPr lang="pt-BR" sz="3200" dirty="0">
                        <a:latin typeface="+mn-lt"/>
                        <a:ea typeface="Calibri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pt-BR" sz="3200" dirty="0">
                          <a:latin typeface="+mn-lt"/>
                        </a:rPr>
                        <a:t>1</a:t>
                      </a:r>
                      <a:endParaRPr lang="pt-BR" sz="3200" dirty="0">
                        <a:latin typeface="+mn-lt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pt-BR" sz="3200">
                          <a:latin typeface="+mn-lt"/>
                          <a:ea typeface="Calibri"/>
                        </a:rPr>
                        <a:t>336</a:t>
                      </a: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pt-BR" sz="3200" dirty="0">
                          <a:latin typeface="+mn-lt"/>
                        </a:rPr>
                        <a:t>2</a:t>
                      </a:r>
                      <a:endParaRPr lang="pt-BR" sz="3200" dirty="0">
                        <a:latin typeface="+mn-lt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pt-BR" sz="3200" dirty="0">
                          <a:latin typeface="+mn-lt"/>
                          <a:ea typeface="Calibri"/>
                        </a:rPr>
                        <a:t>999</a:t>
                      </a: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pt-BR" sz="3200" dirty="0">
                          <a:latin typeface="+mn-lt"/>
                        </a:rPr>
                        <a:t>3</a:t>
                      </a:r>
                      <a:endParaRPr lang="pt-BR" sz="3200" dirty="0">
                        <a:latin typeface="+mn-lt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pt-BR" sz="3200" dirty="0">
                          <a:latin typeface="+mn-lt"/>
                          <a:ea typeface="Calibri"/>
                        </a:rPr>
                        <a:t>31947</a:t>
                      </a:r>
                    </a:p>
                  </a:txBody>
                  <a:tcPr marL="68580" marR="68580" marT="0" marB="0" anchor="ctr"/>
                </a:tc>
              </a:tr>
              <a:tr h="14972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pt-BR" sz="3200" dirty="0">
                          <a:latin typeface="+mn-lt"/>
                        </a:rPr>
                        <a:t>4</a:t>
                      </a:r>
                      <a:endParaRPr lang="pt-BR" sz="3200" dirty="0">
                        <a:latin typeface="+mn-lt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pt-BR" sz="3200" dirty="0">
                          <a:latin typeface="+mn-lt"/>
                          <a:ea typeface="Calibri"/>
                        </a:rPr>
                        <a:t>216236</a:t>
                      </a: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pt-BR" sz="3200">
                          <a:latin typeface="+mn-lt"/>
                        </a:rPr>
                        <a:t>5</a:t>
                      </a:r>
                      <a:endParaRPr lang="pt-BR" sz="3200">
                        <a:latin typeface="+mn-lt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pt-BR" sz="3200" dirty="0">
                          <a:latin typeface="+mn-lt"/>
                          <a:ea typeface="Calibri"/>
                        </a:rPr>
                        <a:t>608677</a:t>
                      </a: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Obrigado!</a:t>
            </a:r>
            <a:endParaRPr lang="pt-BR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  <a:p>
            <a:r>
              <a:rPr lang="pt-BR" dirty="0"/>
              <a:t>bruno_tomas@poli.ufrj.br</a:t>
            </a:r>
            <a:br>
              <a:rPr lang="pt-BR" dirty="0"/>
            </a:br>
            <a:r>
              <a:rPr lang="pt-BR" dirty="0"/>
              <a:t>jonathanaugusto@poli.ufrj.br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0352" y="2060848"/>
            <a:ext cx="7772400" cy="1362456"/>
          </a:xfrm>
        </p:spPr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30352" y="3448776"/>
            <a:ext cx="7772400" cy="1509712"/>
          </a:xfrm>
        </p:spPr>
        <p:txBody>
          <a:bodyPr/>
          <a:lstStyle/>
          <a:p>
            <a:endParaRPr lang="pt-B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132856"/>
            <a:ext cx="8229600" cy="4191744"/>
          </a:xfrm>
        </p:spPr>
        <p:txBody>
          <a:bodyPr anchor="t"/>
          <a:lstStyle/>
          <a:p>
            <a:pPr marL="0" indent="0">
              <a:buNone/>
            </a:pPr>
            <a:r>
              <a:rPr lang="pt-BR" dirty="0" smtClean="0"/>
              <a:t>Expandir </a:t>
            </a:r>
            <a:r>
              <a:rPr lang="pt-BR" dirty="0"/>
              <a:t>a biblioteca desenvolvida na </a:t>
            </a:r>
            <a:r>
              <a:rPr lang="pt-BR" dirty="0" smtClean="0"/>
              <a:t>parte 1, </a:t>
            </a:r>
            <a:r>
              <a:rPr lang="pt-BR" dirty="0"/>
              <a:t>incluindo as seguintes funcionalidades:</a:t>
            </a:r>
          </a:p>
          <a:p>
            <a:pPr lvl="0"/>
            <a:r>
              <a:rPr lang="pt-BR" dirty="0"/>
              <a:t>Grafos com pesos;</a:t>
            </a:r>
          </a:p>
          <a:p>
            <a:pPr lvl="0"/>
            <a:r>
              <a:rPr lang="pt-BR" dirty="0"/>
              <a:t>Distância e caminho mínimo;</a:t>
            </a:r>
          </a:p>
          <a:p>
            <a:pPr lvl="0"/>
            <a:r>
              <a:rPr lang="pt-BR" dirty="0"/>
              <a:t>Árvore geradora mínima (MST); </a:t>
            </a:r>
          </a:p>
          <a:p>
            <a:pPr lvl="0"/>
            <a:r>
              <a:rPr lang="pt-BR" dirty="0"/>
              <a:t>Distribuição empírica da distância; e</a:t>
            </a:r>
          </a:p>
          <a:p>
            <a:pPr lvl="0"/>
            <a:r>
              <a:rPr lang="pt-BR" dirty="0"/>
              <a:t>Distância média</a:t>
            </a:r>
            <a:r>
              <a:rPr lang="pt-BR" dirty="0" smtClean="0"/>
              <a:t>.</a:t>
            </a:r>
            <a:endParaRPr lang="pt-B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0352" y="2060848"/>
            <a:ext cx="7772400" cy="1362456"/>
          </a:xfrm>
        </p:spPr>
        <p:txBody>
          <a:bodyPr/>
          <a:lstStyle/>
          <a:p>
            <a:r>
              <a:rPr lang="pt-BR" dirty="0" smtClean="0"/>
              <a:t>Destaques sobre a i</a:t>
            </a:r>
            <a:r>
              <a:rPr lang="pt-BR" dirty="0" smtClean="0"/>
              <a:t>mplementação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30352" y="3448776"/>
            <a:ext cx="7772400" cy="1509712"/>
          </a:xfrm>
        </p:spPr>
        <p:txBody>
          <a:bodyPr/>
          <a:lstStyle/>
          <a:p>
            <a:endParaRPr lang="pt-B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Orientação a objeto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anchor="t">
            <a:normAutofit lnSpcReduction="10000"/>
          </a:bodyPr>
          <a:lstStyle/>
          <a:p>
            <a:r>
              <a:rPr lang="pt-BR" sz="2400" dirty="0" smtClean="0"/>
              <a:t>Na parte 1 do trabalho, a estrutura orientada a objeto foi usada apenas como “intermediária” para criação de matriz e lista de adjacência</a:t>
            </a:r>
          </a:p>
          <a:p>
            <a:r>
              <a:rPr lang="pt-BR" sz="2400" dirty="0" smtClean="0"/>
              <a:t>Agora, ela segue como uma “terceira via” no projeto, sendo mais uma opção para representação</a:t>
            </a:r>
          </a:p>
          <a:p>
            <a:r>
              <a:rPr lang="pt-BR" sz="2400" dirty="0" smtClean="0"/>
              <a:t>Relativamente baixo consumo de memória (como na lista de adjacência):</a:t>
            </a:r>
            <a:br>
              <a:rPr lang="pt-BR" sz="2400" dirty="0" smtClean="0"/>
            </a:br>
            <a:r>
              <a:rPr lang="pt-BR" sz="2400" dirty="0" smtClean="0"/>
              <a:t/>
            </a:r>
            <a:br>
              <a:rPr lang="pt-BR" sz="2400" dirty="0" smtClean="0"/>
            </a:br>
            <a:r>
              <a:rPr lang="pt-BR" sz="2400" i="1" dirty="0" smtClean="0"/>
              <a:t>Grafo 4 (50000 vértices)</a:t>
            </a:r>
            <a:br>
              <a:rPr lang="pt-BR" sz="2400" i="1" dirty="0" smtClean="0"/>
            </a:br>
            <a:r>
              <a:rPr lang="pt-BR" sz="2400" dirty="0" smtClean="0"/>
              <a:t>OO: ~40MB</a:t>
            </a:r>
            <a:br>
              <a:rPr lang="pt-BR" sz="2400" dirty="0" smtClean="0"/>
            </a:br>
            <a:r>
              <a:rPr lang="pt-BR" sz="2400" dirty="0" smtClean="0"/>
              <a:t>Lista: ~25MB</a:t>
            </a:r>
            <a:br>
              <a:rPr lang="pt-BR" sz="2400" dirty="0" smtClean="0"/>
            </a:br>
            <a:r>
              <a:rPr lang="pt-BR" sz="2400" dirty="0" smtClean="0"/>
              <a:t>Matriz: &gt;1.5GB (travou!)</a:t>
            </a:r>
          </a:p>
          <a:p>
            <a:endParaRPr lang="pt-BR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0" t="414" r="80581" b="83159"/>
          <a:stretch/>
        </p:blipFill>
        <p:spPr bwMode="auto">
          <a:xfrm>
            <a:off x="5364088" y="4653136"/>
            <a:ext cx="3295461" cy="16899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Programação concorrente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pt-BR" dirty="0"/>
              <a:t>Para o cálculo da distribuição empírica das distâncias e </a:t>
            </a:r>
            <a:r>
              <a:rPr lang="pt-BR" dirty="0" smtClean="0"/>
              <a:t>da </a:t>
            </a:r>
            <a:r>
              <a:rPr lang="pt-BR" dirty="0"/>
              <a:t>distância média, era preciso executar o algoritmo de </a:t>
            </a:r>
            <a:r>
              <a:rPr lang="pt-BR" dirty="0" err="1"/>
              <a:t>Dijkstra</a:t>
            </a:r>
            <a:r>
              <a:rPr lang="pt-BR" dirty="0"/>
              <a:t> diversas </a:t>
            </a:r>
            <a:r>
              <a:rPr lang="pt-BR" dirty="0" smtClean="0"/>
              <a:t>vezes</a:t>
            </a:r>
          </a:p>
          <a:p>
            <a:r>
              <a:rPr lang="pt-BR" dirty="0" smtClean="0"/>
              <a:t>No caso do grafo 5 (o maior, com 100000 vértices):</a:t>
            </a:r>
          </a:p>
          <a:p>
            <a:pPr marL="0" indent="0">
              <a:buNone/>
            </a:pPr>
            <a:r>
              <a:rPr lang="pt-BR" dirty="0" smtClean="0"/>
              <a:t>1 </a:t>
            </a:r>
            <a:r>
              <a:rPr lang="pt-BR" dirty="0" err="1" smtClean="0"/>
              <a:t>Dijkstra</a:t>
            </a:r>
            <a:r>
              <a:rPr lang="pt-BR" dirty="0" smtClean="0"/>
              <a:t> a cada 40 minutos (em média) = 36 por dia</a:t>
            </a:r>
            <a:br>
              <a:rPr lang="pt-BR" dirty="0" smtClean="0"/>
            </a:br>
            <a:r>
              <a:rPr lang="pt-BR" dirty="0" smtClean="0"/>
              <a:t>100000 vértices -- 2778 dias = ~7,7 anos</a:t>
            </a:r>
          </a:p>
          <a:p>
            <a:r>
              <a:rPr lang="pt-BR" dirty="0" smtClean="0"/>
              <a:t>Solução?</a:t>
            </a:r>
          </a:p>
          <a:p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827584" y="5301208"/>
            <a:ext cx="7488832" cy="7226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 smtClean="0"/>
              <a:t>Threads </a:t>
            </a:r>
            <a:r>
              <a:rPr lang="pt-BR" sz="3200" dirty="0" err="1" smtClean="0"/>
              <a:t>to</a:t>
            </a:r>
            <a:r>
              <a:rPr lang="pt-BR" sz="3200" dirty="0" smtClean="0"/>
              <a:t> </a:t>
            </a:r>
            <a:r>
              <a:rPr lang="pt-BR" sz="3200" dirty="0" err="1" smtClean="0"/>
              <a:t>the</a:t>
            </a:r>
            <a:r>
              <a:rPr lang="pt-BR" sz="3200" dirty="0" smtClean="0"/>
              <a:t> </a:t>
            </a:r>
            <a:r>
              <a:rPr lang="pt-BR" sz="3200" dirty="0" err="1" smtClean="0"/>
              <a:t>rescue</a:t>
            </a:r>
            <a:r>
              <a:rPr lang="pt-BR" sz="3200" dirty="0" smtClean="0"/>
              <a:t>!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4192295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Programação concorrente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348880"/>
            <a:ext cx="8363272" cy="3975720"/>
          </a:xfrm>
        </p:spPr>
        <p:txBody>
          <a:bodyPr anchor="t"/>
          <a:lstStyle/>
          <a:p>
            <a:r>
              <a:rPr lang="pt-BR" dirty="0" smtClean="0"/>
              <a:t>Uso da biblioteca </a:t>
            </a:r>
            <a:r>
              <a:rPr lang="pt-BR" i="1" dirty="0" err="1" smtClean="0"/>
              <a:t>Boost</a:t>
            </a: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Possui bibliotecas de suporte a diversas áreas, como gerenciamento de memória, matemática, análise sintática, programação concorrente, entre outras.</a:t>
            </a:r>
          </a:p>
          <a:p>
            <a:endParaRPr lang="pt-BR" dirty="0"/>
          </a:p>
          <a:p>
            <a:pPr marL="0" indent="0" algn="r">
              <a:buNone/>
            </a:pPr>
            <a:r>
              <a:rPr lang="pt-BR" sz="2800" i="1" dirty="0" smtClean="0">
                <a:solidFill>
                  <a:schemeClr val="tx2"/>
                </a:solidFill>
                <a:latin typeface="+mj-lt"/>
              </a:rPr>
              <a:t>www.boost.org</a:t>
            </a:r>
          </a:p>
          <a:p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2132856"/>
            <a:ext cx="2638425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27242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Programação concorrente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132856"/>
            <a:ext cx="8363272" cy="4392488"/>
          </a:xfrm>
        </p:spPr>
        <p:txBody>
          <a:bodyPr anchor="t">
            <a:normAutofit fontScale="77500" lnSpcReduction="20000"/>
          </a:bodyPr>
          <a:lstStyle/>
          <a:p>
            <a:pPr marL="0" indent="0">
              <a:buNone/>
            </a:pPr>
            <a:r>
              <a:rPr lang="en-US" sz="2100" b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#include </a:t>
            </a:r>
            <a:r>
              <a:rPr lang="en-US" sz="2000" b="1" dirty="0" smtClean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&lt;boost/thread/thread.hpp&gt;</a:t>
            </a:r>
          </a:p>
          <a:p>
            <a:pPr marL="0" indent="0">
              <a:buNone/>
            </a:pPr>
            <a:r>
              <a:rPr lang="en-US" sz="2100" b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20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 </a:t>
            </a:r>
          </a:p>
          <a:p>
            <a:pPr marL="0" indent="0">
              <a:buNone/>
            </a:pP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indent="0">
              <a:buNone/>
            </a:pPr>
            <a:r>
              <a:rPr lang="en-US" sz="2100" b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ola_mundo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pPr marL="0" indent="0">
              <a:buNone/>
            </a:pP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20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"Ola </a:t>
            </a:r>
            <a:r>
              <a:rPr lang="en-US" sz="2000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mundo</a:t>
            </a:r>
            <a:r>
              <a:rPr lang="en-US" sz="20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sou</a:t>
            </a:r>
            <a:r>
              <a:rPr lang="en-US" sz="20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uma</a:t>
            </a:r>
            <a:r>
              <a:rPr lang="en-US" sz="20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thread!"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2100" b="1" dirty="0" err="1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indent="0">
              <a:buNone/>
            </a:pPr>
            <a:r>
              <a:rPr lang="en-US" sz="2100" b="1" dirty="0" err="1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main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char* </a:t>
            </a:r>
            <a:r>
              <a:rPr lang="en-US" sz="20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[])</a:t>
            </a:r>
          </a:p>
          <a:p>
            <a:pPr marL="0" indent="0">
              <a:buNone/>
            </a:pP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inicia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uma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nova thread 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que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chama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a 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função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ola_mundo</a:t>
            </a:r>
            <a:endParaRPr lang="en-US" sz="2000" dirty="0">
              <a:solidFill>
                <a:schemeClr val="accent6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boost::thread </a:t>
            </a:r>
            <a:r>
              <a:rPr lang="en-US" sz="20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minha_thread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 &amp;</a:t>
            </a:r>
            <a:r>
              <a:rPr lang="en-US" sz="20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ola_mundo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);</a:t>
            </a:r>
          </a:p>
          <a:p>
            <a:pPr marL="0" indent="0">
              <a:buNone/>
            </a:pP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espera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a thread 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finalizar</a:t>
            </a:r>
            <a:endParaRPr lang="en-US" sz="2000" dirty="0">
              <a:solidFill>
                <a:schemeClr val="accent6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minha_thread.join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100" b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0;</a:t>
            </a:r>
          </a:p>
          <a:p>
            <a:pPr marL="0" indent="0">
              <a:buNone/>
            </a:pP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pt-BR" sz="2000" dirty="0" smtClean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2132856"/>
            <a:ext cx="2638425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37106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" val="a13a1cea625e35eb595b22bd03d01ed654e59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xo">
  <a:themeElements>
    <a:clrScheme name="Flux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ux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x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194</TotalTime>
  <Words>433</Words>
  <Application>Microsoft Office PowerPoint</Application>
  <PresentationFormat>Apresentação na tela (4:3)</PresentationFormat>
  <Paragraphs>165</Paragraphs>
  <Slides>21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2" baseType="lpstr">
      <vt:lpstr>Fluxo</vt:lpstr>
      <vt:lpstr>COS242 – Teoria dos Grafos Trabalho Prático – Parte 2</vt:lpstr>
      <vt:lpstr>Sumário </vt:lpstr>
      <vt:lpstr>Introdução</vt:lpstr>
      <vt:lpstr>Objetivo</vt:lpstr>
      <vt:lpstr>Destaques sobre a implementação</vt:lpstr>
      <vt:lpstr>Orientação a objeto</vt:lpstr>
      <vt:lpstr>Programação concorrente</vt:lpstr>
      <vt:lpstr>Programação concorrente</vt:lpstr>
      <vt:lpstr>Programação concorrente</vt:lpstr>
      <vt:lpstr>Resultados - 1</vt:lpstr>
      <vt:lpstr>Resultados – Grafo 1  </vt:lpstr>
      <vt:lpstr>Resultados – Grafo 2  </vt:lpstr>
      <vt:lpstr>Resultados – Grafo 3  </vt:lpstr>
      <vt:lpstr>Resultados – Grafo 4  </vt:lpstr>
      <vt:lpstr>Resultados – Grafo 5  </vt:lpstr>
      <vt:lpstr>Resultados - 2</vt:lpstr>
      <vt:lpstr>Resultados</vt:lpstr>
      <vt:lpstr>Resultados </vt:lpstr>
      <vt:lpstr>Resultados - 3</vt:lpstr>
      <vt:lpstr>Resultados </vt:lpstr>
      <vt:lpstr>Obrigado!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COS242 – Teoria dos Grafos 1º Trabalho Prático</dc:title>
  <dc:creator>Bruno Tomas</dc:creator>
  <cp:lastModifiedBy>Jonathan Augusto da Silva</cp:lastModifiedBy>
  <cp:revision>34</cp:revision>
  <dcterms:created xsi:type="dcterms:W3CDTF">2011-09-20T22:39:37Z</dcterms:created>
  <dcterms:modified xsi:type="dcterms:W3CDTF">2011-10-31T04:43:18Z</dcterms:modified>
</cp:coreProperties>
</file>