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69" r:id="rId6"/>
    <p:sldId id="259" r:id="rId7"/>
    <p:sldId id="262" r:id="rId8"/>
    <p:sldId id="263" r:id="rId9"/>
    <p:sldId id="271" r:id="rId10"/>
    <p:sldId id="260" r:id="rId11"/>
    <p:sldId id="278" r:id="rId12"/>
    <p:sldId id="279" r:id="rId13"/>
    <p:sldId id="280" r:id="rId14"/>
    <p:sldId id="281" r:id="rId15"/>
    <p:sldId id="264" r:id="rId16"/>
    <p:sldId id="267" r:id="rId17"/>
    <p:sldId id="270" r:id="rId18"/>
    <p:sldId id="282" r:id="rId19"/>
    <p:sldId id="283" r:id="rId20"/>
    <p:sldId id="277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ec&#237;lio\Downloads\distrib%20(1).od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xMode val="edge"/>
          <c:yMode val="edge"/>
          <c:x val="3.9048592744353176E-2"/>
          <c:y val="8.8421185690810297E-2"/>
          <c:w val="0.83960834106018034"/>
          <c:h val="0.86506113147656571"/>
        </c:manualLayout>
      </c:layout>
      <c:lineChart>
        <c:grouping val="standard"/>
        <c:ser>
          <c:idx val="0"/>
          <c:order val="0"/>
          <c:tx>
            <c:strRef>
              <c:f>Planilha1!$B$1</c:f>
              <c:strCache>
                <c:ptCount val="1"/>
                <c:pt idx="0">
                  <c:v>grafo_1</c:v>
                </c:pt>
              </c:strCache>
            </c:strRef>
          </c:tx>
          <c:spPr>
            <a:ln w="28800">
              <a:solidFill>
                <a:srgbClr val="004586"/>
              </a:solidFill>
            </a:ln>
          </c:spPr>
          <c:marker>
            <c:symbol val="square"/>
            <c:size val="6"/>
          </c:marker>
          <c:cat>
            <c:numRef>
              <c:f>Planilha1!$A$2:$A$43</c:f>
              <c:numCache>
                <c:formatCode>General</c:formatCode>
                <c:ptCount val="4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</c:numCache>
            </c:numRef>
          </c:cat>
          <c:val>
            <c:numRef>
              <c:f>Planilha1!$B$2:$B$43</c:f>
              <c:numCache>
                <c:formatCode>General</c:formatCode>
                <c:ptCount val="42"/>
                <c:pt idx="0">
                  <c:v>0</c:v>
                </c:pt>
                <c:pt idx="1">
                  <c:v>8.8888900000000069E-3</c:v>
                </c:pt>
                <c:pt idx="2">
                  <c:v>2.0202000000000012E-2</c:v>
                </c:pt>
                <c:pt idx="3">
                  <c:v>2.8282800000000014E-2</c:v>
                </c:pt>
                <c:pt idx="4">
                  <c:v>4.4848500000000013E-2</c:v>
                </c:pt>
                <c:pt idx="5">
                  <c:v>6.3838400000000045E-2</c:v>
                </c:pt>
                <c:pt idx="6">
                  <c:v>8.7272700000000009E-2</c:v>
                </c:pt>
                <c:pt idx="7">
                  <c:v>0.10585899999999993</c:v>
                </c:pt>
                <c:pt idx="8">
                  <c:v>0.12404000000000005</c:v>
                </c:pt>
                <c:pt idx="9">
                  <c:v>0.13292899999999999</c:v>
                </c:pt>
                <c:pt idx="10">
                  <c:v>0.128081</c:v>
                </c:pt>
                <c:pt idx="11">
                  <c:v>0.13090900000000011</c:v>
                </c:pt>
                <c:pt idx="12">
                  <c:v>0.14060600000000001</c:v>
                </c:pt>
                <c:pt idx="13">
                  <c:v>0.12646499999999999</c:v>
                </c:pt>
                <c:pt idx="14">
                  <c:v>0.11272700000000004</c:v>
                </c:pt>
                <c:pt idx="15">
                  <c:v>0.12363600000000009</c:v>
                </c:pt>
                <c:pt idx="16">
                  <c:v>0.10989900000000002</c:v>
                </c:pt>
                <c:pt idx="17">
                  <c:v>8.4444400000000058E-2</c:v>
                </c:pt>
                <c:pt idx="18">
                  <c:v>8.2828300000000077E-2</c:v>
                </c:pt>
                <c:pt idx="19">
                  <c:v>7.3535400000000042E-2</c:v>
                </c:pt>
                <c:pt idx="20">
                  <c:v>5.0909099999999999E-2</c:v>
                </c:pt>
                <c:pt idx="21">
                  <c:v>4.1616199999999999E-2</c:v>
                </c:pt>
                <c:pt idx="22">
                  <c:v>3.9596000000000006E-2</c:v>
                </c:pt>
                <c:pt idx="23">
                  <c:v>2.8282800000000014E-2</c:v>
                </c:pt>
                <c:pt idx="24">
                  <c:v>2.6666700000000008E-2</c:v>
                </c:pt>
                <c:pt idx="25">
                  <c:v>2.1010100000000014E-2</c:v>
                </c:pt>
                <c:pt idx="26">
                  <c:v>1.2929299999999999E-2</c:v>
                </c:pt>
                <c:pt idx="27">
                  <c:v>9.6969700000000027E-3</c:v>
                </c:pt>
                <c:pt idx="28">
                  <c:v>1.1717200000000001E-2</c:v>
                </c:pt>
                <c:pt idx="29">
                  <c:v>8.0808100000000008E-3</c:v>
                </c:pt>
                <c:pt idx="30">
                  <c:v>8.0808100000000008E-3</c:v>
                </c:pt>
                <c:pt idx="31">
                  <c:v>3.2323200000000021E-3</c:v>
                </c:pt>
                <c:pt idx="32">
                  <c:v>2.0202000000000011E-3</c:v>
                </c:pt>
                <c:pt idx="33">
                  <c:v>2.0202000000000011E-3</c:v>
                </c:pt>
                <c:pt idx="34">
                  <c:v>2.0202000000000011E-3</c:v>
                </c:pt>
                <c:pt idx="35">
                  <c:v>1.2121200000000001E-3</c:v>
                </c:pt>
                <c:pt idx="36">
                  <c:v>4.0404000000000042E-4</c:v>
                </c:pt>
                <c:pt idx="37">
                  <c:v>4.0404000000000042E-4</c:v>
                </c:pt>
                <c:pt idx="38">
                  <c:v>4.0404000000000042E-4</c:v>
                </c:pt>
                <c:pt idx="39">
                  <c:v>0</c:v>
                </c:pt>
                <c:pt idx="40">
                  <c:v>4.0404000000000042E-4</c:v>
                </c:pt>
                <c:pt idx="41">
                  <c:v>0</c:v>
                </c:pt>
              </c:numCache>
            </c:numRef>
          </c:val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grafo_2</c:v>
                </c:pt>
              </c:strCache>
            </c:strRef>
          </c:tx>
          <c:spPr>
            <a:ln w="28800">
              <a:solidFill>
                <a:srgbClr val="FF420E"/>
              </a:solidFill>
            </a:ln>
          </c:spPr>
          <c:marker>
            <c:symbol val="diamond"/>
            <c:size val="7"/>
          </c:marker>
          <c:cat>
            <c:numRef>
              <c:f>Planilha1!$A$2:$A$43</c:f>
              <c:numCache>
                <c:formatCode>General</c:formatCode>
                <c:ptCount val="4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</c:numCache>
            </c:numRef>
          </c:cat>
          <c:val>
            <c:numRef>
              <c:f>Planilha1!$C$2:$C$43</c:f>
              <c:numCache>
                <c:formatCode>General</c:formatCode>
                <c:ptCount val="42"/>
                <c:pt idx="0">
                  <c:v>0</c:v>
                </c:pt>
                <c:pt idx="1">
                  <c:v>8.8840800000000081E-2</c:v>
                </c:pt>
                <c:pt idx="2">
                  <c:v>1.6501699999999999</c:v>
                </c:pt>
                <c:pt idx="3">
                  <c:v>0.26099300000000003</c:v>
                </c:pt>
                <c:pt idx="4">
                  <c:v>0</c:v>
                </c:pt>
              </c:numCache>
            </c:numRef>
          </c:val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grafo_3</c:v>
                </c:pt>
              </c:strCache>
            </c:strRef>
          </c:tx>
          <c:spPr>
            <a:ln w="28800">
              <a:solidFill>
                <a:srgbClr val="FFD320"/>
              </a:solidFill>
            </a:ln>
          </c:spPr>
          <c:marker>
            <c:symbol val="triangle"/>
            <c:size val="7"/>
          </c:marker>
          <c:cat>
            <c:numRef>
              <c:f>Planilha1!$A$2:$A$43</c:f>
              <c:numCache>
                <c:formatCode>General</c:formatCode>
                <c:ptCount val="4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</c:numCache>
            </c:numRef>
          </c:cat>
          <c:val>
            <c:numRef>
              <c:f>Planilha1!$D$2:$D$43</c:f>
              <c:numCache>
                <c:formatCode>General</c:formatCode>
                <c:ptCount val="42"/>
                <c:pt idx="0">
                  <c:v>0</c:v>
                </c:pt>
                <c:pt idx="1">
                  <c:v>2.3622400000000002E-4</c:v>
                </c:pt>
                <c:pt idx="2">
                  <c:v>7.8979900000000032E-4</c:v>
                </c:pt>
                <c:pt idx="3">
                  <c:v>2.3058300000000009E-3</c:v>
                </c:pt>
                <c:pt idx="4">
                  <c:v>5.8877900000000039E-3</c:v>
                </c:pt>
                <c:pt idx="5">
                  <c:v>1.4940700000000003E-2</c:v>
                </c:pt>
                <c:pt idx="6">
                  <c:v>3.4257300000000018E-2</c:v>
                </c:pt>
                <c:pt idx="7">
                  <c:v>6.6076200000000043E-2</c:v>
                </c:pt>
                <c:pt idx="8">
                  <c:v>0.10496400000000006</c:v>
                </c:pt>
                <c:pt idx="9">
                  <c:v>0.13821800000000012</c:v>
                </c:pt>
                <c:pt idx="10">
                  <c:v>0.15426900000000018</c:v>
                </c:pt>
                <c:pt idx="11">
                  <c:v>0.15196300000000013</c:v>
                </c:pt>
                <c:pt idx="12">
                  <c:v>0.13791700000000018</c:v>
                </c:pt>
                <c:pt idx="13">
                  <c:v>0.120487</c:v>
                </c:pt>
                <c:pt idx="14">
                  <c:v>0.10516399999999999</c:v>
                </c:pt>
                <c:pt idx="15">
                  <c:v>9.3480000000000021E-2</c:v>
                </c:pt>
                <c:pt idx="16">
                  <c:v>8.5423700000000033E-2</c:v>
                </c:pt>
                <c:pt idx="17">
                  <c:v>7.9784500000000078E-2</c:v>
                </c:pt>
                <c:pt idx="18">
                  <c:v>7.5738200000000047E-2</c:v>
                </c:pt>
                <c:pt idx="19">
                  <c:v>7.2049800000000011E-2</c:v>
                </c:pt>
                <c:pt idx="20">
                  <c:v>6.8607399999999999E-2</c:v>
                </c:pt>
                <c:pt idx="21">
                  <c:v>6.4651899999999998E-2</c:v>
                </c:pt>
                <c:pt idx="22">
                  <c:v>5.9944600000000042E-2</c:v>
                </c:pt>
                <c:pt idx="23">
                  <c:v>5.4193100000000043E-2</c:v>
                </c:pt>
                <c:pt idx="24">
                  <c:v>4.7580800000000013E-2</c:v>
                </c:pt>
                <c:pt idx="25">
                  <c:v>4.0608700000000011E-2</c:v>
                </c:pt>
                <c:pt idx="26">
                  <c:v>3.4094400000000004E-2</c:v>
                </c:pt>
                <c:pt idx="27">
                  <c:v>2.8541500000000008E-2</c:v>
                </c:pt>
                <c:pt idx="28">
                  <c:v>2.3938499999999988E-2</c:v>
                </c:pt>
                <c:pt idx="29">
                  <c:v>2.0220399999999999E-2</c:v>
                </c:pt>
                <c:pt idx="30">
                  <c:v>1.7199400000000007E-2</c:v>
                </c:pt>
                <c:pt idx="31">
                  <c:v>1.4759399999999997E-2</c:v>
                </c:pt>
                <c:pt idx="32">
                  <c:v>1.2606600000000001E-2</c:v>
                </c:pt>
                <c:pt idx="33">
                  <c:v>1.0746200000000001E-2</c:v>
                </c:pt>
                <c:pt idx="34">
                  <c:v>9.2431200000000005E-3</c:v>
                </c:pt>
                <c:pt idx="35">
                  <c:v>7.8859900000000024E-3</c:v>
                </c:pt>
                <c:pt idx="36">
                  <c:v>6.6795100000000031E-3</c:v>
                </c:pt>
                <c:pt idx="37">
                  <c:v>5.6474799999999999E-3</c:v>
                </c:pt>
                <c:pt idx="38">
                  <c:v>4.6276599999999996E-3</c:v>
                </c:pt>
                <c:pt idx="39">
                  <c:v>3.7610600000000027E-3</c:v>
                </c:pt>
                <c:pt idx="40">
                  <c:v>3.0600300000000035E-3</c:v>
                </c:pt>
                <c:pt idx="41">
                  <c:v>2.5011700000000026E-3</c:v>
                </c:pt>
              </c:numCache>
            </c:numRef>
          </c:val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grafo_4</c:v>
                </c:pt>
              </c:strCache>
            </c:strRef>
          </c:tx>
          <c:spPr>
            <a:ln w="28800">
              <a:solidFill>
                <a:srgbClr val="579D1C"/>
              </a:solidFill>
            </a:ln>
          </c:spPr>
          <c:marker>
            <c:symbol val="x"/>
            <c:size val="7"/>
          </c:marker>
          <c:cat>
            <c:numRef>
              <c:f>Planilha1!$A$2:$A$43</c:f>
              <c:numCache>
                <c:formatCode>General</c:formatCode>
                <c:ptCount val="4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</c:numCache>
            </c:numRef>
          </c:cat>
          <c:val>
            <c:numRef>
              <c:f>Planilha1!$E$2:$E$43</c:f>
              <c:numCache>
                <c:formatCode>General</c:formatCode>
                <c:ptCount val="42"/>
              </c:numCache>
            </c:numRef>
          </c:val>
        </c:ser>
        <c:ser>
          <c:idx val="4"/>
          <c:order val="4"/>
          <c:tx>
            <c:strRef>
              <c:f>Planilha1!$F$1</c:f>
              <c:strCache>
                <c:ptCount val="1"/>
                <c:pt idx="0">
                  <c:v>grafo_5</c:v>
                </c:pt>
              </c:strCache>
            </c:strRef>
          </c:tx>
          <c:spPr>
            <a:ln w="28800">
              <a:solidFill>
                <a:srgbClr val="7E0021"/>
              </a:solidFill>
            </a:ln>
          </c:spPr>
          <c:marker>
            <c:symbol val="star"/>
            <c:size val="7"/>
          </c:marker>
          <c:cat>
            <c:numRef>
              <c:f>Planilha1!$A$2:$A$43</c:f>
              <c:numCache>
                <c:formatCode>General</c:formatCode>
                <c:ptCount val="4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</c:numCache>
            </c:numRef>
          </c:cat>
          <c:val>
            <c:numRef>
              <c:f>Planilha1!$F$2:$F$43</c:f>
              <c:numCache>
                <c:formatCode>General</c:formatCode>
                <c:ptCount val="42"/>
              </c:numCache>
            </c:numRef>
          </c:val>
        </c:ser>
        <c:marker val="1"/>
        <c:axId val="125896960"/>
        <c:axId val="125895424"/>
      </c:lineChart>
      <c:valAx>
        <c:axId val="125895424"/>
        <c:scaling>
          <c:orientation val="minMax"/>
        </c:scaling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pt-BR"/>
          </a:p>
        </c:txPr>
        <c:crossAx val="125896960"/>
        <c:crosses val="autoZero"/>
        <c:crossBetween val="between"/>
        <c:majorUnit val="0.1"/>
      </c:valAx>
      <c:catAx>
        <c:axId val="125896960"/>
        <c:scaling>
          <c:orientation val="minMax"/>
        </c:scaling>
        <c:axPos val="b"/>
        <c:numFmt formatCode="General" sourceLinked="1"/>
        <c:maj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pt-BR"/>
          </a:p>
        </c:txPr>
        <c:crossAx val="125895424"/>
        <c:crosses val="autoZero"/>
        <c:auto val="1"/>
        <c:lblAlgn val="ctr"/>
        <c:lblOffset val="10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6087292659846149"/>
          <c:y val="0.34544505013796362"/>
          <c:w val="0.1391270734015391"/>
          <c:h val="0.30910963052695334"/>
        </c:manualLayout>
      </c:layout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pt-BR"/>
        </a:p>
      </c:txPr>
    </c:legend>
    <c:plotVisOnly val="1"/>
  </c:chart>
  <c:spPr>
    <a:ln>
      <a:noFill/>
    </a:ln>
  </c:sp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30/10/2011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30/10/2011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30/10/2011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30/10/2011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30/10/2011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30/10/2011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30/10/2011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30/10/2011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30/10/2011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30/10/2011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9AAB-6152-4FDE-9061-BB27FAA8BA62}" type="datetimeFigureOut">
              <a:rPr lang="pt-BR" smtClean="0"/>
              <a:pPr/>
              <a:t>30/10/2011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649AAB-6152-4FDE-9061-BB27FAA8BA62}" type="datetimeFigureOut">
              <a:rPr lang="pt-BR" smtClean="0"/>
              <a:pPr/>
              <a:t>30/10/2011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17EBE2-BCB3-46A0-A0FE-563C495FD51B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COS242 – Teoria dos Grafos</a:t>
            </a:r>
            <a:br>
              <a:rPr lang="pt-BR" dirty="0" smtClean="0"/>
            </a:br>
            <a:r>
              <a:rPr lang="pt-BR" dirty="0" smtClean="0"/>
              <a:t>2º </a:t>
            </a:r>
            <a:r>
              <a:rPr lang="pt-BR" dirty="0" smtClean="0"/>
              <a:t>Trabalho Prático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Alunos:</a:t>
            </a:r>
          </a:p>
          <a:p>
            <a:r>
              <a:rPr lang="pt-BR" dirty="0" smtClean="0"/>
              <a:t>Bruno Tourinho Tomas</a:t>
            </a:r>
          </a:p>
          <a:p>
            <a:r>
              <a:rPr lang="pt-BR" dirty="0" smtClean="0"/>
              <a:t>Jonathan Augusto da Silva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 – Grafo 1  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</p:nvPr>
        </p:nvGraphicFramePr>
        <p:xfrm>
          <a:off x="683568" y="2852936"/>
          <a:ext cx="7848872" cy="185407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78007"/>
                <a:gridCol w="2254441"/>
                <a:gridCol w="3816424"/>
              </a:tblGrid>
              <a:tr h="283255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800" b="1" dirty="0">
                          <a:latin typeface="+mn-lt"/>
                        </a:rPr>
                        <a:t>N</a:t>
                      </a:r>
                      <a:endParaRPr lang="pt-BR" sz="2800" b="1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800" b="1" dirty="0">
                          <a:latin typeface="+mn-lt"/>
                        </a:rPr>
                        <a:t>Distância</a:t>
                      </a:r>
                      <a:endParaRPr lang="pt-BR" sz="2800" b="1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800" b="1" dirty="0">
                          <a:latin typeface="+mn-lt"/>
                        </a:rPr>
                        <a:t>Caminho</a:t>
                      </a:r>
                      <a:endParaRPr lang="pt-BR" sz="2800" b="1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800" dirty="0">
                          <a:latin typeface="+mn-lt"/>
                        </a:rPr>
                        <a:t>10</a:t>
                      </a:r>
                      <a:endParaRPr lang="pt-BR" sz="28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800" dirty="0">
                          <a:latin typeface="+mn-lt"/>
                        </a:rPr>
                        <a:t>19</a:t>
                      </a:r>
                      <a:endParaRPr lang="pt-BR" sz="28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2800">
                          <a:latin typeface="+mn-lt"/>
                        </a:rPr>
                        <a:t>1-100-17-8-67-10</a:t>
                      </a:r>
                      <a:endParaRPr lang="pt-BR" sz="2800"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42985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800" dirty="0">
                          <a:latin typeface="+mn-lt"/>
                        </a:rPr>
                        <a:t>100</a:t>
                      </a:r>
                      <a:endParaRPr lang="pt-BR" sz="28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800" dirty="0">
                          <a:latin typeface="+mn-lt"/>
                        </a:rPr>
                        <a:t>12</a:t>
                      </a:r>
                      <a:endParaRPr lang="pt-BR" sz="28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+mn-lt"/>
                        </a:rPr>
                        <a:t>1-100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 – Grafo 2  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1835696" y="2636912"/>
          <a:ext cx="5616624" cy="267685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30424"/>
                <a:gridCol w="1309420"/>
                <a:gridCol w="3476780"/>
              </a:tblGrid>
              <a:tr h="482138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b="1" dirty="0"/>
                        <a:t>N</a:t>
                      </a:r>
                      <a:endParaRPr lang="pt-BR" sz="2000" b="1" dirty="0">
                        <a:latin typeface="Times New Roman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b="1" dirty="0"/>
                        <a:t>Distância</a:t>
                      </a:r>
                      <a:endParaRPr lang="pt-BR" sz="2000" b="1" dirty="0">
                        <a:latin typeface="Times New Roman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b="1" dirty="0"/>
                        <a:t>Caminho</a:t>
                      </a:r>
                      <a:endParaRPr lang="pt-BR" sz="2000" b="1" dirty="0">
                        <a:latin typeface="Times New Roman"/>
                        <a:ea typeface="Calibri"/>
                      </a:endParaRPr>
                    </a:p>
                  </a:txBody>
                  <a:tcPr marL="60964" marR="60964" marT="0" marB="0" anchor="ctr"/>
                </a:tc>
              </a:tr>
              <a:tr h="487715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dirty="0"/>
                        <a:t>10</a:t>
                      </a:r>
                      <a:endParaRPr lang="pt-BR" sz="2000" dirty="0">
                        <a:latin typeface="Times New Roman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dirty="0"/>
                        <a:t>2</a:t>
                      </a:r>
                      <a:endParaRPr lang="pt-BR" sz="2000" dirty="0">
                        <a:latin typeface="Times New Roman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2000" dirty="0"/>
                        <a:t>1-52-10 </a:t>
                      </a:r>
                      <a:endParaRPr lang="pt-BR" sz="2000" dirty="0">
                        <a:latin typeface="Times New Roman"/>
                        <a:ea typeface="Calibri"/>
                      </a:endParaRPr>
                    </a:p>
                  </a:txBody>
                  <a:tcPr marL="60964" marR="60964" marT="0" marB="0" anchor="ctr"/>
                </a:tc>
              </a:tr>
              <a:tr h="731573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361950" algn="l"/>
                        </a:tabLst>
                      </a:pPr>
                      <a:r>
                        <a:rPr lang="pt-BR" sz="2000" dirty="0" smtClean="0"/>
                        <a:t>100</a:t>
                      </a:r>
                      <a:endParaRPr lang="pt-BR" sz="2000" dirty="0">
                        <a:latin typeface="Times New Roman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dirty="0"/>
                        <a:t>2</a:t>
                      </a:r>
                      <a:endParaRPr lang="pt-BR" sz="2000" dirty="0">
                        <a:latin typeface="Times New Roman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1-144-100</a:t>
                      </a:r>
                      <a:endParaRPr lang="pt-BR" sz="2000" dirty="0">
                        <a:latin typeface="Calibri"/>
                      </a:endParaRPr>
                    </a:p>
                  </a:txBody>
                  <a:tcPr marL="60964" marR="60964" marT="0" marB="0" anchor="ctr"/>
                </a:tc>
              </a:tr>
              <a:tr h="975430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dirty="0"/>
                        <a:t>1000</a:t>
                      </a:r>
                      <a:endParaRPr lang="pt-BR" sz="2000" dirty="0">
                        <a:latin typeface="Times New Roman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dirty="0"/>
                        <a:t>2</a:t>
                      </a:r>
                      <a:endParaRPr lang="pt-BR" sz="2000" dirty="0">
                        <a:latin typeface="Times New Roman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1-874-1000</a:t>
                      </a:r>
                      <a:endParaRPr lang="pt-BR" sz="2000" dirty="0">
                        <a:latin typeface="Calibri"/>
                      </a:endParaRPr>
                    </a:p>
                  </a:txBody>
                  <a:tcPr marL="60964" marR="60964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 – Grafo 3  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1331640" y="2204864"/>
          <a:ext cx="6480719" cy="365228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58181"/>
                <a:gridCol w="1274066"/>
                <a:gridCol w="4248472"/>
              </a:tblGrid>
              <a:tr h="482138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b="1" dirty="0"/>
                        <a:t>N</a:t>
                      </a:r>
                      <a:endParaRPr lang="pt-BR" sz="2000" b="1" dirty="0">
                        <a:latin typeface="Times New Roman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b="1" dirty="0"/>
                        <a:t>Distância</a:t>
                      </a:r>
                      <a:endParaRPr lang="pt-BR" sz="2000" b="1" dirty="0">
                        <a:latin typeface="Times New Roman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b="1" dirty="0"/>
                        <a:t>Caminho</a:t>
                      </a:r>
                      <a:endParaRPr lang="pt-BR" sz="2000" b="1" dirty="0">
                        <a:latin typeface="Times New Roman"/>
                        <a:ea typeface="Calibri"/>
                      </a:endParaRPr>
                    </a:p>
                  </a:txBody>
                  <a:tcPr marL="60964" marR="60964" marT="0" marB="0" anchor="ctr"/>
                </a:tc>
              </a:tr>
              <a:tr h="487715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dirty="0">
                          <a:latin typeface="+mn-lt"/>
                        </a:rPr>
                        <a:t>10</a:t>
                      </a:r>
                      <a:endParaRPr lang="pt-BR" sz="20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dirty="0" smtClean="0">
                          <a:latin typeface="+mn-lt"/>
                          <a:ea typeface="Calibri"/>
                        </a:rPr>
                        <a:t>26</a:t>
                      </a:r>
                      <a:endParaRPr lang="pt-BR" sz="20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kumimoji="0"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1-2-3-7739-3782-8405-7014-10</a:t>
                      </a:r>
                      <a:endParaRPr lang="pt-BR" sz="20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</a:tr>
              <a:tr h="731573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361950" algn="l"/>
                        </a:tabLst>
                      </a:pPr>
                      <a:r>
                        <a:rPr lang="pt-BR" sz="2000" dirty="0" smtClean="0">
                          <a:latin typeface="+mn-lt"/>
                        </a:rPr>
                        <a:t>100</a:t>
                      </a:r>
                      <a:endParaRPr lang="pt-BR" sz="20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dirty="0" smtClean="0">
                          <a:latin typeface="+mn-lt"/>
                          <a:ea typeface="Calibri"/>
                        </a:rPr>
                        <a:t>29</a:t>
                      </a:r>
                      <a:endParaRPr lang="pt-BR" sz="20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1-2-3-7739-3782-3259-100</a:t>
                      </a:r>
                      <a:endParaRPr lang="pt-BR" sz="2000" dirty="0">
                        <a:latin typeface="+mn-lt"/>
                      </a:endParaRPr>
                    </a:p>
                  </a:txBody>
                  <a:tcPr marL="60964" marR="60964" marT="0" marB="0" anchor="ctr"/>
                </a:tc>
              </a:tr>
              <a:tr h="975430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dirty="0">
                          <a:latin typeface="+mn-lt"/>
                        </a:rPr>
                        <a:t>1000</a:t>
                      </a:r>
                      <a:endParaRPr lang="pt-BR" sz="20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dirty="0" smtClean="0">
                          <a:latin typeface="+mn-lt"/>
                          <a:ea typeface="Calibri"/>
                        </a:rPr>
                        <a:t>33</a:t>
                      </a:r>
                      <a:endParaRPr lang="pt-BR" sz="20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1-2-3-7739-3782-83-2265-1995-8244-1541-1001-1000</a:t>
                      </a:r>
                      <a:endParaRPr lang="pt-BR" sz="2000" dirty="0" smtClean="0">
                        <a:latin typeface="+mn-lt"/>
                      </a:endParaRPr>
                    </a:p>
                  </a:txBody>
                  <a:tcPr marL="60964" marR="60964" marT="0" marB="0" anchor="ctr"/>
                </a:tc>
              </a:tr>
              <a:tr h="975430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dirty="0" smtClean="0">
                          <a:latin typeface="+mn-lt"/>
                          <a:ea typeface="Calibri"/>
                        </a:rPr>
                        <a:t>10000</a:t>
                      </a:r>
                      <a:endParaRPr lang="pt-BR" sz="20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dirty="0" smtClean="0">
                          <a:latin typeface="+mn-lt"/>
                          <a:ea typeface="Calibri"/>
                        </a:rPr>
                        <a:t>12</a:t>
                      </a:r>
                      <a:endParaRPr lang="pt-BR" sz="20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1-10000</a:t>
                      </a:r>
                      <a:endParaRPr lang="pt-BR" sz="2000" dirty="0" smtClean="0">
                        <a:latin typeface="+mn-lt"/>
                      </a:endParaRPr>
                    </a:p>
                  </a:txBody>
                  <a:tcPr marL="60964" marR="60964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 – Grafo 4  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1331640" y="2204864"/>
          <a:ext cx="6480719" cy="377696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58181"/>
                <a:gridCol w="1274066"/>
                <a:gridCol w="4248472"/>
              </a:tblGrid>
              <a:tr h="482138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b="1" dirty="0"/>
                        <a:t>N</a:t>
                      </a:r>
                      <a:endParaRPr lang="pt-BR" sz="2000" b="1" dirty="0">
                        <a:latin typeface="Times New Roman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b="1" dirty="0"/>
                        <a:t>Distância</a:t>
                      </a:r>
                      <a:endParaRPr lang="pt-BR" sz="2000" b="1" dirty="0">
                        <a:latin typeface="Times New Roman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b="1" dirty="0"/>
                        <a:t>Caminho</a:t>
                      </a:r>
                      <a:endParaRPr lang="pt-BR" sz="2000" b="1" dirty="0">
                        <a:latin typeface="Times New Roman"/>
                        <a:ea typeface="Calibri"/>
                      </a:endParaRPr>
                    </a:p>
                  </a:txBody>
                  <a:tcPr marL="60964" marR="60964" marT="0" marB="0" anchor="ctr"/>
                </a:tc>
              </a:tr>
              <a:tr h="487715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dirty="0">
                          <a:latin typeface="+mn-lt"/>
                        </a:rPr>
                        <a:t>10</a:t>
                      </a:r>
                      <a:endParaRPr lang="pt-BR" sz="20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dirty="0" smtClean="0">
                          <a:latin typeface="+mn-lt"/>
                          <a:ea typeface="Calibri"/>
                        </a:rPr>
                        <a:t>27</a:t>
                      </a:r>
                      <a:endParaRPr lang="pt-BR" sz="20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kumimoji="0"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1-2-40954-6638-24142-5438-5437-30631-18082-9-10</a:t>
                      </a:r>
                      <a:endParaRPr lang="pt-BR" sz="20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</a:tr>
              <a:tr h="731573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361950" algn="l"/>
                        </a:tabLst>
                      </a:pPr>
                      <a:r>
                        <a:rPr lang="pt-BR" sz="2000" dirty="0" smtClean="0">
                          <a:latin typeface="+mn-lt"/>
                        </a:rPr>
                        <a:t>100</a:t>
                      </a:r>
                      <a:endParaRPr lang="pt-BR" sz="20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dirty="0" smtClean="0">
                          <a:latin typeface="+mn-lt"/>
                          <a:ea typeface="Calibri"/>
                        </a:rPr>
                        <a:t>19</a:t>
                      </a:r>
                      <a:endParaRPr lang="pt-BR" sz="20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1-2-30823-31610-13545-49238-35624-39086-21397-99-100</a:t>
                      </a:r>
                      <a:endParaRPr lang="pt-BR" sz="2000" dirty="0">
                        <a:latin typeface="+mn-lt"/>
                      </a:endParaRPr>
                    </a:p>
                  </a:txBody>
                  <a:tcPr marL="60964" marR="60964" marT="0" marB="0" anchor="ctr"/>
                </a:tc>
              </a:tr>
              <a:tr h="975430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dirty="0">
                          <a:latin typeface="+mn-lt"/>
                        </a:rPr>
                        <a:t>1000</a:t>
                      </a:r>
                      <a:endParaRPr lang="pt-BR" sz="20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dirty="0" smtClean="0">
                          <a:latin typeface="+mn-lt"/>
                          <a:ea typeface="Calibri"/>
                        </a:rPr>
                        <a:t>36</a:t>
                      </a:r>
                      <a:endParaRPr lang="pt-BR" sz="20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1-2-40954-9187-46430-48174-42945-43820-36655-19057-1002-1001-1000</a:t>
                      </a:r>
                      <a:endParaRPr lang="pt-BR" sz="2000" dirty="0" smtClean="0">
                        <a:latin typeface="+mn-lt"/>
                      </a:endParaRPr>
                    </a:p>
                  </a:txBody>
                  <a:tcPr marL="60964" marR="60964" marT="0" marB="0" anchor="ctr"/>
                </a:tc>
              </a:tr>
              <a:tr h="975430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dirty="0" smtClean="0">
                          <a:latin typeface="+mn-lt"/>
                          <a:ea typeface="Calibri"/>
                        </a:rPr>
                        <a:t>10000</a:t>
                      </a:r>
                      <a:endParaRPr lang="pt-BR" sz="20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2000" dirty="0" smtClean="0">
                          <a:latin typeface="+mn-lt"/>
                          <a:ea typeface="Calibri"/>
                        </a:rPr>
                        <a:t>17</a:t>
                      </a:r>
                      <a:endParaRPr lang="pt-BR" sz="20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1-2-40954-9187-44780-30421-15094-28332-10000</a:t>
                      </a:r>
                      <a:endParaRPr lang="pt-BR" sz="2000" dirty="0" smtClean="0">
                        <a:latin typeface="+mn-lt"/>
                      </a:endParaRPr>
                    </a:p>
                  </a:txBody>
                  <a:tcPr marL="60964" marR="60964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 – Grafo 5  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1331640" y="2204864"/>
          <a:ext cx="6480719" cy="411115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58181"/>
                <a:gridCol w="1274066"/>
                <a:gridCol w="4248472"/>
              </a:tblGrid>
              <a:tr h="482138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 b="1" dirty="0"/>
                        <a:t>N</a:t>
                      </a:r>
                      <a:endParaRPr lang="pt-BR" sz="1600" b="1" dirty="0">
                        <a:latin typeface="Times New Roman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 b="1" dirty="0"/>
                        <a:t>Distância</a:t>
                      </a:r>
                      <a:endParaRPr lang="pt-BR" sz="1600" b="1" dirty="0">
                        <a:latin typeface="Times New Roman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 b="1" dirty="0"/>
                        <a:t>Caminho</a:t>
                      </a:r>
                      <a:endParaRPr lang="pt-BR" sz="1600" b="1" dirty="0">
                        <a:latin typeface="Times New Roman"/>
                        <a:ea typeface="Calibri"/>
                      </a:endParaRPr>
                    </a:p>
                  </a:txBody>
                  <a:tcPr marL="60964" marR="60964" marT="0" marB="0" anchor="ctr"/>
                </a:tc>
              </a:tr>
              <a:tr h="487715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 dirty="0">
                          <a:latin typeface="+mn-lt"/>
                        </a:rPr>
                        <a:t>10</a:t>
                      </a:r>
                      <a:endParaRPr lang="pt-BR" sz="16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 dirty="0" smtClean="0">
                          <a:latin typeface="+mn-lt"/>
                          <a:ea typeface="Calibri"/>
                        </a:rPr>
                        <a:t>56</a:t>
                      </a:r>
                      <a:endParaRPr lang="pt-BR" sz="16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1-100000-99999-99998-92827-24681-49217-86633-23787-19564-82822-24916-79294-79095-35948-30951-30952-30953-70778-10</a:t>
                      </a:r>
                      <a:endParaRPr lang="pt-BR" sz="16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</a:tr>
              <a:tr h="731573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tabLst>
                          <a:tab pos="361950" algn="l"/>
                        </a:tabLst>
                      </a:pPr>
                      <a:r>
                        <a:rPr lang="pt-BR" sz="1600" dirty="0" smtClean="0">
                          <a:latin typeface="+mn-lt"/>
                        </a:rPr>
                        <a:t>100</a:t>
                      </a:r>
                      <a:endParaRPr lang="pt-BR" sz="16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 dirty="0" smtClean="0">
                          <a:latin typeface="+mn-lt"/>
                          <a:ea typeface="Calibri"/>
                        </a:rPr>
                        <a:t>48</a:t>
                      </a:r>
                      <a:endParaRPr lang="pt-BR" sz="16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1-100000-99999-99998-5098-15254-70965-45051-13678-79705-85645-12152-12151-94349-100</a:t>
                      </a:r>
                      <a:endParaRPr lang="pt-BR" sz="1600" dirty="0">
                        <a:latin typeface="+mn-lt"/>
                      </a:endParaRPr>
                    </a:p>
                  </a:txBody>
                  <a:tcPr marL="60964" marR="60964" marT="0" marB="0" anchor="ctr"/>
                </a:tc>
              </a:tr>
              <a:tr h="975430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 dirty="0">
                          <a:latin typeface="+mn-lt"/>
                        </a:rPr>
                        <a:t>1000</a:t>
                      </a:r>
                      <a:endParaRPr lang="pt-BR" sz="16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 dirty="0" smtClean="0">
                          <a:latin typeface="+mn-lt"/>
                          <a:ea typeface="Calibri"/>
                        </a:rPr>
                        <a:t>49</a:t>
                      </a:r>
                      <a:endParaRPr lang="pt-BR" sz="16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1-100000-99999-99998-5098-15254-23575-7300-96904-96903-56757-17388-17389-57543-95359-999-1000</a:t>
                      </a:r>
                      <a:endParaRPr lang="pt-BR" sz="1600" dirty="0" smtClean="0">
                        <a:latin typeface="+mn-lt"/>
                      </a:endParaRPr>
                    </a:p>
                  </a:txBody>
                  <a:tcPr marL="60964" marR="60964" marT="0" marB="0" anchor="ctr"/>
                </a:tc>
              </a:tr>
              <a:tr h="975430"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 dirty="0" smtClean="0">
                          <a:latin typeface="+mn-lt"/>
                          <a:ea typeface="Calibri"/>
                        </a:rPr>
                        <a:t>10000</a:t>
                      </a:r>
                      <a:endParaRPr lang="pt-BR" sz="16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marL="4763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 dirty="0" smtClean="0">
                          <a:latin typeface="+mn-lt"/>
                          <a:ea typeface="Calibri"/>
                        </a:rPr>
                        <a:t>94</a:t>
                      </a:r>
                      <a:endParaRPr lang="pt-BR" sz="1600" dirty="0">
                        <a:latin typeface="+mn-lt"/>
                        <a:ea typeface="Calibri"/>
                      </a:endParaRPr>
                    </a:p>
                  </a:txBody>
                  <a:tcPr marL="60964" marR="6096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1-100000-99999-99998-5098-15254-23575-7300-91801-72212-72213-24567-78009-78010-16066-9993-9994-9995-9996-9997-9998-9999-10000</a:t>
                      </a:r>
                      <a:endParaRPr lang="pt-BR" sz="1600" dirty="0" smtClean="0">
                        <a:latin typeface="+mn-lt"/>
                      </a:endParaRPr>
                    </a:p>
                  </a:txBody>
                  <a:tcPr marL="60964" marR="60964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2060848"/>
            <a:ext cx="7772400" cy="1362456"/>
          </a:xfrm>
        </p:spPr>
        <p:txBody>
          <a:bodyPr/>
          <a:lstStyle/>
          <a:p>
            <a:r>
              <a:rPr lang="pt-BR" dirty="0" smtClean="0"/>
              <a:t>Resultados - 2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3448776"/>
            <a:ext cx="7772400" cy="1509712"/>
          </a:xfrm>
        </p:spPr>
        <p:txBody>
          <a:bodyPr/>
          <a:lstStyle/>
          <a:p>
            <a:r>
              <a:rPr lang="pt-BR" dirty="0" smtClean="0"/>
              <a:t>Distribuição empírica</a:t>
            </a:r>
          </a:p>
          <a:p>
            <a:r>
              <a:rPr lang="pt-BR" dirty="0" smtClean="0"/>
              <a:t>Distância média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Distribuição empírica dos graus</a:t>
            </a:r>
            <a:endParaRPr lang="pt-BR" dirty="0"/>
          </a:p>
        </p:txBody>
      </p:sp>
      <p:graphicFrame>
        <p:nvGraphicFramePr>
          <p:cNvPr id="6" name="Gráfico 5"/>
          <p:cNvGraphicFramePr/>
          <p:nvPr/>
        </p:nvGraphicFramePr>
        <p:xfrm>
          <a:off x="1403648" y="2420888"/>
          <a:ext cx="6408712" cy="3858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pt-BR" dirty="0" smtClean="0"/>
              <a:t>Distâncias médias</a:t>
            </a:r>
            <a:endParaRPr lang="pt-BR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24000" y="2798064"/>
          <a:ext cx="6096000" cy="316763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 dirty="0"/>
                        <a:t>Grafo</a:t>
                      </a:r>
                      <a:endParaRPr lang="pt-BR" sz="3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/>
                        <a:t>Distância média</a:t>
                      </a:r>
                      <a:endParaRPr lang="pt-BR" sz="320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 dirty="0"/>
                        <a:t>1</a:t>
                      </a:r>
                      <a:endParaRPr lang="pt-BR" sz="3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/>
                        <a:t>13,0192</a:t>
                      </a:r>
                      <a:endParaRPr lang="pt-BR" sz="320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 dirty="0"/>
                        <a:t>2</a:t>
                      </a:r>
                      <a:endParaRPr lang="pt-BR" sz="3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/>
                        <a:t>2,0859</a:t>
                      </a:r>
                      <a:endParaRPr lang="pt-BR" sz="320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 dirty="0"/>
                        <a:t>3</a:t>
                      </a:r>
                      <a:endParaRPr lang="pt-BR" sz="3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/>
                        <a:t>6,9171</a:t>
                      </a:r>
                      <a:endParaRPr lang="pt-BR" sz="320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1497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 dirty="0"/>
                        <a:t>4</a:t>
                      </a:r>
                      <a:endParaRPr lang="pt-BR" sz="3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 dirty="0"/>
                        <a:t>NC</a:t>
                      </a:r>
                      <a:endParaRPr lang="pt-BR" sz="3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/>
                        <a:t>5</a:t>
                      </a:r>
                      <a:endParaRPr lang="pt-BR" sz="320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 dirty="0"/>
                        <a:t>NC</a:t>
                      </a:r>
                      <a:endParaRPr lang="pt-BR" sz="3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2060848"/>
            <a:ext cx="7772400" cy="1362456"/>
          </a:xfrm>
        </p:spPr>
        <p:txBody>
          <a:bodyPr/>
          <a:lstStyle/>
          <a:p>
            <a:r>
              <a:rPr lang="pt-BR" dirty="0" smtClean="0"/>
              <a:t>Resultados - 3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3448776"/>
            <a:ext cx="7772400" cy="1509712"/>
          </a:xfrm>
        </p:spPr>
        <p:txBody>
          <a:bodyPr/>
          <a:lstStyle/>
          <a:p>
            <a:r>
              <a:rPr lang="pt-BR" dirty="0" smtClean="0"/>
              <a:t>Árvore geradora mínima (MST)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pt-BR" dirty="0" smtClean="0"/>
              <a:t>Árvore geradora mínima</a:t>
            </a:r>
            <a:endParaRPr lang="pt-BR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24000" y="2798064"/>
          <a:ext cx="6096000" cy="316763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 dirty="0">
                          <a:latin typeface="+mn-lt"/>
                        </a:rPr>
                        <a:t>Grafo</a:t>
                      </a:r>
                      <a:endParaRPr lang="pt-BR" sz="3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 dirty="0" smtClean="0">
                          <a:latin typeface="+mn-lt"/>
                        </a:rPr>
                        <a:t>Custo da MST</a:t>
                      </a:r>
                      <a:endParaRPr lang="pt-BR" sz="3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 dirty="0">
                          <a:latin typeface="+mn-lt"/>
                        </a:rPr>
                        <a:t>1</a:t>
                      </a:r>
                      <a:endParaRPr lang="pt-BR" sz="3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>
                          <a:latin typeface="+mn-lt"/>
                          <a:ea typeface="Calibri"/>
                        </a:rPr>
                        <a:t>336</a:t>
                      </a: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 dirty="0">
                          <a:latin typeface="+mn-lt"/>
                        </a:rPr>
                        <a:t>2</a:t>
                      </a:r>
                      <a:endParaRPr lang="pt-BR" sz="3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 dirty="0">
                          <a:latin typeface="+mn-lt"/>
                          <a:ea typeface="Calibri"/>
                        </a:rPr>
                        <a:t>999</a:t>
                      </a: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 dirty="0">
                          <a:latin typeface="+mn-lt"/>
                        </a:rPr>
                        <a:t>3</a:t>
                      </a:r>
                      <a:endParaRPr lang="pt-BR" sz="3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 dirty="0">
                          <a:latin typeface="+mn-lt"/>
                          <a:ea typeface="Calibri"/>
                        </a:rPr>
                        <a:t>31947</a:t>
                      </a:r>
                    </a:p>
                  </a:txBody>
                  <a:tcPr marL="68580" marR="68580" marT="0" marB="0" anchor="ctr"/>
                </a:tc>
              </a:tr>
              <a:tr h="1497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 dirty="0">
                          <a:latin typeface="+mn-lt"/>
                        </a:rPr>
                        <a:t>4</a:t>
                      </a:r>
                      <a:endParaRPr lang="pt-BR" sz="3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 dirty="0">
                          <a:latin typeface="+mn-lt"/>
                          <a:ea typeface="Calibri"/>
                        </a:rPr>
                        <a:t>216236</a:t>
                      </a: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>
                          <a:latin typeface="+mn-lt"/>
                        </a:rPr>
                        <a:t>5</a:t>
                      </a:r>
                      <a:endParaRPr lang="pt-BR" sz="3200"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3200" dirty="0">
                          <a:latin typeface="+mn-lt"/>
                          <a:ea typeface="Calibri"/>
                        </a:rPr>
                        <a:t>608677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pt-BR" sz="3200" dirty="0" smtClean="0"/>
              <a:t>Introdução</a:t>
            </a:r>
          </a:p>
          <a:p>
            <a:endParaRPr lang="pt-BR" sz="3200" dirty="0" smtClean="0"/>
          </a:p>
          <a:p>
            <a:r>
              <a:rPr lang="pt-BR" sz="3200" dirty="0" smtClean="0"/>
              <a:t>Implementação</a:t>
            </a:r>
          </a:p>
          <a:p>
            <a:endParaRPr lang="pt-BR" sz="3200" dirty="0" smtClean="0"/>
          </a:p>
          <a:p>
            <a:r>
              <a:rPr lang="pt-BR" sz="3200" dirty="0" smtClean="0"/>
              <a:t>Conclusão: Resultados dos Estudos de Caso</a:t>
            </a:r>
            <a:endParaRPr lang="pt-BR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2060848"/>
            <a:ext cx="7772400" cy="1362456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3448776"/>
            <a:ext cx="7772400" cy="1509712"/>
          </a:xfrm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lnSpc>
                <a:spcPct val="200000"/>
              </a:lnSpc>
              <a:buNone/>
            </a:pPr>
            <a:r>
              <a:rPr lang="pt-BR" dirty="0" smtClean="0"/>
              <a:t>Foi desenvolvida uma biblioteca para manipular grafos, que seja capaz de representá-los, assim como desenvolver um conjunto de algoritmos em grafos. A biblioteca foi desenvolvida de forma que possa ser utilizada por outros programas.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2060848"/>
            <a:ext cx="7772400" cy="1362456"/>
          </a:xfrm>
        </p:spPr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3448776"/>
            <a:ext cx="7772400" cy="1509712"/>
          </a:xfrm>
        </p:spPr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pt-BR" dirty="0" smtClean="0"/>
              <a:t>Linguagem utilizada: C++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Orientação a objeto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Classe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Graph</a:t>
            </a:r>
            <a:r>
              <a:rPr lang="pt-BR" dirty="0" smtClean="0">
                <a:cs typeface="Courier New" pitchFamily="49" charset="0"/>
              </a:rPr>
              <a:t> descreve o grafo</a:t>
            </a:r>
          </a:p>
          <a:p>
            <a:pPr lvl="1">
              <a:lnSpc>
                <a:spcPct val="200000"/>
              </a:lnSpc>
            </a:pPr>
            <a:r>
              <a:rPr lang="pt-BR" dirty="0" smtClean="0">
                <a:cs typeface="Courier New" pitchFamily="49" charset="0"/>
              </a:rPr>
              <a:t>Classe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Edge</a:t>
            </a:r>
            <a:r>
              <a:rPr lang="pt-BR" dirty="0" smtClean="0">
                <a:cs typeface="Courier New" pitchFamily="49" charset="0"/>
              </a:rPr>
              <a:t> - arestas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200000"/>
              </a:lnSpc>
            </a:pPr>
            <a:r>
              <a:rPr lang="pt-BR" dirty="0" smtClean="0">
                <a:cs typeface="Courier New" pitchFamily="49" charset="0"/>
              </a:rPr>
              <a:t>Classe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pt-BR" dirty="0" smtClean="0">
                <a:cs typeface="Courier New" pitchFamily="49" charset="0"/>
              </a:rPr>
              <a:t> - vértices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 x </a:t>
            </a:r>
            <a:r>
              <a:rPr lang="pt-BR" dirty="0" err="1" smtClean="0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lnSpc>
                <a:spcPct val="200000"/>
              </a:lnSpc>
              <a:buNone/>
            </a:pPr>
            <a:r>
              <a:rPr lang="pt-BR" dirty="0" smtClean="0"/>
              <a:t>O uso do </a:t>
            </a:r>
            <a:r>
              <a:rPr lang="pt-BR" i="1" dirty="0" smtClean="0"/>
              <a:t>container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pt-BR" dirty="0" smtClean="0"/>
              <a:t> possibilita uma alocação dinâmica de memória para o </a:t>
            </a:r>
            <a:r>
              <a:rPr lang="pt-BR" i="1" dirty="0" err="1" smtClean="0"/>
              <a:t>array</a:t>
            </a:r>
            <a:r>
              <a:rPr lang="pt-BR" dirty="0" smtClean="0"/>
              <a:t>, permitindo expandi-lo ou contraí-lo quando necessário de modo prático – usando a função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resize</a:t>
            </a:r>
            <a:r>
              <a:rPr lang="pt-BR" dirty="0" smtClean="0"/>
              <a:t> ou simplesmente adicionando um elemento no seu fim 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pt-BR" dirty="0" smtClean="0"/>
              <a:t>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</a:t>
            </a:r>
            <a:r>
              <a:rPr lang="pt-BR" dirty="0" err="1" smtClean="0"/>
              <a:t>bool</a:t>
            </a:r>
            <a:r>
              <a:rPr lang="pt-BR" dirty="0" smtClean="0"/>
              <a:t> x vetor </a:t>
            </a:r>
            <a:r>
              <a:rPr lang="pt-BR" dirty="0" err="1" smtClean="0"/>
              <a:t>bool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</a:pPr>
            <a:endParaRPr lang="pt-BR" dirty="0" smtClean="0"/>
          </a:p>
          <a:p>
            <a:pPr marL="0" indent="0" algn="just">
              <a:lnSpc>
                <a:spcPct val="170000"/>
              </a:lnSpc>
              <a:buNone/>
              <a:tabLst>
                <a:tab pos="180975" algn="l"/>
              </a:tabLst>
            </a:pPr>
            <a:r>
              <a:rPr lang="pt-BR" dirty="0" smtClean="0"/>
              <a:t>É sabido que variáveis do tipo </a:t>
            </a:r>
            <a:r>
              <a:rPr lang="pt-BR" dirty="0" err="1" smtClean="0"/>
              <a:t>bool</a:t>
            </a:r>
            <a:r>
              <a:rPr lang="pt-BR" dirty="0" smtClean="0"/>
              <a:t> não ocupam somente um </a:t>
            </a:r>
            <a:r>
              <a:rPr lang="pt-BR" i="1" dirty="0" smtClean="0"/>
              <a:t>bit</a:t>
            </a:r>
            <a:r>
              <a:rPr lang="pt-BR" dirty="0" smtClean="0"/>
              <a:t> em memória, e sim um </a:t>
            </a:r>
            <a:r>
              <a:rPr lang="pt-BR" i="1" dirty="0" smtClean="0"/>
              <a:t>byte</a:t>
            </a:r>
            <a:r>
              <a:rPr lang="pt-BR" dirty="0" smtClean="0"/>
              <a:t> – por questões de endereçamento de memória. Entretanto, o </a:t>
            </a:r>
            <a:r>
              <a:rPr lang="pt-BR" i="1" dirty="0" smtClean="0"/>
              <a:t>container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dirty="0" smtClean="0"/>
              <a:t>, uma especialização de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pt-BR" dirty="0" smtClean="0"/>
              <a:t>, usa somente um bit para cada elemento, além de ter a possibilidade de ser referenciado usando os colchetes (“[ ]”), como num </a:t>
            </a:r>
            <a:r>
              <a:rPr lang="pt-BR" i="1" dirty="0" err="1" smtClean="0"/>
              <a:t>array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2060848"/>
            <a:ext cx="7772400" cy="1362456"/>
          </a:xfrm>
        </p:spPr>
        <p:txBody>
          <a:bodyPr/>
          <a:lstStyle/>
          <a:p>
            <a:r>
              <a:rPr lang="pt-BR" dirty="0" smtClean="0"/>
              <a:t>Resultados - 1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3448776"/>
            <a:ext cx="7772400" cy="1509712"/>
          </a:xfrm>
        </p:spPr>
        <p:txBody>
          <a:bodyPr/>
          <a:lstStyle/>
          <a:p>
            <a:r>
              <a:rPr lang="pt-BR" dirty="0" smtClean="0"/>
              <a:t>Caminho mínimo</a:t>
            </a:r>
          </a:p>
          <a:p>
            <a:r>
              <a:rPr lang="pt-BR" dirty="0" smtClean="0"/>
              <a:t>D</a:t>
            </a:r>
            <a:r>
              <a:rPr lang="pt-BR" dirty="0" smtClean="0"/>
              <a:t>istância mínima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141</TotalTime>
  <Words>348</Words>
  <Application>Microsoft Office PowerPoint</Application>
  <PresentationFormat>Apresentação na tela (4:3)</PresentationFormat>
  <Paragraphs>135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Fluxo</vt:lpstr>
      <vt:lpstr>COS242 – Teoria dos Grafos 2º Trabalho Prático</vt:lpstr>
      <vt:lpstr>Sumário </vt:lpstr>
      <vt:lpstr>Introdução</vt:lpstr>
      <vt:lpstr>Introdução</vt:lpstr>
      <vt:lpstr>Implementação</vt:lpstr>
      <vt:lpstr>Implementação</vt:lpstr>
      <vt:lpstr>Vetor x array</vt:lpstr>
      <vt:lpstr>Tipo bool x vetor bool</vt:lpstr>
      <vt:lpstr>Resultados - 1</vt:lpstr>
      <vt:lpstr>Resultados – Grafo 1  </vt:lpstr>
      <vt:lpstr>Resultados – Grafo 2  </vt:lpstr>
      <vt:lpstr>Resultados – Grafo 3  </vt:lpstr>
      <vt:lpstr>Resultados – Grafo 4  </vt:lpstr>
      <vt:lpstr>Resultados – Grafo 5  </vt:lpstr>
      <vt:lpstr>Resultados - 2</vt:lpstr>
      <vt:lpstr>Resultados</vt:lpstr>
      <vt:lpstr>Resultados </vt:lpstr>
      <vt:lpstr>Resultados - 3</vt:lpstr>
      <vt:lpstr>Resultados </vt:lpstr>
      <vt:lpstr>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COS242 – Teoria dos Grafos 1º Trabalho Prático</dc:title>
  <dc:creator>Bruno Tomas</dc:creator>
  <cp:lastModifiedBy>Bruno Tomas</cp:lastModifiedBy>
  <cp:revision>18</cp:revision>
  <dcterms:created xsi:type="dcterms:W3CDTF">2011-09-20T22:39:37Z</dcterms:created>
  <dcterms:modified xsi:type="dcterms:W3CDTF">2011-10-30T23:16:17Z</dcterms:modified>
</cp:coreProperties>
</file>