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oboto"/>
      <p:regular r:id="rId59"/>
      <p:bold r:id="rId60"/>
      <p:italic r:id="rId61"/>
      <p:boldItalic r:id="rId62"/>
    </p:embeddedFont>
    <p:embeddedFont>
      <p:font typeface="Merriweather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E0350C-DF1A-495A-8E1F-72A09BB4C70E}">
  <a:tblStyle styleId="{9DE0350C-DF1A-495A-8E1F-72A09BB4C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boldItalic.fntdata"/><Relationship Id="rId61" Type="http://schemas.openxmlformats.org/officeDocument/2006/relationships/font" Target="fonts/Roboto-italic.fntdata"/><Relationship Id="rId20" Type="http://schemas.openxmlformats.org/officeDocument/2006/relationships/slide" Target="slides/slide14.xml"/><Relationship Id="rId64" Type="http://schemas.openxmlformats.org/officeDocument/2006/relationships/font" Target="fonts/Merriweather-bold.fntdata"/><Relationship Id="rId63" Type="http://schemas.openxmlformats.org/officeDocument/2006/relationships/font" Target="fonts/Merriweather-regular.fntdata"/><Relationship Id="rId22" Type="http://schemas.openxmlformats.org/officeDocument/2006/relationships/slide" Target="slides/slide16.xml"/><Relationship Id="rId66" Type="http://schemas.openxmlformats.org/officeDocument/2006/relationships/font" Target="fonts/Merriweather-boldItalic.fntdata"/><Relationship Id="rId21" Type="http://schemas.openxmlformats.org/officeDocument/2006/relationships/slide" Target="slides/slide15.xml"/><Relationship Id="rId65" Type="http://schemas.openxmlformats.org/officeDocument/2006/relationships/font" Target="fonts/Merriweath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0e345ed6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0e345ed6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e345ed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e345ed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e345ed6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e345ed6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e345ed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e345ed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0e345ed6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0e345ed6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0e345ed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0e345ed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0e345ed6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0e345ed6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e345ed6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e345ed6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e345ed6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e345ed6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0e345ed6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0e345ed6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0e6ce4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0e6ce4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0e345ed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0e345ed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0e6ce43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0e6ce43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0e6ce435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0e6ce435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0e6ce43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0e6ce43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0e6ce435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0e6ce435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0e6ce43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90e6ce43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0e6ce43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0e6ce43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0e6ce43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0e6ce43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0e6ce435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0e6ce435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0e6ce43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0e6ce43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0e6ce43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0e6ce43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0e6ce435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0e6ce435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90e6ce43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90e6ce43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0e6ce435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90e6ce435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0e6ce435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0e6ce435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32734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32734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3273465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3273465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3273465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3273465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3273465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3273465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3273465f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3273465f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3273465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3273465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3273465f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3273465f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3273465f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3273465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3273465f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3273465f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3273465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3273465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3273465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3273465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3273465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3273465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3273465f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3273465f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3273465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3273465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e345ed6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0e345ed6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3273465f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3273465f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0e345ed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0e345ed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0e345ed6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0e345ed6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0e345ed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0e345ed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0e345ed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0e345ed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crosstool-ng.org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sistemas de linux embebidos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Punto fuerte: los componentes de software open-source son desarrollados por comunidades.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comunidades ofrecen apoyo de alto nivel: contacto directo con los desarrolladores principales del componente.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chances de obtener una respuesta no dependen de lo grande de la empresa donde se trabaje.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acelerar la </a:t>
            </a:r>
            <a:r>
              <a:rPr lang="es-419"/>
              <a:t>resolución</a:t>
            </a:r>
            <a:r>
              <a:rPr lang="es-419"/>
              <a:t> de problemas al desarrollar un sistema (Hard + Soft).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189350"/>
            <a:ext cx="8520600" cy="27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/>
              <a:t>Hardware y arquitectura de sistemas embebidos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Tanto el kernel como los componentes que dependen de la arquitectura soportan una amplia gama de la misma.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</a:t>
            </a:r>
            <a:r>
              <a:rPr lang="es-419"/>
              <a:t>soporta</a:t>
            </a:r>
            <a:r>
              <a:rPr lang="es-419"/>
              <a:t> arquitecturas que posean MMU y </a:t>
            </a:r>
            <a:r>
              <a:rPr lang="es-419"/>
              <a:t>también</a:t>
            </a:r>
            <a:r>
              <a:rPr lang="es-419"/>
              <a:t> las que no.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ATENCIÓN</a:t>
            </a:r>
            <a:r>
              <a:rPr lang="es-419"/>
              <a:t>: Linux no </a:t>
            </a:r>
            <a:r>
              <a:rPr lang="es-419"/>
              <a:t>está</a:t>
            </a:r>
            <a:r>
              <a:rPr lang="es-419"/>
              <a:t> diseñado para microcontroladores pequeños.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Fuera del set de herramientas, bootloader y el kernel, los </a:t>
            </a:r>
            <a:r>
              <a:rPr lang="es-419"/>
              <a:t>demás</a:t>
            </a:r>
            <a:r>
              <a:rPr lang="es-419"/>
              <a:t> componentes no dependen de la arquitectura.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sistema </a:t>
            </a:r>
            <a:r>
              <a:rPr lang="es-419"/>
              <a:t>básico</a:t>
            </a:r>
            <a:r>
              <a:rPr lang="es-419"/>
              <a:t> puede funcionar con: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 8MB de RAM.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4MB de almacenamiento.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Mínimo tamaño recomendado RAM 32MB.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recomienda </a:t>
            </a:r>
            <a:r>
              <a:rPr lang="es-419"/>
              <a:t>más</a:t>
            </a:r>
            <a:r>
              <a:rPr lang="es-419"/>
              <a:t> espacio de almacenamiento (a criterio).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Almacenamiento en Flash/NAND/NOR soportado.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Almacenamiento en SD/MMC y eMMC soportado.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Soporte del kernel para distintos buses: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I2C.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SPI.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USB.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Entre otros.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Soporte extensivo para redes (networking).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Criterios importante para la </a:t>
            </a:r>
            <a:r>
              <a:rPr lang="es-419"/>
              <a:t>selección</a:t>
            </a:r>
            <a:r>
              <a:rPr lang="es-419"/>
              <a:t> de Hardware a utilizar: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Soporte del kernel para el mismo.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Bootloader open-source que soporte el SoC destino.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todos los proveedores de SoC y/o plataformas contribuyen al kernel mainline.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buena medida de la calidad de soporte es el delta existente entre el kernel mainline y el propietario.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enorme diferencia de costos y tiempo de desarrollo entre HW soportado y HW sin soporte.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siguiente diagrama muestra el set-up que tendremos para trabajar (ya conocido).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88" y="1883099"/>
            <a:ext cx="5804026" cy="32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un juego de </a:t>
            </a:r>
            <a:r>
              <a:rPr lang="es-419"/>
              <a:t>compilación</a:t>
            </a:r>
            <a:r>
              <a:rPr lang="es-419"/>
              <a:t> cruzada: corre en la plataforma host y compila para el target.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el BootLoader, </a:t>
            </a:r>
            <a:r>
              <a:rPr lang="es-419"/>
              <a:t>inicialización</a:t>
            </a:r>
            <a:r>
              <a:rPr lang="es-419"/>
              <a:t> </a:t>
            </a:r>
            <a:r>
              <a:rPr lang="es-419"/>
              <a:t>básica</a:t>
            </a:r>
            <a:r>
              <a:rPr lang="es-419"/>
              <a:t> y carga de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Kernel de linux. Manejo de hardware en general.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 Library. Interfaz entre el kernel y el espacio usuario.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Bibliotecas y aplicaciones en general.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distribuir Linux embebido en un dispositivo se necesitan ejecutar distintas tareas: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Board Support Package (BSP)</a:t>
            </a:r>
            <a:r>
              <a:rPr lang="es-419"/>
              <a:t>: Contiene el bootloader y el kernel junto con los drivers correspondientes.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Integración</a:t>
            </a:r>
            <a:r>
              <a:rPr b="1" lang="es-419"/>
              <a:t> del sistema:</a:t>
            </a:r>
            <a:r>
              <a:rPr lang="es-419"/>
              <a:t> Todos los componentes se unen para dar lugar a una workstation funcional.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Desarrollo de aplicaciones para Linux:</a:t>
            </a:r>
            <a:r>
              <a:rPr lang="es-419"/>
              <a:t> Aplicaciones comunes y corrientes que utilizan distintas bibliotecas.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maneras de implementar una </a:t>
            </a:r>
            <a:r>
              <a:rPr lang="es-419"/>
              <a:t>solución</a:t>
            </a:r>
            <a:r>
              <a:rPr lang="es-419"/>
              <a:t> de linux embebido: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Utilizar una </a:t>
            </a:r>
            <a:r>
              <a:rPr lang="es-419"/>
              <a:t>solución</a:t>
            </a:r>
            <a:r>
              <a:rPr lang="es-419"/>
              <a:t> de un vendedor con soporte correspondiente.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Utilizar una </a:t>
            </a:r>
            <a:r>
              <a:rPr lang="es-419"/>
              <a:t>solución</a:t>
            </a:r>
            <a:r>
              <a:rPr lang="es-419"/>
              <a:t> de la comunidad, totalmente abiertas y soportadas.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el software de linux es </a:t>
            </a:r>
            <a:r>
              <a:rPr lang="es-419"/>
              <a:t>provisto</a:t>
            </a:r>
            <a:r>
              <a:rPr lang="es-419"/>
              <a:t> de una manera central y coherente: paquetes.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paquetes tienen las bibliotecas o aplicaciones correspondientes e </a:t>
            </a:r>
            <a:r>
              <a:rPr lang="es-419"/>
              <a:t>información</a:t>
            </a:r>
            <a:r>
              <a:rPr lang="es-419"/>
              <a:t> acerca de dependencias.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Desarrollo de sistemas de linux embebidos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Hardware y arquitectura de sistemas embebidos</a:t>
            </a:r>
            <a:br>
              <a:rPr lang="es-419" sz="2500"/>
            </a:b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Cross-Compile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Hard &amp; Arq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paquetes </a:t>
            </a:r>
            <a:r>
              <a:rPr lang="es-419"/>
              <a:t>están</a:t>
            </a:r>
            <a:r>
              <a:rPr lang="es-419"/>
              <a:t> disponibles de distintos repositorios.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una buena </a:t>
            </a:r>
            <a:r>
              <a:rPr lang="es-419"/>
              <a:t>práctica</a:t>
            </a:r>
            <a:r>
              <a:rPr lang="es-419"/>
              <a:t> utilizar solo repositorios oficiales para distribuir un producto en particular.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casos de fuerza mayor solamente se acepta la </a:t>
            </a:r>
            <a:r>
              <a:rPr lang="es-419"/>
              <a:t>utilización</a:t>
            </a:r>
            <a:r>
              <a:rPr lang="es-419"/>
              <a:t> de un repositorio no oficial.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1932150"/>
            <a:ext cx="85206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Cross-Compile</a:t>
            </a:r>
            <a:endParaRPr sz="7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trabajar con sistemas embebidos, siempre hay que hacer una </a:t>
            </a:r>
            <a:r>
              <a:rPr lang="es-419"/>
              <a:t>división</a:t>
            </a:r>
            <a:r>
              <a:rPr lang="es-419"/>
              <a:t> entre: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sistema </a:t>
            </a:r>
            <a:r>
              <a:rPr b="1" lang="es-419"/>
              <a:t>HOST</a:t>
            </a:r>
            <a:r>
              <a:rPr lang="es-419"/>
              <a:t>: la </a:t>
            </a:r>
            <a:r>
              <a:rPr lang="es-419"/>
              <a:t>estación</a:t>
            </a:r>
            <a:r>
              <a:rPr lang="es-419"/>
              <a:t> de trabajo de desarrollo. </a:t>
            </a:r>
            <a:r>
              <a:rPr lang="es-419"/>
              <a:t>Típicamente</a:t>
            </a:r>
            <a:r>
              <a:rPr lang="es-419"/>
              <a:t> una PC de alto poder de proceso.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sistema </a:t>
            </a:r>
            <a:r>
              <a:rPr b="1" lang="es-419"/>
              <a:t>TARGET</a:t>
            </a:r>
            <a:r>
              <a:rPr lang="es-419"/>
              <a:t>: el sistema embebido bajo desarrollo.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conectan de distintas maneras, casi siempre mediante un puerto serie.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Frecuentemente se utiliza una </a:t>
            </a:r>
            <a:r>
              <a:rPr lang="es-419"/>
              <a:t>conexión</a:t>
            </a:r>
            <a:r>
              <a:rPr lang="es-419"/>
              <a:t> ethernet y a veces una JTAG para debugging.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herramienta esencial es la </a:t>
            </a:r>
            <a:r>
              <a:rPr lang="es-419"/>
              <a:t>comunicación</a:t>
            </a:r>
            <a:r>
              <a:rPr lang="es-419"/>
              <a:t> serie (picocom, Putty, gtkterm).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la linea de comandos exclusivamente.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el uso de [TAB] y de [CTRL]+[R].</a:t>
            </a:r>
            <a:endParaRPr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463" y="3060654"/>
            <a:ext cx="7007075" cy="1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cualquier terminal HOST se posee un compilador nativo (native toolchain).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Corre en la </a:t>
            </a:r>
            <a:r>
              <a:rPr lang="es-419"/>
              <a:t>estación</a:t>
            </a:r>
            <a:r>
              <a:rPr lang="es-419"/>
              <a:t> de trabajo HOST y genera archivos ejecutables para la propia arquitectura (x86, amd64).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caso de los sistemas embebidos, no es </a:t>
            </a:r>
            <a:r>
              <a:rPr lang="es-419"/>
              <a:t>común</a:t>
            </a:r>
            <a:r>
              <a:rPr lang="es-419"/>
              <a:t> poseer herramientas de desarrollo: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TARGET </a:t>
            </a:r>
            <a:r>
              <a:rPr lang="es-419"/>
              <a:t>está</a:t>
            </a:r>
            <a:r>
              <a:rPr lang="es-419"/>
              <a:t> restringido en memoria.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 demasiado lento en </a:t>
            </a:r>
            <a:r>
              <a:rPr lang="es-419"/>
              <a:t>comparación</a:t>
            </a:r>
            <a:r>
              <a:rPr lang="es-419"/>
              <a:t> al HOST.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es necesario instalar el juego de herramientas (no se utiliza).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Dado lo expuesto, lo general es utilizar un </a:t>
            </a:r>
            <a:r>
              <a:rPr b="1" lang="es-419"/>
              <a:t>cross-compile toolchain</a:t>
            </a:r>
            <a:r>
              <a:rPr lang="es-419"/>
              <a:t> (compilacion cruzada).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Corre en el HOST y genera ejecutables para el TARGET.</a:t>
            </a:r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075" y="2571750"/>
            <a:ext cx="4419850" cy="2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distinguen 3 distintas </a:t>
            </a:r>
            <a:r>
              <a:rPr lang="es-419"/>
              <a:t>máquinas</a:t>
            </a:r>
            <a:r>
              <a:rPr lang="es-419"/>
              <a:t> al mencionar la </a:t>
            </a:r>
            <a:r>
              <a:rPr lang="es-419"/>
              <a:t>creación</a:t>
            </a:r>
            <a:r>
              <a:rPr lang="es-419"/>
              <a:t> de un toolchain: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BUILD: donde se construye el toolchain.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HOST: donde se ejecuta el toolchain.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TARGET: donde se corren los binarios producidos por el toolchain.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Hasta ahora se han visto solamente HOST y TARGET.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Son comunes 4 combinaciones de estas maquinas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 rotWithShape="1">
          <a:blip r:embed="rId3">
            <a:alphaModFix/>
          </a:blip>
          <a:srcRect b="0" l="0" r="0" t="3353"/>
          <a:stretch/>
        </p:blipFill>
        <p:spPr>
          <a:xfrm>
            <a:off x="733962" y="764000"/>
            <a:ext cx="7676074" cy="43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gran pregunta es: </a:t>
            </a:r>
            <a:r>
              <a:rPr lang="es-419"/>
              <a:t>por qué</a:t>
            </a:r>
            <a:r>
              <a:rPr lang="es-419"/>
              <a:t> se denomina juego de herramientas (toolchain) y no solo compilador?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100" y="1819324"/>
            <a:ext cx="5135800" cy="3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Binutils</a:t>
            </a:r>
            <a:r>
              <a:rPr lang="es-419"/>
              <a:t> es un set de herramientas para generar y manipular binarios para una arquitectura CPU determinada.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as</a:t>
            </a:r>
            <a:r>
              <a:rPr lang="es-419"/>
              <a:t> es el encargado de generar el binario a partir del assembler.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ld</a:t>
            </a:r>
            <a:r>
              <a:rPr lang="es-419"/>
              <a:t> es el linker.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ar</a:t>
            </a:r>
            <a:r>
              <a:rPr lang="es-419"/>
              <a:t>, </a:t>
            </a:r>
            <a:r>
              <a:rPr b="1" lang="es-419"/>
              <a:t>ranlib</a:t>
            </a:r>
            <a:r>
              <a:rPr lang="es-419"/>
              <a:t> encargados de generar los archivos </a:t>
            </a:r>
            <a:r>
              <a:rPr b="1" lang="es-419"/>
              <a:t>.a</a:t>
            </a:r>
            <a:r>
              <a:rPr lang="es-419"/>
              <a:t> para bibliotecas.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objdump, readelf, size, nm, strings</a:t>
            </a:r>
            <a:r>
              <a:rPr lang="es-419"/>
              <a:t> son herramientas de </a:t>
            </a:r>
            <a:r>
              <a:rPr lang="es-419"/>
              <a:t>análisis</a:t>
            </a:r>
            <a:r>
              <a:rPr lang="es-419"/>
              <a:t> para binarios muy </a:t>
            </a:r>
            <a:r>
              <a:rPr lang="es-419"/>
              <a:t>útiles</a:t>
            </a:r>
            <a:r>
              <a:rPr lang="es-419"/>
              <a:t>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strip</a:t>
            </a:r>
            <a:r>
              <a:rPr lang="es-419"/>
              <a:t> se utiliza para quitar de los binarios </a:t>
            </a:r>
            <a:r>
              <a:rPr lang="es-419"/>
              <a:t>información</a:t>
            </a:r>
            <a:r>
              <a:rPr lang="es-419"/>
              <a:t> que no se utiliza y reducir su tamaño.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963650"/>
            <a:ext cx="85206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biblioteca C y los programas compilados necesitan interactuar con 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Deben conocer las system Calls disponibles, definiciones de constantes, estructuras de datos, entre otros.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compilar la biblioteca C y algunos programas son necesarios los </a:t>
            </a:r>
            <a:r>
              <a:rPr b="1" lang="es-419"/>
              <a:t>headers del Kernel</a:t>
            </a:r>
            <a:r>
              <a:rPr lang="es-419"/>
              <a:t>.</a:t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400" y="3257550"/>
            <a:ext cx="28956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interfaz ABI entre el Kernel y el espacio usuario es compatible a versiones anteriores.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binarios generados con headers anteriores a la </a:t>
            </a:r>
            <a:r>
              <a:rPr lang="es-419"/>
              <a:t>versión</a:t>
            </a:r>
            <a:r>
              <a:rPr lang="es-419"/>
              <a:t> de kernel que se </a:t>
            </a:r>
            <a:r>
              <a:rPr lang="es-419"/>
              <a:t>está</a:t>
            </a:r>
            <a:r>
              <a:rPr lang="es-419"/>
              <a:t> corriendo, funcionaran sin problema.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Sin embargo no </a:t>
            </a:r>
            <a:r>
              <a:rPr lang="es-419"/>
              <a:t>podrán</a:t>
            </a:r>
            <a:r>
              <a:rPr lang="es-419"/>
              <a:t> utilizar las nuevas funcionalidades implementadas (claramente).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Pero surge la duda: en IMD no se </a:t>
            </a:r>
            <a:r>
              <a:rPr lang="es-419"/>
              <a:t>mencionó</a:t>
            </a:r>
            <a:r>
              <a:rPr lang="es-419"/>
              <a:t> que la ABI </a:t>
            </a:r>
            <a:r>
              <a:rPr b="1" lang="es-419"/>
              <a:t>no</a:t>
            </a:r>
            <a:r>
              <a:rPr lang="es-419"/>
              <a:t> era estable? </a:t>
            </a:r>
            <a:r>
              <a:rPr lang="es-419"/>
              <a:t>Módulos</a:t>
            </a:r>
            <a:r>
              <a:rPr lang="es-419"/>
              <a:t> compilados con otros headers no funcionan!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a ABI interna del kernel no es estable, pero la ABI kernel-espacio usuario si lo es.</a:t>
            </a:r>
            <a:br>
              <a:rPr lang="es-419"/>
            </a:br>
            <a:br>
              <a:rPr lang="es-419"/>
            </a:b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419"/>
              <a:t>“We care about user-space interfaces to an insane degree. We go to extreme lengths to maintain even badly designed or unintentional interfaces. Breaking user programs simply isn’t acceptable.” – Linus Torvalds, 2005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400" y="713100"/>
            <a:ext cx="5907200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GCC es el GNU Compiler Collection, el famoso compilador libre.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compilar C, C++, Ada, Fortran, Java, Objective-C, Objective-C++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Genera </a:t>
            </a:r>
            <a:r>
              <a:rPr lang="es-419"/>
              <a:t>código</a:t>
            </a:r>
            <a:r>
              <a:rPr lang="es-419"/>
              <a:t> para ARM, AVR, Blackfin, CRIS, FRV, M32, MIPS, MN10300, PowerPC, SH, v850, i386, x86 64, IA64, Xtensa, etc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compilador para todas las necesidades.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biblioteca C es un componente esencial de un sistema Linux.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la interfaz entre las aplicaciones y el kernel.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Provee una muy conocida API en C </a:t>
            </a:r>
            <a:r>
              <a:rPr lang="es-419"/>
              <a:t>estándar</a:t>
            </a:r>
            <a:r>
              <a:rPr lang="es-419"/>
              <a:t> para el </a:t>
            </a:r>
            <a:r>
              <a:rPr lang="es-419"/>
              <a:t>fácil</a:t>
            </a:r>
            <a:r>
              <a:rPr lang="es-419"/>
              <a:t> desarrollo de aplicaciones.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existe una </a:t>
            </a:r>
            <a:r>
              <a:rPr lang="es-419"/>
              <a:t>única</a:t>
            </a:r>
            <a:r>
              <a:rPr lang="es-419"/>
              <a:t> biblioteca: glibc, uClibc, eglibc, dietlibc, newlib, etc.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elección</a:t>
            </a:r>
            <a:r>
              <a:rPr lang="es-419"/>
              <a:t> se hace al momento de generar el cross compilador.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glibC</a:t>
            </a:r>
            <a:r>
              <a:rPr lang="es-419"/>
              <a:t> posee licencia LGPL (GNU </a:t>
            </a:r>
            <a:r>
              <a:rPr lang="es-419"/>
              <a:t>lesser general</a:t>
            </a:r>
            <a:r>
              <a:rPr lang="es-419"/>
              <a:t> public license).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la biblioteca C para el proyecto GNU.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Está</a:t>
            </a:r>
            <a:r>
              <a:rPr lang="es-419"/>
              <a:t> presente en todos los Sistemas GNU / Linux.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supuesto, actualmente mantenida.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decirse que es grande para sistemas embebidos: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libc:</a:t>
            </a:r>
            <a:r>
              <a:rPr lang="es-419"/>
              <a:t> 1.5 MB.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libm:</a:t>
            </a:r>
            <a:r>
              <a:rPr lang="es-419"/>
              <a:t> 750KB.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uC</a:t>
            </a:r>
            <a:r>
              <a:rPr b="1" lang="es-419"/>
              <a:t>libc</a:t>
            </a:r>
            <a:r>
              <a:rPr lang="es-419"/>
              <a:t> posee licencia LGPL (GNU lesser general public license).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la biblioteca peso ligero pensada para sistemas embebidos.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Altamente configurable a traves de menuconfig.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funciona para Linux / uClinux.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IMPORTANTE: No garantiza compatibilidad binaria. Puede ser necesario recompilar cuando la biblioteca se re-</a:t>
            </a:r>
            <a:r>
              <a:rPr lang="es-419"/>
              <a:t>configura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foco no </a:t>
            </a:r>
            <a:r>
              <a:rPr lang="es-419"/>
              <a:t>está</a:t>
            </a:r>
            <a:r>
              <a:rPr lang="es-419"/>
              <a:t> en el performance, solo en el tamaño.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mayoría</a:t>
            </a:r>
            <a:r>
              <a:rPr lang="es-419"/>
              <a:t> de las aplicaciones compila con uClibc.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tamaño de la biblioteca para ARM es aproximadamente un 25% que el de glibC.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Funcionalidades restringidas o directamente no presentes.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Utilizada en muchos productos, incluyendo dispositivos de consumo masivo.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Madurez: soportada por todos los proveedores de linux embebido comerciales.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ATENCIÓN</a:t>
            </a:r>
            <a:r>
              <a:rPr lang="es-419"/>
              <a:t>: uClibc murió (last release 15 may 2012).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 fork que se </a:t>
            </a:r>
            <a:r>
              <a:rPr lang="es-419"/>
              <a:t>anunció</a:t>
            </a:r>
            <a:r>
              <a:rPr lang="es-419"/>
              <a:t> en OpenWRT en 2014: uClibc-ng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uClibc-ng es actualmente mantenido (last release 06 jun 2020).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1983 Richard Stallman comienza el proyecto GNU y el desarrollo de gcc, gdb y glibc entre otras.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1991 Linus Torvalds anuncia la primer </a:t>
            </a:r>
            <a:r>
              <a:rPr lang="es-419"/>
              <a:t>versión</a:t>
            </a:r>
            <a:r>
              <a:rPr lang="es-419"/>
              <a:t> de linux, un OS similar a UNIX utilizando las herramientas de Stallman.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1995 Linux se torna </a:t>
            </a:r>
            <a:r>
              <a:rPr lang="es-419"/>
              <a:t>más</a:t>
            </a:r>
            <a:r>
              <a:rPr lang="es-419"/>
              <a:t> popular en servidores.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2000 </a:t>
            </a:r>
            <a:r>
              <a:rPr lang="es-419"/>
              <a:t>Linux se torna más popular en sistemas embebidos.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2010 Linux se torna popular en dispositivos móviles.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</a:t>
            </a:r>
            <a:r>
              <a:rPr b="1" lang="es-419"/>
              <a:t>glibc</a:t>
            </a:r>
            <a:r>
              <a:rPr lang="es-419"/>
              <a:t> (</a:t>
            </a:r>
            <a:r>
              <a:rPr lang="es-419"/>
              <a:t>Embedded glibc) </a:t>
            </a:r>
            <a:r>
              <a:rPr lang="es-419"/>
              <a:t>posee licencia LGPL (GNU lesser general public license).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Variante de glibc, no un fork. Intencionada a aceptar patches que no se </a:t>
            </a:r>
            <a:r>
              <a:rPr lang="es-419"/>
              <a:t>aceptarían</a:t>
            </a:r>
            <a:r>
              <a:rPr lang="es-419"/>
              <a:t> en glibc.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desprendió de glibc por diferencias con los maintainers.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cambiar el maintainer de glibc, y se incluyeron sus funcionalidades en glibc.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dio a que se descontinuara el proyecto (last release feb 2014).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4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Comparación de tamaños de binarios en ARM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4" name="Google Shape;314;p5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{9DE0350C-DF1A-495A-8E1F-72A09BB4C70E}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Programa Hola mundo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Estático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Dinámico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uClibc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2.5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uClibc con Thumb-2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2.4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eglibc con Thumb-2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361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2.7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Comparación de tamaños de binarios en ARM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5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{9DE0350C-DF1A-495A-8E1F-72A09BB4C70E}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BusyBox (stripped)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Estático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Dinámico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uClibc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750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603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uClibc con Thumb-2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533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439 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eglibc con Thumb-2</a:t>
                      </a:r>
                      <a:endParaRPr b="1"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934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444</a:t>
                      </a:r>
                      <a:r>
                        <a:rPr lang="es-419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KB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6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otras bibliotecas C más pequeñas, ninguna tiene la meta de compilar proyectos grandes existentes.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escribir aplicaciones específicas para ellas.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Dietlibc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Newlib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Klibc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construir un toolchain, el ABI debe estar definido.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 </a:t>
            </a:r>
            <a:r>
              <a:rPr lang="es-419"/>
              <a:t>convención</a:t>
            </a:r>
            <a:r>
              <a:rPr lang="es-419"/>
              <a:t> de llamadas (como se pasan los argumentos a las funciones, valor de retorno, sysCalls).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las aplicaciones deben ser compiladas con el mismo ABI y el kernel entender ese ABI.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ABIs para ARM: </a:t>
            </a:r>
            <a:r>
              <a:rPr b="1" lang="es-419"/>
              <a:t>OABI</a:t>
            </a:r>
            <a:r>
              <a:rPr lang="es-419"/>
              <a:t> y </a:t>
            </a:r>
            <a:r>
              <a:rPr b="1" lang="es-419"/>
              <a:t>EABI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OABI ya no se utiliza, asume una FPU presente en el core, no es el caso de ARM </a:t>
            </a:r>
            <a:r>
              <a:rPr lang="es-419"/>
              <a:t>más</a:t>
            </a:r>
            <a:r>
              <a:rPr lang="es-419"/>
              <a:t> antiguos.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5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OABI para ARM implicaba la </a:t>
            </a:r>
            <a:r>
              <a:rPr lang="es-419"/>
              <a:t>virtualización</a:t>
            </a:r>
            <a:r>
              <a:rPr lang="es-419"/>
              <a:t> de la FPU en el kernel, mediante manejo de excepciones.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Implicaba cambios de contexto para cada </a:t>
            </a:r>
            <a:r>
              <a:rPr lang="es-419"/>
              <a:t>instrucción</a:t>
            </a:r>
            <a:r>
              <a:rPr lang="es-419"/>
              <a:t> FPU, haciendo las operaciones muy lentas. 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EABI</a:t>
            </a:r>
            <a:r>
              <a:rPr lang="es-419"/>
              <a:t> soluciona esto emulando operaciones FPU en espacio usuario (no mas cambios de contexto).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pasar los años, se incluyeron FPUs en los ARM cores.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EABIHF</a:t>
            </a:r>
            <a:r>
              <a:rPr lang="es-419"/>
              <a:t> se implementó, para casos VFP y NEON.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cross compilador es </a:t>
            </a:r>
            <a:r>
              <a:rPr lang="es-419"/>
              <a:t>específico</a:t>
            </a:r>
            <a:r>
              <a:rPr lang="es-419"/>
              <a:t> para una arquitectura (ejemplo ARM, x86, MIPS).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 algunos flags de </a:t>
            </a:r>
            <a:r>
              <a:rPr lang="es-419"/>
              <a:t>configuración</a:t>
            </a:r>
            <a:r>
              <a:rPr lang="es-419"/>
              <a:t> pueden seleccionarse el CPU destino.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</a:t>
            </a:r>
            <a:r>
              <a:rPr b="1" lang="es-419"/>
              <a:t>-march=armv7 -mcpu=cortex-a8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Compilar el juego de herramientas es una tarea ardua, y a veces tediosa.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Muchos detalles para aprender, configuraciones </a:t>
            </a:r>
            <a:r>
              <a:rPr lang="es-419"/>
              <a:t>difíciles</a:t>
            </a:r>
            <a:r>
              <a:rPr lang="es-419"/>
              <a:t>, gran cantidad de componentes.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6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Gran cantidad de decisiones sobre versiones de biblioteca C, ABI a utilizar, mecanismo punto flotante, etc).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Necesarios los headers del Kernel y biblioteca C (dependencias recursivas).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 Necesaria la </a:t>
            </a:r>
            <a:r>
              <a:rPr lang="es-419"/>
              <a:t>familiarización</a:t>
            </a:r>
            <a:r>
              <a:rPr lang="es-419"/>
              <a:t> con gcc, problemas y parches.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soluciones para facilitar el proceso: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Cross Compilador pre compilado (Sourcery CodeBench, GNU Arm toolchain antes distribuida por linaro).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Utilidades de automatizacion para </a:t>
            </a:r>
            <a:r>
              <a:rPr lang="es-419"/>
              <a:t>compilación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6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esta materia utilizaremos una utilidad de </a:t>
            </a:r>
            <a:r>
              <a:rPr lang="es-419"/>
              <a:t>automatización</a:t>
            </a:r>
            <a:r>
              <a:rPr lang="es-419"/>
              <a:t> para compilar nuestro cross compiler.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Ventajas: mismas que un paquete precompilado.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Agrega flexibilidad para </a:t>
            </a:r>
            <a:r>
              <a:rPr lang="es-419"/>
              <a:t>configuración</a:t>
            </a:r>
            <a:r>
              <a:rPr lang="es-419"/>
              <a:t> fina.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general agregan parches para corregir problemas conocidos en componentes.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Herramienta a utilizar: </a:t>
            </a:r>
            <a:r>
              <a:rPr b="1" lang="es-419"/>
              <a:t>Crosstool-ng </a:t>
            </a:r>
            <a:r>
              <a:rPr lang="es-419"/>
              <a:t>(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-419"/>
              <a:t>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Crosstools puede realizarse a nivel de sistema o bien en el directorio local.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</a:t>
            </a:r>
            <a:r>
              <a:rPr lang="es-419"/>
              <a:t>útil</a:t>
            </a:r>
            <a:r>
              <a:rPr lang="es-419"/>
              <a:t> la </a:t>
            </a:r>
            <a:r>
              <a:rPr lang="es-419"/>
              <a:t>confinación</a:t>
            </a:r>
            <a:r>
              <a:rPr lang="es-419"/>
              <a:t> a un directorio local para no “ensuciar” el sistema.</a:t>
            </a:r>
            <a:endParaRPr/>
          </a:p>
        </p:txBody>
      </p:sp>
      <p:sp>
        <p:nvSpPr>
          <p:cNvPr id="364" name="Google Shape;364;p62"/>
          <p:cNvSpPr txBox="1"/>
          <p:nvPr/>
        </p:nvSpPr>
        <p:spPr>
          <a:xfrm>
            <a:off x="925050" y="2803000"/>
            <a:ext cx="7293900" cy="174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./configure --enable-local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make install</a:t>
            </a:r>
            <a:endParaRPr sz="22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consideramos que un software es libre?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Libertad de correr el software para cualquier propósito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Libertad de estudiar el software y cambiarlo.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Libertad de redistribuir copias.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Libertad de distribuir copias de versiones modificadas.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estas libertades aplican a usos comerciales y no comerciales.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Implican la disponibilidad de código fuente.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Cross-Compile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3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binarios resultantes se guardan en la carpeta </a:t>
            </a:r>
            <a:r>
              <a:rPr b="1" lang="es-419"/>
              <a:t>/bin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Recordar que la </a:t>
            </a:r>
            <a:r>
              <a:rPr lang="es-419"/>
              <a:t>instalación</a:t>
            </a:r>
            <a:r>
              <a:rPr lang="es-419"/>
              <a:t> es local, es necesario hacer el export del path a la variable del sistema $PATH.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define para cada juego de herramientas generado un </a:t>
            </a:r>
            <a:r>
              <a:rPr i="1" lang="es-419"/>
              <a:t>sysroot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sysroot puede pensarse como si fuera un directorio </a:t>
            </a:r>
            <a:r>
              <a:rPr b="1" lang="es-419"/>
              <a:t>/</a:t>
            </a:r>
            <a:r>
              <a:rPr lang="es-419"/>
              <a:t> pero dentro de un path determinado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módulos de kernel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4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un juego de herramientas con Crosstools-ng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5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84" name="Google Shape;384;p65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disponibilidad de </a:t>
            </a:r>
            <a:r>
              <a:rPr lang="es-419"/>
              <a:t>código</a:t>
            </a:r>
            <a:r>
              <a:rPr lang="es-419"/>
              <a:t> fuente hace que se pueda distribuir el producto y su </a:t>
            </a:r>
            <a:r>
              <a:rPr lang="es-419"/>
              <a:t>código</a:t>
            </a:r>
            <a:r>
              <a:rPr lang="es-419"/>
              <a:t> respectivo.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I</a:t>
            </a:r>
            <a:r>
              <a:rPr lang="es-419"/>
              <a:t>deal para sistemas embebidos.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 u="sng"/>
              <a:t>D</a:t>
            </a:r>
            <a:r>
              <a:rPr b="1" lang="es-419" u="sng"/>
              <a:t>efinición</a:t>
            </a:r>
            <a:r>
              <a:rPr lang="es-419"/>
              <a:t>: </a:t>
            </a:r>
            <a:r>
              <a:rPr lang="es-419"/>
              <a:t>Linux Embebido es el uso del Kernel de Linux y varios componentes open-source en un sistema embebido.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 de la </a:t>
            </a:r>
            <a:r>
              <a:rPr lang="es-419"/>
              <a:t>utilización</a:t>
            </a:r>
            <a:r>
              <a:rPr lang="es-419"/>
              <a:t> de Linux y componentes open-source en sistemas embebidos: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Posibilidad de reutilizar componentes.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ecosistema open-source provee muchos componentes para funcionalidades </a:t>
            </a:r>
            <a:r>
              <a:rPr lang="es-419"/>
              <a:t>estándar</a:t>
            </a:r>
            <a:r>
              <a:rPr lang="es-419"/>
              <a:t> (networking,  </a:t>
            </a:r>
            <a:r>
              <a:rPr lang="es-419"/>
              <a:t>gráficos</a:t>
            </a:r>
            <a:r>
              <a:rPr lang="es-419"/>
              <a:t>, crypto, etc).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Tan pronto un HW o protocolo se difunde profusamente, hay alta probabilidad que exista un componente open-source soportandolos.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Permite el diseño y desarrollo de productos complicados basados en componentes existentes.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Permite focalizar esfuerzos en valor agregado del producto.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software gratuito permite ser duplicado en tantos dispositivos se quiera, libre de cargos.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Costo de licencias para un dispositivo que solo utiliza open-source: $0.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un mayor presupuesto para el desarrollo del hardware o para </a:t>
            </a:r>
            <a:r>
              <a:rPr lang="es-419"/>
              <a:t>capacitación</a:t>
            </a:r>
            <a:r>
              <a:rPr lang="es-419"/>
              <a:t> en torno a la </a:t>
            </a:r>
            <a:r>
              <a:rPr lang="es-419"/>
              <a:t>problemática</a:t>
            </a:r>
            <a:r>
              <a:rPr lang="es-419"/>
              <a:t> a abordar.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Control total sobre el software que se incluye en el dispositivo y es parte del sistema.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Gran ventaja: posibilidad de estudiar el software y decidir si es viable.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pueden estudiar varias opciones antes de tomar una </a:t>
            </a:r>
            <a:r>
              <a:rPr lang="es-419"/>
              <a:t>decisión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explorar </a:t>
            </a:r>
            <a:r>
              <a:rPr lang="es-419"/>
              <a:t>fácilmente</a:t>
            </a:r>
            <a:r>
              <a:rPr lang="es-419"/>
              <a:t> nuevas posibilidades y soluciones.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