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Roboto"/>
      <p:regular r:id="rId46"/>
      <p:bold r:id="rId47"/>
      <p:italic r:id="rId48"/>
      <p:boldItalic r:id="rId49"/>
    </p:embeddedFont>
    <p:embeddedFont>
      <p:font typeface="Merriweather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Roboto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italic.fntdata"/><Relationship Id="rId47" Type="http://schemas.openxmlformats.org/officeDocument/2006/relationships/font" Target="fonts/Roboto-bold.fntdata"/><Relationship Id="rId49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erriweather-bold.fntdata"/><Relationship Id="rId50" Type="http://schemas.openxmlformats.org/officeDocument/2006/relationships/font" Target="fonts/Merriweather-regular.fntdata"/><Relationship Id="rId53" Type="http://schemas.openxmlformats.org/officeDocument/2006/relationships/font" Target="fonts/Merriweather-boldItalic.fntdata"/><Relationship Id="rId52" Type="http://schemas.openxmlformats.org/officeDocument/2006/relationships/font" Target="fonts/Merriweather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02947325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02947325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02947325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02947325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02947325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02947325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802947325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802947325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029473257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02947325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029473257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029473257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802947325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802947325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802947325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802947325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029473257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029473257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029473257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029473257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02e7288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02e7288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029473257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029473257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79389c70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79389c70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79389c70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79389c70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779389c7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779389c7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79389c70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79389c70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029473257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029473257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6443cd025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6443cd025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6cfc0864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76cfc0864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79389c70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79389c70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79389c70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79389c70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3239d0c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3239d0c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79389c70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79389c70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779389c70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779389c70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79389c70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79389c70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779389c70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779389c70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ed050e00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ed050e00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eed050e00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eed050e0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eed050e00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eed050e00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eed050e00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eed050e00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eed050e00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eed050e00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ed050e0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ed050e0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443cd0255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443cd025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63239d0cf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63239d0cf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02947325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02947325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802947325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802947325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02947325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02947325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02947325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02947325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02947325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02947325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noFill/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">
  <p:cSld name="TITLE_AND_TWO_COLUMNS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71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68300" lvl="0" marL="4572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9144000" cy="749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12525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Compilando el kernel de linux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Mg. Ing. Gonzalo E. Sanchez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MSE - 2022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2788975" y="4484800"/>
            <a:ext cx="6180600" cy="5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CCCCCC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Implementación de Sistemas Operativos II</a:t>
            </a:r>
            <a:endParaRPr b="1" sz="1800">
              <a:solidFill>
                <a:srgbClr val="CCCCCC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Estas herramientas se pueden utilizar indistintamente.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Todas editan el mismo archivo </a:t>
            </a:r>
            <a:r>
              <a:rPr b="1" lang="es-419"/>
              <a:t>.config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Todas muestran el mismo set de opciones.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el dictado de clases se utiliza texto/consola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cursante puede utilizar la que prefiera, no altera la </a:t>
            </a:r>
            <a:r>
              <a:rPr lang="es-419"/>
              <a:t>compilación</a:t>
            </a:r>
            <a:r>
              <a:rPr lang="es-419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1222500" y="3324175"/>
            <a:ext cx="66990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make menuconfig</a:t>
            </a:r>
            <a:endParaRPr sz="22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</a:t>
            </a:r>
            <a:r>
              <a:rPr lang="es-419"/>
              <a:t>difícil</a:t>
            </a:r>
            <a:r>
              <a:rPr lang="es-419"/>
              <a:t> determinar </a:t>
            </a:r>
            <a:r>
              <a:rPr lang="es-419"/>
              <a:t>qué</a:t>
            </a:r>
            <a:r>
              <a:rPr lang="es-419"/>
              <a:t> set de opciones funciona para el hardware objetivo.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altamente recomendado comenzar con uno que funcione.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sistemas embebidos, existen configuraciones por defecto para muchas plataformas.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encuentran en </a:t>
            </a:r>
            <a:r>
              <a:rPr b="1" lang="es-419"/>
              <a:t>arch/&lt;arch&gt;/configs/</a:t>
            </a:r>
            <a:r>
              <a:rPr lang="es-419"/>
              <a:t> 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Solo son archivos </a:t>
            </a:r>
            <a:r>
              <a:rPr b="1" lang="es-419"/>
              <a:t>.config</a:t>
            </a:r>
            <a:r>
              <a:rPr lang="es-419"/>
              <a:t> </a:t>
            </a:r>
            <a:r>
              <a:rPr lang="es-419"/>
              <a:t>mínimos</a:t>
            </a:r>
            <a:r>
              <a:rPr lang="es-419"/>
              <a:t>, que establecen configuraciones distintas a la por defecto general.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determinar si una plataforma </a:t>
            </a:r>
            <a:r>
              <a:rPr lang="es-419"/>
              <a:t>está</a:t>
            </a:r>
            <a:r>
              <a:rPr lang="es-419"/>
              <a:t> disponible: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listan todos los archivos defconfig disponibles.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Tendremos dos opciones, </a:t>
            </a:r>
            <a:r>
              <a:rPr lang="es-419"/>
              <a:t>según</a:t>
            </a:r>
            <a:r>
              <a:rPr lang="es-419"/>
              <a:t> la placa que utilicen: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sunxi_defconfig</a:t>
            </a:r>
            <a:r>
              <a:rPr lang="es-419"/>
              <a:t> para los que utilicen Orange Pi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omap2plus_defconfig</a:t>
            </a:r>
            <a:r>
              <a:rPr lang="es-419"/>
              <a:t> para los que utilicen BeagleBone Black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222500" y="1544275"/>
            <a:ext cx="66990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ls arch/&lt;arch&gt;/configs</a:t>
            </a:r>
            <a:endParaRPr sz="22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cargar la </a:t>
            </a:r>
            <a:r>
              <a:rPr lang="es-419"/>
              <a:t>configuración</a:t>
            </a:r>
            <a:r>
              <a:rPr lang="es-419"/>
              <a:t> por defecto:</a:t>
            </a: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NOTA:</a:t>
            </a:r>
            <a:r>
              <a:rPr lang="es-419"/>
              <a:t> este comando debe ser ejecutado en el directorio top level.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no se ejecuta en el top level, devuelve un mensaje de error.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vez que se ejecute esto se sobreescribe el archivo </a:t>
            </a:r>
            <a:r>
              <a:rPr b="1" lang="es-419"/>
              <a:t>.config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 partir de la configuración base, se modifica el archivo según necesidad.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6"/>
          <p:cNvSpPr txBox="1"/>
          <p:nvPr/>
        </p:nvSpPr>
        <p:spPr>
          <a:xfrm>
            <a:off x="1222500" y="1544275"/>
            <a:ext cx="66990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make</a:t>
            </a:r>
            <a:r>
              <a:rPr lang="es-419" sz="22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&lt;plataforma&gt;_defconfig</a:t>
            </a:r>
            <a:endParaRPr sz="22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779000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 ser compilado, el kernel es un </a:t>
            </a:r>
            <a:r>
              <a:rPr lang="es-419"/>
              <a:t>único</a:t>
            </a:r>
            <a:r>
              <a:rPr lang="es-419"/>
              <a:t> archivo, resultante de linkear los archivos objeto creados a partir de la </a:t>
            </a:r>
            <a:r>
              <a:rPr lang="es-419"/>
              <a:t>configuración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</a:t>
            </a:r>
            <a:r>
              <a:rPr lang="es-419"/>
              <a:t>único</a:t>
            </a:r>
            <a:r>
              <a:rPr lang="es-419"/>
              <a:t> archivo es el que se carga en memoria por el bootloader.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implica que todas las funcionalidades seleccionadas </a:t>
            </a:r>
            <a:r>
              <a:rPr lang="es-419"/>
              <a:t>están</a:t>
            </a:r>
            <a:r>
              <a:rPr lang="es-419"/>
              <a:t> disponibles al momento de iniciar 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Algunas funcionalidades pueden ser compiladas como </a:t>
            </a:r>
            <a:r>
              <a:rPr lang="es-419"/>
              <a:t>módulos</a:t>
            </a:r>
            <a:r>
              <a:rPr lang="es-419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779000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Cada </a:t>
            </a:r>
            <a:r>
              <a:rPr lang="es-419"/>
              <a:t>módulo</a:t>
            </a:r>
            <a:r>
              <a:rPr lang="es-419"/>
              <a:t> se guarda como un archivo separado en el filesystem.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se puede acceder a un </a:t>
            </a:r>
            <a:r>
              <a:rPr lang="es-419"/>
              <a:t>módulo</a:t>
            </a:r>
            <a:r>
              <a:rPr lang="es-419"/>
              <a:t> sin acceso a un filesystem.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excluye a los </a:t>
            </a:r>
            <a:r>
              <a:rPr lang="es-419"/>
              <a:t>módulos</a:t>
            </a:r>
            <a:r>
              <a:rPr lang="es-419"/>
              <a:t> de estar disponibles en la etapa temprana de booteo (no hay acceso a filesystem)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311700" y="779000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distintos tipos de opciones.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Opciones </a:t>
            </a:r>
            <a:r>
              <a:rPr b="1" i="1" lang="es-419"/>
              <a:t>bool</a:t>
            </a:r>
            <a:r>
              <a:rPr lang="es-419"/>
              <a:t>: true o false dependiendo se desee la funcionalidad en 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Opciones </a:t>
            </a:r>
            <a:r>
              <a:rPr b="1" i="1" lang="es-419"/>
              <a:t>tristate</a:t>
            </a:r>
            <a:r>
              <a:rPr i="1" lang="es-419"/>
              <a:t>:</a:t>
            </a:r>
            <a:endParaRPr i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s-419"/>
              <a:t>true o false</a:t>
            </a:r>
            <a:r>
              <a:rPr lang="es-419"/>
              <a:t> como en el caso anterior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i="1" lang="es-419"/>
              <a:t>module</a:t>
            </a:r>
            <a:r>
              <a:rPr lang="es-419"/>
              <a:t> para que la funcionalidad se compile en un </a:t>
            </a:r>
            <a:r>
              <a:rPr lang="es-419"/>
              <a:t>módulo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Opciones tipo </a:t>
            </a:r>
            <a:r>
              <a:rPr b="1" i="1" lang="es-419"/>
              <a:t>int</a:t>
            </a:r>
            <a:r>
              <a:rPr lang="es-419"/>
              <a:t>, tipo </a:t>
            </a:r>
            <a:r>
              <a:rPr b="1" i="1" lang="es-419"/>
              <a:t>hex</a:t>
            </a:r>
            <a:r>
              <a:rPr lang="es-419"/>
              <a:t> y tipo </a:t>
            </a:r>
            <a:r>
              <a:rPr b="1" i="1" lang="es-419"/>
              <a:t>string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779000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Como se </a:t>
            </a:r>
            <a:r>
              <a:rPr lang="es-419"/>
              <a:t>mencionó</a:t>
            </a:r>
            <a:r>
              <a:rPr lang="es-419"/>
              <a:t> anteriormente, hay dependencias entre funcionalidades.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Ejemplo: Habilitar un driver de red requiere el network stack habilitado.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dos tipos de dependencias: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depends on:</a:t>
            </a:r>
            <a:r>
              <a:rPr lang="es-419"/>
              <a:t> Si la </a:t>
            </a:r>
            <a:r>
              <a:rPr lang="es-419"/>
              <a:t>opción</a:t>
            </a:r>
            <a:r>
              <a:rPr lang="es-419"/>
              <a:t> B depende de A, no es visible hasta tanto A sea seleccionada.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select:</a:t>
            </a:r>
            <a:r>
              <a:rPr lang="es-419"/>
              <a:t> Si la </a:t>
            </a:r>
            <a:r>
              <a:rPr lang="es-419"/>
              <a:t>opción</a:t>
            </a:r>
            <a:r>
              <a:rPr lang="es-419"/>
              <a:t> B depende de A, al habilitarse A se selecciona </a:t>
            </a:r>
            <a:r>
              <a:rPr lang="es-419"/>
              <a:t>automáticamente</a:t>
            </a:r>
            <a:r>
              <a:rPr lang="es-419"/>
              <a:t> B.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55800" y="2237225"/>
            <a:ext cx="28161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Seleccionar una defconfig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 distintas configuraciones posibles.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779000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problema muy frecuente es que al cambiar la configuracion, el kernel deja de funcionar.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 usual es no recordar los cambios que se hicieron.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volver a la </a:t>
            </a:r>
            <a:r>
              <a:rPr lang="es-419"/>
              <a:t>configuración</a:t>
            </a:r>
            <a:r>
              <a:rPr lang="es-419"/>
              <a:t> anterior se utiliza un archivo generado </a:t>
            </a:r>
            <a:r>
              <a:rPr lang="es-419"/>
              <a:t>automáticamente</a:t>
            </a:r>
            <a:r>
              <a:rPr lang="es-419"/>
              <a:t>.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NOTA: solo sirve para la actualización </a:t>
            </a:r>
            <a:r>
              <a:rPr lang="es-419"/>
              <a:t>próxima</a:t>
            </a:r>
            <a:r>
              <a:rPr lang="es-419"/>
              <a:t> anterior.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1222500" y="3338200"/>
            <a:ext cx="66990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cp</a:t>
            </a:r>
            <a:r>
              <a:rPr lang="es-419" sz="22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.config.old .config</a:t>
            </a:r>
            <a:endParaRPr sz="22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143550" y="500925"/>
            <a:ext cx="39768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500"/>
              <a:t>Compilando el kernel</a:t>
            </a:r>
            <a:endParaRPr sz="45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330600"/>
            <a:ext cx="4166400" cy="44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Configuración</a:t>
            </a:r>
            <a:r>
              <a:rPr lang="es-419" sz="2500"/>
              <a:t> y </a:t>
            </a:r>
            <a:r>
              <a:rPr lang="es-419" sz="2500"/>
              <a:t>compilación</a:t>
            </a:r>
            <a:endParaRPr sz="25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●"/>
            </a:pPr>
            <a:r>
              <a:rPr lang="es-419" sz="2500"/>
              <a:t>Booting</a:t>
            </a:r>
            <a:endParaRPr sz="2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779000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compilar el kernel </a:t>
            </a:r>
            <a:r>
              <a:rPr lang="es-419"/>
              <a:t>también</a:t>
            </a:r>
            <a:r>
              <a:rPr lang="es-419"/>
              <a:t> se utiliza la herramienta make, a partir del archivo Makefile.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necesario setear la variable </a:t>
            </a:r>
            <a:r>
              <a:rPr b="1" lang="es-419"/>
              <a:t>CROSS_COMPILE</a:t>
            </a:r>
            <a:r>
              <a:rPr lang="es-419"/>
              <a:t> para que se utilice el compilador correcto.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de especificar CROSS_COMPILE, el comando invocado </a:t>
            </a:r>
            <a:r>
              <a:rPr lang="es-419"/>
              <a:t>será</a:t>
            </a:r>
            <a:r>
              <a:rPr lang="es-419"/>
              <a:t> </a:t>
            </a:r>
            <a:r>
              <a:rPr b="1" lang="es-419"/>
              <a:t>$(</a:t>
            </a:r>
            <a:r>
              <a:rPr b="1" lang="es-419"/>
              <a:t>CROSS_COMPILE</a:t>
            </a:r>
            <a:r>
              <a:rPr b="1" lang="es-419"/>
              <a:t>)gcc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3"/>
          <p:cNvSpPr txBox="1"/>
          <p:nvPr/>
        </p:nvSpPr>
        <p:spPr>
          <a:xfrm>
            <a:off x="1079150" y="3784050"/>
            <a:ext cx="6699000" cy="1050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ARCH=arm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CROSS_COMPILE=arm-linux-gnueabi-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779000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Si se dejara </a:t>
            </a:r>
            <a:r>
              <a:rPr b="1" lang="es-419"/>
              <a:t>CROSS_COMPILE</a:t>
            </a:r>
            <a:r>
              <a:rPr lang="es-419"/>
              <a:t> sin especificar, se utiliza el compilador del sistema HOST (corriendo actualmente).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CROSS_COMPILE</a:t>
            </a:r>
            <a:r>
              <a:rPr lang="es-419"/>
              <a:t> se especifica para que los binarios salida puedan ejecutarse en el sistema TARGET.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compiladores para diferenciarse de nativos o del tipo cruzado utilizan prefijos.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Ese prefijo es lo que se indica al setear </a:t>
            </a:r>
            <a:r>
              <a:rPr b="1" lang="es-419"/>
              <a:t>CROSS_COMPILE.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779000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compilación</a:t>
            </a:r>
            <a:r>
              <a:rPr lang="es-419"/>
              <a:t> del kernel entonces se hace invocando a make.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usual especificar </a:t>
            </a:r>
            <a:r>
              <a:rPr lang="es-419"/>
              <a:t>más</a:t>
            </a:r>
            <a:r>
              <a:rPr lang="es-419"/>
              <a:t> de un thread para disminuir el tiempo de </a:t>
            </a:r>
            <a:r>
              <a:rPr lang="es-419"/>
              <a:t>compilación.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presume dos hilos por núcleo.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compilación genera dos archivos importantes: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zImage</a:t>
            </a:r>
            <a:r>
              <a:rPr lang="es-419"/>
              <a:t> en el directorio </a:t>
            </a:r>
            <a:r>
              <a:rPr b="1" lang="es-419"/>
              <a:t>arch/arm/boot/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Device tree blob:  </a:t>
            </a:r>
            <a:r>
              <a:rPr b="1" lang="es-419"/>
              <a:t>arch/arm/boot/dts/*.dtb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 genera todos los modulos de kernel (</a:t>
            </a:r>
            <a:r>
              <a:rPr b="1" lang="es-419"/>
              <a:t>*.ko</a:t>
            </a:r>
            <a:r>
              <a:rPr lang="es-419"/>
              <a:t>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763" y="713100"/>
            <a:ext cx="6804481" cy="44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7"/>
          <p:cNvSpPr txBox="1"/>
          <p:nvPr>
            <p:ph idx="1" type="body"/>
          </p:nvPr>
        </p:nvSpPr>
        <p:spPr>
          <a:xfrm>
            <a:off x="311700" y="779000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NOTAS: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En sistemas embebidos, no es </a:t>
            </a:r>
            <a:r>
              <a:rPr lang="es-419"/>
              <a:t>común</a:t>
            </a:r>
            <a:r>
              <a:rPr lang="es-419"/>
              <a:t> ejecutar make install, porque esto instala los archivos en el sistema HOST.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Kernel y DTB se copian a mano o mediante scripts.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No se puede hacer directamente una </a:t>
            </a:r>
            <a:r>
              <a:rPr lang="es-419"/>
              <a:t>instalación</a:t>
            </a:r>
            <a:r>
              <a:rPr lang="es-419"/>
              <a:t> de </a:t>
            </a:r>
            <a:r>
              <a:rPr lang="es-419"/>
              <a:t>módulos</a:t>
            </a:r>
            <a:r>
              <a:rPr lang="es-419"/>
              <a:t>, hay que modificar el path de </a:t>
            </a:r>
            <a:r>
              <a:rPr lang="es-419"/>
              <a:t>instalación</a:t>
            </a:r>
            <a:r>
              <a:rPr lang="es-419"/>
              <a:t>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7"/>
          <p:cNvSpPr txBox="1"/>
          <p:nvPr/>
        </p:nvSpPr>
        <p:spPr>
          <a:xfrm>
            <a:off x="1359450" y="3559800"/>
            <a:ext cx="6699000" cy="51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make INSTALL_MOD_PATH=&lt;dir&gt;/ modules_install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F51B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8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55800" y="2237225"/>
            <a:ext cx="28161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el kernel.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Explorar archivos de salida.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1906050"/>
            <a:ext cx="8520600" cy="13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000"/>
              <a:t>Booting</a:t>
            </a:r>
            <a:endParaRPr sz="7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Booting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Muchas plataformas embebidas tienen hardware que no puede ser descubierto (non-discoverable).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Dependiendo la arquitectura, esta clase de hardware se describe mediante: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Tablas escritas en la BIOS ACPI (x86).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Escrito en C directamente en el kernel.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Utilizando un lenguaje especial de </a:t>
            </a:r>
            <a:r>
              <a:rPr lang="es-419"/>
              <a:t>descripción</a:t>
            </a:r>
            <a:r>
              <a:rPr lang="es-419"/>
              <a:t> de hardware en un Device Tree.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Booting</a:t>
            </a:r>
            <a:endParaRPr/>
          </a:p>
        </p:txBody>
      </p:sp>
      <p:sp>
        <p:nvSpPr>
          <p:cNvPr id="246" name="Google Shape;246;p41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su origen, el Device Tree fue creado para dar soporte a PowerPC.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Luego fue adoptado para otras arquitecturas (ARM, ARC,....).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Hoy en </a:t>
            </a:r>
            <a:r>
              <a:rPr lang="es-419"/>
              <a:t>día</a:t>
            </a:r>
            <a:r>
              <a:rPr lang="es-419"/>
              <a:t> linux tiene soporte en el Device Tree en la </a:t>
            </a:r>
            <a:r>
              <a:rPr lang="es-419"/>
              <a:t>mayoría</a:t>
            </a:r>
            <a:r>
              <a:rPr lang="es-419"/>
              <a:t> de las arquitecturas para el caso de hardware </a:t>
            </a:r>
            <a:r>
              <a:rPr lang="es-419"/>
              <a:t>específico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archivos fuentes de un Device Tree se compilan en un Device Tree Blob.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archivo DTB es requerido por el kernel para bootear.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Booting</a:t>
            </a:r>
            <a:endParaRPr/>
          </a:p>
        </p:txBody>
      </p:sp>
      <p:sp>
        <p:nvSpPr>
          <p:cNvPr id="252" name="Google Shape;252;p42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placa BeagleBone Black viene precargada con software.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Contiene U-Boot, que utilizaremos muy frecuentemente.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U-Boot proviene de </a:t>
            </a:r>
            <a:r>
              <a:rPr i="1" lang="es-419"/>
              <a:t>universal bootloader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un software muy flexible, utilizado en las plataformas con arquitectura ARM.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 bootloader es un programa que ejecuta los pasos necesarios para iniciar el sistema completo.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1355550"/>
            <a:ext cx="8520600" cy="24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Configuración y compilación</a:t>
            </a:r>
            <a:endParaRPr sz="8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3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Booting</a:t>
            </a:r>
            <a:endParaRPr/>
          </a:p>
        </p:txBody>
      </p:sp>
      <p:sp>
        <p:nvSpPr>
          <p:cNvPr id="258" name="Google Shape;258;p43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el encargado de tomar el kernel y cargarlo en memoria.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Para esta materia, el kernel y el DTB </a:t>
            </a:r>
            <a:r>
              <a:rPr lang="es-419"/>
              <a:t>estarán</a:t>
            </a:r>
            <a:r>
              <a:rPr lang="es-419"/>
              <a:t> almacenados en el disco duro del sistema HOST.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hacen disponibles al sistema TARGET a </a:t>
            </a:r>
            <a:r>
              <a:rPr lang="es-419"/>
              <a:t>través</a:t>
            </a:r>
            <a:r>
              <a:rPr lang="es-419"/>
              <a:t> de NFS (network file system).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medio de comandos de U-Boot, se carga el kernel y el DTB en memoria.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Por </a:t>
            </a:r>
            <a:r>
              <a:rPr lang="es-419"/>
              <a:t>último</a:t>
            </a:r>
            <a:r>
              <a:rPr lang="es-419"/>
              <a:t> se ejecuta un comando de U-Boot para iniciar el kernel.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Booting</a:t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Los pasos para bootear entonces son: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Cargar el archivo </a:t>
            </a:r>
            <a:r>
              <a:rPr b="1" lang="es-419"/>
              <a:t>zImage</a:t>
            </a:r>
            <a:r>
              <a:rPr lang="es-419"/>
              <a:t> en la </a:t>
            </a:r>
            <a:r>
              <a:rPr lang="es-419"/>
              <a:t>dirección</a:t>
            </a:r>
            <a:r>
              <a:rPr lang="es-419"/>
              <a:t> de memoria X.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Cargar el archivo </a:t>
            </a:r>
            <a:r>
              <a:rPr b="1" lang="es-419"/>
              <a:t>*.dtb</a:t>
            </a:r>
            <a:r>
              <a:rPr lang="es-419"/>
              <a:t> en la </a:t>
            </a:r>
            <a:r>
              <a:rPr lang="es-419"/>
              <a:t>dirección</a:t>
            </a:r>
            <a:r>
              <a:rPr lang="es-419"/>
              <a:t> de memoria Y.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Iniciar el kernel mediante el comando </a:t>
            </a:r>
            <a:r>
              <a:rPr b="1" lang="es-419"/>
              <a:t>bootz X - Y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 u="sng"/>
              <a:t>NOTAS</a:t>
            </a:r>
            <a:r>
              <a:rPr lang="es-419"/>
              <a:t>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</a:t>
            </a:r>
            <a:r>
              <a:rPr lang="es-419"/>
              <a:t>dirección</a:t>
            </a:r>
            <a:r>
              <a:rPr lang="es-419"/>
              <a:t> de carga de zImage y del archivo *.dtb dependen del hardware.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El </a:t>
            </a:r>
            <a:r>
              <a:rPr lang="es-419"/>
              <a:t>guión</a:t>
            </a:r>
            <a:r>
              <a:rPr lang="es-419"/>
              <a:t> medio entre las direcciones X e Y indica que se inicia sin </a:t>
            </a:r>
            <a:r>
              <a:rPr i="1" lang="es-419"/>
              <a:t>initramfs.</a:t>
            </a:r>
            <a:endParaRPr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5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Booting</a:t>
            </a:r>
            <a:endParaRPr/>
          </a:p>
        </p:txBody>
      </p:sp>
      <p:sp>
        <p:nvSpPr>
          <p:cNvPr id="270" name="Google Shape;270;p45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Una </a:t>
            </a:r>
            <a:r>
              <a:rPr lang="es-419"/>
              <a:t>característica</a:t>
            </a:r>
            <a:r>
              <a:rPr lang="es-419"/>
              <a:t> importante del kernel es que pueden pasarse argumentos en tiempo de </a:t>
            </a:r>
            <a:r>
              <a:rPr lang="es-419"/>
              <a:t>ejecución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</a:t>
            </a:r>
            <a:r>
              <a:rPr lang="es-419"/>
              <a:t>línea</a:t>
            </a:r>
            <a:r>
              <a:rPr lang="es-419"/>
              <a:t> de comandos del kernel es un string que define algunas configuraciones: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root=</a:t>
            </a:r>
            <a:r>
              <a:rPr lang="es-419"/>
              <a:t> para el filesystem.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console=</a:t>
            </a:r>
            <a:r>
              <a:rPr lang="es-419"/>
              <a:t> para el direccionamiento de mensajes de kernel.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ip=</a:t>
            </a:r>
            <a:r>
              <a:rPr lang="es-419"/>
              <a:t> para determinar el ip que debe utilizar.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b="1" lang="es-419"/>
              <a:t>nfsroot=</a:t>
            </a:r>
            <a:r>
              <a:rPr lang="es-419"/>
              <a:t> para indicar la ruta donde esta el filesystem a utilizar.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Booting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Existen tres maneras de pasar argumentos al kernel: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s-419"/>
              <a:t>Mediante el bootloader. U-Boot presenta un string llamada </a:t>
            </a:r>
            <a:r>
              <a:rPr b="1" lang="es-419"/>
              <a:t>bootargs</a:t>
            </a:r>
            <a:r>
              <a:rPr lang="es-419"/>
              <a:t> que luego se pasa como argumentos al kernel.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s-419"/>
              <a:t>Especificados en el device tree.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AutoNum type="alphaLcPeriod"/>
            </a:pPr>
            <a:r>
              <a:rPr lang="es-419"/>
              <a:t>Compilados directamente en el kernel utilizando la </a:t>
            </a:r>
            <a:r>
              <a:rPr lang="es-419"/>
              <a:t>opción</a:t>
            </a:r>
            <a:r>
              <a:rPr lang="es-419"/>
              <a:t> </a:t>
            </a:r>
            <a:r>
              <a:rPr b="1" lang="es-419"/>
              <a:t>CONFIG_CMDLINE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7"/>
          <p:cNvSpPr txBox="1"/>
          <p:nvPr>
            <p:ph type="title"/>
          </p:nvPr>
        </p:nvSpPr>
        <p:spPr>
          <a:xfrm>
            <a:off x="311700" y="1382400"/>
            <a:ext cx="85206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7200"/>
              <a:t>Booteando desde U-Boot</a:t>
            </a:r>
            <a:endParaRPr sz="7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 desde 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8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Versiones actuales de U-boot pueden bootear el binario </a:t>
            </a:r>
            <a:r>
              <a:rPr b="1" lang="es-419"/>
              <a:t>zImage</a:t>
            </a:r>
            <a:r>
              <a:rPr lang="es-419"/>
              <a:t> producto de la compilación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versiones más antiguas se requería de un formato especial de imagen: </a:t>
            </a:r>
            <a:r>
              <a:rPr b="1" lang="es-419"/>
              <a:t>uImage</a:t>
            </a:r>
            <a:r>
              <a:rPr lang="es-419"/>
              <a:t>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uImage</a:t>
            </a:r>
            <a:r>
              <a:rPr lang="es-419"/>
              <a:t> puede ser generado a partir de </a:t>
            </a:r>
            <a:r>
              <a:rPr b="1" lang="es-419"/>
              <a:t>zImage</a:t>
            </a:r>
            <a:r>
              <a:rPr lang="es-419"/>
              <a:t> utilizando la herramienta </a:t>
            </a:r>
            <a:r>
              <a:rPr b="1" lang="es-419"/>
              <a:t>mkimage.</a:t>
            </a:r>
            <a:endParaRPr b="1"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Puede hacerse de manera automática utilizando el target </a:t>
            </a:r>
            <a:r>
              <a:rPr b="1" lang="es-419"/>
              <a:t>make uImage</a:t>
            </a:r>
            <a:r>
              <a:rPr lang="es-419"/>
              <a:t>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 desde 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9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versiones antiguas de algunas plataformas ARM, make uImage requiere una variable LOADADDRR.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Esta variable de ambiente marca en qué dirección física se ejecutará 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Además del kernel, U-boot pasa un device tree blob.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Booteo tipico: 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Carga de </a:t>
            </a:r>
            <a:r>
              <a:rPr b="1" lang="es-419"/>
              <a:t>zImage</a:t>
            </a:r>
            <a:r>
              <a:rPr lang="es-419"/>
              <a:t> o de </a:t>
            </a:r>
            <a:r>
              <a:rPr b="1" lang="es-419"/>
              <a:t>uImage</a:t>
            </a:r>
            <a:r>
              <a:rPr lang="es-419"/>
              <a:t> en la dirección X de RAM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Carga de </a:t>
            </a:r>
            <a:r>
              <a:rPr b="1" lang="es-419"/>
              <a:t>&lt;board&gt;.dtb</a:t>
            </a:r>
            <a:r>
              <a:rPr lang="es-419"/>
              <a:t> en la dirección Y de RAM.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Inicio de kernel con </a:t>
            </a:r>
            <a:r>
              <a:rPr b="1" lang="es-419"/>
              <a:t>bootz X - Y</a:t>
            </a:r>
            <a:endParaRPr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 desde 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comportamiento del kernel puede ser modificado en tiempo de ejecución utilizando la línea de comandos del kernel.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una cadena de caracteres definiendo argumentos que utiliza el kernel al iniciar.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 muy importante para la configuración del sistema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root=</a:t>
            </a:r>
            <a:r>
              <a:rPr lang="es-419"/>
              <a:t> para marcar el root filesystem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console=</a:t>
            </a:r>
            <a:r>
              <a:rPr lang="es-419"/>
              <a:t> para indicar dónde irán los mensajes del kernel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 desde 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1"/>
          <p:cNvSpPr txBox="1"/>
          <p:nvPr>
            <p:ph idx="1" type="body"/>
          </p:nvPr>
        </p:nvSpPr>
        <p:spPr>
          <a:xfrm>
            <a:off x="311700" y="7728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 línea de comandos puede ser pasada de dos formas: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Por el bootloader: En U-Boot se pasan los contenidos de la variable de ambiente </a:t>
            </a:r>
            <a:r>
              <a:rPr b="1" lang="es-419"/>
              <a:t>bootargs</a:t>
            </a:r>
            <a:endParaRPr b="1"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Puede estar construida en el mismo kernel, utilizando la opción </a:t>
            </a:r>
            <a:r>
              <a:rPr b="1" lang="es-419"/>
              <a:t>CONFIG_CMDLINE</a:t>
            </a:r>
            <a:endParaRPr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Boot desde U-boot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1" name="Google Shape;311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6200" y="824350"/>
            <a:ext cx="6187800" cy="412560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2"/>
          <p:cNvSpPr txBox="1"/>
          <p:nvPr/>
        </p:nvSpPr>
        <p:spPr>
          <a:xfrm>
            <a:off x="311700" y="1299950"/>
            <a:ext cx="2304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es-419" sz="30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HANDS ON</a:t>
            </a:r>
            <a:endParaRPr b="1" sz="30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3" name="Google Shape;313;p52"/>
          <p:cNvSpPr txBox="1"/>
          <p:nvPr/>
        </p:nvSpPr>
        <p:spPr>
          <a:xfrm>
            <a:off x="55800" y="1923650"/>
            <a:ext cx="28161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Compilar el kernel con el toolchain generado anteriormente.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Transferir zImage y *.dtb por TFTP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Merriweather"/>
              <a:buAutoNum type="arabicPeriod"/>
            </a:pPr>
            <a:r>
              <a:rPr lang="es-419" sz="16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Bootear el kernel.</a:t>
            </a:r>
            <a:endParaRPr sz="16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kernel contiene miles de device drivers, drivers de filesystems, protocolos de networking, etc.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Todo esto es altamente configurable, por lo que se da lugar a miles de opciones y combinaciones.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Usualmente se utiliza esta flexibilidad para compilar partes del kernel (las que </a:t>
            </a:r>
            <a:r>
              <a:rPr lang="es-419"/>
              <a:t>serán</a:t>
            </a:r>
            <a:r>
              <a:rPr lang="es-419"/>
              <a:t> utilizadas).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set de opciones utilizado </a:t>
            </a:r>
            <a:r>
              <a:rPr lang="es-419"/>
              <a:t>dependerá</a:t>
            </a:r>
            <a:r>
              <a:rPr lang="es-419"/>
              <a:t> de: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 arquitectura del dispositivo final (target) y hardware asociado.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Las capacidades que se deseen implementadas en el kernel.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 txBox="1"/>
          <p:nvPr>
            <p:ph type="title"/>
          </p:nvPr>
        </p:nvSpPr>
        <p:spPr>
          <a:xfrm>
            <a:off x="0" y="1815000"/>
            <a:ext cx="8713800" cy="151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Gracias.</a:t>
            </a:r>
            <a:endParaRPr sz="8000"/>
          </a:p>
        </p:txBody>
      </p:sp>
      <p:pic>
        <p:nvPicPr>
          <p:cNvPr id="319" name="Google Shape;319;p53"/>
          <p:cNvPicPr preferRelativeResize="0"/>
          <p:nvPr/>
        </p:nvPicPr>
        <p:blipFill rotWithShape="1">
          <a:blip r:embed="rId3">
            <a:alphaModFix/>
          </a:blip>
          <a:srcRect b="0" l="9295" r="31686" t="0"/>
          <a:stretch/>
        </p:blipFill>
        <p:spPr>
          <a:xfrm>
            <a:off x="4585854" y="0"/>
            <a:ext cx="455814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Antes de compilar, se debe especificar </a:t>
            </a:r>
            <a:r>
              <a:rPr lang="es-419"/>
              <a:t>qué</a:t>
            </a:r>
            <a:r>
              <a:rPr lang="es-419"/>
              <a:t> arquitectura tiene el target.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Corresponde a los nombres de directorio dentro de </a:t>
            </a:r>
            <a:r>
              <a:rPr lang="es-419">
                <a:latin typeface="Consolas"/>
                <a:ea typeface="Consolas"/>
                <a:cs typeface="Consolas"/>
                <a:sym typeface="Consolas"/>
              </a:rPr>
              <a:t>arch/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En nuestro caso, se debe exportar la variable correspondiente.</a:t>
            </a:r>
            <a:br>
              <a:rPr lang="es-419"/>
            </a:br>
            <a:br>
              <a:rPr lang="es-419"/>
            </a:br>
            <a:br>
              <a:rPr lang="es-419"/>
            </a:b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Esto es porque por defecto se asume que al compilar, se lo hace para la arquitectura HOST.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1107200" y="3109575"/>
            <a:ext cx="66990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3F51B5"/>
                </a:solidFill>
                <a:latin typeface="Consolas"/>
                <a:ea typeface="Consolas"/>
                <a:cs typeface="Consolas"/>
                <a:sym typeface="Consolas"/>
              </a:rPr>
              <a:t>export</a:t>
            </a:r>
            <a:r>
              <a:rPr lang="es-419" sz="22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 ARCH=arm</a:t>
            </a:r>
            <a:endParaRPr sz="22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b="1" lang="es-419"/>
              <a:t>IMPORTANTE:</a:t>
            </a:r>
            <a:r>
              <a:rPr lang="es-419"/>
              <a:t> que significan </a:t>
            </a:r>
            <a:r>
              <a:rPr lang="es-419"/>
              <a:t>BUILD, </a:t>
            </a:r>
            <a:r>
              <a:rPr lang="es-419"/>
              <a:t>HOST, y TARGET</a:t>
            </a:r>
            <a:r>
              <a:rPr lang="es-419"/>
              <a:t> </a:t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16770" l="0" r="0" t="0"/>
          <a:stretch/>
        </p:blipFill>
        <p:spPr>
          <a:xfrm>
            <a:off x="1237938" y="1873250"/>
            <a:ext cx="6668125" cy="27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Retomando, al establecer arquitectura ARM, el sistema BUILD utiliza esta </a:t>
            </a:r>
            <a:r>
              <a:rPr lang="es-419"/>
              <a:t>información</a:t>
            </a:r>
            <a:r>
              <a:rPr lang="es-419"/>
              <a:t> para: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Utilizar las configuraciones correspondientes a esta arquitectura.</a:t>
            </a:r>
            <a:endParaRPr/>
          </a:p>
          <a:p>
            <a:pPr indent="-34290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○"/>
            </a:pPr>
            <a:r>
              <a:rPr lang="es-419"/>
              <a:t>Compilar el kernel a partir de archivos fuentes y headers correspondientes.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 la </a:t>
            </a:r>
            <a:r>
              <a:rPr lang="es-419"/>
              <a:t>configuración</a:t>
            </a:r>
            <a:r>
              <a:rPr lang="es-419"/>
              <a:t> de </a:t>
            </a:r>
            <a:r>
              <a:rPr lang="es-419"/>
              <a:t>compilación</a:t>
            </a:r>
            <a:r>
              <a:rPr lang="es-419"/>
              <a:t> para el kernel </a:t>
            </a:r>
            <a:r>
              <a:rPr lang="es-419"/>
              <a:t>está</a:t>
            </a:r>
            <a:r>
              <a:rPr lang="es-419"/>
              <a:t> organizada en </a:t>
            </a:r>
            <a:r>
              <a:rPr lang="es-419"/>
              <a:t>múltiples</a:t>
            </a:r>
            <a:r>
              <a:rPr lang="es-419"/>
              <a:t> makefiles.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El desarrollador solo </a:t>
            </a:r>
            <a:r>
              <a:rPr lang="es-419"/>
              <a:t>interactúa</a:t>
            </a:r>
            <a:r>
              <a:rPr lang="es-419"/>
              <a:t> con el Makefile principal (top level - top directory).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Toda la </a:t>
            </a:r>
            <a:r>
              <a:rPr lang="es-419"/>
              <a:t>interacción</a:t>
            </a:r>
            <a:r>
              <a:rPr lang="es-419"/>
              <a:t> se da a partir de la herramienta make.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utilizan distintas opciones para indicar </a:t>
            </a:r>
            <a:r>
              <a:rPr lang="es-419"/>
              <a:t>qué</a:t>
            </a:r>
            <a:r>
              <a:rPr lang="es-419"/>
              <a:t> acciones debe tomar el compilador.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Las configuraciones que se hacen mediante opciones de make se almacenan en un archivo </a:t>
            </a:r>
            <a:r>
              <a:rPr b="1" i="1" lang="es-419"/>
              <a:t>.config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Este archivo es de tipo texto plano y contiene las opciones de la siguiente manera: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1222500" y="4202750"/>
            <a:ext cx="6699000" cy="623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2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CONFIG_PARAM</a:t>
            </a:r>
            <a:r>
              <a:rPr lang="es-419" sz="22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=value</a:t>
            </a:r>
            <a:endParaRPr sz="2200">
              <a:solidFill>
                <a:srgbClr val="D81B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89400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y compilación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849075"/>
            <a:ext cx="8520600" cy="4207800"/>
          </a:xfrm>
          <a:prstGeom prst="rect">
            <a:avLst/>
          </a:prstGeom>
        </p:spPr>
        <p:txBody>
          <a:bodyPr anchorCtr="0" anchor="t" bIns="90000" lIns="91425" spcFirstLastPara="1" rIns="91425" wrap="square" tIns="900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Frecuentemente las opciones tienen dependencias.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No se acostumbra a editar a mano el archivo </a:t>
            </a:r>
            <a:r>
              <a:rPr b="1" lang="es-419"/>
              <a:t>.config</a:t>
            </a:r>
            <a:endParaRPr/>
          </a:p>
          <a:p>
            <a:pPr indent="-3683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200"/>
              <a:buChar char="●"/>
            </a:pPr>
            <a:r>
              <a:rPr lang="es-419"/>
              <a:t>Se hace mediante herramientas </a:t>
            </a:r>
            <a:r>
              <a:rPr lang="es-419"/>
              <a:t>gráficas</a:t>
            </a:r>
            <a:r>
              <a:rPr lang="es-419"/>
              <a:t> o por consola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90525" y="2648825"/>
            <a:ext cx="3461700" cy="217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//Opciones gráficas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make xconfig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make gconfig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4679225" y="2648825"/>
            <a:ext cx="3461700" cy="2177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D81B60"/>
                </a:solidFill>
                <a:latin typeface="Consolas"/>
                <a:ea typeface="Consolas"/>
                <a:cs typeface="Consolas"/>
                <a:sym typeface="Consolas"/>
              </a:rPr>
              <a:t>//Opciones de consola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make menuconfig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74F"/>
                </a:solidFill>
                <a:latin typeface="Consolas"/>
                <a:ea typeface="Consolas"/>
                <a:cs typeface="Consolas"/>
                <a:sym typeface="Consolas"/>
              </a:rPr>
              <a:t>make nconfig</a:t>
            </a:r>
            <a:endParaRPr sz="20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37474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