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32918400" cy="21945600"/>
  <p:notesSz cx="7004050" cy="9290050"/>
  <p:defaultText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4676" autoAdjust="0"/>
  </p:normalViewPr>
  <p:slideViewPr>
    <p:cSldViewPr>
      <p:cViewPr>
        <p:scale>
          <a:sx n="55" d="100"/>
          <a:sy n="55" d="100"/>
        </p:scale>
        <p:origin x="1472" y="144"/>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46D-6E48-9194-F95ACBBAE287}"/>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46D-6E48-9194-F95ACBBAE287}"/>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3.4</c:v>
                </c:pt>
              </c:numCache>
            </c:numRef>
          </c:val>
          <c:extLst>
            <c:ext xmlns:c16="http://schemas.microsoft.com/office/drawing/2014/chart" uri="{C3380CC4-5D6E-409C-BE32-E72D297353CC}">
              <c16:uniqueId val="{00000002-746D-6E48-9194-F95ACBBAE287}"/>
            </c:ext>
          </c:extLst>
        </c:ser>
        <c:dLbls>
          <c:showLegendKey val="0"/>
          <c:showVal val="0"/>
          <c:showCatName val="0"/>
          <c:showSerName val="0"/>
          <c:showPercent val="0"/>
          <c:showBubbleSize val="0"/>
        </c:dLbls>
        <c:gapWidth val="150"/>
        <c:axId val="89868544"/>
        <c:axId val="89870336"/>
      </c:barChart>
      <c:catAx>
        <c:axId val="89868544"/>
        <c:scaling>
          <c:orientation val="minMax"/>
        </c:scaling>
        <c:delete val="0"/>
        <c:axPos val="b"/>
        <c:numFmt formatCode="General" sourceLinked="0"/>
        <c:majorTickMark val="out"/>
        <c:minorTickMark val="none"/>
        <c:tickLblPos val="nextTo"/>
        <c:crossAx val="89870336"/>
        <c:crosses val="autoZero"/>
        <c:auto val="1"/>
        <c:lblAlgn val="ctr"/>
        <c:lblOffset val="100"/>
        <c:noMultiLvlLbl val="0"/>
      </c:catAx>
      <c:valAx>
        <c:axId val="89870336"/>
        <c:scaling>
          <c:orientation val="minMax"/>
        </c:scaling>
        <c:delete val="0"/>
        <c:axPos val="l"/>
        <c:majorGridlines/>
        <c:numFmt formatCode="General" sourceLinked="1"/>
        <c:majorTickMark val="out"/>
        <c:minorTickMark val="none"/>
        <c:tickLblPos val="nextTo"/>
        <c:crossAx val="89868544"/>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11/28/19</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Placeholders</a:t>
            </a:r>
            <a:r>
              <a:rPr sz="4700" dirty="0">
                <a:solidFill>
                  <a:srgbClr val="7F7F7F"/>
                </a:solidFill>
                <a:latin typeface="Calibri" pitchFamily="34" charset="0"/>
                <a:cs typeface="Calibri" panose="020F0502020204030204" pitchFamily="34" charset="0"/>
              </a:rPr>
              <a:t>:</a:t>
            </a: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a:solidFill>
                  <a:srgbClr val="7F7F7F"/>
                </a:solidFill>
                <a:latin typeface="Calibri" pitchFamily="34" charset="0"/>
                <a:cs typeface="Calibri" panose="020F0502020204030204" pitchFamily="34" charset="0"/>
              </a:rPr>
              <a:t>various elements included</a:t>
            </a:r>
            <a:r>
              <a:rPr sz="3300" dirty="0">
                <a:solidFill>
                  <a:srgbClr val="7F7F7F"/>
                </a:solidFill>
                <a:latin typeface="Calibri" pitchFamily="34" charset="0"/>
                <a:cs typeface="Calibri" panose="020F0502020204030204" pitchFamily="34" charset="0"/>
              </a:rPr>
              <a:t> in this </a:t>
            </a:r>
            <a:r>
              <a:rPr lang="en-US" sz="3300" dirty="0">
                <a:solidFill>
                  <a:srgbClr val="7F7F7F"/>
                </a:solidFill>
                <a:latin typeface="Calibri" pitchFamily="34" charset="0"/>
                <a:cs typeface="Calibri" panose="020F0502020204030204" pitchFamily="34" charset="0"/>
              </a:rPr>
              <a:t>poster are ones</a:t>
            </a:r>
            <a:r>
              <a:rPr lang="en-US" sz="3300" baseline="0" dirty="0">
                <a:solidFill>
                  <a:srgbClr val="7F7F7F"/>
                </a:solidFill>
                <a:latin typeface="Calibri" pitchFamily="34" charset="0"/>
                <a:cs typeface="Calibri" panose="020F0502020204030204" pitchFamily="34" charset="0"/>
              </a:rPr>
              <a:t> we often see in medical, research, and scientific posters.</a:t>
            </a:r>
            <a:r>
              <a:rPr sz="3300" dirty="0">
                <a:solidFill>
                  <a:srgbClr val="7F7F7F"/>
                </a:solidFill>
                <a:latin typeface="Calibri" pitchFamily="34" charset="0"/>
                <a:cs typeface="Calibri" panose="020F0502020204030204" pitchFamily="34" charset="0"/>
              </a:rPr>
              <a:t> </a:t>
            </a:r>
            <a:r>
              <a:rPr lang="en-US" sz="3300" dirty="0">
                <a:solidFill>
                  <a:srgbClr val="7F7F7F"/>
                </a:solidFill>
                <a:latin typeface="Calibri" pitchFamily="34" charset="0"/>
                <a:cs typeface="Calibri" panose="020F0502020204030204" pitchFamily="34" charset="0"/>
              </a:rPr>
              <a:t>Feel</a:t>
            </a:r>
            <a:r>
              <a:rPr lang="en-US" sz="33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Image</a:t>
            </a:r>
            <a:r>
              <a:rPr lang="en-US" sz="4700" baseline="0" dirty="0">
                <a:solidFill>
                  <a:srgbClr val="7F7F7F"/>
                </a:solidFill>
                <a:latin typeface="Calibri" pitchFamily="34" charset="0"/>
                <a:cs typeface="Calibri" panose="020F0502020204030204" pitchFamily="34" charset="0"/>
              </a:rPr>
              <a:t> Quality</a:t>
            </a:r>
            <a:r>
              <a:rPr lang="en-US" sz="4700" dirty="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a:solidFill>
                  <a:srgbClr val="7F7F7F"/>
                </a:solidFill>
                <a:latin typeface="Calibri" pitchFamily="34" charset="0"/>
                <a:cs typeface="Calibri" panose="020F0502020204030204" pitchFamily="34" charset="0"/>
              </a:rPr>
              <a:t>Insert, Picture</a:t>
            </a:r>
            <a:r>
              <a:rPr lang="en-US" sz="33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a:solidFill>
                  <a:srgbClr val="7F7F7F"/>
                </a:solidFill>
                <a:latin typeface="Calibri" pitchFamily="34" charset="0"/>
                <a:cs typeface="Calibri" panose="020F0502020204030204" pitchFamily="34" charset="0"/>
              </a:rPr>
              <a:t>150-200 pixels per inch in their final printed size</a:t>
            </a:r>
            <a:r>
              <a:rPr lang="en-US" sz="3300" dirty="0">
                <a:solidFill>
                  <a:srgbClr val="7F7F7F"/>
                </a:solidFill>
                <a:latin typeface="Calibri" pitchFamily="34" charset="0"/>
                <a:cs typeface="Calibri" panose="020F0502020204030204" pitchFamily="34" charset="0"/>
              </a:rPr>
              <a:t>. For instance, a 1600 x 1200 pixel</a:t>
            </a:r>
            <a:r>
              <a:rPr lang="en-US" sz="3300" baseline="0" dirty="0">
                <a:solidFill>
                  <a:srgbClr val="7F7F7F"/>
                </a:solidFill>
                <a:latin typeface="Calibri" pitchFamily="34" charset="0"/>
                <a:cs typeface="Calibri" panose="020F0502020204030204" pitchFamily="34" charset="0"/>
              </a:rPr>
              <a:t> photo will usually look fine up to </a:t>
            </a:r>
            <a:r>
              <a:rPr lang="en-US" sz="3300" dirty="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br>
              <a:rPr lang="en-US" sz="2400" dirty="0">
                <a:solidFill>
                  <a:srgbClr val="7F7F7F"/>
                </a:solidFill>
                <a:latin typeface="Calibri" pitchFamily="34" charset="0"/>
                <a:cs typeface="Calibri" panose="020F0502020204030204" pitchFamily="34" charset="0"/>
              </a:rPr>
            </a:br>
            <a:r>
              <a:rPr lang="en-US" sz="24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Change</a:t>
              </a:r>
              <a:r>
                <a:rPr lang="en-US" sz="4700" baseline="0" dirty="0">
                  <a:solidFill>
                    <a:schemeClr val="bg1">
                      <a:lumMod val="50000"/>
                    </a:schemeClr>
                  </a:solidFill>
                  <a:latin typeface="Calibri" pitchFamily="34" charset="0"/>
                  <a:cs typeface="Calibri" panose="020F0502020204030204" pitchFamily="34" charset="0"/>
                </a:rPr>
                <a:t> Color Theme</a:t>
              </a:r>
              <a:r>
                <a:rPr lang="en-US" sz="4700" dirty="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a:solidFill>
                    <a:schemeClr val="bg1">
                      <a:lumMod val="50000"/>
                    </a:schemeClr>
                  </a:solidFill>
                  <a:latin typeface="Calibri" pitchFamily="34" charset="0"/>
                  <a:cs typeface="Calibri" panose="020F0502020204030204" pitchFamily="34" charset="0"/>
                </a:rPr>
                <a:t>Design</a:t>
              </a:r>
              <a:r>
                <a:rPr lang="en-US" sz="3300" baseline="0" dirty="0">
                  <a:solidFill>
                    <a:schemeClr val="bg1">
                      <a:lumMod val="50000"/>
                    </a:schemeClr>
                  </a:solidFill>
                  <a:latin typeface="Calibri" pitchFamily="34" charset="0"/>
                  <a:cs typeface="Calibri" panose="020F0502020204030204" pitchFamily="34" charset="0"/>
                </a:rPr>
                <a:t> tab, then select the </a:t>
              </a:r>
              <a:r>
                <a:rPr lang="en-US" sz="3300" b="1" baseline="0" dirty="0">
                  <a:solidFill>
                    <a:schemeClr val="bg1">
                      <a:lumMod val="50000"/>
                    </a:schemeClr>
                  </a:solidFill>
                  <a:latin typeface="Calibri" pitchFamily="34" charset="0"/>
                  <a:cs typeface="Calibri" panose="020F0502020204030204" pitchFamily="34" charset="0"/>
                </a:rPr>
                <a:t>Colors</a:t>
              </a:r>
              <a:r>
                <a:rPr lang="en-US" sz="33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Once your poster file is ready, visit</a:t>
              </a:r>
              <a:r>
                <a:rPr lang="en-US" sz="3300" baseline="0" dirty="0">
                  <a:solidFill>
                    <a:schemeClr val="bg1">
                      <a:lumMod val="50000"/>
                    </a:schemeClr>
                  </a:solidFill>
                  <a:latin typeface="Calibri" pitchFamily="34" charset="0"/>
                  <a:cs typeface="Calibri" panose="020F0502020204030204" pitchFamily="34" charset="0"/>
                </a:rPr>
                <a:t> </a:t>
              </a:r>
              <a:r>
                <a:rPr lang="en-US" sz="3300" b="1" baseline="0" dirty="0">
                  <a:solidFill>
                    <a:schemeClr val="bg1">
                      <a:lumMod val="50000"/>
                    </a:schemeClr>
                  </a:solidFill>
                  <a:latin typeface="Calibri" pitchFamily="34" charset="0"/>
                  <a:cs typeface="Calibri" panose="020F0502020204030204" pitchFamily="34" charset="0"/>
                </a:rPr>
                <a:t>www.genigraphics.com</a:t>
              </a:r>
              <a:r>
                <a:rPr lang="en-US" sz="33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a:solidFill>
                    <a:schemeClr val="bg1">
                      <a:lumMod val="50000"/>
                    </a:schemeClr>
                  </a:solidFill>
                  <a:latin typeface="Calibri" pitchFamily="34" charset="0"/>
                  <a:cs typeface="Calibri" panose="020F0502020204030204" pitchFamily="34" charset="0"/>
                </a:rPr>
                <a:t>US and Canada:  1-800-790-4001</a:t>
              </a:r>
              <a:br>
                <a:rPr lang="en-US" sz="3300" baseline="0" dirty="0">
                  <a:solidFill>
                    <a:schemeClr val="bg1">
                      <a:lumMod val="50000"/>
                    </a:schemeClr>
                  </a:solidFill>
                  <a:latin typeface="Calibri" pitchFamily="34" charset="0"/>
                  <a:cs typeface="Calibri" panose="020F0502020204030204" pitchFamily="34" charset="0"/>
                </a:rPr>
              </a:br>
              <a:r>
                <a:rPr lang="en-US" sz="33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2400" dirty="0">
                  <a:solidFill>
                    <a:schemeClr val="bg1">
                      <a:lumMod val="50000"/>
                    </a:schemeClr>
                  </a:solidFill>
                  <a:latin typeface="Calibri" pitchFamily="34" charset="0"/>
                  <a:cs typeface="Calibri" panose="020F0502020204030204" pitchFamily="34" charset="0"/>
                </a:rPr>
              </a:br>
              <a:r>
                <a:rPr lang="en-US" sz="2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11/28/19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1"/>
            <a:ext cx="29626560" cy="3657600"/>
          </a:xfrm>
          <a:prstGeom prst="rect">
            <a:avLst/>
          </a:prstGeom>
        </p:spPr>
        <p:txBody>
          <a:bodyPr vert="horz" lIns="235061" tIns="117531" rIns="235061" bIns="117531" rtlCol="0" anchor="ctr">
            <a:normAutofit/>
          </a:bodyPr>
          <a:lstStyle/>
          <a:p>
            <a:r>
              <a:rPr lang="en-US" dirty="0"/>
              <a:t>Click to edit Master title style</a:t>
            </a:r>
          </a:p>
        </p:txBody>
      </p:sp>
      <p:sp>
        <p:nvSpPr>
          <p:cNvPr id="3" name="Text Placeholder 2"/>
          <p:cNvSpPr>
            <a:spLocks noGrp="1"/>
          </p:cNvSpPr>
          <p:nvPr>
            <p:ph type="body" idx="1"/>
          </p:nvPr>
        </p:nvSpPr>
        <p:spPr>
          <a:xfrm>
            <a:off x="1645920" y="5120643"/>
            <a:ext cx="29626560" cy="14483082"/>
          </a:xfrm>
          <a:prstGeom prst="rect">
            <a:avLst/>
          </a:prstGeom>
        </p:spPr>
        <p:txBody>
          <a:bodyPr vert="horz" lIns="235061" tIns="117531" rIns="235061" bIns="1175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45920" y="20340322"/>
            <a:ext cx="7680960" cy="1168400"/>
          </a:xfrm>
          <a:prstGeom prst="rect">
            <a:avLst/>
          </a:prstGeom>
        </p:spPr>
        <p:txBody>
          <a:bodyPr vert="horz" lIns="235061" tIns="117531" rIns="235061" bIns="117531" rtlCol="0" anchor="ctr"/>
          <a:lstStyle>
            <a:lvl1pPr algn="l">
              <a:defRPr sz="3200">
                <a:solidFill>
                  <a:schemeClr val="tx1">
                    <a:tint val="75000"/>
                  </a:schemeClr>
                </a:solidFill>
              </a:defRPr>
            </a:lvl1pPr>
          </a:lstStyle>
          <a:p>
            <a:fld id="{985D6BDF-9D0E-4E2B-85B8-D8F4790360C9}" type="datetimeFigureOut">
              <a:rPr lang="en-US" smtClean="0"/>
              <a:t>11/28/19</a:t>
            </a:fld>
            <a:endParaRPr lang="en-US" dirty="0"/>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235061" tIns="117531" rIns="235061" bIns="117531" rtlCol="0" anchor="ctr"/>
          <a:lstStyle>
            <a:lvl1pPr algn="ctr">
              <a:defRPr sz="3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235061" tIns="117531" rIns="235061" bIns="117531" rtlCol="0" anchor="ctr"/>
          <a:lstStyle>
            <a:lvl1pPr algn="r">
              <a:defRPr sz="32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2350606" rtl="0" eaLnBrk="1" latinLnBrk="0" hangingPunct="1">
        <a:spcBef>
          <a:spcPct val="0"/>
        </a:spcBef>
        <a:buNone/>
        <a:defRPr sz="4200" kern="1200">
          <a:solidFill>
            <a:schemeClr val="tx1"/>
          </a:solidFill>
          <a:latin typeface="+mj-lt"/>
          <a:ea typeface="+mj-ea"/>
          <a:cs typeface="+mj-cs"/>
        </a:defRPr>
      </a:lvl1pPr>
    </p:titleStyle>
    <p:bodyStyle>
      <a:lvl1pPr marL="24485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1pPr>
      <a:lvl2pPr marL="48970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3456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3pPr>
      <a:lvl4pPr marL="97941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22427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6464169"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39472"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4776"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0078"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9pPr>
    </p:bodyStyle>
    <p:other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114800" y="369332"/>
            <a:ext cx="246888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a:solidFill>
                  <a:schemeClr val="accent3">
                    <a:lumMod val="20000"/>
                    <a:lumOff val="80000"/>
                  </a:schemeClr>
                </a:solidFill>
                <a:latin typeface="+mn-lt"/>
              </a:rPr>
              <a:t>COMP 576 Intro to Deep Learning Final Project - Artificial Art</a:t>
            </a:r>
          </a:p>
        </p:txBody>
      </p:sp>
      <p:sp>
        <p:nvSpPr>
          <p:cNvPr id="5" name="Text Box 123"/>
          <p:cNvSpPr txBox="1">
            <a:spLocks noChangeArrowheads="1"/>
          </p:cNvSpPr>
          <p:nvPr/>
        </p:nvSpPr>
        <p:spPr bwMode="auto">
          <a:xfrm>
            <a:off x="4114800" y="1600201"/>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a:solidFill>
                  <a:schemeClr val="accent3">
                    <a:lumMod val="20000"/>
                    <a:lumOff val="80000"/>
                  </a:schemeClr>
                </a:solidFill>
                <a:latin typeface="+mn-lt"/>
              </a:rPr>
              <a:t>Jonathan Cai (jmc31), Skylar Xu (yx48)</a:t>
            </a:r>
            <a:endParaRPr lang="en-US" sz="2800" baseline="30000" dirty="0">
              <a:solidFill>
                <a:schemeClr val="accent3">
                  <a:lumMod val="20000"/>
                  <a:lumOff val="80000"/>
                </a:schemeClr>
              </a:solidFill>
              <a:latin typeface="+mn-lt"/>
            </a:endParaRPr>
          </a:p>
          <a:p>
            <a:pPr algn="ctr" eaLnBrk="1" hangingPunct="1"/>
            <a:r>
              <a:rPr lang="en-US" sz="2800" dirty="0">
                <a:solidFill>
                  <a:schemeClr val="accent3">
                    <a:lumMod val="20000"/>
                    <a:lumOff val="80000"/>
                  </a:schemeClr>
                </a:solidFill>
                <a:latin typeface="+mn-lt"/>
              </a:rPr>
              <a:t>Rice University, Computer Science</a:t>
            </a:r>
          </a:p>
        </p:txBody>
      </p:sp>
      <p:sp>
        <p:nvSpPr>
          <p:cNvPr id="24" name="TextBox 23"/>
          <p:cNvSpPr txBox="1"/>
          <p:nvPr/>
        </p:nvSpPr>
        <p:spPr>
          <a:xfrm>
            <a:off x="1280162" y="20025361"/>
            <a:ext cx="2509815" cy="1280556"/>
          </a:xfrm>
          <a:prstGeom prst="rect">
            <a:avLst/>
          </a:prstGeom>
          <a:solidFill>
            <a:schemeClr val="accent1">
              <a:lumMod val="40000"/>
              <a:lumOff val="60000"/>
            </a:schemeClr>
          </a:solidFill>
        </p:spPr>
        <p:txBody>
          <a:bodyPr wrap="none" lIns="48971" tIns="24486" rIns="48971" bIns="24486" rtlCol="0">
            <a:spAutoFit/>
          </a:bodyPr>
          <a:lstStyle/>
          <a:p>
            <a:r>
              <a:rPr lang="en-US" sz="2000" b="1" dirty="0"/>
              <a:t>Jonathan Cai</a:t>
            </a:r>
          </a:p>
          <a:p>
            <a:r>
              <a:rPr lang="en-US" sz="2000" dirty="0"/>
              <a:t>Email: jmc31@rice.edu</a:t>
            </a:r>
          </a:p>
          <a:p>
            <a:r>
              <a:rPr lang="en-US" sz="2000" b="1" dirty="0"/>
              <a:t>Skylar Xu</a:t>
            </a:r>
          </a:p>
          <a:p>
            <a:r>
              <a:rPr lang="en-US" sz="2000" dirty="0"/>
              <a:t>Email: yx48@rice.edu</a:t>
            </a:r>
          </a:p>
        </p:txBody>
      </p:sp>
      <p:sp>
        <p:nvSpPr>
          <p:cNvPr id="25" name="TextBox 24"/>
          <p:cNvSpPr txBox="1"/>
          <p:nvPr/>
        </p:nvSpPr>
        <p:spPr>
          <a:xfrm>
            <a:off x="1280161" y="19431001"/>
            <a:ext cx="1450230" cy="557282"/>
          </a:xfrm>
          <a:prstGeom prst="rect">
            <a:avLst/>
          </a:prstGeom>
          <a:noFill/>
        </p:spPr>
        <p:txBody>
          <a:bodyPr wrap="none" lIns="48971" tIns="24486" rIns="48971" bIns="24486" rtlCol="0">
            <a:spAutoFit/>
          </a:bodyPr>
          <a:lstStyle/>
          <a:p>
            <a:r>
              <a:rPr lang="en-US" sz="3200" b="1" dirty="0"/>
              <a:t>Contact</a:t>
            </a:r>
          </a:p>
        </p:txBody>
      </p:sp>
      <p:sp>
        <p:nvSpPr>
          <p:cNvPr id="26" name="TextBox 25"/>
          <p:cNvSpPr txBox="1"/>
          <p:nvPr/>
        </p:nvSpPr>
        <p:spPr>
          <a:xfrm>
            <a:off x="16459200" y="20025359"/>
            <a:ext cx="14630400" cy="1463040"/>
          </a:xfrm>
          <a:prstGeom prst="rect">
            <a:avLst/>
          </a:prstGeom>
          <a:noFill/>
        </p:spPr>
        <p:txBody>
          <a:bodyPr wrap="square" lIns="48971" tIns="48971" rIns="48971" bIns="48971" numCol="1" spcCol="244855" rtlCol="0">
            <a:noAutofit/>
          </a:bodyPr>
          <a:lstStyle/>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endParaRPr lang="en-US" sz="900" dirty="0"/>
          </a:p>
        </p:txBody>
      </p:sp>
      <p:sp>
        <p:nvSpPr>
          <p:cNvPr id="27" name="TextBox 26"/>
          <p:cNvSpPr txBox="1"/>
          <p:nvPr/>
        </p:nvSpPr>
        <p:spPr>
          <a:xfrm>
            <a:off x="16459202" y="19431001"/>
            <a:ext cx="2026670" cy="557282"/>
          </a:xfrm>
          <a:prstGeom prst="rect">
            <a:avLst/>
          </a:prstGeom>
          <a:noFill/>
        </p:spPr>
        <p:txBody>
          <a:bodyPr wrap="none" lIns="48971" tIns="24486" rIns="48971" bIns="24486" rtlCol="0">
            <a:spAutoFit/>
          </a:bodyPr>
          <a:lstStyle/>
          <a:p>
            <a:r>
              <a:rPr lang="en-US" sz="3200" b="1" dirty="0"/>
              <a:t>References</a:t>
            </a:r>
          </a:p>
        </p:txBody>
      </p:sp>
      <p:sp>
        <p:nvSpPr>
          <p:cNvPr id="10" name="Text Box 189"/>
          <p:cNvSpPr txBox="1">
            <a:spLocks noChangeArrowheads="1"/>
          </p:cNvSpPr>
          <p:nvPr/>
        </p:nvSpPr>
        <p:spPr bwMode="auto">
          <a:xfrm>
            <a:off x="1097280" y="3657600"/>
            <a:ext cx="9875520" cy="327556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endParaRPr lang="en-US" sz="2000" dirty="0"/>
          </a:p>
          <a:p>
            <a:r>
              <a:rPr lang="en-US" sz="2000" dirty="0"/>
              <a:t>Recently, there have been many developments in the area of Generative Adversarial Networks. In particular, people have been using these models to generate creative pieces, including paintings, music, faces etc.</a:t>
            </a:r>
          </a:p>
          <a:p>
            <a:r>
              <a:rPr lang="en-US" sz="2000" dirty="0"/>
              <a:t>This poses a philosophical question - what is art? Does it require a painter’s skilled hand and creative mind to produce a painting, or can a machine do the same?</a:t>
            </a:r>
          </a:p>
          <a:p>
            <a:r>
              <a:rPr lang="en-US" sz="2000" dirty="0"/>
              <a:t>We’re not sure if we can ever answer these questions, however we are interested in seeing if we can replicate these studies, while exploring the usefulness of GANs in this particular task of art generation.</a:t>
            </a:r>
          </a:p>
          <a:p>
            <a:endParaRPr lang="en-US" sz="2000" dirty="0">
              <a:latin typeface="Calibri" pitchFamily="34" charset="0"/>
            </a:endParaRPr>
          </a:p>
        </p:txBody>
      </p:sp>
      <p:sp>
        <p:nvSpPr>
          <p:cNvPr id="32" name="Rectangle 31"/>
          <p:cNvSpPr/>
          <p:nvPr/>
        </p:nvSpPr>
        <p:spPr>
          <a:xfrm>
            <a:off x="109728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Abstract</a:t>
            </a:r>
          </a:p>
        </p:txBody>
      </p:sp>
      <p:sp>
        <p:nvSpPr>
          <p:cNvPr id="15" name="Text Box 194"/>
          <p:cNvSpPr txBox="1">
            <a:spLocks noChangeArrowheads="1"/>
          </p:cNvSpPr>
          <p:nvPr/>
        </p:nvSpPr>
        <p:spPr bwMode="auto">
          <a:xfrm>
            <a:off x="11521440" y="8737601"/>
            <a:ext cx="9875520" cy="512222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Click here to insert your Results text. Type it in or copy and paste from your Word document or other source.</a:t>
            </a:r>
          </a:p>
          <a:p>
            <a:pPr eaLnBrk="1" hangingPunct="1"/>
            <a:endParaRPr lang="en-US" sz="2000" dirty="0">
              <a:latin typeface="Calibri" pitchFamily="34" charset="0"/>
            </a:endParaRPr>
          </a:p>
          <a:p>
            <a:pPr eaLnBrk="1" hangingPunct="1"/>
            <a:r>
              <a:rPr lang="en-US" sz="2000" dirty="0">
                <a:latin typeface="Calibri" pitchFamily="34" charset="0"/>
              </a:rPr>
              <a:t>This text box will automatically re-size to your text. To turn off that feature, right click inside this box and go to </a:t>
            </a:r>
            <a:r>
              <a:rPr lang="en-US" sz="2000" b="1" dirty="0">
                <a:latin typeface="Calibri" pitchFamily="34" charset="0"/>
              </a:rPr>
              <a:t>Format Shape, Text Box, Autofit</a:t>
            </a:r>
            <a:r>
              <a:rPr lang="en-US" sz="2000" dirty="0">
                <a:latin typeface="Calibri" pitchFamily="34" charset="0"/>
              </a:rPr>
              <a:t>, and select the “Do Not Autofit” radio button.</a:t>
            </a:r>
          </a:p>
          <a:p>
            <a:pPr eaLnBrk="1" hangingPunct="1"/>
            <a:endParaRPr lang="en-US" sz="2000" dirty="0">
              <a:latin typeface="Calibri" pitchFamily="34" charset="0"/>
            </a:endParaRPr>
          </a:p>
          <a:p>
            <a:pPr eaLnBrk="1" hangingPunct="1"/>
            <a:r>
              <a:rPr lang="en-US" sz="2000" dirty="0">
                <a:latin typeface="Calibri" pitchFamily="34" charset="0"/>
              </a:rPr>
              <a:t>To change the font style of this text box: Click on the border once to highlight the entire text box, then select a different font or font size that suits you. This text is Calibri 20pt and is easily read up to 3 feet away on a 24x36 poster, and up to 6 feet away on a 48x72 poster.</a:t>
            </a:r>
          </a:p>
          <a:p>
            <a:pPr eaLnBrk="1" hangingPunct="1"/>
            <a:endParaRPr lang="en-US" sz="2000" dirty="0">
              <a:latin typeface="Calibri" pitchFamily="34" charset="0"/>
            </a:endParaRPr>
          </a:p>
          <a:p>
            <a:pPr eaLnBrk="1" hangingPunct="1"/>
            <a:r>
              <a:rPr lang="en-US" sz="2000" dirty="0">
                <a:latin typeface="Calibri" pitchFamily="34" charset="0"/>
              </a:rPr>
              <a:t>Zoom out to 100% (for 24x36) or 200% (for 48x72) to preview what this will look like on your printed poster.</a:t>
            </a:r>
          </a:p>
          <a:p>
            <a:pPr eaLnBrk="1" hangingPunct="1"/>
            <a:endParaRPr lang="en-US" sz="2000" dirty="0">
              <a:latin typeface="Calibri" pitchFamily="34" charset="0"/>
            </a:endParaRPr>
          </a:p>
          <a:p>
            <a:pPr eaLnBrk="1" hangingPunct="1"/>
            <a:r>
              <a:rPr lang="en-US" sz="2000" dirty="0">
                <a:latin typeface="Calibri" pitchFamily="34" charset="0"/>
              </a:rPr>
              <a:t>Speaking of Results, yours will look better if you remember to run a spell-check on your poster! After you’ve added your content click on </a:t>
            </a:r>
            <a:r>
              <a:rPr lang="en-US" sz="2000" b="1" dirty="0">
                <a:latin typeface="Calibri" pitchFamily="34" charset="0"/>
              </a:rPr>
              <a:t>Review</a:t>
            </a:r>
            <a:r>
              <a:rPr lang="en-US" sz="2000" dirty="0">
                <a:latin typeface="Calibri" pitchFamily="34" charset="0"/>
              </a:rPr>
              <a:t>, </a:t>
            </a:r>
            <a:r>
              <a:rPr lang="en-US" sz="2000" b="1" dirty="0">
                <a:latin typeface="Calibri" pitchFamily="34" charset="0"/>
              </a:rPr>
              <a:t>Spelling</a:t>
            </a:r>
            <a:r>
              <a:rPr lang="en-US" sz="2000" dirty="0">
                <a:latin typeface="Calibri" pitchFamily="34" charset="0"/>
              </a:rPr>
              <a:t>, or press F7.</a:t>
            </a:r>
          </a:p>
        </p:txBody>
      </p:sp>
      <p:sp>
        <p:nvSpPr>
          <p:cNvPr id="33" name="Rectangle 32"/>
          <p:cNvSpPr/>
          <p:nvPr/>
        </p:nvSpPr>
        <p:spPr>
          <a:xfrm>
            <a:off x="109728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Introduction</a:t>
            </a:r>
          </a:p>
        </p:txBody>
      </p:sp>
      <p:sp>
        <p:nvSpPr>
          <p:cNvPr id="13" name="Text Box 192"/>
          <p:cNvSpPr txBox="1">
            <a:spLocks noChangeArrowheads="1"/>
          </p:cNvSpPr>
          <p:nvPr/>
        </p:nvSpPr>
        <p:spPr bwMode="auto">
          <a:xfrm>
            <a:off x="11521440" y="3657600"/>
            <a:ext cx="9875520" cy="419889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Click here to insert your Methods and Materials text. Type it in or copy and paste from your Word document or other source.</a:t>
            </a:r>
          </a:p>
          <a:p>
            <a:pPr eaLnBrk="1" hangingPunct="1"/>
            <a:endParaRPr lang="en-US" sz="2000" dirty="0">
              <a:latin typeface="Calibri" pitchFamily="34" charset="0"/>
            </a:endParaRPr>
          </a:p>
          <a:p>
            <a:pPr eaLnBrk="1" hangingPunct="1"/>
            <a:r>
              <a:rPr lang="en-US" sz="2000" dirty="0">
                <a:latin typeface="Calibri" pitchFamily="34" charset="0"/>
              </a:rPr>
              <a:t>This text box will automatically re-size to your text. To turn off that feature, right click inside this box and go to </a:t>
            </a:r>
            <a:r>
              <a:rPr lang="en-US" sz="2000" b="1" dirty="0">
                <a:latin typeface="Calibri" pitchFamily="34" charset="0"/>
              </a:rPr>
              <a:t>Format Shape, Text Box, Autofit</a:t>
            </a:r>
            <a:r>
              <a:rPr lang="en-US" sz="2000" dirty="0">
                <a:latin typeface="Calibri" pitchFamily="34" charset="0"/>
              </a:rPr>
              <a:t>, and select the “Do Not Autofit” radio button.</a:t>
            </a:r>
          </a:p>
          <a:p>
            <a:pPr eaLnBrk="1" hangingPunct="1"/>
            <a:endParaRPr lang="en-US" sz="2000" dirty="0">
              <a:latin typeface="Calibri" pitchFamily="34" charset="0"/>
            </a:endParaRPr>
          </a:p>
          <a:p>
            <a:pPr eaLnBrk="1" hangingPunct="1"/>
            <a:r>
              <a:rPr lang="en-US" sz="2000" dirty="0">
                <a:latin typeface="Calibri" pitchFamily="34" charset="0"/>
              </a:rPr>
              <a:t>To change the font style of this text box: Click on the border once to highlight the entire text box, then select a different font or font size that suits you. This text is Calibri 20pt and is easily read up to 3 feet away on a 24x36 poster, and up to 6 feet away on a 48x72 poster.</a:t>
            </a:r>
          </a:p>
          <a:p>
            <a:pPr eaLnBrk="1" hangingPunct="1"/>
            <a:endParaRPr lang="en-US" sz="2000" dirty="0">
              <a:latin typeface="Calibri" pitchFamily="34" charset="0"/>
            </a:endParaRPr>
          </a:p>
          <a:p>
            <a:pPr eaLnBrk="1" hangingPunct="1"/>
            <a:r>
              <a:rPr lang="en-US" sz="2000" dirty="0">
                <a:latin typeface="Calibri" pitchFamily="34" charset="0"/>
              </a:rPr>
              <a:t>Zoom out to 100% (for 24x36) or 200% (for 48x72) to preview what this will look like on your printed poster.</a:t>
            </a:r>
          </a:p>
        </p:txBody>
      </p:sp>
      <p:sp>
        <p:nvSpPr>
          <p:cNvPr id="34" name="Rectangle 33"/>
          <p:cNvSpPr/>
          <p:nvPr/>
        </p:nvSpPr>
        <p:spPr>
          <a:xfrm>
            <a:off x="1152144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Methods and Materials</a:t>
            </a:r>
          </a:p>
        </p:txBody>
      </p:sp>
      <p:sp>
        <p:nvSpPr>
          <p:cNvPr id="12" name="Text Box 191"/>
          <p:cNvSpPr txBox="1">
            <a:spLocks noChangeArrowheads="1"/>
          </p:cNvSpPr>
          <p:nvPr/>
        </p:nvSpPr>
        <p:spPr bwMode="auto">
          <a:xfrm>
            <a:off x="21945600" y="8737600"/>
            <a:ext cx="9875520" cy="419889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Click here to insert your Discussion text. Type it in or copy and paste from your Word document or other source.</a:t>
            </a:r>
          </a:p>
          <a:p>
            <a:pPr eaLnBrk="1" hangingPunct="1"/>
            <a:endParaRPr lang="en-US" sz="2000" dirty="0">
              <a:latin typeface="Calibri" pitchFamily="34" charset="0"/>
            </a:endParaRPr>
          </a:p>
          <a:p>
            <a:pPr eaLnBrk="1" hangingPunct="1"/>
            <a:r>
              <a:rPr lang="en-US" sz="2000" dirty="0">
                <a:latin typeface="Calibri" pitchFamily="34" charset="0"/>
              </a:rPr>
              <a:t>This text box will automatically re-size to your text. To turn off that feature, right click inside this box and go to </a:t>
            </a:r>
            <a:r>
              <a:rPr lang="en-US" sz="2000" b="1" dirty="0">
                <a:latin typeface="Calibri" pitchFamily="34" charset="0"/>
              </a:rPr>
              <a:t>Format Shape, Text Box, Autofit</a:t>
            </a:r>
            <a:r>
              <a:rPr lang="en-US" sz="2000" dirty="0">
                <a:latin typeface="Calibri" pitchFamily="34" charset="0"/>
              </a:rPr>
              <a:t>, and select the “Do Not Autofit” radio button.</a:t>
            </a:r>
          </a:p>
          <a:p>
            <a:pPr eaLnBrk="1" hangingPunct="1"/>
            <a:endParaRPr lang="en-US" sz="2000" dirty="0">
              <a:latin typeface="Calibri" pitchFamily="34" charset="0"/>
            </a:endParaRPr>
          </a:p>
          <a:p>
            <a:pPr eaLnBrk="1" hangingPunct="1"/>
            <a:r>
              <a:rPr lang="en-US" sz="2000" dirty="0">
                <a:latin typeface="Calibri" pitchFamily="34" charset="0"/>
              </a:rPr>
              <a:t>To change the font style of this text box: Click on the border once to highlight the entire text box, then select a different font or font size that suits you. This text is Calibri 20pt and is easily read up to 3 feet away on a 24x36 poster, and up to 6 feet away on a 48x72 poster.</a:t>
            </a:r>
          </a:p>
          <a:p>
            <a:pPr eaLnBrk="1" hangingPunct="1"/>
            <a:endParaRPr lang="en-US" sz="2000" dirty="0">
              <a:latin typeface="Calibri" pitchFamily="34" charset="0"/>
            </a:endParaRPr>
          </a:p>
          <a:p>
            <a:pPr eaLnBrk="1" hangingPunct="1"/>
            <a:r>
              <a:rPr lang="en-US" sz="2000" dirty="0">
                <a:latin typeface="Calibri" pitchFamily="34" charset="0"/>
              </a:rPr>
              <a:t>Zoom out to 100% (for 24x36) or 200% (for 48x72) to preview what this will look like on your printed poster.</a:t>
            </a:r>
          </a:p>
        </p:txBody>
      </p:sp>
      <p:sp>
        <p:nvSpPr>
          <p:cNvPr id="35" name="Rectangle 34"/>
          <p:cNvSpPr/>
          <p:nvPr/>
        </p:nvSpPr>
        <p:spPr>
          <a:xfrm>
            <a:off x="2194560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Discussion</a:t>
            </a:r>
          </a:p>
        </p:txBody>
      </p:sp>
      <p:sp>
        <p:nvSpPr>
          <p:cNvPr id="14" name="Text Box 193"/>
          <p:cNvSpPr txBox="1">
            <a:spLocks noChangeArrowheads="1"/>
          </p:cNvSpPr>
          <p:nvPr/>
        </p:nvSpPr>
        <p:spPr bwMode="auto">
          <a:xfrm>
            <a:off x="21945600" y="14173201"/>
            <a:ext cx="9875520" cy="419889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Click here to insert your Conclusions text. Type it in or copy and paste from your Word document or other source.</a:t>
            </a:r>
          </a:p>
          <a:p>
            <a:pPr eaLnBrk="1" hangingPunct="1"/>
            <a:endParaRPr lang="en-US" sz="2000" dirty="0">
              <a:latin typeface="Calibri" pitchFamily="34" charset="0"/>
            </a:endParaRPr>
          </a:p>
          <a:p>
            <a:pPr eaLnBrk="1" hangingPunct="1"/>
            <a:r>
              <a:rPr lang="en-US" sz="2000" dirty="0">
                <a:latin typeface="Calibri" pitchFamily="34" charset="0"/>
              </a:rPr>
              <a:t>This text box will automatically re-size to your text. To turn off that feature, right click inside this box and go to </a:t>
            </a:r>
            <a:r>
              <a:rPr lang="en-US" sz="2000" b="1" dirty="0">
                <a:latin typeface="Calibri" pitchFamily="34" charset="0"/>
              </a:rPr>
              <a:t>Format Shape, Text Box, Autofit</a:t>
            </a:r>
            <a:r>
              <a:rPr lang="en-US" sz="2000" dirty="0">
                <a:latin typeface="Calibri" pitchFamily="34" charset="0"/>
              </a:rPr>
              <a:t>, and select the “Do Not Autofit” radio button.</a:t>
            </a:r>
          </a:p>
          <a:p>
            <a:pPr eaLnBrk="1" hangingPunct="1"/>
            <a:endParaRPr lang="en-US" sz="2000" dirty="0">
              <a:latin typeface="Calibri" pitchFamily="34" charset="0"/>
            </a:endParaRPr>
          </a:p>
          <a:p>
            <a:pPr eaLnBrk="1" hangingPunct="1"/>
            <a:r>
              <a:rPr lang="en-US" sz="2000" dirty="0">
                <a:latin typeface="Calibri" pitchFamily="34" charset="0"/>
              </a:rPr>
              <a:t>To change the font style of this text box: Click on the border once to highlight the entire text box, then select a different font or font size that suits you. This text is Calibri 20pt and is easily read up to 3 feet away on a 24x36 poster, and up to 6 feet away on a 48x72 poster.</a:t>
            </a:r>
          </a:p>
          <a:p>
            <a:pPr eaLnBrk="1" hangingPunct="1"/>
            <a:endParaRPr lang="en-US" sz="2000" dirty="0">
              <a:latin typeface="Calibri" pitchFamily="34" charset="0"/>
            </a:endParaRPr>
          </a:p>
          <a:p>
            <a:pPr eaLnBrk="1" hangingPunct="1"/>
            <a:r>
              <a:rPr lang="en-US" sz="2000" dirty="0">
                <a:latin typeface="Calibri" pitchFamily="34" charset="0"/>
              </a:rPr>
              <a:t>Zoom out to 100% (for 24x36) or 200% (for 48x72) to preview what this will look like on your printed poster.</a:t>
            </a:r>
          </a:p>
        </p:txBody>
      </p:sp>
      <p:sp>
        <p:nvSpPr>
          <p:cNvPr id="36" name="Rectangle 35"/>
          <p:cNvSpPr/>
          <p:nvPr/>
        </p:nvSpPr>
        <p:spPr>
          <a:xfrm>
            <a:off x="21945600" y="137160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Conclusions</a:t>
            </a: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3399746003"/>
              </p:ext>
            </p:extLst>
          </p:nvPr>
        </p:nvGraphicFramePr>
        <p:xfrm>
          <a:off x="11722914" y="15080517"/>
          <a:ext cx="9599228" cy="3626581"/>
        </p:xfrm>
        <a:graphic>
          <a:graphicData uri="http://schemas.openxmlformats.org/drawingml/2006/table">
            <a:tbl>
              <a:tblPr firstRow="1" bandRow="1">
                <a:tableStyleId>{F5AB1C69-6EDB-4FF4-983F-18BD219EF322}</a:tableStyleId>
              </a:tblPr>
              <a:tblGrid>
                <a:gridCol w="2399807">
                  <a:extLst>
                    <a:ext uri="{9D8B030D-6E8A-4147-A177-3AD203B41FA5}">
                      <a16:colId xmlns:a16="http://schemas.microsoft.com/office/drawing/2014/main" val="20000"/>
                    </a:ext>
                  </a:extLst>
                </a:gridCol>
                <a:gridCol w="2399807">
                  <a:extLst>
                    <a:ext uri="{9D8B030D-6E8A-4147-A177-3AD203B41FA5}">
                      <a16:colId xmlns:a16="http://schemas.microsoft.com/office/drawing/2014/main" val="20001"/>
                    </a:ext>
                  </a:extLst>
                </a:gridCol>
                <a:gridCol w="2399807">
                  <a:extLst>
                    <a:ext uri="{9D8B030D-6E8A-4147-A177-3AD203B41FA5}">
                      <a16:colId xmlns:a16="http://schemas.microsoft.com/office/drawing/2014/main" val="20002"/>
                    </a:ext>
                  </a:extLst>
                </a:gridCol>
                <a:gridCol w="2399807">
                  <a:extLst>
                    <a:ext uri="{9D8B030D-6E8A-4147-A177-3AD203B41FA5}">
                      <a16:colId xmlns:a16="http://schemas.microsoft.com/office/drawing/2014/main" val="20003"/>
                    </a:ext>
                  </a:extLst>
                </a:gridCol>
              </a:tblGrid>
              <a:tr h="518083">
                <a:tc>
                  <a:txBody>
                    <a:bodyPr/>
                    <a:lstStyle/>
                    <a:p>
                      <a:endParaRPr lang="en-US" sz="2400" dirty="0"/>
                    </a:p>
                  </a:txBody>
                  <a:tcPr marT="22861" marB="22861" anchor="ctr">
                    <a:solidFill>
                      <a:schemeClr val="accent1">
                        <a:lumMod val="75000"/>
                      </a:schemeClr>
                    </a:solidFill>
                  </a:tcPr>
                </a:tc>
                <a:tc>
                  <a:txBody>
                    <a:bodyPr/>
                    <a:lstStyle/>
                    <a:p>
                      <a:pPr algn="ctr"/>
                      <a:r>
                        <a:rPr lang="en-US" sz="2400" dirty="0"/>
                        <a:t>Heading</a:t>
                      </a:r>
                    </a:p>
                  </a:txBody>
                  <a:tcPr marT="22861" marB="22861" anchor="ctr">
                    <a:solidFill>
                      <a:schemeClr val="accent1">
                        <a:lumMod val="75000"/>
                      </a:schemeClr>
                    </a:solidFill>
                  </a:tcPr>
                </a:tc>
                <a:tc>
                  <a:txBody>
                    <a:bodyPr/>
                    <a:lstStyle/>
                    <a:p>
                      <a:pPr algn="ctr"/>
                      <a:r>
                        <a:rPr lang="en-US" sz="2400" dirty="0"/>
                        <a:t>Heading</a:t>
                      </a:r>
                    </a:p>
                  </a:txBody>
                  <a:tcPr marT="22861" marB="22861" anchor="ctr">
                    <a:solidFill>
                      <a:schemeClr val="accent1">
                        <a:lumMod val="75000"/>
                      </a:schemeClr>
                    </a:solidFill>
                  </a:tcPr>
                </a:tc>
                <a:tc>
                  <a:txBody>
                    <a:bodyPr/>
                    <a:lstStyle/>
                    <a:p>
                      <a:pPr algn="ctr"/>
                      <a:r>
                        <a:rPr lang="en-US" sz="2400" dirty="0"/>
                        <a:t>Heading</a:t>
                      </a:r>
                    </a:p>
                  </a:txBody>
                  <a:tcPr marT="22861" marB="22861" anchor="ctr">
                    <a:solidFill>
                      <a:schemeClr val="accent1">
                        <a:lumMod val="75000"/>
                      </a:schemeClr>
                    </a:solidFill>
                  </a:tcPr>
                </a:tc>
                <a:extLst>
                  <a:ext uri="{0D108BD9-81ED-4DB2-BD59-A6C34878D82A}">
                    <a16:rowId xmlns:a16="http://schemas.microsoft.com/office/drawing/2014/main" val="10000"/>
                  </a:ext>
                </a:extLst>
              </a:tr>
              <a:tr h="518083">
                <a:tc>
                  <a:txBody>
                    <a:bodyPr/>
                    <a:lstStyle/>
                    <a:p>
                      <a:r>
                        <a:rPr lang="en-US" sz="2400" dirty="0"/>
                        <a:t>Item</a:t>
                      </a:r>
                    </a:p>
                  </a:txBody>
                  <a:tcPr marT="22861" marB="22861" anchor="ctr"/>
                </a:tc>
                <a:tc>
                  <a:txBody>
                    <a:bodyPr/>
                    <a:lstStyle/>
                    <a:p>
                      <a:pPr algn="ctr"/>
                      <a:r>
                        <a:rPr lang="en-US" sz="2400" dirty="0"/>
                        <a:t>800</a:t>
                      </a:r>
                    </a:p>
                  </a:txBody>
                  <a:tcPr marT="22861" marB="22861" anchor="ctr"/>
                </a:tc>
                <a:tc>
                  <a:txBody>
                    <a:bodyPr/>
                    <a:lstStyle/>
                    <a:p>
                      <a:pPr algn="ctr"/>
                      <a:r>
                        <a:rPr lang="en-US" sz="2400" dirty="0"/>
                        <a:t>790</a:t>
                      </a:r>
                    </a:p>
                  </a:txBody>
                  <a:tcPr marT="22861" marB="22861" anchor="ctr"/>
                </a:tc>
                <a:tc>
                  <a:txBody>
                    <a:bodyPr/>
                    <a:lstStyle/>
                    <a:p>
                      <a:pPr algn="ctr"/>
                      <a:r>
                        <a:rPr lang="en-US" sz="2400" dirty="0"/>
                        <a:t>4001</a:t>
                      </a:r>
                    </a:p>
                  </a:txBody>
                  <a:tcPr marT="22861" marB="22861" anchor="ctr"/>
                </a:tc>
                <a:extLst>
                  <a:ext uri="{0D108BD9-81ED-4DB2-BD59-A6C34878D82A}">
                    <a16:rowId xmlns:a16="http://schemas.microsoft.com/office/drawing/2014/main" val="10001"/>
                  </a:ext>
                </a:extLst>
              </a:tr>
              <a:tr h="518083">
                <a:tc>
                  <a:txBody>
                    <a:bodyPr/>
                    <a:lstStyle/>
                    <a:p>
                      <a:r>
                        <a:rPr lang="en-US" sz="2400" dirty="0"/>
                        <a:t>Item</a:t>
                      </a:r>
                    </a:p>
                  </a:txBody>
                  <a:tcPr marT="22861" marB="22861" anchor="ctr"/>
                </a:tc>
                <a:tc>
                  <a:txBody>
                    <a:bodyPr/>
                    <a:lstStyle/>
                    <a:p>
                      <a:pPr algn="ctr"/>
                      <a:r>
                        <a:rPr lang="en-US" sz="2400" dirty="0"/>
                        <a:t>356</a:t>
                      </a:r>
                    </a:p>
                  </a:txBody>
                  <a:tcPr marT="22861" marB="22861" anchor="ctr"/>
                </a:tc>
                <a:tc>
                  <a:txBody>
                    <a:bodyPr/>
                    <a:lstStyle/>
                    <a:p>
                      <a:pPr algn="ctr"/>
                      <a:r>
                        <a:rPr lang="en-US" sz="2400" dirty="0"/>
                        <a:t>856</a:t>
                      </a:r>
                    </a:p>
                  </a:txBody>
                  <a:tcPr marT="22861" marB="22861" anchor="ctr"/>
                </a:tc>
                <a:tc>
                  <a:txBody>
                    <a:bodyPr/>
                    <a:lstStyle/>
                    <a:p>
                      <a:pPr algn="ctr"/>
                      <a:r>
                        <a:rPr lang="en-US" sz="2400" dirty="0"/>
                        <a:t>290</a:t>
                      </a:r>
                    </a:p>
                  </a:txBody>
                  <a:tcPr marT="22861" marB="22861" anchor="ctr"/>
                </a:tc>
                <a:extLst>
                  <a:ext uri="{0D108BD9-81ED-4DB2-BD59-A6C34878D82A}">
                    <a16:rowId xmlns:a16="http://schemas.microsoft.com/office/drawing/2014/main" val="10002"/>
                  </a:ext>
                </a:extLst>
              </a:tr>
              <a:tr h="518083">
                <a:tc>
                  <a:txBody>
                    <a:bodyPr/>
                    <a:lstStyle/>
                    <a:p>
                      <a:r>
                        <a:rPr lang="en-US" sz="2400" dirty="0"/>
                        <a:t>Item</a:t>
                      </a:r>
                    </a:p>
                  </a:txBody>
                  <a:tcPr marT="22861" marB="22861" anchor="ctr"/>
                </a:tc>
                <a:tc>
                  <a:txBody>
                    <a:bodyPr/>
                    <a:lstStyle/>
                    <a:p>
                      <a:pPr algn="ctr"/>
                      <a:r>
                        <a:rPr lang="en-US" sz="2400" dirty="0"/>
                        <a:t>228</a:t>
                      </a:r>
                    </a:p>
                  </a:txBody>
                  <a:tcPr marT="22861" marB="22861" anchor="ctr"/>
                </a:tc>
                <a:tc>
                  <a:txBody>
                    <a:bodyPr/>
                    <a:lstStyle/>
                    <a:p>
                      <a:pPr algn="ctr"/>
                      <a:r>
                        <a:rPr lang="en-US" sz="2400" dirty="0"/>
                        <a:t>134</a:t>
                      </a:r>
                    </a:p>
                  </a:txBody>
                  <a:tcPr marT="22861" marB="22861" anchor="ctr"/>
                </a:tc>
                <a:tc>
                  <a:txBody>
                    <a:bodyPr/>
                    <a:lstStyle/>
                    <a:p>
                      <a:pPr algn="ctr"/>
                      <a:r>
                        <a:rPr lang="en-US" sz="2400" dirty="0"/>
                        <a:t>238</a:t>
                      </a:r>
                    </a:p>
                  </a:txBody>
                  <a:tcPr marT="22861" marB="22861" anchor="ctr"/>
                </a:tc>
                <a:extLst>
                  <a:ext uri="{0D108BD9-81ED-4DB2-BD59-A6C34878D82A}">
                    <a16:rowId xmlns:a16="http://schemas.microsoft.com/office/drawing/2014/main" val="10003"/>
                  </a:ext>
                </a:extLst>
              </a:tr>
              <a:tr h="518083">
                <a:tc>
                  <a:txBody>
                    <a:bodyPr/>
                    <a:lstStyle/>
                    <a:p>
                      <a:r>
                        <a:rPr lang="en-US" sz="2400" dirty="0"/>
                        <a:t>Item</a:t>
                      </a:r>
                    </a:p>
                  </a:txBody>
                  <a:tcPr marT="22861" marB="22861" anchor="ctr"/>
                </a:tc>
                <a:tc>
                  <a:txBody>
                    <a:bodyPr/>
                    <a:lstStyle/>
                    <a:p>
                      <a:pPr algn="ctr"/>
                      <a:r>
                        <a:rPr lang="en-US" sz="2400" dirty="0"/>
                        <a:t>954</a:t>
                      </a:r>
                    </a:p>
                  </a:txBody>
                  <a:tcPr marT="22861" marB="22861" anchor="ctr"/>
                </a:tc>
                <a:tc>
                  <a:txBody>
                    <a:bodyPr/>
                    <a:lstStyle/>
                    <a:p>
                      <a:pPr algn="ctr"/>
                      <a:r>
                        <a:rPr lang="en-US" sz="2400" dirty="0"/>
                        <a:t>875</a:t>
                      </a:r>
                    </a:p>
                  </a:txBody>
                  <a:tcPr marT="22861" marB="22861" anchor="ctr"/>
                </a:tc>
                <a:tc>
                  <a:txBody>
                    <a:bodyPr/>
                    <a:lstStyle/>
                    <a:p>
                      <a:pPr algn="ctr"/>
                      <a:r>
                        <a:rPr lang="en-US" sz="2400" dirty="0"/>
                        <a:t>976</a:t>
                      </a:r>
                    </a:p>
                  </a:txBody>
                  <a:tcPr marT="22861" marB="22861" anchor="ctr"/>
                </a:tc>
                <a:extLst>
                  <a:ext uri="{0D108BD9-81ED-4DB2-BD59-A6C34878D82A}">
                    <a16:rowId xmlns:a16="http://schemas.microsoft.com/office/drawing/2014/main" val="10004"/>
                  </a:ext>
                </a:extLst>
              </a:tr>
              <a:tr h="518083">
                <a:tc>
                  <a:txBody>
                    <a:bodyPr/>
                    <a:lstStyle/>
                    <a:p>
                      <a:r>
                        <a:rPr lang="en-US" sz="2400" dirty="0"/>
                        <a:t>Item</a:t>
                      </a:r>
                    </a:p>
                  </a:txBody>
                  <a:tcPr marT="22861" marB="22861" anchor="ctr"/>
                </a:tc>
                <a:tc>
                  <a:txBody>
                    <a:bodyPr/>
                    <a:lstStyle/>
                    <a:p>
                      <a:pPr algn="ctr"/>
                      <a:r>
                        <a:rPr lang="en-US" sz="2400" dirty="0"/>
                        <a:t>324</a:t>
                      </a:r>
                    </a:p>
                  </a:txBody>
                  <a:tcPr marT="22861" marB="22861" anchor="ctr"/>
                </a:tc>
                <a:tc>
                  <a:txBody>
                    <a:bodyPr/>
                    <a:lstStyle/>
                    <a:p>
                      <a:pPr algn="ctr"/>
                      <a:r>
                        <a:rPr lang="en-US" sz="2400" dirty="0"/>
                        <a:t>325</a:t>
                      </a:r>
                    </a:p>
                  </a:txBody>
                  <a:tcPr marT="22861" marB="22861" anchor="ctr"/>
                </a:tc>
                <a:tc>
                  <a:txBody>
                    <a:bodyPr/>
                    <a:lstStyle/>
                    <a:p>
                      <a:pPr algn="ctr"/>
                      <a:r>
                        <a:rPr lang="en-US" sz="2400" dirty="0"/>
                        <a:t>301</a:t>
                      </a:r>
                    </a:p>
                  </a:txBody>
                  <a:tcPr marT="22861" marB="22861" anchor="ctr"/>
                </a:tc>
                <a:extLst>
                  <a:ext uri="{0D108BD9-81ED-4DB2-BD59-A6C34878D82A}">
                    <a16:rowId xmlns:a16="http://schemas.microsoft.com/office/drawing/2014/main" val="10005"/>
                  </a:ext>
                </a:extLst>
              </a:tr>
              <a:tr h="518083">
                <a:tc>
                  <a:txBody>
                    <a:bodyPr/>
                    <a:lstStyle/>
                    <a:p>
                      <a:r>
                        <a:rPr lang="en-US" sz="2400" dirty="0"/>
                        <a:t>Item</a:t>
                      </a:r>
                    </a:p>
                  </a:txBody>
                  <a:tcPr marT="22861" marB="22861" anchor="ctr"/>
                </a:tc>
                <a:tc>
                  <a:txBody>
                    <a:bodyPr/>
                    <a:lstStyle/>
                    <a:p>
                      <a:pPr algn="ctr"/>
                      <a:r>
                        <a:rPr lang="en-US" sz="2400" dirty="0"/>
                        <a:t>199</a:t>
                      </a:r>
                    </a:p>
                  </a:txBody>
                  <a:tcPr marT="22861" marB="22861" anchor="ctr"/>
                </a:tc>
                <a:tc>
                  <a:txBody>
                    <a:bodyPr/>
                    <a:lstStyle/>
                    <a:p>
                      <a:pPr algn="ctr"/>
                      <a:r>
                        <a:rPr lang="en-US" sz="2400" dirty="0"/>
                        <a:t>137</a:t>
                      </a:r>
                    </a:p>
                  </a:txBody>
                  <a:tcPr marT="22861" marB="22861" anchor="ctr"/>
                </a:tc>
                <a:tc>
                  <a:txBody>
                    <a:bodyPr/>
                    <a:lstStyle/>
                    <a:p>
                      <a:pPr algn="ctr"/>
                      <a:r>
                        <a:rPr lang="en-US" sz="2400" dirty="0"/>
                        <a:t>186</a:t>
                      </a:r>
                    </a:p>
                  </a:txBody>
                  <a:tcPr marT="22861" marB="22861" anchor="ctr"/>
                </a:tc>
                <a:extLst>
                  <a:ext uri="{0D108BD9-81ED-4DB2-BD59-A6C34878D82A}">
                    <a16:rowId xmlns:a16="http://schemas.microsoft.com/office/drawing/2014/main" val="10006"/>
                  </a:ext>
                </a:extLst>
              </a:tr>
            </a:tbl>
          </a:graphicData>
        </a:graphic>
      </p:graphicFrame>
      <p:sp>
        <p:nvSpPr>
          <p:cNvPr id="11" name="Text Box 190"/>
          <p:cNvSpPr txBox="1">
            <a:spLocks noChangeArrowheads="1"/>
          </p:cNvSpPr>
          <p:nvPr/>
        </p:nvSpPr>
        <p:spPr bwMode="auto">
          <a:xfrm>
            <a:off x="1097280" y="8737602"/>
            <a:ext cx="9875520" cy="327556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endParaRPr lang="en-US" sz="2000" dirty="0"/>
          </a:p>
          <a:p>
            <a:r>
              <a:rPr lang="en-US" sz="2000" dirty="0"/>
              <a:t>Recently, there have been many developments in the area of Generative Adversarial Networks. In particular, people have been using these models to generate creative pieces, including paintings, music, faces etc.</a:t>
            </a:r>
          </a:p>
          <a:p>
            <a:r>
              <a:rPr lang="en-US" sz="2000" dirty="0"/>
              <a:t>This poses a philosophical question - what is art? Does it require a painter’s skilled hand and creative mind to produce a painting, or can a machine do the same?</a:t>
            </a:r>
          </a:p>
          <a:p>
            <a:r>
              <a:rPr lang="en-US" sz="2000" dirty="0"/>
              <a:t>We’re not sure if we can ever answer these questions, however we are interested in seeing if we can replicate these studies, while exploring the usefulness of GANs in this particular task of art generation.</a:t>
            </a:r>
          </a:p>
          <a:p>
            <a:endParaRPr lang="en-US" sz="2000" dirty="0">
              <a:latin typeface="Calibri" pitchFamily="34" charset="0"/>
            </a:endParaRPr>
          </a:p>
        </p:txBody>
      </p:sp>
      <p:sp>
        <p:nvSpPr>
          <p:cNvPr id="45" name="Rectangle 44"/>
          <p:cNvSpPr/>
          <p:nvPr/>
        </p:nvSpPr>
        <p:spPr>
          <a:xfrm>
            <a:off x="1152144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Results</a:t>
            </a:r>
          </a:p>
        </p:txBody>
      </p:sp>
      <p:pic>
        <p:nvPicPr>
          <p:cNvPr id="49" name="Picture 178" descr="Picture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71700" y="16568583"/>
            <a:ext cx="3086100" cy="1899138"/>
          </a:xfrm>
          <a:prstGeom prst="rect">
            <a:avLst/>
          </a:prstGeom>
          <a:noFill/>
          <a:ln w="9525">
            <a:solidFill>
              <a:schemeClr val="tx2">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50" name="Picture 179" descr="Picture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00850" y="16568625"/>
            <a:ext cx="3086100" cy="1899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 Box 180"/>
          <p:cNvSpPr txBox="1">
            <a:spLocks noChangeArrowheads="1"/>
          </p:cNvSpPr>
          <p:nvPr/>
        </p:nvSpPr>
        <p:spPr bwMode="auto">
          <a:xfrm>
            <a:off x="2139047" y="18605220"/>
            <a:ext cx="2572332"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b="1" dirty="0">
                <a:latin typeface="Calibri" pitchFamily="34" charset="0"/>
              </a:rPr>
              <a:t>Figure 1.</a:t>
            </a:r>
            <a:r>
              <a:rPr lang="en-US" sz="1600" dirty="0">
                <a:latin typeface="Calibri" pitchFamily="34" charset="0"/>
              </a:rPr>
              <a:t> Label in 16pt Calibri.</a:t>
            </a:r>
          </a:p>
        </p:txBody>
      </p:sp>
      <p:sp>
        <p:nvSpPr>
          <p:cNvPr id="52" name="Text Box 181"/>
          <p:cNvSpPr txBox="1">
            <a:spLocks noChangeArrowheads="1"/>
          </p:cNvSpPr>
          <p:nvPr/>
        </p:nvSpPr>
        <p:spPr bwMode="auto">
          <a:xfrm>
            <a:off x="6768196" y="18605220"/>
            <a:ext cx="2572332"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b="1" dirty="0">
                <a:latin typeface="Calibri" pitchFamily="34" charset="0"/>
              </a:rPr>
              <a:t>Figure 2.</a:t>
            </a:r>
            <a:r>
              <a:rPr lang="en-US" sz="1600" dirty="0">
                <a:latin typeface="Calibri" pitchFamily="34" charset="0"/>
              </a:rPr>
              <a:t> Label in 16pt Calibri.</a:t>
            </a:r>
          </a:p>
        </p:txBody>
      </p:sp>
      <p:sp>
        <p:nvSpPr>
          <p:cNvPr id="53" name="Text Box 180"/>
          <p:cNvSpPr txBox="1">
            <a:spLocks noChangeArrowheads="1"/>
          </p:cNvSpPr>
          <p:nvPr/>
        </p:nvSpPr>
        <p:spPr bwMode="auto">
          <a:xfrm rot="10800000" flipV="1">
            <a:off x="10972800" y="14642794"/>
            <a:ext cx="4431486"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Table 1.</a:t>
            </a:r>
            <a:r>
              <a:rPr lang="en-US" sz="1600" dirty="0">
                <a:latin typeface="Calibri" pitchFamily="34" charset="0"/>
              </a:rPr>
              <a:t> Label in 16pt Calibri.</a:t>
            </a:r>
          </a:p>
        </p:txBody>
      </p:sp>
      <p:graphicFrame>
        <p:nvGraphicFramePr>
          <p:cNvPr id="3" name="Chart 2"/>
          <p:cNvGraphicFramePr/>
          <p:nvPr>
            <p:extLst>
              <p:ext uri="{D42A27DB-BD31-4B8C-83A1-F6EECF244321}">
                <p14:modId xmlns:p14="http://schemas.microsoft.com/office/powerpoint/2010/main" val="292270342"/>
              </p:ext>
            </p:extLst>
          </p:nvPr>
        </p:nvGraphicFramePr>
        <p:xfrm>
          <a:off x="22074882" y="3316357"/>
          <a:ext cx="9563359" cy="4141705"/>
        </p:xfrm>
        <a:graphic>
          <a:graphicData uri="http://schemas.openxmlformats.org/drawingml/2006/chart">
            <c:chart xmlns:c="http://schemas.openxmlformats.org/drawingml/2006/chart" xmlns:r="http://schemas.openxmlformats.org/officeDocument/2006/relationships" r:id="rId4"/>
          </a:graphicData>
        </a:graphic>
      </p:graphicFrame>
      <p:sp>
        <p:nvSpPr>
          <p:cNvPr id="37" name="Text Box 180"/>
          <p:cNvSpPr txBox="1">
            <a:spLocks noChangeArrowheads="1"/>
          </p:cNvSpPr>
          <p:nvPr/>
        </p:nvSpPr>
        <p:spPr bwMode="auto">
          <a:xfrm>
            <a:off x="22568550" y="7620000"/>
            <a:ext cx="2510521"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Chart 1.</a:t>
            </a:r>
            <a:r>
              <a:rPr lang="en-US" sz="1600" dirty="0">
                <a:latin typeface="Calibri" pitchFamily="34" charset="0"/>
              </a:rPr>
              <a:t> Label in 16pt Calibri.</a:t>
            </a:r>
          </a:p>
        </p:txBody>
      </p:sp>
      <p:pic>
        <p:nvPicPr>
          <p:cNvPr id="6" name="Picture 5" descr="A picture containing drawing&#10;&#10;Description automatically generated">
            <a:extLst>
              <a:ext uri="{FF2B5EF4-FFF2-40B4-BE49-F238E27FC236}">
                <a16:creationId xmlns:a16="http://schemas.microsoft.com/office/drawing/2014/main" id="{7C431DC9-8A76-3A43-9846-D141A082A4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5103" y="788346"/>
            <a:ext cx="3514261" cy="1383355"/>
          </a:xfrm>
          <a:prstGeom prst="rect">
            <a:avLst/>
          </a:prstGeom>
        </p:spPr>
      </p:pic>
      <p:pic>
        <p:nvPicPr>
          <p:cNvPr id="38" name="Picture 37" descr="A picture containing drawing&#10;&#10;Description automatically generated">
            <a:extLst>
              <a:ext uri="{FF2B5EF4-FFF2-40B4-BE49-F238E27FC236}">
                <a16:creationId xmlns:a16="http://schemas.microsoft.com/office/drawing/2014/main" id="{D5F2AACA-7F42-7545-B334-C64CCD35D4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06859" y="830351"/>
            <a:ext cx="3514261" cy="1383355"/>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2729</TotalTime>
  <Words>1007</Words>
  <Application>Microsoft Macintosh PowerPoint</Application>
  <PresentationFormat>Custom</PresentationFormat>
  <Paragraphs>94</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Jonathan Cai</cp:lastModifiedBy>
  <cp:revision>99</cp:revision>
  <cp:lastPrinted>2013-02-12T02:21:55Z</cp:lastPrinted>
  <dcterms:created xsi:type="dcterms:W3CDTF">2013-02-10T21:14:48Z</dcterms:created>
  <dcterms:modified xsi:type="dcterms:W3CDTF">2019-11-28T23:03:04Z</dcterms:modified>
</cp:coreProperties>
</file>