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C0308-D4ED-4A8A-B986-39B81E469D9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8E91A8-0434-4848-A96E-4779D8115758}">
      <dgm:prSet phldrT="[Texto]"/>
      <dgm:spPr/>
      <dgm:t>
        <a:bodyPr/>
        <a:lstStyle/>
        <a:p>
          <a:r>
            <a:rPr lang="pt-BR" dirty="0" smtClean="0"/>
            <a:t>Classe Genérica</a:t>
          </a:r>
          <a:endParaRPr lang="pt-BR" dirty="0"/>
        </a:p>
      </dgm:t>
    </dgm:pt>
    <dgm:pt modelId="{82DBA92F-DF1F-4D25-A2F8-4D8BEE9E5F3F}" type="parTrans" cxnId="{D7C5A360-5737-490E-8742-31F794B5A4CC}">
      <dgm:prSet/>
      <dgm:spPr/>
      <dgm:t>
        <a:bodyPr/>
        <a:lstStyle/>
        <a:p>
          <a:endParaRPr lang="pt-BR"/>
        </a:p>
      </dgm:t>
    </dgm:pt>
    <dgm:pt modelId="{3AF67A63-D92C-4610-B3A0-C83F482BAC4E}" type="sibTrans" cxnId="{D7C5A360-5737-490E-8742-31F794B5A4CC}">
      <dgm:prSet/>
      <dgm:spPr/>
      <dgm:t>
        <a:bodyPr/>
        <a:lstStyle/>
        <a:p>
          <a:endParaRPr lang="pt-BR"/>
        </a:p>
      </dgm:t>
    </dgm:pt>
    <dgm:pt modelId="{0AAC6DC5-62D5-409E-92C1-D3907E3F5084}">
      <dgm:prSet phldrT="[Texto]"/>
      <dgm:spPr/>
      <dgm:t>
        <a:bodyPr/>
        <a:lstStyle/>
        <a:p>
          <a:r>
            <a:rPr lang="pt-BR" dirty="0" smtClean="0"/>
            <a:t>Classe Descendente (Herda)</a:t>
          </a:r>
          <a:endParaRPr lang="pt-BR" dirty="0"/>
        </a:p>
      </dgm:t>
    </dgm:pt>
    <dgm:pt modelId="{5BAA2043-CFFD-4551-9862-4F12E9F2504C}" type="parTrans" cxnId="{6DEA5704-4CA8-4F39-B2AA-745E9B0221D9}">
      <dgm:prSet/>
      <dgm:spPr/>
      <dgm:t>
        <a:bodyPr/>
        <a:lstStyle/>
        <a:p>
          <a:endParaRPr lang="pt-BR"/>
        </a:p>
      </dgm:t>
    </dgm:pt>
    <dgm:pt modelId="{12CA8F96-2A05-4878-86C5-85696F8F96A1}" type="sibTrans" cxnId="{6DEA5704-4CA8-4F39-B2AA-745E9B0221D9}">
      <dgm:prSet/>
      <dgm:spPr/>
      <dgm:t>
        <a:bodyPr/>
        <a:lstStyle/>
        <a:p>
          <a:endParaRPr lang="pt-BR"/>
        </a:p>
      </dgm:t>
    </dgm:pt>
    <dgm:pt modelId="{2176AF1C-E672-4FFF-A01D-28AACF44C523}">
      <dgm:prSet phldrT="[Texto]"/>
      <dgm:spPr/>
      <dgm:t>
        <a:bodyPr/>
        <a:lstStyle/>
        <a:p>
          <a:r>
            <a:rPr lang="pt-BR" dirty="0" smtClean="0"/>
            <a:t>Classe Descendente 2 (Herda)</a:t>
          </a:r>
          <a:endParaRPr lang="pt-BR" dirty="0"/>
        </a:p>
      </dgm:t>
    </dgm:pt>
    <dgm:pt modelId="{FB99C366-F917-4C34-854D-9ACD3E1250EE}" type="parTrans" cxnId="{F0A74854-C048-4927-8598-2FEC8B4B576C}">
      <dgm:prSet/>
      <dgm:spPr/>
      <dgm:t>
        <a:bodyPr/>
        <a:lstStyle/>
        <a:p>
          <a:endParaRPr lang="pt-BR"/>
        </a:p>
      </dgm:t>
    </dgm:pt>
    <dgm:pt modelId="{BE1B1C17-9705-4C43-9610-5953E96F10A4}" type="sibTrans" cxnId="{F0A74854-C048-4927-8598-2FEC8B4B576C}">
      <dgm:prSet/>
      <dgm:spPr/>
      <dgm:t>
        <a:bodyPr/>
        <a:lstStyle/>
        <a:p>
          <a:endParaRPr lang="pt-BR"/>
        </a:p>
      </dgm:t>
    </dgm:pt>
    <dgm:pt modelId="{42E9D172-0793-4F53-99AF-61321F19C9A8}" type="pres">
      <dgm:prSet presAssocID="{83DC0308-D4ED-4A8A-B986-39B81E469D9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DEB3592-FAC9-47BD-A26E-3BC5231DB911}" type="pres">
      <dgm:prSet presAssocID="{3E8E91A8-0434-4848-A96E-4779D8115758}" presName="centerShape" presStyleLbl="node0" presStyleIdx="0" presStyleCnt="1"/>
      <dgm:spPr/>
      <dgm:t>
        <a:bodyPr/>
        <a:lstStyle/>
        <a:p>
          <a:endParaRPr lang="pt-BR"/>
        </a:p>
      </dgm:t>
    </dgm:pt>
    <dgm:pt modelId="{E1AD2E46-CB9A-4F57-8FCD-33935D7D153D}" type="pres">
      <dgm:prSet presAssocID="{5BAA2043-CFFD-4551-9862-4F12E9F2504C}" presName="parTrans" presStyleLbl="bgSibTrans2D1" presStyleIdx="0" presStyleCnt="2"/>
      <dgm:spPr/>
      <dgm:t>
        <a:bodyPr/>
        <a:lstStyle/>
        <a:p>
          <a:endParaRPr lang="pt-BR"/>
        </a:p>
      </dgm:t>
    </dgm:pt>
    <dgm:pt modelId="{D1D48929-A36B-4F07-9698-E93451B8FDED}" type="pres">
      <dgm:prSet presAssocID="{0AAC6DC5-62D5-409E-92C1-D3907E3F50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F62C45-208C-4262-AFFD-EC32A1FF46C8}" type="pres">
      <dgm:prSet presAssocID="{FB99C366-F917-4C34-854D-9ACD3E1250EE}" presName="parTrans" presStyleLbl="bgSibTrans2D1" presStyleIdx="1" presStyleCnt="2"/>
      <dgm:spPr/>
      <dgm:t>
        <a:bodyPr/>
        <a:lstStyle/>
        <a:p>
          <a:endParaRPr lang="pt-BR"/>
        </a:p>
      </dgm:t>
    </dgm:pt>
    <dgm:pt modelId="{713195BC-0272-46DA-B93D-34733B50216B}" type="pres">
      <dgm:prSet presAssocID="{2176AF1C-E672-4FFF-A01D-28AACF44C52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B2EFC2-BEA9-416D-9F89-87D9C57793E2}" type="presOf" srcId="{FB99C366-F917-4C34-854D-9ACD3E1250EE}" destId="{29F62C45-208C-4262-AFFD-EC32A1FF46C8}" srcOrd="0" destOrd="0" presId="urn:microsoft.com/office/officeart/2005/8/layout/radial4"/>
    <dgm:cxn modelId="{6DEA5704-4CA8-4F39-B2AA-745E9B0221D9}" srcId="{3E8E91A8-0434-4848-A96E-4779D8115758}" destId="{0AAC6DC5-62D5-409E-92C1-D3907E3F5084}" srcOrd="0" destOrd="0" parTransId="{5BAA2043-CFFD-4551-9862-4F12E9F2504C}" sibTransId="{12CA8F96-2A05-4878-86C5-85696F8F96A1}"/>
    <dgm:cxn modelId="{24545BDA-3558-497B-BA40-109D2A8FBA69}" type="presOf" srcId="{0AAC6DC5-62D5-409E-92C1-D3907E3F5084}" destId="{D1D48929-A36B-4F07-9698-E93451B8FDED}" srcOrd="0" destOrd="0" presId="urn:microsoft.com/office/officeart/2005/8/layout/radial4"/>
    <dgm:cxn modelId="{880852F7-CEC5-4A5F-83E5-0AF5642BD035}" type="presOf" srcId="{3E8E91A8-0434-4848-A96E-4779D8115758}" destId="{6DEB3592-FAC9-47BD-A26E-3BC5231DB911}" srcOrd="0" destOrd="0" presId="urn:microsoft.com/office/officeart/2005/8/layout/radial4"/>
    <dgm:cxn modelId="{297BCD40-1B39-44A0-B61D-CC73C31FC2BC}" type="presOf" srcId="{83DC0308-D4ED-4A8A-B986-39B81E469D98}" destId="{42E9D172-0793-4F53-99AF-61321F19C9A8}" srcOrd="0" destOrd="0" presId="urn:microsoft.com/office/officeart/2005/8/layout/radial4"/>
    <dgm:cxn modelId="{D7C5A360-5737-490E-8742-31F794B5A4CC}" srcId="{83DC0308-D4ED-4A8A-B986-39B81E469D98}" destId="{3E8E91A8-0434-4848-A96E-4779D8115758}" srcOrd="0" destOrd="0" parTransId="{82DBA92F-DF1F-4D25-A2F8-4D8BEE9E5F3F}" sibTransId="{3AF67A63-D92C-4610-B3A0-C83F482BAC4E}"/>
    <dgm:cxn modelId="{3DAB7A8E-3FA9-4CB0-A524-705D84763ACE}" type="presOf" srcId="{2176AF1C-E672-4FFF-A01D-28AACF44C523}" destId="{713195BC-0272-46DA-B93D-34733B50216B}" srcOrd="0" destOrd="0" presId="urn:microsoft.com/office/officeart/2005/8/layout/radial4"/>
    <dgm:cxn modelId="{FB937936-66B1-498D-B85C-53E37E2CD56F}" type="presOf" srcId="{5BAA2043-CFFD-4551-9862-4F12E9F2504C}" destId="{E1AD2E46-CB9A-4F57-8FCD-33935D7D153D}" srcOrd="0" destOrd="0" presId="urn:microsoft.com/office/officeart/2005/8/layout/radial4"/>
    <dgm:cxn modelId="{F0A74854-C048-4927-8598-2FEC8B4B576C}" srcId="{3E8E91A8-0434-4848-A96E-4779D8115758}" destId="{2176AF1C-E672-4FFF-A01D-28AACF44C523}" srcOrd="1" destOrd="0" parTransId="{FB99C366-F917-4C34-854D-9ACD3E1250EE}" sibTransId="{BE1B1C17-9705-4C43-9610-5953E96F10A4}"/>
    <dgm:cxn modelId="{6F3DEC88-D3D9-408E-86F7-60442C6A49C2}" type="presParOf" srcId="{42E9D172-0793-4F53-99AF-61321F19C9A8}" destId="{6DEB3592-FAC9-47BD-A26E-3BC5231DB911}" srcOrd="0" destOrd="0" presId="urn:microsoft.com/office/officeart/2005/8/layout/radial4"/>
    <dgm:cxn modelId="{363E2E13-AF7F-4D24-A644-FD403D011371}" type="presParOf" srcId="{42E9D172-0793-4F53-99AF-61321F19C9A8}" destId="{E1AD2E46-CB9A-4F57-8FCD-33935D7D153D}" srcOrd="1" destOrd="0" presId="urn:microsoft.com/office/officeart/2005/8/layout/radial4"/>
    <dgm:cxn modelId="{05AF44F1-34E2-4F00-B33F-AD3BAF5F7292}" type="presParOf" srcId="{42E9D172-0793-4F53-99AF-61321F19C9A8}" destId="{D1D48929-A36B-4F07-9698-E93451B8FDED}" srcOrd="2" destOrd="0" presId="urn:microsoft.com/office/officeart/2005/8/layout/radial4"/>
    <dgm:cxn modelId="{2D7CDA45-34B6-41CE-B92A-D5CBD33B60DB}" type="presParOf" srcId="{42E9D172-0793-4F53-99AF-61321F19C9A8}" destId="{29F62C45-208C-4262-AFFD-EC32A1FF46C8}" srcOrd="3" destOrd="0" presId="urn:microsoft.com/office/officeart/2005/8/layout/radial4"/>
    <dgm:cxn modelId="{CF42CC79-BD58-44A6-9B96-8B7730B7AD08}" type="presParOf" srcId="{42E9D172-0793-4F53-99AF-61321F19C9A8}" destId="{713195BC-0272-46DA-B93D-34733B50216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C0308-D4ED-4A8A-B986-39B81E469D9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8E91A8-0434-4848-A96E-4779D8115758}">
      <dgm:prSet phldrT="[Texto]"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82DBA92F-DF1F-4D25-A2F8-4D8BEE9E5F3F}" type="parTrans" cxnId="{D7C5A360-5737-490E-8742-31F794B5A4CC}">
      <dgm:prSet/>
      <dgm:spPr/>
      <dgm:t>
        <a:bodyPr/>
        <a:lstStyle/>
        <a:p>
          <a:endParaRPr lang="pt-BR"/>
        </a:p>
      </dgm:t>
    </dgm:pt>
    <dgm:pt modelId="{3AF67A63-D92C-4610-B3A0-C83F482BAC4E}" type="sibTrans" cxnId="{D7C5A360-5737-490E-8742-31F794B5A4CC}">
      <dgm:prSet/>
      <dgm:spPr/>
      <dgm:t>
        <a:bodyPr/>
        <a:lstStyle/>
        <a:p>
          <a:endParaRPr lang="pt-BR"/>
        </a:p>
      </dgm:t>
    </dgm:pt>
    <dgm:pt modelId="{0AAC6DC5-62D5-409E-92C1-D3907E3F5084}">
      <dgm:prSet phldrT="[Texto]"/>
      <dgm:spPr/>
      <dgm:t>
        <a:bodyPr/>
        <a:lstStyle/>
        <a:p>
          <a:r>
            <a:rPr lang="pt-BR" dirty="0" smtClean="0"/>
            <a:t>Empréstimo</a:t>
          </a:r>
          <a:endParaRPr lang="pt-BR" dirty="0"/>
        </a:p>
      </dgm:t>
    </dgm:pt>
    <dgm:pt modelId="{5BAA2043-CFFD-4551-9862-4F12E9F2504C}" type="parTrans" cxnId="{6DEA5704-4CA8-4F39-B2AA-745E9B0221D9}">
      <dgm:prSet/>
      <dgm:spPr/>
      <dgm:t>
        <a:bodyPr/>
        <a:lstStyle/>
        <a:p>
          <a:endParaRPr lang="pt-BR"/>
        </a:p>
      </dgm:t>
    </dgm:pt>
    <dgm:pt modelId="{12CA8F96-2A05-4878-86C5-85696F8F96A1}" type="sibTrans" cxnId="{6DEA5704-4CA8-4F39-B2AA-745E9B0221D9}">
      <dgm:prSet/>
      <dgm:spPr/>
      <dgm:t>
        <a:bodyPr/>
        <a:lstStyle/>
        <a:p>
          <a:endParaRPr lang="pt-BR"/>
        </a:p>
      </dgm:t>
    </dgm:pt>
    <dgm:pt modelId="{2176AF1C-E672-4FFF-A01D-28AACF44C523}">
      <dgm:prSet phldrT="[Texto]"/>
      <dgm:spPr/>
      <dgm:t>
        <a:bodyPr/>
        <a:lstStyle/>
        <a:p>
          <a:r>
            <a:rPr lang="pt-BR" dirty="0" smtClean="0"/>
            <a:t>Seguro</a:t>
          </a:r>
          <a:endParaRPr lang="pt-BR" dirty="0"/>
        </a:p>
      </dgm:t>
    </dgm:pt>
    <dgm:pt modelId="{FB99C366-F917-4C34-854D-9ACD3E1250EE}" type="parTrans" cxnId="{F0A74854-C048-4927-8598-2FEC8B4B576C}">
      <dgm:prSet/>
      <dgm:spPr/>
      <dgm:t>
        <a:bodyPr/>
        <a:lstStyle/>
        <a:p>
          <a:endParaRPr lang="pt-BR"/>
        </a:p>
      </dgm:t>
    </dgm:pt>
    <dgm:pt modelId="{BE1B1C17-9705-4C43-9610-5953E96F10A4}" type="sibTrans" cxnId="{F0A74854-C048-4927-8598-2FEC8B4B576C}">
      <dgm:prSet/>
      <dgm:spPr/>
      <dgm:t>
        <a:bodyPr/>
        <a:lstStyle/>
        <a:p>
          <a:endParaRPr lang="pt-BR"/>
        </a:p>
      </dgm:t>
    </dgm:pt>
    <dgm:pt modelId="{42E9D172-0793-4F53-99AF-61321F19C9A8}" type="pres">
      <dgm:prSet presAssocID="{83DC0308-D4ED-4A8A-B986-39B81E469D9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DEB3592-FAC9-47BD-A26E-3BC5231DB911}" type="pres">
      <dgm:prSet presAssocID="{3E8E91A8-0434-4848-A96E-4779D8115758}" presName="centerShape" presStyleLbl="node0" presStyleIdx="0" presStyleCnt="1"/>
      <dgm:spPr/>
      <dgm:t>
        <a:bodyPr/>
        <a:lstStyle/>
        <a:p>
          <a:endParaRPr lang="pt-BR"/>
        </a:p>
      </dgm:t>
    </dgm:pt>
    <dgm:pt modelId="{E1AD2E46-CB9A-4F57-8FCD-33935D7D153D}" type="pres">
      <dgm:prSet presAssocID="{5BAA2043-CFFD-4551-9862-4F12E9F2504C}" presName="parTrans" presStyleLbl="bgSibTrans2D1" presStyleIdx="0" presStyleCnt="2"/>
      <dgm:spPr/>
      <dgm:t>
        <a:bodyPr/>
        <a:lstStyle/>
        <a:p>
          <a:endParaRPr lang="pt-BR"/>
        </a:p>
      </dgm:t>
    </dgm:pt>
    <dgm:pt modelId="{D1D48929-A36B-4F07-9698-E93451B8FDED}" type="pres">
      <dgm:prSet presAssocID="{0AAC6DC5-62D5-409E-92C1-D3907E3F50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F62C45-208C-4262-AFFD-EC32A1FF46C8}" type="pres">
      <dgm:prSet presAssocID="{FB99C366-F917-4C34-854D-9ACD3E1250EE}" presName="parTrans" presStyleLbl="bgSibTrans2D1" presStyleIdx="1" presStyleCnt="2"/>
      <dgm:spPr/>
      <dgm:t>
        <a:bodyPr/>
        <a:lstStyle/>
        <a:p>
          <a:endParaRPr lang="pt-BR"/>
        </a:p>
      </dgm:t>
    </dgm:pt>
    <dgm:pt modelId="{713195BC-0272-46DA-B93D-34733B50216B}" type="pres">
      <dgm:prSet presAssocID="{2176AF1C-E672-4FFF-A01D-28AACF44C52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6338CB-876F-43D9-934B-9E104E6194BE}" type="presOf" srcId="{5BAA2043-CFFD-4551-9862-4F12E9F2504C}" destId="{E1AD2E46-CB9A-4F57-8FCD-33935D7D153D}" srcOrd="0" destOrd="0" presId="urn:microsoft.com/office/officeart/2005/8/layout/radial4"/>
    <dgm:cxn modelId="{6DEA5704-4CA8-4F39-B2AA-745E9B0221D9}" srcId="{3E8E91A8-0434-4848-A96E-4779D8115758}" destId="{0AAC6DC5-62D5-409E-92C1-D3907E3F5084}" srcOrd="0" destOrd="0" parTransId="{5BAA2043-CFFD-4551-9862-4F12E9F2504C}" sibTransId="{12CA8F96-2A05-4878-86C5-85696F8F96A1}"/>
    <dgm:cxn modelId="{AD5D4942-7B0A-45C1-96BF-534935081336}" type="presOf" srcId="{83DC0308-D4ED-4A8A-B986-39B81E469D98}" destId="{42E9D172-0793-4F53-99AF-61321F19C9A8}" srcOrd="0" destOrd="0" presId="urn:microsoft.com/office/officeart/2005/8/layout/radial4"/>
    <dgm:cxn modelId="{9B0997DC-B518-47C8-AA97-A8AC9DFAEE1B}" type="presOf" srcId="{0AAC6DC5-62D5-409E-92C1-D3907E3F5084}" destId="{D1D48929-A36B-4F07-9698-E93451B8FDED}" srcOrd="0" destOrd="0" presId="urn:microsoft.com/office/officeart/2005/8/layout/radial4"/>
    <dgm:cxn modelId="{D7C5A360-5737-490E-8742-31F794B5A4CC}" srcId="{83DC0308-D4ED-4A8A-B986-39B81E469D98}" destId="{3E8E91A8-0434-4848-A96E-4779D8115758}" srcOrd="0" destOrd="0" parTransId="{82DBA92F-DF1F-4D25-A2F8-4D8BEE9E5F3F}" sibTransId="{3AF67A63-D92C-4610-B3A0-C83F482BAC4E}"/>
    <dgm:cxn modelId="{4B16C9BF-C69C-420E-8FCE-76E85EF2B6CD}" type="presOf" srcId="{FB99C366-F917-4C34-854D-9ACD3E1250EE}" destId="{29F62C45-208C-4262-AFFD-EC32A1FF46C8}" srcOrd="0" destOrd="0" presId="urn:microsoft.com/office/officeart/2005/8/layout/radial4"/>
    <dgm:cxn modelId="{8AAEF9D7-DCC3-41D7-BA54-29A95C17A695}" type="presOf" srcId="{2176AF1C-E672-4FFF-A01D-28AACF44C523}" destId="{713195BC-0272-46DA-B93D-34733B50216B}" srcOrd="0" destOrd="0" presId="urn:microsoft.com/office/officeart/2005/8/layout/radial4"/>
    <dgm:cxn modelId="{60667552-2B92-46DC-923D-6418098F2EF2}" type="presOf" srcId="{3E8E91A8-0434-4848-A96E-4779D8115758}" destId="{6DEB3592-FAC9-47BD-A26E-3BC5231DB911}" srcOrd="0" destOrd="0" presId="urn:microsoft.com/office/officeart/2005/8/layout/radial4"/>
    <dgm:cxn modelId="{F0A74854-C048-4927-8598-2FEC8B4B576C}" srcId="{3E8E91A8-0434-4848-A96E-4779D8115758}" destId="{2176AF1C-E672-4FFF-A01D-28AACF44C523}" srcOrd="1" destOrd="0" parTransId="{FB99C366-F917-4C34-854D-9ACD3E1250EE}" sibTransId="{BE1B1C17-9705-4C43-9610-5953E96F10A4}"/>
    <dgm:cxn modelId="{FCD5A9A9-5C25-4861-A415-69627EEFEB09}" type="presParOf" srcId="{42E9D172-0793-4F53-99AF-61321F19C9A8}" destId="{6DEB3592-FAC9-47BD-A26E-3BC5231DB911}" srcOrd="0" destOrd="0" presId="urn:microsoft.com/office/officeart/2005/8/layout/radial4"/>
    <dgm:cxn modelId="{55E5523E-22A9-438A-A670-A517A8756681}" type="presParOf" srcId="{42E9D172-0793-4F53-99AF-61321F19C9A8}" destId="{E1AD2E46-CB9A-4F57-8FCD-33935D7D153D}" srcOrd="1" destOrd="0" presId="urn:microsoft.com/office/officeart/2005/8/layout/radial4"/>
    <dgm:cxn modelId="{B6B64F45-7A7F-42D9-89CD-6D44584A4AC9}" type="presParOf" srcId="{42E9D172-0793-4F53-99AF-61321F19C9A8}" destId="{D1D48929-A36B-4F07-9698-E93451B8FDED}" srcOrd="2" destOrd="0" presId="urn:microsoft.com/office/officeart/2005/8/layout/radial4"/>
    <dgm:cxn modelId="{B7769557-137C-4D27-9AEA-7E9B4D75179B}" type="presParOf" srcId="{42E9D172-0793-4F53-99AF-61321F19C9A8}" destId="{29F62C45-208C-4262-AFFD-EC32A1FF46C8}" srcOrd="3" destOrd="0" presId="urn:microsoft.com/office/officeart/2005/8/layout/radial4"/>
    <dgm:cxn modelId="{EB991CFA-E4B1-40EE-9588-56D1208E74C8}" type="presParOf" srcId="{42E9D172-0793-4F53-99AF-61321F19C9A8}" destId="{713195BC-0272-46DA-B93D-34733B50216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B3592-FAC9-47BD-A26E-3BC5231DB911}">
      <dsp:nvSpPr>
        <dsp:cNvPr id="0" name=""/>
        <dsp:cNvSpPr/>
      </dsp:nvSpPr>
      <dsp:spPr>
        <a:xfrm>
          <a:off x="2781299" y="2266729"/>
          <a:ext cx="2565400" cy="2565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400" kern="1200" dirty="0" smtClean="0"/>
            <a:t>Classe Genérica</a:t>
          </a:r>
          <a:endParaRPr lang="pt-BR" sz="3400" kern="1200" dirty="0"/>
        </a:p>
      </dsp:txBody>
      <dsp:txXfrm>
        <a:off x="3156993" y="2642423"/>
        <a:ext cx="1814012" cy="1814012"/>
      </dsp:txXfrm>
    </dsp:sp>
    <dsp:sp modelId="{E1AD2E46-CB9A-4F57-8FCD-33935D7D153D}">
      <dsp:nvSpPr>
        <dsp:cNvPr id="0" name=""/>
        <dsp:cNvSpPr/>
      </dsp:nvSpPr>
      <dsp:spPr>
        <a:xfrm rot="12900000">
          <a:off x="1038216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48929-A36B-4F07-9698-E93451B8FDED}">
      <dsp:nvSpPr>
        <dsp:cNvPr id="0" name=""/>
        <dsp:cNvSpPr/>
      </dsp:nvSpPr>
      <dsp:spPr>
        <a:xfrm>
          <a:off x="6219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Classe Descendente (Herda)</a:t>
          </a:r>
          <a:endParaRPr lang="pt-BR" sz="3000" kern="1200" dirty="0"/>
        </a:p>
      </dsp:txBody>
      <dsp:txXfrm>
        <a:off x="63324" y="643642"/>
        <a:ext cx="2322920" cy="1835494"/>
      </dsp:txXfrm>
    </dsp:sp>
    <dsp:sp modelId="{29F62C45-208C-4262-AFFD-EC32A1FF46C8}">
      <dsp:nvSpPr>
        <dsp:cNvPr id="0" name=""/>
        <dsp:cNvSpPr/>
      </dsp:nvSpPr>
      <dsp:spPr>
        <a:xfrm rot="19500000">
          <a:off x="5026525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195BC-0272-46DA-B93D-34733B50216B}">
      <dsp:nvSpPr>
        <dsp:cNvPr id="0" name=""/>
        <dsp:cNvSpPr/>
      </dsp:nvSpPr>
      <dsp:spPr>
        <a:xfrm>
          <a:off x="5684650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Classe Descendente 2 (Herda)</a:t>
          </a:r>
          <a:endParaRPr lang="pt-BR" sz="3000" kern="1200" dirty="0"/>
        </a:p>
      </dsp:txBody>
      <dsp:txXfrm>
        <a:off x="5741755" y="643642"/>
        <a:ext cx="2322920" cy="1835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B3592-FAC9-47BD-A26E-3BC5231DB911}">
      <dsp:nvSpPr>
        <dsp:cNvPr id="0" name=""/>
        <dsp:cNvSpPr/>
      </dsp:nvSpPr>
      <dsp:spPr>
        <a:xfrm>
          <a:off x="2781299" y="2266729"/>
          <a:ext cx="2565400" cy="2565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Serviços</a:t>
          </a:r>
          <a:endParaRPr lang="pt-BR" sz="3800" kern="1200" dirty="0"/>
        </a:p>
      </dsp:txBody>
      <dsp:txXfrm>
        <a:off x="3156993" y="2642423"/>
        <a:ext cx="1814012" cy="1814012"/>
      </dsp:txXfrm>
    </dsp:sp>
    <dsp:sp modelId="{E1AD2E46-CB9A-4F57-8FCD-33935D7D153D}">
      <dsp:nvSpPr>
        <dsp:cNvPr id="0" name=""/>
        <dsp:cNvSpPr/>
      </dsp:nvSpPr>
      <dsp:spPr>
        <a:xfrm rot="12900000">
          <a:off x="1038216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48929-A36B-4F07-9698-E93451B8FDED}">
      <dsp:nvSpPr>
        <dsp:cNvPr id="0" name=""/>
        <dsp:cNvSpPr/>
      </dsp:nvSpPr>
      <dsp:spPr>
        <a:xfrm>
          <a:off x="6219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Empréstimo</a:t>
          </a:r>
          <a:endParaRPr lang="pt-BR" sz="3200" kern="1200" dirty="0"/>
        </a:p>
      </dsp:txBody>
      <dsp:txXfrm>
        <a:off x="63324" y="643642"/>
        <a:ext cx="2322920" cy="1835494"/>
      </dsp:txXfrm>
    </dsp:sp>
    <dsp:sp modelId="{29F62C45-208C-4262-AFFD-EC32A1FF46C8}">
      <dsp:nvSpPr>
        <dsp:cNvPr id="0" name=""/>
        <dsp:cNvSpPr/>
      </dsp:nvSpPr>
      <dsp:spPr>
        <a:xfrm rot="19500000">
          <a:off x="5026525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195BC-0272-46DA-B93D-34733B50216B}">
      <dsp:nvSpPr>
        <dsp:cNvPr id="0" name=""/>
        <dsp:cNvSpPr/>
      </dsp:nvSpPr>
      <dsp:spPr>
        <a:xfrm>
          <a:off x="5684650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Seguro</a:t>
          </a:r>
          <a:endParaRPr lang="pt-BR" sz="3200" kern="1200" dirty="0"/>
        </a:p>
      </dsp:txBody>
      <dsp:txXfrm>
        <a:off x="5741755" y="643642"/>
        <a:ext cx="2322920" cy="183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C5FE-0F3E-4E29-85D0-1137086F5F3D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90577-906C-4067-9611-8ECD3B64F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92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90577-906C-4067-9611-8ECD3B64FA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3810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2980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5861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433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98786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65713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56930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88696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102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67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210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65728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092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475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1269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561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8164-22C1-45E3-B5E1-BF65B3D0E18C}" type="datetimeFigureOut">
              <a:rPr lang="pt-BR" smtClean="0"/>
              <a:t>31/05/2014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2E62BC-5232-425C-BB03-64CEC868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9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I</a:t>
            </a:r>
            <a:br>
              <a:rPr lang="pt-BR" dirty="0" smtClean="0"/>
            </a:br>
            <a:r>
              <a:rPr lang="pt-BR" sz="4000" dirty="0" smtClean="0"/>
              <a:t>Orientação a objetos com Java.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IFBA – Instituto Federal de Ciência e Tecnologia da Bahia.</a:t>
            </a:r>
          </a:p>
          <a:p>
            <a:r>
              <a:rPr lang="pt-BR" dirty="0" smtClean="0"/>
              <a:t>Campus Paulo Afonso – Unidade Avançada de Euclides da Cunha</a:t>
            </a:r>
          </a:p>
          <a:p>
            <a:r>
              <a:rPr lang="pt-BR" dirty="0" smtClean="0"/>
              <a:t>Professor Jonathan Cardozo.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7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Uma classe para cada serviço</a:t>
            </a:r>
            <a:br>
              <a:rPr lang="pt-BR" dirty="0" smtClean="0"/>
            </a:br>
            <a:r>
              <a:rPr lang="pt-BR" dirty="0" smtClean="0"/>
              <a:t>Melhorou?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Abordagem melhorada.</a:t>
            </a:r>
          </a:p>
          <a:p>
            <a:r>
              <a:rPr lang="pt-BR" dirty="0" smtClean="0"/>
              <a:t>Dois desenvolvedores poderão trabalhar em modelos diferentes concorrentemente.</a:t>
            </a:r>
          </a:p>
          <a:p>
            <a:r>
              <a:rPr lang="pt-BR" dirty="0" smtClean="0"/>
              <a:t>Alterando um modelo não alterará outro.</a:t>
            </a:r>
          </a:p>
          <a:p>
            <a:r>
              <a:rPr lang="pt-BR" dirty="0" smtClean="0"/>
              <a:t>Mas...</a:t>
            </a:r>
          </a:p>
          <a:p>
            <a:r>
              <a:rPr lang="pt-BR" dirty="0" smtClean="0"/>
              <a:t>Repetição de código, cadê o DRY?</a:t>
            </a:r>
          </a:p>
          <a:p>
            <a:r>
              <a:rPr lang="pt-BR" dirty="0" smtClean="0"/>
              <a:t>E quando você precisar alterar o comportamento de todos os serviços?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9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abordagem devemos usar?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749422" y="2639790"/>
            <a:ext cx="24292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?</a:t>
            </a:r>
            <a:endParaRPr lang="pt-BR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47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Herança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67298387"/>
              </p:ext>
            </p:extLst>
          </p:nvPr>
        </p:nvGraphicFramePr>
        <p:xfrm>
          <a:off x="67733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486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Herança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70443160"/>
              </p:ext>
            </p:extLst>
          </p:nvPr>
        </p:nvGraphicFramePr>
        <p:xfrm>
          <a:off x="67733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06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Herança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7334" y="2725255"/>
            <a:ext cx="2306472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Funcionário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Data e Hora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51108" y="1330235"/>
            <a:ext cx="2306472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Empréstimo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51108" y="3925584"/>
            <a:ext cx="230647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 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Franquia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113743" y="2848984"/>
            <a:ext cx="1381203" cy="769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/>
              <a:t>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Funcionário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Data e Hora</a:t>
            </a:r>
            <a:endParaRPr lang="pt-BR" sz="1100" dirty="0"/>
          </a:p>
        </p:txBody>
      </p:sp>
      <p:sp>
        <p:nvSpPr>
          <p:cNvPr id="10" name="Mais 9"/>
          <p:cNvSpPr/>
          <p:nvPr/>
        </p:nvSpPr>
        <p:spPr>
          <a:xfrm>
            <a:off x="5583667" y="2339053"/>
            <a:ext cx="441355" cy="4413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113743" y="5635844"/>
            <a:ext cx="1381203" cy="769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/>
              <a:t>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Funcionário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Data e Hora</a:t>
            </a:r>
            <a:endParaRPr lang="pt-BR" sz="1100" dirty="0"/>
          </a:p>
        </p:txBody>
      </p:sp>
      <p:sp>
        <p:nvSpPr>
          <p:cNvPr id="12" name="Mais 11"/>
          <p:cNvSpPr/>
          <p:nvPr/>
        </p:nvSpPr>
        <p:spPr>
          <a:xfrm>
            <a:off x="5583667" y="5125913"/>
            <a:ext cx="441355" cy="4413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3316406" y="2253565"/>
            <a:ext cx="1078173" cy="59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3274726" y="3925584"/>
            <a:ext cx="1106205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4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br>
              <a:rPr lang="pt-BR" dirty="0" smtClean="0"/>
            </a:br>
            <a:r>
              <a:rPr lang="pt-BR" dirty="0" smtClean="0"/>
              <a:t>Classe genérica (</a:t>
            </a:r>
            <a:r>
              <a:rPr lang="pt-BR" dirty="0" err="1" smtClean="0"/>
              <a:t>super</a:t>
            </a:r>
            <a:r>
              <a:rPr lang="pt-BR" dirty="0" smtClean="0"/>
              <a:t> classe) - Serviço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737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Herança</a:t>
            </a:r>
            <a:br>
              <a:rPr lang="pt-BR" dirty="0" smtClean="0"/>
            </a:br>
            <a:r>
              <a:rPr lang="pt-BR" dirty="0" smtClean="0"/>
              <a:t>Classe Específica (sub classe) Empréstimo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taxa;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66579" y="1569493"/>
            <a:ext cx="2784143" cy="2215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u="sng" dirty="0" err="1" smtClean="0"/>
              <a:t>extends</a:t>
            </a:r>
            <a:endParaRPr lang="pt-BR" sz="2000" b="1" u="sng" dirty="0" smtClean="0"/>
          </a:p>
          <a:p>
            <a:pPr algn="ctr"/>
            <a:r>
              <a:rPr lang="pt-BR" dirty="0" smtClean="0"/>
              <a:t>Palavra reservada que faz sua classe herdar características de outra.</a:t>
            </a:r>
          </a:p>
          <a:p>
            <a:pPr algn="ctr"/>
            <a:r>
              <a:rPr lang="pt-BR" sz="1600" i="1" dirty="0" smtClean="0"/>
              <a:t>Se sua classe está em outro pacote você precisa importar essa classe (</a:t>
            </a:r>
            <a:r>
              <a:rPr lang="pt-BR" sz="1600" i="1" dirty="0" err="1" smtClean="0"/>
              <a:t>import</a:t>
            </a:r>
            <a:r>
              <a:rPr lang="pt-BR" sz="1600" i="1" dirty="0" smtClean="0"/>
              <a:t>) .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687284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br>
              <a:rPr lang="pt-BR" dirty="0" smtClean="0"/>
            </a:br>
            <a:r>
              <a:rPr lang="pt-BR" dirty="0" smtClean="0"/>
              <a:t>Classe Específica (sub classe) Seguro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Seguro </a:t>
            </a:r>
            <a:r>
              <a:rPr lang="pt-BR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Veiculo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veiculo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valorDoSeguro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franquia;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66579" y="1569493"/>
            <a:ext cx="2784143" cy="2215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u="sng" dirty="0" err="1" smtClean="0"/>
              <a:t>extends</a:t>
            </a:r>
            <a:endParaRPr lang="pt-BR" sz="2000" b="1" u="sng" dirty="0" smtClean="0"/>
          </a:p>
          <a:p>
            <a:pPr algn="ctr"/>
            <a:r>
              <a:rPr lang="pt-BR" dirty="0" smtClean="0"/>
              <a:t>Palavra reservada que faz sua classe herdar características de outra.</a:t>
            </a:r>
          </a:p>
          <a:p>
            <a:pPr algn="ctr"/>
            <a:r>
              <a:rPr lang="pt-BR" sz="1600" i="1" dirty="0" smtClean="0"/>
              <a:t>Se sua classe está em outro pacote você precisa importar essa classe (</a:t>
            </a:r>
            <a:r>
              <a:rPr lang="pt-BR" sz="1600" i="1" dirty="0" err="1" smtClean="0"/>
              <a:t>import</a:t>
            </a:r>
            <a:r>
              <a:rPr lang="pt-BR" sz="1600" i="1" dirty="0" smtClean="0"/>
              <a:t>) .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982395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2764099" y="3902657"/>
            <a:ext cx="5702567" cy="2423585"/>
            <a:chOff x="4156171" y="2592472"/>
            <a:chExt cx="5702567" cy="2423585"/>
          </a:xfrm>
        </p:grpSpPr>
        <p:sp>
          <p:nvSpPr>
            <p:cNvPr id="5" name="CaixaDeTexto 4"/>
            <p:cNvSpPr txBox="1"/>
            <p:nvPr/>
          </p:nvSpPr>
          <p:spPr>
            <a:xfrm>
              <a:off x="4156171" y="2992272"/>
              <a:ext cx="2306472" cy="12003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dirty="0" smtClean="0"/>
                <a:t>Serviço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/>
                <a:t>Cliente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/>
                <a:t>Funcionário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/>
                <a:t>Data e Hora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552266" y="2592472"/>
              <a:ext cx="2306472" cy="9233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dirty="0" smtClean="0"/>
                <a:t>Empréstimo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/>
                <a:t>Taxa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/>
                <a:t>Valor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552266" y="3815728"/>
              <a:ext cx="2306472" cy="1200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pt-BR" dirty="0" smtClean="0"/>
                <a:t>Seguro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/>
                <a:t>Veículo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/>
                <a:t>Valor Seguro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smtClean="0"/>
                <a:t>Franquia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6795243" y="2992272"/>
              <a:ext cx="424423" cy="123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6753563" y="4192601"/>
              <a:ext cx="507046" cy="223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ixaDeTexto 2"/>
          <p:cNvSpPr txBox="1"/>
          <p:nvPr/>
        </p:nvSpPr>
        <p:spPr>
          <a:xfrm>
            <a:off x="677334" y="1610032"/>
            <a:ext cx="8930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Implemente o exemplo da aula.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Realize os seguintes testes.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Inicialize um objeto do tipo empréstimo e outro do tipo seguro.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Preencha as propriedades dos objetos e as propriedades da classe herdada(cliente, funcionário e data e hora) em cada um dos objetos criados.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Exiba na tela as informações que você preencheu em cada objeto.</a:t>
            </a:r>
          </a:p>
        </p:txBody>
      </p:sp>
    </p:spTree>
    <p:extLst>
      <p:ext uri="{BB962C8B-B14F-4D97-AF65-F5344CB8AC3E}">
        <p14:creationId xmlns:p14="http://schemas.microsoft.com/office/powerpoint/2010/main" val="3564291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Herança – Alterações em Cascata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7334" y="2725255"/>
            <a:ext cx="2306472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Funcionário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Data e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u="sng" dirty="0" smtClean="0"/>
              <a:t>(novo) numero</a:t>
            </a:r>
            <a:endParaRPr lang="pt-BR" b="1" i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51108" y="1330235"/>
            <a:ext cx="2306472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Empréstimo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51108" y="3925584"/>
            <a:ext cx="230647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Veículo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 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Franquia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113743" y="2848984"/>
            <a:ext cx="1381203" cy="938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/>
              <a:t>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Funcionário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Data e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numero</a:t>
            </a:r>
            <a:endParaRPr lang="pt-BR" sz="1100" dirty="0"/>
          </a:p>
        </p:txBody>
      </p:sp>
      <p:sp>
        <p:nvSpPr>
          <p:cNvPr id="10" name="Mais 9"/>
          <p:cNvSpPr/>
          <p:nvPr/>
        </p:nvSpPr>
        <p:spPr>
          <a:xfrm>
            <a:off x="5583667" y="2339053"/>
            <a:ext cx="441355" cy="4413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113743" y="5635844"/>
            <a:ext cx="1381203" cy="938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/>
              <a:t>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Funcionário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Data e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numero</a:t>
            </a:r>
            <a:endParaRPr lang="pt-BR" sz="1100" dirty="0"/>
          </a:p>
        </p:txBody>
      </p:sp>
      <p:sp>
        <p:nvSpPr>
          <p:cNvPr id="12" name="Mais 11"/>
          <p:cNvSpPr/>
          <p:nvPr/>
        </p:nvSpPr>
        <p:spPr>
          <a:xfrm>
            <a:off x="5583667" y="5125913"/>
            <a:ext cx="441355" cy="4413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3316406" y="2253565"/>
            <a:ext cx="1078173" cy="59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3274726" y="3925584"/>
            <a:ext cx="1106205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68490" y="4202583"/>
            <a:ext cx="65509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394579" y="3616657"/>
            <a:ext cx="559558" cy="2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394579" y="6455391"/>
            <a:ext cx="719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97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Receber algo de um ascendente.</a:t>
            </a:r>
          </a:p>
          <a:p>
            <a:r>
              <a:rPr lang="pt-BR" sz="2400" dirty="0" smtClean="0"/>
              <a:t>Legado - continuar ou melhor algo já existente.</a:t>
            </a:r>
          </a:p>
          <a:p>
            <a:r>
              <a:rPr lang="pt-BR" sz="2400" dirty="0" smtClean="0"/>
              <a:t>Conceito DRY – </a:t>
            </a:r>
            <a:r>
              <a:rPr lang="pt-BR" sz="2400" dirty="0" err="1" smtClean="0"/>
              <a:t>Don’t</a:t>
            </a:r>
            <a:r>
              <a:rPr lang="pt-BR" sz="2400" dirty="0" smtClean="0"/>
              <a:t> </a:t>
            </a:r>
            <a:r>
              <a:rPr lang="pt-BR" sz="2400" dirty="0" err="1" smtClean="0"/>
              <a:t>Repeat</a:t>
            </a:r>
            <a:r>
              <a:rPr lang="pt-BR" sz="2400" dirty="0" smtClean="0"/>
              <a:t> </a:t>
            </a:r>
            <a:r>
              <a:rPr lang="pt-BR" sz="2400" dirty="0" err="1" smtClean="0"/>
              <a:t>Yourself</a:t>
            </a:r>
            <a:r>
              <a:rPr lang="pt-BR" sz="2400" dirty="0" smtClean="0"/>
              <a:t>.</a:t>
            </a:r>
          </a:p>
          <a:p>
            <a:pPr lvl="1"/>
            <a:r>
              <a:rPr lang="pt-BR" sz="2000" dirty="0" smtClean="0"/>
              <a:t>Evitar ao máximo a repetição de código. (copiar e colar)</a:t>
            </a:r>
          </a:p>
          <a:p>
            <a:pPr lvl="1"/>
            <a:r>
              <a:rPr lang="pt-BR" sz="2000" dirty="0" smtClean="0"/>
              <a:t>Aumentar a produtividade e diminuir o custo de manutenção.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346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Incrementando </a:t>
            </a:r>
            <a:r>
              <a:rPr lang="pt-BR" dirty="0" smtClean="0"/>
              <a:t>nossa </a:t>
            </a:r>
            <a:r>
              <a:rPr lang="pt-BR" dirty="0" err="1" smtClean="0"/>
              <a:t>super</a:t>
            </a:r>
            <a:r>
              <a:rPr lang="pt-BR" dirty="0" smtClean="0"/>
              <a:t> classe serviços.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10407"/>
          </a:xfrm>
        </p:spPr>
        <p:txBody>
          <a:bodyPr>
            <a:normAutofit/>
          </a:bodyPr>
          <a:lstStyle/>
          <a:p>
            <a:r>
              <a:rPr lang="pt-BR" dirty="0" smtClean="0"/>
              <a:t>Todos os serviços precisam calcular uma taxa de serviço.</a:t>
            </a:r>
          </a:p>
          <a:p>
            <a:r>
              <a:rPr lang="pt-BR" dirty="0" smtClean="0"/>
              <a:t>Existe uma taxa padrão para todos os serviços.</a:t>
            </a:r>
          </a:p>
          <a:p>
            <a:r>
              <a:rPr lang="pt-BR" dirty="0" smtClean="0"/>
              <a:t>Precisamos criar um método na superclasse para isso.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3780430"/>
            <a:ext cx="8596668" cy="3077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pt-B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0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Incrementando </a:t>
            </a:r>
            <a:r>
              <a:rPr lang="pt-BR" dirty="0" smtClean="0"/>
              <a:t>nossa </a:t>
            </a:r>
            <a:r>
              <a:rPr lang="pt-BR" dirty="0" err="1" smtClean="0"/>
              <a:t>super</a:t>
            </a:r>
            <a:r>
              <a:rPr lang="pt-BR" dirty="0" smtClean="0"/>
              <a:t> classe serviços.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00724"/>
          </a:xfrm>
        </p:spPr>
        <p:txBody>
          <a:bodyPr>
            <a:normAutofit/>
          </a:bodyPr>
          <a:lstStyle/>
          <a:p>
            <a:r>
              <a:rPr lang="pt-BR" dirty="0" smtClean="0"/>
              <a:t>Essas alterações são refletidas nas sub classes.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3" y="2661314"/>
            <a:ext cx="10595717" cy="419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emprestimo.calcularTaxa</a:t>
            </a:r>
            <a:r>
              <a:rPr lang="pt-BR" sz="28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1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Necessidades 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05942"/>
          </a:xfrm>
        </p:spPr>
        <p:txBody>
          <a:bodyPr/>
          <a:lstStyle/>
          <a:p>
            <a:r>
              <a:rPr lang="pt-BR" dirty="0" smtClean="0"/>
              <a:t>A taxa do serviço de empréstimo não deve ser fixa.</a:t>
            </a:r>
          </a:p>
          <a:p>
            <a:r>
              <a:rPr lang="pt-BR" dirty="0" smtClean="0"/>
              <a:t>Deve ser calculada com base no valor do empréstimo.</a:t>
            </a:r>
          </a:p>
          <a:p>
            <a:r>
              <a:rPr lang="pt-BR" dirty="0" smtClean="0"/>
              <a:t>Podemos criar um método que faça isso.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3466532"/>
            <a:ext cx="9940624" cy="3391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taxa;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Font typeface="Wingdings 3" charset="2"/>
              <a:buNone/>
            </a:pPr>
            <a:endParaRPr lang="pt-B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calcularTaxaEmprestimo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this.valor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pt-B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429973" y="5162266"/>
            <a:ext cx="2375970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Este método somente estará disponível em objetos do tipo </a:t>
            </a:r>
            <a:r>
              <a:rPr lang="pt-BR" dirty="0" err="1" smtClean="0"/>
              <a:t>Emprestimo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02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Necessidades 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05942"/>
          </a:xfrm>
        </p:spPr>
        <p:txBody>
          <a:bodyPr/>
          <a:lstStyle/>
          <a:p>
            <a:r>
              <a:rPr lang="pt-BR" dirty="0" smtClean="0"/>
              <a:t>Mas assim o método da </a:t>
            </a:r>
            <a:r>
              <a:rPr lang="pt-BR" dirty="0" err="1" smtClean="0"/>
              <a:t>super</a:t>
            </a:r>
            <a:r>
              <a:rPr lang="pt-BR" dirty="0" smtClean="0"/>
              <a:t> classe </a:t>
            </a:r>
            <a:r>
              <a:rPr lang="pt-BR" dirty="0" err="1" smtClean="0"/>
              <a:t>calcularTaxa</a:t>
            </a:r>
            <a:r>
              <a:rPr lang="pt-BR" dirty="0" smtClean="0"/>
              <a:t>() também poderá ser usada.</a:t>
            </a:r>
          </a:p>
          <a:p>
            <a:r>
              <a:rPr lang="pt-BR" dirty="0" smtClean="0"/>
              <a:t>E se alguém por engano a usar em vez de usar o método </a:t>
            </a:r>
            <a:r>
              <a:rPr lang="pt-BR" dirty="0" err="1" smtClean="0"/>
              <a:t>éspecífico</a:t>
            </a:r>
            <a:r>
              <a:rPr lang="pt-BR" dirty="0"/>
              <a:t>?</a:t>
            </a:r>
            <a:endParaRPr lang="pt-BR" dirty="0" smtClean="0"/>
          </a:p>
          <a:p>
            <a:r>
              <a:rPr lang="pt-BR" dirty="0" smtClean="0"/>
              <a:t>Devemos sobrescrever o método </a:t>
            </a:r>
            <a:r>
              <a:rPr lang="pt-BR" dirty="0" err="1" smtClean="0"/>
              <a:t>calcularTaxa</a:t>
            </a:r>
            <a:r>
              <a:rPr lang="pt-BR" dirty="0" smtClean="0"/>
              <a:t>() com o novo comportamento.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3466532"/>
            <a:ext cx="9940624" cy="3391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taxa;</a:t>
            </a: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Font typeface="Wingdings 3" charset="2"/>
              <a:buNone/>
            </a:pPr>
            <a:endParaRPr lang="pt-B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this.valor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marL="0" indent="0">
              <a:buFont typeface="Wingdings 3" charset="2"/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pt-B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429973" y="5162266"/>
            <a:ext cx="2375970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Dessa forma a interface é mantida mas o comportamento é diferente.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81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7334" y="1610032"/>
            <a:ext cx="8930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Implemente o seguinte.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método </a:t>
            </a:r>
            <a:r>
              <a:rPr lang="pt-BR" dirty="0" err="1" smtClean="0"/>
              <a:t>calcularTaxa</a:t>
            </a:r>
            <a:r>
              <a:rPr lang="pt-BR" dirty="0" smtClean="0"/>
              <a:t> na </a:t>
            </a:r>
            <a:r>
              <a:rPr lang="pt-BR" dirty="0" err="1" smtClean="0"/>
              <a:t>super</a:t>
            </a:r>
            <a:r>
              <a:rPr lang="pt-BR" dirty="0" smtClean="0"/>
              <a:t> classe </a:t>
            </a:r>
            <a:r>
              <a:rPr lang="pt-BR" dirty="0" err="1" smtClean="0"/>
              <a:t>Servicos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método específico da sub classe </a:t>
            </a:r>
            <a:r>
              <a:rPr lang="pt-BR" dirty="0" err="1" smtClean="0"/>
              <a:t>Emprestimo</a:t>
            </a:r>
            <a:r>
              <a:rPr lang="pt-BR" dirty="0" smtClean="0"/>
              <a:t> </a:t>
            </a:r>
            <a:r>
              <a:rPr lang="pt-BR" dirty="0" err="1" smtClean="0"/>
              <a:t>calcularTaxaEmprestimo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Sobrescreva o método </a:t>
            </a:r>
            <a:r>
              <a:rPr lang="pt-BR" dirty="0" err="1" smtClean="0"/>
              <a:t>calcularTaxa</a:t>
            </a:r>
            <a:r>
              <a:rPr lang="pt-BR" dirty="0" smtClean="0"/>
              <a:t> na sub classe </a:t>
            </a:r>
            <a:r>
              <a:rPr lang="pt-BR" dirty="0" err="1"/>
              <a:t>E</a:t>
            </a:r>
            <a:r>
              <a:rPr lang="pt-BR" dirty="0" err="1" smtClean="0"/>
              <a:t>mprestimo</a:t>
            </a:r>
            <a:r>
              <a:rPr lang="pt-BR" dirty="0" smtClean="0"/>
              <a:t>.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5" y="2930832"/>
            <a:ext cx="6910820" cy="190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 classe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77335" y="4957525"/>
            <a:ext cx="6910820" cy="190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 classe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calcularTaxaEmprestimo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58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7334" y="1610032"/>
            <a:ext cx="8930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Implemente o seguinte.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método </a:t>
            </a:r>
            <a:r>
              <a:rPr lang="pt-BR" dirty="0" err="1" smtClean="0"/>
              <a:t>calcularTaxa</a:t>
            </a:r>
            <a:r>
              <a:rPr lang="pt-BR" dirty="0" smtClean="0"/>
              <a:t> na </a:t>
            </a:r>
            <a:r>
              <a:rPr lang="pt-BR" dirty="0" err="1" smtClean="0"/>
              <a:t>super</a:t>
            </a:r>
            <a:r>
              <a:rPr lang="pt-BR" dirty="0" smtClean="0"/>
              <a:t> classe </a:t>
            </a:r>
            <a:r>
              <a:rPr lang="pt-BR" dirty="0" err="1" smtClean="0"/>
              <a:t>Servicos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método específico da sub classe </a:t>
            </a:r>
            <a:r>
              <a:rPr lang="pt-BR" dirty="0" err="1" smtClean="0"/>
              <a:t>Emprestimo</a:t>
            </a:r>
            <a:r>
              <a:rPr lang="pt-BR" dirty="0" smtClean="0"/>
              <a:t> </a:t>
            </a:r>
            <a:r>
              <a:rPr lang="pt-BR" dirty="0" err="1" smtClean="0"/>
              <a:t>calcularTaxaEmprestimo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Sobrescreva o método </a:t>
            </a:r>
            <a:r>
              <a:rPr lang="pt-BR" dirty="0" err="1" smtClean="0"/>
              <a:t>calcularTaxa</a:t>
            </a:r>
            <a:r>
              <a:rPr lang="pt-BR" dirty="0" smtClean="0"/>
              <a:t> na sub classe </a:t>
            </a:r>
            <a:r>
              <a:rPr lang="pt-BR" dirty="0" err="1"/>
              <a:t>E</a:t>
            </a:r>
            <a:r>
              <a:rPr lang="pt-BR" dirty="0" err="1" smtClean="0"/>
              <a:t>mprestimo</a:t>
            </a:r>
            <a:r>
              <a:rPr lang="pt-BR" dirty="0" smtClean="0"/>
              <a:t>.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5" y="2930832"/>
            <a:ext cx="6910820" cy="190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 classe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77335" y="4957525"/>
            <a:ext cx="6910820" cy="190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 classe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this.valor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marL="0" indent="0">
              <a:buFont typeface="Wingdings 3" charset="2"/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6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Taxas fixas + 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320" y="1287132"/>
            <a:ext cx="8596668" cy="391543"/>
          </a:xfrm>
        </p:spPr>
        <p:txBody>
          <a:bodyPr/>
          <a:lstStyle/>
          <a:p>
            <a:r>
              <a:rPr lang="pt-BR" dirty="0" smtClean="0"/>
              <a:t>Se todo serviço deve ter uma taxa fixa + uma taxa do serviço específico?</a:t>
            </a:r>
            <a:endParaRPr lang="pt-BR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5" y="1678676"/>
            <a:ext cx="10909614" cy="5179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/>
          </a:p>
          <a:p>
            <a:pPr marL="0" indent="0">
              <a:buFont typeface="Wingdings 3" charset="2"/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290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Taxas fixas + 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320" y="1287132"/>
            <a:ext cx="8596668" cy="391543"/>
          </a:xfrm>
        </p:spPr>
        <p:txBody>
          <a:bodyPr/>
          <a:lstStyle/>
          <a:p>
            <a:r>
              <a:rPr lang="pt-BR" dirty="0" smtClean="0"/>
              <a:t>Se todo serviço deve ter uma taxa fixa + uma taxa do serviço específico?</a:t>
            </a:r>
            <a:endParaRPr lang="pt-BR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5" y="1678676"/>
            <a:ext cx="10909614" cy="5179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taxa;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 + </a:t>
            </a:r>
            <a:r>
              <a:rPr lang="pt-BR" sz="24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this.valor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0.15;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/>
          </a:p>
          <a:p>
            <a:pPr marL="0" indent="0">
              <a:buFont typeface="Wingdings 3" charset="2"/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12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Taxas fixas + 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320" y="1287132"/>
            <a:ext cx="8596668" cy="391543"/>
          </a:xfrm>
        </p:spPr>
        <p:txBody>
          <a:bodyPr/>
          <a:lstStyle/>
          <a:p>
            <a:r>
              <a:rPr lang="pt-BR" dirty="0" smtClean="0"/>
              <a:t>Se todo serviço deve ter uma taxa fixa + uma taxa do serviço específico?</a:t>
            </a:r>
            <a:endParaRPr lang="pt-BR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5" y="1678676"/>
            <a:ext cx="10909614" cy="5179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Seguro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Veiculo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veiculo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valorDoSeguro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franquia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(10.0 + </a:t>
            </a:r>
            <a:r>
              <a:rPr lang="pt-BR" sz="24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this.veiculo.valor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0.15;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/>
          </a:p>
          <a:p>
            <a:pPr marL="0" indent="0">
              <a:buFont typeface="Wingdings 3" charset="2"/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53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Taxas fixas + </a:t>
            </a:r>
            <a:r>
              <a:rPr lang="pt-BR" dirty="0" smtClean="0"/>
              <a:t>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você precisar atualizar a taxa fixa de serviço?</a:t>
            </a:r>
          </a:p>
          <a:p>
            <a:r>
              <a:rPr lang="pt-BR" dirty="0" smtClean="0"/>
              <a:t>Vai editar todas as classes?</a:t>
            </a:r>
          </a:p>
          <a:p>
            <a:r>
              <a:rPr lang="pt-BR" dirty="0" smtClean="0"/>
              <a:t>NÃO</a:t>
            </a:r>
          </a:p>
          <a:p>
            <a:r>
              <a:rPr lang="pt-BR" dirty="0" smtClean="0"/>
              <a:t>Você pode chamar um método de sua classe ancestral.</a:t>
            </a:r>
          </a:p>
          <a:p>
            <a:r>
              <a:rPr lang="pt-BR" b="1" i="1" u="sng" dirty="0" err="1" smtClean="0"/>
              <a:t>super.nomeDoMétodo</a:t>
            </a:r>
            <a:r>
              <a:rPr lang="pt-BR" b="1" i="1" u="sng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8185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Serviço Bancário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Todo e qualquer serviço deve registrar essas informações.</a:t>
            </a:r>
          </a:p>
          <a:p>
            <a:pPr lvl="1"/>
            <a:r>
              <a:rPr lang="pt-BR" sz="2400" dirty="0" smtClean="0"/>
              <a:t>Contratante.</a:t>
            </a:r>
          </a:p>
          <a:p>
            <a:pPr lvl="1"/>
            <a:r>
              <a:rPr lang="pt-BR" sz="2400" dirty="0" smtClean="0"/>
              <a:t>Atendente.</a:t>
            </a:r>
          </a:p>
          <a:p>
            <a:pPr lvl="1"/>
            <a:r>
              <a:rPr lang="pt-BR" sz="2400" dirty="0" smtClean="0"/>
              <a:t>Data e hora.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62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Taxas fixas + 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320" y="1287132"/>
            <a:ext cx="8596668" cy="391543"/>
          </a:xfrm>
        </p:spPr>
        <p:txBody>
          <a:bodyPr/>
          <a:lstStyle/>
          <a:p>
            <a:r>
              <a:rPr lang="pt-BR" dirty="0" smtClean="0"/>
              <a:t>Chamando um método ancestral.</a:t>
            </a:r>
            <a:endParaRPr lang="pt-BR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5" y="1678676"/>
            <a:ext cx="10909614" cy="5179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taxa;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super.calcularTaxa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pt-BR" sz="24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this.valor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0.15;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/>
          </a:p>
          <a:p>
            <a:pPr marL="0" indent="0">
              <a:buFont typeface="Wingdings 3" charset="2"/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428862" y="73926"/>
            <a:ext cx="5690279" cy="328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/>
          </a:p>
          <a:p>
            <a:pPr marL="0" indent="0">
              <a:buFont typeface="Wingdings 3" charset="2"/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pt-BR" dirty="0"/>
          </a:p>
        </p:txBody>
      </p:sp>
      <p:sp>
        <p:nvSpPr>
          <p:cNvPr id="4" name="Seta dobrada 3"/>
          <p:cNvSpPr/>
          <p:nvPr/>
        </p:nvSpPr>
        <p:spPr>
          <a:xfrm>
            <a:off x="4681182" y="1270000"/>
            <a:ext cx="2088108" cy="22238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6132142" y="2227167"/>
            <a:ext cx="2310687" cy="194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83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Taxas fixas + 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320" y="1287132"/>
            <a:ext cx="8596668" cy="391543"/>
          </a:xfrm>
        </p:spPr>
        <p:txBody>
          <a:bodyPr/>
          <a:lstStyle/>
          <a:p>
            <a:r>
              <a:rPr lang="pt-BR" dirty="0" smtClean="0"/>
              <a:t>Chamando um método ancestral.</a:t>
            </a:r>
            <a:endParaRPr lang="pt-BR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5" y="1678676"/>
            <a:ext cx="10909614" cy="5179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Seguro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Veiculo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veiculo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valorDoSeguro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franquia;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calcularTaxa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super.calcularTaxa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400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2400" b="1" i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this.veiculo.getValor</a:t>
            </a:r>
            <a:r>
              <a:rPr lang="pt-BR" sz="2400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0.15;</a:t>
            </a: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/>
          </a:p>
          <a:p>
            <a:pPr marL="0" indent="0">
              <a:buFont typeface="Wingdings 3" charset="2"/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014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o método </a:t>
            </a:r>
            <a:r>
              <a:rPr lang="pt-BR" dirty="0" err="1" smtClean="0"/>
              <a:t>calcularTaxa</a:t>
            </a:r>
            <a:r>
              <a:rPr lang="pt-BR" dirty="0" smtClean="0"/>
              <a:t> na </a:t>
            </a:r>
            <a:r>
              <a:rPr lang="pt-BR" dirty="0" err="1" smtClean="0"/>
              <a:t>super-classe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Implemente os métodos reescritos </a:t>
            </a:r>
            <a:r>
              <a:rPr lang="pt-BR" dirty="0" err="1" smtClean="0"/>
              <a:t>calcularTaxa</a:t>
            </a:r>
            <a:r>
              <a:rPr lang="pt-BR" dirty="0" smtClean="0"/>
              <a:t> nas classes herdeiras fazendo com que elas utilizam a taxa fixa de serviço + as </a:t>
            </a:r>
            <a:r>
              <a:rPr lang="pt-BR" dirty="0" err="1" smtClean="0"/>
              <a:t>formulás</a:t>
            </a:r>
            <a:r>
              <a:rPr lang="pt-BR" dirty="0" smtClean="0"/>
              <a:t> específicas.</a:t>
            </a:r>
          </a:p>
          <a:p>
            <a:r>
              <a:rPr lang="pt-BR" dirty="0" smtClean="0"/>
              <a:t>Empréstimo (</a:t>
            </a:r>
            <a:r>
              <a:rPr lang="pt-BR" dirty="0" err="1" smtClean="0"/>
              <a:t>taxa_fixa</a:t>
            </a:r>
            <a:r>
              <a:rPr lang="pt-BR" dirty="0" smtClean="0"/>
              <a:t> + valor do </a:t>
            </a:r>
            <a:r>
              <a:rPr lang="pt-BR" dirty="0" err="1" smtClean="0"/>
              <a:t>emprestimo</a:t>
            </a:r>
            <a:r>
              <a:rPr lang="pt-BR" dirty="0" smtClean="0"/>
              <a:t>) * 10%;</a:t>
            </a:r>
          </a:p>
          <a:p>
            <a:r>
              <a:rPr lang="pt-BR" dirty="0" smtClean="0"/>
              <a:t>Seguro (</a:t>
            </a:r>
            <a:r>
              <a:rPr lang="pt-BR" dirty="0" err="1" smtClean="0"/>
              <a:t>taxa_fixa</a:t>
            </a:r>
            <a:r>
              <a:rPr lang="pt-BR" dirty="0" smtClean="0"/>
              <a:t> </a:t>
            </a:r>
            <a:r>
              <a:rPr lang="pt-BR" dirty="0"/>
              <a:t>+ valor do </a:t>
            </a:r>
            <a:r>
              <a:rPr lang="pt-BR" dirty="0" smtClean="0"/>
              <a:t>veiculo) </a:t>
            </a:r>
            <a:r>
              <a:rPr lang="pt-BR" dirty="0"/>
              <a:t>* </a:t>
            </a:r>
            <a:r>
              <a:rPr lang="pt-BR" dirty="0" smtClean="0"/>
              <a:t>15%;</a:t>
            </a:r>
          </a:p>
          <a:p>
            <a:pPr lvl="1"/>
            <a:r>
              <a:rPr lang="pt-BR" dirty="0" smtClean="0"/>
              <a:t>OBS. Declare um valor padrão para o veículo. R$ 10.000.</a:t>
            </a:r>
          </a:p>
          <a:p>
            <a:r>
              <a:rPr lang="pt-BR" dirty="0" smtClean="0"/>
              <a:t>No método </a:t>
            </a:r>
            <a:r>
              <a:rPr lang="pt-BR" dirty="0" err="1" smtClean="0"/>
              <a:t>Main</a:t>
            </a:r>
            <a:r>
              <a:rPr lang="pt-BR" dirty="0" smtClean="0"/>
              <a:t>, teste suas alterações.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5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Serviço Bancário</a:t>
            </a:r>
            <a:br>
              <a:rPr lang="pt-BR" dirty="0" smtClean="0"/>
            </a:br>
            <a:r>
              <a:rPr lang="pt-BR" b="1" dirty="0" smtClean="0"/>
              <a:t>Uma classe para todos os serviços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996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Uma classe para todos os serviços</a:t>
            </a:r>
            <a:br>
              <a:rPr lang="pt-BR" b="1" dirty="0" smtClean="0"/>
            </a:br>
            <a:r>
              <a:rPr lang="pt-BR" b="1" dirty="0" smtClean="0"/>
              <a:t>+ </a:t>
            </a:r>
            <a:r>
              <a:rPr lang="pt-BR" b="1" dirty="0" err="1" smtClean="0"/>
              <a:t>Emprestimo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GERAL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EMPRESTIMO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taxa;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796329" y="1930400"/>
            <a:ext cx="2595582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Empréstimo</a:t>
            </a:r>
          </a:p>
          <a:p>
            <a:r>
              <a:rPr lang="pt-BR" dirty="0" smtClean="0"/>
              <a:t>+ valor do empréstimo.</a:t>
            </a:r>
          </a:p>
          <a:p>
            <a:r>
              <a:rPr lang="pt-BR" dirty="0" smtClean="0"/>
              <a:t>+ taxa de juros</a:t>
            </a:r>
          </a:p>
        </p:txBody>
      </p:sp>
    </p:spTree>
    <p:extLst>
      <p:ext uri="{BB962C8B-B14F-4D97-AF65-F5344CB8AC3E}">
        <p14:creationId xmlns:p14="http://schemas.microsoft.com/office/powerpoint/2010/main" val="66389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Uma classe para todos os serviços</a:t>
            </a:r>
            <a:br>
              <a:rPr lang="pt-BR" b="1" dirty="0" smtClean="0"/>
            </a:br>
            <a:r>
              <a:rPr lang="pt-BR" b="1" dirty="0" smtClean="0"/>
              <a:t>+ </a:t>
            </a:r>
            <a:r>
              <a:rPr lang="pt-BR" b="1" dirty="0" err="1" smtClean="0"/>
              <a:t>Emprestimo</a:t>
            </a:r>
            <a:r>
              <a:rPr lang="pt-BR" b="1" dirty="0"/>
              <a:t> </a:t>
            </a:r>
            <a:r>
              <a:rPr lang="pt-BR" b="1" dirty="0" smtClean="0"/>
              <a:t>+ Seguro Veículo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GERAL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EMPRESTIMO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taxa;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SEGURO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Veiculo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veiculo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valorDoSeguroDoVeiculo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franquia;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766528" y="1930400"/>
            <a:ext cx="2595582" cy="203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Empréstimo</a:t>
            </a:r>
          </a:p>
          <a:p>
            <a:r>
              <a:rPr lang="pt-BR" dirty="0" smtClean="0"/>
              <a:t>+ valor do empréstimo.</a:t>
            </a:r>
          </a:p>
          <a:p>
            <a:r>
              <a:rPr lang="pt-BR" dirty="0" smtClean="0"/>
              <a:t>+ taxa de juros</a:t>
            </a:r>
          </a:p>
          <a:p>
            <a:r>
              <a:rPr lang="pt-BR" dirty="0" smtClean="0"/>
              <a:t>Seguro</a:t>
            </a:r>
          </a:p>
          <a:p>
            <a:r>
              <a:rPr lang="pt-BR" dirty="0" smtClean="0"/>
              <a:t>+ veículo</a:t>
            </a:r>
          </a:p>
          <a:p>
            <a:r>
              <a:rPr lang="pt-BR" dirty="0" smtClean="0"/>
              <a:t>+ valor do seguro</a:t>
            </a:r>
          </a:p>
          <a:p>
            <a:r>
              <a:rPr lang="pt-BR" dirty="0" smtClean="0"/>
              <a:t>+ franquia</a:t>
            </a:r>
          </a:p>
        </p:txBody>
      </p:sp>
    </p:spTree>
    <p:extLst>
      <p:ext uri="{BB962C8B-B14F-4D97-AF65-F5344CB8AC3E}">
        <p14:creationId xmlns:p14="http://schemas.microsoft.com/office/powerpoint/2010/main" val="143647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Uma classe para todos os serviços</a:t>
            </a:r>
            <a:br>
              <a:rPr lang="pt-BR" b="1" dirty="0" smtClean="0"/>
            </a:br>
            <a:r>
              <a:rPr lang="pt-BR" b="1" dirty="0" smtClean="0"/>
              <a:t>Que bagunça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lvl="1"/>
            <a:r>
              <a:rPr lang="pt-BR" sz="2400" dirty="0" smtClean="0"/>
              <a:t>Tentamos usar o conceito DRY mas...</a:t>
            </a:r>
          </a:p>
          <a:p>
            <a:pPr lvl="1"/>
            <a:r>
              <a:rPr lang="pt-BR" sz="2200" dirty="0" smtClean="0"/>
              <a:t>Dificuldade no desenvolvimento.</a:t>
            </a:r>
          </a:p>
          <a:p>
            <a:pPr lvl="2"/>
            <a:r>
              <a:rPr lang="pt-BR" sz="2000" dirty="0" smtClean="0"/>
              <a:t>Se dois programadores trabalharem ao mesmo tempo?</a:t>
            </a:r>
          </a:p>
          <a:p>
            <a:pPr lvl="2"/>
            <a:r>
              <a:rPr lang="pt-BR" sz="2000" dirty="0" smtClean="0"/>
              <a:t>Os novos funcionários entenderão essa bagunça?</a:t>
            </a:r>
          </a:p>
          <a:p>
            <a:pPr lvl="2"/>
            <a:r>
              <a:rPr lang="pt-BR" sz="2000" dirty="0" smtClean="0"/>
              <a:t>Uso indevido de memória</a:t>
            </a:r>
          </a:p>
          <a:p>
            <a:pPr lvl="3"/>
            <a:r>
              <a:rPr lang="pt-BR" sz="1800" dirty="0" smtClean="0"/>
              <a:t>Propriedades que você não vai usar.</a:t>
            </a:r>
          </a:p>
          <a:p>
            <a:pPr lvl="2"/>
            <a:r>
              <a:rPr lang="pt-BR" sz="2000" dirty="0" smtClean="0"/>
              <a:t>Problema de modelagem</a:t>
            </a:r>
          </a:p>
          <a:p>
            <a:pPr lvl="3"/>
            <a:r>
              <a:rPr lang="pt-BR" sz="1800" dirty="0" smtClean="0"/>
              <a:t>Não existe franquia em um modelo feito para empréstimo.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99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Uma classe para CADA serviço</a:t>
            </a:r>
            <a:br>
              <a:rPr lang="pt-BR" b="1" dirty="0" smtClean="0"/>
            </a:br>
            <a:r>
              <a:rPr lang="pt-BR" b="1" dirty="0" smtClean="0"/>
              <a:t>Empréstimo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Emprestimo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GERAL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EMPRESTIMO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taxa;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766528" y="1930400"/>
            <a:ext cx="2595582" cy="20313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Geral</a:t>
            </a:r>
          </a:p>
          <a:p>
            <a:r>
              <a:rPr lang="pt-BR" dirty="0" smtClean="0"/>
              <a:t>+ cliente</a:t>
            </a:r>
          </a:p>
          <a:p>
            <a:r>
              <a:rPr lang="pt-BR" dirty="0" smtClean="0"/>
              <a:t>+ funcionário</a:t>
            </a:r>
          </a:p>
          <a:p>
            <a:r>
              <a:rPr lang="pt-BR" dirty="0" smtClean="0"/>
              <a:t>+ data e hora</a:t>
            </a:r>
          </a:p>
          <a:p>
            <a:r>
              <a:rPr lang="pt-BR" dirty="0" smtClean="0"/>
              <a:t>Empréstimo</a:t>
            </a:r>
          </a:p>
          <a:p>
            <a:r>
              <a:rPr lang="pt-BR" dirty="0" smtClean="0"/>
              <a:t>+ valor do empréstimo.</a:t>
            </a:r>
          </a:p>
          <a:p>
            <a:r>
              <a:rPr lang="pt-BR" dirty="0" smtClean="0"/>
              <a:t>+ taxa de juros</a:t>
            </a:r>
          </a:p>
        </p:txBody>
      </p:sp>
    </p:spTree>
    <p:extLst>
      <p:ext uri="{BB962C8B-B14F-4D97-AF65-F5344CB8AC3E}">
        <p14:creationId xmlns:p14="http://schemas.microsoft.com/office/powerpoint/2010/main" val="256737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Uma classe para CADA serviço</a:t>
            </a:r>
            <a:br>
              <a:rPr lang="pt-BR" b="1" dirty="0" smtClean="0"/>
            </a:br>
            <a:r>
              <a:rPr lang="pt-BR" b="1" dirty="0" smtClean="0"/>
              <a:t>Seguro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Seguro {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GERAL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Cliente contratante;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Funcionario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responsavel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dataContratacao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SEGURO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Veiculo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veiculo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valorDoSeguroDoVeiculo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franquia;</a:t>
            </a:r>
          </a:p>
          <a:p>
            <a:pPr marL="0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766528" y="1930400"/>
            <a:ext cx="1955985" cy="23083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Geral</a:t>
            </a:r>
          </a:p>
          <a:p>
            <a:r>
              <a:rPr lang="pt-BR" dirty="0" smtClean="0"/>
              <a:t>+ cliente</a:t>
            </a:r>
          </a:p>
          <a:p>
            <a:r>
              <a:rPr lang="pt-BR" dirty="0" smtClean="0"/>
              <a:t>+ funcionário</a:t>
            </a:r>
          </a:p>
          <a:p>
            <a:r>
              <a:rPr lang="pt-BR" dirty="0" smtClean="0"/>
              <a:t>+ data e hora</a:t>
            </a:r>
          </a:p>
          <a:p>
            <a:r>
              <a:rPr lang="pt-BR" dirty="0" smtClean="0"/>
              <a:t>Seguro</a:t>
            </a:r>
          </a:p>
          <a:p>
            <a:r>
              <a:rPr lang="pt-BR" dirty="0" smtClean="0"/>
              <a:t>+ veículo</a:t>
            </a:r>
          </a:p>
          <a:p>
            <a:r>
              <a:rPr lang="pt-BR" dirty="0" smtClean="0"/>
              <a:t>+ valor do seguro</a:t>
            </a:r>
          </a:p>
          <a:p>
            <a:r>
              <a:rPr lang="pt-BR" dirty="0" smtClean="0"/>
              <a:t>+ franquia</a:t>
            </a:r>
          </a:p>
        </p:txBody>
      </p:sp>
    </p:spTree>
    <p:extLst>
      <p:ext uri="{BB962C8B-B14F-4D97-AF65-F5344CB8AC3E}">
        <p14:creationId xmlns:p14="http://schemas.microsoft.com/office/powerpoint/2010/main" val="313269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680</TotalTime>
  <Words>1006</Words>
  <Application>Microsoft Office PowerPoint</Application>
  <PresentationFormat>Widescreen</PresentationFormat>
  <Paragraphs>356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Trebuchet MS</vt:lpstr>
      <vt:lpstr>Wingdings 3</vt:lpstr>
      <vt:lpstr>Facetado</vt:lpstr>
      <vt:lpstr>Linguagem I Orientação a objetos com Java.</vt:lpstr>
      <vt:lpstr>Herança</vt:lpstr>
      <vt:lpstr>Exemplo: Serviço Bancário</vt:lpstr>
      <vt:lpstr>Exemplo: Serviço Bancário Uma classe para todos os serviços</vt:lpstr>
      <vt:lpstr>Uma classe para todos os serviços + Emprestimo</vt:lpstr>
      <vt:lpstr>Uma classe para todos os serviços + Emprestimo + Seguro Veículo</vt:lpstr>
      <vt:lpstr>Uma classe para todos os serviços Que bagunça</vt:lpstr>
      <vt:lpstr>Uma classe para CADA serviço Empréstimo</vt:lpstr>
      <vt:lpstr>Uma classe para CADA serviço Seguro</vt:lpstr>
      <vt:lpstr>Uma classe para cada serviço Melhorou?</vt:lpstr>
      <vt:lpstr>Que abordagem devemos usar?</vt:lpstr>
      <vt:lpstr>A Herança</vt:lpstr>
      <vt:lpstr>A Herança</vt:lpstr>
      <vt:lpstr>A Herança</vt:lpstr>
      <vt:lpstr>Herança Classe genérica (super classe) - Serviço</vt:lpstr>
      <vt:lpstr>Herança Classe Específica (sub classe) Empréstimo</vt:lpstr>
      <vt:lpstr>Herança Classe Específica (sub classe) Seguro</vt:lpstr>
      <vt:lpstr>Exercício</vt:lpstr>
      <vt:lpstr>A Herança – Alterações em Cascata</vt:lpstr>
      <vt:lpstr>Incrementando nossa super classe serviços.</vt:lpstr>
      <vt:lpstr>Incrementando nossa super classe serviços.</vt:lpstr>
      <vt:lpstr>Necessidades Específicas</vt:lpstr>
      <vt:lpstr>Necessidades Específicas</vt:lpstr>
      <vt:lpstr>Exercício</vt:lpstr>
      <vt:lpstr>Exercício</vt:lpstr>
      <vt:lpstr>Taxas fixas + específicas</vt:lpstr>
      <vt:lpstr>Taxas fixas + específicas</vt:lpstr>
      <vt:lpstr>Taxas fixas + específicas</vt:lpstr>
      <vt:lpstr>Taxas fixas + específicas</vt:lpstr>
      <vt:lpstr>Taxas fixas + específicas</vt:lpstr>
      <vt:lpstr>Taxas fixas + específicas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I Orientação a objetos com Java.</dc:title>
  <dc:creator>Jonathan Cardozo</dc:creator>
  <cp:lastModifiedBy>Jonathan Cardozo</cp:lastModifiedBy>
  <cp:revision>31</cp:revision>
  <dcterms:created xsi:type="dcterms:W3CDTF">2014-05-24T13:06:35Z</dcterms:created>
  <dcterms:modified xsi:type="dcterms:W3CDTF">2014-05-31T21:06:58Z</dcterms:modified>
</cp:coreProperties>
</file>