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Today, we will be giving a briefing on our Senior Design project, TriageTag RFID System.</a:t>
            </a:r>
          </a:p>
          <a:p>
            <a:pPr lvl="0">
              <a:lnSpc>
                <a:spcPct val="115000"/>
              </a:lnSpc>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Samsung Galaxy Note 5 was chosen as the mobile device. The mobile device allows the Triage personnel to access the medical information of injured firefighters. Triage personnel may have gloves when operating the system so the stylus that is equipped with the Note 5 will allow for device function when the gloves are not compatible with the touch screen of the device.  The Note 5 is also equipped with 32 Gigabites of memory which will allocate enough memory for the local database and TriageTag application to be stored on the the device. Since the local database on each device must be synchronized to the master database, the Note 5’s Wifi capabilities will enable this synchronization to be done via WiFi connection. The Note 5 also has bluetooth connectivity to connect and receive information from the TriageTag RFID scanner. The WiFi and Bluetooth functionality of our system allows for wireless interfacing between all of the TriageTag system components.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==.&gt; The Medical Information Database will provide a mapping of medical information to firefighters.</a:t>
            </a:r>
          </a:p>
          <a:p>
            <a:pPr lvl="0">
              <a:spcBef>
                <a:spcPts val="0"/>
              </a:spcBef>
              <a:buNone/>
            </a:pPr>
            <a:r>
              <a:rPr lang="en"/>
              <a:t>         The medical information will be stored as xml files and will be encrypted to protect the firefighters</a:t>
            </a:r>
          </a:p>
          <a:p>
            <a:pPr indent="0" lvl="0" marL="0" rtl="0">
              <a:spcBef>
                <a:spcPts val="0"/>
              </a:spcBef>
              <a:buNone/>
            </a:pPr>
            <a:r>
              <a:rPr lang="en"/>
              <a:t>          information. </a:t>
            </a:r>
          </a:p>
          <a:p>
            <a:pPr indent="457200" lvl="0" rtl="0">
              <a:spcBef>
                <a:spcPts val="0"/>
              </a:spcBef>
              <a:buNone/>
            </a:pPr>
            <a:r>
              <a:t/>
            </a:r>
            <a:endParaRPr/>
          </a:p>
          <a:p>
            <a:pPr lvl="0" rtl="0">
              <a:spcBef>
                <a:spcPts val="0"/>
              </a:spcBef>
              <a:buNone/>
            </a:pPr>
            <a:r>
              <a:rPr lang="en"/>
              <a:t>== &gt; A firefighter can edit his/her own medical information to reflect their current health status.</a:t>
            </a:r>
          </a:p>
          <a:p>
            <a:pPr lvl="0" rtl="0">
              <a:spcBef>
                <a:spcPts val="0"/>
              </a:spcBef>
              <a:buNone/>
            </a:pPr>
            <a:r>
              <a:t/>
            </a:r>
            <a:endParaRPr/>
          </a:p>
          <a:p>
            <a:pPr lvl="0">
              <a:spcBef>
                <a:spcPts val="0"/>
              </a:spcBef>
              <a:buNone/>
            </a:pPr>
            <a:r>
              <a:rPr lang="en"/>
              <a:t>== &gt; Each user of the system will have a username and password to ensure appropriate use of the system</a:t>
            </a:r>
          </a:p>
          <a:p>
            <a:pPr lvl="0">
              <a:spcBef>
                <a:spcPts val="0"/>
              </a:spcBef>
              <a:buNone/>
            </a:pPr>
            <a:r>
              <a:rPr lang="en"/>
              <a:t>	</a:t>
            </a:r>
          </a:p>
          <a:p>
            <a:pPr lvl="0">
              <a:spcBef>
                <a:spcPts val="0"/>
              </a:spcBef>
              <a:buNone/>
            </a:pPr>
            <a:r>
              <a:rPr lang="en"/>
              <a:t>== &gt; To the right is a mock-up of what the medical professional will see when they retrieve the medical information of a firefighter.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TriageTag system will improve how effectively injured firefighters can be treated. It will give triage personnel medical information that typically wasn’t available on site in the past. This medical information can help assess the severity of the injuries of firefighters and improve patient care as an injured firefighter is being treated on site or en route to a treatment facility.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TriageTag system is a dynamic process that can help make the triage of injured firefighters more efficient and accurate. If this system is implemented, it will help save lives. This system can also be expanded to include police officers, search and rescue, and even military in deployed locations.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None/>
            </a:pPr>
            <a:r>
              <a:rPr lang="en"/>
              <a:t>Here is a brief recap of the topics covered in this briefing.</a:t>
            </a:r>
          </a:p>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Here is a list of all of the references used in this presentation.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None/>
            </a:pPr>
            <a:r>
              <a:rPr lang="en"/>
              <a:t>Thank you for your time. Please email any member of the Triage Team at any of the following email addresses if you have any questions regarding the material covered in this presentation.</a:t>
            </a: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sz="1200">
                <a:latin typeface="Times New Roman"/>
                <a:ea typeface="Times New Roman"/>
                <a:cs typeface="Times New Roman"/>
                <a:sym typeface="Times New Roman"/>
              </a:rPr>
              <a:t>The members of the Triage Team are Troy Caplinger, Robert Lang, Vincent Haenni, Anthony Inman, and Jonathan Carpenter. We are a well balanced unit with both computer and electrical engineering experience. Each member is a senior in their degree program at Wright State University and plan to graduate either in the Fall of this year or Spring of 2017. </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Here is a quick overview of what we’ll be discussing today.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Talking points:</a:t>
            </a:r>
          </a:p>
          <a:p>
            <a:pPr lvl="0">
              <a:spcBef>
                <a:spcPts val="0"/>
              </a:spcBef>
              <a:buNone/>
            </a:pPr>
            <a:r>
              <a:rPr lang="en"/>
              <a:t>During recent mass casualty events, such as Hurricane Katrina or 9/11, firefighters are some of the first to respond. When they become injured, they are no longer considered first responders, but victims. Once this occurs, they are then entered into the triage process, where triage personnel must assign a severity of injury or triage level. This level can be difficult to determine accurately, especially if the firefighter is unresponsive. If there are on site treatment facilities, then having relevant medical information can be the difference between life and death. The TriageTag system is designed to supply this life or death information.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Currently, there are already RFID systems in production for a variety of different purposes. One system designed for triage, involves tracking the number and severity of firefighter injuries and relaying that information to incident commander. Another similar system involves tagging livestock with passive RFID tags. When these tags are scanned with a RFID reader, a unique identification signal is sent the reader. From there, the farmer is able to view data in a database that corresponds to that animal. This information can be updated, altered, or deleted altogether. Finally, pets can be tagged with RFID tags. If a pet gets lost, a veterinarian can scan the animal, and if they have a tag, a unique identification signal is sent to the scanner which can be used to access an entry in a database with information on the pets owners, including phone number, email, or even their address.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TriageTag system is a dynamic approach that integrates RFID technology into the triage process. The process begins with each firefighter being equipped with an RFID tag that contains a unique identification signal. When an injured firefighter enters the medical facility the triage personnel then scans the firefighter’s RFID tag by supplying energy to the tag with the RFID scanner which then activates the RFID tag’s transmitter. The scanner then transmits the received unique identification signal via bluetooth connection to the mobile device. Once the mobile device receives the unique signal from the RFID scanner, this signal is used to query a  database located on the mobile device. This query will retrieve identification and medical information that corresponds to the injured firefighter which can then be used to provide higher quality medical care.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a small selection of our constraints and requirements. Since personal medical information will be collected, the system must conform to HIPAA standards and get consent from the firefighters to use their information in the system. We felt that additional security was also necessary to protect the firefighters information, so the system encrypts the medical records according to AES. ISO/IEC 18000-63:2015 is the standard dealing with interfacing RFID tags and the RFID scanners in the 860 MHz to 960 MHz range, to ensure interoperability and compatibility. The first requirement was selected to further protect the firefighters personal information and to ensure that the medical information stored on the master database could only be changed by the appropriate user. We also decided to include user authentication on the local database to ensure that only authorized triage personnel can access the medical information. The user authentication will ensure that if a random person walks into the triage center and picks up a mobile device, they would not be able to access the database.The system will also rely on passive RFID technology in order to function.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Passive RFID tags do not have a built in energy storage device and transmit their information only when energized by an RFID scanner. Whereas active RFID tags have a built in energy source and transmit their signal without being energized by an RFID scanner. We chose passive RFID technology so that the firefighters do not have to worry about charging or replacing energy sources and to ensure the firefighter is not carrying the extra weight of the energy source. The Rivet Jr tag is a passive RFID tag that is small, durable, and complies to ISO 18000 which satisfies the constraints and requirements of the system.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function of the RFID scanner is to energize and receive the identification signal that is transmitted from the RFID tag. The scanner then relays this identification information to the TriageTag mobile device so that the triage personnel can identify and access medical information that pertains to the injured firefighter. The scanner that we chose for our system is the TSL 1128. The TSL 1128 operates in the same frequency range as the Rivet Jr RFID tag and can supply power to energize the RFID tag’s transmitter. The TSL 1128 has the bluetooth connectivity necessary to communicate with the TriageTag mobile device. The rechargeable battery and bluetooth connectivity makes this scanner portable and the simple, trigger-operated design makes it easy for triage personnel to use.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0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emsworld.com/article/10934759/firefighter-injuri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44575"/>
            <a:ext cx="8520600" cy="792600"/>
          </a:xfrm>
          <a:prstGeom prst="rect">
            <a:avLst/>
          </a:prstGeom>
        </p:spPr>
        <p:txBody>
          <a:bodyPr anchorCtr="0" anchor="b" bIns="91425" lIns="91425" rIns="91425" tIns="91425">
            <a:noAutofit/>
          </a:bodyPr>
          <a:lstStyle/>
          <a:p>
            <a:pPr lvl="0" rtl="0">
              <a:spcBef>
                <a:spcPts val="0"/>
              </a:spcBef>
              <a:buNone/>
            </a:pPr>
            <a:r>
              <a:rPr lang="en"/>
              <a:t>TriageTag RFID System</a:t>
            </a:r>
          </a:p>
        </p:txBody>
      </p:sp>
      <p:sp>
        <p:nvSpPr>
          <p:cNvPr id="55" name="Shape 55"/>
          <p:cNvSpPr txBox="1"/>
          <p:nvPr>
            <p:ph idx="1" type="subTitle"/>
          </p:nvPr>
        </p:nvSpPr>
        <p:spPr>
          <a:xfrm>
            <a:off x="311700" y="1706250"/>
            <a:ext cx="4732800" cy="2992200"/>
          </a:xfrm>
          <a:prstGeom prst="rect">
            <a:avLst/>
          </a:prstGeom>
        </p:spPr>
        <p:txBody>
          <a:bodyPr anchorCtr="0" anchor="t" bIns="91425" lIns="91425" rIns="91425" tIns="91425">
            <a:noAutofit/>
          </a:bodyPr>
          <a:lstStyle/>
          <a:p>
            <a:pPr lvl="0" rtl="0">
              <a:spcBef>
                <a:spcPts val="0"/>
              </a:spcBef>
              <a:buNone/>
            </a:pPr>
            <a:r>
              <a:t/>
            </a:r>
            <a:endParaRPr>
              <a:solidFill>
                <a:srgbClr val="F3F3F3"/>
              </a:solidFill>
            </a:endParaRPr>
          </a:p>
          <a:p>
            <a:pPr lvl="0" rtl="0">
              <a:spcBef>
                <a:spcPts val="0"/>
              </a:spcBef>
              <a:buNone/>
            </a:pPr>
            <a:r>
              <a:rPr lang="en">
                <a:solidFill>
                  <a:srgbClr val="F3F3F3"/>
                </a:solidFill>
              </a:rPr>
              <a:t>   </a:t>
            </a:r>
            <a:r>
              <a:rPr lang="en" sz="3000">
                <a:solidFill>
                  <a:srgbClr val="F3F3F3"/>
                </a:solidFill>
              </a:rPr>
              <a:t>A System That Saves Lives</a:t>
            </a:r>
          </a:p>
          <a:p>
            <a:pPr lvl="0" rtl="0">
              <a:spcBef>
                <a:spcPts val="0"/>
              </a:spcBef>
              <a:buNone/>
            </a:pPr>
            <a:r>
              <a:t/>
            </a:r>
            <a:endParaRPr sz="2400">
              <a:solidFill>
                <a:srgbClr val="F3F3F3"/>
              </a:solidFill>
            </a:endParaRPr>
          </a:p>
          <a:p>
            <a:pPr lvl="0">
              <a:spcBef>
                <a:spcPts val="0"/>
              </a:spcBef>
              <a:buNone/>
            </a:pPr>
            <a:r>
              <a:rPr lang="en" sz="2400">
                <a:solidFill>
                  <a:srgbClr val="F3F3F3"/>
                </a:solidFill>
              </a:rPr>
              <a:t>By: TriageTag Team</a:t>
            </a:r>
          </a:p>
          <a:p>
            <a:pPr lvl="0" rtl="0">
              <a:spcBef>
                <a:spcPts val="0"/>
              </a:spcBef>
              <a:buNone/>
            </a:pPr>
            <a:r>
              <a:t/>
            </a:r>
            <a:endParaRPr sz="2400">
              <a:solidFill>
                <a:srgbClr val="F3F3F3"/>
              </a:solidFill>
            </a:endParaRPr>
          </a:p>
        </p:txBody>
      </p:sp>
      <p:pic>
        <p:nvPicPr>
          <p:cNvPr id="56" name="Shape 56"/>
          <p:cNvPicPr preferRelativeResize="0"/>
          <p:nvPr/>
        </p:nvPicPr>
        <p:blipFill>
          <a:blip r:embed="rId3">
            <a:alphaModFix/>
          </a:blip>
          <a:stretch>
            <a:fillRect/>
          </a:stretch>
        </p:blipFill>
        <p:spPr>
          <a:xfrm>
            <a:off x="5183350" y="2002900"/>
            <a:ext cx="3648950" cy="2419174"/>
          </a:xfrm>
          <a:prstGeom prst="rect">
            <a:avLst/>
          </a:prstGeom>
          <a:noFill/>
          <a:ln>
            <a:noFill/>
          </a:ln>
        </p:spPr>
      </p:pic>
      <p:sp>
        <p:nvSpPr>
          <p:cNvPr id="57" name="Shape 57"/>
          <p:cNvSpPr txBox="1"/>
          <p:nvPr/>
        </p:nvSpPr>
        <p:spPr>
          <a:xfrm>
            <a:off x="8568425" y="4312500"/>
            <a:ext cx="7121700" cy="831000"/>
          </a:xfrm>
          <a:prstGeom prst="rect">
            <a:avLst/>
          </a:prstGeom>
          <a:noFill/>
          <a:ln>
            <a:noFill/>
          </a:ln>
        </p:spPr>
        <p:txBody>
          <a:bodyPr anchorCtr="0" anchor="t" bIns="91425" lIns="91425" rIns="91425" tIns="91425">
            <a:noAutofit/>
          </a:bodyPr>
          <a:lstStyle/>
          <a:p>
            <a:pPr lvl="0">
              <a:spcBef>
                <a:spcPts val="0"/>
              </a:spcBef>
              <a:buNone/>
            </a:pPr>
            <a:r>
              <a:rPr lang="en" sz="800">
                <a:solidFill>
                  <a:srgbClr val="EFEFEF"/>
                </a:solidFill>
              </a:rPr>
              <a:t> [1]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System Components continued...</a:t>
            </a:r>
          </a:p>
        </p:txBody>
      </p:sp>
      <p:sp>
        <p:nvSpPr>
          <p:cNvPr id="122" name="Shape 122"/>
          <p:cNvSpPr txBox="1"/>
          <p:nvPr>
            <p:ph idx="1" type="body"/>
          </p:nvPr>
        </p:nvSpPr>
        <p:spPr>
          <a:xfrm>
            <a:off x="311700" y="1152475"/>
            <a:ext cx="3999900" cy="3644700"/>
          </a:xfrm>
          <a:prstGeom prst="rect">
            <a:avLst/>
          </a:prstGeom>
        </p:spPr>
        <p:txBody>
          <a:bodyPr anchorCtr="0" anchor="t" bIns="91425" lIns="91425" rIns="91425" tIns="91425">
            <a:noAutofit/>
          </a:bodyPr>
          <a:lstStyle/>
          <a:p>
            <a:pPr indent="-228600" lvl="0" marL="457200" rtl="0">
              <a:lnSpc>
                <a:spcPct val="150000"/>
              </a:lnSpc>
              <a:spcBef>
                <a:spcPts val="0"/>
              </a:spcBef>
              <a:buClr>
                <a:srgbClr val="FFFFFF"/>
              </a:buClr>
            </a:pPr>
            <a:r>
              <a:rPr lang="en">
                <a:solidFill>
                  <a:srgbClr val="FFFFFF"/>
                </a:solidFill>
              </a:rPr>
              <a:t>Samsung Galaxy Note 5</a:t>
            </a:r>
          </a:p>
          <a:p>
            <a:pPr indent="-228600" lvl="1" marL="914400" rtl="0">
              <a:lnSpc>
                <a:spcPct val="150000"/>
              </a:lnSpc>
              <a:spcBef>
                <a:spcPts val="0"/>
              </a:spcBef>
              <a:buClr>
                <a:srgbClr val="FFFFFF"/>
              </a:buClr>
            </a:pPr>
            <a:r>
              <a:rPr lang="en">
                <a:solidFill>
                  <a:srgbClr val="FFFFFF"/>
                </a:solidFill>
              </a:rPr>
              <a:t>S-pen stylus</a:t>
            </a:r>
          </a:p>
          <a:p>
            <a:pPr indent="-228600" lvl="1" marL="914400" rtl="0">
              <a:lnSpc>
                <a:spcPct val="150000"/>
              </a:lnSpc>
              <a:spcBef>
                <a:spcPts val="0"/>
              </a:spcBef>
              <a:buClr>
                <a:srgbClr val="FFFFFF"/>
              </a:buClr>
            </a:pPr>
            <a:r>
              <a:rPr lang="en">
                <a:solidFill>
                  <a:srgbClr val="FFFFFF"/>
                </a:solidFill>
              </a:rPr>
              <a:t>USB 2.0</a:t>
            </a:r>
          </a:p>
          <a:p>
            <a:pPr indent="-228600" lvl="1" marL="914400" rtl="0">
              <a:lnSpc>
                <a:spcPct val="150000"/>
              </a:lnSpc>
              <a:spcBef>
                <a:spcPts val="0"/>
              </a:spcBef>
              <a:buClr>
                <a:srgbClr val="FFFFFF"/>
              </a:buClr>
            </a:pPr>
            <a:r>
              <a:rPr lang="en">
                <a:solidFill>
                  <a:srgbClr val="FFFFFF"/>
                </a:solidFill>
              </a:rPr>
              <a:t>WiFi enabled</a:t>
            </a:r>
          </a:p>
          <a:p>
            <a:pPr indent="-228600" lvl="1" marL="914400" rtl="0">
              <a:lnSpc>
                <a:spcPct val="150000"/>
              </a:lnSpc>
              <a:spcBef>
                <a:spcPts val="0"/>
              </a:spcBef>
              <a:buClr>
                <a:srgbClr val="FFFFFF"/>
              </a:buClr>
            </a:pPr>
            <a:r>
              <a:rPr lang="en">
                <a:solidFill>
                  <a:srgbClr val="FFFFFF"/>
                </a:solidFill>
              </a:rPr>
              <a:t>Bluetooth connectivity</a:t>
            </a:r>
          </a:p>
          <a:p>
            <a:pPr indent="-228600" lvl="1" marL="914400" rtl="0">
              <a:lnSpc>
                <a:spcPct val="150000"/>
              </a:lnSpc>
              <a:spcBef>
                <a:spcPts val="0"/>
              </a:spcBef>
              <a:buClr>
                <a:srgbClr val="FFFFFF"/>
              </a:buClr>
            </a:pPr>
            <a:r>
              <a:rPr lang="en">
                <a:solidFill>
                  <a:srgbClr val="FFFFFF"/>
                </a:solidFill>
              </a:rPr>
              <a:t>32GB minimum internal memory</a:t>
            </a:r>
          </a:p>
          <a:p>
            <a:pPr lvl="0" rtl="0">
              <a:lnSpc>
                <a:spcPct val="150000"/>
              </a:lnSpc>
              <a:spcBef>
                <a:spcPts val="0"/>
              </a:spcBef>
              <a:buNone/>
            </a:pPr>
            <a:r>
              <a:t/>
            </a:r>
            <a:endParaRPr>
              <a:solidFill>
                <a:srgbClr val="FFFFFF"/>
              </a:solidFill>
            </a:endParaRPr>
          </a:p>
          <a:p>
            <a:pPr lvl="0" rtl="0">
              <a:lnSpc>
                <a:spcPct val="150000"/>
              </a:lnSpc>
              <a:spcBef>
                <a:spcPts val="0"/>
              </a:spcBef>
              <a:buNone/>
            </a:pPr>
            <a:r>
              <a:t/>
            </a:r>
            <a:endParaRPr>
              <a:solidFill>
                <a:srgbClr val="FFFFFF"/>
              </a:solidFill>
            </a:endParaRPr>
          </a:p>
          <a:p>
            <a:pPr lvl="0" rtl="0">
              <a:lnSpc>
                <a:spcPct val="150000"/>
              </a:lnSpc>
              <a:spcBef>
                <a:spcPts val="0"/>
              </a:spcBef>
              <a:buNone/>
            </a:pPr>
            <a:r>
              <a:t/>
            </a:r>
            <a:endParaRPr>
              <a:solidFill>
                <a:srgbClr val="FFFFFF"/>
              </a:solidFill>
            </a:endParaRPr>
          </a:p>
          <a:p>
            <a:pPr lvl="0" rtl="0">
              <a:lnSpc>
                <a:spcPct val="115000"/>
              </a:lnSpc>
              <a:spcBef>
                <a:spcPts val="0"/>
              </a:spcBef>
              <a:buNone/>
            </a:pPr>
            <a:r>
              <a:rPr lang="en" sz="800">
                <a:solidFill>
                  <a:srgbClr val="FFFFFF"/>
                </a:solidFill>
              </a:rPr>
              <a:t>Information Source: [8]</a:t>
            </a:r>
            <a:br>
              <a:rPr lang="en" sz="800">
                <a:solidFill>
                  <a:srgbClr val="FFFFFF"/>
                </a:solidFill>
              </a:rPr>
            </a:br>
          </a:p>
          <a:p>
            <a:pPr lvl="0">
              <a:spcBef>
                <a:spcPts val="0"/>
              </a:spcBef>
              <a:buNone/>
            </a:pPr>
            <a:r>
              <a:t/>
            </a:r>
            <a:endParaRPr>
              <a:solidFill>
                <a:srgbClr val="FFFFFF"/>
              </a:solidFill>
            </a:endParaRPr>
          </a:p>
        </p:txBody>
      </p:sp>
      <p:pic>
        <p:nvPicPr>
          <p:cNvPr descr="galaxy note 5 unboxing" id="123" name="Shape 123"/>
          <p:cNvPicPr preferRelativeResize="0"/>
          <p:nvPr/>
        </p:nvPicPr>
        <p:blipFill>
          <a:blip r:embed="rId3">
            <a:alphaModFix/>
          </a:blip>
          <a:stretch>
            <a:fillRect/>
          </a:stretch>
        </p:blipFill>
        <p:spPr>
          <a:xfrm>
            <a:off x="4832400" y="1238450"/>
            <a:ext cx="3999899" cy="2666599"/>
          </a:xfrm>
          <a:prstGeom prst="rect">
            <a:avLst/>
          </a:prstGeom>
          <a:noFill/>
          <a:ln>
            <a:noFill/>
          </a:ln>
        </p:spPr>
      </p:pic>
      <p:sp>
        <p:nvSpPr>
          <p:cNvPr id="124" name="Shape 124"/>
          <p:cNvSpPr txBox="1"/>
          <p:nvPr/>
        </p:nvSpPr>
        <p:spPr>
          <a:xfrm>
            <a:off x="8576775" y="3815025"/>
            <a:ext cx="422700" cy="347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800">
                <a:solidFill>
                  <a:schemeClr val="dk1"/>
                </a:solidFill>
              </a:rPr>
              <a:t>[6]</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System Components continued...</a:t>
            </a:r>
          </a:p>
        </p:txBody>
      </p:sp>
      <p:pic>
        <p:nvPicPr>
          <p:cNvPr descr="Mockup.png" id="130" name="Shape 130"/>
          <p:cNvPicPr preferRelativeResize="0"/>
          <p:nvPr/>
        </p:nvPicPr>
        <p:blipFill rotWithShape="1">
          <a:blip r:embed="rId3">
            <a:alphaModFix/>
          </a:blip>
          <a:srcRect b="0" l="0" r="0" t="3892"/>
          <a:stretch/>
        </p:blipFill>
        <p:spPr>
          <a:xfrm>
            <a:off x="6010300" y="823160"/>
            <a:ext cx="2080774" cy="3699174"/>
          </a:xfrm>
          <a:prstGeom prst="rect">
            <a:avLst/>
          </a:prstGeom>
          <a:noFill/>
          <a:ln>
            <a:noFill/>
          </a:ln>
        </p:spPr>
      </p:pic>
      <p:sp>
        <p:nvSpPr>
          <p:cNvPr id="131" name="Shape 131"/>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Medical Information Database</a:t>
            </a:r>
          </a:p>
          <a:p>
            <a:pPr indent="-317500" lvl="1" marL="914400" rtl="0">
              <a:lnSpc>
                <a:spcPct val="150000"/>
              </a:lnSpc>
              <a:spcBef>
                <a:spcPts val="0"/>
              </a:spcBef>
              <a:buClr>
                <a:srgbClr val="FFFFFF"/>
              </a:buClr>
              <a:buSzPct val="100000"/>
            </a:pPr>
            <a:r>
              <a:rPr lang="en" sz="1400">
                <a:solidFill>
                  <a:srgbClr val="FFFFFF"/>
                </a:solidFill>
              </a:rPr>
              <a:t>SQLite database</a:t>
            </a:r>
          </a:p>
          <a:p>
            <a:pPr indent="-317500" lvl="2" marL="1371600" rtl="0">
              <a:lnSpc>
                <a:spcPct val="150000"/>
              </a:lnSpc>
              <a:spcBef>
                <a:spcPts val="0"/>
              </a:spcBef>
              <a:buClr>
                <a:srgbClr val="FFFFFF"/>
              </a:buClr>
              <a:buSzPct val="100000"/>
            </a:pPr>
            <a:r>
              <a:rPr lang="en" sz="1400">
                <a:solidFill>
                  <a:srgbClr val="FFFFFF"/>
                </a:solidFill>
              </a:rPr>
              <a:t>SQLiteCrypto AES-256bit Encryption</a:t>
            </a:r>
          </a:p>
          <a:p>
            <a:pPr indent="-317500" lvl="1" marL="914400" rtl="0">
              <a:lnSpc>
                <a:spcPct val="150000"/>
              </a:lnSpc>
              <a:spcBef>
                <a:spcPts val="0"/>
              </a:spcBef>
              <a:buClr>
                <a:srgbClr val="FFFFFF"/>
              </a:buClr>
              <a:buSzPct val="100000"/>
            </a:pPr>
            <a:r>
              <a:rPr lang="en" sz="1400">
                <a:solidFill>
                  <a:srgbClr val="FFFFFF"/>
                </a:solidFill>
              </a:rPr>
              <a:t>Users are mapped to an Extensible Markup Language (XML) file containing medical information</a:t>
            </a:r>
          </a:p>
          <a:p>
            <a:pPr indent="-317500" lvl="1" marL="914400" rtl="0">
              <a:lnSpc>
                <a:spcPct val="150000"/>
              </a:lnSpc>
              <a:spcBef>
                <a:spcPts val="0"/>
              </a:spcBef>
              <a:buClr>
                <a:srgbClr val="FFFFFF"/>
              </a:buClr>
              <a:buSzPct val="100000"/>
            </a:pPr>
            <a:r>
              <a:rPr lang="en" sz="1400">
                <a:solidFill>
                  <a:srgbClr val="FFFFFF"/>
                </a:solidFill>
              </a:rPr>
              <a:t>Editable medical  records</a:t>
            </a:r>
          </a:p>
          <a:p>
            <a:pPr indent="-317500" lvl="1" marL="914400" rtl="0">
              <a:lnSpc>
                <a:spcPct val="150000"/>
              </a:lnSpc>
              <a:spcBef>
                <a:spcPts val="0"/>
              </a:spcBef>
              <a:buClr>
                <a:srgbClr val="FFFFFF"/>
              </a:buClr>
              <a:buSzPct val="100000"/>
            </a:pPr>
            <a:r>
              <a:rPr lang="en" sz="1400">
                <a:solidFill>
                  <a:srgbClr val="FFFFFF"/>
                </a:solidFill>
              </a:rPr>
              <a:t>Password protected</a:t>
            </a:r>
          </a:p>
          <a:p>
            <a:pPr indent="0" lvl="0" marL="457200" rtl="0">
              <a:lnSpc>
                <a:spcPct val="150000"/>
              </a:lnSpc>
              <a:spcBef>
                <a:spcPts val="0"/>
              </a:spcBef>
              <a:buNone/>
            </a:pPr>
            <a:r>
              <a:t/>
            </a:r>
            <a:endParaRPr>
              <a:solidFill>
                <a:srgbClr val="FFFFFF"/>
              </a:solidFill>
            </a:endParaRPr>
          </a:p>
        </p:txBody>
      </p:sp>
      <p:sp>
        <p:nvSpPr>
          <p:cNvPr id="132" name="Shape 132"/>
          <p:cNvSpPr txBox="1"/>
          <p:nvPr/>
        </p:nvSpPr>
        <p:spPr>
          <a:xfrm>
            <a:off x="6010300" y="4711975"/>
            <a:ext cx="3000000" cy="2085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800">
                <a:solidFill>
                  <a:schemeClr val="dk1"/>
                </a:solidFill>
              </a:rPr>
              <a:t>Source: Author; Jonathan Carpenter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Impact of Success</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chemeClr val="dk1"/>
                </a:solidFill>
              </a:rPr>
              <a:t>System Use</a:t>
            </a:r>
          </a:p>
          <a:p>
            <a:pPr indent="-228600" lvl="1" marL="914400" rtl="0">
              <a:spcBef>
                <a:spcPts val="0"/>
              </a:spcBef>
              <a:buClr>
                <a:schemeClr val="dk1"/>
              </a:buClr>
            </a:pPr>
            <a:r>
              <a:rPr lang="en">
                <a:solidFill>
                  <a:schemeClr val="dk1"/>
                </a:solidFill>
              </a:rPr>
              <a:t>The TriageTag system will allow triage personnel to lookup medical information for firefighters.</a:t>
            </a:r>
          </a:p>
          <a:p>
            <a:pPr indent="-228600" lvl="1" marL="914400" rtl="0">
              <a:spcBef>
                <a:spcPts val="0"/>
              </a:spcBef>
              <a:buClr>
                <a:schemeClr val="dk1"/>
              </a:buClr>
            </a:pPr>
            <a:r>
              <a:rPr lang="en">
                <a:solidFill>
                  <a:schemeClr val="dk1"/>
                </a:solidFill>
              </a:rPr>
              <a:t>The Triage personnel will have to scan the TriageTag RFID tags located on firefighters using the TriageTag scanner.</a:t>
            </a:r>
          </a:p>
          <a:p>
            <a:pPr indent="-228600" lvl="2" marL="1371600" rtl="0">
              <a:spcBef>
                <a:spcPts val="0"/>
              </a:spcBef>
              <a:buClr>
                <a:schemeClr val="dk1"/>
              </a:buClr>
            </a:pPr>
            <a:r>
              <a:rPr lang="en">
                <a:solidFill>
                  <a:schemeClr val="dk1"/>
                </a:solidFill>
              </a:rPr>
              <a:t> A unique signal corresponding to a firefighter will be returned to the scanner</a:t>
            </a:r>
          </a:p>
          <a:p>
            <a:pPr indent="-228600" lvl="3" marL="1828800" rtl="0">
              <a:spcBef>
                <a:spcPts val="0"/>
              </a:spcBef>
              <a:buClr>
                <a:schemeClr val="dk1"/>
              </a:buClr>
            </a:pPr>
            <a:r>
              <a:rPr lang="en">
                <a:solidFill>
                  <a:schemeClr val="dk1"/>
                </a:solidFill>
              </a:rPr>
              <a:t>Will allow the user to retrieve the firefighters medical information from the local database</a:t>
            </a:r>
          </a:p>
          <a:p>
            <a:pPr indent="-228600" lvl="0" marL="457200" rtl="0">
              <a:spcBef>
                <a:spcPts val="0"/>
              </a:spcBef>
              <a:buClr>
                <a:schemeClr val="dk1"/>
              </a:buClr>
            </a:pPr>
            <a:r>
              <a:rPr lang="en">
                <a:solidFill>
                  <a:schemeClr val="dk1"/>
                </a:solidFill>
              </a:rPr>
              <a:t>Changes that will occur from system success</a:t>
            </a:r>
          </a:p>
          <a:p>
            <a:pPr indent="-228600" lvl="1" marL="914400" rtl="0">
              <a:spcBef>
                <a:spcPts val="0"/>
              </a:spcBef>
              <a:buClr>
                <a:srgbClr val="FFFFFF"/>
              </a:buClr>
            </a:pPr>
            <a:r>
              <a:rPr lang="en">
                <a:solidFill>
                  <a:schemeClr val="dk1"/>
                </a:solidFill>
              </a:rPr>
              <a:t>The TriageTag system will provide a means to </a:t>
            </a:r>
            <a:r>
              <a:rPr lang="en">
                <a:solidFill>
                  <a:srgbClr val="FFFFFF"/>
                </a:solidFill>
              </a:rPr>
              <a:t>store and retrieve medical information to help expedite the triage process.</a:t>
            </a:r>
          </a:p>
          <a:p>
            <a:pPr indent="-228600" lvl="1" marL="914400" rtl="0">
              <a:spcBef>
                <a:spcPts val="0"/>
              </a:spcBef>
              <a:buClr>
                <a:srgbClr val="FFFFFF"/>
              </a:buClr>
            </a:pPr>
            <a:r>
              <a:rPr lang="en">
                <a:solidFill>
                  <a:srgbClr val="FFFFFF"/>
                </a:solidFill>
              </a:rPr>
              <a:t>The TriageTag system will give triage personnel immediate access to important medical information.</a:t>
            </a:r>
          </a:p>
          <a:p>
            <a:pPr indent="-228600" lvl="1" marL="914400" rtl="0">
              <a:spcBef>
                <a:spcPts val="0"/>
              </a:spcBef>
              <a:buClr>
                <a:srgbClr val="FFFFFF"/>
              </a:buClr>
            </a:pPr>
            <a:r>
              <a:rPr lang="en">
                <a:solidFill>
                  <a:schemeClr val="dk1"/>
                </a:solidFill>
              </a:rPr>
              <a:t>The TriageTag system will </a:t>
            </a:r>
            <a:r>
              <a:rPr lang="en">
                <a:solidFill>
                  <a:srgbClr val="FFFFFF"/>
                </a:solidFill>
              </a:rPr>
              <a:t>improve the quality of care given to injured firefighters.</a:t>
            </a:r>
          </a:p>
          <a:p>
            <a:pPr lvl="0">
              <a:spcBef>
                <a:spcPts val="0"/>
              </a:spcBef>
              <a:buNone/>
            </a:pPr>
            <a:r>
              <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Systems utilizing RFID technology to track information in a database currently exist, showing that our system is feasible and an adequate solution. </a:t>
            </a:r>
          </a:p>
          <a:p>
            <a:pPr indent="-228600" lvl="0" marL="457200" rtl="0">
              <a:spcBef>
                <a:spcPts val="0"/>
              </a:spcBef>
              <a:buClr>
                <a:srgbClr val="FFFFFF"/>
              </a:buClr>
            </a:pPr>
            <a:r>
              <a:rPr lang="en">
                <a:solidFill>
                  <a:srgbClr val="FFFFFF"/>
                </a:solidFill>
              </a:rPr>
              <a:t>The TriageTag system can help identify unconscious or unresponsive firefighters.</a:t>
            </a:r>
          </a:p>
          <a:p>
            <a:pPr indent="-228600" lvl="0" marL="457200" rtl="0">
              <a:spcBef>
                <a:spcPts val="0"/>
              </a:spcBef>
              <a:buClr>
                <a:srgbClr val="FFFFFF"/>
              </a:buClr>
            </a:pPr>
            <a:r>
              <a:rPr lang="en">
                <a:solidFill>
                  <a:srgbClr val="FFFFFF"/>
                </a:solidFill>
              </a:rPr>
              <a:t>The TriageTag system can also help triage personnel identify pre-existing conditions that could alter the triage level assigned to the firefighter.</a:t>
            </a:r>
          </a:p>
          <a:p>
            <a:pPr indent="-228600" lvl="1" marL="914400" rtl="0">
              <a:spcBef>
                <a:spcPts val="0"/>
              </a:spcBef>
              <a:buClr>
                <a:srgbClr val="FFFFFF"/>
              </a:buClr>
            </a:pPr>
            <a:r>
              <a:rPr lang="en">
                <a:solidFill>
                  <a:srgbClr val="FFFFFF"/>
                </a:solidFill>
              </a:rPr>
              <a:t>Pharmaceutical allergies</a:t>
            </a:r>
          </a:p>
          <a:p>
            <a:pPr indent="-228600" lvl="1" marL="914400" rtl="0">
              <a:spcBef>
                <a:spcPts val="0"/>
              </a:spcBef>
              <a:buClr>
                <a:srgbClr val="FFFFFF"/>
              </a:buClr>
            </a:pPr>
            <a:r>
              <a:rPr lang="en">
                <a:solidFill>
                  <a:srgbClr val="FFFFFF"/>
                </a:solidFill>
              </a:rPr>
              <a:t>High blood pressure</a:t>
            </a:r>
          </a:p>
          <a:p>
            <a:pPr indent="-228600" lvl="1" marL="914400" rtl="0">
              <a:spcBef>
                <a:spcPts val="0"/>
              </a:spcBef>
              <a:buClr>
                <a:srgbClr val="FFFFFF"/>
              </a:buClr>
            </a:pPr>
            <a:r>
              <a:rPr lang="en">
                <a:solidFill>
                  <a:srgbClr val="FFFFFF"/>
                </a:solidFill>
              </a:rPr>
              <a:t>Clotting factors</a:t>
            </a:r>
          </a:p>
          <a:p>
            <a:pPr indent="-228600" lvl="0" marL="457200" rtl="0">
              <a:spcBef>
                <a:spcPts val="0"/>
              </a:spcBef>
              <a:buClr>
                <a:srgbClr val="FFFFFF"/>
              </a:buClr>
            </a:pPr>
            <a:r>
              <a:rPr lang="en">
                <a:solidFill>
                  <a:schemeClr val="dk1"/>
                </a:solidFill>
              </a:rPr>
              <a:t>The TriageTag system is designed to protect the firefighters personal information.</a:t>
            </a:r>
          </a:p>
          <a:p>
            <a:pPr indent="-228600" lvl="1" marL="914400" rtl="0">
              <a:spcBef>
                <a:spcPts val="0"/>
              </a:spcBef>
              <a:buClr>
                <a:schemeClr val="dk1"/>
              </a:buClr>
            </a:pPr>
            <a:r>
              <a:rPr lang="en">
                <a:solidFill>
                  <a:schemeClr val="dk1"/>
                </a:solidFill>
              </a:rPr>
              <a:t>Medical information</a:t>
            </a:r>
          </a:p>
          <a:p>
            <a:pPr indent="-228600" lvl="1" marL="914400" rtl="0">
              <a:spcBef>
                <a:spcPts val="0"/>
              </a:spcBef>
              <a:buClr>
                <a:schemeClr val="dk1"/>
              </a:buClr>
            </a:pPr>
            <a:r>
              <a:rPr lang="en">
                <a:solidFill>
                  <a:schemeClr val="dk1"/>
                </a:solidFill>
              </a:rPr>
              <a:t>Personal identification information</a:t>
            </a:r>
          </a:p>
          <a:p>
            <a:pPr lvl="0" rtl="0">
              <a:spcBef>
                <a:spcPts val="1400"/>
              </a:spcBef>
              <a:spcAft>
                <a:spcPts val="400"/>
              </a:spcAft>
              <a:buNone/>
            </a:pPr>
            <a:r>
              <a:t/>
            </a:r>
            <a:endParaRPr b="1" sz="1300">
              <a:solidFill>
                <a:schemeClr val="dk1"/>
              </a:solidFill>
            </a:endParaRPr>
          </a:p>
          <a:p>
            <a:pPr indent="0" lvl="0" marL="914400" rtl="0">
              <a:spcBef>
                <a:spcPts val="0"/>
              </a:spcBef>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Recap</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lr>
                <a:schemeClr val="dk1"/>
              </a:buClr>
            </a:pPr>
            <a:r>
              <a:rPr lang="en">
                <a:solidFill>
                  <a:schemeClr val="dk1"/>
                </a:solidFill>
              </a:rPr>
              <a:t>Introduction</a:t>
            </a:r>
          </a:p>
          <a:p>
            <a:pPr indent="-228600" lvl="0" marL="457200">
              <a:spcBef>
                <a:spcPts val="0"/>
              </a:spcBef>
              <a:buClr>
                <a:schemeClr val="dk1"/>
              </a:buClr>
            </a:pPr>
            <a:r>
              <a:rPr lang="en">
                <a:solidFill>
                  <a:schemeClr val="dk1"/>
                </a:solidFill>
              </a:rPr>
              <a:t>Problem</a:t>
            </a:r>
          </a:p>
          <a:p>
            <a:pPr indent="-228600" lvl="0" marL="457200">
              <a:spcBef>
                <a:spcPts val="0"/>
              </a:spcBef>
              <a:buClr>
                <a:schemeClr val="dk1"/>
              </a:buClr>
            </a:pPr>
            <a:r>
              <a:rPr lang="en">
                <a:solidFill>
                  <a:schemeClr val="dk1"/>
                </a:solidFill>
              </a:rPr>
              <a:t>Market Analysis</a:t>
            </a:r>
          </a:p>
          <a:p>
            <a:pPr indent="-228600" lvl="0" marL="457200">
              <a:spcBef>
                <a:spcPts val="0"/>
              </a:spcBef>
              <a:buClr>
                <a:schemeClr val="dk1"/>
              </a:buClr>
            </a:pPr>
            <a:r>
              <a:rPr lang="en">
                <a:solidFill>
                  <a:schemeClr val="dk1"/>
                </a:solidFill>
              </a:rPr>
              <a:t>Solution</a:t>
            </a:r>
          </a:p>
          <a:p>
            <a:pPr indent="-228600" lvl="0" marL="457200">
              <a:spcBef>
                <a:spcPts val="0"/>
              </a:spcBef>
              <a:buClr>
                <a:schemeClr val="dk1"/>
              </a:buClr>
            </a:pPr>
            <a:r>
              <a:rPr lang="en">
                <a:solidFill>
                  <a:schemeClr val="dk1"/>
                </a:solidFill>
              </a:rPr>
              <a:t>Selection of Constraints and Requirements</a:t>
            </a:r>
          </a:p>
          <a:p>
            <a:pPr indent="-228600" lvl="0" marL="457200">
              <a:spcBef>
                <a:spcPts val="0"/>
              </a:spcBef>
              <a:buClr>
                <a:schemeClr val="dk1"/>
              </a:buClr>
            </a:pPr>
            <a:r>
              <a:rPr lang="en">
                <a:solidFill>
                  <a:schemeClr val="dk1"/>
                </a:solidFill>
              </a:rPr>
              <a:t>System Components</a:t>
            </a:r>
          </a:p>
          <a:p>
            <a:pPr indent="-228600" lvl="0" marL="457200">
              <a:spcBef>
                <a:spcPts val="0"/>
              </a:spcBef>
              <a:buClr>
                <a:schemeClr val="dk1"/>
              </a:buClr>
            </a:pPr>
            <a:r>
              <a:rPr lang="en">
                <a:solidFill>
                  <a:schemeClr val="dk1"/>
                </a:solidFill>
              </a:rPr>
              <a:t>Impact of Success</a:t>
            </a:r>
          </a:p>
          <a:p>
            <a:pPr indent="-228600" lvl="0" marL="457200">
              <a:spcBef>
                <a:spcPts val="0"/>
              </a:spcBef>
              <a:buClr>
                <a:schemeClr val="dk1"/>
              </a:buClr>
            </a:pPr>
            <a:r>
              <a:rPr lang="en">
                <a:solidFill>
                  <a:schemeClr val="dk1"/>
                </a:solidFill>
              </a:rPr>
              <a:t>Conclusion</a:t>
            </a:r>
          </a:p>
          <a:p>
            <a:pPr indent="-228600" lvl="0" marL="457200" rtl="0">
              <a:spcBef>
                <a:spcPts val="0"/>
              </a:spcBef>
              <a:buClr>
                <a:schemeClr val="dk1"/>
              </a:buClr>
            </a:pPr>
            <a:r>
              <a:rPr lang="en">
                <a:solidFill>
                  <a:schemeClr val="dk1"/>
                </a:solidFill>
              </a:rPr>
              <a:t>Recap</a:t>
            </a:r>
          </a:p>
          <a:p>
            <a:pPr indent="-228600" lvl="0" marL="457200" rtl="0">
              <a:spcBef>
                <a:spcPts val="0"/>
              </a:spcBef>
              <a:buClr>
                <a:schemeClr val="dk1"/>
              </a:buClr>
            </a:pPr>
            <a:r>
              <a:rPr lang="en">
                <a:solidFill>
                  <a:schemeClr val="dk1"/>
                </a:solidFill>
              </a:rPr>
              <a:t>References</a:t>
            </a:r>
          </a:p>
          <a:p>
            <a:pPr indent="-228600" lvl="0" marL="457200">
              <a:spcBef>
                <a:spcPts val="0"/>
              </a:spcBef>
              <a:buClr>
                <a:schemeClr val="dk1"/>
              </a:buClr>
            </a:pPr>
            <a:r>
              <a:rPr lang="en">
                <a:solidFill>
                  <a:schemeClr val="dk1"/>
                </a:solidFill>
              </a:rPr>
              <a:t>Thank you</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400">
                <a:solidFill>
                  <a:srgbClr val="FFFFFF"/>
                </a:solidFill>
              </a:rPr>
              <a:t>[1] Wood, Colin. (March 26, 2013). </a:t>
            </a:r>
            <a:r>
              <a:rPr i="1" lang="en" sz="1400">
                <a:solidFill>
                  <a:srgbClr val="FFFFFF"/>
                </a:solidFill>
              </a:rPr>
              <a:t>Holograms Add New Dimension to Fighting Fire</a:t>
            </a:r>
            <a:r>
              <a:rPr lang="en" sz="1400">
                <a:solidFill>
                  <a:srgbClr val="FFFFFF"/>
                </a:solidFill>
              </a:rPr>
              <a:t>. [Online]. Available:  http://www.govtech.com/public-safety/Holograms-Add-New-Dimension-to-Fighting-Fire.html [Date Accessed: April 6, 2016]</a:t>
            </a:r>
          </a:p>
          <a:p>
            <a:pPr lvl="0" rtl="0">
              <a:lnSpc>
                <a:spcPct val="115000"/>
              </a:lnSpc>
              <a:spcBef>
                <a:spcPts val="0"/>
              </a:spcBef>
              <a:buNone/>
            </a:pPr>
            <a:r>
              <a:rPr lang="en" sz="1400">
                <a:solidFill>
                  <a:srgbClr val="FFFFFF"/>
                </a:solidFill>
              </a:rPr>
              <a:t>[2] </a:t>
            </a:r>
            <a:r>
              <a:rPr lang="en" sz="1400">
                <a:solidFill>
                  <a:schemeClr val="dk1"/>
                </a:solidFill>
              </a:rPr>
              <a:t>Cascade Engineering. (2014). </a:t>
            </a:r>
            <a:r>
              <a:rPr i="1" lang="en" sz="1400">
                <a:solidFill>
                  <a:schemeClr val="dk1"/>
                </a:solidFill>
              </a:rPr>
              <a:t>XTREME RFID Rivet Jr Tag</a:t>
            </a:r>
            <a:r>
              <a:rPr lang="en" sz="1400">
                <a:solidFill>
                  <a:schemeClr val="dk1"/>
                </a:solidFill>
              </a:rPr>
              <a:t>. [Online]. Available: http://xtremerfid.com/xtreme-tag%C2%AE-rivet-jr [Date Accessed: April 6, 2016]</a:t>
            </a:r>
            <a:br>
              <a:rPr lang="en" sz="1400">
                <a:solidFill>
                  <a:srgbClr val="FFFFFF"/>
                </a:solidFill>
              </a:rPr>
            </a:br>
            <a:r>
              <a:rPr lang="en" sz="1400">
                <a:solidFill>
                  <a:srgbClr val="FFFFFF"/>
                </a:solidFill>
              </a:rPr>
              <a:t>[3]Alexander, John G., Stephens, Christopher T. (June 1, 2013). </a:t>
            </a:r>
            <a:r>
              <a:rPr i="1" lang="en" sz="1400">
                <a:solidFill>
                  <a:srgbClr val="FFFFFF"/>
                </a:solidFill>
              </a:rPr>
              <a:t>How to Assess and Treat Injured Firefighters</a:t>
            </a:r>
            <a:r>
              <a:rPr lang="en" sz="1400">
                <a:solidFill>
                  <a:srgbClr val="FFFFFF"/>
                </a:solidFill>
              </a:rPr>
              <a:t>. [Online]. Available: http://www.emsworld.com/article/10934759/Firefighter-injuries [Date Accessed: April 6, 2016]</a:t>
            </a:r>
            <a:br>
              <a:rPr lang="en" sz="1400">
                <a:solidFill>
                  <a:srgbClr val="FFFFFF"/>
                </a:solidFill>
              </a:rPr>
            </a:br>
            <a:r>
              <a:rPr lang="en" sz="1400">
                <a:solidFill>
                  <a:schemeClr val="dk1"/>
                </a:solidFill>
              </a:rPr>
              <a:t>[4] Department of Homeland Security. (2013). </a:t>
            </a:r>
            <a:r>
              <a:rPr i="1" lang="en" sz="1400">
                <a:solidFill>
                  <a:schemeClr val="dk1"/>
                </a:solidFill>
              </a:rPr>
              <a:t>RFID Triage Tags</a:t>
            </a:r>
            <a:r>
              <a:rPr lang="en" sz="1400">
                <a:solidFill>
                  <a:schemeClr val="dk1"/>
                </a:solidFill>
              </a:rPr>
              <a:t>. [Online]. Available: http://www.firstresponder.gov/SAVER/Documents/RFID-Triage-Tags-TN_0913-508.pdf [Date Accessed: April 13, 2016 ]</a:t>
            </a:r>
            <a:br>
              <a:rPr lang="en" sz="1400">
                <a:solidFill>
                  <a:schemeClr val="dk1"/>
                </a:solidFill>
              </a:rPr>
            </a:br>
            <a:r>
              <a:rPr lang="en" sz="1400">
                <a:solidFill>
                  <a:schemeClr val="dk1"/>
                </a:solidFill>
              </a:rPr>
              <a:t>[5] Honeywell. (2016). </a:t>
            </a:r>
            <a:r>
              <a:rPr i="1" lang="en" sz="1400">
                <a:solidFill>
                  <a:schemeClr val="dk1"/>
                </a:solidFill>
              </a:rPr>
              <a:t>Seattle Fire Department Field Tests RFID Patient Tracking Technology</a:t>
            </a:r>
            <a:r>
              <a:rPr lang="en" sz="1400">
                <a:solidFill>
                  <a:schemeClr val="dk1"/>
                </a:solidFill>
              </a:rPr>
              <a:t>. Available: http://www.intermec.com/learning/content_library/case_studies/cs1940.aspx [Date Accessed: April 13, 2016]</a:t>
            </a:r>
            <a:br>
              <a:rPr lang="en" sz="1400">
                <a:solidFill>
                  <a:schemeClr val="dk1"/>
                </a:solidFill>
              </a:rPr>
            </a:br>
            <a:br>
              <a:rPr lang="en" sz="1400">
                <a:solidFill>
                  <a:schemeClr val="dk1"/>
                </a:solidFill>
              </a:rPr>
            </a:br>
          </a:p>
          <a:p>
            <a:pPr lvl="0" rtl="0">
              <a:spcBef>
                <a:spcPts val="0"/>
              </a:spcBef>
              <a:spcAft>
                <a:spcPts val="0"/>
              </a:spcAft>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u="sng">
              <a:solidFill>
                <a:schemeClr val="hlink"/>
              </a:solidFill>
              <a:hlinkClick r:id="rId3"/>
            </a:endParaRPr>
          </a:p>
          <a:p>
            <a:pPr lvl="0" rtl="0">
              <a:spcBef>
                <a:spcPts val="0"/>
              </a:spcBef>
              <a:buNone/>
            </a:pPr>
            <a:r>
              <a:rPr lang="en" sz="1100">
                <a:solidFill>
                  <a:srgbClr val="000000"/>
                </a:solidFill>
              </a:rPr>
              <a:t> </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 continued...</a:t>
            </a:r>
          </a:p>
        </p:txBody>
      </p:sp>
      <p:sp>
        <p:nvSpPr>
          <p:cNvPr id="162" name="Shape 162"/>
          <p:cNvSpPr txBox="1"/>
          <p:nvPr>
            <p:ph idx="1" type="body"/>
          </p:nvPr>
        </p:nvSpPr>
        <p:spPr>
          <a:xfrm>
            <a:off x="369250" y="1152475"/>
            <a:ext cx="8520600" cy="37068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400">
                <a:solidFill>
                  <a:srgbClr val="FFFFFF"/>
                </a:solidFill>
              </a:rPr>
              <a:t>[6]Kellex. (August 17, 2015). Galaxy Note 5 Unboxing and First Impressions. [Online]. Available: http://www.droid-life.com/2015/08/17/galaxy-note-5-unboxing/ [Date Acccessed: April 13, 2016]</a:t>
            </a:r>
          </a:p>
          <a:p>
            <a:pPr lvl="0" rtl="0">
              <a:lnSpc>
                <a:spcPct val="115000"/>
              </a:lnSpc>
              <a:spcBef>
                <a:spcPts val="0"/>
              </a:spcBef>
              <a:spcAft>
                <a:spcPts val="0"/>
              </a:spcAft>
              <a:buNone/>
            </a:pPr>
            <a:r>
              <a:rPr lang="en" sz="1400">
                <a:solidFill>
                  <a:srgbClr val="FFFFFF"/>
                </a:solidFill>
              </a:rPr>
              <a:t>[7] Technology Solutions Ltd. (2013). </a:t>
            </a:r>
            <a:r>
              <a:rPr i="1" lang="en" sz="1400">
                <a:solidFill>
                  <a:srgbClr val="FFFFFF"/>
                </a:solidFill>
              </a:rPr>
              <a:t>1128 Bluetooth UHF RFID Reader</a:t>
            </a:r>
            <a:r>
              <a:rPr lang="en" sz="1400">
                <a:solidFill>
                  <a:srgbClr val="FFFFFF"/>
                </a:solidFill>
              </a:rPr>
              <a:t>. [Online]. </a:t>
            </a:r>
            <a:br>
              <a:rPr lang="en" sz="1400">
                <a:solidFill>
                  <a:srgbClr val="FFFFFF"/>
                </a:solidFill>
              </a:rPr>
            </a:br>
            <a:r>
              <a:rPr lang="en" sz="1400">
                <a:solidFill>
                  <a:srgbClr val="FFFFFF"/>
                </a:solidFill>
              </a:rPr>
              <a:t>Available: http://www.barcodediscount.com/pdf/TSL/1128.pdf [Date Accessed: March 21, 2016]</a:t>
            </a:r>
            <a:br>
              <a:rPr lang="en" sz="1400">
                <a:solidFill>
                  <a:srgbClr val="FFFFFF"/>
                </a:solidFill>
              </a:rPr>
            </a:br>
            <a:r>
              <a:rPr lang="en" sz="1400">
                <a:solidFill>
                  <a:srgbClr val="FFFFFF"/>
                </a:solidFill>
              </a:rPr>
              <a:t>[8] Samsung Electronics Co., Ltd. (2016). </a:t>
            </a:r>
            <a:r>
              <a:rPr i="1" lang="en" sz="1400">
                <a:solidFill>
                  <a:srgbClr val="FFFFFF"/>
                </a:solidFill>
              </a:rPr>
              <a:t>Samsung Galaxy Note 5</a:t>
            </a:r>
            <a:r>
              <a:rPr lang="en" sz="1400">
                <a:solidFill>
                  <a:srgbClr val="FFFFFF"/>
                </a:solidFill>
              </a:rPr>
              <a:t>. [Online]. Available: http://www.samsung.com/us/explore/galaxy-note-5-features-and-specs/?cid=ppc- [Date Accessed: March 30, 2016]</a:t>
            </a:r>
            <a:br>
              <a:rPr lang="en" sz="1400">
                <a:solidFill>
                  <a:srgbClr val="FFFFFF"/>
                </a:solidFill>
              </a:rPr>
            </a:br>
            <a:r>
              <a:rPr lang="en" sz="1400">
                <a:solidFill>
                  <a:srgbClr val="FFFFFF"/>
                </a:solidFill>
              </a:rPr>
              <a:t>[9] VERYFIELDS. (2011). </a:t>
            </a:r>
            <a:r>
              <a:rPr i="1" lang="en" sz="1400">
                <a:solidFill>
                  <a:srgbClr val="FFFFFF"/>
                </a:solidFill>
              </a:rPr>
              <a:t>Xtreme RFID Xtreme Tag Rivet Jr.</a:t>
            </a:r>
            <a:r>
              <a:rPr lang="en" sz="1400">
                <a:solidFill>
                  <a:srgbClr val="FFFFFF"/>
                </a:solidFill>
              </a:rPr>
              <a:t> [Online]. Available: http://www.veryfields.net/ rfid-tags-Xtreme+RFID+Xtreme+Tag+Rivet+Jr.html [Date Accessed: April 13, 2016]</a:t>
            </a:r>
            <a:br>
              <a:rPr lang="en" sz="1400">
                <a:solidFill>
                  <a:srgbClr val="FFFFFF"/>
                </a:solidFill>
              </a:rPr>
            </a:br>
            <a:r>
              <a:rPr lang="en" sz="1400">
                <a:solidFill>
                  <a:srgbClr val="FFFFFF"/>
                </a:solidFill>
              </a:rPr>
              <a:t>[10] Wikipedia. (June 21, 2012). </a:t>
            </a:r>
            <a:r>
              <a:rPr i="1" lang="en" sz="1400">
                <a:solidFill>
                  <a:srgbClr val="FFFFFF"/>
                </a:solidFill>
              </a:rPr>
              <a:t>File:Large Bonfire.jpg</a:t>
            </a:r>
            <a:r>
              <a:rPr lang="en" sz="1400">
                <a:solidFill>
                  <a:srgbClr val="FFFFFF"/>
                </a:solidFill>
              </a:rPr>
              <a:t>. [Online]. Available: https://en.wikipedia.org/wiki/File:Large_bonfire.jpg </a:t>
            </a:r>
            <a:r>
              <a:rPr lang="en" sz="1400">
                <a:solidFill>
                  <a:schemeClr val="dk1"/>
                </a:solidFill>
              </a:rPr>
              <a:t>[Date Accessed: April 13, 2016]</a:t>
            </a:r>
          </a:p>
          <a:p>
            <a:pPr lvl="0" rtl="0">
              <a:lnSpc>
                <a:spcPct val="120000"/>
              </a:lnSpc>
              <a:spcBef>
                <a:spcPts val="0"/>
              </a:spcBef>
              <a:spcAft>
                <a:spcPts val="0"/>
              </a:spcAft>
              <a:buNone/>
            </a:pPr>
            <a:r>
              <a:rPr lang="en" sz="1400">
                <a:solidFill>
                  <a:srgbClr val="FFFFFF"/>
                </a:solidFill>
              </a:rPr>
              <a:t>[11] Federal Register National Archives and Records Administration. (October 1, 2007). </a:t>
            </a:r>
            <a:r>
              <a:rPr i="1" lang="en" sz="1400">
                <a:solidFill>
                  <a:srgbClr val="FFFFFF"/>
                </a:solidFill>
              </a:rPr>
              <a:t>45 CFR 160</a:t>
            </a:r>
            <a:r>
              <a:rPr lang="en" sz="1400">
                <a:solidFill>
                  <a:srgbClr val="FFFFFF"/>
                </a:solidFill>
              </a:rPr>
              <a:t>.  [Online]. Available: https://www.gpo.gov/fdsys/pkg/CFR-2007-title45-vol1/pdf/</a:t>
            </a:r>
          </a:p>
          <a:p>
            <a:pPr lvl="0" rtl="0">
              <a:lnSpc>
                <a:spcPct val="120000"/>
              </a:lnSpc>
              <a:spcBef>
                <a:spcPts val="0"/>
              </a:spcBef>
              <a:spcAft>
                <a:spcPts val="0"/>
              </a:spcAft>
              <a:buNone/>
            </a:pPr>
            <a:r>
              <a:rPr lang="en" sz="1400">
                <a:solidFill>
                  <a:srgbClr val="FFFFFF"/>
                </a:solidFill>
              </a:rPr>
              <a:t>CFR-2007-title45-vol1.pdf [Date Accessed: April 1, 2016]</a:t>
            </a:r>
          </a:p>
          <a:p>
            <a:pPr lvl="0" rtl="0">
              <a:lnSpc>
                <a:spcPct val="115000"/>
              </a:lnSpc>
              <a:spcBef>
                <a:spcPts val="0"/>
              </a:spcBef>
              <a:buNone/>
            </a:pPr>
            <a:r>
              <a:t/>
            </a:r>
            <a:endParaRPr sz="1200">
              <a:solidFill>
                <a:srgbClr val="FFFFFF"/>
              </a:solidFill>
            </a:endParaRPr>
          </a:p>
          <a:p>
            <a:pPr lvl="0" rtl="0">
              <a:lnSpc>
                <a:spcPct val="115000"/>
              </a:lnSpc>
              <a:spcBef>
                <a:spcPts val="0"/>
              </a:spcBef>
              <a:buNone/>
            </a:pPr>
            <a:r>
              <a:t/>
            </a:r>
            <a:endParaRPr sz="12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 continued...</a:t>
            </a: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20000"/>
              </a:lnSpc>
              <a:spcBef>
                <a:spcPts val="0"/>
              </a:spcBef>
              <a:spcAft>
                <a:spcPts val="0"/>
              </a:spcAft>
              <a:buNone/>
            </a:pPr>
            <a:r>
              <a:rPr lang="en" sz="1400">
                <a:solidFill>
                  <a:srgbClr val="FFFFFF"/>
                </a:solidFill>
              </a:rPr>
              <a:t>[12] International Organization of Standards. (2016). </a:t>
            </a:r>
            <a:r>
              <a:rPr i="1" lang="en" sz="1400">
                <a:solidFill>
                  <a:srgbClr val="FFFFFF"/>
                </a:solidFill>
              </a:rPr>
              <a:t>ISO/IEC 18000-63:2015</a:t>
            </a:r>
            <a:r>
              <a:rPr lang="en" sz="1400">
                <a:solidFill>
                  <a:srgbClr val="FFFFFF"/>
                </a:solidFill>
              </a:rPr>
              <a:t>. [Online]. Available: http://www.iso.org/iso/home/store/catalogue_ics/catalogue_detail_ics.htm?</a:t>
            </a:r>
          </a:p>
          <a:p>
            <a:pPr lvl="0" rtl="0">
              <a:lnSpc>
                <a:spcPct val="120000"/>
              </a:lnSpc>
              <a:spcBef>
                <a:spcPts val="0"/>
              </a:spcBef>
              <a:spcAft>
                <a:spcPts val="0"/>
              </a:spcAft>
              <a:buNone/>
            </a:pPr>
            <a:r>
              <a:rPr lang="en" sz="1400">
                <a:solidFill>
                  <a:srgbClr val="FFFFFF"/>
                </a:solidFill>
              </a:rPr>
              <a:t>csnumber=63675 [Date Accessed: March 30, 2016]</a:t>
            </a:r>
          </a:p>
          <a:p>
            <a:pPr lvl="0" rtl="0">
              <a:lnSpc>
                <a:spcPct val="120000"/>
              </a:lnSpc>
              <a:spcBef>
                <a:spcPts val="0"/>
              </a:spcBef>
              <a:spcAft>
                <a:spcPts val="0"/>
              </a:spcAft>
              <a:buNone/>
            </a:pPr>
            <a:r>
              <a:rPr lang="en" sz="1400">
                <a:solidFill>
                  <a:srgbClr val="FFFFFF"/>
                </a:solidFill>
              </a:rPr>
              <a:t>[13] National Institute of Standards and Technology. (November 26, 2001). </a:t>
            </a:r>
            <a:r>
              <a:rPr i="1" lang="en" sz="1400">
                <a:solidFill>
                  <a:srgbClr val="FFFFFF"/>
                </a:solidFill>
              </a:rPr>
              <a:t>FIPS PUBS 197 Advanced Encryption Standard</a:t>
            </a:r>
            <a:r>
              <a:rPr lang="en" sz="1400">
                <a:solidFill>
                  <a:srgbClr val="FFFFFF"/>
                </a:solidFill>
              </a:rPr>
              <a:t>. [Online]. Available: http://csrc.nist.gov/publications/fips/fips197/fips-197.pdf [Date Accessed: April 4, 2016]</a:t>
            </a:r>
          </a:p>
          <a:p>
            <a:pPr lvl="0">
              <a:lnSpc>
                <a:spcPct val="115000"/>
              </a:lnSpc>
              <a:spcBef>
                <a:spcPts val="0"/>
              </a:spcBef>
              <a:spcAft>
                <a:spcPts val="0"/>
              </a:spcAft>
              <a:buNone/>
            </a:pPr>
            <a:r>
              <a:rPr lang="en" sz="1400">
                <a:solidFill>
                  <a:srgbClr val="FFFFFF"/>
                </a:solidFill>
              </a:rPr>
              <a:t>[14] Federal Register National Archives and Records Administration. (October 1, 2007). </a:t>
            </a:r>
            <a:r>
              <a:rPr i="1" lang="en" sz="1400">
                <a:solidFill>
                  <a:srgbClr val="FFFFFF"/>
                </a:solidFill>
              </a:rPr>
              <a:t>45 CFR 162</a:t>
            </a:r>
            <a:r>
              <a:rPr lang="en" sz="1400">
                <a:solidFill>
                  <a:srgbClr val="FFFFFF"/>
                </a:solidFill>
              </a:rPr>
              <a:t>.  [Online]. Available: https://www.gpo.gov/fdsys/pkg/CFR-2007-title45-vol1/pdf/</a:t>
            </a:r>
          </a:p>
          <a:p>
            <a:pPr lvl="0">
              <a:lnSpc>
                <a:spcPct val="115000"/>
              </a:lnSpc>
              <a:spcBef>
                <a:spcPts val="0"/>
              </a:spcBef>
              <a:spcAft>
                <a:spcPts val="0"/>
              </a:spcAft>
              <a:buNone/>
            </a:pPr>
            <a:r>
              <a:rPr lang="en" sz="1400">
                <a:solidFill>
                  <a:srgbClr val="FFFFFF"/>
                </a:solidFill>
              </a:rPr>
              <a:t>CFR-2007-title45-vol1.pdf [Date Accessed: April 1, 2016]</a:t>
            </a:r>
          </a:p>
          <a:p>
            <a:pPr lvl="0">
              <a:lnSpc>
                <a:spcPct val="115000"/>
              </a:lnSpc>
              <a:spcBef>
                <a:spcPts val="0"/>
              </a:spcBef>
              <a:spcAft>
                <a:spcPts val="0"/>
              </a:spcAft>
              <a:buNone/>
            </a:pPr>
            <a:r>
              <a:rPr lang="en" sz="1400">
                <a:solidFill>
                  <a:srgbClr val="FFFFFF"/>
                </a:solidFill>
              </a:rPr>
              <a:t>[15] Federal Register National Archives and Records Administration. (October 1, 2007). </a:t>
            </a:r>
            <a:r>
              <a:rPr i="1" lang="en" sz="1400">
                <a:solidFill>
                  <a:srgbClr val="FFFFFF"/>
                </a:solidFill>
              </a:rPr>
              <a:t>45 CFR 164</a:t>
            </a:r>
            <a:r>
              <a:rPr lang="en" sz="1400">
                <a:solidFill>
                  <a:srgbClr val="FFFFFF"/>
                </a:solidFill>
              </a:rPr>
              <a:t>.  [Online]. Available: https://www.gpo.gov/fdsys/pkg/CFR-2007-title45-vol1/pdf/</a:t>
            </a:r>
          </a:p>
          <a:p>
            <a:pPr lvl="0" rtl="0">
              <a:lnSpc>
                <a:spcPct val="115000"/>
              </a:lnSpc>
              <a:spcBef>
                <a:spcPts val="0"/>
              </a:spcBef>
              <a:buNone/>
            </a:pPr>
            <a:r>
              <a:rPr lang="en" sz="1400">
                <a:solidFill>
                  <a:srgbClr val="FFFFFF"/>
                </a:solidFill>
              </a:rPr>
              <a:t>CFR-2007-title45-vol1.pdf [Date Accessed: April 1, 2016]</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Thank you</a:t>
            </a: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If you have any additional questions, contact us at the following email addresses.</a:t>
            </a:r>
          </a:p>
          <a:p>
            <a:pPr lvl="0">
              <a:spcBef>
                <a:spcPts val="0"/>
              </a:spcBef>
              <a:buNone/>
            </a:pPr>
            <a:r>
              <a:rPr lang="en">
                <a:solidFill>
                  <a:srgbClr val="FFFFFF"/>
                </a:solidFill>
              </a:rPr>
              <a:t>Troy Caplinger: caplinger.14@wright.edu</a:t>
            </a:r>
          </a:p>
          <a:p>
            <a:pPr lvl="0" rtl="0">
              <a:spcBef>
                <a:spcPts val="0"/>
              </a:spcBef>
              <a:buNone/>
            </a:pPr>
            <a:r>
              <a:rPr lang="en">
                <a:solidFill>
                  <a:srgbClr val="FFFFFF"/>
                </a:solidFill>
              </a:rPr>
              <a:t>Robert Lang: lang.35@wright.edu</a:t>
            </a:r>
          </a:p>
          <a:p>
            <a:pPr lvl="0" rtl="0">
              <a:spcBef>
                <a:spcPts val="0"/>
              </a:spcBef>
              <a:buNone/>
            </a:pPr>
            <a:r>
              <a:rPr lang="en">
                <a:solidFill>
                  <a:srgbClr val="FFFFFF"/>
                </a:solidFill>
              </a:rPr>
              <a:t>Jonathan Carpenter: carpenter.102@wright.edu </a:t>
            </a:r>
          </a:p>
          <a:p>
            <a:pPr lvl="0">
              <a:spcBef>
                <a:spcPts val="0"/>
              </a:spcBef>
              <a:buNone/>
            </a:pPr>
            <a:r>
              <a:rPr lang="en">
                <a:solidFill>
                  <a:srgbClr val="FFFFFF"/>
                </a:solidFill>
              </a:rPr>
              <a:t>Anthony Inman : inman.22@wright.edu</a:t>
            </a:r>
          </a:p>
          <a:p>
            <a:pPr lvl="0">
              <a:spcBef>
                <a:spcPts val="0"/>
              </a:spcBef>
              <a:buNone/>
            </a:pPr>
            <a:r>
              <a:rPr lang="en">
                <a:solidFill>
                  <a:srgbClr val="FFFFFF"/>
                </a:solidFill>
              </a:rPr>
              <a:t>Vincent Haenni : haenni.2@wright.edu</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Our Team</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700">
                <a:solidFill>
                  <a:srgbClr val="FFFFFF"/>
                </a:solidFill>
              </a:rPr>
              <a:t>Troy Caplinger - Electrical Engineering student</a:t>
            </a:r>
          </a:p>
          <a:p>
            <a:pPr lvl="0" rtl="0">
              <a:lnSpc>
                <a:spcPct val="115000"/>
              </a:lnSpc>
              <a:spcBef>
                <a:spcPts val="0"/>
              </a:spcBef>
              <a:spcAft>
                <a:spcPts val="0"/>
              </a:spcAft>
              <a:buNone/>
            </a:pPr>
            <a:r>
              <a:rPr lang="en" sz="1700">
                <a:solidFill>
                  <a:srgbClr val="FFFFFF"/>
                </a:solidFill>
              </a:rPr>
              <a:t>Robert Lang - Electrical Engineering student</a:t>
            </a:r>
          </a:p>
          <a:p>
            <a:pPr lvl="0" rtl="0">
              <a:lnSpc>
                <a:spcPct val="115000"/>
              </a:lnSpc>
              <a:spcBef>
                <a:spcPts val="0"/>
              </a:spcBef>
              <a:spcAft>
                <a:spcPts val="0"/>
              </a:spcAft>
              <a:buNone/>
            </a:pPr>
            <a:r>
              <a:rPr lang="en" sz="1700">
                <a:solidFill>
                  <a:srgbClr val="FFFFFF"/>
                </a:solidFill>
              </a:rPr>
              <a:t>Jonathan Carpenter - Computer Science student</a:t>
            </a:r>
          </a:p>
          <a:p>
            <a:pPr indent="0" lvl="0" marL="0" marR="0" rtl="0" algn="l">
              <a:lnSpc>
                <a:spcPct val="115000"/>
              </a:lnSpc>
              <a:spcBef>
                <a:spcPts val="0"/>
              </a:spcBef>
              <a:spcAft>
                <a:spcPts val="0"/>
              </a:spcAft>
              <a:buNone/>
            </a:pPr>
            <a:r>
              <a:rPr lang="en" sz="1700">
                <a:solidFill>
                  <a:srgbClr val="FFFFFF"/>
                </a:solidFill>
              </a:rPr>
              <a:t>Vincent Haenni - Electrical Engineering Student</a:t>
            </a:r>
          </a:p>
          <a:p>
            <a:pPr lvl="0">
              <a:lnSpc>
                <a:spcPct val="115000"/>
              </a:lnSpc>
              <a:spcBef>
                <a:spcPts val="0"/>
              </a:spcBef>
              <a:buNone/>
            </a:pPr>
            <a:r>
              <a:rPr lang="en" sz="1700">
                <a:solidFill>
                  <a:srgbClr val="FFFFFF"/>
                </a:solidFill>
              </a:rPr>
              <a:t>Anthony Inman - Computer Science student</a:t>
            </a:r>
            <a:r>
              <a:rPr lang="en"/>
              <a:t> </a:t>
            </a:r>
          </a:p>
        </p:txBody>
      </p:sp>
      <p:sp>
        <p:nvSpPr>
          <p:cNvPr id="64" name="Shape 64"/>
          <p:cNvSpPr txBox="1"/>
          <p:nvPr/>
        </p:nvSpPr>
        <p:spPr>
          <a:xfrm>
            <a:off x="2220100" y="4148775"/>
            <a:ext cx="2750100" cy="7818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a:solidFill>
                  <a:schemeClr val="dk1"/>
                </a:solidFill>
              </a:rPr>
              <a:t>From left to right: Troy, Robert, Vincent, Anthony, Jonathan </a:t>
            </a:r>
          </a:p>
        </p:txBody>
      </p:sp>
      <p:pic>
        <p:nvPicPr>
          <p:cNvPr id="65" name="Shape 65"/>
          <p:cNvPicPr preferRelativeResize="0"/>
          <p:nvPr/>
        </p:nvPicPr>
        <p:blipFill>
          <a:blip r:embed="rId3">
            <a:alphaModFix/>
          </a:blip>
          <a:stretch>
            <a:fillRect/>
          </a:stretch>
        </p:blipFill>
        <p:spPr>
          <a:xfrm>
            <a:off x="4735824" y="2524150"/>
            <a:ext cx="4096474" cy="2155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Overview</a:t>
            </a:r>
          </a:p>
        </p:txBody>
      </p:sp>
      <p:sp>
        <p:nvSpPr>
          <p:cNvPr id="71" name="Shape 71"/>
          <p:cNvSpPr txBox="1"/>
          <p:nvPr>
            <p:ph idx="1" type="body"/>
          </p:nvPr>
        </p:nvSpPr>
        <p:spPr>
          <a:xfrm>
            <a:off x="311700" y="1152475"/>
            <a:ext cx="8520600" cy="36078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Overview</a:t>
            </a:r>
          </a:p>
          <a:p>
            <a:pPr indent="-228600" lvl="0" marL="457200" rtl="0">
              <a:spcBef>
                <a:spcPts val="0"/>
              </a:spcBef>
              <a:buClr>
                <a:srgbClr val="FFFFFF"/>
              </a:buClr>
            </a:pPr>
            <a:r>
              <a:rPr lang="en">
                <a:solidFill>
                  <a:srgbClr val="FFFFFF"/>
                </a:solidFill>
              </a:rPr>
              <a:t>Problem</a:t>
            </a:r>
          </a:p>
          <a:p>
            <a:pPr indent="-228600" lvl="0" marL="457200" rtl="0">
              <a:spcBef>
                <a:spcPts val="0"/>
              </a:spcBef>
              <a:buClr>
                <a:srgbClr val="FFFFFF"/>
              </a:buClr>
            </a:pPr>
            <a:r>
              <a:rPr lang="en">
                <a:solidFill>
                  <a:srgbClr val="FFFFFF"/>
                </a:solidFill>
              </a:rPr>
              <a:t>Market Analysis</a:t>
            </a:r>
          </a:p>
          <a:p>
            <a:pPr indent="-228600" lvl="0" marL="457200" rtl="0">
              <a:spcBef>
                <a:spcPts val="0"/>
              </a:spcBef>
              <a:buClr>
                <a:srgbClr val="FFFFFF"/>
              </a:buClr>
            </a:pPr>
            <a:r>
              <a:rPr lang="en">
                <a:solidFill>
                  <a:srgbClr val="FFFFFF"/>
                </a:solidFill>
              </a:rPr>
              <a:t>Solution</a:t>
            </a:r>
          </a:p>
          <a:p>
            <a:pPr indent="-228600" lvl="0" marL="457200" rtl="0">
              <a:spcBef>
                <a:spcPts val="0"/>
              </a:spcBef>
              <a:buClr>
                <a:srgbClr val="FFFFFF"/>
              </a:buClr>
            </a:pPr>
            <a:r>
              <a:rPr lang="en">
                <a:solidFill>
                  <a:srgbClr val="FFFFFF"/>
                </a:solidFill>
              </a:rPr>
              <a:t>Selection of Constraints and Requirements</a:t>
            </a:r>
          </a:p>
          <a:p>
            <a:pPr indent="-228600" lvl="0" marL="457200" rtl="0">
              <a:spcBef>
                <a:spcPts val="0"/>
              </a:spcBef>
              <a:buClr>
                <a:srgbClr val="FFFFFF"/>
              </a:buClr>
            </a:pPr>
            <a:r>
              <a:rPr lang="en">
                <a:solidFill>
                  <a:srgbClr val="FFFFFF"/>
                </a:solidFill>
              </a:rPr>
              <a:t>System Components</a:t>
            </a:r>
          </a:p>
          <a:p>
            <a:pPr indent="-228600" lvl="0" marL="457200" rtl="0">
              <a:spcBef>
                <a:spcPts val="0"/>
              </a:spcBef>
              <a:buClr>
                <a:srgbClr val="FFFFFF"/>
              </a:buClr>
            </a:pPr>
            <a:r>
              <a:rPr lang="en">
                <a:solidFill>
                  <a:srgbClr val="FFFFFF"/>
                </a:solidFill>
              </a:rPr>
              <a:t>Impact of Success</a:t>
            </a:r>
          </a:p>
          <a:p>
            <a:pPr indent="-228600" lvl="0" marL="457200" rtl="0">
              <a:spcBef>
                <a:spcPts val="0"/>
              </a:spcBef>
              <a:buClr>
                <a:srgbClr val="FFFFFF"/>
              </a:buClr>
            </a:pPr>
            <a:r>
              <a:rPr lang="en">
                <a:solidFill>
                  <a:srgbClr val="FFFFFF"/>
                </a:solidFill>
              </a:rPr>
              <a:t>Conclusion</a:t>
            </a:r>
          </a:p>
          <a:p>
            <a:pPr indent="-228600" lvl="0" marL="457200" rtl="0">
              <a:spcBef>
                <a:spcPts val="0"/>
              </a:spcBef>
              <a:buClr>
                <a:srgbClr val="FFFFFF"/>
              </a:buClr>
            </a:pPr>
            <a:r>
              <a:rPr lang="en">
                <a:solidFill>
                  <a:srgbClr val="FFFFFF"/>
                </a:solidFill>
              </a:rPr>
              <a:t>Recap</a:t>
            </a:r>
          </a:p>
          <a:p>
            <a:pPr indent="-228600" lvl="0" marL="457200" rtl="0">
              <a:spcBef>
                <a:spcPts val="0"/>
              </a:spcBef>
              <a:buClr>
                <a:srgbClr val="FFFFFF"/>
              </a:buClr>
            </a:pPr>
            <a:r>
              <a:rPr lang="en">
                <a:solidFill>
                  <a:srgbClr val="FFFFFF"/>
                </a:solidFill>
              </a:rPr>
              <a:t>References</a:t>
            </a:r>
          </a:p>
          <a:p>
            <a:pPr indent="-228600" lvl="0" marL="457200">
              <a:spcBef>
                <a:spcPts val="0"/>
              </a:spcBef>
              <a:buClr>
                <a:srgbClr val="FFFFFF"/>
              </a:buClr>
            </a:pPr>
            <a:r>
              <a:rPr lang="en">
                <a:solidFill>
                  <a:schemeClr val="dk1"/>
                </a:solidFil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a:t>
            </a:r>
          </a:p>
        </p:txBody>
      </p:sp>
      <p:sp>
        <p:nvSpPr>
          <p:cNvPr id="77" name="Shape 77"/>
          <p:cNvSpPr txBox="1"/>
          <p:nvPr>
            <p:ph idx="1" type="body"/>
          </p:nvPr>
        </p:nvSpPr>
        <p:spPr>
          <a:xfrm>
            <a:off x="311700" y="1152475"/>
            <a:ext cx="8520600" cy="36573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FFFFFF"/>
              </a:buClr>
            </a:pPr>
            <a:r>
              <a:rPr lang="en">
                <a:solidFill>
                  <a:srgbClr val="FFFFFF"/>
                </a:solidFill>
              </a:rPr>
              <a:t>Firefighters can become severely injured during mass casualty events</a:t>
            </a:r>
          </a:p>
          <a:p>
            <a:pPr indent="-228600" lvl="0" marL="457200" marR="0" rtl="0" algn="l">
              <a:lnSpc>
                <a:spcPct val="115000"/>
              </a:lnSpc>
              <a:spcBef>
                <a:spcPts val="0"/>
              </a:spcBef>
              <a:spcAft>
                <a:spcPts val="1600"/>
              </a:spcAft>
              <a:buClr>
                <a:srgbClr val="FFFFFF"/>
              </a:buClr>
            </a:pPr>
            <a:r>
              <a:rPr lang="en">
                <a:solidFill>
                  <a:srgbClr val="FFFFFF"/>
                </a:solidFill>
              </a:rPr>
              <a:t>Injured firefighters can be uncommunicative and difficult to identify</a:t>
            </a:r>
          </a:p>
          <a:p>
            <a:pPr indent="-228600" lvl="0" marL="457200" marR="0" rtl="0" algn="l">
              <a:lnSpc>
                <a:spcPct val="115000"/>
              </a:lnSpc>
              <a:spcBef>
                <a:spcPts val="0"/>
              </a:spcBef>
              <a:spcAft>
                <a:spcPts val="1600"/>
              </a:spcAft>
              <a:buClr>
                <a:srgbClr val="FFFFFF"/>
              </a:buClr>
            </a:pPr>
            <a:r>
              <a:rPr lang="en">
                <a:solidFill>
                  <a:srgbClr val="FFFFFF"/>
                </a:solidFill>
              </a:rPr>
              <a:t>Patient medical information can be hard to obtain on site of an incident</a:t>
            </a:r>
          </a:p>
          <a:p>
            <a:pPr indent="-228600" lvl="0" marL="457200" marR="0" rtl="0" algn="l">
              <a:lnSpc>
                <a:spcPct val="115000"/>
              </a:lnSpc>
              <a:spcBef>
                <a:spcPts val="0"/>
              </a:spcBef>
              <a:spcAft>
                <a:spcPts val="1600"/>
              </a:spcAft>
              <a:buClr>
                <a:srgbClr val="FFFFFF"/>
              </a:buClr>
            </a:pPr>
            <a:r>
              <a:rPr lang="en">
                <a:solidFill>
                  <a:srgbClr val="FFFFFF"/>
                </a:solidFill>
              </a:rPr>
              <a:t>Lack of information during patient care in route to treatment site</a:t>
            </a:r>
          </a:p>
          <a:p>
            <a:pPr lvl="0" marR="0" rtl="0" algn="l">
              <a:lnSpc>
                <a:spcPct val="115000"/>
              </a:lnSpc>
              <a:spcBef>
                <a:spcPts val="0"/>
              </a:spcBef>
              <a:spcAft>
                <a:spcPts val="1600"/>
              </a:spcAft>
              <a:buNone/>
            </a:pPr>
            <a:r>
              <a:t/>
            </a:r>
            <a:endParaRPr>
              <a:solidFill>
                <a:srgbClr val="FFFFFF"/>
              </a:solidFill>
            </a:endParaRPr>
          </a:p>
        </p:txBody>
      </p:sp>
      <p:pic>
        <p:nvPicPr>
          <p:cNvPr descr="http://r1.emsworld.com/files/base/image/EMSR/2013/05/16x9/640x360/photo-1_10934765.jpg" id="78" name="Shape 78"/>
          <p:cNvPicPr preferRelativeResize="0"/>
          <p:nvPr/>
        </p:nvPicPr>
        <p:blipFill>
          <a:blip r:embed="rId3">
            <a:alphaModFix/>
          </a:blip>
          <a:stretch>
            <a:fillRect/>
          </a:stretch>
        </p:blipFill>
        <p:spPr>
          <a:xfrm>
            <a:off x="2776825" y="2711250"/>
            <a:ext cx="3590350" cy="2019574"/>
          </a:xfrm>
          <a:prstGeom prst="rect">
            <a:avLst/>
          </a:prstGeom>
          <a:noFill/>
          <a:ln>
            <a:noFill/>
          </a:ln>
        </p:spPr>
      </p:pic>
      <p:sp>
        <p:nvSpPr>
          <p:cNvPr id="79" name="Shape 79"/>
          <p:cNvSpPr txBox="1"/>
          <p:nvPr/>
        </p:nvSpPr>
        <p:spPr>
          <a:xfrm>
            <a:off x="6009000" y="4496625"/>
            <a:ext cx="3000000" cy="572700"/>
          </a:xfrm>
          <a:prstGeom prst="rect">
            <a:avLst/>
          </a:prstGeom>
          <a:noFill/>
          <a:ln>
            <a:noFill/>
          </a:ln>
        </p:spPr>
        <p:txBody>
          <a:bodyPr anchorCtr="0" anchor="ctr" bIns="91425" lIns="91425" rIns="91425" tIns="91425">
            <a:noAutofit/>
          </a:bodyPr>
          <a:lstStyle/>
          <a:p>
            <a:pPr lvl="0" rtl="0">
              <a:spcBef>
                <a:spcPts val="0"/>
              </a:spcBef>
              <a:buNone/>
            </a:pPr>
            <a:r>
              <a:rPr lang="en" sz="800">
                <a:solidFill>
                  <a:srgbClr val="EFEFEF"/>
                </a:solidFill>
              </a:rPr>
              <a:t> [3]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Market Analysis</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Existing Systems</a:t>
            </a:r>
          </a:p>
          <a:p>
            <a:pPr indent="-228600" lvl="1" marL="914400" rtl="0">
              <a:spcBef>
                <a:spcPts val="1400"/>
              </a:spcBef>
              <a:spcAft>
                <a:spcPts val="400"/>
              </a:spcAft>
              <a:buClr>
                <a:srgbClr val="FFFFFF"/>
              </a:buClr>
            </a:pPr>
            <a:r>
              <a:rPr b="1" lang="en" sz="1300">
                <a:solidFill>
                  <a:srgbClr val="FFFFFF"/>
                </a:solidFill>
              </a:rPr>
              <a:t>RFID Patient Tracking Technology</a:t>
            </a:r>
          </a:p>
          <a:p>
            <a:pPr indent="-228600" lvl="2" marL="1371600" rtl="0">
              <a:spcBef>
                <a:spcPts val="0"/>
              </a:spcBef>
              <a:buClr>
                <a:schemeClr val="dk1"/>
              </a:buClr>
            </a:pPr>
            <a:r>
              <a:rPr lang="en">
                <a:solidFill>
                  <a:schemeClr val="dk1"/>
                </a:solidFill>
              </a:rPr>
              <a:t>Patients are marked with an RFID tag</a:t>
            </a:r>
          </a:p>
          <a:p>
            <a:pPr indent="-228600" lvl="2" marL="1371600" rtl="0">
              <a:spcBef>
                <a:spcPts val="0"/>
              </a:spcBef>
              <a:buClr>
                <a:schemeClr val="dk1"/>
              </a:buClr>
            </a:pPr>
            <a:r>
              <a:rPr lang="en">
                <a:solidFill>
                  <a:schemeClr val="dk1"/>
                </a:solidFill>
              </a:rPr>
              <a:t>Patients injury severity is uploaded to database</a:t>
            </a:r>
          </a:p>
          <a:p>
            <a:pPr indent="-228600" lvl="2" marL="1371600" rtl="0">
              <a:spcBef>
                <a:spcPts val="0"/>
              </a:spcBef>
              <a:buClr>
                <a:schemeClr val="dk1"/>
              </a:buClr>
            </a:pPr>
            <a:r>
              <a:rPr lang="en">
                <a:solidFill>
                  <a:schemeClr val="dk1"/>
                </a:solidFill>
              </a:rPr>
              <a:t>Injuries are instantly uploaded to the IC (Incident Commander)</a:t>
            </a:r>
          </a:p>
          <a:p>
            <a:pPr indent="-228600" lvl="1" marL="914400" rtl="0">
              <a:spcBef>
                <a:spcPts val="0"/>
              </a:spcBef>
              <a:buClr>
                <a:schemeClr val="dk1"/>
              </a:buClr>
            </a:pPr>
            <a:r>
              <a:rPr b="1" lang="en">
                <a:solidFill>
                  <a:schemeClr val="dk1"/>
                </a:solidFill>
              </a:rPr>
              <a:t>Petfinder</a:t>
            </a:r>
          </a:p>
          <a:p>
            <a:pPr indent="-228600" lvl="2" marL="1371600" rtl="0">
              <a:spcBef>
                <a:spcPts val="0"/>
              </a:spcBef>
              <a:buClr>
                <a:schemeClr val="dk1"/>
              </a:buClr>
            </a:pPr>
            <a:r>
              <a:rPr lang="en">
                <a:solidFill>
                  <a:schemeClr val="dk1"/>
                </a:solidFill>
              </a:rPr>
              <a:t>Passive RFID tags are placed under the skin of the pet</a:t>
            </a:r>
          </a:p>
          <a:p>
            <a:pPr indent="-228600" lvl="2" marL="1371600" rtl="0">
              <a:spcBef>
                <a:spcPts val="0"/>
              </a:spcBef>
              <a:buClr>
                <a:schemeClr val="dk1"/>
              </a:buClr>
            </a:pPr>
            <a:r>
              <a:rPr lang="en">
                <a:solidFill>
                  <a:schemeClr val="dk1"/>
                </a:solidFill>
              </a:rPr>
              <a:t>Identification number is read from the RFID tag using an RFID scanner</a:t>
            </a:r>
          </a:p>
          <a:p>
            <a:pPr indent="-228600" lvl="2" marL="1371600" rtl="0">
              <a:spcBef>
                <a:spcPts val="0"/>
              </a:spcBef>
              <a:buClr>
                <a:schemeClr val="dk1"/>
              </a:buClr>
            </a:pPr>
            <a:r>
              <a:rPr lang="en">
                <a:solidFill>
                  <a:schemeClr val="dk1"/>
                </a:solidFill>
              </a:rPr>
              <a:t>Database entry has information on the pet owner</a:t>
            </a:r>
          </a:p>
          <a:p>
            <a:pPr indent="-228600" lvl="1" marL="914400" rtl="0">
              <a:spcBef>
                <a:spcPts val="0"/>
              </a:spcBef>
              <a:buClr>
                <a:schemeClr val="dk1"/>
              </a:buClr>
            </a:pPr>
            <a:r>
              <a:rPr b="1" lang="en">
                <a:solidFill>
                  <a:schemeClr val="dk1"/>
                </a:solidFill>
              </a:rPr>
              <a:t>Electronic Cattle Management</a:t>
            </a:r>
          </a:p>
          <a:p>
            <a:pPr indent="-228600" lvl="2" marL="1371600" rtl="0">
              <a:spcBef>
                <a:spcPts val="0"/>
              </a:spcBef>
              <a:buClr>
                <a:schemeClr val="dk1"/>
              </a:buClr>
            </a:pPr>
            <a:r>
              <a:rPr lang="en">
                <a:solidFill>
                  <a:schemeClr val="dk1"/>
                </a:solidFill>
              </a:rPr>
              <a:t>RFID tags to track different characteristics of cattle owned by farmers</a:t>
            </a:r>
          </a:p>
          <a:p>
            <a:pPr indent="-228600" lvl="2" marL="1371600" rtl="0">
              <a:spcBef>
                <a:spcPts val="0"/>
              </a:spcBef>
              <a:buClr>
                <a:schemeClr val="dk1"/>
              </a:buClr>
            </a:pPr>
            <a:r>
              <a:rPr lang="en">
                <a:solidFill>
                  <a:schemeClr val="dk1"/>
                </a:solidFill>
              </a:rPr>
              <a:t>Allows modification of information to the local database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204550"/>
            <a:ext cx="8520600" cy="572700"/>
          </a:xfrm>
          <a:prstGeom prst="rect">
            <a:avLst/>
          </a:prstGeom>
        </p:spPr>
        <p:txBody>
          <a:bodyPr anchorCtr="0" anchor="t" bIns="91425" lIns="91425" rIns="91425" tIns="91425">
            <a:noAutofit/>
          </a:bodyPr>
          <a:lstStyle/>
          <a:p>
            <a:pPr lvl="0">
              <a:spcBef>
                <a:spcPts val="0"/>
              </a:spcBef>
              <a:buNone/>
            </a:pPr>
            <a:r>
              <a:rPr lang="en"/>
              <a:t>Solution</a:t>
            </a:r>
          </a:p>
        </p:txBody>
      </p:sp>
      <p:sp>
        <p:nvSpPr>
          <p:cNvPr id="91" name="Shape 91"/>
          <p:cNvSpPr txBox="1"/>
          <p:nvPr>
            <p:ph idx="1" type="body"/>
          </p:nvPr>
        </p:nvSpPr>
        <p:spPr>
          <a:xfrm>
            <a:off x="231550" y="863550"/>
            <a:ext cx="3999900" cy="3416400"/>
          </a:xfrm>
          <a:prstGeom prst="rect">
            <a:avLst/>
          </a:prstGeom>
          <a:ln cap="flat" cmpd="sng" w="9525">
            <a:solidFill>
              <a:schemeClr val="lt1"/>
            </a:solidFill>
            <a:prstDash val="solid"/>
            <a:round/>
            <a:headEnd len="med" w="med" type="none"/>
            <a:tailEnd len="med" w="med" type="none"/>
          </a:ln>
        </p:spPr>
        <p:txBody>
          <a:bodyPr anchorCtr="0" anchor="t" bIns="91425" lIns="91425" rIns="91425" tIns="91425">
            <a:noAutofit/>
          </a:bodyPr>
          <a:lstStyle/>
          <a:p>
            <a:pPr indent="-342900" lvl="0" marL="457200" rtl="0">
              <a:spcBef>
                <a:spcPts val="0"/>
              </a:spcBef>
              <a:buClr>
                <a:schemeClr val="dk1"/>
              </a:buClr>
              <a:buSzPct val="100000"/>
            </a:pPr>
            <a:r>
              <a:rPr lang="en" sz="1800">
                <a:solidFill>
                  <a:schemeClr val="dk1"/>
                </a:solidFill>
              </a:rPr>
              <a:t>TriageTag System</a:t>
            </a:r>
          </a:p>
          <a:p>
            <a:pPr indent="-317500" lvl="0" marL="914400" rtl="0">
              <a:spcBef>
                <a:spcPts val="0"/>
              </a:spcBef>
              <a:buClr>
                <a:schemeClr val="dk1"/>
              </a:buClr>
              <a:buSzPct val="100000"/>
            </a:pPr>
            <a:r>
              <a:rPr lang="en">
                <a:solidFill>
                  <a:schemeClr val="dk1"/>
                </a:solidFill>
              </a:rPr>
              <a:t>Radio frequency identification (RFID)</a:t>
            </a:r>
          </a:p>
          <a:p>
            <a:pPr indent="-304800" lvl="1" marL="1371600" rtl="0">
              <a:spcBef>
                <a:spcPts val="0"/>
              </a:spcBef>
              <a:buClr>
                <a:schemeClr val="dk1"/>
              </a:buClr>
              <a:buSzPct val="100000"/>
            </a:pPr>
            <a:r>
              <a:rPr lang="en">
                <a:solidFill>
                  <a:schemeClr val="dk1"/>
                </a:solidFill>
              </a:rPr>
              <a:t>Unique identification of each RFID tag</a:t>
            </a:r>
          </a:p>
          <a:p>
            <a:pPr indent="-304800" lvl="1" marL="1371600" rtl="0">
              <a:spcBef>
                <a:spcPts val="0"/>
              </a:spcBef>
              <a:buClr>
                <a:schemeClr val="dk1"/>
              </a:buClr>
              <a:buSzPct val="100000"/>
            </a:pPr>
            <a:r>
              <a:rPr lang="en">
                <a:solidFill>
                  <a:schemeClr val="dk1"/>
                </a:solidFill>
              </a:rPr>
              <a:t>One tag per firefighter</a:t>
            </a:r>
          </a:p>
          <a:p>
            <a:pPr indent="-304800" lvl="1" marL="1371600" rtl="0">
              <a:spcBef>
                <a:spcPts val="0"/>
              </a:spcBef>
              <a:buClr>
                <a:schemeClr val="dk1"/>
              </a:buClr>
              <a:buSzPct val="100000"/>
            </a:pPr>
            <a:r>
              <a:rPr lang="en">
                <a:solidFill>
                  <a:schemeClr val="dk1"/>
                </a:solidFill>
              </a:rPr>
              <a:t>Passive </a:t>
            </a:r>
          </a:p>
          <a:p>
            <a:pPr indent="-317500" lvl="0" marL="914400" rtl="0">
              <a:spcBef>
                <a:spcPts val="0"/>
              </a:spcBef>
              <a:buClr>
                <a:schemeClr val="dk1"/>
              </a:buClr>
              <a:buSzPct val="100000"/>
            </a:pPr>
            <a:r>
              <a:rPr lang="en">
                <a:solidFill>
                  <a:schemeClr val="dk1"/>
                </a:solidFill>
              </a:rPr>
              <a:t>Database of medical information</a:t>
            </a:r>
          </a:p>
          <a:p>
            <a:pPr indent="-304800" lvl="1" marL="1371600" rtl="0">
              <a:spcBef>
                <a:spcPts val="0"/>
              </a:spcBef>
              <a:buClr>
                <a:schemeClr val="dk1"/>
              </a:buClr>
              <a:buSzPct val="100000"/>
            </a:pPr>
            <a:r>
              <a:rPr lang="en">
                <a:solidFill>
                  <a:schemeClr val="dk1"/>
                </a:solidFill>
              </a:rPr>
              <a:t>Information provided by firefighters</a:t>
            </a:r>
          </a:p>
          <a:p>
            <a:pPr indent="-304800" lvl="1" marL="1371600" rtl="0">
              <a:spcBef>
                <a:spcPts val="0"/>
              </a:spcBef>
              <a:buClr>
                <a:schemeClr val="dk1"/>
              </a:buClr>
              <a:buSzPct val="100000"/>
            </a:pPr>
            <a:r>
              <a:rPr lang="en">
                <a:solidFill>
                  <a:schemeClr val="dk1"/>
                </a:solidFill>
              </a:rPr>
              <a:t>Update and manage medical records</a:t>
            </a:r>
          </a:p>
          <a:p>
            <a:pPr indent="-304800" lvl="1" marL="1371600" rtl="0">
              <a:spcBef>
                <a:spcPts val="0"/>
              </a:spcBef>
              <a:buClr>
                <a:schemeClr val="dk1"/>
              </a:buClr>
              <a:buSzPct val="100000"/>
            </a:pPr>
            <a:r>
              <a:rPr lang="en">
                <a:solidFill>
                  <a:schemeClr val="dk1"/>
                </a:solidFill>
              </a:rPr>
              <a:t>Portable </a:t>
            </a:r>
          </a:p>
          <a:p>
            <a:pPr indent="-317500" lvl="0" marL="914400" rtl="0">
              <a:spcBef>
                <a:spcPts val="0"/>
              </a:spcBef>
              <a:buClr>
                <a:schemeClr val="dk1"/>
              </a:buClr>
              <a:buSzPct val="100000"/>
            </a:pPr>
            <a:r>
              <a:rPr lang="en">
                <a:solidFill>
                  <a:schemeClr val="dk1"/>
                </a:solidFill>
              </a:rPr>
              <a:t>Secure access to data for triage personnel</a:t>
            </a:r>
          </a:p>
          <a:p>
            <a:pPr indent="-304800" lvl="1" marL="1371600" rtl="0">
              <a:spcBef>
                <a:spcPts val="0"/>
              </a:spcBef>
              <a:buClr>
                <a:schemeClr val="dk1"/>
              </a:buClr>
              <a:buSzPct val="100000"/>
            </a:pPr>
            <a:r>
              <a:rPr lang="en">
                <a:solidFill>
                  <a:schemeClr val="dk1"/>
                </a:solidFill>
              </a:rPr>
              <a:t>Password protected</a:t>
            </a:r>
          </a:p>
          <a:p>
            <a:pPr indent="-304800" lvl="1" marL="1371600" rtl="0">
              <a:spcBef>
                <a:spcPts val="0"/>
              </a:spcBef>
              <a:buClr>
                <a:schemeClr val="dk1"/>
              </a:buClr>
              <a:buSzPct val="100000"/>
            </a:pPr>
            <a:r>
              <a:rPr lang="en">
                <a:solidFill>
                  <a:schemeClr val="dk1"/>
                </a:solidFill>
              </a:rPr>
              <a:t>AES encryption</a:t>
            </a:r>
          </a:p>
          <a:p>
            <a:pPr indent="0" lvl="0" marL="457200">
              <a:spcBef>
                <a:spcPts val="0"/>
              </a:spcBef>
              <a:buNone/>
            </a:pPr>
            <a:r>
              <a:t/>
            </a:r>
            <a:endParaRPr/>
          </a:p>
        </p:txBody>
      </p:sp>
      <p:pic>
        <p:nvPicPr>
          <p:cNvPr descr="SystemDesign.png" id="92" name="Shape 92"/>
          <p:cNvPicPr preferRelativeResize="0"/>
          <p:nvPr/>
        </p:nvPicPr>
        <p:blipFill>
          <a:blip r:embed="rId3">
            <a:alphaModFix/>
          </a:blip>
          <a:stretch>
            <a:fillRect/>
          </a:stretch>
        </p:blipFill>
        <p:spPr>
          <a:xfrm>
            <a:off x="4231450" y="785824"/>
            <a:ext cx="4727211" cy="3494125"/>
          </a:xfrm>
          <a:prstGeom prst="rect">
            <a:avLst/>
          </a:prstGeom>
          <a:noFill/>
          <a:ln>
            <a:noFill/>
          </a:ln>
        </p:spPr>
      </p:pic>
      <p:sp>
        <p:nvSpPr>
          <p:cNvPr id="93" name="Shape 93"/>
          <p:cNvSpPr txBox="1"/>
          <p:nvPr/>
        </p:nvSpPr>
        <p:spPr>
          <a:xfrm>
            <a:off x="4150900" y="4211500"/>
            <a:ext cx="3912300" cy="4602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800">
                <a:solidFill>
                  <a:schemeClr val="dk1"/>
                </a:solidFill>
              </a:rPr>
              <a:t>Source: Author; Jonathan Carpenter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Selection of Constraints and Requirements </a:t>
            </a:r>
          </a:p>
        </p:txBody>
      </p:sp>
      <p:sp>
        <p:nvSpPr>
          <p:cNvPr id="99" name="Shape 99"/>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rPr lang="en" sz="2400">
                <a:solidFill>
                  <a:srgbClr val="FFFFFF"/>
                </a:solidFill>
              </a:rPr>
              <a:t>Constraints</a:t>
            </a:r>
          </a:p>
          <a:p>
            <a:pPr indent="-330200" lvl="0" marL="457200" rtl="0">
              <a:spcBef>
                <a:spcPts val="0"/>
              </a:spcBef>
              <a:buClr>
                <a:srgbClr val="FFFFFF"/>
              </a:buClr>
              <a:buSzPct val="100000"/>
              <a:buChar char="●"/>
            </a:pPr>
            <a:r>
              <a:rPr lang="en" sz="1600">
                <a:solidFill>
                  <a:srgbClr val="FFFFFF"/>
                </a:solidFill>
              </a:rPr>
              <a:t>Health Insurance Portability and  Accountability Act (HIPAA) [11] [14] [15].</a:t>
            </a:r>
          </a:p>
          <a:p>
            <a:pPr indent="-330200" lvl="0" marL="457200" rtl="0">
              <a:spcBef>
                <a:spcPts val="0"/>
              </a:spcBef>
              <a:buClr>
                <a:srgbClr val="FFFFFF"/>
              </a:buClr>
              <a:buSzPct val="100000"/>
              <a:buChar char="●"/>
            </a:pPr>
            <a:r>
              <a:rPr lang="en" sz="1600">
                <a:solidFill>
                  <a:srgbClr val="FFFFFF"/>
                </a:solidFill>
              </a:rPr>
              <a:t>Advanced Encryption Standard (AES) [13].</a:t>
            </a:r>
          </a:p>
          <a:p>
            <a:pPr indent="-330200" lvl="0" marL="457200" rtl="0">
              <a:spcBef>
                <a:spcPts val="0"/>
              </a:spcBef>
              <a:buClr>
                <a:srgbClr val="FFFFFF"/>
              </a:buClr>
              <a:buSzPct val="100000"/>
              <a:buChar char="●"/>
            </a:pPr>
            <a:r>
              <a:rPr lang="en" sz="1600">
                <a:solidFill>
                  <a:srgbClr val="FFFFFF"/>
                </a:solidFill>
              </a:rPr>
              <a:t>ISO/IEC 18000-63:2015 [12].</a:t>
            </a:r>
          </a:p>
          <a:p>
            <a:pPr lvl="0">
              <a:spcBef>
                <a:spcPts val="0"/>
              </a:spcBef>
              <a:buNone/>
            </a:pPr>
            <a:r>
              <a:t/>
            </a:r>
            <a:endParaRPr>
              <a:solidFill>
                <a:srgbClr val="FFFFFF"/>
              </a:solidFill>
            </a:endParaRPr>
          </a:p>
        </p:txBody>
      </p:sp>
      <p:sp>
        <p:nvSpPr>
          <p:cNvPr id="100" name="Shape 100"/>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rPr lang="en" sz="2400">
                <a:solidFill>
                  <a:srgbClr val="FFFFFF"/>
                </a:solidFill>
              </a:rPr>
              <a:t>Requirements</a:t>
            </a:r>
          </a:p>
          <a:p>
            <a:pPr indent="-330200" lvl="0" marL="457200" rtl="0">
              <a:spcBef>
                <a:spcPts val="0"/>
              </a:spcBef>
              <a:buClr>
                <a:srgbClr val="FFFFFF"/>
              </a:buClr>
              <a:buSzPct val="100000"/>
              <a:buChar char="●"/>
            </a:pPr>
            <a:r>
              <a:rPr lang="en" sz="1600">
                <a:solidFill>
                  <a:srgbClr val="FFFFFF"/>
                </a:solidFill>
              </a:rPr>
              <a:t>User authentication to access the master database.</a:t>
            </a:r>
          </a:p>
          <a:p>
            <a:pPr indent="-330200" lvl="0" marL="457200" rtl="0">
              <a:spcBef>
                <a:spcPts val="0"/>
              </a:spcBef>
              <a:buClr>
                <a:srgbClr val="FFFFFF"/>
              </a:buClr>
              <a:buSzPct val="100000"/>
              <a:buChar char="●"/>
            </a:pPr>
            <a:r>
              <a:rPr lang="en" sz="1600">
                <a:solidFill>
                  <a:srgbClr val="FFFFFF"/>
                </a:solidFill>
              </a:rPr>
              <a:t>User authentication to access the local database</a:t>
            </a:r>
          </a:p>
          <a:p>
            <a:pPr indent="-330200" lvl="0" marL="457200" rtl="0">
              <a:spcBef>
                <a:spcPts val="0"/>
              </a:spcBef>
              <a:buClr>
                <a:srgbClr val="FFFFFF"/>
              </a:buClr>
              <a:buSzPct val="100000"/>
              <a:buChar char="●"/>
            </a:pPr>
            <a:r>
              <a:rPr lang="en" sz="1600">
                <a:solidFill>
                  <a:srgbClr val="FFFFFF"/>
                </a:solidFill>
              </a:rPr>
              <a:t>Passive RFID technology.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 System Components</a:t>
            </a:r>
          </a:p>
        </p:txBody>
      </p:sp>
      <p:sp>
        <p:nvSpPr>
          <p:cNvPr id="106" name="Shape 106"/>
          <p:cNvSpPr txBox="1"/>
          <p:nvPr>
            <p:ph idx="1" type="body"/>
          </p:nvPr>
        </p:nvSpPr>
        <p:spPr>
          <a:xfrm>
            <a:off x="311700" y="1152475"/>
            <a:ext cx="3999900" cy="3817800"/>
          </a:xfrm>
          <a:prstGeom prst="rect">
            <a:avLst/>
          </a:prstGeom>
        </p:spPr>
        <p:txBody>
          <a:bodyPr anchorCtr="0" anchor="t" bIns="91425" lIns="91425" rIns="91425" tIns="91425">
            <a:noAutofit/>
          </a:bodyPr>
          <a:lstStyle/>
          <a:p>
            <a:pPr indent="-228600" lvl="0" marL="457200" rtl="0">
              <a:lnSpc>
                <a:spcPct val="150000"/>
              </a:lnSpc>
              <a:spcBef>
                <a:spcPts val="0"/>
              </a:spcBef>
              <a:buClr>
                <a:srgbClr val="FFFFFF"/>
              </a:buClr>
              <a:buChar char="●"/>
            </a:pPr>
            <a:r>
              <a:rPr lang="en">
                <a:solidFill>
                  <a:srgbClr val="FFFFFF"/>
                </a:solidFill>
              </a:rPr>
              <a:t>Xtreme RFID Rivet Jr</a:t>
            </a:r>
          </a:p>
          <a:p>
            <a:pPr indent="-228600" lvl="1" marL="914400" rtl="0">
              <a:lnSpc>
                <a:spcPct val="150000"/>
              </a:lnSpc>
              <a:spcBef>
                <a:spcPts val="0"/>
              </a:spcBef>
              <a:buClr>
                <a:srgbClr val="FFFFFF"/>
              </a:buClr>
              <a:buChar char="○"/>
            </a:pPr>
            <a:r>
              <a:rPr lang="en">
                <a:solidFill>
                  <a:srgbClr val="FFFFFF"/>
                </a:solidFill>
              </a:rPr>
              <a:t>ISO 18000-6C Compliant</a:t>
            </a:r>
          </a:p>
          <a:p>
            <a:pPr indent="-228600" lvl="1" marL="914400" rtl="0">
              <a:lnSpc>
                <a:spcPct val="150000"/>
              </a:lnSpc>
              <a:spcBef>
                <a:spcPts val="0"/>
              </a:spcBef>
              <a:buClr>
                <a:srgbClr val="FFFFFF"/>
              </a:buClr>
              <a:buChar char="○"/>
            </a:pPr>
            <a:r>
              <a:rPr lang="en">
                <a:solidFill>
                  <a:srgbClr val="FFFFFF"/>
                </a:solidFill>
              </a:rPr>
              <a:t>Operational frequency: 860 - 960 MHz</a:t>
            </a:r>
          </a:p>
          <a:p>
            <a:pPr indent="-228600" lvl="1" marL="914400" rtl="0">
              <a:lnSpc>
                <a:spcPct val="150000"/>
              </a:lnSpc>
              <a:spcBef>
                <a:spcPts val="0"/>
              </a:spcBef>
              <a:buClr>
                <a:srgbClr val="FFFFFF"/>
              </a:buClr>
              <a:buChar char="○"/>
            </a:pPr>
            <a:r>
              <a:rPr lang="en">
                <a:solidFill>
                  <a:srgbClr val="FFFFFF"/>
                </a:solidFill>
              </a:rPr>
              <a:t>Operational temperature: -40</a:t>
            </a:r>
            <a:r>
              <a:rPr lang="en">
                <a:solidFill>
                  <a:schemeClr val="dk1"/>
                </a:solidFill>
              </a:rPr>
              <a:t>º</a:t>
            </a:r>
            <a:r>
              <a:rPr lang="en">
                <a:solidFill>
                  <a:srgbClr val="FFFFFF"/>
                </a:solidFill>
              </a:rPr>
              <a:t>C to 160</a:t>
            </a:r>
            <a:r>
              <a:rPr lang="en">
                <a:solidFill>
                  <a:schemeClr val="dk1"/>
                </a:solidFill>
              </a:rPr>
              <a:t>º</a:t>
            </a:r>
            <a:r>
              <a:rPr lang="en">
                <a:solidFill>
                  <a:srgbClr val="FFFFFF"/>
                </a:solidFill>
              </a:rPr>
              <a:t>C</a:t>
            </a:r>
          </a:p>
          <a:p>
            <a:pPr indent="-228600" lvl="1" marL="914400" rtl="0">
              <a:lnSpc>
                <a:spcPct val="150000"/>
              </a:lnSpc>
              <a:spcBef>
                <a:spcPts val="0"/>
              </a:spcBef>
              <a:buClr>
                <a:srgbClr val="FFFFFF"/>
              </a:buClr>
              <a:buChar char="○"/>
            </a:pPr>
            <a:r>
              <a:rPr lang="en">
                <a:solidFill>
                  <a:srgbClr val="FFFFFF"/>
                </a:solidFill>
              </a:rPr>
              <a:t>Maximum water submersion depth: 4 km</a:t>
            </a:r>
          </a:p>
          <a:p>
            <a:pPr indent="-228600" lvl="1" marL="914400" rtl="0">
              <a:lnSpc>
                <a:spcPct val="150000"/>
              </a:lnSpc>
              <a:spcBef>
                <a:spcPts val="0"/>
              </a:spcBef>
              <a:buClr>
                <a:srgbClr val="FFFFFF"/>
              </a:buClr>
              <a:buChar char="○"/>
            </a:pPr>
            <a:r>
              <a:rPr lang="en">
                <a:solidFill>
                  <a:srgbClr val="FFFFFF"/>
                </a:solidFill>
              </a:rPr>
              <a:t>Dimensions: 86 L x 25 W , 4 H (mm)</a:t>
            </a:r>
          </a:p>
          <a:p>
            <a:pPr indent="-228600" lvl="1" marL="914400" rtl="0">
              <a:lnSpc>
                <a:spcPct val="150000"/>
              </a:lnSpc>
              <a:spcBef>
                <a:spcPts val="0"/>
              </a:spcBef>
              <a:buClr>
                <a:srgbClr val="FFFFFF"/>
              </a:buClr>
              <a:buChar char="○"/>
            </a:pPr>
            <a:r>
              <a:rPr lang="en">
                <a:solidFill>
                  <a:srgbClr val="FFFFFF"/>
                </a:solidFill>
              </a:rPr>
              <a:t>Weight: 6 grams</a:t>
            </a:r>
          </a:p>
          <a:p>
            <a:pPr lvl="0" rtl="0">
              <a:lnSpc>
                <a:spcPct val="150000"/>
              </a:lnSpc>
              <a:spcBef>
                <a:spcPts val="0"/>
              </a:spcBef>
              <a:buNone/>
            </a:pPr>
            <a:r>
              <a:t/>
            </a:r>
            <a:endParaRPr>
              <a:solidFill>
                <a:srgbClr val="FFFFFF"/>
              </a:solidFill>
            </a:endParaRPr>
          </a:p>
          <a:p>
            <a:pPr lvl="0" rtl="0">
              <a:lnSpc>
                <a:spcPct val="150000"/>
              </a:lnSpc>
              <a:spcBef>
                <a:spcPts val="0"/>
              </a:spcBef>
              <a:buNone/>
            </a:pPr>
            <a:r>
              <a:t/>
            </a:r>
            <a:endParaRPr>
              <a:solidFill>
                <a:srgbClr val="FFFFFF"/>
              </a:solidFill>
            </a:endParaRPr>
          </a:p>
          <a:p>
            <a:pPr lvl="0" rtl="0">
              <a:lnSpc>
                <a:spcPct val="115000"/>
              </a:lnSpc>
              <a:spcBef>
                <a:spcPts val="0"/>
              </a:spcBef>
              <a:buNone/>
            </a:pPr>
            <a:br>
              <a:rPr lang="en" sz="800">
                <a:solidFill>
                  <a:srgbClr val="FFFFFF"/>
                </a:solidFill>
              </a:rPr>
            </a:br>
            <a:r>
              <a:rPr lang="en" sz="800">
                <a:solidFill>
                  <a:srgbClr val="FFFFFF"/>
                </a:solidFill>
              </a:rPr>
              <a:t>Information source: [2]</a:t>
            </a:r>
          </a:p>
          <a:p>
            <a:pPr lvl="0">
              <a:spcBef>
                <a:spcPts val="0"/>
              </a:spcBef>
              <a:buNone/>
            </a:pPr>
            <a:r>
              <a:t/>
            </a:r>
            <a:endParaRPr/>
          </a:p>
        </p:txBody>
      </p:sp>
      <p:pic>
        <p:nvPicPr>
          <p:cNvPr id="107" name="Shape 107"/>
          <p:cNvPicPr preferRelativeResize="0"/>
          <p:nvPr/>
        </p:nvPicPr>
        <p:blipFill>
          <a:blip r:embed="rId3">
            <a:alphaModFix/>
          </a:blip>
          <a:stretch>
            <a:fillRect/>
          </a:stretch>
        </p:blipFill>
        <p:spPr>
          <a:xfrm>
            <a:off x="4710950" y="1152475"/>
            <a:ext cx="3673650" cy="2449100"/>
          </a:xfrm>
          <a:prstGeom prst="rect">
            <a:avLst/>
          </a:prstGeom>
          <a:noFill/>
          <a:ln>
            <a:noFill/>
          </a:ln>
        </p:spPr>
      </p:pic>
      <p:sp>
        <p:nvSpPr>
          <p:cNvPr id="108" name="Shape 108"/>
          <p:cNvSpPr txBox="1"/>
          <p:nvPr/>
        </p:nvSpPr>
        <p:spPr>
          <a:xfrm>
            <a:off x="8139600" y="3536150"/>
            <a:ext cx="488700" cy="2958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800">
                <a:solidFill>
                  <a:schemeClr val="dk1"/>
                </a:solidFill>
              </a:rPr>
              <a:t>[9]</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System Components continued...</a:t>
            </a:r>
          </a:p>
        </p:txBody>
      </p:sp>
      <p:sp>
        <p:nvSpPr>
          <p:cNvPr id="114" name="Shape 114"/>
          <p:cNvSpPr txBox="1"/>
          <p:nvPr>
            <p:ph idx="1" type="body"/>
          </p:nvPr>
        </p:nvSpPr>
        <p:spPr>
          <a:xfrm>
            <a:off x="311700" y="1152475"/>
            <a:ext cx="3999900" cy="3719100"/>
          </a:xfrm>
          <a:prstGeom prst="rect">
            <a:avLst/>
          </a:prstGeom>
        </p:spPr>
        <p:txBody>
          <a:bodyPr anchorCtr="0" anchor="t" bIns="91425" lIns="91425" rIns="91425" tIns="91425">
            <a:noAutofit/>
          </a:bodyPr>
          <a:lstStyle/>
          <a:p>
            <a:pPr indent="-228600" lvl="0" marL="457200" rtl="0">
              <a:lnSpc>
                <a:spcPct val="150000"/>
              </a:lnSpc>
              <a:spcBef>
                <a:spcPts val="0"/>
              </a:spcBef>
              <a:buClr>
                <a:srgbClr val="FFFFFF"/>
              </a:buClr>
            </a:pPr>
            <a:r>
              <a:rPr lang="en">
                <a:solidFill>
                  <a:srgbClr val="FFFFFF"/>
                </a:solidFill>
              </a:rPr>
              <a:t>TSL 1128 Bluetooth UHF RFID Reader</a:t>
            </a:r>
          </a:p>
          <a:p>
            <a:pPr indent="-228600" lvl="1" marL="914400" rtl="0">
              <a:lnSpc>
                <a:spcPct val="150000"/>
              </a:lnSpc>
              <a:spcBef>
                <a:spcPts val="0"/>
              </a:spcBef>
              <a:buClr>
                <a:srgbClr val="FFFFFF"/>
              </a:buClr>
            </a:pPr>
            <a:r>
              <a:rPr lang="en">
                <a:solidFill>
                  <a:srgbClr val="FFFFFF"/>
                </a:solidFill>
              </a:rPr>
              <a:t>Operational frequency: 902 - 928 MHz</a:t>
            </a:r>
          </a:p>
          <a:p>
            <a:pPr indent="-228600" lvl="1" marL="914400" rtl="0">
              <a:lnSpc>
                <a:spcPct val="150000"/>
              </a:lnSpc>
              <a:spcBef>
                <a:spcPts val="0"/>
              </a:spcBef>
              <a:buClr>
                <a:srgbClr val="FFFFFF"/>
              </a:buClr>
            </a:pPr>
            <a:r>
              <a:rPr lang="en">
                <a:solidFill>
                  <a:srgbClr val="FFFFFF"/>
                </a:solidFill>
              </a:rPr>
              <a:t>Operational temperature: -20ºC to 140</a:t>
            </a:r>
            <a:r>
              <a:rPr lang="en">
                <a:solidFill>
                  <a:schemeClr val="dk1"/>
                </a:solidFill>
              </a:rPr>
              <a:t>º</a:t>
            </a:r>
            <a:r>
              <a:rPr lang="en">
                <a:solidFill>
                  <a:srgbClr val="FFFFFF"/>
                </a:solidFill>
              </a:rPr>
              <a:t> C</a:t>
            </a:r>
          </a:p>
          <a:p>
            <a:pPr indent="-228600" lvl="1" marL="914400" rtl="0">
              <a:lnSpc>
                <a:spcPct val="150000"/>
              </a:lnSpc>
              <a:spcBef>
                <a:spcPts val="0"/>
              </a:spcBef>
              <a:buClr>
                <a:srgbClr val="F3F3F3"/>
              </a:buClr>
            </a:pPr>
            <a:r>
              <a:rPr lang="en">
                <a:solidFill>
                  <a:srgbClr val="F3F3F3"/>
                </a:solidFill>
              </a:rPr>
              <a:t>Bluetooth connectivity</a:t>
            </a:r>
          </a:p>
          <a:p>
            <a:pPr indent="-228600" lvl="1" marL="914400" rtl="0">
              <a:lnSpc>
                <a:spcPct val="150000"/>
              </a:lnSpc>
              <a:spcBef>
                <a:spcPts val="0"/>
              </a:spcBef>
              <a:buClr>
                <a:srgbClr val="F3F3F3"/>
              </a:buClr>
            </a:pPr>
            <a:r>
              <a:rPr lang="en">
                <a:solidFill>
                  <a:srgbClr val="F3F3F3"/>
                </a:solidFill>
              </a:rPr>
              <a:t>Output power: 10mW to 800mW</a:t>
            </a:r>
          </a:p>
          <a:p>
            <a:pPr indent="-228600" lvl="1" marL="914400" rtl="0">
              <a:lnSpc>
                <a:spcPct val="150000"/>
              </a:lnSpc>
              <a:spcBef>
                <a:spcPts val="0"/>
              </a:spcBef>
              <a:buClr>
                <a:srgbClr val="F3F3F3"/>
              </a:buClr>
            </a:pPr>
            <a:r>
              <a:rPr lang="en">
                <a:solidFill>
                  <a:srgbClr val="F3F3F3"/>
                </a:solidFill>
              </a:rPr>
              <a:t>Satisfies electrical safety  standard: UL60950-1</a:t>
            </a:r>
          </a:p>
          <a:p>
            <a:pPr indent="-228600" lvl="1" marL="914400" rtl="0">
              <a:lnSpc>
                <a:spcPct val="150000"/>
              </a:lnSpc>
              <a:spcBef>
                <a:spcPts val="0"/>
              </a:spcBef>
              <a:buClr>
                <a:srgbClr val="F3F3F3"/>
              </a:buClr>
            </a:pPr>
            <a:r>
              <a:rPr lang="en">
                <a:solidFill>
                  <a:srgbClr val="F3F3F3"/>
                </a:solidFill>
              </a:rPr>
              <a:t>Battery: rechargeable 2200 mAh battery</a:t>
            </a:r>
          </a:p>
          <a:p>
            <a:pPr indent="0" lvl="0" marL="457200" rtl="0">
              <a:spcBef>
                <a:spcPts val="0"/>
              </a:spcBef>
              <a:buNone/>
            </a:pPr>
            <a:r>
              <a:t/>
            </a:r>
            <a:endParaRPr sz="1200">
              <a:solidFill>
                <a:srgbClr val="F3F3F3"/>
              </a:solidFill>
            </a:endParaRPr>
          </a:p>
          <a:p>
            <a:pPr indent="0" lvl="0" marL="457200" rtl="0">
              <a:spcBef>
                <a:spcPts val="0"/>
              </a:spcBef>
              <a:buNone/>
            </a:pPr>
            <a:r>
              <a:t/>
            </a:r>
            <a:endParaRPr sz="1200">
              <a:solidFill>
                <a:srgbClr val="F3F3F3"/>
              </a:solidFill>
            </a:endParaRPr>
          </a:p>
          <a:p>
            <a:pPr indent="0" lvl="0" marL="457200" rtl="0">
              <a:spcBef>
                <a:spcPts val="0"/>
              </a:spcBef>
              <a:buNone/>
            </a:pPr>
            <a:r>
              <a:t/>
            </a:r>
            <a:endParaRPr sz="1200">
              <a:solidFill>
                <a:srgbClr val="F3F3F3"/>
              </a:solidFill>
            </a:endParaRPr>
          </a:p>
          <a:p>
            <a:pPr lvl="0" rtl="0">
              <a:spcBef>
                <a:spcPts val="0"/>
              </a:spcBef>
              <a:buNone/>
            </a:pPr>
            <a:r>
              <a:rPr lang="en" sz="800">
                <a:solidFill>
                  <a:srgbClr val="F3F3F3"/>
                </a:solidFill>
              </a:rPr>
              <a:t>Information Source: [7]</a:t>
            </a:r>
            <a:br>
              <a:rPr lang="en" sz="800">
                <a:solidFill>
                  <a:srgbClr val="F3F3F3"/>
                </a:solidFill>
              </a:rPr>
            </a:br>
          </a:p>
        </p:txBody>
      </p:sp>
      <p:pic>
        <p:nvPicPr>
          <p:cNvPr id="115" name="Shape 115"/>
          <p:cNvPicPr preferRelativeResize="0"/>
          <p:nvPr/>
        </p:nvPicPr>
        <p:blipFill>
          <a:blip r:embed="rId3">
            <a:alphaModFix/>
          </a:blip>
          <a:stretch>
            <a:fillRect/>
          </a:stretch>
        </p:blipFill>
        <p:spPr>
          <a:xfrm>
            <a:off x="4832400" y="1152475"/>
            <a:ext cx="3922521" cy="3416400"/>
          </a:xfrm>
          <a:prstGeom prst="rect">
            <a:avLst/>
          </a:prstGeom>
          <a:noFill/>
          <a:ln>
            <a:noFill/>
          </a:ln>
        </p:spPr>
      </p:pic>
      <p:sp>
        <p:nvSpPr>
          <p:cNvPr id="116" name="Shape 116"/>
          <p:cNvSpPr txBox="1"/>
          <p:nvPr/>
        </p:nvSpPr>
        <p:spPr>
          <a:xfrm>
            <a:off x="8525325" y="4513425"/>
            <a:ext cx="371100" cy="2442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800">
                <a:solidFill>
                  <a:srgbClr val="F3F3F3"/>
                </a:solidFill>
              </a:rPr>
              <a:t>[7]</a:t>
            </a: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