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30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522" autoAdjust="0"/>
  </p:normalViewPr>
  <p:slideViewPr>
    <p:cSldViewPr snapToGrid="0">
      <p:cViewPr>
        <p:scale>
          <a:sx n="70" d="100"/>
          <a:sy n="70" d="100"/>
        </p:scale>
        <p:origin x="-28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005194"/>
        </a:solidFill>
      </dgm:spPr>
      <dgm:t>
        <a:bodyPr/>
        <a:lstStyle/>
        <a:p>
          <a:r>
            <a:rPr lang="en-US" sz="1400" b="1" dirty="0" smtClean="0"/>
            <a:t>Training</a:t>
          </a:r>
          <a:endParaRPr lang="en-US" sz="1400" b="1" dirty="0"/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Requirem-ents</a:t>
          </a:r>
          <a:endParaRPr lang="en-US" sz="1200" b="1" dirty="0"/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 Design</a:t>
          </a:r>
          <a:endParaRPr lang="en-US" sz="1400" b="1" dirty="0"/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Implemen-tation</a:t>
          </a:r>
          <a:endParaRPr lang="en-US" sz="1200" b="1" dirty="0"/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100" b="1" baseline="0" dirty="0" smtClean="0"/>
            <a:t>Verification</a:t>
          </a:r>
          <a:endParaRPr lang="en-US" sz="1100" b="1" baseline="0" dirty="0"/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Release</a:t>
          </a:r>
          <a:endParaRPr lang="en-US" sz="1400" b="1" dirty="0"/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F89A21"/>
        </a:solidFill>
      </dgm:spPr>
      <dgm:t>
        <a:bodyPr/>
        <a:lstStyle/>
        <a:p>
          <a:r>
            <a:rPr lang="en-US" sz="1300" b="1" baseline="0" dirty="0" smtClean="0"/>
            <a:t>Response</a:t>
          </a:r>
          <a:endParaRPr lang="en-US" sz="1300" b="1" baseline="0" dirty="0"/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173FA4-84D9-4B0A-BAF8-9D00444A3CB8}" type="presOf" srcId="{56F0602E-ABE9-4606-9BFB-C99877391650}" destId="{2913E8C5-9023-4BD3-9A3C-F7E1D37BCDC3}" srcOrd="0" destOrd="0" presId="urn:microsoft.com/office/officeart/2005/8/layout/chevron1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0050DD83-9D50-4D2A-9704-9B5D4E9C25FE}" type="presOf" srcId="{F2A1170F-3719-4004-9F25-5721A92E17AE}" destId="{7CAB6769-0AA0-4D70-8891-E51DE41C1AA1}" srcOrd="0" destOrd="0" presId="urn:microsoft.com/office/officeart/2005/8/layout/chevron1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21BB93DF-3667-4171-AF17-08EC3F473BD6}" type="presOf" srcId="{08BC0C4E-9191-445E-A0B5-8B16C0999844}" destId="{BC902C47-6528-4A22-A3AA-E3062789E396}" srcOrd="0" destOrd="0" presId="urn:microsoft.com/office/officeart/2005/8/layout/chevron1"/>
    <dgm:cxn modelId="{2F87A898-61A4-4843-A0A8-DED87CDCCB48}" type="presOf" srcId="{6E008CEF-796C-4183-8258-F9DFE6388002}" destId="{DBC42F06-893E-4A69-8303-BC18A19499B0}" srcOrd="0" destOrd="0" presId="urn:microsoft.com/office/officeart/2005/8/layout/chevron1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AFB7AB5C-358E-401F-A5E7-0AC2B014C703}" type="presOf" srcId="{BF376CD9-7A81-4445-BA8E-B073A1E1BE9E}" destId="{2C1B6677-ED1A-459E-A758-B4C349E45BA6}" srcOrd="0" destOrd="0" presId="urn:microsoft.com/office/officeart/2005/8/layout/chevron1"/>
    <dgm:cxn modelId="{FBA06D75-700F-4EBE-AFA8-404B00795255}" type="presOf" srcId="{A27F5FB9-C8B9-4B8C-9AFD-F06CE10D2029}" destId="{96854C6F-DB84-4533-A8E0-68991092252B}" srcOrd="0" destOrd="0" presId="urn:microsoft.com/office/officeart/2005/8/layout/chevron1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56F89C0C-D851-45CD-BCA2-AD90BFEBBFBA}" type="presOf" srcId="{2EB7A5A3-88D8-4225-90F8-0CBF52BEDCCE}" destId="{4C5FF3AC-D32B-4790-8CBB-F061240F241B}" srcOrd="0" destOrd="0" presId="urn:microsoft.com/office/officeart/2005/8/layout/chevron1"/>
    <dgm:cxn modelId="{C230581A-EE7A-4A1C-9E41-3874B0AEF845}" type="presOf" srcId="{CD2DE220-D9A6-4C70-8617-910DB46F203E}" destId="{6A7E4F22-72F7-4183-802C-AD05042B1B0A}" srcOrd="0" destOrd="0" presId="urn:microsoft.com/office/officeart/2005/8/layout/chevron1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580747A2-DE44-4B3F-9CCC-2F80495D4B20}" type="presParOf" srcId="{4C5FF3AC-D32B-4790-8CBB-F061240F241B}" destId="{2913E8C5-9023-4BD3-9A3C-F7E1D37BCDC3}" srcOrd="0" destOrd="0" presId="urn:microsoft.com/office/officeart/2005/8/layout/chevron1"/>
    <dgm:cxn modelId="{D6857FCD-B781-4C25-8F23-67D875517A56}" type="presParOf" srcId="{4C5FF3AC-D32B-4790-8CBB-F061240F241B}" destId="{AE3027F5-FA5E-4E66-84DB-FAAB40461692}" srcOrd="1" destOrd="0" presId="urn:microsoft.com/office/officeart/2005/8/layout/chevron1"/>
    <dgm:cxn modelId="{68A45F59-8C35-4737-94A7-942362FE73A3}" type="presParOf" srcId="{4C5FF3AC-D32B-4790-8CBB-F061240F241B}" destId="{BC902C47-6528-4A22-A3AA-E3062789E396}" srcOrd="2" destOrd="0" presId="urn:microsoft.com/office/officeart/2005/8/layout/chevron1"/>
    <dgm:cxn modelId="{2133D2AC-66DE-4F3E-B33F-BD547DFA758A}" type="presParOf" srcId="{4C5FF3AC-D32B-4790-8CBB-F061240F241B}" destId="{039E24FE-B02F-4B04-826F-FBD3C86EE7F8}" srcOrd="3" destOrd="0" presId="urn:microsoft.com/office/officeart/2005/8/layout/chevron1"/>
    <dgm:cxn modelId="{848D0CFF-3736-4E5F-BC38-07749D0389B8}" type="presParOf" srcId="{4C5FF3AC-D32B-4790-8CBB-F061240F241B}" destId="{96854C6F-DB84-4533-A8E0-68991092252B}" srcOrd="4" destOrd="0" presId="urn:microsoft.com/office/officeart/2005/8/layout/chevron1"/>
    <dgm:cxn modelId="{81D6EF70-85B9-4A6A-AADB-553F41EEE8D2}" type="presParOf" srcId="{4C5FF3AC-D32B-4790-8CBB-F061240F241B}" destId="{0FEDC5B3-11E8-41B2-A1E3-0E5EF73249A1}" srcOrd="5" destOrd="0" presId="urn:microsoft.com/office/officeart/2005/8/layout/chevron1"/>
    <dgm:cxn modelId="{4908E3E8-0A14-4C41-9B19-86218D953FD0}" type="presParOf" srcId="{4C5FF3AC-D32B-4790-8CBB-F061240F241B}" destId="{7CAB6769-0AA0-4D70-8891-E51DE41C1AA1}" srcOrd="6" destOrd="0" presId="urn:microsoft.com/office/officeart/2005/8/layout/chevron1"/>
    <dgm:cxn modelId="{40D5F578-1476-4764-A6CA-D6BE1F60302B}" type="presParOf" srcId="{4C5FF3AC-D32B-4790-8CBB-F061240F241B}" destId="{086C424C-024B-4ECD-9F1D-873507A4B64E}" srcOrd="7" destOrd="0" presId="urn:microsoft.com/office/officeart/2005/8/layout/chevron1"/>
    <dgm:cxn modelId="{26F25E83-92B0-4735-8771-85B97490F50C}" type="presParOf" srcId="{4C5FF3AC-D32B-4790-8CBB-F061240F241B}" destId="{6A7E4F22-72F7-4183-802C-AD05042B1B0A}" srcOrd="8" destOrd="0" presId="urn:microsoft.com/office/officeart/2005/8/layout/chevron1"/>
    <dgm:cxn modelId="{FA8F8C74-DA39-4490-BE45-4446393D6DE5}" type="presParOf" srcId="{4C5FF3AC-D32B-4790-8CBB-F061240F241B}" destId="{B6516C03-0906-49F7-BCF8-869ED8A77865}" srcOrd="9" destOrd="0" presId="urn:microsoft.com/office/officeart/2005/8/layout/chevron1"/>
    <dgm:cxn modelId="{591E993B-144C-432F-BBFA-64F5E4B5F990}" type="presParOf" srcId="{4C5FF3AC-D32B-4790-8CBB-F061240F241B}" destId="{DBC42F06-893E-4A69-8303-BC18A19499B0}" srcOrd="10" destOrd="0" presId="urn:microsoft.com/office/officeart/2005/8/layout/chevron1"/>
    <dgm:cxn modelId="{1B313CD8-F169-4C81-AF2D-52679A382DA5}" type="presParOf" srcId="{4C5FF3AC-D32B-4790-8CBB-F061240F241B}" destId="{355F5B5F-858C-4115-8142-C9317232A6A8}" srcOrd="11" destOrd="0" presId="urn:microsoft.com/office/officeart/2005/8/layout/chevron1"/>
    <dgm:cxn modelId="{AD923DF0-9431-4034-9A71-A6699CD5BECF}" type="presParOf" srcId="{4C5FF3AC-D32B-4790-8CBB-F061240F241B}" destId="{2C1B6677-ED1A-459E-A758-B4C349E45BA6}" srcOrd="12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E16E7-BE41-4231-AA3C-9419DD0910CD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69A1-2576-4982-8020-AE1516698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36725-9BF5-439F-A9AA-CF00CC4B62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E6F054-EF99-4732-B142-11DCF74C25E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B23F55-2264-4369-871E-8DECDAA06A0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497538-A512-436C-8813-BF603F30D4C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3BB788-DF2B-4EFD-95B1-46159867D0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B7779E-B160-4FA6-B9FF-1D9B33060BC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71F490-2D6F-4405-9AD2-71BF4C970DD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58FB51-DD02-4431-90D1-0A2334567A4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1B9944-3134-4513-ABE8-DB442FB976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E47D7A-7206-4B22-A64F-B5A3F15E3A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808D14-EF00-4400-9E67-AA23700845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A5AAF8-7E98-4B10-BCFD-36E0A69A9F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B27685-EAFF-4BC4-B697-CA10F7C566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268BB7-58B6-470D-8495-09004AAA9B8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31ECB1-E651-4C0D-ABAB-2B1DEE54DF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637CA1-3330-424C-BBB5-918DE1669C6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573EE-3801-48F7-AE42-8ECB3E05CAF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0C4EDC-D974-4946-84CF-820F77F7B0E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2439AC-3A99-4071-948D-6EC21F51DA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CBEA8E-3863-4237-A564-80EE12A52CA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0842CE-F068-4922-A45C-7ABE52773D8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C5CFB7-D1E5-40AD-B57B-CB67DAC6C51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5A4B49-5503-4123-ADBB-92664626F58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1F5C09-02AA-4C37-819B-876CD6E208E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728C0C-1470-47FD-AE62-41CEB71E4A5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549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8744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040" y="0"/>
            <a:ext cx="9144000" cy="849446"/>
            <a:chOff x="5040" y="0"/>
            <a:chExt cx="9144000" cy="849446"/>
          </a:xfrm>
        </p:grpSpPr>
        <p:pic>
          <p:nvPicPr>
            <p:cNvPr id="11" name="Picture 10" descr="Bottom Mosaic - Green.jpg"/>
            <p:cNvPicPr preferRelativeResize="0"/>
            <p:nvPr userDrawn="1"/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040" y="8198"/>
              <a:ext cx="9144000" cy="84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Icon (256x).png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3024" y="0"/>
              <a:ext cx="874776" cy="8382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microsoft.com/download/2/e/b/2ebac853-63b7-49b4-b66f-9fd85f37c0f5/banned.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647466(VS.85)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sdn.microsoft.com/en-us/windowsserver/bb980924.asp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8ef0s5kh(VS.80)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sdn.microsoft.com/en-us/library/ms175759(VS.80).asp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hyperlink" Target="http://www.microsoft.com/sdl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hyperlink" Target="http://www.microsoft.com/mspress/books/8753.aspx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5957.asp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hyperlink" Target="http://www.microsoft.com/mspress/books/10723.aspx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securit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d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s.msdn.com/michael_howar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8485.asp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jpeg"/><Relationship Id="rId4" Type="http://schemas.openxmlformats.org/officeDocument/2006/relationships/hyperlink" Target="http://www.microsoft.com/mspress/books/%09%09%09%09%09%09%09%09%09%09/mspress/books/8485.aspx%09%09%09%09%09%09%09%09%09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288454.asp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sdn.microsoft.com/en-us/library/8ef0s5kh(VS.80).aspx" TargetMode="External"/><Relationship Id="rId5" Type="http://schemas.openxmlformats.org/officeDocument/2006/relationships/hyperlink" Target="http://msdn.microsoft.com/en-us/library/ms647466(VS.85).aspx" TargetMode="External"/><Relationship Id="rId4" Type="http://schemas.openxmlformats.org/officeDocument/2006/relationships/hyperlink" Target="http://download.microsoft.com/download/2/e/b/2ebac853-63b7-49b4-b66f-9fd85f37c0f5/banned.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288454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technet/security/current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solidFill>
            <a:schemeClr val="accent1"/>
          </a:solidFill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Important Note Regarding This Microsoft PowerPoint Presentation 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* Do not include this slide in your presentation *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This slide deck has been intentionally provided with very limited graphics and formatting to simplify content integration into your own preferred PowerPoint themes and styles.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3E34-F735-4815-AEB6-D9815302D7B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Detecting Instances of </a:t>
            </a:r>
            <a:br>
              <a:rPr lang="en-US" b="1" smtClean="0"/>
            </a:br>
            <a:r>
              <a:rPr lang="en-US" b="1" smtClean="0"/>
              <a:t> Banned APIs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Visual Studio 2005 and higher built-in detection</a:t>
            </a:r>
          </a:p>
          <a:p>
            <a:r>
              <a:rPr lang="en-US" smtClean="0"/>
              <a:t>Investigate all C4996 warnings and all </a:t>
            </a:r>
            <a:r>
              <a:rPr lang="en-US" i="1" smtClean="0"/>
              <a:t>#pragma warning(disable:4996)</a:t>
            </a:r>
            <a:r>
              <a:rPr lang="en-US" smtClean="0"/>
              <a:t> instances</a:t>
            </a:r>
            <a:endParaRPr lang="en-US" i="1" smtClean="0"/>
          </a:p>
          <a:p>
            <a:r>
              <a:rPr lang="en-US" smtClean="0"/>
              <a:t>Microsoft SDL book banned.h header file</a:t>
            </a:r>
          </a:p>
          <a:p>
            <a:pPr lvl="1"/>
            <a:r>
              <a:rPr lang="en-US" sz="2400" smtClean="0">
                <a:hlinkClick r:id="rId3"/>
              </a:rPr>
              <a:t>http://download.microsoft.com/download/2/e/b/2ebac853-63b7-49b4-b66f-9fd85f37c0f5/banned.h</a:t>
            </a:r>
            <a:endParaRPr lang="en-US" sz="2400" smtClean="0"/>
          </a:p>
          <a:p>
            <a:r>
              <a:rPr lang="en-US" smtClean="0"/>
              <a:t>Security code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5E47-9F26-4430-B94F-1516993A051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SDL </a:t>
            </a:r>
            <a:br>
              <a:rPr lang="en-US" b="1" smtClean="0"/>
            </a:br>
            <a:r>
              <a:rPr lang="en-US" b="1" smtClean="0"/>
              <a:t>Banned API Alternatives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Safer alternative libraries:</a:t>
            </a:r>
          </a:p>
          <a:p>
            <a:pPr lvl="1"/>
            <a:r>
              <a:rPr lang="en-US" smtClean="0"/>
              <a:t>StrSafe library</a:t>
            </a:r>
          </a:p>
          <a:p>
            <a:pPr lvl="1"/>
            <a:r>
              <a:rPr lang="en-US" smtClean="0"/>
              <a:t>Safe CRT library</a:t>
            </a:r>
          </a:p>
          <a:p>
            <a:pPr lvl="1"/>
            <a:r>
              <a:rPr lang="en-US" smtClean="0"/>
              <a:t>(Optional) Standard C++ std::string template class defined in ISO/IEC 14882</a:t>
            </a:r>
          </a:p>
          <a:p>
            <a:pPr lvl="1">
              <a:buFont typeface="Arial" charset="0"/>
              <a:buNone/>
            </a:pPr>
            <a:endParaRPr lang="en-US" smtClean="0"/>
          </a:p>
          <a:p>
            <a:r>
              <a:rPr lang="en-US" b="1" smtClean="0"/>
              <a:t>Important Note:</a:t>
            </a:r>
            <a:r>
              <a:rPr lang="en-US" smtClean="0"/>
              <a:t> Alternatives to banned functions are not “silver bullets”</a:t>
            </a:r>
          </a:p>
          <a:p>
            <a:pPr lvl="1"/>
            <a:r>
              <a:rPr lang="en-US" smtClean="0"/>
              <a:t>Still requires developers to verify that destination buffer sizes are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0427D-CA2C-4B75-8BED-C8530439029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Safer Alternative #1: StrSafe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800" smtClean="0"/>
              <a:t>Provides additional processing for proper buffer handling for C/C++ applications</a:t>
            </a:r>
          </a:p>
          <a:p>
            <a:pPr lvl="1"/>
            <a:r>
              <a:rPr lang="en-US" sz="2000" smtClean="0"/>
              <a:t>See </a:t>
            </a:r>
            <a:r>
              <a:rPr lang="en-US" sz="2000" smtClean="0">
                <a:hlinkClick r:id="rId3"/>
              </a:rPr>
              <a:t>http://msdn.microsoft.com/en-us/library/ms647466(VS.85).aspx</a:t>
            </a:r>
            <a:r>
              <a:rPr lang="en-US" sz="2000" smtClean="0"/>
              <a:t> </a:t>
            </a:r>
          </a:p>
          <a:p>
            <a:r>
              <a:rPr lang="en-US" sz="2800" smtClean="0"/>
              <a:t>Available through the Windows Core SDK</a:t>
            </a:r>
          </a:p>
          <a:p>
            <a:pPr lvl="1"/>
            <a:r>
              <a:rPr lang="en-US" sz="2000" smtClean="0"/>
              <a:t>See </a:t>
            </a:r>
            <a:r>
              <a:rPr lang="en-US" sz="2000" smtClean="0">
                <a:hlinkClick r:id="rId4"/>
              </a:rPr>
              <a:t>http://msdn.microsoft.com/en-us/windowsserver/bb980924.aspx</a:t>
            </a:r>
            <a:r>
              <a:rPr lang="en-US" sz="2000" smtClean="0"/>
              <a:t> </a:t>
            </a:r>
          </a:p>
          <a:p>
            <a:r>
              <a:rPr lang="en-US" sz="2800" smtClean="0"/>
              <a:t>Advantages:</a:t>
            </a:r>
          </a:p>
          <a:p>
            <a:pPr lvl="1"/>
            <a:r>
              <a:rPr lang="en-US" sz="2000" smtClean="0"/>
              <a:t>Guaranteed null termination</a:t>
            </a:r>
          </a:p>
          <a:p>
            <a:pPr lvl="1"/>
            <a:r>
              <a:rPr lang="en-US" sz="2000" smtClean="0"/>
              <a:t>All functions provide return codes</a:t>
            </a:r>
          </a:p>
          <a:p>
            <a:pPr lvl="1"/>
            <a:r>
              <a:rPr lang="en-US" sz="2000" smtClean="0"/>
              <a:t>All functions require size of destination buffer parameter</a:t>
            </a:r>
          </a:p>
          <a:p>
            <a:pPr lvl="1"/>
            <a:endParaRPr lang="en-US" sz="2400" smtClean="0"/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E79221-0ADE-4AED-998E-6F47503B53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15720" y="5464790"/>
            <a:ext cx="152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35355" y="5943600"/>
            <a:ext cx="152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4419600"/>
            <a:ext cx="2133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5486400"/>
            <a:ext cx="1295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3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StrSafe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16B323-4E7A-49B2-AA84-F7041A4A1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001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Example with banned function </a:t>
            </a:r>
            <a:r>
              <a:rPr lang="en-US" sz="2000" b="1" dirty="0" err="1">
                <a:solidFill>
                  <a:schemeClr val="tx1"/>
                </a:solidFill>
              </a:rPr>
              <a:t>strcpy</a:t>
            </a:r>
            <a:r>
              <a:rPr lang="en-US" sz="2000" b="1" dirty="0">
                <a:solidFill>
                  <a:schemeClr val="tx1"/>
                </a:solidFill>
              </a:rPr>
              <a:t> and </a:t>
            </a:r>
            <a:r>
              <a:rPr lang="en-US" sz="2000" b="1" dirty="0" err="1">
                <a:solidFill>
                  <a:schemeClr val="tx1"/>
                </a:solidFill>
              </a:rPr>
              <a:t>strcat</a:t>
            </a:r>
            <a:r>
              <a:rPr lang="en-US" sz="2000" b="1" dirty="0">
                <a:solidFill>
                  <a:schemeClr val="tx1"/>
                </a:solidFill>
              </a:rPr>
              <a:t>: &lt;NOT SAFE&gt;</a:t>
            </a:r>
          </a:p>
          <a:p>
            <a:pPr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void Function(char * s1, char * s2) 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{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	char temp[32];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strcpy</a:t>
            </a:r>
            <a:r>
              <a:rPr lang="en-US" sz="1600" dirty="0">
                <a:solidFill>
                  <a:schemeClr val="tx1"/>
                </a:solidFill>
              </a:rPr>
              <a:t>(temp,s1);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strcat</a:t>
            </a:r>
            <a:r>
              <a:rPr lang="en-US" sz="1600" dirty="0">
                <a:solidFill>
                  <a:schemeClr val="tx1"/>
                </a:solidFill>
              </a:rPr>
              <a:t>(temp,s2);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3810000"/>
            <a:ext cx="8001000" cy="281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Example with </a:t>
            </a:r>
            <a:r>
              <a:rPr lang="en-US" b="1" dirty="0" err="1">
                <a:solidFill>
                  <a:schemeClr val="tx1"/>
                </a:solidFill>
              </a:rPr>
              <a:t>StrSafe</a:t>
            </a:r>
            <a:r>
              <a:rPr lang="en-US" b="1" dirty="0">
                <a:solidFill>
                  <a:schemeClr val="tx1"/>
                </a:solidFill>
              </a:rPr>
              <a:t>: &lt;SAFER&gt;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#include &lt;</a:t>
            </a:r>
            <a:r>
              <a:rPr lang="en-US" dirty="0" err="1">
                <a:solidFill>
                  <a:schemeClr val="tx1"/>
                </a:solidFill>
              </a:rPr>
              <a:t>strsafe.h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HRESULT Function(char * s1, char *s2)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	char temp[32];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	HRESULT hr = </a:t>
            </a:r>
            <a:r>
              <a:rPr lang="en-US" dirty="0" err="1">
                <a:solidFill>
                  <a:schemeClr val="tx1"/>
                </a:solidFill>
              </a:rPr>
              <a:t>StringCchCopy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temp,_countof</a:t>
            </a:r>
            <a:r>
              <a:rPr lang="en-US" dirty="0">
                <a:solidFill>
                  <a:schemeClr val="tx1"/>
                </a:solidFill>
              </a:rPr>
              <a:t>(temp),s1);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	if (FAILED(hr)) return(hr);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	return(</a:t>
            </a:r>
            <a:r>
              <a:rPr lang="en-US" dirty="0" err="1">
                <a:solidFill>
                  <a:schemeClr val="tx1"/>
                </a:solidFill>
              </a:rPr>
              <a:t>StringCchCat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temp,_countof</a:t>
            </a:r>
            <a:r>
              <a:rPr lang="en-US" dirty="0">
                <a:solidFill>
                  <a:schemeClr val="tx1"/>
                </a:solidFill>
              </a:rPr>
              <a:t>(temp),s2));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9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Safer Alternative #2: Safe CRT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Distributed with Microsoft Visual Studio 2005 and higher</a:t>
            </a:r>
          </a:p>
          <a:p>
            <a:r>
              <a:rPr lang="en-US" sz="2800" smtClean="0"/>
              <a:t>Security enhancements to the C runtime</a:t>
            </a:r>
          </a:p>
          <a:p>
            <a:pPr lvl="1"/>
            <a:r>
              <a:rPr lang="en-US" sz="2400" smtClean="0"/>
              <a:t>Several CRT functions now have more secure versions</a:t>
            </a:r>
          </a:p>
          <a:p>
            <a:pPr lvl="1"/>
            <a:r>
              <a:rPr lang="en-US" sz="2400" smtClean="0"/>
              <a:t>See </a:t>
            </a:r>
            <a:r>
              <a:rPr lang="en-US" sz="2000" smtClean="0">
                <a:hlinkClick r:id="rId3"/>
              </a:rPr>
              <a:t>http://msdn.microsoft.com/en-us/library/8ef0s5kh(VS.80).aspx</a:t>
            </a:r>
            <a:r>
              <a:rPr lang="en-US" sz="2000" smtClean="0"/>
              <a:t> </a:t>
            </a:r>
          </a:p>
          <a:p>
            <a:r>
              <a:rPr lang="en-US" sz="2800" smtClean="0"/>
              <a:t>Advantages:</a:t>
            </a:r>
          </a:p>
          <a:p>
            <a:pPr lvl="1"/>
            <a:r>
              <a:rPr lang="en-US" sz="2400" smtClean="0"/>
              <a:t>Secure Template Overloads (see </a:t>
            </a:r>
            <a:r>
              <a:rPr lang="en-US" sz="1800" smtClean="0">
                <a:hlinkClick r:id="rId4"/>
              </a:rPr>
              <a:t>http://msdn.microsoft.com/en-us/library/ms175759(VS.80).aspx</a:t>
            </a:r>
            <a:r>
              <a:rPr lang="en-US" sz="2400" smtClean="0"/>
              <a:t>) when </a:t>
            </a:r>
            <a:r>
              <a:rPr lang="en-US" sz="2000" smtClean="0"/>
              <a:t>_CRT_SECURE_CPP_OVERLOAD_STANDARD_NAMES</a:t>
            </a:r>
            <a:r>
              <a:rPr lang="en-US" sz="2400" smtClean="0"/>
              <a:t> is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106C9C-A4AD-472F-9156-9576579FE03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Safe CRT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ACA51-869F-4AB7-8E45-BD3ADAB4654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0010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Example with banned function </a:t>
            </a:r>
            <a:r>
              <a:rPr lang="en-US" b="1" dirty="0" err="1">
                <a:solidFill>
                  <a:schemeClr val="tx1"/>
                </a:solidFill>
              </a:rPr>
              <a:t>strcpy</a:t>
            </a:r>
            <a:r>
              <a:rPr lang="en-US" b="1" dirty="0">
                <a:solidFill>
                  <a:schemeClr val="tx1"/>
                </a:solidFill>
              </a:rPr>
              <a:t>: &lt;NOT SAFE&gt;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void Function(char * s1)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char temp[32];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strcpy</a:t>
            </a:r>
            <a:r>
              <a:rPr lang="en-US" dirty="0">
                <a:solidFill>
                  <a:schemeClr val="tx1"/>
                </a:solidFill>
              </a:rPr>
              <a:t>(temp,s1);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4230806"/>
            <a:ext cx="6268872" cy="3411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0" y="6172200"/>
            <a:ext cx="8382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7487" y="6172200"/>
            <a:ext cx="3048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657600"/>
            <a:ext cx="80010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Example with Safe CRT Secure Template Overloads: &lt;SAFER&gt;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#define _CRT_SECURE_CPP_OVERLOAD_STANDARD_NAMES 1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void Function(char * s1)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	char temp[32];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	// Compiler will automatically convert </a:t>
            </a:r>
            <a:r>
              <a:rPr lang="en-US" dirty="0" err="1">
                <a:solidFill>
                  <a:schemeClr val="tx1"/>
                </a:solidFill>
              </a:rPr>
              <a:t>strcpy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 err="1">
                <a:solidFill>
                  <a:schemeClr val="tx1"/>
                </a:solidFill>
              </a:rPr>
              <a:t>strcpy_s</a:t>
            </a:r>
            <a:r>
              <a:rPr lang="en-US" dirty="0">
                <a:solidFill>
                  <a:schemeClr val="tx1"/>
                </a:solidFill>
              </a:rPr>
              <a:t>, and provide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	// the size argument automatically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strcpy_s</a:t>
            </a:r>
            <a:r>
              <a:rPr lang="en-US" dirty="0">
                <a:solidFill>
                  <a:schemeClr val="tx1"/>
                </a:solidFill>
              </a:rPr>
              <a:t>(temp,32,s1);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Choosing  </a:t>
            </a:r>
            <a:br>
              <a:rPr lang="en-US" b="1" smtClean="0"/>
            </a:br>
            <a:r>
              <a:rPr lang="en-US" b="1" smtClean="0"/>
              <a:t>StrSafe Versus Safe CRT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8F3A0-61C0-4115-A14F-F853FC39ABA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600200"/>
          <a:ext cx="8001000" cy="5014278"/>
        </p:xfrm>
        <a:graphic>
          <a:graphicData uri="http://schemas.openxmlformats.org/drawingml/2006/table">
            <a:tbl>
              <a:tblPr/>
              <a:tblGrid>
                <a:gridCol w="2649538"/>
                <a:gridCol w="2651125"/>
                <a:gridCol w="27003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Engineering Scenario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StrSafe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Safe CRT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Distribution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Online via MSDN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Microsoft Visual Studio 2005 or higher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Number of Headers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Numerous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Library Version Available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Inline Version Available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Industry Standard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Under consideration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Kernel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Return Types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HRESULT (user) 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NTSTATUS (kernel)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Depends on the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Requires Code Changes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Main 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Buffer overflows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Buffer overflows and other vulnerabilities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Conclusion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Microsoft SDL </a:t>
            </a:r>
          </a:p>
          <a:p>
            <a:pPr eaLnBrk="1" hangingPunct="1"/>
            <a:r>
              <a:rPr lang="en-US" smtClean="0"/>
              <a:t>Overview of Microsoft SDL Banned APIs</a:t>
            </a:r>
          </a:p>
          <a:p>
            <a:pPr eaLnBrk="1" hangingPunct="1"/>
            <a:r>
              <a:rPr lang="en-US" smtClean="0"/>
              <a:t>Detecting instances of banned functions</a:t>
            </a:r>
          </a:p>
          <a:p>
            <a:pPr eaLnBrk="1" hangingPunct="1"/>
            <a:r>
              <a:rPr lang="en-US" smtClean="0"/>
              <a:t>Overview of safer alternatives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70DE-0A10-4595-AF0F-DE3A03E0E724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Appendix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088DE-0B18-479B-9A60-CA3EBBFAAB9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Microsoft Security Development Lifecycle (SDL)</a:t>
            </a:r>
          </a:p>
        </p:txBody>
      </p:sp>
      <p:pic>
        <p:nvPicPr>
          <p:cNvPr id="20483" name="Picture 2" descr="Security shield windo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124200"/>
            <a:ext cx="81121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09850" y="3427413"/>
            <a:ext cx="2441575" cy="2444750"/>
            <a:chOff x="2755" y="2327"/>
            <a:chExt cx="1934" cy="1944"/>
          </a:xfrm>
        </p:grpSpPr>
        <p:pic>
          <p:nvPicPr>
            <p:cNvPr id="20541" name="Picture 6" descr="Shape-1-copy-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55" y="2327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42" name="Picture 7" descr="Internal-Testi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53" y="2938"/>
              <a:ext cx="825" cy="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09850" y="1322388"/>
            <a:ext cx="2441575" cy="2444750"/>
            <a:chOff x="2750" y="648"/>
            <a:chExt cx="1934" cy="1944"/>
          </a:xfrm>
        </p:grpSpPr>
        <p:pic>
          <p:nvPicPr>
            <p:cNvPr id="20538" name="Picture 9" descr="Shape-1-copy-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0" y="648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9" name="Picture 10" descr="Development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58" y="1191"/>
              <a:ext cx="719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40" name="Picture 11" descr="Product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44" y="1210"/>
              <a:ext cx="447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79425" y="3422650"/>
            <a:ext cx="2439988" cy="2444750"/>
            <a:chOff x="1060" y="2326"/>
            <a:chExt cx="1933" cy="1944"/>
          </a:xfrm>
        </p:grpSpPr>
        <p:pic>
          <p:nvPicPr>
            <p:cNvPr id="20536" name="Picture 13" descr="Shape-1-copy-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60" y="2326"/>
              <a:ext cx="1933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7" name="Picture 14" descr="Beta-Testi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11" y="3142"/>
              <a:ext cx="6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487" name="Picture 15" descr="Center-Circl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54225" y="2868613"/>
            <a:ext cx="1425575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68600" y="2124075"/>
            <a:ext cx="1323975" cy="1179513"/>
            <a:chOff x="2875" y="1285"/>
            <a:chExt cx="1050" cy="938"/>
          </a:xfrm>
        </p:grpSpPr>
        <p:pic>
          <p:nvPicPr>
            <p:cNvPr id="20533" name="Picture 17" descr="Shape-1-copy-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75" y="1285"/>
              <a:ext cx="1050" cy="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4" name="Picture 18" descr="--Design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" y="1622"/>
              <a:ext cx="40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5" name="Picture 19" descr="--Secure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158" y="1537"/>
              <a:ext cx="39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84188" y="1314450"/>
            <a:ext cx="2441575" cy="2444750"/>
            <a:chOff x="1054" y="643"/>
            <a:chExt cx="1934" cy="1944"/>
          </a:xfrm>
        </p:grpSpPr>
        <p:pic>
          <p:nvPicPr>
            <p:cNvPr id="20530" name="Picture 21" descr="Shape-1-copy-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054" y="643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1" name="Picture 22" descr="Best-Practices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56" y="1087"/>
              <a:ext cx="750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2" name="Picture 23" descr="and-Learning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623" y="1194"/>
              <a:ext cx="686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214813" y="3271838"/>
            <a:ext cx="661987" cy="663575"/>
            <a:chOff x="4021" y="2198"/>
            <a:chExt cx="525" cy="528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021" y="2198"/>
              <a:ext cx="525" cy="528"/>
              <a:chOff x="3405" y="1820"/>
              <a:chExt cx="568" cy="567"/>
            </a:xfrm>
          </p:grpSpPr>
          <p:pic>
            <p:nvPicPr>
              <p:cNvPr id="20528" name="Picture 26" descr="Green-Ball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29" name="Picture 27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27" name="Picture 28" descr="M1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167" y="2388"/>
              <a:ext cx="23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284413" y="1460500"/>
            <a:ext cx="966787" cy="663575"/>
            <a:chOff x="2466" y="327"/>
            <a:chExt cx="828" cy="567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596" y="327"/>
              <a:ext cx="568" cy="567"/>
              <a:chOff x="3405" y="1820"/>
              <a:chExt cx="568" cy="567"/>
            </a:xfrm>
          </p:grpSpPr>
          <p:pic>
            <p:nvPicPr>
              <p:cNvPr id="20524" name="Picture 31" descr="Green-Ball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25" name="Picture 32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23" name="Picture 33" descr="Product-Conception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2466" y="415"/>
              <a:ext cx="828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492" name="Picture 35" descr="Shape-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274763" y="2065338"/>
            <a:ext cx="16383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1279525" y="2135188"/>
            <a:ext cx="1543050" cy="1435100"/>
            <a:chOff x="1474" y="1060"/>
            <a:chExt cx="1222" cy="1142"/>
          </a:xfrm>
        </p:grpSpPr>
        <p:pic>
          <p:nvPicPr>
            <p:cNvPr id="20520" name="Picture 40" descr="Small-Swoosh-copy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474" y="1060"/>
              <a:ext cx="1222" cy="1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1" name="Picture 41" descr="Incident-Response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 rot="318258">
              <a:off x="1629" y="1110"/>
              <a:ext cx="764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482600" y="3130550"/>
            <a:ext cx="942975" cy="947738"/>
            <a:chOff x="1064" y="2086"/>
            <a:chExt cx="748" cy="753"/>
          </a:xfrm>
        </p:grpSpPr>
        <p:pic>
          <p:nvPicPr>
            <p:cNvPr id="20518" name="Picture 43" descr="glowball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064" y="2086"/>
              <a:ext cx="748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9" name="Picture 44" descr="Product-Launch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1174" y="2296"/>
              <a:ext cx="52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1200150" y="3398838"/>
            <a:ext cx="2854325" cy="1689100"/>
            <a:chOff x="694" y="2196"/>
            <a:chExt cx="1798" cy="1064"/>
          </a:xfrm>
        </p:grpSpPr>
        <p:pic>
          <p:nvPicPr>
            <p:cNvPr id="20509" name="Picture 47" descr="Shape-1-copy-15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1682" y="2543"/>
              <a:ext cx="810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0" name="Picture 48" descr="Testing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1848" y="2920"/>
              <a:ext cx="37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94" y="2196"/>
              <a:ext cx="992" cy="1046"/>
              <a:chOff x="1633" y="2299"/>
              <a:chExt cx="1248" cy="1321"/>
            </a:xfrm>
          </p:grpSpPr>
          <p:pic>
            <p:nvPicPr>
              <p:cNvPr id="20516" name="Picture 50" descr="Shape-1-copy-16"/>
              <p:cNvPicPr>
                <a:picLocks noChangeAspect="1" noChangeArrowheads="1"/>
              </p:cNvPicPr>
              <p:nvPr/>
            </p:nvPicPr>
            <p:blipFill>
              <a:blip r:embed="rId30"/>
              <a:srcRect/>
              <a:stretch>
                <a:fillRect/>
              </a:stretch>
            </p:blipFill>
            <p:spPr bwMode="auto">
              <a:xfrm>
                <a:off x="1633" y="2299"/>
                <a:ext cx="1248" cy="1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17" name="Picture 51" descr="Final-Security-Review"/>
              <p:cNvPicPr>
                <a:picLocks noChangeAspect="1" noChangeArrowheads="1"/>
              </p:cNvPicPr>
              <p:nvPr/>
            </p:nvPicPr>
            <p:blipFill>
              <a:blip r:embed="rId31"/>
              <a:srcRect/>
              <a:stretch>
                <a:fillRect/>
              </a:stretch>
            </p:blipFill>
            <p:spPr bwMode="auto">
              <a:xfrm>
                <a:off x="1876" y="2504"/>
                <a:ext cx="942" cy="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1083" y="2305"/>
              <a:ext cx="1057" cy="589"/>
              <a:chOff x="2122" y="2437"/>
              <a:chExt cx="1329" cy="743"/>
            </a:xfrm>
          </p:grpSpPr>
          <p:pic>
            <p:nvPicPr>
              <p:cNvPr id="20514" name="Picture 53" descr="Small-Swoosh"/>
              <p:cNvPicPr>
                <a:picLocks noChangeAspect="1" noChangeArrowheads="1"/>
              </p:cNvPicPr>
              <p:nvPr/>
            </p:nvPicPr>
            <p:blipFill>
              <a:blip r:embed="rId32"/>
              <a:srcRect/>
              <a:stretch>
                <a:fillRect/>
              </a:stretch>
            </p:blipFill>
            <p:spPr bwMode="auto">
              <a:xfrm>
                <a:off x="2122" y="2437"/>
                <a:ext cx="1329" cy="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15" name="Picture 54" descr="----Penetration-Testing"/>
              <p:cNvPicPr>
                <a:picLocks noChangeAspect="1" noChangeArrowheads="1"/>
              </p:cNvPicPr>
              <p:nvPr/>
            </p:nvPicPr>
            <p:blipFill>
              <a:blip r:embed="rId33"/>
              <a:srcRect/>
              <a:stretch>
                <a:fillRect/>
              </a:stretch>
            </p:blipFill>
            <p:spPr bwMode="auto">
              <a:xfrm rot="-397950">
                <a:off x="2224" y="2597"/>
                <a:ext cx="932" cy="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13" name="Picture 55" descr="security"/>
            <p:cNvPicPr>
              <a:picLocks noChangeAspect="1" noChangeArrowheads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1776" y="2795"/>
              <a:ext cx="4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3297238" y="2879725"/>
            <a:ext cx="947737" cy="1481138"/>
            <a:chOff x="2015" y="1869"/>
            <a:chExt cx="597" cy="933"/>
          </a:xfrm>
        </p:grpSpPr>
        <p:pic>
          <p:nvPicPr>
            <p:cNvPr id="20506" name="Picture 57" descr="Shape-1-copy-10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2015" y="1869"/>
              <a:ext cx="597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7" name="Picture 58" descr="Coding"/>
            <p:cNvPicPr>
              <a:picLocks noChangeAspect="1" noChangeArrowheads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2231" y="2231"/>
              <a:ext cx="17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8" name="Picture 59" descr="--Secure"/>
            <p:cNvPicPr>
              <a:picLocks noChangeAspect="1" noChangeArrowheads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 rot="3797076">
              <a:off x="2268" y="2277"/>
              <a:ext cx="34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2425700" y="5056188"/>
            <a:ext cx="663575" cy="661987"/>
            <a:chOff x="2604" y="3617"/>
            <a:chExt cx="525" cy="527"/>
          </a:xfrm>
        </p:grpSpPr>
        <p:grpSp>
          <p:nvGrpSpPr>
            <p:cNvPr id="18" name="Group 61"/>
            <p:cNvGrpSpPr>
              <a:grpSpLocks/>
            </p:cNvGrpSpPr>
            <p:nvPr/>
          </p:nvGrpSpPr>
          <p:grpSpPr bwMode="auto">
            <a:xfrm>
              <a:off x="2604" y="3617"/>
              <a:ext cx="525" cy="527"/>
              <a:chOff x="3405" y="1820"/>
              <a:chExt cx="568" cy="567"/>
            </a:xfrm>
          </p:grpSpPr>
          <p:pic>
            <p:nvPicPr>
              <p:cNvPr id="20504" name="Picture 62" descr="Green-Ball"/>
              <p:cNvPicPr>
                <a:picLocks noChangeAspect="1" noChangeArrowheads="1"/>
              </p:cNvPicPr>
              <p:nvPr/>
            </p:nvPicPr>
            <p:blipFill>
              <a:blip r:embed="rId3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05" name="Picture 63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3" name="Picture 64" descr="M2"/>
            <p:cNvPicPr>
              <a:picLocks noChangeAspect="1" noChangeArrowheads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2751" y="3807"/>
              <a:ext cx="231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498" name="Picture 5">
            <a:hlinkClick r:id="rId40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1"/>
          <a:srcRect/>
          <a:stretch>
            <a:fillRect/>
          </a:stretch>
        </p:blipFill>
        <p:spPr>
          <a:xfrm>
            <a:off x="5562600" y="1447800"/>
            <a:ext cx="1905000" cy="2173288"/>
          </a:xfrm>
        </p:spPr>
      </p:pic>
      <p:sp>
        <p:nvSpPr>
          <p:cNvPr id="20499" name="TextBox 118"/>
          <p:cNvSpPr txBox="1">
            <a:spLocks noChangeArrowheads="1"/>
          </p:cNvSpPr>
          <p:nvPr/>
        </p:nvSpPr>
        <p:spPr bwMode="auto">
          <a:xfrm>
            <a:off x="1066800" y="5943600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Official SDL Web Site: </a:t>
            </a:r>
            <a:r>
              <a:rPr lang="en-US" sz="2400">
                <a:latin typeface="Calibri" pitchFamily="34" charset="0"/>
                <a:hlinkClick r:id="rId42"/>
              </a:rPr>
              <a:t>http://www.microsoft.com/sdl</a:t>
            </a:r>
            <a:r>
              <a:rPr lang="en-US" sz="2400" b="1">
                <a:latin typeface="Calibri" pitchFamily="34" charset="0"/>
              </a:rPr>
              <a:t> </a:t>
            </a:r>
          </a:p>
        </p:txBody>
      </p:sp>
      <p:sp>
        <p:nvSpPr>
          <p:cNvPr id="20500" name="TextBox 60"/>
          <p:cNvSpPr txBox="1">
            <a:spLocks noChangeArrowheads="1"/>
          </p:cNvSpPr>
          <p:nvPr/>
        </p:nvSpPr>
        <p:spPr bwMode="auto">
          <a:xfrm>
            <a:off x="5486400" y="3886200"/>
            <a:ext cx="3505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SDL Book:</a:t>
            </a:r>
          </a:p>
          <a:p>
            <a:r>
              <a:rPr lang="en-US" sz="2400">
                <a:latin typeface="Calibri" pitchFamily="34" charset="0"/>
                <a:hlinkClick r:id="rId40"/>
              </a:rPr>
              <a:t>http://www.microsoft.com/mspress/books/8753.aspx</a:t>
            </a:r>
            <a:endParaRPr lang="en-US" sz="2400" b="1">
              <a:latin typeface="Calibri" pitchFamily="34" charset="0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22208-5BE8-44C1-B0DA-E2CB88AE8BFA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Security Development Lifecycle (SDL) Field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81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Banned APIs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(Level 200)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DA420-F861-4112-96B2-4EFF55E97912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Writing Secure Code </a:t>
            </a:r>
            <a:br>
              <a:rPr lang="en-US" b="1" dirty="0" smtClean="0"/>
            </a:br>
            <a:r>
              <a:rPr lang="en-US" b="1" dirty="0" smtClean="0"/>
              <a:t>Book Series</a:t>
            </a:r>
            <a:endParaRPr lang="en-US" b="1" dirty="0"/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4495800" y="17526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Code, </a:t>
            </a:r>
          </a:p>
          <a:p>
            <a:r>
              <a:rPr lang="en-US" sz="2400" b="1">
                <a:latin typeface="Calibri" pitchFamily="34" charset="0"/>
              </a:rPr>
              <a:t>2</a:t>
            </a:r>
            <a:r>
              <a:rPr lang="en-US" sz="2400" b="1" baseline="30000">
                <a:latin typeface="Calibri" pitchFamily="34" charset="0"/>
              </a:rPr>
              <a:t>nd</a:t>
            </a:r>
            <a:r>
              <a:rPr lang="en-US" sz="2400" b="1">
                <a:latin typeface="Calibri" pitchFamily="34" charset="0"/>
              </a:rPr>
              <a:t> Edition:</a:t>
            </a:r>
          </a:p>
          <a:p>
            <a:r>
              <a:rPr lang="en-US" sz="2400">
                <a:latin typeface="Calibri" pitchFamily="34" charset="0"/>
                <a:hlinkClick r:id="rId3"/>
              </a:rPr>
              <a:t>http://www.microsoft.com/mspress/books/5957.aspx</a:t>
            </a:r>
            <a:r>
              <a:rPr lang="en-US" sz="2400">
                <a:latin typeface="Calibri" pitchFamily="34" charset="0"/>
              </a:rPr>
              <a:t> 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4495800" y="41910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 for Windows Vista:</a:t>
            </a:r>
          </a:p>
          <a:p>
            <a:r>
              <a:rPr lang="en-US" sz="2400">
                <a:latin typeface="Calibri" pitchFamily="34" charset="0"/>
                <a:hlinkClick r:id="rId4"/>
              </a:rPr>
              <a:t>http://www.microsoft.com/mspress/books/10723.aspx</a:t>
            </a:r>
            <a:r>
              <a:rPr lang="en-US" sz="2400">
                <a:latin typeface="Calibri" pitchFamily="34" charset="0"/>
              </a:rPr>
              <a:t>  </a:t>
            </a:r>
          </a:p>
        </p:txBody>
      </p:sp>
      <p:pic>
        <p:nvPicPr>
          <p:cNvPr id="21509" name="Picture 4" descr="WSCv2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524000"/>
            <a:ext cx="1746250" cy="2057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1510" name="Picture 2" descr="http://www.mspress.co.il/gallery1/thumbs/9780735623934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4114800"/>
            <a:ext cx="17526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334DB-D1C1-4FC9-9FD5-DF352106F4AC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Developer Network (MSDN) Security Developer Center</a:t>
            </a:r>
            <a:endParaRPr lang="en-US" b="1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Official Web site: </a:t>
            </a:r>
            <a:r>
              <a:rPr lang="en-US" smtClean="0">
                <a:hlinkClick r:id="rId3"/>
              </a:rPr>
              <a:t>http://msdn.microsoft.com/security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667000"/>
            <a:ext cx="6429375" cy="38957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80F92-DEF5-4904-91E2-AAA23C28A2EC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Secure Development Blogs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Microsoft Security Development Lifecycle (SDL) Blog: </a:t>
            </a:r>
            <a:r>
              <a:rPr lang="en-US" smtClean="0">
                <a:hlinkClick r:id="rId3"/>
              </a:rPr>
              <a:t>http://blogs.msdn.com/sdl</a:t>
            </a:r>
            <a:endParaRPr lang="en-US" smtClean="0"/>
          </a:p>
          <a:p>
            <a:pPr eaLnBrk="1" hangingPunct="1"/>
            <a:r>
              <a:rPr lang="en-US" smtClean="0"/>
              <a:t>Michael Howard’s Blog: </a:t>
            </a:r>
            <a:r>
              <a:rPr lang="en-US" smtClean="0">
                <a:hlinkClick r:id="rId4"/>
              </a:rPr>
              <a:t>http://blogs.msdn.com/michael_howard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BEDE4-5E9C-4EF8-A832-41385B30D526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Hunting Security Bugs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3340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Hunting Security Bugs:</a:t>
            </a:r>
          </a:p>
          <a:p>
            <a:pPr>
              <a:buFont typeface="Arial" charset="0"/>
              <a:buNone/>
            </a:pPr>
            <a:r>
              <a:rPr lang="en-US" smtClean="0">
                <a:hlinkClick r:id="rId3"/>
              </a:rPr>
              <a:t>http://www.microsoft.com/mspress/books/8485.aspx</a:t>
            </a:r>
            <a:r>
              <a:rPr 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0AC3F7-B7BF-48B8-AD4B-50D7E76F6E8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4581" name="AutoShape 6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AutoShape 8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AutoShape 10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4584" name="Picture 12" descr="http://ecx.images-amazon.com/images/I/21RE8A04MJ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1600200"/>
            <a:ext cx="20399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Additional SDL Training Content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Secure Design Principles</a:t>
            </a:r>
          </a:p>
          <a:p>
            <a:r>
              <a:rPr lang="en-US" smtClean="0"/>
              <a:t>Secure Implementation Principles</a:t>
            </a:r>
          </a:p>
          <a:p>
            <a:r>
              <a:rPr lang="en-US" smtClean="0"/>
              <a:t>Secure Verification Principles</a:t>
            </a:r>
          </a:p>
          <a:p>
            <a:r>
              <a:rPr lang="en-US" smtClean="0"/>
              <a:t>SQL Injection Vulnerabilities</a:t>
            </a:r>
          </a:p>
          <a:p>
            <a:r>
              <a:rPr lang="en-US" smtClean="0"/>
              <a:t>Cross-Site Scripting Vulnerabilities</a:t>
            </a:r>
          </a:p>
          <a:p>
            <a:r>
              <a:rPr lang="en-US" smtClean="0"/>
              <a:t>Buffer Overflow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8E0F6-7FB8-4EC3-BBCF-6C26B67EB06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Banned APIs Resources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Online Microsoft SDL Banned APIs information: </a:t>
            </a:r>
            <a:r>
              <a:rPr lang="en-US" sz="2400" smtClean="0">
                <a:hlinkClick r:id="rId3"/>
              </a:rPr>
              <a:t>http://msdn.microsoft.com/en-us/library/bb288454.aspx</a:t>
            </a:r>
            <a:r>
              <a:rPr lang="en-US" sz="2800" smtClean="0"/>
              <a:t> 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mtClean="0"/>
              <a:t>Banned.h header file: </a:t>
            </a:r>
            <a:r>
              <a:rPr lang="en-US" sz="2400" smtClean="0">
                <a:hlinkClick r:id="rId4"/>
              </a:rPr>
              <a:t>http://download.microsoft.com/download/2/e/b/2ebac853-63b7-49b4-b66f-9fd85f37c0f5/banned.h</a:t>
            </a:r>
            <a:endParaRPr lang="en-US" sz="2400" smtClean="0"/>
          </a:p>
          <a:p>
            <a:r>
              <a:rPr lang="en-US" sz="2800" smtClean="0"/>
              <a:t>StrSafe library: </a:t>
            </a:r>
            <a:r>
              <a:rPr lang="en-US" sz="2400" smtClean="0">
                <a:hlinkClick r:id="rId5"/>
              </a:rPr>
              <a:t>http://msdn.microsoft.com/en-us/library/ms647466(VS.85).aspx</a:t>
            </a:r>
            <a:r>
              <a:rPr lang="en-US" sz="2400" smtClean="0"/>
              <a:t> </a:t>
            </a:r>
          </a:p>
          <a:p>
            <a:r>
              <a:rPr lang="en-US" sz="2800" smtClean="0"/>
              <a:t>Safe CRT library: </a:t>
            </a:r>
            <a:r>
              <a:rPr lang="en-US" sz="2400" smtClean="0">
                <a:hlinkClick r:id="rId6"/>
              </a:rPr>
              <a:t>http://msdn.microsoft.com/en-us/library/8ef0s5kh(VS.80).aspx</a:t>
            </a:r>
            <a:r>
              <a:rPr lang="en-US" sz="240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D73F4-AE4D-4C0B-A74C-FFDB2A108E4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the Microsoft SDL</a:t>
            </a:r>
          </a:p>
          <a:p>
            <a:pPr eaLnBrk="1" hangingPunct="1"/>
            <a:r>
              <a:rPr lang="en-US" smtClean="0"/>
              <a:t>Overview of the Microsoft SDL Banned APIs</a:t>
            </a:r>
          </a:p>
          <a:p>
            <a:pPr eaLnBrk="1" hangingPunct="1"/>
            <a:r>
              <a:rPr lang="en-US" smtClean="0"/>
              <a:t>Methods for detecting banned functions</a:t>
            </a:r>
          </a:p>
          <a:p>
            <a:pPr eaLnBrk="1" hangingPunct="1"/>
            <a:r>
              <a:rPr lang="en-US" smtClean="0"/>
              <a:t>Overview of safer alternatives</a:t>
            </a:r>
          </a:p>
          <a:p>
            <a:pPr lvl="1" eaLnBrk="1" hangingPunct="1"/>
            <a:r>
              <a:rPr lang="en-US" smtClean="0"/>
              <a:t>StrSafe</a:t>
            </a:r>
          </a:p>
          <a:p>
            <a:pPr lvl="1" eaLnBrk="1" hangingPunct="1"/>
            <a:r>
              <a:rPr lang="en-US" smtClean="0"/>
              <a:t>Safe CRT</a:t>
            </a:r>
          </a:p>
          <a:p>
            <a:pPr eaLnBrk="1" hangingPunct="1"/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C6D70-9AE1-44D9-9B16-0C0705D0D958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Security Development Lifecycle (SDL)</a:t>
            </a:r>
            <a:endParaRPr lang="en-U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Delivering secure software requires: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6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n-US">
                  <a:latin typeface="Calibri" pitchFamily="34" charset="0"/>
                  <a:ea typeface="ＭＳ Ｐゴシック" pitchFamily="34" charset="-128"/>
                </a:rPr>
                <a:t>Executive commitment </a:t>
              </a:r>
              <a:r>
                <a:rPr lang="en-US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n-US">
                  <a:latin typeface="Calibri" pitchFamily="34" charset="0"/>
                  <a:ea typeface="ＭＳ Ｐゴシック" pitchFamily="34" charset="-128"/>
                </a:rPr>
                <a:t>SDL a mandatory policy at Microsoft since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Technology and Process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Education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Accountability</a:t>
              </a:r>
              <a:r>
                <a:rPr lang="en-US" dirty="0">
                  <a:ln w="1905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charset="-128"/>
                </a:rPr>
                <a:t> 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Ongoing Process Improvements </a:t>
            </a:r>
            <a:r>
              <a:rPr lang="en-US" sz="2000" b="1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sz="2000" b="1">
                <a:latin typeface="Calibri" pitchFamily="34" charset="0"/>
                <a:ea typeface="ＭＳ Ｐゴシック" pitchFamily="34" charset="-128"/>
              </a:rPr>
              <a:t> 6 month cycle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7DDD6-0FF9-4DD4-B337-6A645DA03B1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8" name="Diagram 17"/>
          <p:cNvGraphicFramePr/>
          <p:nvPr/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SDL </a:t>
            </a:r>
            <a:br>
              <a:rPr lang="en-US" b="1" smtClean="0"/>
            </a:br>
            <a:r>
              <a:rPr lang="en-US" b="1" smtClean="0"/>
              <a:t>Banned APIs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Incorrect use can lead to serious vulnerabilities</a:t>
            </a:r>
          </a:p>
          <a:p>
            <a:r>
              <a:rPr lang="en-US" sz="2800" smtClean="0"/>
              <a:t>Effective way to help reduce risk</a:t>
            </a:r>
          </a:p>
          <a:p>
            <a:r>
              <a:rPr lang="en-US" sz="2800" smtClean="0"/>
              <a:t>The Microsoft SDL Banned APIs list is not a static list</a:t>
            </a:r>
          </a:p>
          <a:p>
            <a:r>
              <a:rPr lang="en-US" sz="2800" smtClean="0"/>
              <a:t>Also applicable to non-Microsoft platforms</a:t>
            </a:r>
          </a:p>
          <a:p>
            <a:r>
              <a:rPr lang="en-US" sz="2800" smtClean="0"/>
              <a:t>Useful when source code is available</a:t>
            </a: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73248-CD1C-44D7-828B-F840E99E5B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7352" y="1927747"/>
            <a:ext cx="83058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>
                <a:solidFill>
                  <a:schemeClr val="tx1"/>
                </a:solidFill>
              </a:rPr>
              <a:t>Microsoft SDL Banned APIs: </a:t>
            </a:r>
            <a:r>
              <a:rPr lang="en-US" sz="2800">
                <a:solidFill>
                  <a:schemeClr val="tx1"/>
                </a:solidFill>
              </a:rPr>
              <a:t>A documented list of function calls and libraries that are prohibited for use by new applications and legacy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Examples of </a:t>
            </a:r>
            <a:br>
              <a:rPr lang="en-US" b="1" smtClean="0"/>
            </a:br>
            <a:r>
              <a:rPr lang="en-US" b="1" smtClean="0"/>
              <a:t>Microsoft SDL Banned APIs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4800600"/>
            <a:ext cx="8229600" cy="1752600"/>
          </a:xfrm>
        </p:spPr>
        <p:txBody>
          <a:bodyPr/>
          <a:lstStyle/>
          <a:p>
            <a:r>
              <a:rPr lang="en-US" sz="2000" smtClean="0"/>
              <a:t>More than 100 different functions have been banned and corresponding safer alternatives have been documented</a:t>
            </a:r>
          </a:p>
          <a:p>
            <a:r>
              <a:rPr lang="en-US" sz="2000" smtClean="0"/>
              <a:t>See </a:t>
            </a:r>
            <a:r>
              <a:rPr lang="en-US" sz="2000" smtClean="0">
                <a:hlinkClick r:id="rId3"/>
              </a:rPr>
              <a:t>http://msdn.microsoft.com/en-us/library/bb288454.aspx</a:t>
            </a:r>
            <a:r>
              <a:rPr lang="en-US" sz="2000" smtClean="0"/>
              <a:t> for more information</a:t>
            </a:r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84CE6-1F4F-435F-93AD-C4175C47C6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752600"/>
          <a:ext cx="80010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/>
                <a:gridCol w="5638800"/>
              </a:tblGrid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Banned</a:t>
                      </a:r>
                      <a:r>
                        <a:rPr lang="en-US" baseline="0" dirty="0" smtClean="0"/>
                        <a:t> Copy Functions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strcpy, wcscpy, _tcscpy, _mbscpy,</a:t>
                      </a:r>
                      <a:r>
                        <a:rPr lang="en-US" baseline="0" dirty="0" smtClean="0"/>
                        <a:t> strCpy, strCpyA, strCpyW, lstrcpy, lstrcpyA,  lstrcpy, _tccpy, _mbccpy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Banned Concatenation Functions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strcat, wcscat, _tcscat, _mbscat,</a:t>
                      </a:r>
                      <a:r>
                        <a:rPr lang="en-US" baseline="0" dirty="0" smtClean="0"/>
                        <a:t> StrCatBuffW, StrCatBuff, StrCatBuffA, StrCatChainW, _tccat, _mbccat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Banned OEM Conversion</a:t>
                      </a:r>
                      <a:r>
                        <a:rPr lang="en-US" baseline="0" dirty="0" smtClean="0"/>
                        <a:t> Functions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CharToOem, CharToOemA, ChartoOemW, OemToChar, OemToCharA, OemToCharW, CharToOemBuffA, CharToOemBuffW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Banned String Length Functions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strlen</a:t>
                      </a:r>
                      <a:r>
                        <a:rPr lang="en-US" dirty="0" smtClean="0"/>
                        <a:t>, wcslen, _mbslen, _mbstrlen, lstrlen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Examples of Real-World Risks </a:t>
            </a:r>
            <a:br>
              <a:rPr lang="en-US" b="1" smtClean="0"/>
            </a:br>
            <a:r>
              <a:rPr lang="en-US" b="1" smtClean="0"/>
              <a:t>from Banned APIs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/>
          <a:lstStyle/>
          <a:p>
            <a:r>
              <a:rPr lang="en-US" sz="2800" smtClean="0"/>
              <a:t>For more information regarding these and other bulletins, visit </a:t>
            </a:r>
            <a:r>
              <a:rPr lang="en-US" sz="1800" smtClean="0">
                <a:hlinkClick r:id="rId3"/>
              </a:rPr>
              <a:t>http://www.microsoft.com/technet/security/current.aspx</a:t>
            </a:r>
            <a:r>
              <a:rPr lang="en-US" sz="180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58E5E-6DAC-44AC-8A97-9C25EE10EB8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8235" name="Group 43"/>
          <p:cNvGraphicFramePr>
            <a:graphicFrameLocks noGrp="1"/>
          </p:cNvGraphicFramePr>
          <p:nvPr/>
        </p:nvGraphicFramePr>
        <p:xfrm>
          <a:off x="609600" y="1905000"/>
          <a:ext cx="76962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2209800"/>
                <a:gridCol w="1143000"/>
                <a:gridCol w="297180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Microsoft Bulletin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MS02-039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SQL Server 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sprintf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Remote code execution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MS03-045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Windows (User)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wcscpy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Local elevation of privileges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MS04-011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Windows (DCPromo)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wvsprintf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Remote code execution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MS04-011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Windows (MSGina)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lstrcpy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Remote code execution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MS04-031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Windows (NetDDE)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wcscat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Remote code execution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The “n” Functions </a:t>
            </a:r>
            <a:br>
              <a:rPr lang="en-US" b="1" smtClean="0"/>
            </a:br>
            <a:r>
              <a:rPr lang="en-US" b="1" smtClean="0"/>
              <a:t>Are Also Banned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C runtime “n” functions are also banned</a:t>
            </a:r>
          </a:p>
          <a:p>
            <a:pPr lvl="1"/>
            <a:r>
              <a:rPr lang="en-US" smtClean="0"/>
              <a:t>Not suitable as alternatives to other banned APIs per the Microsoft SDL</a:t>
            </a:r>
          </a:p>
          <a:p>
            <a:r>
              <a:rPr lang="en-US" smtClean="0"/>
              <a:t>Too difficult for developers to call correctly</a:t>
            </a:r>
          </a:p>
          <a:p>
            <a:pPr lvl="1"/>
            <a:r>
              <a:rPr lang="en-US" smtClean="0"/>
              <a:t>Does not include null-termination of overflowed buffers</a:t>
            </a:r>
          </a:p>
          <a:p>
            <a:pPr lvl="1"/>
            <a:r>
              <a:rPr lang="en-US" smtClean="0"/>
              <a:t>Does not provide error information when a buffer overflow occurs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0DD8B-9B89-4DAA-8385-040052FC26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0" y="3810000"/>
            <a:ext cx="533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Unsafe “n” Function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2803CC-653A-49A8-A6AD-EF01B123CE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5105400"/>
            <a:ext cx="55626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>
                <a:solidFill>
                  <a:schemeClr val="tx1"/>
                </a:solidFill>
              </a:rPr>
              <a:t>Extra care to prevent buffer overflows is still required when using n-functions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3048000"/>
            <a:ext cx="27432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i="1" dirty="0">
                <a:solidFill>
                  <a:schemeClr val="tx1"/>
                </a:solidFill>
              </a:rPr>
              <a:t>szDest is not null-terminated if length of pszSrc &gt;= MAX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828800"/>
            <a:ext cx="82296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libri" pitchFamily="34" charset="0"/>
              </a:rPr>
              <a:t>#include &lt;stdio.h&gt;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libri" pitchFamily="34" charset="0"/>
              </a:rPr>
              <a:t>#define MAX (50)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libri" pitchFamily="34" charset="0"/>
              </a:rPr>
              <a:t>void Function(char * </a:t>
            </a:r>
            <a:r>
              <a:rPr lang="en-US" sz="1600" dirty="0" err="1">
                <a:latin typeface="Calibri" pitchFamily="34" charset="0"/>
              </a:rPr>
              <a:t>pszSrc</a:t>
            </a:r>
            <a:r>
              <a:rPr lang="en-US" sz="1600" dirty="0">
                <a:latin typeface="Calibri" pitchFamily="34" charset="0"/>
              </a:rPr>
              <a:t>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libri" pitchFamily="34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libri" pitchFamily="34" charset="0"/>
              </a:rPr>
              <a:t>	// Allocate 50 bytes onto the stack</a:t>
            </a:r>
            <a:br>
              <a:rPr lang="en-US" sz="1600" dirty="0">
                <a:latin typeface="Calibri" pitchFamily="34" charset="0"/>
              </a:rPr>
            </a:br>
            <a:r>
              <a:rPr lang="en-US" sz="1600" dirty="0">
                <a:latin typeface="Calibri" pitchFamily="34" charset="0"/>
              </a:rPr>
              <a:t>	char szDest[MAX];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libri" pitchFamily="34" charset="0"/>
              </a:rPr>
              <a:t>	// Copy MAX bytes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libri" pitchFamily="34" charset="0"/>
              </a:rPr>
              <a:t>	strncpy(szDest,pszSrc,MAX);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libri" pitchFamily="34" charset="0"/>
              </a:rPr>
              <a:t>	// Perform some operation with szDest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libri" pitchFamily="34" charset="0"/>
              </a:rPr>
              <a:t>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DL Segoe UI 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4F05FB043A74A803CC6117C28F161" ma:contentTypeVersion="0" ma:contentTypeDescription="Create a new document." ma:contentTypeScope="" ma:versionID="c765d30d315e2933eb7981e68615fc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5C1E926-3EC4-4D27-BDE0-162716B8E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8C7CB7-D456-4EB8-9107-42EAC9FD232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0DA6A2F-E850-496C-A225-35EC6F5E4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1036</Words>
  <Application>Microsoft Office PowerPoint</Application>
  <PresentationFormat>On-screen Show (4:3)</PresentationFormat>
  <Paragraphs>281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Security Development Lifecycle (SDL) Field Content</vt:lpstr>
      <vt:lpstr>Agenda</vt:lpstr>
      <vt:lpstr>Microsoft Security Development Lifecycle (SDL)</vt:lpstr>
      <vt:lpstr>Microsoft SDL  Banned APIs Overview</vt:lpstr>
      <vt:lpstr>Examples of  Microsoft SDL Banned APIs</vt:lpstr>
      <vt:lpstr>Examples of Real-World Risks  from Banned APIs</vt:lpstr>
      <vt:lpstr>The “n” Functions  Are Also Banned</vt:lpstr>
      <vt:lpstr>Unsafe “n” Function Example</vt:lpstr>
      <vt:lpstr>Detecting Instances of   Banned APIs</vt:lpstr>
      <vt:lpstr>Microsoft SDL  Banned API Alternatives</vt:lpstr>
      <vt:lpstr>Safer Alternative #1: StrSafe</vt:lpstr>
      <vt:lpstr>StrSafe Example</vt:lpstr>
      <vt:lpstr>Safer Alternative #2: Safe CRT</vt:lpstr>
      <vt:lpstr>Safe CRT Example</vt:lpstr>
      <vt:lpstr>Choosing   StrSafe Versus Safe CRT</vt:lpstr>
      <vt:lpstr>Conclusion</vt:lpstr>
      <vt:lpstr>Appendix</vt:lpstr>
      <vt:lpstr>Microsoft Security Development Lifecycle (SDL)</vt:lpstr>
      <vt:lpstr>Microsoft Writing Secure Code  Book Series</vt:lpstr>
      <vt:lpstr>Microsoft Developer Network (MSDN) Security Developer Center</vt:lpstr>
      <vt:lpstr>Secure Development Blogs</vt:lpstr>
      <vt:lpstr>Microsoft Hunting Security Bugs</vt:lpstr>
      <vt:lpstr>Additional SDL Training Content</vt:lpstr>
      <vt:lpstr>Banned APIs Resources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DCL</dc:creator>
  <cp:lastModifiedBy>Heather Poulsen</cp:lastModifiedBy>
  <cp:revision>51</cp:revision>
  <dcterms:created xsi:type="dcterms:W3CDTF">2009-04-12T23:14:36Z</dcterms:created>
  <dcterms:modified xsi:type="dcterms:W3CDTF">2009-06-25T04:51:14Z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0x0101002754F05FB043A74A803CC6117C28F161</vt:lpwstr>
  </property>
</Properties>
</file>