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3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7847D-2B8D-4AA4-B2E4-62A1E84BEE38}" type="presOf" srcId="{F2A1170F-3719-4004-9F25-5721A92E17AE}" destId="{7CAB6769-0AA0-4D70-8891-E51DE41C1AA1}" srcOrd="0" destOrd="0" presId="urn:microsoft.com/office/officeart/2005/8/layout/chevron1"/>
    <dgm:cxn modelId="{D2CA34EC-8AFD-47C9-AC93-F6CD24273937}" type="presOf" srcId="{A27F5FB9-C8B9-4B8C-9AFD-F06CE10D2029}" destId="{96854C6F-DB84-4533-A8E0-68991092252B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83B16F10-7303-4156-9CE6-A53A0768F3F6}" type="presOf" srcId="{6E008CEF-796C-4183-8258-F9DFE6388002}" destId="{DBC42F06-893E-4A69-8303-BC18A19499B0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5F7B7403-4424-4034-B904-21FC7DAA132B}" type="presOf" srcId="{2EB7A5A3-88D8-4225-90F8-0CBF52BEDCCE}" destId="{4C5FF3AC-D32B-4790-8CBB-F061240F241B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AFEA28EF-74FA-4DA3-B74B-6CF74DF538DC}" type="presOf" srcId="{BF376CD9-7A81-4445-BA8E-B073A1E1BE9E}" destId="{2C1B6677-ED1A-459E-A758-B4C349E45BA6}" srcOrd="0" destOrd="0" presId="urn:microsoft.com/office/officeart/2005/8/layout/chevron1"/>
    <dgm:cxn modelId="{D573F4E4-3FC7-45D1-9E9D-B6F299615D91}" type="presOf" srcId="{08BC0C4E-9191-445E-A0B5-8B16C0999844}" destId="{BC902C47-6528-4A22-A3AA-E3062789E396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26A95392-4CA1-4112-A4C8-D950ED70A9C1}" type="presOf" srcId="{CD2DE220-D9A6-4C70-8617-910DB46F203E}" destId="{6A7E4F22-72F7-4183-802C-AD05042B1B0A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FC1DA210-3110-4A50-86F2-9F4A2C81F20E}" type="presOf" srcId="{56F0602E-ABE9-4606-9BFB-C99877391650}" destId="{2913E8C5-9023-4BD3-9A3C-F7E1D37BCDC3}" srcOrd="0" destOrd="0" presId="urn:microsoft.com/office/officeart/2005/8/layout/chevron1"/>
    <dgm:cxn modelId="{11D808B7-33E9-4DEE-996B-33ECBD009343}" type="presParOf" srcId="{4C5FF3AC-D32B-4790-8CBB-F061240F241B}" destId="{2913E8C5-9023-4BD3-9A3C-F7E1D37BCDC3}" srcOrd="0" destOrd="0" presId="urn:microsoft.com/office/officeart/2005/8/layout/chevron1"/>
    <dgm:cxn modelId="{EAC740F2-B4F5-4DA8-A164-68490EF506BE}" type="presParOf" srcId="{4C5FF3AC-D32B-4790-8CBB-F061240F241B}" destId="{AE3027F5-FA5E-4E66-84DB-FAAB40461692}" srcOrd="1" destOrd="0" presId="urn:microsoft.com/office/officeart/2005/8/layout/chevron1"/>
    <dgm:cxn modelId="{1924DDFE-3F91-4084-BAC5-17C7E1BAB475}" type="presParOf" srcId="{4C5FF3AC-D32B-4790-8CBB-F061240F241B}" destId="{BC902C47-6528-4A22-A3AA-E3062789E396}" srcOrd="2" destOrd="0" presId="urn:microsoft.com/office/officeart/2005/8/layout/chevron1"/>
    <dgm:cxn modelId="{05B98BC7-9B58-467A-888F-4BDCFB963C68}" type="presParOf" srcId="{4C5FF3AC-D32B-4790-8CBB-F061240F241B}" destId="{039E24FE-B02F-4B04-826F-FBD3C86EE7F8}" srcOrd="3" destOrd="0" presId="urn:microsoft.com/office/officeart/2005/8/layout/chevron1"/>
    <dgm:cxn modelId="{5027E9F0-13DA-4D1B-8A2B-75B6DE29E423}" type="presParOf" srcId="{4C5FF3AC-D32B-4790-8CBB-F061240F241B}" destId="{96854C6F-DB84-4533-A8E0-68991092252B}" srcOrd="4" destOrd="0" presId="urn:microsoft.com/office/officeart/2005/8/layout/chevron1"/>
    <dgm:cxn modelId="{FB3D5614-8C99-4F23-852E-EDC282417C4B}" type="presParOf" srcId="{4C5FF3AC-D32B-4790-8CBB-F061240F241B}" destId="{0FEDC5B3-11E8-41B2-A1E3-0E5EF73249A1}" srcOrd="5" destOrd="0" presId="urn:microsoft.com/office/officeart/2005/8/layout/chevron1"/>
    <dgm:cxn modelId="{7805DE40-D2F8-4E39-8316-6285EBD9B73B}" type="presParOf" srcId="{4C5FF3AC-D32B-4790-8CBB-F061240F241B}" destId="{7CAB6769-0AA0-4D70-8891-E51DE41C1AA1}" srcOrd="6" destOrd="0" presId="urn:microsoft.com/office/officeart/2005/8/layout/chevron1"/>
    <dgm:cxn modelId="{80DD7A6B-DDD1-4190-9990-5053FC6AF49A}" type="presParOf" srcId="{4C5FF3AC-D32B-4790-8CBB-F061240F241B}" destId="{086C424C-024B-4ECD-9F1D-873507A4B64E}" srcOrd="7" destOrd="0" presId="urn:microsoft.com/office/officeart/2005/8/layout/chevron1"/>
    <dgm:cxn modelId="{575AA09F-208F-4497-A50F-6D437852776D}" type="presParOf" srcId="{4C5FF3AC-D32B-4790-8CBB-F061240F241B}" destId="{6A7E4F22-72F7-4183-802C-AD05042B1B0A}" srcOrd="8" destOrd="0" presId="urn:microsoft.com/office/officeart/2005/8/layout/chevron1"/>
    <dgm:cxn modelId="{69F1244B-4C8E-419E-B9D3-225946A78AEF}" type="presParOf" srcId="{4C5FF3AC-D32B-4790-8CBB-F061240F241B}" destId="{B6516C03-0906-49F7-BCF8-869ED8A77865}" srcOrd="9" destOrd="0" presId="urn:microsoft.com/office/officeart/2005/8/layout/chevron1"/>
    <dgm:cxn modelId="{3D1B27F4-D282-468F-9F55-6F817F12FA18}" type="presParOf" srcId="{4C5FF3AC-D32B-4790-8CBB-F061240F241B}" destId="{DBC42F06-893E-4A69-8303-BC18A19499B0}" srcOrd="10" destOrd="0" presId="urn:microsoft.com/office/officeart/2005/8/layout/chevron1"/>
    <dgm:cxn modelId="{C33285A6-A001-4070-8BCE-D44D43445860}" type="presParOf" srcId="{4C5FF3AC-D32B-4790-8CBB-F061240F241B}" destId="{355F5B5F-858C-4115-8142-C9317232A6A8}" srcOrd="11" destOrd="0" presId="urn:microsoft.com/office/officeart/2005/8/layout/chevron1"/>
    <dgm:cxn modelId="{CB8CB93C-FF2C-4C89-AA7F-CED7BFC3CF3B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A8D5A-FA57-4E4F-8F9D-651E1E3642B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81424-4F1B-4C32-9176-6429F5BF20E2}">
      <dgm:prSet phldrT="[Text]"/>
      <dgm:spPr/>
      <dgm:t>
        <a:bodyPr/>
        <a:lstStyle/>
        <a:p>
          <a:r>
            <a:rPr lang="en-US" dirty="0" smtClean="0"/>
            <a:t>Reducing Risk From Buffer Overflows</a:t>
          </a:r>
          <a:endParaRPr lang="en-US" dirty="0"/>
        </a:p>
      </dgm:t>
    </dgm:pt>
    <dgm:pt modelId="{DE889DBC-FD2D-497A-821F-F4EECA79BDD0}" type="parTrans" cxnId="{2C650AF2-C071-483E-9840-4AA4D01CF87B}">
      <dgm:prSet/>
      <dgm:spPr/>
      <dgm:t>
        <a:bodyPr/>
        <a:lstStyle/>
        <a:p>
          <a:endParaRPr lang="en-US"/>
        </a:p>
      </dgm:t>
    </dgm:pt>
    <dgm:pt modelId="{CEA7358D-9A77-4A3F-BD45-1F0E476D5520}" type="sibTrans" cxnId="{2C650AF2-C071-483E-9840-4AA4D01CF87B}">
      <dgm:prSet/>
      <dgm:spPr/>
      <dgm:t>
        <a:bodyPr/>
        <a:lstStyle/>
        <a:p>
          <a:endParaRPr lang="en-US"/>
        </a:p>
      </dgm:t>
    </dgm:pt>
    <dgm:pt modelId="{8BB40716-0630-46A0-B1B6-334AEB1BE6CD}">
      <dgm:prSet phldrT="[Text]"/>
      <dgm:spPr/>
      <dgm:t>
        <a:bodyPr/>
        <a:lstStyle/>
        <a:p>
          <a:r>
            <a:rPr lang="en-US" dirty="0" smtClean="0"/>
            <a:t>Reduce Attack Surface and Least Privilege</a:t>
          </a:r>
        </a:p>
      </dgm:t>
    </dgm:pt>
    <dgm:pt modelId="{58060913-5CD4-4D07-AA31-9CA00C67ADCC}" type="parTrans" cxnId="{D53B50DC-F6A5-4450-9B9A-8CD59D2CA731}">
      <dgm:prSet/>
      <dgm:spPr/>
      <dgm:t>
        <a:bodyPr/>
        <a:lstStyle/>
        <a:p>
          <a:endParaRPr lang="en-US" dirty="0"/>
        </a:p>
      </dgm:t>
    </dgm:pt>
    <dgm:pt modelId="{B9B5EADB-02D6-4A1B-AE68-F0CFCEC8F97D}" type="sibTrans" cxnId="{D53B50DC-F6A5-4450-9B9A-8CD59D2CA731}">
      <dgm:prSet/>
      <dgm:spPr/>
      <dgm:t>
        <a:bodyPr/>
        <a:lstStyle/>
        <a:p>
          <a:endParaRPr lang="en-US"/>
        </a:p>
      </dgm:t>
    </dgm:pt>
    <dgm:pt modelId="{FE9E04CD-C948-4542-B355-8D09676EC0C8}">
      <dgm:prSet phldrT="[Text]"/>
      <dgm:spPr/>
      <dgm:t>
        <a:bodyPr/>
        <a:lstStyle/>
        <a:p>
          <a:r>
            <a:rPr lang="en-US" dirty="0" smtClean="0"/>
            <a:t>Search for risky functions and determine data origin</a:t>
          </a:r>
          <a:endParaRPr lang="en-US" dirty="0"/>
        </a:p>
      </dgm:t>
    </dgm:pt>
    <dgm:pt modelId="{92D7F9AA-6013-4046-9DD0-81E1B106D5B1}" type="parTrans" cxnId="{A20CE0F7-29C6-4884-9639-1E57B547A3A4}">
      <dgm:prSet/>
      <dgm:spPr/>
      <dgm:t>
        <a:bodyPr/>
        <a:lstStyle/>
        <a:p>
          <a:endParaRPr lang="en-US" dirty="0"/>
        </a:p>
      </dgm:t>
    </dgm:pt>
    <dgm:pt modelId="{E1C1289E-3FF0-42BE-BC48-2EA56F8F88EA}" type="sibTrans" cxnId="{A20CE0F7-29C6-4884-9639-1E57B547A3A4}">
      <dgm:prSet/>
      <dgm:spPr/>
      <dgm:t>
        <a:bodyPr/>
        <a:lstStyle/>
        <a:p>
          <a:endParaRPr lang="en-US"/>
        </a:p>
      </dgm:t>
    </dgm:pt>
    <dgm:pt modelId="{12516D71-D0BA-44A6-A7DC-9FF8A1F4AE76}">
      <dgm:prSet phldrT="[Text]"/>
      <dgm:spPr/>
      <dgm:t>
        <a:bodyPr/>
        <a:lstStyle/>
        <a:p>
          <a:r>
            <a:rPr lang="en-US" dirty="0" smtClean="0"/>
            <a:t>Use safer libraries and classes (StrSafe, Safe CRT, STL)</a:t>
          </a:r>
          <a:endParaRPr lang="en-US" dirty="0"/>
        </a:p>
      </dgm:t>
    </dgm:pt>
    <dgm:pt modelId="{EE7B47C4-24FF-4CC2-BAF7-9C6E474E2136}" type="parTrans" cxnId="{131D52C1-AADD-450F-8D02-24C95139F7F7}">
      <dgm:prSet/>
      <dgm:spPr/>
      <dgm:t>
        <a:bodyPr/>
        <a:lstStyle/>
        <a:p>
          <a:endParaRPr lang="en-US" dirty="0"/>
        </a:p>
      </dgm:t>
    </dgm:pt>
    <dgm:pt modelId="{CC04F2D8-4224-4A1E-A899-C3EB0860D016}" type="sibTrans" cxnId="{131D52C1-AADD-450F-8D02-24C95139F7F7}">
      <dgm:prSet/>
      <dgm:spPr/>
      <dgm:t>
        <a:bodyPr/>
        <a:lstStyle/>
        <a:p>
          <a:endParaRPr lang="en-US"/>
        </a:p>
      </dgm:t>
    </dgm:pt>
    <dgm:pt modelId="{D201866C-0957-4726-A974-DD013CCD5B65}">
      <dgm:prSet phldrT="[Text]"/>
      <dgm:spPr/>
      <dgm:t>
        <a:bodyPr/>
        <a:lstStyle/>
        <a:p>
          <a:r>
            <a:rPr lang="en-US" dirty="0" smtClean="0"/>
            <a:t>/GS, NX and Heap Checking</a:t>
          </a:r>
          <a:endParaRPr lang="en-US" dirty="0"/>
        </a:p>
      </dgm:t>
    </dgm:pt>
    <dgm:pt modelId="{7A9BEBEC-FD1D-43C9-9738-B488A1687777}" type="parTrans" cxnId="{A2EB2EC3-1C4E-42EF-B0D5-CD448AECEA6A}">
      <dgm:prSet/>
      <dgm:spPr/>
      <dgm:t>
        <a:bodyPr/>
        <a:lstStyle/>
        <a:p>
          <a:endParaRPr lang="en-US" dirty="0"/>
        </a:p>
      </dgm:t>
    </dgm:pt>
    <dgm:pt modelId="{6EFB6E8C-876E-467C-914B-BB0519354AFD}" type="sibTrans" cxnId="{A2EB2EC3-1C4E-42EF-B0D5-CD448AECEA6A}">
      <dgm:prSet/>
      <dgm:spPr/>
      <dgm:t>
        <a:bodyPr/>
        <a:lstStyle/>
        <a:p>
          <a:endParaRPr lang="en-US"/>
        </a:p>
      </dgm:t>
    </dgm:pt>
    <dgm:pt modelId="{62E2DBAE-C42F-4FC8-B983-1216346C7382}">
      <dgm:prSet phldrT="[Text]"/>
      <dgm:spPr/>
      <dgm:t>
        <a:bodyPr/>
        <a:lstStyle/>
        <a:p>
          <a:r>
            <a:rPr lang="en-US" dirty="0" smtClean="0"/>
            <a:t>PREFast &amp; SAL</a:t>
          </a:r>
          <a:endParaRPr lang="en-US" dirty="0"/>
        </a:p>
      </dgm:t>
    </dgm:pt>
    <dgm:pt modelId="{F597AFEB-D5F0-4ED4-BD53-37B863DF46F0}" type="parTrans" cxnId="{A19CA185-915D-4176-8D96-5DF097D1730B}">
      <dgm:prSet/>
      <dgm:spPr/>
      <dgm:t>
        <a:bodyPr/>
        <a:lstStyle/>
        <a:p>
          <a:endParaRPr lang="en-US" dirty="0"/>
        </a:p>
      </dgm:t>
    </dgm:pt>
    <dgm:pt modelId="{6099CFCC-96A0-41C8-ABDC-8A3CFB701CB2}" type="sibTrans" cxnId="{A19CA185-915D-4176-8D96-5DF097D1730B}">
      <dgm:prSet/>
      <dgm:spPr/>
      <dgm:t>
        <a:bodyPr/>
        <a:lstStyle/>
        <a:p>
          <a:endParaRPr lang="en-US"/>
        </a:p>
      </dgm:t>
    </dgm:pt>
    <dgm:pt modelId="{278B8148-6B56-4029-8110-D6BC4CB7C219}">
      <dgm:prSet phldrT="[Text]"/>
      <dgm:spPr/>
      <dgm:t>
        <a:bodyPr/>
        <a:lstStyle/>
        <a:p>
          <a:r>
            <a:rPr lang="en-US" dirty="0" smtClean="0"/>
            <a:t>Fuzz Testing</a:t>
          </a:r>
          <a:endParaRPr lang="en-US" dirty="0"/>
        </a:p>
      </dgm:t>
    </dgm:pt>
    <dgm:pt modelId="{18E0DD48-7C94-4ECC-9FB2-5EF87236AD34}" type="parTrans" cxnId="{4B11AF8E-6452-4E3F-AAC8-AEFB3285C662}">
      <dgm:prSet/>
      <dgm:spPr/>
      <dgm:t>
        <a:bodyPr/>
        <a:lstStyle/>
        <a:p>
          <a:endParaRPr lang="en-US" dirty="0"/>
        </a:p>
      </dgm:t>
    </dgm:pt>
    <dgm:pt modelId="{19C3BCE8-62ED-4551-97D1-DC47D7182484}" type="sibTrans" cxnId="{4B11AF8E-6452-4E3F-AAC8-AEFB3285C662}">
      <dgm:prSet/>
      <dgm:spPr/>
      <dgm:t>
        <a:bodyPr/>
        <a:lstStyle/>
        <a:p>
          <a:endParaRPr lang="en-US"/>
        </a:p>
      </dgm:t>
    </dgm:pt>
    <dgm:pt modelId="{C00B4A62-4B89-419B-863B-5E9ADAF18BBF}" type="pres">
      <dgm:prSet presAssocID="{078A8D5A-FA57-4E4F-8F9D-651E1E3642B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9F272-7F0C-4A83-93F7-678F677DFB07}" type="pres">
      <dgm:prSet presAssocID="{E8081424-4F1B-4C32-9176-6429F5BF20E2}" presName="centerShape" presStyleLbl="node0" presStyleIdx="0" presStyleCnt="1"/>
      <dgm:spPr/>
      <dgm:t>
        <a:bodyPr/>
        <a:lstStyle/>
        <a:p>
          <a:endParaRPr lang="en-US"/>
        </a:p>
      </dgm:t>
    </dgm:pt>
    <dgm:pt modelId="{0FA8B366-2DED-4016-9362-F1F5D5F9F60D}" type="pres">
      <dgm:prSet presAssocID="{58060913-5CD4-4D07-AA31-9CA00C67ADCC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582C24F5-D287-4C8D-803C-9DDE826C959D}" type="pres">
      <dgm:prSet presAssocID="{8BB40716-0630-46A0-B1B6-334AEB1BE6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1DA22-BB22-4576-80E3-7E10113F178B}" type="pres">
      <dgm:prSet presAssocID="{92D7F9AA-6013-4046-9DD0-81E1B106D5B1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F027D6DA-38A1-4F16-BF5B-502DACE70935}" type="pres">
      <dgm:prSet presAssocID="{FE9E04CD-C948-4542-B355-8D09676EC0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EBBC-D844-4ABB-87CE-F4AE14452BA8}" type="pres">
      <dgm:prSet presAssocID="{EE7B47C4-24FF-4CC2-BAF7-9C6E474E2136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F6C4937D-DB6E-4FA6-A027-DB6A7EE29810}" type="pres">
      <dgm:prSet presAssocID="{12516D71-D0BA-44A6-A7DC-9FF8A1F4AE7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8B1D8-A670-4410-9E50-5AB59A863BDD}" type="pres">
      <dgm:prSet presAssocID="{7A9BEBEC-FD1D-43C9-9738-B488A168777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DDE90C8B-7845-4A13-9BF0-D9137E51E1C7}" type="pres">
      <dgm:prSet presAssocID="{D201866C-0957-4726-A974-DD013CCD5B6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F49C3-B7B2-4993-B945-BF1CBC4D4AC4}" type="pres">
      <dgm:prSet presAssocID="{F597AFEB-D5F0-4ED4-BD53-37B863DF46F0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8A2942BE-3BCC-4EC6-AC12-BD2DD6247FC7}" type="pres">
      <dgm:prSet presAssocID="{62E2DBAE-C42F-4FC8-B983-1216346C738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A639B-8868-4CDD-827A-50EFBB7FB4AA}" type="pres">
      <dgm:prSet presAssocID="{18E0DD48-7C94-4ECC-9FB2-5EF87236AD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6B78D5A7-72A1-44C2-B63E-3B99C7C34B7B}" type="pres">
      <dgm:prSet presAssocID="{278B8148-6B56-4029-8110-D6BC4CB7C21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F8C73-4D4A-4381-96D3-C37819D9E9E4}" type="presOf" srcId="{D201866C-0957-4726-A974-DD013CCD5B65}" destId="{DDE90C8B-7845-4A13-9BF0-D9137E51E1C7}" srcOrd="0" destOrd="0" presId="urn:microsoft.com/office/officeart/2005/8/layout/radial4"/>
    <dgm:cxn modelId="{A20CE0F7-29C6-4884-9639-1E57B547A3A4}" srcId="{E8081424-4F1B-4C32-9176-6429F5BF20E2}" destId="{FE9E04CD-C948-4542-B355-8D09676EC0C8}" srcOrd="1" destOrd="0" parTransId="{92D7F9AA-6013-4046-9DD0-81E1B106D5B1}" sibTransId="{E1C1289E-3FF0-42BE-BC48-2EA56F8F88EA}"/>
    <dgm:cxn modelId="{3A7C1A48-99AF-4942-AF7A-FD29FF42257D}" type="presOf" srcId="{92D7F9AA-6013-4046-9DD0-81E1B106D5B1}" destId="{A611DA22-BB22-4576-80E3-7E10113F178B}" srcOrd="0" destOrd="0" presId="urn:microsoft.com/office/officeart/2005/8/layout/radial4"/>
    <dgm:cxn modelId="{307148D9-FC78-4811-8EC2-053E91D26FE7}" type="presOf" srcId="{E8081424-4F1B-4C32-9176-6429F5BF20E2}" destId="{D239F272-7F0C-4A83-93F7-678F677DFB07}" srcOrd="0" destOrd="0" presId="urn:microsoft.com/office/officeart/2005/8/layout/radial4"/>
    <dgm:cxn modelId="{4ABE813B-2782-4209-AE2D-27D256FBCE33}" type="presOf" srcId="{FE9E04CD-C948-4542-B355-8D09676EC0C8}" destId="{F027D6DA-38A1-4F16-BF5B-502DACE70935}" srcOrd="0" destOrd="0" presId="urn:microsoft.com/office/officeart/2005/8/layout/radial4"/>
    <dgm:cxn modelId="{73370714-B2FA-43A5-A3CE-94C070497B16}" type="presOf" srcId="{58060913-5CD4-4D07-AA31-9CA00C67ADCC}" destId="{0FA8B366-2DED-4016-9362-F1F5D5F9F60D}" srcOrd="0" destOrd="0" presId="urn:microsoft.com/office/officeart/2005/8/layout/radial4"/>
    <dgm:cxn modelId="{EAC2BBD8-FCB2-467F-8E6A-47512B48F865}" type="presOf" srcId="{18E0DD48-7C94-4ECC-9FB2-5EF87236AD34}" destId="{C4FA639B-8868-4CDD-827A-50EFBB7FB4AA}" srcOrd="0" destOrd="0" presId="urn:microsoft.com/office/officeart/2005/8/layout/radial4"/>
    <dgm:cxn modelId="{A2EB2EC3-1C4E-42EF-B0D5-CD448AECEA6A}" srcId="{E8081424-4F1B-4C32-9176-6429F5BF20E2}" destId="{D201866C-0957-4726-A974-DD013CCD5B65}" srcOrd="3" destOrd="0" parTransId="{7A9BEBEC-FD1D-43C9-9738-B488A1687777}" sibTransId="{6EFB6E8C-876E-467C-914B-BB0519354AFD}"/>
    <dgm:cxn modelId="{DD7434BB-9E85-4752-B094-EE2B84F3FC23}" type="presOf" srcId="{8BB40716-0630-46A0-B1B6-334AEB1BE6CD}" destId="{582C24F5-D287-4C8D-803C-9DDE826C959D}" srcOrd="0" destOrd="0" presId="urn:microsoft.com/office/officeart/2005/8/layout/radial4"/>
    <dgm:cxn modelId="{229F9769-7BF7-4083-A082-47A02F4E913F}" type="presOf" srcId="{F597AFEB-D5F0-4ED4-BD53-37B863DF46F0}" destId="{A15F49C3-B7B2-4993-B945-BF1CBC4D4AC4}" srcOrd="0" destOrd="0" presId="urn:microsoft.com/office/officeart/2005/8/layout/radial4"/>
    <dgm:cxn modelId="{806675AF-2CC5-4826-B25F-3CF113AE1C66}" type="presOf" srcId="{EE7B47C4-24FF-4CC2-BAF7-9C6E474E2136}" destId="{2131EBBC-D844-4ABB-87CE-F4AE14452BA8}" srcOrd="0" destOrd="0" presId="urn:microsoft.com/office/officeart/2005/8/layout/radial4"/>
    <dgm:cxn modelId="{A756ED9D-2889-4802-A392-B4C2006C93E4}" type="presOf" srcId="{278B8148-6B56-4029-8110-D6BC4CB7C219}" destId="{6B78D5A7-72A1-44C2-B63E-3B99C7C34B7B}" srcOrd="0" destOrd="0" presId="urn:microsoft.com/office/officeart/2005/8/layout/radial4"/>
    <dgm:cxn modelId="{89BC02D0-C065-4D57-A112-030A9CFA50CF}" type="presOf" srcId="{078A8D5A-FA57-4E4F-8F9D-651E1E3642B5}" destId="{C00B4A62-4B89-419B-863B-5E9ADAF18BBF}" srcOrd="0" destOrd="0" presId="urn:microsoft.com/office/officeart/2005/8/layout/radial4"/>
    <dgm:cxn modelId="{7AFDBB37-2322-46C7-94DC-92F599763B39}" type="presOf" srcId="{62E2DBAE-C42F-4FC8-B983-1216346C7382}" destId="{8A2942BE-3BCC-4EC6-AC12-BD2DD6247FC7}" srcOrd="0" destOrd="0" presId="urn:microsoft.com/office/officeart/2005/8/layout/radial4"/>
    <dgm:cxn modelId="{330127F3-DC8A-4B4E-97A3-7F7E61A3F7BE}" type="presOf" srcId="{7A9BEBEC-FD1D-43C9-9738-B488A1687777}" destId="{BC98B1D8-A670-4410-9E50-5AB59A863BDD}" srcOrd="0" destOrd="0" presId="urn:microsoft.com/office/officeart/2005/8/layout/radial4"/>
    <dgm:cxn modelId="{A19CA185-915D-4176-8D96-5DF097D1730B}" srcId="{E8081424-4F1B-4C32-9176-6429F5BF20E2}" destId="{62E2DBAE-C42F-4FC8-B983-1216346C7382}" srcOrd="4" destOrd="0" parTransId="{F597AFEB-D5F0-4ED4-BD53-37B863DF46F0}" sibTransId="{6099CFCC-96A0-41C8-ABDC-8A3CFB701CB2}"/>
    <dgm:cxn modelId="{2C650AF2-C071-483E-9840-4AA4D01CF87B}" srcId="{078A8D5A-FA57-4E4F-8F9D-651E1E3642B5}" destId="{E8081424-4F1B-4C32-9176-6429F5BF20E2}" srcOrd="0" destOrd="0" parTransId="{DE889DBC-FD2D-497A-821F-F4EECA79BDD0}" sibTransId="{CEA7358D-9A77-4A3F-BD45-1F0E476D5520}"/>
    <dgm:cxn modelId="{131D52C1-AADD-450F-8D02-24C95139F7F7}" srcId="{E8081424-4F1B-4C32-9176-6429F5BF20E2}" destId="{12516D71-D0BA-44A6-A7DC-9FF8A1F4AE76}" srcOrd="2" destOrd="0" parTransId="{EE7B47C4-24FF-4CC2-BAF7-9C6E474E2136}" sibTransId="{CC04F2D8-4224-4A1E-A899-C3EB0860D016}"/>
    <dgm:cxn modelId="{4B11AF8E-6452-4E3F-AAC8-AEFB3285C662}" srcId="{E8081424-4F1B-4C32-9176-6429F5BF20E2}" destId="{278B8148-6B56-4029-8110-D6BC4CB7C219}" srcOrd="5" destOrd="0" parTransId="{18E0DD48-7C94-4ECC-9FB2-5EF87236AD34}" sibTransId="{19C3BCE8-62ED-4551-97D1-DC47D7182484}"/>
    <dgm:cxn modelId="{D53B50DC-F6A5-4450-9B9A-8CD59D2CA731}" srcId="{E8081424-4F1B-4C32-9176-6429F5BF20E2}" destId="{8BB40716-0630-46A0-B1B6-334AEB1BE6CD}" srcOrd="0" destOrd="0" parTransId="{58060913-5CD4-4D07-AA31-9CA00C67ADCC}" sibTransId="{B9B5EADB-02D6-4A1B-AE68-F0CFCEC8F97D}"/>
    <dgm:cxn modelId="{AE213943-8C99-4C94-988C-BC37EC6B6D0C}" type="presOf" srcId="{12516D71-D0BA-44A6-A7DC-9FF8A1F4AE76}" destId="{F6C4937D-DB6E-4FA6-A027-DB6A7EE29810}" srcOrd="0" destOrd="0" presId="urn:microsoft.com/office/officeart/2005/8/layout/radial4"/>
    <dgm:cxn modelId="{477C0E31-541A-4BD2-9612-8D5CD2E3BCD9}" type="presParOf" srcId="{C00B4A62-4B89-419B-863B-5E9ADAF18BBF}" destId="{D239F272-7F0C-4A83-93F7-678F677DFB07}" srcOrd="0" destOrd="0" presId="urn:microsoft.com/office/officeart/2005/8/layout/radial4"/>
    <dgm:cxn modelId="{FED12036-1C9E-4EF3-950E-04E342282FE7}" type="presParOf" srcId="{C00B4A62-4B89-419B-863B-5E9ADAF18BBF}" destId="{0FA8B366-2DED-4016-9362-F1F5D5F9F60D}" srcOrd="1" destOrd="0" presId="urn:microsoft.com/office/officeart/2005/8/layout/radial4"/>
    <dgm:cxn modelId="{BD215F12-9E96-43C6-9A2E-B8A09F6F8560}" type="presParOf" srcId="{C00B4A62-4B89-419B-863B-5E9ADAF18BBF}" destId="{582C24F5-D287-4C8D-803C-9DDE826C959D}" srcOrd="2" destOrd="0" presId="urn:microsoft.com/office/officeart/2005/8/layout/radial4"/>
    <dgm:cxn modelId="{2C4D5524-E48C-463A-8481-3A9E4238BEA1}" type="presParOf" srcId="{C00B4A62-4B89-419B-863B-5E9ADAF18BBF}" destId="{A611DA22-BB22-4576-80E3-7E10113F178B}" srcOrd="3" destOrd="0" presId="urn:microsoft.com/office/officeart/2005/8/layout/radial4"/>
    <dgm:cxn modelId="{84A8A217-5B95-4BE6-92DD-22A7E07C6152}" type="presParOf" srcId="{C00B4A62-4B89-419B-863B-5E9ADAF18BBF}" destId="{F027D6DA-38A1-4F16-BF5B-502DACE70935}" srcOrd="4" destOrd="0" presId="urn:microsoft.com/office/officeart/2005/8/layout/radial4"/>
    <dgm:cxn modelId="{D62EABAD-4AED-46FA-824D-09F53E3C75DD}" type="presParOf" srcId="{C00B4A62-4B89-419B-863B-5E9ADAF18BBF}" destId="{2131EBBC-D844-4ABB-87CE-F4AE14452BA8}" srcOrd="5" destOrd="0" presId="urn:microsoft.com/office/officeart/2005/8/layout/radial4"/>
    <dgm:cxn modelId="{69BB6636-EF9F-4306-844A-93AD3F97B04E}" type="presParOf" srcId="{C00B4A62-4B89-419B-863B-5E9ADAF18BBF}" destId="{F6C4937D-DB6E-4FA6-A027-DB6A7EE29810}" srcOrd="6" destOrd="0" presId="urn:microsoft.com/office/officeart/2005/8/layout/radial4"/>
    <dgm:cxn modelId="{19EC1F63-84D0-4089-9B1A-39DB49B30FE9}" type="presParOf" srcId="{C00B4A62-4B89-419B-863B-5E9ADAF18BBF}" destId="{BC98B1D8-A670-4410-9E50-5AB59A863BDD}" srcOrd="7" destOrd="0" presId="urn:microsoft.com/office/officeart/2005/8/layout/radial4"/>
    <dgm:cxn modelId="{273B766F-292C-4EF5-81DB-DFA27439DB27}" type="presParOf" srcId="{C00B4A62-4B89-419B-863B-5E9ADAF18BBF}" destId="{DDE90C8B-7845-4A13-9BF0-D9137E51E1C7}" srcOrd="8" destOrd="0" presId="urn:microsoft.com/office/officeart/2005/8/layout/radial4"/>
    <dgm:cxn modelId="{6B781589-5598-45A4-985F-FC9316BD8268}" type="presParOf" srcId="{C00B4A62-4B89-419B-863B-5E9ADAF18BBF}" destId="{A15F49C3-B7B2-4993-B945-BF1CBC4D4AC4}" srcOrd="9" destOrd="0" presId="urn:microsoft.com/office/officeart/2005/8/layout/radial4"/>
    <dgm:cxn modelId="{866E05BB-CA08-44D0-BEB8-0ECCE48186EF}" type="presParOf" srcId="{C00B4A62-4B89-419B-863B-5E9ADAF18BBF}" destId="{8A2942BE-3BCC-4EC6-AC12-BD2DD6247FC7}" srcOrd="10" destOrd="0" presId="urn:microsoft.com/office/officeart/2005/8/layout/radial4"/>
    <dgm:cxn modelId="{746C6EE6-4EAE-4002-91C2-2B6A98222E3B}" type="presParOf" srcId="{C00B4A62-4B89-419B-863B-5E9ADAF18BBF}" destId="{C4FA639B-8868-4CDD-827A-50EFBB7FB4AA}" srcOrd="11" destOrd="0" presId="urn:microsoft.com/office/officeart/2005/8/layout/radial4"/>
    <dgm:cxn modelId="{AC6919D4-4424-4F5D-98F7-EE089B910E80}" type="presParOf" srcId="{C00B4A62-4B89-419B-863B-5E9ADAF18BBF}" destId="{6B78D5A7-72A1-44C2-B63E-3B99C7C34B7B}" srcOrd="12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E4922-884E-4C7F-9199-DEB52EA3EB1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D216E-CC81-495F-B415-0547B973FE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84FF1-7E70-457D-9AF9-FAD74586E42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A6696-1B9E-4CAE-A448-294CBA033F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DB94F-5F05-4D3F-ADD7-ED9E743B3E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679410-2392-42BE-B1A6-B2A7B44530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59D3B-DF0C-44F2-A590-BD116203DB2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BFE65-75AE-4850-BECE-319470E89FE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38457-E640-4F10-81FB-2DE47405BB9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B57BE-82EC-46FD-BEA9-B6DEFE50A4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3C03D2-438C-437F-ABAD-9546356BA9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8C57B-7219-49C2-A492-BDE8D4D4C5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EB5D27-2A85-493D-80C1-C041EAE98A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3BE33-26CC-427C-9A6A-09C295AA13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08DF6-64AF-42B4-8495-464FF6B212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E2FEAB-3E1D-4271-861E-8111536B2C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A35FA-533A-4BF0-92A6-39189FDCA8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1030BB-0EAF-4004-AB3F-9A4CA93C6A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7FFFD4-845A-4890-B5D0-7A14C3046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81146-3126-4AFE-B7F5-2A7AAD16B9C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BBB9-2F30-4BC8-89C6-FA08C717D9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CF13B-9B0C-4FC0-B359-39FE9F5970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8BF49-2ABF-48D0-A35E-DC195F48BB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E67393-BA80-4C2A-AFD7-053C5105AF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CBD7B-2851-4357-AABA-07C0987DA6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0B5F6-7D3F-422F-B89E-E8B50C06D7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F3EA25-1D4D-438F-96F6-E4D59B8003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hyperlink" Target="http://www.microsoft.com/mspress/books/10723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61030" y="3985146"/>
            <a:ext cx="3352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5638800"/>
            <a:ext cx="2590800" cy="533400"/>
            <a:chOff x="3276600" y="5029200"/>
            <a:chExt cx="2590800" cy="533400"/>
          </a:xfrm>
        </p:grpSpPr>
        <p:sp>
          <p:nvSpPr>
            <p:cNvPr id="24" name="Rectangle 23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5029200"/>
              <a:ext cx="1524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19200" y="5257800"/>
            <a:ext cx="2897188" cy="306388"/>
            <a:chOff x="1219200" y="5257800"/>
            <a:chExt cx="2897187" cy="306388"/>
          </a:xfrm>
        </p:grpSpPr>
        <p:cxnSp>
          <p:nvCxnSpPr>
            <p:cNvPr id="28" name="Elbow Connector 27"/>
            <p:cNvCxnSpPr/>
            <p:nvPr/>
          </p:nvCxnSpPr>
          <p:spPr bwMode="auto">
            <a:xfrm flipV="1">
              <a:off x="1219200" y="5257800"/>
              <a:ext cx="2895599" cy="228600"/>
            </a:xfrm>
            <a:prstGeom prst="bentConnector3">
              <a:avLst>
                <a:gd name="adj1" fmla="val -180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963193" y="5410994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10800000">
            <a:off x="3200400" y="5942013"/>
            <a:ext cx="45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143000" y="63246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#3</a:t>
            </a:r>
          </a:p>
        </p:txBody>
      </p:sp>
      <p:sp>
        <p:nvSpPr>
          <p:cNvPr id="112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Heap-Based Buffer Overflows</a:t>
            </a:r>
          </a:p>
        </p:txBody>
      </p:sp>
      <p:sp>
        <p:nvSpPr>
          <p:cNvPr id="11272" name="Content Placeholder 2"/>
          <p:cNvSpPr>
            <a:spLocks noGrp="1"/>
          </p:cNvSpPr>
          <p:nvPr>
            <p:ph idx="1"/>
          </p:nvPr>
        </p:nvSpPr>
        <p:spPr>
          <a:xfrm>
            <a:off x="484496" y="1431878"/>
            <a:ext cx="8229600" cy="838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dirty="0" smtClean="0"/>
              <a:t>Primary Risk: </a:t>
            </a:r>
            <a:r>
              <a:rPr lang="en-US" sz="2000" dirty="0" smtClean="0"/>
              <a:t>Ability to write arbitrary 4 byte DWORD anywhere in memory (return address, pointers,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024F4-1F52-4B4F-AEC9-006A5BFC24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2362200"/>
            <a:ext cx="3581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Pseudo-code For Chunk Freeing: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 = Current-&gt;FP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 = Current-&gt;BP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NextChunk-&gt;BP = PreviousChunk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PreviousChunk-&gt;FP = NextChunk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810000" y="5635625"/>
            <a:ext cx="1828800" cy="533400"/>
            <a:chOff x="3276600" y="5029200"/>
            <a:chExt cx="1828800" cy="533400"/>
          </a:xfrm>
        </p:grpSpPr>
        <p:sp>
          <p:nvSpPr>
            <p:cNvPr id="8" name="Rectangle 7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400800" y="5635625"/>
            <a:ext cx="1828800" cy="533400"/>
            <a:chOff x="3276600" y="5029200"/>
            <a:chExt cx="1828800" cy="5334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cxnSp>
        <p:nvCxnSpPr>
          <p:cNvPr id="15" name="Elbow Connector 14"/>
          <p:cNvCxnSpPr/>
          <p:nvPr/>
        </p:nvCxnSpPr>
        <p:spPr>
          <a:xfrm flipV="1">
            <a:off x="7237413" y="5254625"/>
            <a:ext cx="1220787" cy="230188"/>
          </a:xfrm>
          <a:prstGeom prst="bentConnector3">
            <a:avLst>
              <a:gd name="adj1" fmla="val -31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791200" y="5940425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4572000" y="5254625"/>
            <a:ext cx="2133600" cy="306388"/>
            <a:chOff x="2135188" y="6171406"/>
            <a:chExt cx="2133600" cy="305594"/>
          </a:xfrm>
        </p:grpSpPr>
        <p:cxnSp>
          <p:nvCxnSpPr>
            <p:cNvPr id="18" name="Elbow Connector 17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4114800" y="6321425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#2</a:t>
            </a: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6705600" y="631825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0904" y="4907507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00200" y="5715000"/>
            <a:ext cx="1371600" cy="381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AA(32 times)AA </a:t>
            </a:r>
          </a:p>
        </p:txBody>
      </p:sp>
      <p:sp>
        <p:nvSpPr>
          <p:cNvPr id="37" name="Explosion 1 36"/>
          <p:cNvSpPr/>
          <p:nvPr/>
        </p:nvSpPr>
        <p:spPr>
          <a:xfrm>
            <a:off x="3429000" y="5410200"/>
            <a:ext cx="990600" cy="990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8" name="Explosion 1 37"/>
          <p:cNvSpPr/>
          <p:nvPr/>
        </p:nvSpPr>
        <p:spPr>
          <a:xfrm>
            <a:off x="4114800" y="5410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800" y="2743200"/>
            <a:ext cx="12192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3048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81600" y="3581400"/>
            <a:ext cx="10668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3581400"/>
            <a:ext cx="1371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22860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b="1" dirty="0">
                <a:latin typeface="+mn-lt"/>
              </a:rPr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Allocate 32 bytes heap space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char * Buffer = (char *)malloc(32);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Copy str into Buffer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4" grpId="0"/>
      <p:bldP spid="5" grpId="0" animBg="1"/>
      <p:bldP spid="20" grpId="0"/>
      <p:bldP spid="21" grpId="0"/>
      <p:bldP spid="3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Overflow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A63E6-BB43-4A1C-B365-904750C728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Common Buffer Overflow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Myth #1:</a:t>
            </a:r>
            <a:r>
              <a:rPr lang="en-US" smtClean="0"/>
              <a:t> Buffer overflows only affect Microsoft platforms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r>
              <a:rPr lang="en-US" b="1" smtClean="0"/>
              <a:t>Myth #2:</a:t>
            </a:r>
            <a:r>
              <a:rPr lang="en-US" smtClean="0"/>
              <a:t> Buffer overflows cannot exist in managed languages (e.g., NET and Java)</a:t>
            </a:r>
          </a:p>
          <a:p>
            <a:endParaRPr lang="en-US" smtClean="0"/>
          </a:p>
          <a:p>
            <a:r>
              <a:rPr lang="en-US" b="1" smtClean="0"/>
              <a:t>Myth #3:</a:t>
            </a:r>
            <a:r>
              <a:rPr lang="en-US" smtClean="0"/>
              <a:t> Buffer overflows cannot be exploited on application heaps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AAC62-6FB4-42F8-AAAE-2554D20854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Reducing Exposure to Buffer Overflows with the Microsoft SDL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1905000"/>
          <a:ext cx="7467600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641C7-A91C-454E-9471-5BBF8B42020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1" name="Content Placeholder 2"/>
          <p:cNvSpPr txBox="1">
            <a:spLocks/>
          </p:cNvSpPr>
          <p:nvPr/>
        </p:nvSpPr>
        <p:spPr bwMode="auto">
          <a:xfrm>
            <a:off x="457200" y="5791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i="1">
                <a:latin typeface="Calibri" pitchFamily="34" charset="0"/>
              </a:rPr>
              <a:t>Presentation content is available for all of these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b="1" smtClean="0"/>
              <a:t>Microsoft SDL:  </a:t>
            </a:r>
            <a:br>
              <a:rPr lang="en-US" sz="2800" b="1" smtClean="0"/>
            </a:br>
            <a:r>
              <a:rPr lang="en-US" sz="2800" b="1" smtClean="0"/>
              <a:t>Use Attack Surface Reduction and </a:t>
            </a:r>
            <a:br>
              <a:rPr lang="en-US" sz="2800" b="1" smtClean="0"/>
            </a:br>
            <a:r>
              <a:rPr lang="en-US" sz="2800" b="1" smtClean="0"/>
              <a:t>Least Privilege Principles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Attack Surface Reduction:</a:t>
            </a:r>
            <a:r>
              <a:rPr lang="en-US" smtClean="0"/>
              <a:t> Reduces the number of exploitable buffer overflow vectors</a:t>
            </a:r>
          </a:p>
          <a:p>
            <a:r>
              <a:rPr lang="en-US" b="1" smtClean="0"/>
              <a:t>Least Privilege:</a:t>
            </a:r>
            <a:r>
              <a:rPr lang="en-US" smtClean="0"/>
              <a:t> Reduces the potential damage from exploited buffer overflows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72FE8-B635-4CB8-9759-447FC3AC9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Secure Design Principles (Level 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smtClean="0"/>
              <a:t>Microsoft SDL: </a:t>
            </a:r>
            <a:br>
              <a:rPr lang="en-US" sz="3600" b="1" smtClean="0"/>
            </a:br>
            <a:r>
              <a:rPr lang="en-US" sz="3600" b="1" smtClean="0"/>
              <a:t>Review Source Code for Buffer Overflows</a:t>
            </a:r>
            <a:endParaRPr lang="en-US" sz="36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Source code review: </a:t>
            </a:r>
            <a:r>
              <a:rPr lang="en-US" smtClean="0"/>
              <a:t>Manual inspection of application for specific vulnerabilities, such as buffer overflows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EEF24-223C-47FC-823B-08C0520918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Secure Code Review – Buffer Overflows (Level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smtClean="0"/>
              <a:t>Microsoft SDL: </a:t>
            </a:r>
            <a:br>
              <a:rPr lang="en-US" sz="3600" b="1" smtClean="0"/>
            </a:br>
            <a:r>
              <a:rPr lang="en-US" sz="3600" b="1" smtClean="0"/>
              <a:t>Use Safer APIs and Avoid Banned APIs</a:t>
            </a:r>
            <a:endParaRPr lang="en-US" sz="36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Safer APIs:</a:t>
            </a:r>
            <a:r>
              <a:rPr lang="en-US" smtClean="0"/>
              <a:t> Development libraries that are more resistant to buffer overflows</a:t>
            </a:r>
          </a:p>
          <a:p>
            <a:r>
              <a:rPr lang="en-US" b="1" smtClean="0"/>
              <a:t>Banned APIs:</a:t>
            </a:r>
            <a:r>
              <a:rPr lang="en-US" smtClean="0"/>
              <a:t> Development libraries that can easily lead to buffer overflows, and banned for use by the Microsoft SDL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8AB1A-AA1D-45A7-BF37-F34A3724DB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Banned APIs (Level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smtClean="0"/>
              <a:t>Microsoft SDL: </a:t>
            </a:r>
            <a:br>
              <a:rPr lang="en-US" sz="3600" b="1" smtClean="0"/>
            </a:br>
            <a:r>
              <a:rPr lang="en-US" sz="3600" b="1" smtClean="0"/>
              <a:t>Use Run-Time Protection</a:t>
            </a:r>
            <a:endParaRPr lang="en-US" sz="36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Compiler Protection:</a:t>
            </a:r>
            <a:r>
              <a:rPr lang="en-US" i="1" smtClean="0"/>
              <a:t> </a:t>
            </a:r>
            <a:r>
              <a:rPr lang="en-US" smtClean="0"/>
              <a:t>Run-time checks that reduce risk from buffer overflow attacks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56C43-73A1-43A0-AA49-32AF21E4EF3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Compiler Protection (Level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smtClean="0"/>
              <a:t>Microsoft SDL: </a:t>
            </a:r>
            <a:br>
              <a:rPr lang="en-US" sz="3600" b="1" smtClean="0"/>
            </a:br>
            <a:r>
              <a:rPr lang="en-US" sz="3600" b="1" smtClean="0"/>
              <a:t>Use Code Analysis Tools</a:t>
            </a:r>
            <a:endParaRPr lang="en-US" sz="36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Code Analysis Tools:</a:t>
            </a:r>
            <a:r>
              <a:rPr lang="en-US" i="1" smtClean="0"/>
              <a:t> </a:t>
            </a:r>
            <a:r>
              <a:rPr lang="en-US" smtClean="0"/>
              <a:t>Automated tools designed to aid in the identification of known vulnerabilities in code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9F952-3F36-464A-BF99-2713399C54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648200"/>
            <a:ext cx="82296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Presentations: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Code Analysis (Level 200)</a:t>
            </a:r>
          </a:p>
          <a:p>
            <a:pPr lvl="1">
              <a:defRPr/>
            </a:pPr>
            <a:r>
              <a:rPr lang="en-US" sz="2800">
                <a:solidFill>
                  <a:schemeClr val="tx1"/>
                </a:solidFill>
              </a:rPr>
              <a:t>Source Code </a:t>
            </a:r>
            <a:r>
              <a:rPr lang="en-US" sz="2800" dirty="0">
                <a:solidFill>
                  <a:schemeClr val="tx1"/>
                </a:solidFill>
              </a:rPr>
              <a:t>Annotation Language (Level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smtClean="0"/>
              <a:t>Microsoft SDL: </a:t>
            </a:r>
            <a:br>
              <a:rPr lang="en-US" sz="3600" b="1" smtClean="0"/>
            </a:br>
            <a:r>
              <a:rPr lang="en-US" sz="3600" b="1" smtClean="0"/>
              <a:t>Use Fuzz Testing </a:t>
            </a:r>
            <a:endParaRPr lang="en-US" sz="36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b="1" smtClean="0"/>
              <a:t>Fuzz Testing:</a:t>
            </a:r>
            <a:r>
              <a:rPr lang="en-US" i="1" smtClean="0"/>
              <a:t> </a:t>
            </a:r>
            <a:r>
              <a:rPr lang="en-US" smtClean="0"/>
              <a:t>A testing methodology that can help  identify security issues that manifest in applications due to improper input validation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88B85-127E-46C1-9FE8-6787B2121B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82296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Presentations: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Secure Verification Principles (Level 100)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Fuzz Testing (Level 300)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Buffer Overflows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300)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F8DCA-23EE-4186-B7C1-C7C93FD1ECA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Platform Protection </a:t>
            </a:r>
            <a:br>
              <a:rPr lang="en-US" b="1" smtClean="0"/>
            </a:br>
            <a:r>
              <a:rPr lang="en-US" b="1" smtClean="0"/>
              <a:t>From Buffer Overflows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Modern day operating systems and processors have built-in buffer overflow protection</a:t>
            </a:r>
          </a:p>
          <a:p>
            <a:pPr lvl="1"/>
            <a:r>
              <a:rPr lang="en-US" smtClean="0"/>
              <a:t>Address Space Layout Randomization (ASLR)</a:t>
            </a:r>
          </a:p>
          <a:p>
            <a:pPr lvl="1"/>
            <a:r>
              <a:rPr lang="en-US" smtClean="0"/>
              <a:t>Data Execution Protection (DEP) </a:t>
            </a:r>
          </a:p>
          <a:p>
            <a:r>
              <a:rPr lang="en-US" smtClean="0"/>
              <a:t>However none of these are “silver bullets”</a:t>
            </a:r>
          </a:p>
          <a:p>
            <a:pPr lvl="1"/>
            <a:r>
              <a:rPr lang="en-US" smtClean="0"/>
              <a:t>Developers still need to follow security best practices</a:t>
            </a:r>
          </a:p>
          <a:p>
            <a:pPr lvl="1"/>
            <a:r>
              <a:rPr lang="en-US" smtClean="0"/>
              <a:t>Developers should always apply the Microsoft 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563A9-7CC5-4D26-B166-DB714B7AB4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Microsoft SDL </a:t>
            </a:r>
          </a:p>
          <a:p>
            <a:pPr eaLnBrk="1" hangingPunct="1"/>
            <a:r>
              <a:rPr lang="en-US" smtClean="0"/>
              <a:t>Overview of buffer overflows</a:t>
            </a:r>
          </a:p>
          <a:p>
            <a:pPr eaLnBrk="1" hangingPunct="1"/>
            <a:r>
              <a:rPr lang="en-US" smtClean="0"/>
              <a:t>Buffer overflow myths</a:t>
            </a:r>
          </a:p>
          <a:p>
            <a:pPr eaLnBrk="1" hangingPunct="1"/>
            <a:r>
              <a:rPr lang="en-US" smtClean="0"/>
              <a:t>Reducing the risk of buffer overflow attacks in code with the Microsoft SDL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9757B-9586-469B-B291-24B248638D4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6586E-F2FB-4AF7-80BE-45E38F3E932F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4579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4637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8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4634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5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6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4632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3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83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4629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0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1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4626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7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28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4624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25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23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4620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21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19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88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4616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17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4614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15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4605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6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4612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13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4610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11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09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4602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3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04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4600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01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599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94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4595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4596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8BB9-98E6-4347-A4F9-EEDEF81D8FE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5605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5606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0C9EB-9FBF-4D96-84D9-B9EBACE6E84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953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52393-08C0-471C-8A57-F76F5AB7F69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780B0-99E0-4C36-9524-CCAC4452DD7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97398-239B-47B4-90D5-2180A39944C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8677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680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1BFF5-423D-4D24-9319-9ECB81DD8C1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buffer overflows</a:t>
            </a:r>
          </a:p>
          <a:p>
            <a:pPr lvl="1" eaLnBrk="1" hangingPunct="1"/>
            <a:r>
              <a:rPr lang="en-US" smtClean="0"/>
              <a:t>Stack-based</a:t>
            </a:r>
          </a:p>
          <a:p>
            <a:pPr lvl="1" eaLnBrk="1" hangingPunct="1"/>
            <a:r>
              <a:rPr lang="en-US" smtClean="0"/>
              <a:t>Heap-based</a:t>
            </a:r>
          </a:p>
          <a:p>
            <a:pPr eaLnBrk="1" hangingPunct="1"/>
            <a:r>
              <a:rPr lang="en-US" smtClean="0"/>
              <a:t>Buffer overflow myths</a:t>
            </a:r>
          </a:p>
          <a:p>
            <a:pPr eaLnBrk="1" hangingPunct="1"/>
            <a:r>
              <a:rPr lang="en-US" smtClean="0"/>
              <a:t>Reducing the risk of buffer overflow attacks in code with the Microsoft SDL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BEBD-B585-478F-9C51-861081E64A8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21571-9157-4841-A6D4-F5FA6642971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9" name="Diagram 18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Overflows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800" b="1" smtClean="0"/>
              <a:t>Primary Risks:</a:t>
            </a:r>
            <a:r>
              <a:rPr lang="en-US" sz="2800" smtClean="0"/>
              <a:t> Corrupt data, crash programs and control execution flow</a:t>
            </a:r>
          </a:p>
          <a:p>
            <a:pPr eaLnBrk="1" hangingPunct="1"/>
            <a:r>
              <a:rPr lang="en-US" sz="2800" smtClean="0"/>
              <a:t>Common in native applications (C/C++)</a:t>
            </a:r>
          </a:p>
          <a:p>
            <a:pPr lvl="1" eaLnBrk="1" hangingPunct="1"/>
            <a:r>
              <a:rPr lang="en-US" sz="2400" smtClean="0"/>
              <a:t>Rare, but still possible in managed code (.NET, Java)</a:t>
            </a:r>
          </a:p>
          <a:p>
            <a:pPr eaLnBrk="1" hangingPunct="1"/>
            <a:r>
              <a:rPr lang="en-US" sz="2800" smtClean="0"/>
              <a:t>Cause is failing to validate input </a:t>
            </a:r>
          </a:p>
          <a:p>
            <a:pPr eaLnBrk="1" hangingPunct="1"/>
            <a:r>
              <a:rPr lang="en-US" sz="2800" smtClean="0"/>
              <a:t>Can occur on stacks and heaps</a:t>
            </a:r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AEE45-8751-4058-8245-B188F025618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Buffer Overflow:</a:t>
            </a:r>
            <a:r>
              <a:rPr lang="en-US" sz="2800" dirty="0">
                <a:solidFill>
                  <a:schemeClr val="tx1"/>
                </a:solidFill>
              </a:rPr>
              <a:t> Occurs when data is written into a fixed-length buffer and the size of that data exceeds the capacity of the receiving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lock Arc 27"/>
          <p:cNvSpPr/>
          <p:nvPr/>
        </p:nvSpPr>
        <p:spPr>
          <a:xfrm rot="16200000">
            <a:off x="2895600" y="3200400"/>
            <a:ext cx="1447800" cy="1600200"/>
          </a:xfrm>
          <a:prstGeom prst="blockArc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Overflow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9C973-7FA8-4DD0-BC85-3AF5197070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09800" y="4800600"/>
            <a:ext cx="2057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72000" y="4191000"/>
            <a:ext cx="2819400" cy="1447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267200" y="5562600"/>
            <a:ext cx="7620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3581400" y="2590800"/>
            <a:ext cx="2209800" cy="28194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>
            <a:off x="5943600" y="3810000"/>
            <a:ext cx="685800" cy="5334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5943600" y="2819400"/>
            <a:ext cx="685800" cy="5334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3733800" y="2743200"/>
            <a:ext cx="1905000" cy="2514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3733800" y="3733800"/>
            <a:ext cx="19050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5943600" y="1905000"/>
            <a:ext cx="685800" cy="5334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629400" y="16002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209800"/>
            <a:ext cx="2133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2514600"/>
            <a:ext cx="1676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4419600"/>
            <a:ext cx="12954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76800" y="16002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void FunctionOne(int c)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LocalInt;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char LocalBuffer[32];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Operations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81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Review of Application </a:t>
            </a:r>
            <a:br>
              <a:rPr lang="en-US" b="1" smtClean="0"/>
            </a:br>
            <a:r>
              <a:rPr lang="en-US" b="1" smtClean="0"/>
              <a:t>Stack Frames</a:t>
            </a:r>
          </a:p>
        </p:txBody>
      </p:sp>
      <p:sp>
        <p:nvSpPr>
          <p:cNvPr id="820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886200" cy="1981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smtClean="0"/>
              <a:t>void main(void) </a:t>
            </a:r>
          </a:p>
          <a:p>
            <a:pPr>
              <a:buFont typeface="Arial" charset="0"/>
              <a:buNone/>
            </a:pPr>
            <a:r>
              <a:rPr lang="en-US" sz="1800" smtClean="0"/>
              <a:t>{</a:t>
            </a:r>
            <a:br>
              <a:rPr lang="en-US" sz="1800" smtClean="0"/>
            </a:br>
            <a:r>
              <a:rPr lang="en-US" sz="1800" smtClean="0"/>
              <a:t>FunctionOne(arguments);</a:t>
            </a:r>
          </a:p>
          <a:p>
            <a:pPr>
              <a:buFont typeface="Arial" charset="0"/>
              <a:buNone/>
            </a:pPr>
            <a:r>
              <a:rPr lang="en-US" sz="1800" smtClean="0"/>
              <a:t>	FunctionTwo();</a:t>
            </a:r>
          </a:p>
          <a:p>
            <a:pPr>
              <a:buFont typeface="Arial" charset="0"/>
              <a:buNone/>
            </a:pPr>
            <a:r>
              <a:rPr lang="en-US" sz="1800" smtClean="0"/>
              <a:t>}</a:t>
            </a:r>
          </a:p>
          <a:p>
            <a:pPr>
              <a:buFont typeface="Arial" charset="0"/>
              <a:buNone/>
            </a:pPr>
            <a:endParaRPr lang="en-US" sz="1800" smtClean="0"/>
          </a:p>
          <a:p>
            <a:pPr>
              <a:buFont typeface="Arial" charset="0"/>
              <a:buNone/>
            </a:pPr>
            <a:endParaRPr lang="en-US" sz="2000" smtClean="0"/>
          </a:p>
          <a:p>
            <a:pPr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89B4C-BD1E-4E02-B4A7-A19943A5E26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95800"/>
            <a:ext cx="4343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Local function variables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86200" y="2209800"/>
            <a:ext cx="5334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48200" y="16002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void FunctionTwo(void)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/* Operations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55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5" grpId="0"/>
      <p:bldP spid="15" grpId="1"/>
      <p:bldP spid="7" grpId="0" animBg="1"/>
      <p:bldP spid="8" grpId="0" animBg="1"/>
      <p:bldP spid="9" grpId="0" animBg="1"/>
      <p:bldP spid="10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2895600"/>
            <a:ext cx="2819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24400" y="2590800"/>
            <a:ext cx="2819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638800"/>
            <a:ext cx="4114800" cy="3698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cs typeface="Courier New" pitchFamily="49" charset="0"/>
              </a:rPr>
              <a:t>AAAAAAAAA … (32 times)… AAAAAAAAA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22098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b="1" dirty="0">
                <a:latin typeface="+mn-lt"/>
              </a:rPr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char Buffer[32];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Copy str into Buffer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92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Stack-Based Buffer Overflows</a:t>
            </a:r>
          </a:p>
        </p:txBody>
      </p:sp>
      <p:sp>
        <p:nvSpPr>
          <p:cNvPr id="922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smtClean="0"/>
              <a:t>Primary Risk:</a:t>
            </a:r>
            <a:r>
              <a:rPr lang="en-US" sz="2000" smtClean="0"/>
              <a:t> Ability to overwrite 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92640-CAA5-4936-B99C-D4BF64D58A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5410200"/>
            <a:ext cx="4343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800600" y="22098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b="1" dirty="0">
                <a:latin typeface="+mn-lt"/>
              </a:rPr>
              <a:t>SAMPLE INPUTS (STR VALUES):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“Kevin”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“A” repeated 40 times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b="1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b="1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800" y="5029200"/>
            <a:ext cx="4343400" cy="304800"/>
            <a:chOff x="304800" y="5029200"/>
            <a:chExt cx="4343400" cy="3048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04800" y="5181600"/>
              <a:ext cx="4343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524000" y="5029200"/>
              <a:ext cx="1676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Buffer (32 Bytes)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1000" y="5638800"/>
            <a:ext cx="8382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Kevin</a:t>
            </a:r>
          </a:p>
        </p:txBody>
      </p:sp>
      <p:sp>
        <p:nvSpPr>
          <p:cNvPr id="28" name="Explosion 1 27"/>
          <p:cNvSpPr/>
          <p:nvPr/>
        </p:nvSpPr>
        <p:spPr>
          <a:xfrm>
            <a:off x="4495800" y="5029200"/>
            <a:ext cx="1676400" cy="1676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29" name="Explosion 1 28"/>
          <p:cNvSpPr/>
          <p:nvPr/>
        </p:nvSpPr>
        <p:spPr>
          <a:xfrm>
            <a:off x="5943600" y="4953000"/>
            <a:ext cx="1371600" cy="1752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324600" y="4495800"/>
            <a:ext cx="4572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5638800"/>
            <a:ext cx="4191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Malicious Payload or Machine Instructions</a:t>
            </a:r>
          </a:p>
        </p:txBody>
      </p:sp>
      <p:sp>
        <p:nvSpPr>
          <p:cNvPr id="24" name="Arc 23"/>
          <p:cNvSpPr/>
          <p:nvPr/>
        </p:nvSpPr>
        <p:spPr>
          <a:xfrm rot="17192092">
            <a:off x="2891632" y="3750469"/>
            <a:ext cx="3276600" cy="4344987"/>
          </a:xfrm>
          <a:prstGeom prst="arc">
            <a:avLst>
              <a:gd name="adj1" fmla="val 16200000"/>
              <a:gd name="adj2" fmla="val 289705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5943600" y="5105400"/>
            <a:ext cx="1524000" cy="15240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Address of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0" grpId="1" animBg="1"/>
      <p:bldP spid="10" grpId="0"/>
      <p:bldP spid="11" grpId="0" animBg="1"/>
      <p:bldP spid="12" grpId="0" animBg="1"/>
      <p:bldP spid="13" grpId="0" animBg="1"/>
      <p:bldP spid="14" grpId="0" animBg="1"/>
      <p:bldP spid="18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Review of Application Heaps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88FA-858F-4627-9018-5AB07A435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3886200" cy="19812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1600" smtClean="0"/>
              <a:t>void SampleFunction(void) </a:t>
            </a:r>
          </a:p>
          <a:p>
            <a:pPr>
              <a:buFont typeface="Arial" charset="0"/>
              <a:buNone/>
            </a:pPr>
            <a:r>
              <a:rPr lang="en-US" sz="1600" smtClean="0"/>
              <a:t>{</a:t>
            </a:r>
          </a:p>
          <a:p>
            <a:pPr>
              <a:buFont typeface="Arial" charset="0"/>
              <a:buNone/>
            </a:pPr>
            <a:r>
              <a:rPr lang="en-US" sz="1600" smtClean="0"/>
              <a:t>	/* Allocate space on heap */</a:t>
            </a:r>
          </a:p>
          <a:p>
            <a:pPr>
              <a:buFont typeface="Arial" charset="0"/>
              <a:buNone/>
            </a:pPr>
            <a:r>
              <a:rPr lang="en-US" sz="1600" smtClean="0"/>
              <a:t>	char * ptr = (char *)malloc(32);</a:t>
            </a:r>
          </a:p>
          <a:p>
            <a:pPr>
              <a:buFont typeface="Arial" charset="0"/>
              <a:buNone/>
            </a:pPr>
            <a:r>
              <a:rPr lang="en-US" sz="1600" smtClean="0"/>
              <a:t>	</a:t>
            </a:r>
          </a:p>
          <a:p>
            <a:pPr>
              <a:buFont typeface="Arial" charset="0"/>
              <a:buNone/>
            </a:pPr>
            <a:r>
              <a:rPr lang="en-US" sz="1600" smtClean="0"/>
              <a:t>	/* Operations */</a:t>
            </a:r>
          </a:p>
          <a:p>
            <a:pPr>
              <a:buFont typeface="Arial" charset="0"/>
              <a:buNone/>
            </a:pPr>
            <a:endParaRPr lang="en-US" sz="1600" smtClean="0"/>
          </a:p>
          <a:p>
            <a:pPr>
              <a:buFont typeface="Arial" charset="0"/>
              <a:buNone/>
            </a:pPr>
            <a:r>
              <a:rPr lang="en-US" sz="1600" smtClean="0"/>
              <a:t>	/* Free allocated heap space */</a:t>
            </a:r>
          </a:p>
          <a:p>
            <a:pPr>
              <a:buFont typeface="Arial" charset="0"/>
              <a:buNone/>
            </a:pPr>
            <a:r>
              <a:rPr lang="en-US" sz="1600" smtClean="0"/>
              <a:t>	free(ptr);</a:t>
            </a:r>
          </a:p>
          <a:p>
            <a:pPr>
              <a:buFont typeface="Arial" charset="0"/>
              <a:buNone/>
            </a:pPr>
            <a:r>
              <a:rPr lang="en-US" sz="1600" smtClean="0"/>
              <a:t>}</a:t>
            </a:r>
          </a:p>
          <a:p>
            <a:pPr>
              <a:buFont typeface="Arial" charset="0"/>
              <a:buNone/>
            </a:pPr>
            <a:endParaRPr lang="en-US" sz="1800" smtClean="0"/>
          </a:p>
          <a:p>
            <a:pPr>
              <a:buFont typeface="Arial" charset="0"/>
              <a:buNone/>
            </a:pPr>
            <a:endParaRPr lang="en-US" sz="2000" smtClean="0"/>
          </a:p>
          <a:p>
            <a:pPr>
              <a:buFont typeface="Arial" charset="0"/>
              <a:buNone/>
            </a:pPr>
            <a:endParaRPr lang="en-US" sz="200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1752600"/>
            <a:ext cx="3581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Pseudo-code For Chunk Freeing: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 = Current-&gt;FP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 = Current-&gt;BP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NextChunk-&gt;BP = PreviousChunk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PreviousChunk-&gt;FP = NextChunk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733800" y="5029200"/>
            <a:ext cx="1828800" cy="533400"/>
            <a:chOff x="3276600" y="5029200"/>
            <a:chExt cx="1828800" cy="533400"/>
          </a:xfrm>
        </p:grpSpPr>
        <p:sp>
          <p:nvSpPr>
            <p:cNvPr id="6" name="Rectangle 5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60" name="TextBox 20"/>
          <p:cNvSpPr txBox="1">
            <a:spLocks noChangeArrowheads="1"/>
          </p:cNvSpPr>
          <p:nvPr/>
        </p:nvSpPr>
        <p:spPr bwMode="auto">
          <a:xfrm>
            <a:off x="4114800" y="57150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24600" y="5026025"/>
            <a:ext cx="1828800" cy="533400"/>
            <a:chOff x="3276600" y="5029200"/>
            <a:chExt cx="1828800" cy="533400"/>
          </a:xfrm>
        </p:grpSpPr>
        <p:sp>
          <p:nvSpPr>
            <p:cNvPr id="28" name="Rectangle 27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55" name="TextBox 26"/>
          <p:cNvSpPr txBox="1">
            <a:spLocks noChangeArrowheads="1"/>
          </p:cNvSpPr>
          <p:nvPr/>
        </p:nvSpPr>
        <p:spPr bwMode="auto">
          <a:xfrm>
            <a:off x="6705600" y="5711825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#1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66800" y="5029200"/>
            <a:ext cx="1828800" cy="533400"/>
            <a:chOff x="3276600" y="5029200"/>
            <a:chExt cx="1828800" cy="533400"/>
          </a:xfrm>
        </p:grpSpPr>
        <p:sp>
          <p:nvSpPr>
            <p:cNvPr id="34" name="Rectangle 33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50" name="TextBox 32"/>
          <p:cNvSpPr txBox="1">
            <a:spLocks noChangeArrowheads="1"/>
          </p:cNvSpPr>
          <p:nvPr/>
        </p:nvSpPr>
        <p:spPr bwMode="auto">
          <a:xfrm>
            <a:off x="1447800" y="57150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#3</a:t>
            </a:r>
          </a:p>
        </p:txBody>
      </p:sp>
      <p:sp>
        <p:nvSpPr>
          <p:cNvPr id="37" name="Left Arrow 36"/>
          <p:cNvSpPr/>
          <p:nvPr/>
        </p:nvSpPr>
        <p:spPr>
          <a:xfrm>
            <a:off x="3886200" y="2209800"/>
            <a:ext cx="533400" cy="3810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10800000">
            <a:off x="2971800" y="5257800"/>
            <a:ext cx="320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457200" y="52578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1905000" y="4648200"/>
            <a:ext cx="4725988" cy="304800"/>
            <a:chOff x="1905000" y="4648200"/>
            <a:chExt cx="4725194" cy="304800"/>
          </a:xfrm>
        </p:grpSpPr>
        <p:cxnSp>
          <p:nvCxnSpPr>
            <p:cNvPr id="47" name="Elbow Connector 46"/>
            <p:cNvCxnSpPr/>
            <p:nvPr/>
          </p:nvCxnSpPr>
          <p:spPr>
            <a:xfrm flipV="1">
              <a:off x="1905000" y="4648200"/>
              <a:ext cx="4723606" cy="230188"/>
            </a:xfrm>
            <a:prstGeom prst="bentConnector3">
              <a:avLst>
                <a:gd name="adj1" fmla="val -110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6477794" y="4800600"/>
              <a:ext cx="3032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10800000">
            <a:off x="5715000" y="53340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3048000" y="53340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1905000" y="4648200"/>
            <a:ext cx="2133600" cy="306388"/>
            <a:chOff x="2135188" y="6171406"/>
            <a:chExt cx="2133600" cy="305594"/>
          </a:xfrm>
        </p:grpSpPr>
        <p:cxnSp>
          <p:nvCxnSpPr>
            <p:cNvPr id="75" name="Elbow Connector 74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4495800" y="4648200"/>
            <a:ext cx="2133600" cy="306388"/>
            <a:chOff x="2135188" y="6171406"/>
            <a:chExt cx="2133600" cy="305594"/>
          </a:xfrm>
        </p:grpSpPr>
        <p:cxnSp>
          <p:nvCxnSpPr>
            <p:cNvPr id="99" name="Elbow Connector 98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/>
          <p:nvPr/>
        </p:nvCxnSpPr>
        <p:spPr>
          <a:xfrm flipV="1">
            <a:off x="7161213" y="4648200"/>
            <a:ext cx="1220787" cy="230188"/>
          </a:xfrm>
          <a:prstGeom prst="bentConnector3">
            <a:avLst>
              <a:gd name="adj1" fmla="val -31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9056E-6 L 0 0.2220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7" grpId="0" animBg="1"/>
      <p:bldP spid="10260" grpId="0"/>
      <p:bldP spid="10260" grpId="1"/>
      <p:bldP spid="10255" grpId="0"/>
      <p:bldP spid="102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1004</Words>
  <Application>Microsoft Office PowerPoint</Application>
  <PresentationFormat>On-screen Show (4:3)</PresentationFormat>
  <Paragraphs>290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Buffer Overflows Overview</vt:lpstr>
      <vt:lpstr>Buffer Overflow Illustration</vt:lpstr>
      <vt:lpstr>Review of Application  Stack Frames</vt:lpstr>
      <vt:lpstr>Stack-Based Buffer Overflows</vt:lpstr>
      <vt:lpstr>Review of Application Heaps</vt:lpstr>
      <vt:lpstr>Heap-Based Buffer Overflows</vt:lpstr>
      <vt:lpstr>Buffer Overflow Demonstration</vt:lpstr>
      <vt:lpstr>Common Buffer Overflow Myths</vt:lpstr>
      <vt:lpstr>Reducing Exposure to Buffer Overflows with the Microsoft SDL</vt:lpstr>
      <vt:lpstr>Microsoft SDL:   Use Attack Surface Reduction and  Least Privilege Principles</vt:lpstr>
      <vt:lpstr>Microsoft SDL:  Review Source Code for Buffer Overflows</vt:lpstr>
      <vt:lpstr>Microsoft SDL:  Use Safer APIs and Avoid Banned APIs</vt:lpstr>
      <vt:lpstr>Microsoft SDL:  Use Run-Time Protection</vt:lpstr>
      <vt:lpstr>Microsoft SDL:  Use Code Analysis Tools</vt:lpstr>
      <vt:lpstr>Microsoft SDL:  Use Fuzz Testing </vt:lpstr>
      <vt:lpstr>Platform Protection  From Buffer Overflows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51</cp:revision>
  <dcterms:created xsi:type="dcterms:W3CDTF">2009-04-12T23:14:36Z</dcterms:created>
  <dcterms:modified xsi:type="dcterms:W3CDTF">2009-06-25T04:52:58Z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