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1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731C8572-0287-498D-9793-D1288274834C}" type="presOf" srcId="{6E008CEF-796C-4183-8258-F9DFE6388002}" destId="{DBC42F06-893E-4A69-8303-BC18A19499B0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F013162B-3D1E-4387-945F-750BD89A7FA9}" type="presOf" srcId="{56F0602E-ABE9-4606-9BFB-C99877391650}" destId="{2913E8C5-9023-4BD3-9A3C-F7E1D37BCDC3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01656D8B-E612-41BC-9F12-8B6D6CBBFE19}" type="presOf" srcId="{2EB7A5A3-88D8-4225-90F8-0CBF52BEDCCE}" destId="{4C5FF3AC-D32B-4790-8CBB-F061240F241B}" srcOrd="0" destOrd="0" presId="urn:microsoft.com/office/officeart/2005/8/layout/chevron1"/>
    <dgm:cxn modelId="{9B587411-C9C3-4CB7-AE91-FF766AE98280}" type="presOf" srcId="{08BC0C4E-9191-445E-A0B5-8B16C0999844}" destId="{BC902C47-6528-4A22-A3AA-E3062789E396}" srcOrd="0" destOrd="0" presId="urn:microsoft.com/office/officeart/2005/8/layout/chevron1"/>
    <dgm:cxn modelId="{C8981007-D608-4F8E-AC5F-53381BDDC551}" type="presOf" srcId="{BF376CD9-7A81-4445-BA8E-B073A1E1BE9E}" destId="{2C1B6677-ED1A-459E-A758-B4C349E45BA6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363F94D2-0D85-4DE7-9A10-D58FBFD5090F}" type="presOf" srcId="{CD2DE220-D9A6-4C70-8617-910DB46F203E}" destId="{6A7E4F22-72F7-4183-802C-AD05042B1B0A}" srcOrd="0" destOrd="0" presId="urn:microsoft.com/office/officeart/2005/8/layout/chevron1"/>
    <dgm:cxn modelId="{5B33C1A4-EF65-4862-9DB1-41A99F35E618}" type="presOf" srcId="{A27F5FB9-C8B9-4B8C-9AFD-F06CE10D2029}" destId="{96854C6F-DB84-4533-A8E0-68991092252B}" srcOrd="0" destOrd="0" presId="urn:microsoft.com/office/officeart/2005/8/layout/chevron1"/>
    <dgm:cxn modelId="{59EF0D58-D325-4778-B099-9F7967B90A9A}" type="presOf" srcId="{F2A1170F-3719-4004-9F25-5721A92E17AE}" destId="{7CAB6769-0AA0-4D70-8891-E51DE41C1AA1}" srcOrd="0" destOrd="0" presId="urn:microsoft.com/office/officeart/2005/8/layout/chevron1"/>
    <dgm:cxn modelId="{5665E5D4-BB84-447D-8909-769D7C350EF3}" type="presParOf" srcId="{4C5FF3AC-D32B-4790-8CBB-F061240F241B}" destId="{2913E8C5-9023-4BD3-9A3C-F7E1D37BCDC3}" srcOrd="0" destOrd="0" presId="urn:microsoft.com/office/officeart/2005/8/layout/chevron1"/>
    <dgm:cxn modelId="{AE295551-54EE-4A64-A8B4-3957EBC79C4C}" type="presParOf" srcId="{4C5FF3AC-D32B-4790-8CBB-F061240F241B}" destId="{AE3027F5-FA5E-4E66-84DB-FAAB40461692}" srcOrd="1" destOrd="0" presId="urn:microsoft.com/office/officeart/2005/8/layout/chevron1"/>
    <dgm:cxn modelId="{82E232B2-FDF2-4845-ABED-CF4058AC5FFA}" type="presParOf" srcId="{4C5FF3AC-D32B-4790-8CBB-F061240F241B}" destId="{BC902C47-6528-4A22-A3AA-E3062789E396}" srcOrd="2" destOrd="0" presId="urn:microsoft.com/office/officeart/2005/8/layout/chevron1"/>
    <dgm:cxn modelId="{0FBAE899-14A7-41F5-94AB-6F556AE358C9}" type="presParOf" srcId="{4C5FF3AC-D32B-4790-8CBB-F061240F241B}" destId="{039E24FE-B02F-4B04-826F-FBD3C86EE7F8}" srcOrd="3" destOrd="0" presId="urn:microsoft.com/office/officeart/2005/8/layout/chevron1"/>
    <dgm:cxn modelId="{5E5A05D3-F62E-4957-AD2A-67825440C71E}" type="presParOf" srcId="{4C5FF3AC-D32B-4790-8CBB-F061240F241B}" destId="{96854C6F-DB84-4533-A8E0-68991092252B}" srcOrd="4" destOrd="0" presId="urn:microsoft.com/office/officeart/2005/8/layout/chevron1"/>
    <dgm:cxn modelId="{C9EBFB68-12A9-4A21-9538-5E8FE0E468AB}" type="presParOf" srcId="{4C5FF3AC-D32B-4790-8CBB-F061240F241B}" destId="{0FEDC5B3-11E8-41B2-A1E3-0E5EF73249A1}" srcOrd="5" destOrd="0" presId="urn:microsoft.com/office/officeart/2005/8/layout/chevron1"/>
    <dgm:cxn modelId="{574AFE2E-870A-4434-A0D3-C7EB31F7C14B}" type="presParOf" srcId="{4C5FF3AC-D32B-4790-8CBB-F061240F241B}" destId="{7CAB6769-0AA0-4D70-8891-E51DE41C1AA1}" srcOrd="6" destOrd="0" presId="urn:microsoft.com/office/officeart/2005/8/layout/chevron1"/>
    <dgm:cxn modelId="{D83BDB22-0354-4B5F-836B-EE05279FE6BF}" type="presParOf" srcId="{4C5FF3AC-D32B-4790-8CBB-F061240F241B}" destId="{086C424C-024B-4ECD-9F1D-873507A4B64E}" srcOrd="7" destOrd="0" presId="urn:microsoft.com/office/officeart/2005/8/layout/chevron1"/>
    <dgm:cxn modelId="{92803600-4E92-42A4-BDB9-0F762DDF7DEB}" type="presParOf" srcId="{4C5FF3AC-D32B-4790-8CBB-F061240F241B}" destId="{6A7E4F22-72F7-4183-802C-AD05042B1B0A}" srcOrd="8" destOrd="0" presId="urn:microsoft.com/office/officeart/2005/8/layout/chevron1"/>
    <dgm:cxn modelId="{0A429C09-194C-43E5-909E-17EEC7613AEC}" type="presParOf" srcId="{4C5FF3AC-D32B-4790-8CBB-F061240F241B}" destId="{B6516C03-0906-49F7-BCF8-869ED8A77865}" srcOrd="9" destOrd="0" presId="urn:microsoft.com/office/officeart/2005/8/layout/chevron1"/>
    <dgm:cxn modelId="{A1D1FAD2-6016-4D9B-B287-0955E892631B}" type="presParOf" srcId="{4C5FF3AC-D32B-4790-8CBB-F061240F241B}" destId="{DBC42F06-893E-4A69-8303-BC18A19499B0}" srcOrd="10" destOrd="0" presId="urn:microsoft.com/office/officeart/2005/8/layout/chevron1"/>
    <dgm:cxn modelId="{D34B99D0-1A4D-4AB2-88AC-536A7B368B7D}" type="presParOf" srcId="{4C5FF3AC-D32B-4790-8CBB-F061240F241B}" destId="{355F5B5F-858C-4115-8142-C9317232A6A8}" srcOrd="11" destOrd="0" presId="urn:microsoft.com/office/officeart/2005/8/layout/chevron1"/>
    <dgm:cxn modelId="{A136B03B-6B23-4C76-A0A2-0E7B36B5126C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940792-B29F-4554-A06E-3EFA7B1992C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72D1A9-3958-487D-878C-BF6A838F46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C4CB5B-4041-4916-8737-2CE4FA9D77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0CD677-F483-4B93-94A5-779AB3837B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91B3F-12A4-485A-A0E9-64238AC5C6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CD11-3B66-40EC-A29F-5FF4A3C382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E1566-B060-4FDB-B029-CD1703EBD76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6D03A-7EDD-4B6B-96EB-3E1F3C70FE1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A3CDC-9603-4998-987F-5060E7507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531346-2FBB-4EC4-A051-32D446837E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4131A-0629-468E-9D88-51575B352E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8BB951-4766-4643-B446-52C3987CC9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DB0A7-B734-4F69-AC95-A0695E112F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DE1C61-F434-46C5-9202-EAA5B98267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53B0C3-7A48-4562-9517-DE13F05FC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00887-D507-4ECE-AE68-F632A26926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5C5C7-2AED-454F-ADC8-90474235033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B6AC07-D110-4121-B922-94502711B1E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EDFCA8-3130-43B7-8906-673F557D82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37DFC-0B90-44B8-871D-AF3FF4EE77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80C78-1858-4842-BB3D-7439321351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DF8B7-AEB4-4B41-B6AE-2574979CC3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273F7-3B2D-4618-86F3-BBC14FEC097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35AA02-B9C7-4D0D-9F26-B369F0072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2B9419-7EF8-4194-B9BF-76FC9DF4B7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429476(VS.80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hdc/DevTools/tools/PREfast.m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2025(VS.80)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95447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d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mspress/books/8753.asp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hyperlink" Target="http://www.microsoft.com/mspress/books/10723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FxCop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FxCop:</a:t>
            </a:r>
            <a:r>
              <a:rPr lang="en-US" smtClean="0"/>
              <a:t> An application that analyzes managed code assemblies for conformance to the Microsoft .NET Framework Design Guidelines</a:t>
            </a:r>
          </a:p>
          <a:p>
            <a:pPr lvl="1"/>
            <a:r>
              <a:rPr lang="en-US" sz="2000" smtClean="0">
                <a:hlinkClick r:id="rId3"/>
              </a:rPr>
              <a:t>http://msdn.microsoft.com/en-us/library/bb429476(VS.80).aspx</a:t>
            </a:r>
            <a:endParaRPr lang="en-US" sz="2000" smtClean="0"/>
          </a:p>
          <a:p>
            <a:r>
              <a:rPr lang="en-US" smtClean="0"/>
              <a:t>Binary code analyzer for .NET assemblies</a:t>
            </a:r>
          </a:p>
          <a:p>
            <a:r>
              <a:rPr lang="en-US" smtClean="0"/>
              <a:t>Can be fully integrated into the software development lifecycle</a:t>
            </a:r>
          </a:p>
          <a:p>
            <a:r>
              <a:rPr lang="en-US" smtClean="0"/>
              <a:t>In addition to security checks, FxCop analyzes assemblies for areas of improvement in design, localization,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6123D-4805-4D15-9FB8-88DF20C672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FxCop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3AB82-F039-44FE-A323-96F8B20AE3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PREFast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smtClean="0"/>
              <a:t>Microsoft PREFast: </a:t>
            </a:r>
            <a:r>
              <a:rPr lang="en-US" sz="2800" smtClean="0"/>
              <a:t>An application that identifies vulnerabilities in C/C++ source code</a:t>
            </a:r>
          </a:p>
          <a:p>
            <a:pPr lvl="1"/>
            <a:r>
              <a:rPr lang="en-US" sz="2400" smtClean="0">
                <a:hlinkClick r:id="rId3"/>
              </a:rPr>
              <a:t>http://www.microsoft.com/whdc/DevTools/tools/PREfast.mspx</a:t>
            </a:r>
            <a:endParaRPr lang="en-US" sz="2400" smtClean="0"/>
          </a:p>
          <a:p>
            <a:r>
              <a:rPr lang="en-US" sz="2800" smtClean="0"/>
              <a:t>Static source code analyzer for C/C++ applications</a:t>
            </a:r>
          </a:p>
          <a:p>
            <a:r>
              <a:rPr lang="en-US" sz="2800" smtClean="0"/>
              <a:t>Can be fully integrated into the software development lifecycle</a:t>
            </a:r>
          </a:p>
          <a:p>
            <a:r>
              <a:rPr lang="en-US" sz="2800" smtClean="0"/>
              <a:t>Distributed with the Windows Driver Kit (WDK), but can be used to analyze non-driver code written in C/C++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3A22F-AA60-426B-8D64-2FB4AB99D6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PREFast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6608F-AE94-4C75-8655-5D191D898BE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47395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Visual Studio Code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Microsoft Visual Studio Team System and higher versions provide the capabilities of PREFast and FxCop integrated into the development environment</a:t>
            </a:r>
          </a:p>
          <a:p>
            <a:pPr lvl="1"/>
            <a:r>
              <a:rPr lang="en-US" sz="2000" smtClean="0">
                <a:hlinkClick r:id="rId3"/>
              </a:rPr>
              <a:t>http://msdn.microsoft.com/en-us/library/ms182025(VS.80).aspx</a:t>
            </a:r>
            <a:endParaRPr lang="en-US" sz="2000" smtClean="0"/>
          </a:p>
          <a:p>
            <a:r>
              <a:rPr lang="en-US" smtClean="0"/>
              <a:t>Enabled via </a:t>
            </a:r>
            <a:r>
              <a:rPr lang="en-US" b="1" smtClean="0"/>
              <a:t>/analyze</a:t>
            </a:r>
            <a:r>
              <a:rPr lang="en-US" smtClean="0"/>
              <a:t> command-line switch or through Visual Studio project properties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B130-BE60-46BD-B9EA-D5BDD9A91F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Visual Studio Code Analysis</a:t>
            </a:r>
            <a:br>
              <a:rPr lang="en-US" b="1" smtClean="0"/>
            </a:br>
            <a:r>
              <a:rPr lang="en-US" b="1" smtClean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9C500-D36E-4EA2-A053-90DC9E0B7B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848475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ASP Source Code Analyzer </a:t>
            </a:r>
            <a:br>
              <a:rPr lang="en-US" b="1" smtClean="0"/>
            </a:br>
            <a:r>
              <a:rPr lang="en-US" b="1" smtClean="0"/>
              <a:t>for SQL Injection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Microsoft Source Code Analyzer for SQL Injection tool helps developers and testers find certain SQL injection vulnerabilities in ASP code </a:t>
            </a:r>
          </a:p>
          <a:p>
            <a:pPr lvl="1"/>
            <a:r>
              <a:rPr lang="en-US" sz="3200" smtClean="0">
                <a:hlinkClick r:id="rId3"/>
              </a:rPr>
              <a:t>http://support.microsoft.com/kb/954476</a:t>
            </a:r>
            <a:r>
              <a:rPr lang="en-US" sz="3200" smtClean="0"/>
              <a:t> </a:t>
            </a:r>
          </a:p>
          <a:p>
            <a:r>
              <a:rPr lang="en-US" smtClean="0"/>
              <a:t>Command-line static source code analysis tool</a:t>
            </a:r>
          </a:p>
          <a:p>
            <a:r>
              <a:rPr lang="en-US" smtClean="0"/>
              <a:t>Limited to analyzing ASP pages that are written in VBScript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8F42E-375B-4D7D-8EEF-8B2105957F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ASP Source Code Analyzer for SQL Injection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57653-AF0F-4144-B712-995179CEFA3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85105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Code </a:t>
            </a:r>
            <a:br>
              <a:rPr lang="en-US" b="1" smtClean="0"/>
            </a:br>
            <a:r>
              <a:rPr lang="en-US" b="1" smtClean="0"/>
              <a:t>Analysis Requirements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Organizations that use source code analysis tools or are considering using them should develop code analysis tool policies</a:t>
            </a:r>
          </a:p>
          <a:p>
            <a:r>
              <a:rPr lang="en-US" sz="2800" dirty="0" smtClean="0"/>
              <a:t>The Microsoft SDL provides specific requirements for using </a:t>
            </a:r>
            <a:r>
              <a:rPr lang="en-US" sz="2800" dirty="0" err="1" smtClean="0"/>
              <a:t>PREFast</a:t>
            </a:r>
            <a:r>
              <a:rPr lang="en-US" sz="2800" dirty="0" smtClean="0"/>
              <a:t>, </a:t>
            </a:r>
            <a:r>
              <a:rPr lang="en-US" sz="2800" dirty="0" err="1" smtClean="0"/>
              <a:t>FxCop</a:t>
            </a:r>
            <a:r>
              <a:rPr lang="en-US" sz="2800" dirty="0" smtClean="0"/>
              <a:t> and Visual Studio </a:t>
            </a:r>
          </a:p>
          <a:p>
            <a:pPr lvl="1"/>
            <a:r>
              <a:rPr lang="en-US" sz="2400" dirty="0" smtClean="0"/>
              <a:t>Example: Developers must fix Visual Studio /analyze warnings 4532, 6029, 6053, 6057, 6059, 6063, and much more</a:t>
            </a:r>
          </a:p>
          <a:p>
            <a:r>
              <a:rPr lang="en-US" sz="2400" dirty="0" smtClean="0"/>
              <a:t>For more information, refer to the Microsoft SDL whitepaper (Appendix E) at </a:t>
            </a:r>
            <a:r>
              <a:rPr lang="en-US" sz="2400" dirty="0" smtClean="0">
                <a:hlinkClick r:id="rId3"/>
              </a:rPr>
              <a:t>http://www.microsoft.com/sdl</a:t>
            </a:r>
            <a:r>
              <a:rPr lang="en-US" sz="2400" dirty="0" smtClean="0"/>
              <a:t> or the Microsoft SDL book (Chapter 21) at </a:t>
            </a:r>
            <a:r>
              <a:rPr lang="en-US" sz="2400" dirty="0" smtClean="0">
                <a:hlinkClick r:id="rId4"/>
              </a:rPr>
              <a:t>http://www.microsoft.com/mspress/books/8753.aspx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CD4D-A6CC-4C54-B9BB-E58D565953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Microsoft SDL </a:t>
            </a:r>
          </a:p>
          <a:p>
            <a:pPr eaLnBrk="1" hangingPunct="1"/>
            <a:r>
              <a:rPr lang="en-US" smtClean="0"/>
              <a:t>Overview of code analysis</a:t>
            </a:r>
          </a:p>
          <a:p>
            <a:pPr eaLnBrk="1" hangingPunct="1"/>
            <a:r>
              <a:rPr lang="en-US" smtClean="0"/>
              <a:t>Microsoft code analysis tools</a:t>
            </a:r>
          </a:p>
          <a:p>
            <a:pPr eaLnBrk="1" hangingPunct="1"/>
            <a:r>
              <a:rPr lang="en-US" smtClean="0"/>
              <a:t>Microsoft SDL code analysis requirements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A5EA1-76D4-4E6E-97BB-2C961491872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Code Analysis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B89B-F0AC-4DBB-8D20-D7B00D455CD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865EF-60E9-4B1B-B578-D12979B8F43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2531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2589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90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2586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7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8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2584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5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535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2581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2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3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2578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79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80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2576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77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2575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2572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73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2571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540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2568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69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2566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67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2557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8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2564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5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2562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3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2561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2554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5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56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2552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3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2551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546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2547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2548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369FD-411C-4484-8505-E3F0C6B56CF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3557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3558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BFA86-FD61-4CC0-847F-91DAD506F133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5248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C7E78-8D42-47AE-9E71-AFB45C481D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02518-1E3C-46D6-9014-3725126A02B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28576-0DEB-4C4A-B57B-521DB3F4E4D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6629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2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BB936-DFF8-464A-A555-60B057DFE99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code analysis</a:t>
            </a:r>
          </a:p>
          <a:p>
            <a:pPr eaLnBrk="1" hangingPunct="1"/>
            <a:r>
              <a:rPr lang="en-US" smtClean="0"/>
              <a:t>Microsoft code analysis tools:</a:t>
            </a:r>
          </a:p>
          <a:p>
            <a:pPr lvl="1" eaLnBrk="1" hangingPunct="1"/>
            <a:r>
              <a:rPr lang="en-US" smtClean="0"/>
              <a:t>FxCop</a:t>
            </a:r>
          </a:p>
          <a:p>
            <a:pPr lvl="1" eaLnBrk="1" hangingPunct="1"/>
            <a:r>
              <a:rPr lang="en-US" smtClean="0"/>
              <a:t>PREFast</a:t>
            </a:r>
          </a:p>
          <a:p>
            <a:pPr lvl="1" eaLnBrk="1" hangingPunct="1"/>
            <a:r>
              <a:rPr lang="en-US" smtClean="0"/>
              <a:t>Visual Studio Code Analysis feature</a:t>
            </a:r>
          </a:p>
          <a:p>
            <a:pPr lvl="1" eaLnBrk="1" hangingPunct="1"/>
            <a:r>
              <a:rPr lang="en-US" smtClean="0"/>
              <a:t>ASP Source Code Analyzer for SQL Injection</a:t>
            </a:r>
          </a:p>
          <a:p>
            <a:pPr eaLnBrk="1" hangingPunct="1"/>
            <a:r>
              <a:rPr lang="en-US" smtClean="0"/>
              <a:t>Microsoft SDL code analysis requirements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04A61-601F-498C-BA12-5134B19D3B6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A286B-1027-4438-BC90-FE1A0BA8EB3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Code Analysis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800" b="1" smtClean="0"/>
              <a:t>Code Analysis Tools: </a:t>
            </a:r>
            <a:r>
              <a:rPr lang="en-US" sz="2800" smtClean="0"/>
              <a:t>Software tools that analyze application implementations for conformance to best practices</a:t>
            </a:r>
          </a:p>
          <a:p>
            <a:r>
              <a:rPr lang="en-US" sz="2800" smtClean="0"/>
              <a:t>Two types: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mtClean="0"/>
              <a:t>Static source code analysis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mtClean="0"/>
              <a:t>Binary analysis</a:t>
            </a:r>
          </a:p>
          <a:p>
            <a:r>
              <a:rPr lang="en-US" sz="2800" smtClean="0"/>
              <a:t>These tools are not “silver bullets” for identifying non-conformance to best practices</a:t>
            </a:r>
          </a:p>
          <a:p>
            <a:r>
              <a:rPr lang="en-US" sz="2800" smtClean="0"/>
              <a:t>Can greatly reduce engineering costs</a:t>
            </a:r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35803-3350-4915-ADCB-C3AD4845A8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67134" y="5914029"/>
            <a:ext cx="1828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39839" y="4027227"/>
            <a:ext cx="1828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1066800" y="3124200"/>
            <a:ext cx="3352800" cy="3429000"/>
          </a:xfrm>
          <a:prstGeom prst="wedgeRectCallout">
            <a:avLst>
              <a:gd name="adj1" fmla="val -27972"/>
              <a:gd name="adj2" fmla="val -56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void function(char * str)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char buffer[32];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strcpy(buffer,str);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void main(int argc, char ** argv)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function(argv[0]);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printf(argv[0]);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8800" y="6096000"/>
            <a:ext cx="1828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4114800"/>
            <a:ext cx="1828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Static Analysis Versus </a:t>
            </a:r>
            <a:br>
              <a:rPr lang="en-US" b="1" smtClean="0"/>
            </a:br>
            <a:r>
              <a:rPr lang="en-US" b="1" smtClean="0"/>
              <a:t>Binary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EAFFA-E721-4192-8FFF-2D3FD52D49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1752600"/>
            <a:ext cx="22098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COMPILER &amp; </a:t>
            </a:r>
          </a:p>
          <a:p>
            <a:pPr algn="ctr">
              <a:defRPr/>
            </a:pPr>
            <a:r>
              <a:rPr lang="en-US" dirty="0"/>
              <a:t>LINKER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1828800"/>
            <a:ext cx="1676400" cy="1055688"/>
            <a:chOff x="609600" y="1828800"/>
            <a:chExt cx="1676400" cy="1055132"/>
          </a:xfrm>
        </p:grpSpPr>
        <p:pic>
          <p:nvPicPr>
            <p:cNvPr id="719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1828800"/>
              <a:ext cx="13906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8" name="TextBox 8"/>
            <p:cNvSpPr txBox="1">
              <a:spLocks noChangeArrowheads="1"/>
            </p:cNvSpPr>
            <p:nvPr/>
          </p:nvSpPr>
          <p:spPr bwMode="auto">
            <a:xfrm>
              <a:off x="609600" y="2514600"/>
              <a:ext cx="1676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Source Code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629400" y="1828800"/>
            <a:ext cx="1676400" cy="1055688"/>
            <a:chOff x="6629400" y="1828800"/>
            <a:chExt cx="1676400" cy="1055132"/>
          </a:xfrm>
        </p:grpSpPr>
        <p:pic>
          <p:nvPicPr>
            <p:cNvPr id="71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81850" y="1828800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6" name="TextBox 9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1676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Binary File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2438400" y="1905000"/>
            <a:ext cx="762000" cy="457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19800" y="1905000"/>
            <a:ext cx="762000" cy="4572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28600" y="3505200"/>
            <a:ext cx="6858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724400" y="3429000"/>
            <a:ext cx="685800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2600" y="3124200"/>
            <a:ext cx="3352800" cy="3429000"/>
          </a:xfrm>
          <a:prstGeom prst="wedgeRectCallout">
            <a:avLst>
              <a:gd name="adj1" fmla="val 15910"/>
              <a:gd name="adj2" fmla="val -577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mov eax, DWORD PTR _str$[ebp]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push eax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lea ecx, DWORD PTR _buffer$[ebp]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push ecx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call _strcpy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add esp, 8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mov edx, DWORD PTR _argv$[ebp]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mov	eax, DWORD PTR [edx]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push	eax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call	_printf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5" grpId="0" animBg="1"/>
      <p:bldP spid="23" grpId="0" animBg="1"/>
      <p:bldP spid="2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Static Source Code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Static Source Code Analysis Tools:</a:t>
            </a:r>
            <a:r>
              <a:rPr lang="en-US" smtClean="0"/>
              <a:t> Software tools that analyze the uncompiled source code implementations of applications for areas of improvement</a:t>
            </a:r>
          </a:p>
          <a:p>
            <a:pPr lvl="1"/>
            <a:r>
              <a:rPr lang="en-US" b="1" smtClean="0"/>
              <a:t>Inputs:</a:t>
            </a:r>
            <a:r>
              <a:rPr lang="en-US" smtClean="0"/>
              <a:t> Human-readable source code, such as C (*.c), C++ (*.cpp, *.cc) or C# (*.cs) files</a:t>
            </a:r>
          </a:p>
          <a:p>
            <a:r>
              <a:rPr lang="en-US" smtClean="0"/>
              <a:t>Some key advantages:</a:t>
            </a:r>
          </a:p>
          <a:p>
            <a:pPr lvl="1"/>
            <a:r>
              <a:rPr lang="en-US" smtClean="0"/>
              <a:t>Easier to diagnose findings</a:t>
            </a:r>
          </a:p>
          <a:p>
            <a:pPr lvl="1"/>
            <a:r>
              <a:rPr lang="en-US" smtClean="0"/>
              <a:t>More mature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697A5-35C0-4A64-9492-436EB9A022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Binary Code Analysis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Binary Code Analysis Tools:</a:t>
            </a:r>
            <a:r>
              <a:rPr lang="en-US" smtClean="0"/>
              <a:t> Software tools that analyze the compiled or binary version of source code implementations for areas of improvement</a:t>
            </a:r>
          </a:p>
          <a:p>
            <a:pPr lvl="1"/>
            <a:r>
              <a:rPr lang="en-US" b="1" smtClean="0"/>
              <a:t>Inputs:</a:t>
            </a:r>
            <a:r>
              <a:rPr lang="en-US" smtClean="0"/>
              <a:t> Machine code or binary files, such as executable (*.exe) and library (*.dll) files</a:t>
            </a:r>
          </a:p>
          <a:p>
            <a:r>
              <a:rPr lang="en-US" smtClean="0"/>
              <a:t>Key advantage:</a:t>
            </a:r>
          </a:p>
          <a:p>
            <a:pPr lvl="1"/>
            <a:r>
              <a:rPr lang="en-US" smtClean="0"/>
              <a:t>Binary analysis tool have visibility into the compiled code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791C6-4CA7-4894-9C51-9E045FCE01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Code Analysis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Pros</a:t>
            </a:r>
          </a:p>
          <a:p>
            <a:r>
              <a:rPr lang="en-US" smtClean="0"/>
              <a:t>Helps scale the code review process</a:t>
            </a:r>
          </a:p>
          <a:p>
            <a:r>
              <a:rPr lang="en-US" smtClean="0"/>
              <a:t>Helps enforce secure-coding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AF374-388C-41E2-98D5-53C6186894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0" y="1600200"/>
            <a:ext cx="396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3200" b="1" dirty="0">
                <a:latin typeface="+mn-lt"/>
              </a:rPr>
              <a:t>Cons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False positives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False negatives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Language-centric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Source-level issues only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907</Words>
  <Application>Microsoft Office PowerPoint</Application>
  <PresentationFormat>On-screen Show (4:3)</PresentationFormat>
  <Paragraphs>200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Code Analysis Overview</vt:lpstr>
      <vt:lpstr>Static Analysis Versus  Binary Analysis</vt:lpstr>
      <vt:lpstr>Static Source Code Analysis</vt:lpstr>
      <vt:lpstr>Binary Code Analysis</vt:lpstr>
      <vt:lpstr>Code Analysis Pros and Cons</vt:lpstr>
      <vt:lpstr>Microsoft FxCop</vt:lpstr>
      <vt:lpstr>FxCop Demonstration</vt:lpstr>
      <vt:lpstr>Microsoft PREFast</vt:lpstr>
      <vt:lpstr>PREFast Demonstration</vt:lpstr>
      <vt:lpstr>Visual Studio Code Analysis</vt:lpstr>
      <vt:lpstr>Visual Studio Code Analysis Demonstration</vt:lpstr>
      <vt:lpstr>ASP Source Code Analyzer  for SQL Injection</vt:lpstr>
      <vt:lpstr>ASP Source Code Analyzer for SQL Injection Demonstration</vt:lpstr>
      <vt:lpstr>Microsoft SDL Code  Analysis Requirements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