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1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522" autoAdjust="0"/>
  </p:normalViewPr>
  <p:slideViewPr>
    <p:cSldViewPr snapToGrid="0">
      <p:cViewPr>
        <p:scale>
          <a:sx n="70" d="100"/>
          <a:sy n="70" d="100"/>
        </p:scale>
        <p:origin x="-28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22BC9796-D55D-40B0-B534-F89079CD85AE}" type="presOf" srcId="{A27F5FB9-C8B9-4B8C-9AFD-F06CE10D2029}" destId="{96854C6F-DB84-4533-A8E0-68991092252B}" srcOrd="0" destOrd="0" presId="urn:microsoft.com/office/officeart/2005/8/layout/chevron1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E6F9ECF2-22AA-4DDE-88A3-744A603AC431}" type="presOf" srcId="{CD2DE220-D9A6-4C70-8617-910DB46F203E}" destId="{6A7E4F22-72F7-4183-802C-AD05042B1B0A}" srcOrd="0" destOrd="0" presId="urn:microsoft.com/office/officeart/2005/8/layout/chevron1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DC5F21F7-3DD7-4C83-8A62-914325741DD6}" type="presOf" srcId="{2EB7A5A3-88D8-4225-90F8-0CBF52BEDCCE}" destId="{4C5FF3AC-D32B-4790-8CBB-F061240F241B}" srcOrd="0" destOrd="0" presId="urn:microsoft.com/office/officeart/2005/8/layout/chevron1"/>
    <dgm:cxn modelId="{6D78B1D8-5AB0-4775-B606-7B7C09A8E208}" type="presOf" srcId="{08BC0C4E-9191-445E-A0B5-8B16C0999844}" destId="{BC902C47-6528-4A22-A3AA-E3062789E396}" srcOrd="0" destOrd="0" presId="urn:microsoft.com/office/officeart/2005/8/layout/chevron1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F5A8F32E-9AC2-4D78-B256-98591B72D667}" type="presOf" srcId="{56F0602E-ABE9-4606-9BFB-C99877391650}" destId="{2913E8C5-9023-4BD3-9A3C-F7E1D37BCDC3}" srcOrd="0" destOrd="0" presId="urn:microsoft.com/office/officeart/2005/8/layout/chevron1"/>
    <dgm:cxn modelId="{146B2128-E859-47A8-8275-EA8F9224BF5C}" type="presOf" srcId="{BF376CD9-7A81-4445-BA8E-B073A1E1BE9E}" destId="{2C1B6677-ED1A-459E-A758-B4C349E45BA6}" srcOrd="0" destOrd="0" presId="urn:microsoft.com/office/officeart/2005/8/layout/chevron1"/>
    <dgm:cxn modelId="{35D225F5-4CCC-4674-B5CB-1852E2F9F647}" type="presOf" srcId="{6E008CEF-796C-4183-8258-F9DFE6388002}" destId="{DBC42F06-893E-4A69-8303-BC18A19499B0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EDD1F6C1-0605-4472-8CD3-C2CA2044F797}" type="presOf" srcId="{F2A1170F-3719-4004-9F25-5721A92E17AE}" destId="{7CAB6769-0AA0-4D70-8891-E51DE41C1AA1}" srcOrd="0" destOrd="0" presId="urn:microsoft.com/office/officeart/2005/8/layout/chevron1"/>
    <dgm:cxn modelId="{2C2026C9-1B2F-4429-9FB0-54212C3B918B}" type="presParOf" srcId="{4C5FF3AC-D32B-4790-8CBB-F061240F241B}" destId="{2913E8C5-9023-4BD3-9A3C-F7E1D37BCDC3}" srcOrd="0" destOrd="0" presId="urn:microsoft.com/office/officeart/2005/8/layout/chevron1"/>
    <dgm:cxn modelId="{9C150217-20AE-4C1B-8BF1-C8407C6B8D80}" type="presParOf" srcId="{4C5FF3AC-D32B-4790-8CBB-F061240F241B}" destId="{AE3027F5-FA5E-4E66-84DB-FAAB40461692}" srcOrd="1" destOrd="0" presId="urn:microsoft.com/office/officeart/2005/8/layout/chevron1"/>
    <dgm:cxn modelId="{0757AB87-593D-4F93-A336-2099E9421CE1}" type="presParOf" srcId="{4C5FF3AC-D32B-4790-8CBB-F061240F241B}" destId="{BC902C47-6528-4A22-A3AA-E3062789E396}" srcOrd="2" destOrd="0" presId="urn:microsoft.com/office/officeart/2005/8/layout/chevron1"/>
    <dgm:cxn modelId="{4B6E6496-8CF0-4EE7-B9AF-05B91CB4DB4E}" type="presParOf" srcId="{4C5FF3AC-D32B-4790-8CBB-F061240F241B}" destId="{039E24FE-B02F-4B04-826F-FBD3C86EE7F8}" srcOrd="3" destOrd="0" presId="urn:microsoft.com/office/officeart/2005/8/layout/chevron1"/>
    <dgm:cxn modelId="{F9785C3A-6390-4819-A783-4A4E58259FEA}" type="presParOf" srcId="{4C5FF3AC-D32B-4790-8CBB-F061240F241B}" destId="{96854C6F-DB84-4533-A8E0-68991092252B}" srcOrd="4" destOrd="0" presId="urn:microsoft.com/office/officeart/2005/8/layout/chevron1"/>
    <dgm:cxn modelId="{5726725C-E53C-40CF-971A-48DA80737022}" type="presParOf" srcId="{4C5FF3AC-D32B-4790-8CBB-F061240F241B}" destId="{0FEDC5B3-11E8-41B2-A1E3-0E5EF73249A1}" srcOrd="5" destOrd="0" presId="urn:microsoft.com/office/officeart/2005/8/layout/chevron1"/>
    <dgm:cxn modelId="{09B21368-556C-41B0-80FB-805DCC5F83E0}" type="presParOf" srcId="{4C5FF3AC-D32B-4790-8CBB-F061240F241B}" destId="{7CAB6769-0AA0-4D70-8891-E51DE41C1AA1}" srcOrd="6" destOrd="0" presId="urn:microsoft.com/office/officeart/2005/8/layout/chevron1"/>
    <dgm:cxn modelId="{FB69DA2E-7C03-4863-A0D7-1E130BF5D368}" type="presParOf" srcId="{4C5FF3AC-D32B-4790-8CBB-F061240F241B}" destId="{086C424C-024B-4ECD-9F1D-873507A4B64E}" srcOrd="7" destOrd="0" presId="urn:microsoft.com/office/officeart/2005/8/layout/chevron1"/>
    <dgm:cxn modelId="{43D76D06-6E40-438A-BB24-C61FF94A4229}" type="presParOf" srcId="{4C5FF3AC-D32B-4790-8CBB-F061240F241B}" destId="{6A7E4F22-72F7-4183-802C-AD05042B1B0A}" srcOrd="8" destOrd="0" presId="urn:microsoft.com/office/officeart/2005/8/layout/chevron1"/>
    <dgm:cxn modelId="{F11650A2-9BE4-40FA-8635-3194ACB13D95}" type="presParOf" srcId="{4C5FF3AC-D32B-4790-8CBB-F061240F241B}" destId="{B6516C03-0906-49F7-BCF8-869ED8A77865}" srcOrd="9" destOrd="0" presId="urn:microsoft.com/office/officeart/2005/8/layout/chevron1"/>
    <dgm:cxn modelId="{268EF3DE-6A4A-490C-978C-F6371782024D}" type="presParOf" srcId="{4C5FF3AC-D32B-4790-8CBB-F061240F241B}" destId="{DBC42F06-893E-4A69-8303-BC18A19499B0}" srcOrd="10" destOrd="0" presId="urn:microsoft.com/office/officeart/2005/8/layout/chevron1"/>
    <dgm:cxn modelId="{8584A93B-0027-4DC6-93DB-C60165EFDBEB}" type="presParOf" srcId="{4C5FF3AC-D32B-4790-8CBB-F061240F241B}" destId="{355F5B5F-858C-4115-8142-C9317232A6A8}" srcOrd="11" destOrd="0" presId="urn:microsoft.com/office/officeart/2005/8/layout/chevron1"/>
    <dgm:cxn modelId="{ED60265E-1F4C-4F17-8ADB-7E91B9708BBF}" type="presParOf" srcId="{4C5FF3AC-D32B-4790-8CBB-F061240F241B}" destId="{2C1B6677-ED1A-459E-A758-B4C349E45BA6}" srcOrd="12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16E7-BE41-4231-AA3C-9419DD0910CD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69A1-2576-4982-8020-AE1516698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36725-9BF5-439F-A9AA-CF00CC4B62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4DB5B3-377D-445C-88F7-71D29C0B95B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BC1C6-B69B-41B5-A2EE-B2E504981EB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B7ED7-22EA-44D8-B7B5-600CD33133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AE0C48-8C46-42A2-BB5B-35E0C3DBAF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AFEA92-D19B-4135-806E-D4A9743302A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D35965-A7AA-421C-AE30-B22F66C5E25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1CBAD2-8AF5-45E3-BEE6-22D1E592C90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AF8415-9998-4BB4-A36C-C1C11983244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4C720-BE20-47C6-BB38-9539E8E981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E469F5-4559-4BDF-A2EE-DBD083533E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F85518-7C67-4FAE-B96C-6497ADF083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BD485-7C66-49F7-B8C4-C760BBE1D2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F836C7-6D5A-4F6D-AEB7-9EC8BA514E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93F6A4-60F2-4C0D-8BBD-F55C1AB013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82D59B-BF76-485B-AD5B-F04B50826D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B69961-1A3C-42F4-828A-561BD844803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B6CD0A-20EA-4564-B609-160AA7466E4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BDC6D6-7B2D-47EF-B0BE-76C16385D4E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3FF5C7-2609-4608-BF56-39A0AC2EBC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12B2A1-3537-40D8-9898-D6C1DEA2C28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6CBD06-EDE6-4069-900A-C08D9C4615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70BA63-EADD-4BCA-95E1-4FD08D99817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CEF078-D925-4FFF-BED0-D5E9520B3A6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AE88AE-DB28-4B4F-AA5C-3267F569126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B1F8A6-759F-4E97-AAD8-EBE871501D3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49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8744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40" y="0"/>
            <a:ext cx="9144000" cy="849446"/>
            <a:chOff x="5040" y="0"/>
            <a:chExt cx="9144000" cy="849446"/>
          </a:xfrm>
        </p:grpSpPr>
        <p:pic>
          <p:nvPicPr>
            <p:cNvPr id="11" name="Picture 10" descr="Bottom Mosaic - Green.jpg"/>
            <p:cNvPicPr preferRelativeResize="0"/>
            <p:nvPr userDrawn="1"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040" y="8198"/>
              <a:ext cx="9144000" cy="84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Icon (256x)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3024" y="0"/>
              <a:ext cx="874776" cy="8382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dbf701c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9a89h429(VS.80)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235442(VS.80)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384887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367363(VS.85).asp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sd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hyperlink" Target="http://www.microsoft.com/sdl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hyperlink" Target="http://www.microsoft.com/mspress/books/8753.aspx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5957.asp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hyperlink" Target="http://www.microsoft.com/mspress/books/10723.asp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securit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michael_howar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8485.asp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jpeg"/><Relationship Id="rId4" Type="http://schemas.openxmlformats.org/officeDocument/2006/relationships/hyperlink" Target="http://www.microsoft.com/mspress/books/%09%09%09%09%09%09%09%09%09%09/mspress/books/8485.aspx%09%09%09%09%09%09%09%09%09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dbf701c.aspx" TargetMode="External"/><Relationship Id="rId7" Type="http://schemas.openxmlformats.org/officeDocument/2006/relationships/hyperlink" Target="http://msdn.microsoft.com/en-us/library/aa367363(VS.85)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sdn.microsoft.com/en-us/library/bb384887.aspx" TargetMode="External"/><Relationship Id="rId5" Type="http://schemas.openxmlformats.org/officeDocument/2006/relationships/hyperlink" Target="http://msdn.microsoft.com/en-us/library/ms235442(VS.80).aspx" TargetMode="External"/><Relationship Id="rId4" Type="http://schemas.openxmlformats.org/officeDocument/2006/relationships/hyperlink" Target="http://msdn.microsoft.com/en-us/library/9a89h429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Important Note Regarding This Microsoft PowerPoint Presentation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* Do not include this slide in your presentation *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This slide deck has been intentionally provided with very limited graphics and formatting to simplify content integration into your own preferred PowerPoint themes and styles.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3E34-F735-4815-AEB6-D9815302D7B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Security Check Demonstration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AB136-D9DA-4AFD-A415-16374076A97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Security </a:t>
            </a:r>
            <a:br>
              <a:rPr lang="en-US" b="1" smtClean="0"/>
            </a:br>
            <a:r>
              <a:rPr lang="en-US" b="1" smtClean="0"/>
              <a:t>Check Limitations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sz="2400" smtClean="0"/>
              <a:t>Situations where buffer security checks are inapplicable / ineffective</a:t>
            </a:r>
          </a:p>
          <a:p>
            <a:pPr lvl="1"/>
            <a:r>
              <a:rPr lang="en-US" sz="2000" smtClean="0"/>
              <a:t>Functions with no buffers</a:t>
            </a:r>
          </a:p>
          <a:p>
            <a:pPr lvl="1"/>
            <a:r>
              <a:rPr lang="en-US" sz="2000" smtClean="0"/>
              <a:t>Functions marked with the “naked” attribute</a:t>
            </a:r>
          </a:p>
          <a:p>
            <a:pPr lvl="1"/>
            <a:r>
              <a:rPr lang="en-US" sz="2000" smtClean="0"/>
              <a:t>Optimizations are not enabled</a:t>
            </a:r>
          </a:p>
          <a:p>
            <a:pPr lvl="1"/>
            <a:r>
              <a:rPr lang="en-US" sz="2000" smtClean="0"/>
              <a:t>Functions with variable argument list</a:t>
            </a:r>
          </a:p>
          <a:p>
            <a:pPr lvl="1"/>
            <a:r>
              <a:rPr lang="en-US" sz="2000" smtClean="0"/>
              <a:t>Functions that contain inline assembly in the first statement</a:t>
            </a:r>
          </a:p>
          <a:p>
            <a:pPr lvl="1"/>
            <a:r>
              <a:rPr lang="en-US" sz="2000" smtClean="0"/>
              <a:t>Elements in a buffer are not 1 or 2 bytes, and is less than 5 bytes in size</a:t>
            </a:r>
          </a:p>
          <a:p>
            <a:r>
              <a:rPr lang="en-US" sz="2400" smtClean="0"/>
              <a:t>Refer to </a:t>
            </a:r>
            <a:r>
              <a:rPr lang="en-US" sz="2400" smtClean="0">
                <a:hlinkClick r:id="rId3"/>
              </a:rPr>
              <a:t>http://msdn.microsoft.com/en-us/library/8dbf701c.aspx</a:t>
            </a:r>
            <a:r>
              <a:rPr lang="en-US" sz="2400" smtClean="0"/>
              <a:t> for more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A4A19-5FA9-4A09-9424-867469D5868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Safe Exception </a:t>
            </a:r>
            <a:br>
              <a:rPr lang="en-US" b="1" smtClean="0"/>
            </a:br>
            <a:r>
              <a:rPr lang="en-US" b="1" smtClean="0"/>
              <a:t>Handling (/SAFESEH)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Code that is called whenever an exception in code occurs </a:t>
            </a:r>
          </a:p>
          <a:p>
            <a:r>
              <a:rPr lang="en-US" smtClean="0"/>
              <a:t>Address of handler is stored on stack and subject to corruption and hijacking</a:t>
            </a:r>
          </a:p>
          <a:p>
            <a:pPr lvl="1"/>
            <a:r>
              <a:rPr lang="en-US" smtClean="0"/>
              <a:t>Code Red worm (MS01-033 Security Bulletin)</a:t>
            </a:r>
          </a:p>
          <a:p>
            <a:r>
              <a:rPr lang="en-US" smtClean="0"/>
              <a:t>Enabled using the linker /SAFESEH flag</a:t>
            </a:r>
          </a:p>
          <a:p>
            <a:r>
              <a:rPr lang="en-US" smtClean="0"/>
              <a:t>Refer to </a:t>
            </a:r>
            <a:r>
              <a:rPr lang="en-US" smtClean="0">
                <a:hlinkClick r:id="rId3"/>
              </a:rPr>
              <a:t>http://msdn.microsoft.com/en-us/library/9a89h429(VS.80).aspx</a:t>
            </a:r>
            <a:r>
              <a:rPr lang="en-US" smtClean="0"/>
              <a:t> for more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7F2A-B320-4550-BCBE-F8BD46F39D4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sz="4000" b="1" smtClean="0"/>
              <a:t>Hardware-Enforced Data Execution Prevention (/NXCOMPAT)</a:t>
            </a:r>
            <a:endParaRPr lang="en-US" b="1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027238"/>
            <a:ext cx="8229600" cy="4525962"/>
          </a:xfrm>
        </p:spPr>
        <p:txBody>
          <a:bodyPr/>
          <a:lstStyle/>
          <a:p>
            <a:r>
              <a:rPr lang="en-US" sz="2400" smtClean="0"/>
              <a:t>Prevents code from executing in data pages</a:t>
            </a:r>
          </a:p>
          <a:p>
            <a:pPr lvl="1"/>
            <a:r>
              <a:rPr lang="en-US" sz="2000" smtClean="0"/>
              <a:t>AMD: No eXecute (NX)</a:t>
            </a:r>
            <a:endParaRPr lang="en-US" sz="2000" smtClean="0">
              <a:solidFill>
                <a:srgbClr val="FF0000"/>
              </a:solidFill>
            </a:endParaRPr>
          </a:p>
          <a:p>
            <a:pPr lvl="1"/>
            <a:r>
              <a:rPr lang="en-US" sz="2000" smtClean="0"/>
              <a:t>Intel: eXecute Disable (XD)</a:t>
            </a:r>
          </a:p>
          <a:p>
            <a:pPr lvl="1"/>
            <a:r>
              <a:rPr lang="en-US" sz="2000" smtClean="0"/>
              <a:t>Microsoft: Data Execution Prevention (DEP)</a:t>
            </a:r>
          </a:p>
          <a:p>
            <a:r>
              <a:rPr lang="en-US" sz="2400" smtClean="0"/>
              <a:t>Both processor and operating system must support this feature</a:t>
            </a:r>
          </a:p>
          <a:p>
            <a:pPr lvl="1"/>
            <a:r>
              <a:rPr lang="en-US" sz="2000" smtClean="0"/>
              <a:t>Windows XP SP2 and higher supports this feature</a:t>
            </a:r>
          </a:p>
          <a:p>
            <a:r>
              <a:rPr lang="en-US" sz="2400" smtClean="0"/>
              <a:t>Enabled using the linker /NXCOMPAT flag</a:t>
            </a:r>
          </a:p>
          <a:p>
            <a:r>
              <a:rPr lang="en-US" sz="2400" smtClean="0"/>
              <a:t>Refer to </a:t>
            </a:r>
            <a:r>
              <a:rPr lang="en-US" sz="2400" smtClean="0">
                <a:hlinkClick r:id="rId3"/>
              </a:rPr>
              <a:t>http://msdn.microsoft.com/en-us/library/ms235442(VS.80).aspx</a:t>
            </a:r>
            <a:r>
              <a:rPr lang="en-US" sz="2400" smtClean="0"/>
              <a:t> for more information</a:t>
            </a:r>
          </a:p>
          <a:p>
            <a:pPr>
              <a:buFont typeface="Arial" charset="0"/>
              <a:buNone/>
            </a:pP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71D81-F0FA-42CD-AB6C-DA3DDB69A2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Image Randomization (/DYNAMICBASE)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sz="2800" smtClean="0"/>
              <a:t>Indicates that applications should be randomly re-based at load time</a:t>
            </a:r>
          </a:p>
          <a:p>
            <a:r>
              <a:rPr lang="en-US" sz="2800" smtClean="0"/>
              <a:t>Reduces the likelihood for success for buffer overflows by removing address predictability</a:t>
            </a:r>
            <a:endParaRPr lang="en-US" sz="2800" smtClean="0">
              <a:solidFill>
                <a:srgbClr val="FF0000"/>
              </a:solidFill>
            </a:endParaRPr>
          </a:p>
          <a:p>
            <a:r>
              <a:rPr lang="en-US" sz="2800" smtClean="0"/>
              <a:t>Requires Data Execution Prevention to be enabled and operating system support</a:t>
            </a:r>
          </a:p>
          <a:p>
            <a:r>
              <a:rPr lang="en-US" sz="2800" smtClean="0"/>
              <a:t>Enabled using the /DYNAMICBASE flag</a:t>
            </a:r>
          </a:p>
          <a:p>
            <a:r>
              <a:rPr lang="en-US" sz="2800" smtClean="0"/>
              <a:t>Refer to </a:t>
            </a:r>
            <a:r>
              <a:rPr lang="en-US" sz="2800" smtClean="0">
                <a:hlinkClick r:id="rId3"/>
              </a:rPr>
              <a:t>http://msdn.microsoft.com/en-us/library/bb384887.aspx</a:t>
            </a:r>
            <a:r>
              <a:rPr lang="en-US" sz="2800" smtClean="0"/>
              <a:t> for more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5A8C7-333C-4838-B845-D3DE2EF75BF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Image Randomization Illustration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EE2C9-E409-4017-952E-CB288C79D63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4724400"/>
            <a:ext cx="1066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4724400"/>
            <a:ext cx="1066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724400"/>
            <a:ext cx="1066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Saved Frame Pointer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4724400"/>
            <a:ext cx="3657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38200" y="4343400"/>
            <a:ext cx="3576638" cy="277813"/>
            <a:chOff x="304800" y="5029200"/>
            <a:chExt cx="4343400" cy="3048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04800" y="5182471"/>
              <a:ext cx="434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523188" y="5029200"/>
              <a:ext cx="1677211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Buffer (N Bytes)</a:t>
              </a:r>
            </a:p>
          </p:txBody>
        </p:sp>
      </p:grpSp>
      <p:sp>
        <p:nvSpPr>
          <p:cNvPr id="13" name="Explosion 1 12"/>
          <p:cNvSpPr/>
          <p:nvPr/>
        </p:nvSpPr>
        <p:spPr>
          <a:xfrm>
            <a:off x="4572000" y="4648200"/>
            <a:ext cx="990600" cy="9906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AAAA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4953000"/>
            <a:ext cx="33528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Malicious Code</a:t>
            </a:r>
          </a:p>
        </p:txBody>
      </p:sp>
      <p:sp>
        <p:nvSpPr>
          <p:cNvPr id="16" name="Explosion 1 15"/>
          <p:cNvSpPr/>
          <p:nvPr/>
        </p:nvSpPr>
        <p:spPr>
          <a:xfrm>
            <a:off x="5486400" y="4495800"/>
            <a:ext cx="1219200" cy="12192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/>
              <a:t>Address to Execute</a:t>
            </a:r>
          </a:p>
        </p:txBody>
      </p:sp>
      <p:sp>
        <p:nvSpPr>
          <p:cNvPr id="17" name="Arc 16"/>
          <p:cNvSpPr/>
          <p:nvPr/>
        </p:nvSpPr>
        <p:spPr>
          <a:xfrm rot="18180016">
            <a:off x="2599532" y="2518569"/>
            <a:ext cx="3276600" cy="4344987"/>
          </a:xfrm>
          <a:prstGeom prst="arc">
            <a:avLst>
              <a:gd name="adj1" fmla="val 16587207"/>
              <a:gd name="adj2" fmla="val 289705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95400" y="3429000"/>
            <a:ext cx="2286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Address of Code to Execute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733800" y="3505200"/>
            <a:ext cx="1374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0xABCDABCD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019800" y="1524000"/>
            <a:ext cx="1168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0x12341234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467600" y="3810000"/>
            <a:ext cx="1374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0xBBBBCCCC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67600" y="2057400"/>
            <a:ext cx="1290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0xEEEEFFFF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26666 -0.2888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-14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9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28889 L 0.41666 0.0444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16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6 0.04445 L 0.41666 -0.2111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8" grpId="1" animBg="1"/>
      <p:bldP spid="18" grpId="2" animBg="1"/>
      <p:bldP spid="18" grpId="3" animBg="1"/>
      <p:bldP spid="21" grpId="0"/>
      <p:bldP spid="21" grpId="1"/>
      <p:bldP spid="22" grpId="0"/>
      <p:bldP spid="22" grpId="1"/>
      <p:bldP spid="23" grpId="0"/>
      <p:bldP spid="23" grpId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Interface Definition Language (MIDL) (/robust)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Relevant for remote procedure call (RPC) and Component Object Model (COM) code</a:t>
            </a:r>
          </a:p>
          <a:p>
            <a:r>
              <a:rPr lang="en-US" dirty="0" smtClean="0"/>
              <a:t>Allows Network Data Representation (NDR) engine to perform run-time checking on arguments</a:t>
            </a:r>
          </a:p>
          <a:p>
            <a:r>
              <a:rPr lang="en-US" dirty="0" smtClean="0"/>
              <a:t>Enabled using the MIDL compiler </a:t>
            </a:r>
            <a:r>
              <a:rPr lang="en-US" i="1" dirty="0" smtClean="0"/>
              <a:t>/robust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http://msdn.microsoft.com/en-us/library/aa367363(VS.85).aspx</a:t>
            </a:r>
            <a:r>
              <a:rPr lang="en-US" dirty="0" smtClean="0"/>
              <a:t> for more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1AD82-A239-4446-82C1-1AC64CF7EA6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/>
              <a:t>Microsoft SDL Compiler Defenses Windows 32-bit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2AF2A-C5A6-4AD0-864E-8606711BE68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828800"/>
          <a:ext cx="7924800" cy="267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438400"/>
                <a:gridCol w="1981200"/>
              </a:tblGrid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Compiler Defense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14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/GS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/SAFESEH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/NXCOMPAT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/DYNAMICBASE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85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/robust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6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10000"/>
          </a:bodyPr>
          <a:lstStyle/>
          <a:p>
            <a:r>
              <a:rPr lang="en-US" sz="2400" smtClean="0"/>
              <a:t>Minimum versions of compilers are also required by Microsoft SDL</a:t>
            </a:r>
          </a:p>
          <a:p>
            <a:r>
              <a:rPr lang="en-US" sz="2400" smtClean="0"/>
              <a:t>See </a:t>
            </a:r>
            <a:r>
              <a:rPr lang="en-US" sz="2400" smtClean="0">
                <a:hlinkClick r:id="rId3"/>
              </a:rPr>
              <a:t>http://www.microsoft.com/sdl</a:t>
            </a:r>
            <a:r>
              <a:rPr lang="en-US" sz="2400" smtClean="0"/>
              <a:t> current guidance paper for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Conclusion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Microsoft compiler defenses</a:t>
            </a:r>
          </a:p>
          <a:p>
            <a:pPr lvl="1" eaLnBrk="1" hangingPunct="1"/>
            <a:r>
              <a:rPr lang="en-US" smtClean="0"/>
              <a:t>/GS</a:t>
            </a:r>
          </a:p>
          <a:p>
            <a:pPr lvl="1" eaLnBrk="1" hangingPunct="1"/>
            <a:r>
              <a:rPr lang="en-US" smtClean="0"/>
              <a:t>/SAFESEH</a:t>
            </a:r>
          </a:p>
          <a:p>
            <a:pPr lvl="1" eaLnBrk="1" hangingPunct="1"/>
            <a:r>
              <a:rPr lang="en-US" smtClean="0"/>
              <a:t>/NXCOMPAT</a:t>
            </a:r>
          </a:p>
          <a:p>
            <a:pPr lvl="1" eaLnBrk="1" hangingPunct="1"/>
            <a:r>
              <a:rPr lang="en-US" smtClean="0"/>
              <a:t>/DYNAMICBASE</a:t>
            </a:r>
          </a:p>
          <a:p>
            <a:pPr lvl="1" eaLnBrk="1" hangingPunct="1"/>
            <a:r>
              <a:rPr lang="en-US" smtClean="0"/>
              <a:t>/robust</a:t>
            </a:r>
          </a:p>
          <a:p>
            <a:pPr eaLnBrk="1" hangingPunct="1"/>
            <a:r>
              <a:rPr lang="en-US" smtClean="0"/>
              <a:t>Microsoft SDL compiler defenses requirements and recommendations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A0F83-A0DF-4640-84FC-87BBC433304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53019-55EC-4D1E-93B2-08210669C6BF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Security Development Lifecycle (SDL) Field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Microsoft Compiler Defenses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(Level 300)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C42C-B07D-4048-8345-C0E667E8CF33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Microsoft Security Development Lifecycle (SDL)</a:t>
            </a:r>
          </a:p>
        </p:txBody>
      </p:sp>
      <p:pic>
        <p:nvPicPr>
          <p:cNvPr id="21507" name="Picture 2" descr="Security shield windo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8112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9850" y="3427413"/>
            <a:ext cx="2441575" cy="2444750"/>
            <a:chOff x="2755" y="2327"/>
            <a:chExt cx="1934" cy="1944"/>
          </a:xfrm>
        </p:grpSpPr>
        <p:pic>
          <p:nvPicPr>
            <p:cNvPr id="21565" name="Picture 6" descr="Shape-1-copy-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5" y="2327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6" name="Picture 7" descr="Internal-Test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3" y="2938"/>
              <a:ext cx="82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09850" y="1322388"/>
            <a:ext cx="2441575" cy="2444750"/>
            <a:chOff x="2750" y="648"/>
            <a:chExt cx="1934" cy="1944"/>
          </a:xfrm>
        </p:grpSpPr>
        <p:pic>
          <p:nvPicPr>
            <p:cNvPr id="21562" name="Picture 9" descr="Shape-1-copy-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0" y="648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3" name="Picture 10" descr="Developmen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58" y="1191"/>
              <a:ext cx="719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4" name="Picture 11" descr="Produc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1210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9425" y="3422650"/>
            <a:ext cx="2439988" cy="2444750"/>
            <a:chOff x="1060" y="2326"/>
            <a:chExt cx="1933" cy="1944"/>
          </a:xfrm>
        </p:grpSpPr>
        <p:pic>
          <p:nvPicPr>
            <p:cNvPr id="21560" name="Picture 13" descr="Shape-1-copy-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0" y="2326"/>
              <a:ext cx="1933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1" name="Picture 14" descr="Beta-Testi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11" y="3142"/>
              <a:ext cx="6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11" name="Picture 15" descr="Center-Circ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4225" y="2868613"/>
            <a:ext cx="1425575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68600" y="2124075"/>
            <a:ext cx="1323975" cy="1179513"/>
            <a:chOff x="2875" y="1285"/>
            <a:chExt cx="1050" cy="938"/>
          </a:xfrm>
        </p:grpSpPr>
        <p:pic>
          <p:nvPicPr>
            <p:cNvPr id="21557" name="Picture 17" descr="Shape-1-copy-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75" y="1285"/>
              <a:ext cx="1050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8" name="Picture 18" descr="--Desig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" y="1622"/>
              <a:ext cx="40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9" name="Picture 19" descr="--Secure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58" y="1537"/>
              <a:ext cx="3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4188" y="1314450"/>
            <a:ext cx="2441575" cy="2444750"/>
            <a:chOff x="1054" y="643"/>
            <a:chExt cx="1934" cy="1944"/>
          </a:xfrm>
        </p:grpSpPr>
        <p:pic>
          <p:nvPicPr>
            <p:cNvPr id="21554" name="Picture 21" descr="Shape-1-copy-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54" y="643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5" name="Picture 22" descr="Best-Practices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6" y="1087"/>
              <a:ext cx="750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6" name="Picture 23" descr="and-Learni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23" y="1194"/>
              <a:ext cx="686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14813" y="3271838"/>
            <a:ext cx="661987" cy="663575"/>
            <a:chOff x="4021" y="2198"/>
            <a:chExt cx="525" cy="52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1" y="2198"/>
              <a:ext cx="525" cy="528"/>
              <a:chOff x="3405" y="1820"/>
              <a:chExt cx="568" cy="567"/>
            </a:xfrm>
          </p:grpSpPr>
          <p:pic>
            <p:nvPicPr>
              <p:cNvPr id="21552" name="Picture 26" descr="Green-Ball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53" name="Picture 27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1" name="Picture 28" descr="M1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167" y="2388"/>
              <a:ext cx="2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4413" y="1460500"/>
            <a:ext cx="966787" cy="663575"/>
            <a:chOff x="2466" y="327"/>
            <a:chExt cx="828" cy="56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596" y="327"/>
              <a:ext cx="568" cy="567"/>
              <a:chOff x="3405" y="1820"/>
              <a:chExt cx="568" cy="567"/>
            </a:xfrm>
          </p:grpSpPr>
          <p:pic>
            <p:nvPicPr>
              <p:cNvPr id="21548" name="Picture 31" descr="Green-Ball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49" name="Picture 32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33" descr="Product-Conception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66" y="415"/>
              <a:ext cx="82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16" name="Picture 35" descr="Shape-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274763" y="2065338"/>
            <a:ext cx="16383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79525" y="2135188"/>
            <a:ext cx="1543050" cy="1435100"/>
            <a:chOff x="1474" y="1060"/>
            <a:chExt cx="1222" cy="1142"/>
          </a:xfrm>
        </p:grpSpPr>
        <p:pic>
          <p:nvPicPr>
            <p:cNvPr id="21544" name="Picture 40" descr="Small-Swoosh-copy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74" y="1060"/>
              <a:ext cx="1222" cy="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5" name="Picture 41" descr="Incident-Response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 rot="318258">
              <a:off x="1629" y="1110"/>
              <a:ext cx="764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82600" y="3130550"/>
            <a:ext cx="942975" cy="947738"/>
            <a:chOff x="1064" y="2086"/>
            <a:chExt cx="748" cy="753"/>
          </a:xfrm>
        </p:grpSpPr>
        <p:pic>
          <p:nvPicPr>
            <p:cNvPr id="21542" name="Picture 43" descr="glowball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064" y="2086"/>
              <a:ext cx="748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3" name="Picture 44" descr="Product-Launch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174" y="2296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00150" y="3398838"/>
            <a:ext cx="2854325" cy="1689100"/>
            <a:chOff x="694" y="2196"/>
            <a:chExt cx="1798" cy="1064"/>
          </a:xfrm>
        </p:grpSpPr>
        <p:pic>
          <p:nvPicPr>
            <p:cNvPr id="21533" name="Picture 47" descr="Shape-1-copy-15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682" y="2543"/>
              <a:ext cx="810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4" name="Picture 48" descr="Testing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848" y="2920"/>
              <a:ext cx="37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94" y="2196"/>
              <a:ext cx="992" cy="1046"/>
              <a:chOff x="1633" y="2299"/>
              <a:chExt cx="1248" cy="1321"/>
            </a:xfrm>
          </p:grpSpPr>
          <p:pic>
            <p:nvPicPr>
              <p:cNvPr id="21540" name="Picture 50" descr="Shape-1-copy-16"/>
              <p:cNvPicPr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1633" y="2299"/>
                <a:ext cx="1248" cy="1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41" name="Picture 51" descr="Final-Security-Review"/>
              <p:cNvPicPr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1876" y="2504"/>
                <a:ext cx="942" cy="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083" y="2305"/>
              <a:ext cx="1057" cy="589"/>
              <a:chOff x="2122" y="2437"/>
              <a:chExt cx="1329" cy="743"/>
            </a:xfrm>
          </p:grpSpPr>
          <p:pic>
            <p:nvPicPr>
              <p:cNvPr id="21538" name="Picture 53" descr="Small-Swoosh"/>
              <p:cNvPicPr>
                <a:picLocks noChangeAspect="1" noChangeArrowheads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2122" y="2437"/>
                <a:ext cx="1329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39" name="Picture 54" descr="----Penetration-Testing"/>
              <p:cNvPicPr>
                <a:picLocks noChangeAspect="1" noChangeArrowheads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 rot="-397950">
                <a:off x="2224" y="2597"/>
                <a:ext cx="93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37" name="Picture 55" descr="security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776" y="2795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3297238" y="2879725"/>
            <a:ext cx="947737" cy="1481138"/>
            <a:chOff x="2015" y="1869"/>
            <a:chExt cx="597" cy="933"/>
          </a:xfrm>
        </p:grpSpPr>
        <p:pic>
          <p:nvPicPr>
            <p:cNvPr id="21530" name="Picture 57" descr="Shape-1-copy-10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2015" y="1869"/>
              <a:ext cx="59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1" name="Picture 58" descr="Coding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2231" y="2231"/>
              <a:ext cx="17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2" name="Picture 59" descr="--Secure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 rot="3797076">
              <a:off x="2268" y="2277"/>
              <a:ext cx="34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425700" y="5056188"/>
            <a:ext cx="663575" cy="661987"/>
            <a:chOff x="2604" y="3617"/>
            <a:chExt cx="525" cy="52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604" y="3617"/>
              <a:ext cx="525" cy="527"/>
              <a:chOff x="3405" y="1820"/>
              <a:chExt cx="568" cy="567"/>
            </a:xfrm>
          </p:grpSpPr>
          <p:pic>
            <p:nvPicPr>
              <p:cNvPr id="21528" name="Picture 62" descr="Green-Ball"/>
              <p:cNvPicPr>
                <a:picLocks noChangeAspect="1" noChangeArrowheads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29" name="Picture 63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7" name="Picture 64" descr="M2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751" y="3807"/>
              <a:ext cx="23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22" name="Picture 5">
            <a:hlinkClick r:id="rId4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1"/>
          <a:srcRect/>
          <a:stretch>
            <a:fillRect/>
          </a:stretch>
        </p:blipFill>
        <p:spPr>
          <a:xfrm>
            <a:off x="5562600" y="1447800"/>
            <a:ext cx="1905000" cy="2173288"/>
          </a:xfrm>
        </p:spPr>
      </p:pic>
      <p:sp>
        <p:nvSpPr>
          <p:cNvPr id="21523" name="TextBox 118"/>
          <p:cNvSpPr txBox="1">
            <a:spLocks noChangeArrowheads="1"/>
          </p:cNvSpPr>
          <p:nvPr/>
        </p:nvSpPr>
        <p:spPr bwMode="auto">
          <a:xfrm>
            <a:off x="1066800" y="5943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Official SDL Web Site: </a:t>
            </a:r>
            <a:r>
              <a:rPr lang="en-US" sz="2400">
                <a:latin typeface="Calibri" pitchFamily="34" charset="0"/>
                <a:hlinkClick r:id="rId42"/>
              </a:rPr>
              <a:t>http://www.microsoft.com/sdl</a:t>
            </a:r>
            <a:r>
              <a:rPr lang="en-US" sz="2400" b="1">
                <a:latin typeface="Calibri" pitchFamily="34" charset="0"/>
              </a:rPr>
              <a:t> </a:t>
            </a:r>
          </a:p>
        </p:txBody>
      </p:sp>
      <p:sp>
        <p:nvSpPr>
          <p:cNvPr id="21524" name="TextBox 60"/>
          <p:cNvSpPr txBox="1">
            <a:spLocks noChangeArrowheads="1"/>
          </p:cNvSpPr>
          <p:nvPr/>
        </p:nvSpPr>
        <p:spPr bwMode="auto">
          <a:xfrm>
            <a:off x="5486400" y="3886200"/>
            <a:ext cx="3505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SDL Book:</a:t>
            </a:r>
          </a:p>
          <a:p>
            <a:r>
              <a:rPr lang="en-US" sz="2400">
                <a:latin typeface="Calibri" pitchFamily="34" charset="0"/>
                <a:hlinkClick r:id="rId40"/>
              </a:rPr>
              <a:t>http://www.microsoft.com/mspress/books/8753.aspx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AF6B6-9601-4935-854C-DF566174644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Writing Secure Code </a:t>
            </a:r>
            <a:br>
              <a:rPr lang="en-US" b="1" dirty="0" smtClean="0"/>
            </a:br>
            <a:r>
              <a:rPr lang="en-US" b="1" dirty="0" smtClean="0"/>
              <a:t>Book Series</a:t>
            </a:r>
            <a:endParaRPr lang="en-US" b="1" dirty="0"/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4495800" y="17526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Code, </a:t>
            </a:r>
          </a:p>
          <a:p>
            <a:r>
              <a:rPr lang="en-US" sz="2400" b="1">
                <a:latin typeface="Calibri" pitchFamily="34" charset="0"/>
              </a:rPr>
              <a:t>2</a:t>
            </a:r>
            <a:r>
              <a:rPr lang="en-US" sz="2400" b="1" baseline="30000">
                <a:latin typeface="Calibri" pitchFamily="34" charset="0"/>
              </a:rPr>
              <a:t>nd</a:t>
            </a:r>
            <a:r>
              <a:rPr lang="en-US" sz="2400" b="1">
                <a:latin typeface="Calibri" pitchFamily="34" charset="0"/>
              </a:rPr>
              <a:t> Edition:</a:t>
            </a:r>
          </a:p>
          <a:p>
            <a:r>
              <a:rPr lang="en-US" sz="2400">
                <a:latin typeface="Calibri" pitchFamily="34" charset="0"/>
                <a:hlinkClick r:id="rId3"/>
              </a:rPr>
              <a:t>http://www.microsoft.com/mspress/books/5957.aspx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4495800" y="41910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 for Windows Vista:</a:t>
            </a:r>
          </a:p>
          <a:p>
            <a:r>
              <a:rPr lang="en-US" sz="2400">
                <a:latin typeface="Calibri" pitchFamily="34" charset="0"/>
                <a:hlinkClick r:id="rId4"/>
              </a:rPr>
              <a:t>http://www.microsoft.com/mspress/books/10723.aspx</a:t>
            </a:r>
            <a:r>
              <a:rPr lang="en-US" sz="2400">
                <a:latin typeface="Calibri" pitchFamily="34" charset="0"/>
              </a:rPr>
              <a:t>  </a:t>
            </a:r>
          </a:p>
        </p:txBody>
      </p:sp>
      <p:pic>
        <p:nvPicPr>
          <p:cNvPr id="22533" name="Picture 4" descr="WSCv2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524000"/>
            <a:ext cx="1746250" cy="205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2534" name="Picture 2" descr="http://www.mspress.co.il/gallery1/thumbs/9780735623934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114800"/>
            <a:ext cx="17526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64B32-D88F-4E1F-923A-A78DC97D2F3C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Developer Network (MSDN) Security Developer Center</a:t>
            </a:r>
            <a:endParaRPr lang="en-US" b="1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Web site: </a:t>
            </a:r>
            <a:r>
              <a:rPr lang="en-US" smtClean="0">
                <a:hlinkClick r:id="rId3"/>
              </a:rPr>
              <a:t>http://msdn.microsoft.com/security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962275"/>
            <a:ext cx="6429375" cy="38957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02FAB-0022-4AFC-A963-3C3143C0872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Development Blogs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Microsoft Security Development Lifecycle (SDL) Blog: </a:t>
            </a:r>
            <a:r>
              <a:rPr lang="en-US" smtClean="0">
                <a:hlinkClick r:id="rId3"/>
              </a:rPr>
              <a:t>http://blogs.msdn.com/sdl</a:t>
            </a:r>
            <a:endParaRPr lang="en-US" smtClean="0"/>
          </a:p>
          <a:p>
            <a:pPr eaLnBrk="1" hangingPunct="1"/>
            <a:r>
              <a:rPr lang="en-US" smtClean="0"/>
              <a:t>Michael Howard’s Blog: </a:t>
            </a:r>
            <a:r>
              <a:rPr lang="en-US" smtClean="0">
                <a:hlinkClick r:id="rId4"/>
              </a:rPr>
              <a:t>http://blogs.msdn.com/michael_howard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BBB56-973F-4EB8-93A8-C2A664F99119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Hunting Security Bugs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Hunting Security Bugs:</a:t>
            </a:r>
          </a:p>
          <a:p>
            <a:pPr>
              <a:buFont typeface="Arial" charset="0"/>
              <a:buNone/>
            </a:pPr>
            <a:r>
              <a:rPr lang="en-US" smtClean="0">
                <a:hlinkClick r:id="rId3"/>
              </a:rPr>
              <a:t>http://www.microsoft.com/mspress/books/8485.aspx</a:t>
            </a: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E26FC-E6F6-40A9-9825-1AE4B89B191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5605" name="AutoShape 6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AutoShape 8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AutoShape 10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5608" name="Picture 12" descr="http://ecx.images-amazon.com/images/I/21RE8A04MJ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600200"/>
            <a:ext cx="20399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Additional SDL Training Content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Secure Design Principles</a:t>
            </a:r>
          </a:p>
          <a:p>
            <a:r>
              <a:rPr lang="en-US" smtClean="0"/>
              <a:t>Secure Implementation Principles</a:t>
            </a:r>
          </a:p>
          <a:p>
            <a:r>
              <a:rPr lang="en-US" smtClean="0"/>
              <a:t>Secure Verification Principles</a:t>
            </a:r>
          </a:p>
          <a:p>
            <a:r>
              <a:rPr lang="en-US" smtClean="0"/>
              <a:t>SQL Injection Vulnerabilities</a:t>
            </a:r>
          </a:p>
          <a:p>
            <a:r>
              <a:rPr lang="en-US" smtClean="0"/>
              <a:t>Cross-Site Scripting Vulnerabilities</a:t>
            </a:r>
          </a:p>
          <a:p>
            <a:r>
              <a:rPr lang="en-US" smtClean="0"/>
              <a:t>Buffer Overflow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2998E-D974-4088-88B0-8DB8AD353A3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Compiler </a:t>
            </a:r>
            <a:br>
              <a:rPr lang="en-US" b="1" smtClean="0"/>
            </a:br>
            <a:r>
              <a:rPr lang="en-US" b="1" smtClean="0"/>
              <a:t>Defenses Resources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/GS (Buffer Security Checks)</a:t>
            </a:r>
          </a:p>
          <a:p>
            <a:pPr lvl="1">
              <a:buFont typeface="Calibri" pitchFamily="34" charset="0"/>
              <a:buChar char="–"/>
              <a:defRPr/>
            </a:pPr>
            <a:r>
              <a:rPr lang="en-US" sz="2000" dirty="0" smtClean="0">
                <a:hlinkClick r:id="rId3"/>
              </a:rPr>
              <a:t>http://msdn.microsoft.com/en-us/library/8dbf701c.aspx</a:t>
            </a:r>
            <a:endParaRPr lang="en-US" sz="20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dirty="0" smtClean="0"/>
              <a:t>/SAFESEH (Safe Exception Handling)</a:t>
            </a:r>
          </a:p>
          <a:p>
            <a:pPr marL="742950" lvl="2" indent="-342900">
              <a:buFont typeface="Calibri" pitchFamily="34" charset="0"/>
              <a:buChar char="–"/>
              <a:defRPr/>
            </a:pPr>
            <a:r>
              <a:rPr lang="en-US" sz="2000" dirty="0" smtClean="0">
                <a:hlinkClick r:id="rId4"/>
              </a:rPr>
              <a:t>http://msdn.microsoft.com/en-us/library/9a89h429.aspx</a:t>
            </a:r>
            <a:endParaRPr lang="en-US" sz="20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dirty="0" smtClean="0"/>
              <a:t>/NXCOMPAT (Data Execution Prevention)</a:t>
            </a:r>
          </a:p>
          <a:p>
            <a:pPr marL="742950" lvl="2" indent="-342900">
              <a:buFont typeface="Calibri" pitchFamily="34" charset="0"/>
              <a:buChar char="–"/>
              <a:defRPr/>
            </a:pPr>
            <a:r>
              <a:rPr lang="en-US" sz="2000" dirty="0" smtClean="0">
                <a:hlinkClick r:id="rId5"/>
              </a:rPr>
              <a:t>http://msdn.microsoft.com/en-us/library/ms235442(VS.80).aspx</a:t>
            </a:r>
            <a:endParaRPr lang="en-US" sz="20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dirty="0" smtClean="0"/>
              <a:t>/DYNAMICBASE (Image Randomization)</a:t>
            </a:r>
          </a:p>
          <a:p>
            <a:pPr marL="742950" lvl="2" indent="-342900">
              <a:buFont typeface="Calibri" pitchFamily="34" charset="0"/>
              <a:buChar char="–"/>
              <a:defRPr/>
            </a:pPr>
            <a:r>
              <a:rPr lang="en-US" sz="2000" dirty="0" smtClean="0">
                <a:hlinkClick r:id="rId6"/>
              </a:rPr>
              <a:t>http://msdn.microsoft.com/en-us/library/bb384887.aspx</a:t>
            </a:r>
            <a:r>
              <a:rPr lang="en-US" sz="2000" dirty="0" smtClean="0"/>
              <a:t> 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dirty="0" smtClean="0"/>
              <a:t>/robust (MIDL Compiler)</a:t>
            </a:r>
          </a:p>
          <a:p>
            <a:pPr marL="742950" lvl="2" indent="-342900">
              <a:buFont typeface="Calibri" pitchFamily="34" charset="0"/>
              <a:buChar char="–"/>
              <a:defRPr/>
            </a:pPr>
            <a:r>
              <a:rPr lang="en-US" sz="2000" dirty="0" smtClean="0">
                <a:hlinkClick r:id="rId7"/>
              </a:rPr>
              <a:t>http://msdn.microsoft.com/en-us/library/aa367363(VS.85).aspx</a:t>
            </a:r>
            <a:r>
              <a:rPr lang="en-US" sz="20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58C43-EF5D-40B6-99E0-7232BA51D03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Overview of the Microsoft SDL</a:t>
            </a:r>
          </a:p>
          <a:p>
            <a:pPr eaLnBrk="1" hangingPunct="1"/>
            <a:r>
              <a:rPr lang="en-US" smtClean="0"/>
              <a:t>Microsoft compiler defenses </a:t>
            </a:r>
          </a:p>
          <a:p>
            <a:pPr lvl="1" eaLnBrk="1" hangingPunct="1"/>
            <a:r>
              <a:rPr lang="en-US" smtClean="0"/>
              <a:t>/GS</a:t>
            </a:r>
          </a:p>
          <a:p>
            <a:pPr lvl="1" eaLnBrk="1" hangingPunct="1"/>
            <a:r>
              <a:rPr lang="en-US" smtClean="0"/>
              <a:t>/SAFESEH</a:t>
            </a:r>
          </a:p>
          <a:p>
            <a:pPr lvl="1" eaLnBrk="1" hangingPunct="1"/>
            <a:r>
              <a:rPr lang="en-US" smtClean="0"/>
              <a:t>/NXCOMPAT</a:t>
            </a:r>
          </a:p>
          <a:p>
            <a:pPr lvl="1" eaLnBrk="1" hangingPunct="1"/>
            <a:r>
              <a:rPr lang="en-US" smtClean="0"/>
              <a:t>/DYNAMICBASE</a:t>
            </a:r>
          </a:p>
          <a:p>
            <a:pPr lvl="1" eaLnBrk="1" hangingPunct="1"/>
            <a:r>
              <a:rPr lang="en-US" smtClean="0"/>
              <a:t>/robust</a:t>
            </a:r>
          </a:p>
          <a:p>
            <a:pPr eaLnBrk="1" hangingPunct="1"/>
            <a:r>
              <a:rPr lang="en-US" smtClean="0"/>
              <a:t>Microsoft SDL compiler defenses requirements and recommendations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333EE-81E3-4BA7-84AD-338609287A2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Security Development Lifecycle (SDL)</a:t>
            </a:r>
            <a:endParaRPr lang="en-U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Delivering secure software requires: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6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n-US">
                  <a:latin typeface="Calibri" pitchFamily="34" charset="0"/>
                  <a:ea typeface="ＭＳ Ｐゴシック" pitchFamily="34" charset="-128"/>
                </a:rPr>
                <a:t>Executive commitment </a:t>
              </a:r>
              <a:r>
                <a:rPr lang="en-US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n-US">
                  <a:latin typeface="Calibri" pitchFamily="34" charset="0"/>
                  <a:ea typeface="ＭＳ Ｐゴシック" pitchFamily="34" charset="-128"/>
                </a:rPr>
                <a:t>SDL a mandatory policy at Microsoft since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Ongoing Process Improvements </a:t>
            </a:r>
            <a:r>
              <a:rPr lang="en-US" sz="2000" b="1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000" b="1">
                <a:latin typeface="Calibri" pitchFamily="34" charset="0"/>
                <a:ea typeface="ＭＳ Ｐゴシック" pitchFamily="34" charset="-128"/>
              </a:rPr>
              <a:t> 6 month 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D85A8-8433-4FEE-826B-3628E416949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Microsoft Compiler </a:t>
            </a:r>
            <a:br>
              <a:rPr lang="en-US" sz="4000" b="1" smtClean="0"/>
            </a:br>
            <a:r>
              <a:rPr lang="en-US" sz="4000" b="1" smtClean="0"/>
              <a:t>Defenses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 fontScale="92500"/>
          </a:bodyPr>
          <a:lstStyle/>
          <a:p>
            <a:r>
              <a:rPr lang="en-US" sz="2800" smtClean="0"/>
              <a:t>Run-time defenses mostly from buffer overflows and other malicious attempts to control execution flow</a:t>
            </a:r>
          </a:p>
          <a:p>
            <a:r>
              <a:rPr lang="en-US" sz="2800" smtClean="0"/>
              <a:t>Defensive code is automatically added by compiler, not developer</a:t>
            </a:r>
          </a:p>
          <a:p>
            <a:r>
              <a:rPr lang="en-US" sz="2800" smtClean="0"/>
              <a:t>Compiler defenses do not fix security vulnerabilities</a:t>
            </a:r>
          </a:p>
          <a:p>
            <a:pPr lvl="1"/>
            <a:r>
              <a:rPr lang="en-US" sz="2400" smtClean="0"/>
              <a:t>Should not be considered a “silver bullet”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294DD-6649-4999-889A-1EB839A1027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763973"/>
            <a:ext cx="80772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Microsoft Compiler Defenses:</a:t>
            </a:r>
            <a:r>
              <a:rPr lang="en-US" sz="2400" dirty="0">
                <a:solidFill>
                  <a:schemeClr val="tx1"/>
                </a:solidFill>
              </a:rPr>
              <a:t> Run-time defense mechanisms that are applied to C/C++ applications compiled for Microsoft platforms.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6096000" y="2895600"/>
            <a:ext cx="1981200" cy="18288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Compiler </a:t>
            </a:r>
            <a:br>
              <a:rPr lang="en-US" b="1" smtClean="0"/>
            </a:br>
            <a:r>
              <a:rPr lang="en-US" b="1" smtClean="0"/>
              <a:t>Defenses Illustrated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AD315-B426-469C-8715-792D1120DA3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19400" y="3200400"/>
            <a:ext cx="16764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COMPILER &amp; </a:t>
            </a:r>
          </a:p>
          <a:p>
            <a:pPr algn="ctr">
              <a:defRPr/>
            </a:pPr>
            <a:r>
              <a:rPr lang="en-US" dirty="0"/>
              <a:t>LINKER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4800" y="3276600"/>
            <a:ext cx="1676400" cy="1055688"/>
            <a:chOff x="609600" y="1828800"/>
            <a:chExt cx="1676400" cy="1055132"/>
          </a:xfrm>
        </p:grpSpPr>
        <p:pic>
          <p:nvPicPr>
            <p:cNvPr id="720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1828800"/>
              <a:ext cx="139065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01" name="TextBox 8"/>
            <p:cNvSpPr txBox="1">
              <a:spLocks noChangeArrowheads="1"/>
            </p:cNvSpPr>
            <p:nvPr/>
          </p:nvSpPr>
          <p:spPr bwMode="auto">
            <a:xfrm>
              <a:off x="609600" y="2514600"/>
              <a:ext cx="1676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Source Code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248400" y="3363913"/>
            <a:ext cx="1676400" cy="1055687"/>
            <a:chOff x="6629400" y="1828800"/>
            <a:chExt cx="1676400" cy="1055132"/>
          </a:xfrm>
        </p:grpSpPr>
        <p:pic>
          <p:nvPicPr>
            <p:cNvPr id="719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81850" y="1828800"/>
              <a:ext cx="5143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9" name="TextBox 9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1676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Binary File</a:t>
              </a: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2133600" y="3352800"/>
            <a:ext cx="457200" cy="4572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876800" y="3352800"/>
            <a:ext cx="457200" cy="4572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9717951">
            <a:off x="5106344" y="4708998"/>
            <a:ext cx="1252097" cy="4991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9051665">
            <a:off x="7838816" y="4717634"/>
            <a:ext cx="457200" cy="112495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3" name="Picture 6" descr="C:\Documents and Settings\EclipSec Kevin Lam\Local Settings\Temporary Internet Files\Content.IE5\OVSPOLA5\MCj0432610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4648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 descr="C:\Documents and Settings\EclipSec Kevin Lam\Local Settings\Temporary Internet Files\Content.IE5\OVSPOLA5\MCj0432610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48600" y="5105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Down Arrow 20"/>
          <p:cNvSpPr/>
          <p:nvPr/>
        </p:nvSpPr>
        <p:spPr>
          <a:xfrm rot="1659161">
            <a:off x="7477761" y="2115346"/>
            <a:ext cx="497335" cy="138556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Picture 6" descr="C:\Documents and Settings\EclipSec Kevin Lam\Local Settings\Temporary Internet Files\Content.IE5\OVSPOLA5\MCj0432610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1295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 Security Checks (/GS)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Detects and prevents some buffer overflow attacks based on overwriting saved return addresses on the stack</a:t>
            </a:r>
          </a:p>
          <a:p>
            <a:pPr lvl="1"/>
            <a:r>
              <a:rPr lang="en-US" smtClean="0"/>
              <a:t>Adds security cookies to protect critical memory data</a:t>
            </a:r>
          </a:p>
          <a:p>
            <a:pPr lvl="1"/>
            <a:r>
              <a:rPr lang="en-US" smtClean="0"/>
              <a:t>Re-arranges stack frame to make buffer overflow exploitation much more difficult to achieve</a:t>
            </a:r>
          </a:p>
          <a:p>
            <a:pPr lvl="1"/>
            <a:r>
              <a:rPr lang="en-US" smtClean="0"/>
              <a:t>Adds defenses for vulnerable arguments passed to a function</a:t>
            </a:r>
          </a:p>
          <a:p>
            <a:r>
              <a:rPr lang="en-US" smtClean="0"/>
              <a:t>Enabled using the /GS compiler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0729A-6E73-43F4-8641-90CF494D0AB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Defending Return Addresses </a:t>
            </a:r>
            <a:br>
              <a:rPr lang="en-US" b="1" smtClean="0"/>
            </a:br>
            <a:r>
              <a:rPr lang="en-US" b="1" smtClean="0"/>
              <a:t>with Security Cookies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403BE-EC01-4B58-B0A5-D950A51BFE9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1676400"/>
            <a:ext cx="3886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600" b="1" dirty="0">
                <a:latin typeface="+mn-lt"/>
              </a:rPr>
              <a:t>/* UNSAFE Function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600" dirty="0">
                <a:latin typeface="+mn-lt"/>
              </a:rPr>
              <a:t>void UnsafeFunction(char * str)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600" dirty="0">
                <a:latin typeface="+mn-lt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600" dirty="0">
                <a:latin typeface="+mn-lt"/>
              </a:rPr>
              <a:t>	char Buffer[32];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/* Copy str into Buffer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600" dirty="0">
                <a:latin typeface="+mn-lt"/>
              </a:rPr>
              <a:t>	strcpy(Buffer,str);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600" dirty="0">
                <a:latin typeface="+mn-lt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1752600"/>
            <a:ext cx="4114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Input Into </a:t>
            </a:r>
            <a:r>
              <a:rPr lang="en-US" b="1" dirty="0" err="1">
                <a:solidFill>
                  <a:schemeClr val="tx1"/>
                </a:solidFill>
              </a:rPr>
              <a:t>UnSafeFunction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“A” repeated 40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9400" y="4724400"/>
            <a:ext cx="1066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4724400"/>
            <a:ext cx="1066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Return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0" y="4724400"/>
            <a:ext cx="1066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Saved Frame Pointer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724400"/>
            <a:ext cx="3657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38200" y="4343400"/>
            <a:ext cx="3576638" cy="277813"/>
            <a:chOff x="304800" y="5029200"/>
            <a:chExt cx="4343400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04800" y="5182471"/>
              <a:ext cx="434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523188" y="5029200"/>
              <a:ext cx="1677211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Buffer (32 Bytes)</a:t>
              </a: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62000" y="3810000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Stack Frame Without Security Cookies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0600" y="4953000"/>
            <a:ext cx="33528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‘A’ repeated 32 times</a:t>
            </a:r>
          </a:p>
        </p:txBody>
      </p:sp>
      <p:sp>
        <p:nvSpPr>
          <p:cNvPr id="21" name="Explosion 1 20"/>
          <p:cNvSpPr/>
          <p:nvPr/>
        </p:nvSpPr>
        <p:spPr>
          <a:xfrm>
            <a:off x="4572000" y="4648200"/>
            <a:ext cx="990600" cy="9906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AAAA</a:t>
            </a:r>
          </a:p>
        </p:txBody>
      </p:sp>
      <p:sp>
        <p:nvSpPr>
          <p:cNvPr id="23" name="Explosion 1 22"/>
          <p:cNvSpPr/>
          <p:nvPr/>
        </p:nvSpPr>
        <p:spPr>
          <a:xfrm>
            <a:off x="5638800" y="4648200"/>
            <a:ext cx="990600" cy="9906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AAAA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0600" y="4953000"/>
            <a:ext cx="33528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Malicious Code</a:t>
            </a:r>
          </a:p>
        </p:txBody>
      </p:sp>
      <p:sp>
        <p:nvSpPr>
          <p:cNvPr id="25" name="Explosion 1 24"/>
          <p:cNvSpPr/>
          <p:nvPr/>
        </p:nvSpPr>
        <p:spPr>
          <a:xfrm>
            <a:off x="5486400" y="4495800"/>
            <a:ext cx="1219200" cy="12192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/>
              <a:t>Address of Buffer</a:t>
            </a:r>
          </a:p>
        </p:txBody>
      </p:sp>
      <p:sp>
        <p:nvSpPr>
          <p:cNvPr id="26" name="Arc 25"/>
          <p:cNvSpPr/>
          <p:nvPr/>
        </p:nvSpPr>
        <p:spPr>
          <a:xfrm rot="17192092">
            <a:off x="2510632" y="3293269"/>
            <a:ext cx="3276600" cy="4344987"/>
          </a:xfrm>
          <a:prstGeom prst="arc">
            <a:avLst>
              <a:gd name="adj1" fmla="val 16200000"/>
              <a:gd name="adj2" fmla="val 289705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0" grpId="0" animBg="1"/>
      <p:bldP spid="11" grpId="0" animBg="1"/>
      <p:bldP spid="12" grpId="0" animBg="1"/>
      <p:bldP spid="18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Defending Return Addresses </a:t>
            </a:r>
            <a:br>
              <a:rPr lang="en-US" b="1" smtClean="0"/>
            </a:br>
            <a:r>
              <a:rPr lang="en-US" b="1" smtClean="0"/>
              <a:t>with Security Cookies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EA828-4A1F-48E4-913A-CA71A3660E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1676400"/>
            <a:ext cx="3886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600" b="1" dirty="0">
                <a:latin typeface="+mn-lt"/>
              </a:rPr>
              <a:t>/* UNSAFE Function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600" dirty="0">
                <a:latin typeface="+mn-lt"/>
              </a:rPr>
              <a:t>void UnsafeFunction(char * str)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600" dirty="0">
                <a:latin typeface="+mn-lt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600" dirty="0">
                <a:latin typeface="+mn-lt"/>
              </a:rPr>
              <a:t>	char Buffer[32];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/* Copy str into Buffer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600" dirty="0">
                <a:latin typeface="+mn-lt"/>
              </a:rPr>
              <a:t>	strcpy(Buffer,str);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600" dirty="0">
                <a:latin typeface="+mn-lt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1752600"/>
            <a:ext cx="4114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Input Into </a:t>
            </a:r>
            <a:r>
              <a:rPr lang="en-US" b="1" dirty="0" err="1">
                <a:solidFill>
                  <a:schemeClr val="tx1"/>
                </a:solidFill>
              </a:rPr>
              <a:t>UnSafeFunction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“A” repeated 40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9400" y="4724400"/>
            <a:ext cx="1066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Return Address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4724400"/>
            <a:ext cx="1066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Saved Frame Pointer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0" y="4724400"/>
            <a:ext cx="1066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Random Security Cookie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724400"/>
            <a:ext cx="3657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38200" y="4343400"/>
            <a:ext cx="3576638" cy="277813"/>
            <a:chOff x="304800" y="5029200"/>
            <a:chExt cx="4343400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04800" y="5182471"/>
              <a:ext cx="434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523188" y="5029200"/>
              <a:ext cx="1677211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Buffer (32 Bytes)</a:t>
              </a: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62000" y="3810000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Stack Frame With Security Cookies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96200" y="4724400"/>
            <a:ext cx="1066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3124200"/>
            <a:ext cx="1066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Saved Security Cookie Value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4800600" y="4114800"/>
            <a:ext cx="381000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90600" y="4953000"/>
            <a:ext cx="33528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‘A’ repeated 32 times</a:t>
            </a:r>
          </a:p>
        </p:txBody>
      </p:sp>
      <p:sp>
        <p:nvSpPr>
          <p:cNvPr id="29" name="Explosion 1 28"/>
          <p:cNvSpPr/>
          <p:nvPr/>
        </p:nvSpPr>
        <p:spPr>
          <a:xfrm>
            <a:off x="4572000" y="4572000"/>
            <a:ext cx="990600" cy="11430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AAAA</a:t>
            </a:r>
          </a:p>
        </p:txBody>
      </p:sp>
      <p:sp>
        <p:nvSpPr>
          <p:cNvPr id="30" name="Explosion 1 29"/>
          <p:cNvSpPr/>
          <p:nvPr/>
        </p:nvSpPr>
        <p:spPr>
          <a:xfrm>
            <a:off x="5638800" y="4572000"/>
            <a:ext cx="990600" cy="11430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AAAA</a:t>
            </a:r>
          </a:p>
        </p:txBody>
      </p:sp>
      <p:sp>
        <p:nvSpPr>
          <p:cNvPr id="31" name="Arc 30"/>
          <p:cNvSpPr/>
          <p:nvPr/>
        </p:nvSpPr>
        <p:spPr>
          <a:xfrm rot="16512023">
            <a:off x="4491038" y="3873500"/>
            <a:ext cx="1951037" cy="1160463"/>
          </a:xfrm>
          <a:prstGeom prst="arc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/>
      <p:bldP spid="20" grpId="0" animBg="1"/>
      <p:bldP spid="22" grpId="0" animBg="1"/>
      <p:bldP spid="27" grpId="0" animBg="1"/>
      <p:bldP spid="27" grpId="1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DL Segoe UI 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4F05FB043A74A803CC6117C28F161" ma:contentTypeVersion="0" ma:contentTypeDescription="Create a new document." ma:contentTypeScope="" ma:versionID="c765d30d315e2933eb7981e68615fc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5C1E926-3EC4-4D27-BDE0-162716B8E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8C7CB7-D456-4EB8-9107-42EAC9FD232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0DA6A2F-E850-496C-A225-35EC6F5E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982</Words>
  <Application>Microsoft Office PowerPoint</Application>
  <PresentationFormat>On-screen Show (4:3)</PresentationFormat>
  <Paragraphs>248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Security Development Lifecycle (SDL) Field Content</vt:lpstr>
      <vt:lpstr>Agenda</vt:lpstr>
      <vt:lpstr>Microsoft Security Development Lifecycle (SDL)</vt:lpstr>
      <vt:lpstr>Microsoft Compiler  Defenses Overview</vt:lpstr>
      <vt:lpstr>Microsoft Compiler  Defenses Illustrated</vt:lpstr>
      <vt:lpstr>Buffer Security Checks (/GS)</vt:lpstr>
      <vt:lpstr>Defending Return Addresses  with Security Cookies</vt:lpstr>
      <vt:lpstr>Defending Return Addresses  with Security Cookies</vt:lpstr>
      <vt:lpstr>Buffer Security Check Demonstration</vt:lpstr>
      <vt:lpstr>Buffer Security  Check Limitations</vt:lpstr>
      <vt:lpstr>Safe Exception  Handling (/SAFESEH)</vt:lpstr>
      <vt:lpstr> Hardware-Enforced Data Execution Prevention (/NXCOMPAT)</vt:lpstr>
      <vt:lpstr>Image Randomization (/DYNAMICBASE)</vt:lpstr>
      <vt:lpstr>Image Randomization Illustration</vt:lpstr>
      <vt:lpstr>Microsoft Interface Definition Language (MIDL) (/robust)</vt:lpstr>
      <vt:lpstr>Microsoft SDL Compiler Defenses Windows 32-bit Requirements</vt:lpstr>
      <vt:lpstr>Conclusion</vt:lpstr>
      <vt:lpstr>Appendix</vt:lpstr>
      <vt:lpstr>Microsoft Security Development Lifecycle (SDL)</vt:lpstr>
      <vt:lpstr>Microsoft Writing Secure Code  Book Series</vt:lpstr>
      <vt:lpstr>Microsoft Developer Network (MSDN) Security Developer Center</vt:lpstr>
      <vt:lpstr>Secure Development Blogs</vt:lpstr>
      <vt:lpstr>Microsoft Hunting Security Bugs</vt:lpstr>
      <vt:lpstr>Additional SDL Training Content</vt:lpstr>
      <vt:lpstr>Microsoft Compiler  Defenses Resources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DCL</dc:creator>
  <cp:lastModifiedBy>Heather Poulsen</cp:lastModifiedBy>
  <cp:revision>50</cp:revision>
  <dcterms:created xsi:type="dcterms:W3CDTF">2009-04-12T23:14:36Z</dcterms:created>
  <dcterms:modified xsi:type="dcterms:W3CDTF">2009-06-25T04:57:43Z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0x0101002754F05FB043A74A803CC6117C28F161</vt:lpwstr>
  </property>
</Properties>
</file>