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1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5B789-B026-4204-907E-A64F54BF3BDC}" type="presOf" srcId="{2EB7A5A3-88D8-4225-90F8-0CBF52BEDCCE}" destId="{4C5FF3AC-D32B-4790-8CBB-F061240F241B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1E4EC468-C18F-46BE-A2F0-F02374D7DEE9}" type="presOf" srcId="{CD2DE220-D9A6-4C70-8617-910DB46F203E}" destId="{6A7E4F22-72F7-4183-802C-AD05042B1B0A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0B8A5CA8-CB4E-4EBB-AD78-1909F6FF5B93}" type="presOf" srcId="{56F0602E-ABE9-4606-9BFB-C99877391650}" destId="{2913E8C5-9023-4BD3-9A3C-F7E1D37BCDC3}" srcOrd="0" destOrd="0" presId="urn:microsoft.com/office/officeart/2005/8/layout/chevron1"/>
    <dgm:cxn modelId="{C3360727-193A-4F4F-8869-F756A7E0D3C4}" type="presOf" srcId="{BF376CD9-7A81-4445-BA8E-B073A1E1BE9E}" destId="{2C1B6677-ED1A-459E-A758-B4C349E45BA6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05C8C9EC-E64E-446D-B474-62B9D103E309}" type="presOf" srcId="{F2A1170F-3719-4004-9F25-5721A92E17AE}" destId="{7CAB6769-0AA0-4D70-8891-E51DE41C1AA1}" srcOrd="0" destOrd="0" presId="urn:microsoft.com/office/officeart/2005/8/layout/chevron1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96334CAD-4DB7-4907-92F2-51C244A7DFD6}" type="presOf" srcId="{08BC0C4E-9191-445E-A0B5-8B16C0999844}" destId="{BC902C47-6528-4A22-A3AA-E3062789E396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1B3AD029-F34F-4DCF-AF85-5B7510BB56BC}" type="presOf" srcId="{A27F5FB9-C8B9-4B8C-9AFD-F06CE10D2029}" destId="{96854C6F-DB84-4533-A8E0-68991092252B}" srcOrd="0" destOrd="0" presId="urn:microsoft.com/office/officeart/2005/8/layout/chevron1"/>
    <dgm:cxn modelId="{D75A1894-C1CC-42A8-99BA-1821E8FA8049}" type="presOf" srcId="{6E008CEF-796C-4183-8258-F9DFE6388002}" destId="{DBC42F06-893E-4A69-8303-BC18A19499B0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8532AE3B-E61C-4D48-976F-47723DF65201}" type="presParOf" srcId="{4C5FF3AC-D32B-4790-8CBB-F061240F241B}" destId="{2913E8C5-9023-4BD3-9A3C-F7E1D37BCDC3}" srcOrd="0" destOrd="0" presId="urn:microsoft.com/office/officeart/2005/8/layout/chevron1"/>
    <dgm:cxn modelId="{6A6B1615-6512-409F-9AD1-7809A82DA99E}" type="presParOf" srcId="{4C5FF3AC-D32B-4790-8CBB-F061240F241B}" destId="{AE3027F5-FA5E-4E66-84DB-FAAB40461692}" srcOrd="1" destOrd="0" presId="urn:microsoft.com/office/officeart/2005/8/layout/chevron1"/>
    <dgm:cxn modelId="{B1F82BEF-B4FD-412C-87B1-3470EEF76D60}" type="presParOf" srcId="{4C5FF3AC-D32B-4790-8CBB-F061240F241B}" destId="{BC902C47-6528-4A22-A3AA-E3062789E396}" srcOrd="2" destOrd="0" presId="urn:microsoft.com/office/officeart/2005/8/layout/chevron1"/>
    <dgm:cxn modelId="{2816FA3C-7C06-4B5A-BDE3-2779E383CDD8}" type="presParOf" srcId="{4C5FF3AC-D32B-4790-8CBB-F061240F241B}" destId="{039E24FE-B02F-4B04-826F-FBD3C86EE7F8}" srcOrd="3" destOrd="0" presId="urn:microsoft.com/office/officeart/2005/8/layout/chevron1"/>
    <dgm:cxn modelId="{777F2C06-B2FC-4EFA-8805-195CA8503C2B}" type="presParOf" srcId="{4C5FF3AC-D32B-4790-8CBB-F061240F241B}" destId="{96854C6F-DB84-4533-A8E0-68991092252B}" srcOrd="4" destOrd="0" presId="urn:microsoft.com/office/officeart/2005/8/layout/chevron1"/>
    <dgm:cxn modelId="{4D23CFC9-4E02-4D1D-92F1-26591AE4FBA4}" type="presParOf" srcId="{4C5FF3AC-D32B-4790-8CBB-F061240F241B}" destId="{0FEDC5B3-11E8-41B2-A1E3-0E5EF73249A1}" srcOrd="5" destOrd="0" presId="urn:microsoft.com/office/officeart/2005/8/layout/chevron1"/>
    <dgm:cxn modelId="{F97A65E3-157F-4B01-94DC-B98EA0253230}" type="presParOf" srcId="{4C5FF3AC-D32B-4790-8CBB-F061240F241B}" destId="{7CAB6769-0AA0-4D70-8891-E51DE41C1AA1}" srcOrd="6" destOrd="0" presId="urn:microsoft.com/office/officeart/2005/8/layout/chevron1"/>
    <dgm:cxn modelId="{22A86A1B-7FD7-463A-9C37-40DD00D3D461}" type="presParOf" srcId="{4C5FF3AC-D32B-4790-8CBB-F061240F241B}" destId="{086C424C-024B-4ECD-9F1D-873507A4B64E}" srcOrd="7" destOrd="0" presId="urn:microsoft.com/office/officeart/2005/8/layout/chevron1"/>
    <dgm:cxn modelId="{E34E0F35-821F-4C32-A110-48E023794AA7}" type="presParOf" srcId="{4C5FF3AC-D32B-4790-8CBB-F061240F241B}" destId="{6A7E4F22-72F7-4183-802C-AD05042B1B0A}" srcOrd="8" destOrd="0" presId="urn:microsoft.com/office/officeart/2005/8/layout/chevron1"/>
    <dgm:cxn modelId="{EB5E99DB-5AF0-4EBF-B0EC-302E090751F4}" type="presParOf" srcId="{4C5FF3AC-D32B-4790-8CBB-F061240F241B}" destId="{B6516C03-0906-49F7-BCF8-869ED8A77865}" srcOrd="9" destOrd="0" presId="urn:microsoft.com/office/officeart/2005/8/layout/chevron1"/>
    <dgm:cxn modelId="{EAB23F8C-6151-476D-84E6-8DFAE954F66D}" type="presParOf" srcId="{4C5FF3AC-D32B-4790-8CBB-F061240F241B}" destId="{DBC42F06-893E-4A69-8303-BC18A19499B0}" srcOrd="10" destOrd="0" presId="urn:microsoft.com/office/officeart/2005/8/layout/chevron1"/>
    <dgm:cxn modelId="{7681AC9C-96FF-4C07-8147-E1A12B9FCB59}" type="presParOf" srcId="{4C5FF3AC-D32B-4790-8CBB-F061240F241B}" destId="{355F5B5F-858C-4115-8142-C9317232A6A8}" srcOrd="11" destOrd="0" presId="urn:microsoft.com/office/officeart/2005/8/layout/chevron1"/>
    <dgm:cxn modelId="{CB9AFD38-F2B8-4FF2-B99A-A509C4DF5ED1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4B3-7222-45A2-8CE3-1FA46885FF7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D790D-272F-4233-8396-67E95D2B9A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73DE95-B494-4807-9790-61CE18C0D29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FB936E-BCD6-4A74-875A-F87FBF098C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631AD-3D9D-406F-86E5-FF0D1A345BE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793A05-720F-45C8-BA23-9ABABAF7A58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B1845-BDB3-450C-A7F2-19128F029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AA6AF7-0046-47FB-A04B-BACC3809FD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1D81E-76C2-4914-B716-F83BCF6C54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3304F0-3D0B-492F-BE9B-B74301E69F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14D3A-A383-40F5-A686-FE751CE680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947AE2-E447-4A6A-8A47-3B912D8F8B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1354BD-55F0-4FED-A84F-21EDF4AF74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DA38D8-943B-483E-9336-1ABB7C278C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C56F9-BD0B-4447-9E7D-4E75A7EF3FE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3E2A5-F408-4620-ACA1-68AB2A2FFC6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A0F28-91E9-45E8-9CAC-DC24A0533B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1C86B-1CCD-4455-B853-2A82000E16C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500E8C-A130-4D0E-8378-C7FFE149E2D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4F1A2A-BB68-4195-A101-2EA9AEE7C6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ECEE4-5CC8-4F26-94C9-3F9B9A2FB2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34DF8-EDA9-4027-8D00-447333270D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A1F76-C21E-4053-8519-74E198176C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972961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sdn.microsoft.com/en-us/library/system.web.configuration.pagessection.validaterequest.aspx" TargetMode="External"/><Relationship Id="rId4" Type="http://schemas.openxmlformats.org/officeDocument/2006/relationships/hyperlink" Target="http://msdn.microsoft.com/en-us/library/ms998274.asp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534622.aspx" TargetMode="External"/><Relationship Id="rId2" Type="http://schemas.openxmlformats.org/officeDocument/2006/relationships/hyperlink" Target="http://msdn.microsoft.com/en-us/library/system.web.httpcookie.httponly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deplex.com/antixs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httputility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hyperlink" Target="http://msdn.microsoft.com/en-us/library/aa973813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19a9e348-bdb9-45b3-a1b7-44ccdcb7cfbe&amp;displaylang=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hyperlink" Target="http://www.microsoft.com/mspress/books/10723.asp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msdn.microsoft.com/en-us/library/ms998274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Cross-Site Scripting Demonstration: </a:t>
            </a:r>
            <a:br>
              <a:rPr lang="en-US" sz="4000" b="1" smtClean="0"/>
            </a:br>
            <a:r>
              <a:rPr lang="en-US" sz="4000" b="1" smtClean="0"/>
              <a:t>The Contoso Credit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235DA-4FDB-4AF1-B35D-567D156092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382" y="2117725"/>
            <a:ext cx="5943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Common </a:t>
            </a:r>
            <a:br>
              <a:rPr lang="en-US" b="1" smtClean="0"/>
            </a:br>
            <a:r>
              <a:rPr lang="en-US" b="1" smtClean="0"/>
              <a:t>Cross-Site Scripting Myths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Cross-site scripting applies only to Web-based applications built on Microsoft technologies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Cross-site scripting can be remedied by using transport security protocols, such as SSL and IPsec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E4C2E-E338-4DCC-A710-3F3E423123F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Reducing Exposure to Cross-Site Scripting Attacks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sz="2400" smtClean="0"/>
              <a:t>Validate all untrusted input</a:t>
            </a:r>
          </a:p>
          <a:p>
            <a:pPr lvl="1"/>
            <a:r>
              <a:rPr lang="en-US" sz="2400" smtClean="0">
                <a:hlinkClick r:id="rId3"/>
              </a:rPr>
              <a:t>http://msdn.microsoft.com/en-us/library/ms972961.aspx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Encode any Web response data that could contain user or other untrusted input</a:t>
            </a:r>
          </a:p>
          <a:p>
            <a:pPr lvl="1"/>
            <a:r>
              <a:rPr lang="en-US" sz="2400" u="sng" smtClean="0">
                <a:hlinkClick r:id="rId4"/>
              </a:rPr>
              <a:t>http://msdn.microsoft.com/en-us/library/ms998274.aspx</a:t>
            </a:r>
            <a:endParaRPr lang="en-US" sz="2400" smtClean="0"/>
          </a:p>
          <a:p>
            <a:endParaRPr lang="en-US" smtClean="0"/>
          </a:p>
          <a:p>
            <a:r>
              <a:rPr lang="en-US" sz="2400" smtClean="0"/>
              <a:t>Use built-in ASP.NET protection via the ValidateRequest option</a:t>
            </a:r>
          </a:p>
          <a:p>
            <a:pPr lvl="1"/>
            <a:r>
              <a:rPr lang="en-US" sz="2400" u="sng" smtClean="0">
                <a:hlinkClick r:id="rId5"/>
              </a:rPr>
              <a:t>http://msdn.microsoft.com/en-us/library/system.web.configuration.pagessection.validaterequest.aspx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7FB0B-1B3C-42AF-947F-22ED613222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Reducing Exposure to Cross-Site Scripting Attacks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Use the System.Web.HttpCookie.HttpOnly property</a:t>
            </a:r>
          </a:p>
          <a:p>
            <a:pPr lvl="1"/>
            <a:r>
              <a:rPr lang="en-US" sz="2000" u="sng" smtClean="0">
                <a:hlinkClick r:id="rId2"/>
              </a:rPr>
              <a:t>http://msdn.microsoft.com/en-us/library/system.web.httpcookie.httponly.aspx</a:t>
            </a:r>
            <a:endParaRPr lang="en-US" sz="2000" smtClean="0"/>
          </a:p>
          <a:p>
            <a:endParaRPr lang="en-US" sz="2800" smtClean="0"/>
          </a:p>
          <a:p>
            <a:r>
              <a:rPr lang="en-US" sz="2800" smtClean="0"/>
              <a:t>Use the &lt;frame&gt;, &lt;iframe&gt; IE6 and above security attribute</a:t>
            </a:r>
          </a:p>
          <a:p>
            <a:pPr lvl="1"/>
            <a:r>
              <a:rPr lang="en-US" sz="2000" u="sng" smtClean="0">
                <a:hlinkClick r:id="rId3"/>
              </a:rPr>
              <a:t>http://msdn.microsoft.com/en-us/library/ms534622.aspx</a:t>
            </a:r>
            <a:endParaRPr lang="en-US" sz="2000" u="sng" smtClean="0"/>
          </a:p>
          <a:p>
            <a:pPr lvl="1">
              <a:buFont typeface="Arial" charset="0"/>
              <a:buNone/>
            </a:pPr>
            <a:endParaRPr lang="en-US" sz="2000" smtClean="0"/>
          </a:p>
          <a:p>
            <a:r>
              <a:rPr lang="en-US" sz="2800" smtClean="0"/>
              <a:t>Use the Microsoft Anti-Cross Site Scripting Library (AntiXSS)</a:t>
            </a:r>
          </a:p>
          <a:p>
            <a:pPr lvl="1"/>
            <a:r>
              <a:rPr lang="en-US" sz="2000" u="sng" smtClean="0">
                <a:hlinkClick r:id="rId4"/>
              </a:rPr>
              <a:t>http://www.codeplex.com/antixss</a:t>
            </a:r>
            <a:r>
              <a:rPr lang="en-US" sz="2400" u="sng" smtClean="0"/>
              <a:t> </a:t>
            </a:r>
            <a:endParaRPr lang="en-US" sz="2400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6BBB2-3CEC-4107-84C4-22E31F12DC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How Encoding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43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mtClean="0"/>
              <a:t>Developer Encoding Libraries:</a:t>
            </a:r>
          </a:p>
          <a:p>
            <a:r>
              <a:rPr lang="en-US" smtClean="0"/>
              <a:t>.NET System.Web.HttpUtility</a:t>
            </a:r>
          </a:p>
          <a:p>
            <a:pPr lvl="1"/>
            <a:r>
              <a:rPr lang="en-US" sz="2000" u="sng" smtClean="0">
                <a:hlinkClick r:id="rId3"/>
              </a:rPr>
              <a:t>http://msdn.microsoft.com/en-us/library/system.web.httputility.aspx</a:t>
            </a:r>
            <a:r>
              <a:rPr lang="en-US" sz="2000" smtClean="0"/>
              <a:t> </a:t>
            </a:r>
          </a:p>
          <a:p>
            <a:r>
              <a:rPr lang="en-US" smtClean="0"/>
              <a:t>Microsoft Anti-Cross Site Scripting Library</a:t>
            </a:r>
          </a:p>
          <a:p>
            <a:pPr lvl="1"/>
            <a:r>
              <a:rPr lang="en-US" sz="2000" u="sng" smtClean="0">
                <a:hlinkClick r:id="rId4"/>
              </a:rPr>
              <a:t>http://msdn.microsoft.com/en-us/library/aa973813.aspx</a:t>
            </a:r>
            <a:r>
              <a:rPr lang="en-US" sz="2000" smtClean="0"/>
              <a:t> 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CB36D-DB2B-4A11-95D5-07A02F7D7D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733800" y="1905000"/>
            <a:ext cx="1524000" cy="914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Encoding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1752600"/>
            <a:ext cx="2286000" cy="1524000"/>
            <a:chOff x="1295400" y="1752600"/>
            <a:chExt cx="2286000" cy="1524000"/>
          </a:xfrm>
        </p:grpSpPr>
        <p:sp>
          <p:nvSpPr>
            <p:cNvPr id="5" name="Rectangle 4"/>
            <p:cNvSpPr/>
            <p:nvPr/>
          </p:nvSpPr>
          <p:spPr>
            <a:xfrm>
              <a:off x="1295400" y="1752600"/>
              <a:ext cx="1981200" cy="1219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Potentially executable </a:t>
              </a:r>
            </a:p>
            <a:p>
              <a:pPr algn="ctr">
                <a:defRPr/>
              </a:pPr>
              <a:r>
                <a:rPr lang="en-US" dirty="0"/>
                <a:t>code or script</a:t>
              </a:r>
            </a:p>
          </p:txBody>
        </p:sp>
        <p:pic>
          <p:nvPicPr>
            <p:cNvPr id="15377" name="Picture 2" descr="C:\Documents and Settings\EclipSec Kevin Lam\Local Settings\Temporary Internet Files\Content.IE5\RW1TASC4\MCj043475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19400" y="2514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5562600" y="1752600"/>
            <a:ext cx="2286000" cy="1474788"/>
            <a:chOff x="5562600" y="1752600"/>
            <a:chExt cx="2286000" cy="1475509"/>
          </a:xfrm>
        </p:grpSpPr>
        <p:sp>
          <p:nvSpPr>
            <p:cNvPr id="6" name="Rectangle 5"/>
            <p:cNvSpPr/>
            <p:nvPr/>
          </p:nvSpPr>
          <p:spPr>
            <a:xfrm>
              <a:off x="5562600" y="1752600"/>
              <a:ext cx="1981200" cy="1219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Non-executable </a:t>
              </a:r>
            </a:p>
            <a:p>
              <a:pPr algn="ctr">
                <a:defRPr/>
              </a:pPr>
              <a:r>
                <a:rPr lang="en-US" dirty="0"/>
                <a:t>code or script</a:t>
              </a:r>
            </a:p>
          </p:txBody>
        </p:sp>
        <p:pic>
          <p:nvPicPr>
            <p:cNvPr id="15373" name="Picture 3" descr="C:\Documents and Settings\EclipSec Kevin Lam\Local Settings\Temporary Internet Files\Content.IE5\EBRZDNXK\MCj0426052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239000" y="2590800"/>
              <a:ext cx="609600" cy="637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7481" y="5548952"/>
            <a:ext cx="2388358" cy="360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Encoding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3EBE5-1362-452A-BDA7-818A0B771A7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" y="1600200"/>
            <a:ext cx="8229600" cy="1752600"/>
            <a:chOff x="381000" y="838200"/>
            <a:chExt cx="8229600" cy="1752600"/>
          </a:xfrm>
        </p:grpSpPr>
        <p:sp>
          <p:nvSpPr>
            <p:cNvPr id="5" name="Rectangle 4"/>
            <p:cNvSpPr/>
            <p:nvPr/>
          </p:nvSpPr>
          <p:spPr>
            <a:xfrm>
              <a:off x="381000" y="838200"/>
              <a:ext cx="82296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Before: Cross-Site Scripting Vulnerable Code</a:t>
              </a: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private void SetPhoneNumber()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{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     PhoneNumberLabel.Text = Request.QueryString[“PhoneNumber“];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pic>
          <p:nvPicPr>
            <p:cNvPr id="16392" name="Picture 2" descr="C:\Documents and Settings\EclipSec Kevin Lam\Local Settings\Temporary Internet Files\Content.IE5\RW1TASC4\MCj043475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96200" y="14478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191000"/>
            <a:ext cx="8229600" cy="2286000"/>
            <a:chOff x="381000" y="5334000"/>
            <a:chExt cx="8229600" cy="2286000"/>
          </a:xfrm>
        </p:grpSpPr>
        <p:sp>
          <p:nvSpPr>
            <p:cNvPr id="6" name="Rectangle 5"/>
            <p:cNvSpPr/>
            <p:nvPr/>
          </p:nvSpPr>
          <p:spPr>
            <a:xfrm>
              <a:off x="381000" y="5334000"/>
              <a:ext cx="82296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After: More Secure Code</a:t>
              </a: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private void SetPhoneNumber()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{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     PhoneNumberLabel.Text = 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>
                  <a:solidFill>
                    <a:schemeClr val="tx1"/>
                  </a:solidFill>
                </a:rPr>
                <a:t>HttpUtility.HtmlEncode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Request.QueryString</a:t>
              </a:r>
              <a:r>
                <a:rPr lang="en-US" dirty="0">
                  <a:solidFill>
                    <a:schemeClr val="tx1"/>
                  </a:solidFill>
                </a:rPr>
                <a:t>[“</a:t>
              </a:r>
              <a:r>
                <a:rPr lang="en-US" dirty="0" err="1">
                  <a:solidFill>
                    <a:schemeClr val="tx1"/>
                  </a:solidFill>
                </a:rPr>
                <a:t>PhoneNumber</a:t>
              </a:r>
              <a:r>
                <a:rPr lang="en-US" dirty="0">
                  <a:solidFill>
                    <a:schemeClr val="tx1"/>
                  </a:solidFill>
                </a:rPr>
                <a:t>"]);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	// </a:t>
              </a:r>
              <a:r>
                <a:rPr lang="en-US" dirty="0" err="1">
                  <a:solidFill>
                    <a:schemeClr val="tx1"/>
                  </a:solidFill>
                </a:rPr>
                <a:t>AntiXss.HtmlEncode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Request.QueryString</a:t>
              </a:r>
              <a:r>
                <a:rPr lang="en-US" dirty="0">
                  <a:solidFill>
                    <a:schemeClr val="tx1"/>
                  </a:solidFill>
                </a:rPr>
                <a:t>[“</a:t>
              </a:r>
              <a:r>
                <a:rPr lang="en-US" dirty="0" err="1">
                  <a:solidFill>
                    <a:schemeClr val="tx1"/>
                  </a:solidFill>
                </a:rPr>
                <a:t>PhoneNumber</a:t>
              </a:r>
              <a:r>
                <a:rPr lang="en-US" dirty="0">
                  <a:solidFill>
                    <a:schemeClr val="tx1"/>
                  </a:solidFill>
                </a:rPr>
                <a:t>”]);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pic>
          <p:nvPicPr>
            <p:cNvPr id="16394" name="Picture 3" descr="C:\Documents and Settings\EclipSec Kevin Lam\Local Settings\Temporary Internet Files\Content.IE5\EBRZDNXK\MCj0426052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924800" y="5943600"/>
              <a:ext cx="609600" cy="636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Reducing Exposure to Cross-Site Scripting Attacks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E7461-2A38-443D-8E94-B2994E9759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5943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Cross-Site Scripting Scanning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56399-3D32-46EC-AF08-B5A34ECCBA4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Web-based application, developed in any language, that echoes untrusted data entirely or partially in Web responses is suspect for cross-site scripting</a:t>
            </a:r>
          </a:p>
        </p:txBody>
      </p:sp>
      <p:graphicFrame>
        <p:nvGraphicFramePr>
          <p:cNvPr id="6" name="Group 23"/>
          <p:cNvGraphicFramePr>
            <a:graphicFrameLocks noGrp="1"/>
          </p:cNvGraphicFramePr>
          <p:nvPr/>
        </p:nvGraphicFramePr>
        <p:xfrm>
          <a:off x="685800" y="3733800"/>
          <a:ext cx="7467600" cy="1920240"/>
        </p:xfrm>
        <a:graphic>
          <a:graphicData uri="http://schemas.openxmlformats.org/drawingml/2006/table">
            <a:tbl>
              <a:tblPr/>
              <a:tblGrid>
                <a:gridCol w="3657600"/>
                <a:gridCol w="3810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Applies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XSSDetect (Beta)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http://www.microsoft.com/downloads/details.aspx?FamilyID=19a9e348-bdb9-45b3-a1b7-44ccdcb7cfbe&amp;displaylang=en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.NET Framework languages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Microsoft SDL </a:t>
            </a:r>
          </a:p>
          <a:p>
            <a:pPr eaLnBrk="1" hangingPunct="1"/>
            <a:r>
              <a:rPr lang="en-US" smtClean="0"/>
              <a:t>Cross-site scripting overview</a:t>
            </a:r>
          </a:p>
          <a:p>
            <a:pPr eaLnBrk="1" hangingPunct="1"/>
            <a:r>
              <a:rPr lang="en-US" smtClean="0"/>
              <a:t>Reducing exposure to cross-site scripting attacks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EB754-FF85-45C6-B1C7-7659213D57C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6A8BF-A926-420D-A877-F924223EF36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Cross-Site </a:t>
            </a:r>
            <a:r>
              <a:rPr lang="en-US" dirty="0" smtClean="0"/>
              <a:t>Scripting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(Level 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487C9-5DB4-4BB4-BDC5-97323B05C1D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2150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2156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2156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2156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6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2155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2155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2155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5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2154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2154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2154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2153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2154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4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2153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3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3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2153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2152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2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2152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2152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B225C-B3F1-4C08-A12E-9E5EB3BD25E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2253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253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72B99-7692-46F6-AB64-8855368E9EE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953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2622-6D8A-43B7-965F-02797E838AA0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3686A-BCEE-432A-A481-DC917CEC885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802EF-89D9-4A6C-A130-AD291DDCE8B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5605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8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86C79-E3B0-43D4-8874-E150D715161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Reducing Exposure to Cross-Site Scripting Attacks using ASP.NET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http://msdn.microsoft.com/en-us/library/ms998274.aspx</a:t>
            </a: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B1225-E3D2-49C8-A1BA-CE41ADB551F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19400"/>
            <a:ext cx="56388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Cross-site scripting overview</a:t>
            </a:r>
          </a:p>
          <a:p>
            <a:pPr eaLnBrk="1" hangingPunct="1"/>
            <a:r>
              <a:rPr lang="en-US" smtClean="0"/>
              <a:t>Reducing exposure to cross-site scripting attacks with the Microsoft SDL</a:t>
            </a:r>
          </a:p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52F0B-531D-4A7F-83A4-D1CCD54A4EF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62727-838C-465A-9BAC-63877E1341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Cross-Site Scripting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800" b="1" smtClean="0"/>
              <a:t>Cross-Site Scripting (XSS):</a:t>
            </a:r>
            <a:r>
              <a:rPr lang="en-US" sz="2800" smtClean="0"/>
              <a:t> Occurs whenever an application reads user data, and embeds that user data in Web responses without encoding or validating the user data</a:t>
            </a:r>
          </a:p>
          <a:p>
            <a:r>
              <a:rPr lang="en-US" sz="2800" smtClean="0"/>
              <a:t>Common vulnerabilities that make Web-based applications susceptible to cross-site scripting attacks:</a:t>
            </a:r>
          </a:p>
          <a:p>
            <a:pPr lvl="1"/>
            <a:r>
              <a:rPr lang="en-US" sz="2400" smtClean="0"/>
              <a:t>Improper input validation</a:t>
            </a:r>
          </a:p>
          <a:p>
            <a:pPr lvl="1"/>
            <a:r>
              <a:rPr lang="en-US" sz="2400" smtClean="0"/>
              <a:t>Failing to encode output</a:t>
            </a:r>
          </a:p>
          <a:p>
            <a:pPr lvl="1"/>
            <a:r>
              <a:rPr lang="en-US" sz="2400" smtClean="0"/>
              <a:t>Trusting data from shared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97615-3151-456B-AB91-7CE4CDFAC5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Cross-Site Scripting in the News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/>
              <a:t>October 2005: A cross-site scripting based worm infected over a million MySpace users within several hours of its release</a:t>
            </a:r>
          </a:p>
          <a:p>
            <a:pPr lvl="1"/>
            <a:r>
              <a:rPr lang="en-US" sz="2000" smtClean="0"/>
              <a:t>Secure Computing Magazine, February 1, 2007</a:t>
            </a:r>
          </a:p>
          <a:p>
            <a:pPr lvl="1">
              <a:buFont typeface="Arial" charset="0"/>
              <a:buNone/>
            </a:pPr>
            <a:endParaRPr lang="en-US" sz="2400" smtClean="0"/>
          </a:p>
          <a:p>
            <a:r>
              <a:rPr lang="en-US" sz="2400" smtClean="0"/>
              <a:t>Cross-site scripting vulnerabilities were reported by the Open Web Application Security Project (OWASP) as the top Web-based vulnerabilities for 2007</a:t>
            </a:r>
          </a:p>
          <a:p>
            <a:pPr lvl="1"/>
            <a:r>
              <a:rPr lang="en-US" sz="2000" smtClean="0"/>
              <a:t>OWASP 2007 Top 10</a:t>
            </a:r>
          </a:p>
          <a:p>
            <a:pPr lvl="1">
              <a:buFont typeface="Arial" charset="0"/>
              <a:buNone/>
            </a:pPr>
            <a:endParaRPr lang="en-US" sz="2400" smtClean="0"/>
          </a:p>
          <a:p>
            <a:r>
              <a:rPr lang="en-US" sz="2400" smtClean="0"/>
              <a:t>June 2008: A cross-site scripting vulnerability was found in Yahoo Mail that could allow a malicious user to steal Yahoo credentials </a:t>
            </a:r>
          </a:p>
          <a:p>
            <a:pPr lvl="1"/>
            <a:r>
              <a:rPr lang="en-US" sz="2000" smtClean="0"/>
              <a:t>Secure Computing Magazine, June 26, 2008</a:t>
            </a:r>
          </a:p>
          <a:p>
            <a:endParaRPr lang="en-US" smtClean="0"/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54377-F655-41D5-AB85-79D5833C9D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Types of Cross-Site Scripting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major types of cross-site scripting attacks:</a:t>
            </a:r>
          </a:p>
          <a:p>
            <a:pPr lvl="1"/>
            <a:r>
              <a:rPr lang="en-US" b="1" smtClean="0"/>
              <a:t>Type 1: Non-Persistent</a:t>
            </a:r>
            <a:endParaRPr lang="en-US" smtClean="0"/>
          </a:p>
          <a:p>
            <a:pPr lvl="2"/>
            <a:r>
              <a:rPr lang="en-US" smtClean="0"/>
              <a:t>Often referred to as </a:t>
            </a:r>
            <a:r>
              <a:rPr lang="en-US" i="1" smtClean="0"/>
              <a:t>reflected</a:t>
            </a:r>
            <a:r>
              <a:rPr lang="en-US" smtClean="0"/>
              <a:t> cross-site scripting</a:t>
            </a:r>
          </a:p>
          <a:p>
            <a:pPr lvl="2"/>
            <a:r>
              <a:rPr lang="en-US" smtClean="0"/>
              <a:t>Requires some level of social engineering</a:t>
            </a:r>
          </a:p>
          <a:p>
            <a:pPr lvl="2">
              <a:buFont typeface="Arial" charset="0"/>
              <a:buNone/>
            </a:pPr>
            <a:endParaRPr lang="en-US" smtClean="0"/>
          </a:p>
          <a:p>
            <a:pPr lvl="1"/>
            <a:r>
              <a:rPr lang="en-US" b="1" smtClean="0"/>
              <a:t>Type 2: Persistent</a:t>
            </a:r>
          </a:p>
          <a:p>
            <a:pPr lvl="2"/>
            <a:r>
              <a:rPr lang="en-US" smtClean="0"/>
              <a:t>Often referred to as </a:t>
            </a:r>
            <a:r>
              <a:rPr lang="en-US" i="1" smtClean="0"/>
              <a:t>stored</a:t>
            </a:r>
            <a:r>
              <a:rPr lang="en-US" smtClean="0"/>
              <a:t> cross-site scripting</a:t>
            </a:r>
          </a:p>
          <a:p>
            <a:pPr lvl="2"/>
            <a:r>
              <a:rPr lang="en-US" smtClean="0"/>
              <a:t>One attack can affect multiple users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59DAA-1D5C-4CE4-8E13-A40F4D94ED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xplosion 1 20"/>
          <p:cNvSpPr/>
          <p:nvPr/>
        </p:nvSpPr>
        <p:spPr>
          <a:xfrm>
            <a:off x="3505200" y="4648200"/>
            <a:ext cx="2209800" cy="1981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 1: Non-Persistent</a:t>
            </a:r>
            <a:br>
              <a:rPr lang="en-US" b="1" smtClean="0"/>
            </a:br>
            <a:r>
              <a:rPr lang="en-US" b="1" smtClean="0"/>
              <a:t>Cross-Site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326CB-D1A1-4034-8BA9-078B7BBB1C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964113"/>
            <a:ext cx="1828800" cy="1741487"/>
            <a:chOff x="457200" y="4495800"/>
            <a:chExt cx="1752600" cy="1664732"/>
          </a:xfrm>
        </p:grpSpPr>
        <p:pic>
          <p:nvPicPr>
            <p:cNvPr id="9243" name="Picture 4" descr="C:\Documents and Settings\EclipSec Kevin Lam\Local Settings\Temporary Internet Files\Content.IE5\7GP0ZCDB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4495800"/>
              <a:ext cx="1236662" cy="123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4" name="TextBox 9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Malicious User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7600" y="4953000"/>
            <a:ext cx="1752600" cy="1741488"/>
            <a:chOff x="3581400" y="4495800"/>
            <a:chExt cx="1752600" cy="1664732"/>
          </a:xfrm>
        </p:grpSpPr>
        <p:pic>
          <p:nvPicPr>
            <p:cNvPr id="9241" name="Picture 5" descr="C:\Documents and Settings\EclipSec Kevin Lam\Local Settings\Temporary Internet Files\Content.IE5\T2NQ0G1O\MCj0432625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4495800"/>
              <a:ext cx="1143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2" name="TextBox 12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133600" y="54102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9" descr="C:\Documents and Settings\EclipSec Kevin Lam\Local Settings\Temporary Internet Files\Content.IE5\T2NQ0G1O\MCj0432627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5257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1828800" y="3352800"/>
            <a:ext cx="3429000" cy="1295400"/>
          </a:xfrm>
          <a:prstGeom prst="wedgeRectCallout">
            <a:avLst>
              <a:gd name="adj1" fmla="val -19129"/>
              <a:gd name="adj2" fmla="val 754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Congratulations!  You won a prize, please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 here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claim your prize!</a:t>
            </a:r>
          </a:p>
        </p:txBody>
      </p:sp>
      <p:sp>
        <p:nvSpPr>
          <p:cNvPr id="17" name="Up Arrow 16"/>
          <p:cNvSpPr/>
          <p:nvPr/>
        </p:nvSpPr>
        <p:spPr>
          <a:xfrm>
            <a:off x="4191000" y="3276600"/>
            <a:ext cx="533400" cy="15240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191000" y="3352800"/>
            <a:ext cx="533400" cy="1447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5257800" y="2819400"/>
            <a:ext cx="2667000" cy="2057400"/>
          </a:xfrm>
          <a:prstGeom prst="wedgeRectCallout">
            <a:avLst>
              <a:gd name="adj1" fmla="val -64293"/>
              <a:gd name="adj2" fmla="val 20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&lt;html&gt;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&lt;head&gt;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&lt;title&gt;Hello&lt;/title&gt;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&lt;/head&gt;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&lt;body&gt;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&lt;/body&gt;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105400" y="3352800"/>
            <a:ext cx="2819400" cy="1295400"/>
          </a:xfrm>
          <a:prstGeom prst="wedgeRectCallout">
            <a:avLst>
              <a:gd name="adj1" fmla="val -62858"/>
              <a:gd name="adj2" fmla="val 227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http://www.contoso.com?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id=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810000" y="1752600"/>
            <a:ext cx="1447800" cy="1512888"/>
            <a:chOff x="3810000" y="1752600"/>
            <a:chExt cx="1447800" cy="1512332"/>
          </a:xfrm>
        </p:grpSpPr>
        <p:pic>
          <p:nvPicPr>
            <p:cNvPr id="9239" name="Picture 6" descr="C:\Documents and Settings\EclipSec Kevin Lam\Local Settings\Temporary Internet Files\Content.IE5\7GP0ZCDB\MCj0424770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38600" y="1752600"/>
              <a:ext cx="885341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0" name="TextBox 21"/>
            <p:cNvSpPr txBox="1">
              <a:spLocks noChangeArrowheads="1"/>
            </p:cNvSpPr>
            <p:nvPr/>
          </p:nvSpPr>
          <p:spPr bwMode="auto">
            <a:xfrm>
              <a:off x="3810000" y="2895600"/>
              <a:ext cx="1447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Web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ular Callout 43"/>
          <p:cNvSpPr/>
          <p:nvPr/>
        </p:nvSpPr>
        <p:spPr>
          <a:xfrm>
            <a:off x="5181600" y="3352800"/>
            <a:ext cx="2590800" cy="1447800"/>
          </a:xfrm>
          <a:prstGeom prst="wedgeRectCallout">
            <a:avLst>
              <a:gd name="adj1" fmla="val -20306"/>
              <a:gd name="adj2" fmla="val -787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Blog Comment: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Hello, this article was helpful! 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Thanks,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Kevin</a:t>
            </a:r>
          </a:p>
        </p:txBody>
      </p:sp>
      <p:sp>
        <p:nvSpPr>
          <p:cNvPr id="53" name="Explosion 1 52"/>
          <p:cNvSpPr/>
          <p:nvPr/>
        </p:nvSpPr>
        <p:spPr>
          <a:xfrm>
            <a:off x="5715000" y="4724400"/>
            <a:ext cx="1752600" cy="1752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Explosion 1 49"/>
          <p:cNvSpPr/>
          <p:nvPr/>
        </p:nvSpPr>
        <p:spPr>
          <a:xfrm>
            <a:off x="3657600" y="4724400"/>
            <a:ext cx="1981200" cy="1752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1447800" y="4572000"/>
            <a:ext cx="2209800" cy="1981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 2: Persistent</a:t>
            </a:r>
            <a:br>
              <a:rPr lang="en-US" b="1" smtClean="0"/>
            </a:br>
            <a:r>
              <a:rPr lang="en-US" b="1" smtClean="0"/>
              <a:t>Cross-Site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BC704-BF18-4FB7-8ADA-6007F6D0E8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676400"/>
            <a:ext cx="1828800" cy="1741488"/>
            <a:chOff x="457200" y="4495800"/>
            <a:chExt cx="1752600" cy="1664732"/>
          </a:xfrm>
        </p:grpSpPr>
        <p:pic>
          <p:nvPicPr>
            <p:cNvPr id="10292" name="Picture 4" descr="C:\Documents and Settings\EclipSec Kevin Lam\Local Settings\Temporary Internet Files\Content.IE5\7GP0ZCDB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4495800"/>
              <a:ext cx="1236662" cy="123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3" name="TextBox 9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Malicious User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00200" y="4876800"/>
            <a:ext cx="1752600" cy="1741488"/>
            <a:chOff x="3581400" y="4495800"/>
            <a:chExt cx="1752600" cy="1664732"/>
          </a:xfrm>
        </p:grpSpPr>
        <p:pic>
          <p:nvPicPr>
            <p:cNvPr id="10290" name="Picture 5" descr="C:\Documents and Settings\EclipSec Kevin Lam\Local Settings\Temporary Internet Files\Content.IE5\T2NQ0G1O\MCj0432625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4495800"/>
              <a:ext cx="1143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1" name="TextBox 12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057400" y="20574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953000" y="20574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696200" y="2057400"/>
            <a:ext cx="762000" cy="838200"/>
            <a:chOff x="7696200" y="2057400"/>
            <a:chExt cx="762000" cy="838200"/>
          </a:xfrm>
        </p:grpSpPr>
        <p:sp>
          <p:nvSpPr>
            <p:cNvPr id="48141" name="Document"/>
            <p:cNvSpPr>
              <a:spLocks noEditPoints="1" noChangeArrowheads="1"/>
            </p:cNvSpPr>
            <p:nvPr/>
          </p:nvSpPr>
          <p:spPr bwMode="auto">
            <a:xfrm>
              <a:off x="7696200" y="2057400"/>
              <a:ext cx="533400" cy="68580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pitchFamily="34" charset="0"/>
              </a:endParaRPr>
            </a:p>
          </p:txBody>
        </p:sp>
        <p:pic>
          <p:nvPicPr>
            <p:cNvPr id="10289" name="Picture 12" descr="C:\Documents and Settings\EclipSec Kevin Lam\Local Settings\Temporary Internet Files\Content.IE5\T2NQ0G1O\MCj03204220000[1].wm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24800" y="2361667"/>
              <a:ext cx="533400" cy="533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705600" y="1676400"/>
            <a:ext cx="1219200" cy="1665288"/>
            <a:chOff x="6705600" y="1676400"/>
            <a:chExt cx="1219200" cy="1664732"/>
          </a:xfrm>
        </p:grpSpPr>
        <p:pic>
          <p:nvPicPr>
            <p:cNvPr id="10286" name="Picture 6" descr="C:\Documents and Settings\EclipSec Kevin Lam\Local Settings\Temporary Internet Files\Content.IE5\ZRMWDAIX\MCj04348450000[1]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05600" y="1676400"/>
              <a:ext cx="12192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7" name="TextBox 33"/>
            <p:cNvSpPr txBox="1">
              <a:spLocks noChangeArrowheads="1"/>
            </p:cNvSpPr>
            <p:nvPr/>
          </p:nvSpPr>
          <p:spPr bwMode="auto">
            <a:xfrm>
              <a:off x="6705600" y="29718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Database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810000" y="1752600"/>
            <a:ext cx="1447800" cy="1600200"/>
            <a:chOff x="3810000" y="1752600"/>
            <a:chExt cx="1447800" cy="1600200"/>
          </a:xfrm>
        </p:grpSpPr>
        <p:pic>
          <p:nvPicPr>
            <p:cNvPr id="10284" name="Picture 6" descr="C:\Documents and Settings\EclipSec Kevin Lam\Local Settings\Temporary Internet Files\Content.IE5\7GP0ZCDB\MCj04247700000[1]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38600" y="1752600"/>
              <a:ext cx="885341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5" name="TextBox 36"/>
            <p:cNvSpPr txBox="1">
              <a:spLocks noChangeArrowheads="1"/>
            </p:cNvSpPr>
            <p:nvPr/>
          </p:nvSpPr>
          <p:spPr bwMode="auto">
            <a:xfrm>
              <a:off x="3810000" y="2983468"/>
              <a:ext cx="1447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Web Server</a:t>
              </a:r>
            </a:p>
          </p:txBody>
        </p:sp>
      </p:grpSp>
      <p:sp>
        <p:nvSpPr>
          <p:cNvPr id="39" name="Rectangular Callout 38"/>
          <p:cNvSpPr/>
          <p:nvPr/>
        </p:nvSpPr>
        <p:spPr>
          <a:xfrm>
            <a:off x="1828800" y="3352800"/>
            <a:ext cx="2590800" cy="1447800"/>
          </a:xfrm>
          <a:prstGeom prst="wedgeRectCallout">
            <a:avLst>
              <a:gd name="adj1" fmla="val -20306"/>
              <a:gd name="adj2" fmla="val -787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Blog Comment: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Hello, this article was helpful! 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Thanks,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Kevin</a:t>
            </a:r>
          </a:p>
        </p:txBody>
      </p:sp>
      <p:sp>
        <p:nvSpPr>
          <p:cNvPr id="40" name="Right Arrow 39"/>
          <p:cNvSpPr/>
          <p:nvPr/>
        </p:nvSpPr>
        <p:spPr>
          <a:xfrm rot="18640321">
            <a:off x="2462820" y="3778250"/>
            <a:ext cx="1819042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Left Arrow 44"/>
          <p:cNvSpPr/>
          <p:nvPr/>
        </p:nvSpPr>
        <p:spPr>
          <a:xfrm rot="18708368">
            <a:off x="2383146" y="3773683"/>
            <a:ext cx="1981200" cy="533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4953000" y="2133600"/>
            <a:ext cx="18288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Left Arrow 42"/>
          <p:cNvSpPr/>
          <p:nvPr/>
        </p:nvSpPr>
        <p:spPr>
          <a:xfrm>
            <a:off x="4876800" y="2133600"/>
            <a:ext cx="1752600" cy="533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733800" y="4800600"/>
            <a:ext cx="1752600" cy="1757363"/>
            <a:chOff x="3733800" y="4876800"/>
            <a:chExt cx="1752600" cy="1757837"/>
          </a:xfrm>
        </p:grpSpPr>
        <p:pic>
          <p:nvPicPr>
            <p:cNvPr id="10282" name="Picture 15" descr="C:\Documents and Settings\EclipSec Kevin Lam\Local Settings\Temporary Internet Files\Content.IE5\B3LJ8939\MCj04326210000[1]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38600" y="4876800"/>
              <a:ext cx="12192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3" name="TextBox 46"/>
            <p:cNvSpPr txBox="1">
              <a:spLocks noChangeArrowheads="1"/>
            </p:cNvSpPr>
            <p:nvPr/>
          </p:nvSpPr>
          <p:spPr bwMode="auto">
            <a:xfrm>
              <a:off x="3733800" y="6248400"/>
              <a:ext cx="1752600" cy="38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791200" y="4800600"/>
            <a:ext cx="1752600" cy="1757363"/>
            <a:chOff x="5791200" y="4876800"/>
            <a:chExt cx="1752600" cy="1757837"/>
          </a:xfrm>
        </p:grpSpPr>
        <p:pic>
          <p:nvPicPr>
            <p:cNvPr id="10280" name="Picture 16" descr="C:\Documents and Settings\EclipSec Kevin Lam\Local Settings\Temporary Internet Files\Content.IE5\T2NQ0G1O\MCj04326240000[1]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019800" y="4876800"/>
              <a:ext cx="12954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1" name="TextBox 48"/>
            <p:cNvSpPr txBox="1">
              <a:spLocks noChangeArrowheads="1"/>
            </p:cNvSpPr>
            <p:nvPr/>
          </p:nvSpPr>
          <p:spPr bwMode="auto">
            <a:xfrm>
              <a:off x="5791200" y="6248400"/>
              <a:ext cx="1752600" cy="38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828</Words>
  <Application>Microsoft Office PowerPoint</Application>
  <PresentationFormat>On-screen Show (4:3)</PresentationFormat>
  <Paragraphs>218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Cross-Site Scripting Overview</vt:lpstr>
      <vt:lpstr>Cross-Site Scripting in the News</vt:lpstr>
      <vt:lpstr>Types of Cross-Site Scripting</vt:lpstr>
      <vt:lpstr>Type 1: Non-Persistent Cross-Site Scripting</vt:lpstr>
      <vt:lpstr>Type 2: Persistent Cross-Site Scripting</vt:lpstr>
      <vt:lpstr>Cross-Site Scripting Demonstration:  The Contoso Credit Union</vt:lpstr>
      <vt:lpstr>Common  Cross-Site Scripting Myths</vt:lpstr>
      <vt:lpstr>Reducing Exposure to Cross-Site Scripting Attacks</vt:lpstr>
      <vt:lpstr>Reducing Exposure to Cross-Site Scripting Attacks</vt:lpstr>
      <vt:lpstr>How Encoding Works</vt:lpstr>
      <vt:lpstr>Encoding Example</vt:lpstr>
      <vt:lpstr>Reducing Exposure to Cross-Site Scripting Attacks Demonstration</vt:lpstr>
      <vt:lpstr>Cross-Site Scripting Scanning Tools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  <vt:lpstr>Reducing Exposure to Cross-Site Scripting Attacks using ASP.NET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51</cp:revision>
  <dcterms:created xsi:type="dcterms:W3CDTF">2009-04-12T23:14:36Z</dcterms:created>
  <dcterms:modified xsi:type="dcterms:W3CDTF">2009-06-25T05:11:40Z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