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1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6A12B8-843A-45DA-9055-D4B19E7B2548}" type="presOf" srcId="{56F0602E-ABE9-4606-9BFB-C99877391650}" destId="{2913E8C5-9023-4BD3-9A3C-F7E1D37BCDC3}" srcOrd="0" destOrd="0" presId="urn:microsoft.com/office/officeart/2005/8/layout/chevron1"/>
    <dgm:cxn modelId="{EB27B67A-4D5D-460F-AEB9-FC85587EE49E}" type="presOf" srcId="{6E008CEF-796C-4183-8258-F9DFE6388002}" destId="{DBC42F06-893E-4A69-8303-BC18A19499B0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879011D4-6702-4930-BB6E-7CEFC71A13B6}" type="presOf" srcId="{A27F5FB9-C8B9-4B8C-9AFD-F06CE10D2029}" destId="{96854C6F-DB84-4533-A8E0-68991092252B}" srcOrd="0" destOrd="0" presId="urn:microsoft.com/office/officeart/2005/8/layout/chevron1"/>
    <dgm:cxn modelId="{CBC872DE-38E0-4DE3-B7C5-F94D8E89B956}" type="presOf" srcId="{BF376CD9-7A81-4445-BA8E-B073A1E1BE9E}" destId="{2C1B6677-ED1A-459E-A758-B4C349E45BA6}" srcOrd="0" destOrd="0" presId="urn:microsoft.com/office/officeart/2005/8/layout/chevron1"/>
    <dgm:cxn modelId="{DA4E73F5-1A5F-4413-B888-90960F044897}" type="presOf" srcId="{08BC0C4E-9191-445E-A0B5-8B16C0999844}" destId="{BC902C47-6528-4A22-A3AA-E3062789E396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87CF955-BA66-4E86-B7E1-6654C887AE6F}" type="presOf" srcId="{F2A1170F-3719-4004-9F25-5721A92E17AE}" destId="{7CAB6769-0AA0-4D70-8891-E51DE41C1AA1}" srcOrd="0" destOrd="0" presId="urn:microsoft.com/office/officeart/2005/8/layout/chevron1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2E2FBB92-904E-493E-B8E2-EAE5B833D3D4}" type="presOf" srcId="{2EB7A5A3-88D8-4225-90F8-0CBF52BEDCCE}" destId="{4C5FF3AC-D32B-4790-8CBB-F061240F241B}" srcOrd="0" destOrd="0" presId="urn:microsoft.com/office/officeart/2005/8/layout/chevron1"/>
    <dgm:cxn modelId="{19AB6C6B-BC3B-435B-B739-FC4579347D82}" type="presOf" srcId="{CD2DE220-D9A6-4C70-8617-910DB46F203E}" destId="{6A7E4F22-72F7-4183-802C-AD05042B1B0A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0C1854F2-A499-4011-A451-A96D313F6D29}" type="presParOf" srcId="{4C5FF3AC-D32B-4790-8CBB-F061240F241B}" destId="{2913E8C5-9023-4BD3-9A3C-F7E1D37BCDC3}" srcOrd="0" destOrd="0" presId="urn:microsoft.com/office/officeart/2005/8/layout/chevron1"/>
    <dgm:cxn modelId="{4829F8DB-6A6A-4F39-A395-5C6B7A8886DD}" type="presParOf" srcId="{4C5FF3AC-D32B-4790-8CBB-F061240F241B}" destId="{AE3027F5-FA5E-4E66-84DB-FAAB40461692}" srcOrd="1" destOrd="0" presId="urn:microsoft.com/office/officeart/2005/8/layout/chevron1"/>
    <dgm:cxn modelId="{EAC4BD45-CDF3-4A0C-936E-02D372C4C3C8}" type="presParOf" srcId="{4C5FF3AC-D32B-4790-8CBB-F061240F241B}" destId="{BC902C47-6528-4A22-A3AA-E3062789E396}" srcOrd="2" destOrd="0" presId="urn:microsoft.com/office/officeart/2005/8/layout/chevron1"/>
    <dgm:cxn modelId="{5FFF2BF5-C867-4907-A1E9-5D4A40CC30CD}" type="presParOf" srcId="{4C5FF3AC-D32B-4790-8CBB-F061240F241B}" destId="{039E24FE-B02F-4B04-826F-FBD3C86EE7F8}" srcOrd="3" destOrd="0" presId="urn:microsoft.com/office/officeart/2005/8/layout/chevron1"/>
    <dgm:cxn modelId="{5AF48C77-2DBE-4F0E-970A-464C9011312F}" type="presParOf" srcId="{4C5FF3AC-D32B-4790-8CBB-F061240F241B}" destId="{96854C6F-DB84-4533-A8E0-68991092252B}" srcOrd="4" destOrd="0" presId="urn:microsoft.com/office/officeart/2005/8/layout/chevron1"/>
    <dgm:cxn modelId="{1A1AF4CD-E006-4333-A48F-B9699ABC776B}" type="presParOf" srcId="{4C5FF3AC-D32B-4790-8CBB-F061240F241B}" destId="{0FEDC5B3-11E8-41B2-A1E3-0E5EF73249A1}" srcOrd="5" destOrd="0" presId="urn:microsoft.com/office/officeart/2005/8/layout/chevron1"/>
    <dgm:cxn modelId="{4AD91D3F-8ABE-4FE1-BC7D-52A831AC1DC7}" type="presParOf" srcId="{4C5FF3AC-D32B-4790-8CBB-F061240F241B}" destId="{7CAB6769-0AA0-4D70-8891-E51DE41C1AA1}" srcOrd="6" destOrd="0" presId="urn:microsoft.com/office/officeart/2005/8/layout/chevron1"/>
    <dgm:cxn modelId="{332798B2-FC4C-4869-8173-37D6DD17353B}" type="presParOf" srcId="{4C5FF3AC-D32B-4790-8CBB-F061240F241B}" destId="{086C424C-024B-4ECD-9F1D-873507A4B64E}" srcOrd="7" destOrd="0" presId="urn:microsoft.com/office/officeart/2005/8/layout/chevron1"/>
    <dgm:cxn modelId="{8A40E8EF-43F5-422B-8D5C-7DBE233C916F}" type="presParOf" srcId="{4C5FF3AC-D32B-4790-8CBB-F061240F241B}" destId="{6A7E4F22-72F7-4183-802C-AD05042B1B0A}" srcOrd="8" destOrd="0" presId="urn:microsoft.com/office/officeart/2005/8/layout/chevron1"/>
    <dgm:cxn modelId="{688B6F50-EA4E-4AF6-AEFA-325ED240F00A}" type="presParOf" srcId="{4C5FF3AC-D32B-4790-8CBB-F061240F241B}" destId="{B6516C03-0906-49F7-BCF8-869ED8A77865}" srcOrd="9" destOrd="0" presId="urn:microsoft.com/office/officeart/2005/8/layout/chevron1"/>
    <dgm:cxn modelId="{B0ADCB91-9E64-41AE-8410-77B5C72B8C70}" type="presParOf" srcId="{4C5FF3AC-D32B-4790-8CBB-F061240F241B}" destId="{DBC42F06-893E-4A69-8303-BC18A19499B0}" srcOrd="10" destOrd="0" presId="urn:microsoft.com/office/officeart/2005/8/layout/chevron1"/>
    <dgm:cxn modelId="{523A5954-793A-4C3D-9B59-1FE4AB55869E}" type="presParOf" srcId="{4C5FF3AC-D32B-4790-8CBB-F061240F241B}" destId="{355F5B5F-858C-4115-8142-C9317232A6A8}" srcOrd="11" destOrd="0" presId="urn:microsoft.com/office/officeart/2005/8/layout/chevron1"/>
    <dgm:cxn modelId="{4D8D4342-E677-4234-A06A-2528075F8CBF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749AA2-2167-42E2-9349-04AE90344E3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EAC7A-83D4-4963-ADDF-286D3495646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0DCE9-A693-428E-9E72-25704D1BB79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16FC6-D6AB-45F1-8909-14379E31AE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52BE8-CB6A-4DBF-A63E-848B4C6CB7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42FAD-027D-4CC6-879A-AAAFC5DB58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7806B2-59E1-4DA0-91FD-5860782D74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6844D-F92D-4667-A1DE-50C36F008D5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5CEB01-FB7B-497C-930D-F017C55F7D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E32917-9059-4EED-93A7-653324BA04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10927F-A191-4D07-8E73-9282ADA72D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0909BD-E4A7-4A77-BDCB-7EAC1500B1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926651-8582-452D-B63D-7ABDED5332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A5C942-D764-481B-8386-3548DCC01A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F1ED7-F990-4D75-B198-B98002639F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2892FC-2E3B-4F11-98E0-424F83C1F22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4A4C1-5C6D-4630-84E6-7241D20547C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996EB5-9CC6-48BB-A244-BAE498C9E7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1BF03-DBAE-4CF9-9B1B-8D0EEE5990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FBC55-19DA-44FB-A8AE-AD12A3B6F4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9F8FA7-A2A5-40AE-84C3-8C4FE49E9C8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9BE3A-BF97-4C15-8898-12A3062446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99A18-8303-4833-A869-AF144DD6E93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1B19B-072A-4701-9C8A-98C47859106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/archive/2007/09/20/fuzz-testing-at-microsoft-and-the-triage-process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/archive/2007/09/20/fuzz-testing-at-microsoft-and-the-triage-process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bb457063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mspress/books/8753.asp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hyperlink" Target="http://www.microsoft.com/mspress/books/10723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311.aspx" TargetMode="External"/><Relationship Id="rId2" Type="http://schemas.openxmlformats.org/officeDocument/2006/relationships/hyperlink" Target="http://blogs.msdn.com/sdl/archive/2007/09/20/fuzz-testing-at-microsoft-and-the-triage-process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sdn.microsoft.com/en-us/library/cc162782.aspx" TargetMode="External"/><Relationship Id="rId5" Type="http://schemas.openxmlformats.org/officeDocument/2006/relationships/hyperlink" Target="http://www.microsoft.com/security/msec/default.mspx" TargetMode="External"/><Relationship Id="rId4" Type="http://schemas.openxmlformats.org/officeDocument/2006/relationships/hyperlink" Target="http://download.microsoft.com/download/7/2/8/728FE40F-93B6-47BD-B67D-78D04B63E27D/Automated%20Security%20Crash%20Dump%20Analysis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How to Perform Fuzz Tests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Generic methodology for fuzz testing:</a:t>
            </a:r>
          </a:p>
          <a:p>
            <a:pPr>
              <a:buFont typeface="Calibri" pitchFamily="34" charset="0"/>
              <a:buAutoNum type="arabicPeriod"/>
            </a:pPr>
            <a:r>
              <a:rPr lang="en-US" sz="2400" dirty="0" smtClean="0"/>
              <a:t>Determine entry points into an application</a:t>
            </a:r>
          </a:p>
          <a:p>
            <a:pPr>
              <a:buFont typeface="Calibri" pitchFamily="34" charset="0"/>
              <a:buAutoNum type="arabicPeriod"/>
            </a:pPr>
            <a:r>
              <a:rPr lang="en-US" sz="2400" dirty="0" smtClean="0"/>
              <a:t>Rank entry points by privilege and accessibility</a:t>
            </a:r>
          </a:p>
          <a:p>
            <a:pPr>
              <a:buFont typeface="Calibri" pitchFamily="34" charset="0"/>
              <a:buAutoNum type="arabicPeriod"/>
            </a:pPr>
            <a:r>
              <a:rPr lang="en-US" sz="2400" dirty="0" smtClean="0"/>
              <a:t>Create and input malformed data into applications for at-risk entry points</a:t>
            </a:r>
          </a:p>
          <a:p>
            <a:pPr marL="914400" lvl="1" indent="-514350"/>
            <a:r>
              <a:rPr lang="en-US" sz="2400" dirty="0" smtClean="0"/>
              <a:t>Whenever possible, use tools to automate fuzz testing</a:t>
            </a:r>
          </a:p>
          <a:p>
            <a:pPr>
              <a:buFont typeface="Calibri" pitchFamily="34" charset="0"/>
              <a:buAutoNum type="arabicPeriod"/>
            </a:pPr>
            <a:r>
              <a:rPr lang="en-US" sz="2400" dirty="0" smtClean="0"/>
              <a:t>Analyze any unexpected or unhandled crashes, exceptions and errors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order to identify severe vulnerabilities in code.</a:t>
            </a:r>
          </a:p>
          <a:p>
            <a:pPr>
              <a:buFont typeface="Calibri" pitchFamily="34" charset="0"/>
              <a:buAutoNum type="arabicPeriod"/>
            </a:pPr>
            <a:r>
              <a:rPr lang="en-US" sz="2400" dirty="0" smtClean="0"/>
              <a:t>Fix and re-test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FA3B2-907B-4126-8126-37B123DC961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455" y="6005015"/>
            <a:ext cx="7887269" cy="676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http://blogs.msdn.com/sdl/archive/2007/09/20/fuzz-testing-at-microsoft-and-the-triage-process.aspx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File Format Parsers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smtClean="0"/>
              <a:t>Methodology for fuzz testing file formats: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smtClean="0"/>
              <a:t>Identify supported file formats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smtClean="0"/>
              <a:t>Create a library of valid files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smtClean="0"/>
              <a:t>Create malformed variations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3200" smtClean="0"/>
              <a:t>Input the malformed file into an application and observe how the application behaves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EE066-B57F-4CE3-829A-B9C7D9CD0F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734335"/>
            <a:ext cx="76962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http://blogs.msdn.com/sdl/archive/2007/09/20/fuzz-testing-at-microsoft-and-the-triage-process.aspx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File Format Parser </a:t>
            </a:r>
            <a:br>
              <a:rPr lang="en-US" b="1" smtClean="0"/>
            </a:br>
            <a:r>
              <a:rPr lang="en-US" b="1" smtClean="0"/>
              <a:t>Fuzz Testing Demonstration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D3F26-D1C0-434A-860B-2DB3D3B046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Create malformed network packets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400" smtClean="0"/>
              <a:t>Record-fuzz-replay network packets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endParaRPr lang="en-US" sz="2400" smtClean="0"/>
          </a:p>
          <a:p>
            <a:r>
              <a:rPr lang="en-US" sz="2400" smtClean="0"/>
              <a:t>Create malformed network packets on the fly</a:t>
            </a:r>
          </a:p>
        </p:txBody>
      </p:sp>
      <p:sp>
        <p:nvSpPr>
          <p:cNvPr id="20" name="Explosion 1 19"/>
          <p:cNvSpPr/>
          <p:nvPr/>
        </p:nvSpPr>
        <p:spPr>
          <a:xfrm>
            <a:off x="6858000" y="5181600"/>
            <a:ext cx="1828800" cy="1295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3810000" y="3429000"/>
            <a:ext cx="2286000" cy="1676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4114800" y="2057400"/>
            <a:ext cx="1676400" cy="12192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Network Parsers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0FEA0-F9A1-4985-9860-0F8E54A75C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362200"/>
            <a:ext cx="1219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Fuzz Testing Tool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23622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9800" y="2362200"/>
            <a:ext cx="1828800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Malformed network traffic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657600"/>
            <a:ext cx="1219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3733800"/>
            <a:ext cx="13716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9800" y="3657600"/>
            <a:ext cx="1828800" cy="4572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Valid network traffic</a:t>
            </a:r>
          </a:p>
        </p:txBody>
      </p:sp>
      <p:pic>
        <p:nvPicPr>
          <p:cNvPr id="11" name="Picture 11" descr="magnifying glass red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/>
          <a:stretch>
            <a:fillRect/>
          </a:stretch>
        </p:blipFill>
        <p:spPr bwMode="auto">
          <a:xfrm>
            <a:off x="3581400" y="3657600"/>
            <a:ext cx="58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2209800" y="4343400"/>
            <a:ext cx="1828800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Malformed network traffic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562600"/>
            <a:ext cx="1219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7600" y="5562600"/>
            <a:ext cx="1219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Fuzz Testing Tool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55626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981200" y="5562600"/>
            <a:ext cx="1524000" cy="4572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Valid Network Traffic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953000" y="5562600"/>
            <a:ext cx="1828800" cy="457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Malformed Network Traffic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4343400"/>
            <a:ext cx="1219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Fuzz Testing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</a:t>
            </a:r>
            <a:br>
              <a:rPr lang="en-US" b="1" smtClean="0"/>
            </a:br>
            <a:r>
              <a:rPr lang="en-US" b="1" smtClean="0"/>
              <a:t>Other Types of Parsers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smtClean="0"/>
              <a:t>General security best practice:</a:t>
            </a:r>
            <a:r>
              <a:rPr lang="en-US" sz="2800" smtClean="0"/>
              <a:t> any un-trusted entry point into an application should be fuzz tested</a:t>
            </a:r>
          </a:p>
          <a:p>
            <a:r>
              <a:rPr lang="en-US" sz="2800" smtClean="0"/>
              <a:t>Other customer code that reads, consumes and analyzes data from un-trusted sources are typically susceptible to attack:</a:t>
            </a:r>
          </a:p>
          <a:p>
            <a:pPr lvl="1"/>
            <a:r>
              <a:rPr lang="en-US" sz="2400" smtClean="0"/>
              <a:t>ActiveX controls</a:t>
            </a:r>
          </a:p>
          <a:p>
            <a:pPr lvl="1"/>
            <a:r>
              <a:rPr lang="en-US" sz="2400" smtClean="0"/>
              <a:t>Mobile code (Java, Flash, Silverlight, etc.)</a:t>
            </a:r>
          </a:p>
          <a:p>
            <a:pPr lvl="1"/>
            <a:r>
              <a:rPr lang="en-US" sz="2400" smtClean="0"/>
              <a:t>Code hosted in a browser</a:t>
            </a:r>
          </a:p>
          <a:p>
            <a:r>
              <a:rPr lang="en-US" sz="2800" smtClean="0"/>
              <a:t>Other entry points, such as command-line arguments and user interfaces (UIs)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78BD0-BC89-422F-A5FB-71C30072EF3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Tools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Microsoft AppVerifier</a:t>
            </a:r>
          </a:p>
          <a:p>
            <a:pPr lvl="1"/>
            <a:r>
              <a:rPr lang="en-US" smtClean="0"/>
              <a:t>Refer to </a:t>
            </a:r>
            <a:r>
              <a:rPr lang="en-US" smtClean="0">
                <a:hlinkClick r:id="rId3"/>
              </a:rPr>
              <a:t>http://technet.microsoft.com/en-us/library/bb457063.aspx</a:t>
            </a:r>
            <a:r>
              <a:rPr lang="en-US" smtClean="0"/>
              <a:t> for more information</a:t>
            </a:r>
          </a:p>
          <a:p>
            <a:r>
              <a:rPr lang="en-US" smtClean="0"/>
              <a:t>Microsoft SDL Book MiniFuzz</a:t>
            </a:r>
          </a:p>
          <a:p>
            <a:pPr lvl="1"/>
            <a:r>
              <a:rPr lang="en-US" smtClean="0"/>
              <a:t>Refer to </a:t>
            </a:r>
            <a:r>
              <a:rPr lang="en-US" smtClean="0">
                <a:hlinkClick r:id="rId4"/>
              </a:rPr>
              <a:t>http://www.microsoft.com/mspress/books/8753.aspx</a:t>
            </a:r>
            <a:r>
              <a:rPr lang="en-US" b="1" smtClean="0"/>
              <a:t> </a:t>
            </a:r>
            <a:r>
              <a:rPr lang="en-US" smtClean="0"/>
              <a:t>for more information</a:t>
            </a:r>
          </a:p>
          <a:p>
            <a:r>
              <a:rPr lang="en-US" smtClean="0"/>
              <a:t>Freely available tools</a:t>
            </a:r>
          </a:p>
          <a:p>
            <a:pPr lvl="1"/>
            <a:r>
              <a:rPr lang="en-US" smtClean="0"/>
              <a:t>Conduct a search engine search on “fuzzing tools”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89D31-F8D0-4B24-9A7A-C37D4D6AB34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Fuzz Testing Requirements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000" smtClean="0"/>
              <a:t>Fuzz testing is required on retail (not debug) builds of an application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00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 smtClean="0"/>
              <a:t>Fuzz testing must be performed during Microsoft SDL Verification Phase for all:</a:t>
            </a:r>
          </a:p>
          <a:p>
            <a:pPr marL="800100" lvl="1" indent="-342900"/>
            <a:r>
              <a:rPr lang="en-US" sz="1800" smtClean="0"/>
              <a:t>Supported file formats</a:t>
            </a:r>
          </a:p>
          <a:p>
            <a:pPr marL="800100" lvl="1" indent="-342900"/>
            <a:r>
              <a:rPr lang="en-US" sz="1800" smtClean="0"/>
              <a:t>Remote Procedure Call (RPC) interfaces</a:t>
            </a:r>
          </a:p>
          <a:p>
            <a:pPr marL="800100" lvl="1" indent="-342900"/>
            <a:r>
              <a:rPr lang="en-US" sz="1800" smtClean="0"/>
              <a:t>ActiveX controls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00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 smtClean="0"/>
              <a:t>Re-fuzz test application after updates or changes to parsers</a:t>
            </a:r>
          </a:p>
          <a:p>
            <a:pPr marL="457200" indent="-457200">
              <a:buFont typeface="Calibri" pitchFamily="34" charset="0"/>
              <a:buAutoNum type="arabicPeriod"/>
            </a:pPr>
            <a:endParaRPr lang="en-US" sz="2000" smtClean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 smtClean="0"/>
              <a:t>For each file format, 100,000 different malformed files must be tested</a:t>
            </a:r>
          </a:p>
          <a:p>
            <a:pPr marL="800100" lvl="1" indent="-342900"/>
            <a:r>
              <a:rPr lang="en-US" sz="1800" smtClean="0"/>
              <a:t>Must repeat this process each time a vulnerability is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501BA-3B5D-4918-8A48-6C6BC22689D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SDL Fuzz Testing Recommendations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Keep all malformed files that cause applications to fail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Perform network fuzz testing on private sub-networks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Combine fuzz testing with other effective security testing techniques, such as security code review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Dedicate a small number of machines for fuzz testing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Intensively investigate all fuzz testing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0497B-91B4-4891-A184-003842204CA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fuzz testing</a:t>
            </a:r>
          </a:p>
          <a:p>
            <a:pPr eaLnBrk="1" hangingPunct="1"/>
            <a:r>
              <a:rPr lang="en-US" smtClean="0"/>
              <a:t>Methodologies and techniques for fuzz testing common parsers</a:t>
            </a:r>
          </a:p>
          <a:p>
            <a:pPr eaLnBrk="1" hangingPunct="1"/>
            <a:r>
              <a:rPr lang="en-US" smtClean="0"/>
              <a:t>Fuzz testing pros and cons</a:t>
            </a:r>
          </a:p>
          <a:p>
            <a:pPr eaLnBrk="1" hangingPunct="1"/>
            <a:r>
              <a:rPr lang="en-US" smtClean="0"/>
              <a:t>Microsoft SDL fuzz testing requirements and recommendations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BC918-601B-41E4-9A8C-15D6802B487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E656F-4781-41C3-B3F8-A028396A42E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Fuzz Testing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8F50A-CC3D-4B5B-8822-8FA65E4F66C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150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156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156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156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155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155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155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5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154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154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154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153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154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153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3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3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153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152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2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152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152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72AAE-110B-454B-BEDD-BC73D970668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253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253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B5BC6-AB93-4D77-AA64-E0B41CFBA9CF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543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B0C60-F5C6-4876-9B5E-BAA90DC24D1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79E0E-8191-41F1-8AC8-487EDB9F405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ECBE9-8F4C-4CB5-B524-94BB4A4D193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5605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8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BFF05-9D94-4D54-85B7-9BCACD0F975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Fuzz Testing Resources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smtClean="0"/>
              <a:t>Fuzz Testing at Microsoft (Scott Lambert): </a:t>
            </a:r>
          </a:p>
          <a:p>
            <a:pPr lvl="1"/>
            <a:r>
              <a:rPr lang="en-US" sz="2000" smtClean="0">
                <a:hlinkClick r:id="rId2"/>
              </a:rPr>
              <a:t>http://blogs.msdn.com/sdl/archive/2007/09/20/fuzz-testing-at-microsoft-and-the-triage-process.aspx</a:t>
            </a:r>
            <a:endParaRPr lang="en-US" sz="2000" smtClean="0"/>
          </a:p>
          <a:p>
            <a:pPr lvl="1">
              <a:buFont typeface="Arial" charset="0"/>
              <a:buNone/>
            </a:pPr>
            <a:endParaRPr lang="en-US" sz="2000" smtClean="0"/>
          </a:p>
          <a:p>
            <a:r>
              <a:rPr lang="en-US" sz="2000" b="1" smtClean="0"/>
              <a:t>Triaging crashes:</a:t>
            </a:r>
          </a:p>
          <a:p>
            <a:pPr lvl="1"/>
            <a:r>
              <a:rPr lang="en-US" sz="2000" smtClean="0">
                <a:hlinkClick r:id="rId3"/>
              </a:rPr>
              <a:t>http://msdn.microsoft.com/en-us/magazine/cc163311.aspx</a:t>
            </a:r>
            <a:endParaRPr lang="en-US" sz="2000" smtClean="0"/>
          </a:p>
          <a:p>
            <a:pPr lvl="1"/>
            <a:r>
              <a:rPr lang="en-US" sz="2000" smtClean="0">
                <a:hlinkClick r:id="rId4"/>
              </a:rPr>
              <a:t>http://download.microsoft.com/download/7/2/8/728FE40F-93B6-47BD-B67D-78D04B63E27D/Automated%20Security%20Crash%20Dump%20Analysis.pptx</a:t>
            </a:r>
            <a:r>
              <a:rPr lang="en-US" smtClean="0"/>
              <a:t> </a:t>
            </a:r>
          </a:p>
          <a:p>
            <a:pPr lvl="1"/>
            <a:r>
              <a:rPr lang="en-US" sz="2000" smtClean="0">
                <a:hlinkClick r:id="rId5"/>
              </a:rPr>
              <a:t>http://www.microsoft.com/security/msec/default.mspx</a:t>
            </a:r>
            <a:endParaRPr lang="en-US" sz="2000" smtClean="0"/>
          </a:p>
          <a:p>
            <a:pPr lvl="1">
              <a:buFont typeface="Arial" charset="0"/>
              <a:buNone/>
            </a:pPr>
            <a:endParaRPr lang="en-US" sz="2000" smtClean="0"/>
          </a:p>
          <a:p>
            <a:r>
              <a:rPr lang="en-US" sz="2000" b="1" smtClean="0"/>
              <a:t>Automated Penetration Testing With White-Box Fuzzing</a:t>
            </a:r>
          </a:p>
          <a:p>
            <a:pPr lvl="1"/>
            <a:r>
              <a:rPr lang="en-US" sz="2000" smtClean="0">
                <a:hlinkClick r:id="rId6"/>
              </a:rPr>
              <a:t>http://msdn.microsoft.com/en-us/library/cc162782.aspx</a:t>
            </a:r>
            <a:r>
              <a:rPr lang="en-US" sz="2000" smtClean="0"/>
              <a:t> 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BBEED-33C0-4CF2-9B19-29C8014FD3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fuzz testing</a:t>
            </a:r>
          </a:p>
          <a:p>
            <a:pPr lvl="1" eaLnBrk="1" hangingPunct="1"/>
            <a:r>
              <a:rPr lang="en-US" sz="2400" smtClean="0"/>
              <a:t>Smart</a:t>
            </a:r>
          </a:p>
          <a:p>
            <a:pPr lvl="1" eaLnBrk="1" hangingPunct="1"/>
            <a:r>
              <a:rPr lang="en-US" sz="2400" smtClean="0"/>
              <a:t>Dumb</a:t>
            </a:r>
          </a:p>
          <a:p>
            <a:pPr eaLnBrk="1" hangingPunct="1"/>
            <a:r>
              <a:rPr lang="en-US" smtClean="0"/>
              <a:t>How to fuzz test an application</a:t>
            </a:r>
          </a:p>
          <a:p>
            <a:pPr lvl="1" eaLnBrk="1" hangingPunct="1"/>
            <a:r>
              <a:rPr lang="en-US" sz="2400" smtClean="0"/>
              <a:t>File format parsers</a:t>
            </a:r>
          </a:p>
          <a:p>
            <a:pPr lvl="1" eaLnBrk="1" hangingPunct="1"/>
            <a:r>
              <a:rPr lang="en-US" sz="2400" smtClean="0"/>
              <a:t>Network parsers</a:t>
            </a:r>
          </a:p>
          <a:p>
            <a:pPr lvl="1" eaLnBrk="1" hangingPunct="1"/>
            <a:r>
              <a:rPr lang="en-US" sz="2400" smtClean="0"/>
              <a:t>Other types of parsers</a:t>
            </a:r>
          </a:p>
          <a:p>
            <a:pPr eaLnBrk="1" hangingPunct="1"/>
            <a:r>
              <a:rPr lang="en-US" smtClean="0"/>
              <a:t>Microsoft SDL fuzz testing requirements and recommendations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8A8F7-117E-47AB-B658-93880FBE666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2EC8B-8585-4B38-A76D-E0E2E207D6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Fuzz Testing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If the application fails then a potential vulnerability has been found</a:t>
            </a:r>
          </a:p>
          <a:p>
            <a:r>
              <a:rPr lang="en-US" sz="2400" smtClean="0"/>
              <a:t>Core Microsoft SDL Verification Phase testing technique</a:t>
            </a:r>
          </a:p>
          <a:p>
            <a:r>
              <a:rPr lang="en-US" sz="2400" smtClean="0"/>
              <a:t>Targets code, called parsers, that analyze data structures, such as: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File format parsers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Network protocol parsers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000" smtClean="0"/>
              <a:t>Other types of parsers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F4285-E050-4755-83D4-C980684D300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0772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Fuzz Testing:</a:t>
            </a:r>
            <a:r>
              <a:rPr lang="en-US" sz="2400" dirty="0">
                <a:solidFill>
                  <a:schemeClr val="tx1"/>
                </a:solidFill>
              </a:rPr>
              <a:t> Inputting malformed data into an application and analyzing the application’s reaction to the malformed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1 5"/>
          <p:cNvSpPr/>
          <p:nvPr/>
        </p:nvSpPr>
        <p:spPr>
          <a:xfrm>
            <a:off x="4724400" y="2362200"/>
            <a:ext cx="3048000" cy="30480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Illustrated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10646-A543-4A6D-9A97-55BC39F3DD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3048000"/>
            <a:ext cx="1600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pic>
        <p:nvPicPr>
          <p:cNvPr id="7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76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Documents and Settings\EclipSec Kevin Lam\Local Settings\Temporary Internet Files\Content.IE5\T2NQ0G1O\MCj043262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600200"/>
            <a:ext cx="1143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Documents and Settings\EclipSec Kevin Lam\Local Settings\Temporary Internet Files\Content.IE5\T2NQ0G1O\MCj043262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76600"/>
            <a:ext cx="1143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2819400" y="3505200"/>
            <a:ext cx="1905000" cy="762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581400"/>
            <a:ext cx="838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1234554321</a:t>
            </a:r>
          </a:p>
        </p:txBody>
      </p:sp>
      <p:sp>
        <p:nvSpPr>
          <p:cNvPr id="15" name="Right Arrow 14"/>
          <p:cNvSpPr/>
          <p:nvPr/>
        </p:nvSpPr>
        <p:spPr>
          <a:xfrm rot="876316">
            <a:off x="2808288" y="2209800"/>
            <a:ext cx="1905000" cy="762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0400" y="2286000"/>
            <a:ext cx="838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0110101010</a:t>
            </a:r>
          </a:p>
        </p:txBody>
      </p:sp>
      <p:sp>
        <p:nvSpPr>
          <p:cNvPr id="17" name="Right Arrow 16"/>
          <p:cNvSpPr/>
          <p:nvPr/>
        </p:nvSpPr>
        <p:spPr>
          <a:xfrm rot="20446892">
            <a:off x="2819400" y="4813300"/>
            <a:ext cx="1905000" cy="762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4953000"/>
            <a:ext cx="838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ABCD!</a:t>
            </a:r>
          </a:p>
        </p:txBody>
      </p:sp>
      <p:pic>
        <p:nvPicPr>
          <p:cNvPr id="7185" name="Picture 5" descr="C:\Documents and Settings\EclipSec Kevin Lam\Local Settings\Temporary Internet Files\Content.IE5\T2NQ0G1O\MCj043262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248400"/>
            <a:ext cx="582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6248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352425" y="6553200"/>
            <a:ext cx="1371600" cy="304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</a:rPr>
              <a:t>Valid user</a:t>
            </a: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2209800" y="6586538"/>
            <a:ext cx="1862138" cy="2333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</a:rPr>
              <a:t>Malicious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Fuzz Testing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3962400" cy="2819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Advantages</a:t>
            </a:r>
          </a:p>
          <a:p>
            <a:r>
              <a:rPr lang="en-US" sz="2600" smtClean="0"/>
              <a:t>Vulnerabilities identified are usually very severe in nature</a:t>
            </a:r>
          </a:p>
          <a:p>
            <a:r>
              <a:rPr lang="en-US" sz="2600" smtClean="0"/>
              <a:t>Highly automatable testing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E87C6-30F5-4433-9170-96C00FCBBD6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0" y="1846263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3200" b="1">
                <a:latin typeface="Calibri" pitchFamily="34" charset="0"/>
              </a:rPr>
              <a:t>Disadvantages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600">
                <a:latin typeface="Calibri" pitchFamily="34" charset="0"/>
              </a:rPr>
              <a:t>Will not identify vulnerabilities that do not cause an exception (e.g. information disclosure cryptography, etc.)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4953000"/>
            <a:ext cx="8382000" cy="157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Fuzz testing should not replace other assessment activities, and certainly is not to be considered a “silver bullet”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Fuzz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b="1" dirty="0" smtClean="0"/>
              <a:t>Two types of fuzz testing techniques: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/>
              <a:t>Dumb fuzz testing</a:t>
            </a:r>
          </a:p>
          <a:p>
            <a:pPr marL="914400" lvl="1" indent="-514350">
              <a:buFont typeface="Arial" pitchFamily="34" charset="0"/>
              <a:buChar char="–"/>
              <a:defRPr/>
            </a:pPr>
            <a:r>
              <a:rPr lang="en-US" dirty="0" smtClean="0"/>
              <a:t>Randomly changing data that is inputted into an application</a:t>
            </a:r>
          </a:p>
          <a:p>
            <a:pPr marL="914400" lvl="1" indent="-514350">
              <a:buFont typeface="Arial" pitchFamily="34" charset="0"/>
              <a:buNone/>
              <a:defRPr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/>
              <a:t>Smart fuzz testing</a:t>
            </a:r>
          </a:p>
          <a:p>
            <a:pPr marL="914400" lvl="1" indent="-514350">
              <a:buFont typeface="Arial" pitchFamily="34" charset="0"/>
              <a:buChar char="–"/>
              <a:defRPr/>
            </a:pPr>
            <a:r>
              <a:rPr lang="en-US" dirty="0" smtClean="0"/>
              <a:t>Changing specific values leveraging knowledge of underlying format and/or expected behavior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263D4-667A-40EF-8C5E-B75A2C5CC38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Smart versus Dumb </a:t>
            </a:r>
            <a:br>
              <a:rPr lang="en-US" b="1" smtClean="0"/>
            </a:br>
            <a:r>
              <a:rPr lang="en-US" b="1" smtClean="0"/>
              <a:t>Fuzz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A4CC9-1F49-4B82-9FD1-490B0C9DA5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7848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Example:</a:t>
            </a:r>
            <a:r>
              <a:rPr lang="en-US" sz="2400" dirty="0">
                <a:solidFill>
                  <a:schemeClr val="tx1"/>
                </a:solidFill>
              </a:rPr>
              <a:t> An application that reads telephone numbers in the format (AAA) BBB - CCCC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352800"/>
          <a:ext cx="8077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715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Dumb Fuzz Testing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Malformed 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Kevin,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123, Microsoft, Internet, SQLServer, k3v1n11, AAAAAAAAAAA, 00000_, !@#%^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4" name="Group 24"/>
          <p:cNvGraphicFramePr>
            <a:graphicFrameLocks noGrp="1"/>
          </p:cNvGraphicFramePr>
          <p:nvPr/>
        </p:nvGraphicFramePr>
        <p:xfrm>
          <a:off x="609600" y="4800600"/>
          <a:ext cx="8077200" cy="1554480"/>
        </p:xfrm>
        <a:graphic>
          <a:graphicData uri="http://schemas.openxmlformats.org/drawingml/2006/table">
            <a:tbl>
              <a:tblPr/>
              <a:tblGrid>
                <a:gridCol w="2362200"/>
                <a:gridCol w="571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Smart Fuzz Testing Malformed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(AAA) 123-4567, (123) 123*1234, (000 123-4567, (&lt;empty&gt;)123-4567, (123) 456---5678, ((123)4567890,(AAAAAAAA) 123-4567, (&lt;U+07C0&gt;23) 123-4579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1008</Words>
  <Application>Microsoft Office PowerPoint</Application>
  <PresentationFormat>On-screen Show (4:3)</PresentationFormat>
  <Paragraphs>231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Fuzz Testing Overview</vt:lpstr>
      <vt:lpstr>Fuzz Testing Illustrated</vt:lpstr>
      <vt:lpstr>Fuzz Testing Advantages and Disadvantages</vt:lpstr>
      <vt:lpstr>Fuzz Testing Techniques</vt:lpstr>
      <vt:lpstr>Smart versus Dumb  Fuzz Testing</vt:lpstr>
      <vt:lpstr>How to Perform Fuzz Tests</vt:lpstr>
      <vt:lpstr>Fuzz Testing File Format Parsers </vt:lpstr>
      <vt:lpstr>File Format Parser  Fuzz Testing Demonstration</vt:lpstr>
      <vt:lpstr>Fuzz Testing Network Parsers</vt:lpstr>
      <vt:lpstr>Fuzz Testing  Other Types of Parsers</vt:lpstr>
      <vt:lpstr>Fuzz Testing Tools</vt:lpstr>
      <vt:lpstr>Microsoft SDL  Fuzz Testing Requirements</vt:lpstr>
      <vt:lpstr>Microsoft SDL Fuzz Testing Recommendations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Additional Fuzz Testing 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