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5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6522" autoAdjust="0"/>
  </p:normalViewPr>
  <p:slideViewPr>
    <p:cSldViewPr snapToGrid="0">
      <p:cViewPr>
        <p:scale>
          <a:sx n="70" d="100"/>
          <a:sy n="70" d="100"/>
        </p:scale>
        <p:origin x="-28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7A5A3-88D8-4225-90F8-0CBF52BEDCCE}" type="doc">
      <dgm:prSet loTypeId="urn:microsoft.com/office/officeart/2005/8/layout/chevron1" loCatId="process" qsTypeId="urn:microsoft.com/office/officeart/2005/8/quickstyle/simple1#1" qsCatId="simple" csTypeId="urn:microsoft.com/office/officeart/2005/8/colors/accent1_3" csCatId="accent1" phldr="1"/>
      <dgm:spPr/>
    </dgm:pt>
    <dgm:pt modelId="{56F0602E-ABE9-4606-9BFB-C99877391650}">
      <dgm:prSet phldrT="[Text]" custT="1"/>
      <dgm:spPr>
        <a:solidFill>
          <a:srgbClr val="005194"/>
        </a:solidFill>
      </dgm:spPr>
      <dgm:t>
        <a:bodyPr/>
        <a:lstStyle/>
        <a:p>
          <a:r>
            <a:rPr lang="en-US" sz="1400" b="1" dirty="0" smtClean="0"/>
            <a:t>Training</a:t>
          </a:r>
          <a:endParaRPr lang="en-US" sz="1400" b="1" dirty="0"/>
        </a:p>
      </dgm:t>
    </dgm:pt>
    <dgm:pt modelId="{6EA1F3E7-A82C-4312-9D4D-0B045C1B675A}" type="parTrans" cxnId="{6AEA863B-5C6C-4CA9-9B29-23EDADC5FEF6}">
      <dgm:prSet/>
      <dgm:spPr/>
      <dgm:t>
        <a:bodyPr/>
        <a:lstStyle/>
        <a:p>
          <a:endParaRPr lang="en-US"/>
        </a:p>
      </dgm:t>
    </dgm:pt>
    <dgm:pt modelId="{557822DD-53ED-461C-8D88-3BE04D75A981}" type="sibTrans" cxnId="{6AEA863B-5C6C-4CA9-9B29-23EDADC5FEF6}">
      <dgm:prSet/>
      <dgm:spPr/>
      <dgm:t>
        <a:bodyPr/>
        <a:lstStyle/>
        <a:p>
          <a:endParaRPr lang="en-US"/>
        </a:p>
      </dgm:t>
    </dgm:pt>
    <dgm:pt modelId="{08BC0C4E-9191-445E-A0B5-8B16C0999844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Requirem-ents</a:t>
          </a:r>
          <a:endParaRPr lang="en-US" sz="1200" b="1" dirty="0"/>
        </a:p>
      </dgm:t>
    </dgm:pt>
    <dgm:pt modelId="{4746DAFB-AA04-44C1-B377-B60E39C19922}" type="parTrans" cxnId="{B65CE564-C9E7-4DBE-BDE5-AF0040B7FD07}">
      <dgm:prSet/>
      <dgm:spPr/>
      <dgm:t>
        <a:bodyPr/>
        <a:lstStyle/>
        <a:p>
          <a:endParaRPr lang="en-US"/>
        </a:p>
      </dgm:t>
    </dgm:pt>
    <dgm:pt modelId="{9597A760-65EB-4FFE-9932-C0A3D0DEAC2B}" type="sibTrans" cxnId="{B65CE564-C9E7-4DBE-BDE5-AF0040B7FD07}">
      <dgm:prSet/>
      <dgm:spPr/>
      <dgm:t>
        <a:bodyPr/>
        <a:lstStyle/>
        <a:p>
          <a:endParaRPr lang="en-US"/>
        </a:p>
      </dgm:t>
    </dgm:pt>
    <dgm:pt modelId="{A27F5FB9-C8B9-4B8C-9AFD-F06CE10D2029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 Design</a:t>
          </a:r>
          <a:endParaRPr lang="en-US" sz="1400" b="1" dirty="0"/>
        </a:p>
      </dgm:t>
    </dgm:pt>
    <dgm:pt modelId="{80F62DB2-0CC3-4A29-81AE-FF0724521E9C}" type="parTrans" cxnId="{CCB484C0-E8F3-4547-9CDB-5850446A1719}">
      <dgm:prSet/>
      <dgm:spPr/>
      <dgm:t>
        <a:bodyPr/>
        <a:lstStyle/>
        <a:p>
          <a:endParaRPr lang="en-US"/>
        </a:p>
      </dgm:t>
    </dgm:pt>
    <dgm:pt modelId="{1E17CB0B-7925-47FE-8B68-8935A3859772}" type="sibTrans" cxnId="{CCB484C0-E8F3-4547-9CDB-5850446A1719}">
      <dgm:prSet/>
      <dgm:spPr/>
      <dgm:t>
        <a:bodyPr/>
        <a:lstStyle/>
        <a:p>
          <a:endParaRPr lang="en-US"/>
        </a:p>
      </dgm:t>
    </dgm:pt>
    <dgm:pt modelId="{F2A1170F-3719-4004-9F25-5721A92E17A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200" b="1" dirty="0" smtClean="0"/>
            <a:t>Implemen-tation</a:t>
          </a:r>
          <a:endParaRPr lang="en-US" sz="1200" b="1" dirty="0"/>
        </a:p>
      </dgm:t>
    </dgm:pt>
    <dgm:pt modelId="{340BF3B4-192C-4909-9104-B8EB44C1EBB4}" type="parTrans" cxnId="{415BF002-1BB4-4453-894B-CE9C6FCA7037}">
      <dgm:prSet/>
      <dgm:spPr/>
      <dgm:t>
        <a:bodyPr/>
        <a:lstStyle/>
        <a:p>
          <a:endParaRPr lang="en-US"/>
        </a:p>
      </dgm:t>
    </dgm:pt>
    <dgm:pt modelId="{74BE51AF-F481-4371-B318-11A548BB3B37}" type="sibTrans" cxnId="{415BF002-1BB4-4453-894B-CE9C6FCA7037}">
      <dgm:prSet/>
      <dgm:spPr/>
      <dgm:t>
        <a:bodyPr/>
        <a:lstStyle/>
        <a:p>
          <a:endParaRPr lang="en-US"/>
        </a:p>
      </dgm:t>
    </dgm:pt>
    <dgm:pt modelId="{CD2DE220-D9A6-4C70-8617-910DB46F203E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100" b="1" baseline="0" dirty="0" smtClean="0"/>
            <a:t>Verification</a:t>
          </a:r>
          <a:endParaRPr lang="en-US" sz="1100" b="1" baseline="0" dirty="0"/>
        </a:p>
      </dgm:t>
    </dgm:pt>
    <dgm:pt modelId="{5CB6FEEB-F047-4F22-AFE6-F5F8C2382237}" type="parTrans" cxnId="{A9A3125F-FDD8-4F9B-8D9F-016836590EED}">
      <dgm:prSet/>
      <dgm:spPr/>
      <dgm:t>
        <a:bodyPr/>
        <a:lstStyle/>
        <a:p>
          <a:endParaRPr lang="en-US"/>
        </a:p>
      </dgm:t>
    </dgm:pt>
    <dgm:pt modelId="{6B39B73C-4C72-4AC3-8CF3-6FB0EAA145EF}" type="sibTrans" cxnId="{A9A3125F-FDD8-4F9B-8D9F-016836590EED}">
      <dgm:prSet/>
      <dgm:spPr/>
      <dgm:t>
        <a:bodyPr/>
        <a:lstStyle/>
        <a:p>
          <a:endParaRPr lang="en-US"/>
        </a:p>
      </dgm:t>
    </dgm:pt>
    <dgm:pt modelId="{6E008CEF-796C-4183-8258-F9DFE6388002}">
      <dgm:prSet phldrT="[Text]" custT="1"/>
      <dgm:spPr>
        <a:solidFill>
          <a:srgbClr val="277318"/>
        </a:solidFill>
      </dgm:spPr>
      <dgm:t>
        <a:bodyPr/>
        <a:lstStyle/>
        <a:p>
          <a:r>
            <a:rPr lang="en-US" sz="1400" b="1" dirty="0" smtClean="0"/>
            <a:t>Release</a:t>
          </a:r>
          <a:endParaRPr lang="en-US" sz="1400" b="1" dirty="0"/>
        </a:p>
      </dgm:t>
    </dgm:pt>
    <dgm:pt modelId="{5BF256BB-157E-4118-91ED-B1956D8F17F9}" type="parTrans" cxnId="{C4E5EA0C-07BD-4E79-9B72-D7D455E9B4D5}">
      <dgm:prSet/>
      <dgm:spPr/>
      <dgm:t>
        <a:bodyPr/>
        <a:lstStyle/>
        <a:p>
          <a:endParaRPr lang="en-US"/>
        </a:p>
      </dgm:t>
    </dgm:pt>
    <dgm:pt modelId="{F9652F96-D7AA-49D5-AA78-B23A14697AC8}" type="sibTrans" cxnId="{C4E5EA0C-07BD-4E79-9B72-D7D455E9B4D5}">
      <dgm:prSet/>
      <dgm:spPr/>
      <dgm:t>
        <a:bodyPr/>
        <a:lstStyle/>
        <a:p>
          <a:endParaRPr lang="en-US"/>
        </a:p>
      </dgm:t>
    </dgm:pt>
    <dgm:pt modelId="{BF376CD9-7A81-4445-BA8E-B073A1E1BE9E}">
      <dgm:prSet phldrT="[Text]" custT="1"/>
      <dgm:spPr>
        <a:solidFill>
          <a:srgbClr val="F89A21"/>
        </a:solidFill>
      </dgm:spPr>
      <dgm:t>
        <a:bodyPr/>
        <a:lstStyle/>
        <a:p>
          <a:r>
            <a:rPr lang="en-US" sz="1300" b="1" baseline="0" dirty="0" smtClean="0"/>
            <a:t>Response</a:t>
          </a:r>
          <a:endParaRPr lang="en-US" sz="1300" b="1" baseline="0" dirty="0"/>
        </a:p>
      </dgm:t>
    </dgm:pt>
    <dgm:pt modelId="{7A0FF5E8-1D70-44F9-8BED-5CCBD61FE07F}" type="parTrans" cxnId="{9BAA0771-E0EB-4393-9153-92AD4EB5FAFF}">
      <dgm:prSet/>
      <dgm:spPr/>
      <dgm:t>
        <a:bodyPr/>
        <a:lstStyle/>
        <a:p>
          <a:endParaRPr lang="en-US"/>
        </a:p>
      </dgm:t>
    </dgm:pt>
    <dgm:pt modelId="{7A180E36-855E-43F7-9A4F-9AD5B3451377}" type="sibTrans" cxnId="{9BAA0771-E0EB-4393-9153-92AD4EB5FAFF}">
      <dgm:prSet/>
      <dgm:spPr/>
      <dgm:t>
        <a:bodyPr/>
        <a:lstStyle/>
        <a:p>
          <a:endParaRPr lang="en-US"/>
        </a:p>
      </dgm:t>
    </dgm:pt>
    <dgm:pt modelId="{4C5FF3AC-D32B-4790-8CBB-F061240F241B}" type="pres">
      <dgm:prSet presAssocID="{2EB7A5A3-88D8-4225-90F8-0CBF52BEDCCE}" presName="Name0" presStyleCnt="0">
        <dgm:presLayoutVars>
          <dgm:dir/>
          <dgm:animLvl val="lvl"/>
          <dgm:resizeHandles val="exact"/>
        </dgm:presLayoutVars>
      </dgm:prSet>
      <dgm:spPr/>
    </dgm:pt>
    <dgm:pt modelId="{2913E8C5-9023-4BD3-9A3C-F7E1D37BCDC3}" type="pres">
      <dgm:prSet presAssocID="{56F0602E-ABE9-4606-9BFB-C9987739165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027F5-FA5E-4E66-84DB-FAAB40461692}" type="pres">
      <dgm:prSet presAssocID="{557822DD-53ED-461C-8D88-3BE04D75A981}" presName="parTxOnlySpace" presStyleCnt="0"/>
      <dgm:spPr/>
    </dgm:pt>
    <dgm:pt modelId="{BC902C47-6528-4A22-A3AA-E3062789E396}" type="pres">
      <dgm:prSet presAssocID="{08BC0C4E-9191-445E-A0B5-8B16C0999844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E24FE-B02F-4B04-826F-FBD3C86EE7F8}" type="pres">
      <dgm:prSet presAssocID="{9597A760-65EB-4FFE-9932-C0A3D0DEAC2B}" presName="parTxOnlySpace" presStyleCnt="0"/>
      <dgm:spPr/>
    </dgm:pt>
    <dgm:pt modelId="{96854C6F-DB84-4533-A8E0-68991092252B}" type="pres">
      <dgm:prSet presAssocID="{A27F5FB9-C8B9-4B8C-9AFD-F06CE10D2029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C5B3-11E8-41B2-A1E3-0E5EF73249A1}" type="pres">
      <dgm:prSet presAssocID="{1E17CB0B-7925-47FE-8B68-8935A3859772}" presName="parTxOnlySpace" presStyleCnt="0"/>
      <dgm:spPr/>
    </dgm:pt>
    <dgm:pt modelId="{7CAB6769-0AA0-4D70-8891-E51DE41C1AA1}" type="pres">
      <dgm:prSet presAssocID="{F2A1170F-3719-4004-9F25-5721A92E17AE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C424C-024B-4ECD-9F1D-873507A4B64E}" type="pres">
      <dgm:prSet presAssocID="{74BE51AF-F481-4371-B318-11A548BB3B37}" presName="parTxOnlySpace" presStyleCnt="0"/>
      <dgm:spPr/>
    </dgm:pt>
    <dgm:pt modelId="{6A7E4F22-72F7-4183-802C-AD05042B1B0A}" type="pres">
      <dgm:prSet presAssocID="{CD2DE220-D9A6-4C70-8617-910DB46F203E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16C03-0906-49F7-BCF8-869ED8A77865}" type="pres">
      <dgm:prSet presAssocID="{6B39B73C-4C72-4AC3-8CF3-6FB0EAA145EF}" presName="parTxOnlySpace" presStyleCnt="0"/>
      <dgm:spPr/>
    </dgm:pt>
    <dgm:pt modelId="{DBC42F06-893E-4A69-8303-BC18A19499B0}" type="pres">
      <dgm:prSet presAssocID="{6E008CEF-796C-4183-8258-F9DFE6388002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F5B5F-858C-4115-8142-C9317232A6A8}" type="pres">
      <dgm:prSet presAssocID="{F9652F96-D7AA-49D5-AA78-B23A14697AC8}" presName="parTxOnlySpace" presStyleCnt="0"/>
      <dgm:spPr/>
    </dgm:pt>
    <dgm:pt modelId="{2C1B6677-ED1A-459E-A758-B4C349E45BA6}" type="pres">
      <dgm:prSet presAssocID="{BF376CD9-7A81-4445-BA8E-B073A1E1BE9E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2044F8-9342-4C2C-A24A-96E3C885B7F4}" type="presOf" srcId="{6E008CEF-796C-4183-8258-F9DFE6388002}" destId="{DBC42F06-893E-4A69-8303-BC18A19499B0}" srcOrd="0" destOrd="0" presId="urn:microsoft.com/office/officeart/2005/8/layout/chevron1"/>
    <dgm:cxn modelId="{903D14AF-D3E9-45C7-B44D-D72C8441BA03}" type="presOf" srcId="{2EB7A5A3-88D8-4225-90F8-0CBF52BEDCCE}" destId="{4C5FF3AC-D32B-4790-8CBB-F061240F241B}" srcOrd="0" destOrd="0" presId="urn:microsoft.com/office/officeart/2005/8/layout/chevron1"/>
    <dgm:cxn modelId="{6AEA863B-5C6C-4CA9-9B29-23EDADC5FEF6}" srcId="{2EB7A5A3-88D8-4225-90F8-0CBF52BEDCCE}" destId="{56F0602E-ABE9-4606-9BFB-C99877391650}" srcOrd="0" destOrd="0" parTransId="{6EA1F3E7-A82C-4312-9D4D-0B045C1B675A}" sibTransId="{557822DD-53ED-461C-8D88-3BE04D75A981}"/>
    <dgm:cxn modelId="{A9A3125F-FDD8-4F9B-8D9F-016836590EED}" srcId="{2EB7A5A3-88D8-4225-90F8-0CBF52BEDCCE}" destId="{CD2DE220-D9A6-4C70-8617-910DB46F203E}" srcOrd="4" destOrd="0" parTransId="{5CB6FEEB-F047-4F22-AFE6-F5F8C2382237}" sibTransId="{6B39B73C-4C72-4AC3-8CF3-6FB0EAA145EF}"/>
    <dgm:cxn modelId="{C4E5EA0C-07BD-4E79-9B72-D7D455E9B4D5}" srcId="{2EB7A5A3-88D8-4225-90F8-0CBF52BEDCCE}" destId="{6E008CEF-796C-4183-8258-F9DFE6388002}" srcOrd="5" destOrd="0" parTransId="{5BF256BB-157E-4118-91ED-B1956D8F17F9}" sibTransId="{F9652F96-D7AA-49D5-AA78-B23A14697AC8}"/>
    <dgm:cxn modelId="{C838F9F8-D419-459E-BEA4-7FB56E3B447B}" type="presOf" srcId="{56F0602E-ABE9-4606-9BFB-C99877391650}" destId="{2913E8C5-9023-4BD3-9A3C-F7E1D37BCDC3}" srcOrd="0" destOrd="0" presId="urn:microsoft.com/office/officeart/2005/8/layout/chevron1"/>
    <dgm:cxn modelId="{CCB484C0-E8F3-4547-9CDB-5850446A1719}" srcId="{2EB7A5A3-88D8-4225-90F8-0CBF52BEDCCE}" destId="{A27F5FB9-C8B9-4B8C-9AFD-F06CE10D2029}" srcOrd="2" destOrd="0" parTransId="{80F62DB2-0CC3-4A29-81AE-FF0724521E9C}" sibTransId="{1E17CB0B-7925-47FE-8B68-8935A3859772}"/>
    <dgm:cxn modelId="{0CA252C3-48B3-4EAB-BB97-A3FDDE4FB712}" type="presOf" srcId="{CD2DE220-D9A6-4C70-8617-910DB46F203E}" destId="{6A7E4F22-72F7-4183-802C-AD05042B1B0A}" srcOrd="0" destOrd="0" presId="urn:microsoft.com/office/officeart/2005/8/layout/chevron1"/>
    <dgm:cxn modelId="{4230C9C1-51C1-46C5-960C-3C3183D94AA8}" type="presOf" srcId="{F2A1170F-3719-4004-9F25-5721A92E17AE}" destId="{7CAB6769-0AA0-4D70-8891-E51DE41C1AA1}" srcOrd="0" destOrd="0" presId="urn:microsoft.com/office/officeart/2005/8/layout/chevron1"/>
    <dgm:cxn modelId="{1F511A41-D2AA-410A-85D6-434CDBECF178}" type="presOf" srcId="{BF376CD9-7A81-4445-BA8E-B073A1E1BE9E}" destId="{2C1B6677-ED1A-459E-A758-B4C349E45BA6}" srcOrd="0" destOrd="0" presId="urn:microsoft.com/office/officeart/2005/8/layout/chevron1"/>
    <dgm:cxn modelId="{9BAA0771-E0EB-4393-9153-92AD4EB5FAFF}" srcId="{2EB7A5A3-88D8-4225-90F8-0CBF52BEDCCE}" destId="{BF376CD9-7A81-4445-BA8E-B073A1E1BE9E}" srcOrd="6" destOrd="0" parTransId="{7A0FF5E8-1D70-44F9-8BED-5CCBD61FE07F}" sibTransId="{7A180E36-855E-43F7-9A4F-9AD5B3451377}"/>
    <dgm:cxn modelId="{5CE06052-8FC5-4FC5-9F05-E7197092D55C}" type="presOf" srcId="{A27F5FB9-C8B9-4B8C-9AFD-F06CE10D2029}" destId="{96854C6F-DB84-4533-A8E0-68991092252B}" srcOrd="0" destOrd="0" presId="urn:microsoft.com/office/officeart/2005/8/layout/chevron1"/>
    <dgm:cxn modelId="{B65CE564-C9E7-4DBE-BDE5-AF0040B7FD07}" srcId="{2EB7A5A3-88D8-4225-90F8-0CBF52BEDCCE}" destId="{08BC0C4E-9191-445E-A0B5-8B16C0999844}" srcOrd="1" destOrd="0" parTransId="{4746DAFB-AA04-44C1-B377-B60E39C19922}" sibTransId="{9597A760-65EB-4FFE-9932-C0A3D0DEAC2B}"/>
    <dgm:cxn modelId="{5D0EE289-7AF3-40DB-BB17-1CD1B5CA46C5}" type="presOf" srcId="{08BC0C4E-9191-445E-A0B5-8B16C0999844}" destId="{BC902C47-6528-4A22-A3AA-E3062789E396}" srcOrd="0" destOrd="0" presId="urn:microsoft.com/office/officeart/2005/8/layout/chevron1"/>
    <dgm:cxn modelId="{415BF002-1BB4-4453-894B-CE9C6FCA7037}" srcId="{2EB7A5A3-88D8-4225-90F8-0CBF52BEDCCE}" destId="{F2A1170F-3719-4004-9F25-5721A92E17AE}" srcOrd="3" destOrd="0" parTransId="{340BF3B4-192C-4909-9104-B8EB44C1EBB4}" sibTransId="{74BE51AF-F481-4371-B318-11A548BB3B37}"/>
    <dgm:cxn modelId="{AEC4F9F3-727A-4EA4-B956-2A68495F29E2}" type="presParOf" srcId="{4C5FF3AC-D32B-4790-8CBB-F061240F241B}" destId="{2913E8C5-9023-4BD3-9A3C-F7E1D37BCDC3}" srcOrd="0" destOrd="0" presId="urn:microsoft.com/office/officeart/2005/8/layout/chevron1"/>
    <dgm:cxn modelId="{B5C663C9-1C37-4AA8-9D00-A4936DC0F70A}" type="presParOf" srcId="{4C5FF3AC-D32B-4790-8CBB-F061240F241B}" destId="{AE3027F5-FA5E-4E66-84DB-FAAB40461692}" srcOrd="1" destOrd="0" presId="urn:microsoft.com/office/officeart/2005/8/layout/chevron1"/>
    <dgm:cxn modelId="{0DA4A960-6807-458B-B427-91216CAE4BCE}" type="presParOf" srcId="{4C5FF3AC-D32B-4790-8CBB-F061240F241B}" destId="{BC902C47-6528-4A22-A3AA-E3062789E396}" srcOrd="2" destOrd="0" presId="urn:microsoft.com/office/officeart/2005/8/layout/chevron1"/>
    <dgm:cxn modelId="{F8AA1836-F5BB-48C7-A690-C612DD698E5E}" type="presParOf" srcId="{4C5FF3AC-D32B-4790-8CBB-F061240F241B}" destId="{039E24FE-B02F-4B04-826F-FBD3C86EE7F8}" srcOrd="3" destOrd="0" presId="urn:microsoft.com/office/officeart/2005/8/layout/chevron1"/>
    <dgm:cxn modelId="{068154AE-64CA-4637-B773-1E7C647C7143}" type="presParOf" srcId="{4C5FF3AC-D32B-4790-8CBB-F061240F241B}" destId="{96854C6F-DB84-4533-A8E0-68991092252B}" srcOrd="4" destOrd="0" presId="urn:microsoft.com/office/officeart/2005/8/layout/chevron1"/>
    <dgm:cxn modelId="{76E347F2-203C-4D53-ACF6-F50579301166}" type="presParOf" srcId="{4C5FF3AC-D32B-4790-8CBB-F061240F241B}" destId="{0FEDC5B3-11E8-41B2-A1E3-0E5EF73249A1}" srcOrd="5" destOrd="0" presId="urn:microsoft.com/office/officeart/2005/8/layout/chevron1"/>
    <dgm:cxn modelId="{354D279D-9B9B-4521-9178-D70FAFDE1B53}" type="presParOf" srcId="{4C5FF3AC-D32B-4790-8CBB-F061240F241B}" destId="{7CAB6769-0AA0-4D70-8891-E51DE41C1AA1}" srcOrd="6" destOrd="0" presId="urn:microsoft.com/office/officeart/2005/8/layout/chevron1"/>
    <dgm:cxn modelId="{35A37D88-27FF-4ED2-BE3D-92BDC24C8423}" type="presParOf" srcId="{4C5FF3AC-D32B-4790-8CBB-F061240F241B}" destId="{086C424C-024B-4ECD-9F1D-873507A4B64E}" srcOrd="7" destOrd="0" presId="urn:microsoft.com/office/officeart/2005/8/layout/chevron1"/>
    <dgm:cxn modelId="{6A0E8119-9BF1-412B-9DB6-3F0CDA0D5129}" type="presParOf" srcId="{4C5FF3AC-D32B-4790-8CBB-F061240F241B}" destId="{6A7E4F22-72F7-4183-802C-AD05042B1B0A}" srcOrd="8" destOrd="0" presId="urn:microsoft.com/office/officeart/2005/8/layout/chevron1"/>
    <dgm:cxn modelId="{1BE7DA52-BA10-4F0A-80F8-005CA11669DC}" type="presParOf" srcId="{4C5FF3AC-D32B-4790-8CBB-F061240F241B}" destId="{B6516C03-0906-49F7-BCF8-869ED8A77865}" srcOrd="9" destOrd="0" presId="urn:microsoft.com/office/officeart/2005/8/layout/chevron1"/>
    <dgm:cxn modelId="{5C9268D0-9007-4877-9030-4BA344F2097C}" type="presParOf" srcId="{4C5FF3AC-D32B-4790-8CBB-F061240F241B}" destId="{DBC42F06-893E-4A69-8303-BC18A19499B0}" srcOrd="10" destOrd="0" presId="urn:microsoft.com/office/officeart/2005/8/layout/chevron1"/>
    <dgm:cxn modelId="{974A0D46-8F4E-4C58-B4CD-A2912049383E}" type="presParOf" srcId="{4C5FF3AC-D32B-4790-8CBB-F061240F241B}" destId="{355F5B5F-858C-4115-8142-C9317232A6A8}" srcOrd="11" destOrd="0" presId="urn:microsoft.com/office/officeart/2005/8/layout/chevron1"/>
    <dgm:cxn modelId="{CE3A200B-23B7-413B-889F-AB77A7E12D56}" type="presParOf" srcId="{4C5FF3AC-D32B-4790-8CBB-F061240F241B}" destId="{2C1B6677-ED1A-459E-A758-B4C349E45BA6}" srcOrd="12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E16E7-BE41-4231-AA3C-9419DD0910CD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969A1-2576-4982-8020-AE1516698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36725-9BF5-439F-A9AA-CF00CC4B62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C0FEA-20CA-4CD0-B343-38C3843DA1E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05EA3C-705C-4698-8CD6-93A747F8FF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73C9F-8218-499B-89AE-F71BB77120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D22248-C0D3-4F84-8093-3BD601AC82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E8479D-7C22-487D-9A18-BDB230EECE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FED6E8-FA4E-4DBF-B36C-B106D108DF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F8D947-FE87-412B-B479-A792BEAD12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B7E37-1E17-469E-A5E2-F7F769B3D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41223-0D97-4FE0-8278-CF8F6CB985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D6E78F-BC93-4F21-9D4D-E0CA1F0D289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E7FEC-06DE-4660-BB29-BFF6A95933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DF945B-5556-4571-AC49-7463D3D58BC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D7B110-B6A2-42AE-9D3F-226B5CB1B0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05C0D-B367-47D5-A95A-27455A34882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1E1DB2-5FF9-42D9-9F7D-8F94D79C62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BED1EE-F8E4-4B73-A831-7AF2C437707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68E346-7721-4227-8BBB-DBF072977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AA89D0-0E07-45CF-AFAF-0D1E30C3FD1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1B1ED-A85E-4803-ADE5-B4590DC01B9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6549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8744"/>
            <a:ext cx="8229600" cy="460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7CCD-C288-40F3-837E-F276AE63157A}" type="datetimeFigureOut">
              <a:rPr lang="en-US" smtClean="0"/>
              <a:pPr/>
              <a:t>6/24/2009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D2C-CBFC-47A7-B58C-AC4139D136F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040" y="0"/>
            <a:ext cx="9144000" cy="849446"/>
            <a:chOff x="5040" y="0"/>
            <a:chExt cx="9144000" cy="849446"/>
          </a:xfrm>
        </p:grpSpPr>
        <p:pic>
          <p:nvPicPr>
            <p:cNvPr id="11" name="Picture 10" descr="Bottom Mosaic - Green.jpg"/>
            <p:cNvPicPr preferRelativeResize="0"/>
            <p:nvPr userDrawn="1"/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5040" y="8198"/>
              <a:ext cx="9144000" cy="84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Icon (256x).png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93024" y="0"/>
              <a:ext cx="874776" cy="8382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hyperlink" Target="http://www.microsoft.com/sdl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hyperlink" Target="http://www.microsoft.com/mspress/books/8753.aspx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5957.asp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hyperlink" Target="http://www.microsoft.com/mspress/books/10723.asp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securit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sd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logs.msdn.com/michael_howar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mspress/books/8485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hyperlink" Target="http://www.microsoft.com/mspress/books/%09%09%09%09%09%09%09%09%09%09/mspress/books/8485.aspx%09%09%09%09%09%09%09%09%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  <a:solidFill>
            <a:schemeClr val="accent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bg1"/>
                </a:solidFill>
              </a:rPr>
              <a:t>Important Note Regarding This Microsoft PowerPoint Presentation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* Do not include this slide in your presentation *</a:t>
            </a:r>
          </a:p>
          <a:p>
            <a:pPr eaLnBrk="1" hangingPunct="1">
              <a:buFont typeface="Arial" charset="0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This slide deck has been intentionally provided with very limited graphics and formatting to simplify content integration into your own preferred PowerPoint themes and styles.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E3E34-F735-4815-AEB6-D9815302D7B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Preventing SQL Injection with the Microsoft SDL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mtClean="0"/>
              <a:t>Validate input</a:t>
            </a:r>
          </a:p>
          <a:p>
            <a:r>
              <a:rPr lang="en-US" smtClean="0"/>
              <a:t>Use SQL parameterized queries </a:t>
            </a:r>
          </a:p>
          <a:p>
            <a:r>
              <a:rPr lang="en-US" smtClean="0"/>
              <a:t>Use stored procedures </a:t>
            </a:r>
          </a:p>
          <a:p>
            <a:pPr lvl="1"/>
            <a:r>
              <a:rPr lang="en-US" smtClean="0"/>
              <a:t>Do not use “exec @sql” construct</a:t>
            </a:r>
          </a:p>
          <a:p>
            <a:r>
              <a:rPr lang="en-US" smtClean="0"/>
              <a:t>Use SQL Execute-Only permission</a:t>
            </a:r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908EE-FC0D-4567-A495-2BA93BD600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6103" y="4465093"/>
            <a:ext cx="7300415" cy="6937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49236" y="417394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0403" y="2354239"/>
            <a:ext cx="2590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9676" y="3179928"/>
            <a:ext cx="3821375" cy="4071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2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Parameterized Queries to Prevent SQL Injection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569DB-D60E-48E0-B9D7-24B1A605F26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7672" y="6196084"/>
            <a:ext cx="4722125" cy="218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495" y="3930557"/>
            <a:ext cx="8195481" cy="2483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String sqlQuery_CheckIfUserAlreadyEntered = 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	"SELECT * FROM [Promotions_MillionDollarSweepstakes] WHERE Email = @pEmail”;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SqlParameter pEmail = new SqlParameter(“@pEmail", SqlDbType.NVarChar,250);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pEmail.Value = EmailTextBox.Text;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SqlCommand sqlCmd_CheckIfEmailExists = new 	SqlCommand(sqlQuery_CheckIfUserAlreadyEntered, new 	SqlConnection(connectionString));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sqlCmd_CheckIfEmailExists.Parameters.Add(pEmail);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44639"/>
            <a:ext cx="82296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String sqlQuery_CheckIfUserAlreadyEntered =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String.Format("SELECT * FROM [Promotions_MillionDollarSweepstakes] 		WHERE Email = '{0}'", EmailTextBox.Text);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SqlCommand sqlCmd_CheckIfEmailExists = new 	SqlCommand(sqlQuery_CheckIfUserAlreadyEntered, new 	SqlConnection(connectionString));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8" grpId="0" animBg="1"/>
      <p:bldP spid="9" grpId="0" animBg="1"/>
      <p:bldP spid="13" grpId="0" animBg="1"/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Any code, developed in any language, that accesses any type of database using a dynamically built SQL statement is suspect for SQL injection</a:t>
            </a: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Code Scanning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13B70-E564-4E43-A608-776FFFF6B0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3335" name="Group 23"/>
          <p:cNvGraphicFramePr>
            <a:graphicFrameLocks noGrp="1"/>
          </p:cNvGraphicFramePr>
          <p:nvPr/>
        </p:nvGraphicFramePr>
        <p:xfrm>
          <a:off x="685800" y="3733800"/>
          <a:ext cx="7467600" cy="2108835"/>
        </p:xfrm>
        <a:graphic>
          <a:graphicData uri="http://schemas.openxmlformats.org/drawingml/2006/table">
            <a:tbl>
              <a:tblPr/>
              <a:tblGrid>
                <a:gridCol w="3657600"/>
                <a:gridCol w="3810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Applies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FxCop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.NET Framework languages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Visual Studio Code Analysis Feature (/analyze)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.NET Framework languages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Microsoft Source Code Analyzer for SQL Injection (in ASP code)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Legacy ASP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Conclusion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Overview of SQL injection vulnerabilities</a:t>
            </a:r>
          </a:p>
          <a:p>
            <a:pPr eaLnBrk="1" hangingPunct="1"/>
            <a:r>
              <a:rPr lang="en-US" smtClean="0"/>
              <a:t>Preventing SQL injection vulnerabilities with the Microsoft SDL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3FAF4-0ECD-4764-B1AF-CE77E093BFE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Appendix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E445A-28B8-4A9F-8CD3-32CF7109253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Microsoft Security Development Lifecycle (SDL)</a:t>
            </a:r>
          </a:p>
        </p:txBody>
      </p:sp>
      <p:pic>
        <p:nvPicPr>
          <p:cNvPr id="16387" name="Picture 2" descr="Security shield windo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124200"/>
            <a:ext cx="811213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9850" y="3427413"/>
            <a:ext cx="2441575" cy="2444750"/>
            <a:chOff x="2755" y="2327"/>
            <a:chExt cx="1934" cy="1944"/>
          </a:xfrm>
        </p:grpSpPr>
        <p:pic>
          <p:nvPicPr>
            <p:cNvPr id="16445" name="Picture 6" descr="Shape-1-copy-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55" y="2327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46" name="Picture 7" descr="Internal-Testi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3" y="2938"/>
              <a:ext cx="825" cy="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609850" y="1322388"/>
            <a:ext cx="2441575" cy="2444750"/>
            <a:chOff x="2750" y="648"/>
            <a:chExt cx="1934" cy="1944"/>
          </a:xfrm>
        </p:grpSpPr>
        <p:pic>
          <p:nvPicPr>
            <p:cNvPr id="16442" name="Picture 9" descr="Shape-1-copy-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50" y="648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43" name="Picture 10" descr="Development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58" y="1191"/>
              <a:ext cx="719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44" name="Picture 11" descr="Produc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44" y="1210"/>
              <a:ext cx="447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9425" y="3422650"/>
            <a:ext cx="2439988" cy="2444750"/>
            <a:chOff x="1060" y="2326"/>
            <a:chExt cx="1933" cy="1944"/>
          </a:xfrm>
        </p:grpSpPr>
        <p:pic>
          <p:nvPicPr>
            <p:cNvPr id="16440" name="Picture 13" descr="Shape-1-copy-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060" y="2326"/>
              <a:ext cx="1933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41" name="Picture 14" descr="Beta-Testin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611" y="3142"/>
              <a:ext cx="6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91" name="Picture 15" descr="Center-Circl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054225" y="2868613"/>
            <a:ext cx="1425575" cy="142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68600" y="2124075"/>
            <a:ext cx="1323975" cy="1179513"/>
            <a:chOff x="2875" y="1285"/>
            <a:chExt cx="1050" cy="938"/>
          </a:xfrm>
        </p:grpSpPr>
        <p:pic>
          <p:nvPicPr>
            <p:cNvPr id="16437" name="Picture 17" descr="Shape-1-copy-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75" y="1285"/>
              <a:ext cx="1050" cy="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8" name="Picture 18" descr="--Design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61" y="1622"/>
              <a:ext cx="40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9" name="Picture 19" descr="--Secure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58" y="1537"/>
              <a:ext cx="392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84188" y="1314450"/>
            <a:ext cx="2441575" cy="2444750"/>
            <a:chOff x="1054" y="643"/>
            <a:chExt cx="1934" cy="1944"/>
          </a:xfrm>
        </p:grpSpPr>
        <p:pic>
          <p:nvPicPr>
            <p:cNvPr id="16434" name="Picture 21" descr="Shape-1-copy-5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054" y="643"/>
              <a:ext cx="1934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5" name="Picture 22" descr="Best-Practices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56" y="1087"/>
              <a:ext cx="750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6" name="Picture 23" descr="and-Learning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623" y="1194"/>
              <a:ext cx="686" cy="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214813" y="3271838"/>
            <a:ext cx="661987" cy="663575"/>
            <a:chOff x="4021" y="2198"/>
            <a:chExt cx="525" cy="528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1" y="2198"/>
              <a:ext cx="525" cy="528"/>
              <a:chOff x="3405" y="1820"/>
              <a:chExt cx="568" cy="567"/>
            </a:xfrm>
          </p:grpSpPr>
          <p:pic>
            <p:nvPicPr>
              <p:cNvPr id="16432" name="Picture 26" descr="Green-Ball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33" name="Picture 27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431" name="Picture 28" descr="M1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4167" y="2388"/>
              <a:ext cx="23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284413" y="1460500"/>
            <a:ext cx="966787" cy="663575"/>
            <a:chOff x="2466" y="327"/>
            <a:chExt cx="828" cy="567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596" y="327"/>
              <a:ext cx="568" cy="567"/>
              <a:chOff x="3405" y="1820"/>
              <a:chExt cx="568" cy="567"/>
            </a:xfrm>
          </p:grpSpPr>
          <p:pic>
            <p:nvPicPr>
              <p:cNvPr id="16428" name="Picture 31" descr="Green-Ball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29" name="Picture 32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427" name="Picture 33" descr="Product-Conception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2466" y="415"/>
              <a:ext cx="828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396" name="Picture 35" descr="Shape-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274763" y="2065338"/>
            <a:ext cx="16383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279525" y="2135188"/>
            <a:ext cx="1543050" cy="1435100"/>
            <a:chOff x="1474" y="1060"/>
            <a:chExt cx="1222" cy="1142"/>
          </a:xfrm>
        </p:grpSpPr>
        <p:pic>
          <p:nvPicPr>
            <p:cNvPr id="16424" name="Picture 40" descr="Small-Swoosh-copy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474" y="1060"/>
              <a:ext cx="1222" cy="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25" name="Picture 41" descr="Incident-Response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 rot="318258">
              <a:off x="1629" y="1110"/>
              <a:ext cx="764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482600" y="3130550"/>
            <a:ext cx="942975" cy="947738"/>
            <a:chOff x="1064" y="2086"/>
            <a:chExt cx="748" cy="753"/>
          </a:xfrm>
        </p:grpSpPr>
        <p:pic>
          <p:nvPicPr>
            <p:cNvPr id="16422" name="Picture 43" descr="glowball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064" y="2086"/>
              <a:ext cx="748" cy="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23" name="Picture 44" descr="Product-Launch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1174" y="2296"/>
              <a:ext cx="528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1200150" y="3398838"/>
            <a:ext cx="2854325" cy="1689100"/>
            <a:chOff x="694" y="2196"/>
            <a:chExt cx="1798" cy="1064"/>
          </a:xfrm>
        </p:grpSpPr>
        <p:pic>
          <p:nvPicPr>
            <p:cNvPr id="16413" name="Picture 47" descr="Shape-1-copy-15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1682" y="2543"/>
              <a:ext cx="810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4" name="Picture 48" descr="Testing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1848" y="2920"/>
              <a:ext cx="371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694" y="2196"/>
              <a:ext cx="992" cy="1046"/>
              <a:chOff x="1633" y="2299"/>
              <a:chExt cx="1248" cy="1321"/>
            </a:xfrm>
          </p:grpSpPr>
          <p:pic>
            <p:nvPicPr>
              <p:cNvPr id="16420" name="Picture 50" descr="Shape-1-copy-16"/>
              <p:cNvPicPr>
                <a:picLocks noChangeAspect="1" noChangeArrowheads="1"/>
              </p:cNvPicPr>
              <p:nvPr/>
            </p:nvPicPr>
            <p:blipFill>
              <a:blip r:embed="rId30"/>
              <a:srcRect/>
              <a:stretch>
                <a:fillRect/>
              </a:stretch>
            </p:blipFill>
            <p:spPr bwMode="auto">
              <a:xfrm>
                <a:off x="1633" y="2299"/>
                <a:ext cx="1248" cy="1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21" name="Picture 51" descr="Final-Security-Review"/>
              <p:cNvPicPr>
                <a:picLocks noChangeAspect="1" noChangeArrowheads="1"/>
              </p:cNvPicPr>
              <p:nvPr/>
            </p:nvPicPr>
            <p:blipFill>
              <a:blip r:embed="rId31"/>
              <a:srcRect/>
              <a:stretch>
                <a:fillRect/>
              </a:stretch>
            </p:blipFill>
            <p:spPr bwMode="auto">
              <a:xfrm>
                <a:off x="1876" y="2504"/>
                <a:ext cx="942" cy="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1083" y="2305"/>
              <a:ext cx="1057" cy="589"/>
              <a:chOff x="2122" y="2437"/>
              <a:chExt cx="1329" cy="743"/>
            </a:xfrm>
          </p:grpSpPr>
          <p:pic>
            <p:nvPicPr>
              <p:cNvPr id="16418" name="Picture 53" descr="Small-Swoosh"/>
              <p:cNvPicPr>
                <a:picLocks noChangeAspect="1" noChangeArrowheads="1"/>
              </p:cNvPicPr>
              <p:nvPr/>
            </p:nvPicPr>
            <p:blipFill>
              <a:blip r:embed="rId32"/>
              <a:srcRect/>
              <a:stretch>
                <a:fillRect/>
              </a:stretch>
            </p:blipFill>
            <p:spPr bwMode="auto">
              <a:xfrm>
                <a:off x="2122" y="2437"/>
                <a:ext cx="1329" cy="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19" name="Picture 54" descr="----Penetration-Testing"/>
              <p:cNvPicPr>
                <a:picLocks noChangeAspect="1" noChangeArrowheads="1"/>
              </p:cNvPicPr>
              <p:nvPr/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 rot="-397950">
                <a:off x="2224" y="2597"/>
                <a:ext cx="93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417" name="Picture 55" descr="security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776" y="2795"/>
              <a:ext cx="40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Group 56"/>
          <p:cNvGrpSpPr>
            <a:grpSpLocks/>
          </p:cNvGrpSpPr>
          <p:nvPr/>
        </p:nvGrpSpPr>
        <p:grpSpPr bwMode="auto">
          <a:xfrm>
            <a:off x="3297238" y="2879725"/>
            <a:ext cx="947737" cy="1481138"/>
            <a:chOff x="2015" y="1869"/>
            <a:chExt cx="597" cy="933"/>
          </a:xfrm>
        </p:grpSpPr>
        <p:pic>
          <p:nvPicPr>
            <p:cNvPr id="16410" name="Picture 57" descr="Shape-1-copy-10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2015" y="1869"/>
              <a:ext cx="597" cy="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1" name="Picture 58" descr="Coding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2231" y="2231"/>
              <a:ext cx="17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2" name="Picture 59" descr="--Secure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 rot="3797076">
              <a:off x="2268" y="2277"/>
              <a:ext cx="34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425700" y="5056188"/>
            <a:ext cx="663575" cy="661987"/>
            <a:chOff x="2604" y="3617"/>
            <a:chExt cx="525" cy="52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604" y="3617"/>
              <a:ext cx="525" cy="527"/>
              <a:chOff x="3405" y="1820"/>
              <a:chExt cx="568" cy="567"/>
            </a:xfrm>
          </p:grpSpPr>
          <p:pic>
            <p:nvPicPr>
              <p:cNvPr id="16408" name="Picture 62" descr="Green-Ball"/>
              <p:cNvPicPr>
                <a:picLocks noChangeAspect="1" noChangeArrowheads="1"/>
              </p:cNvPicPr>
              <p:nvPr/>
            </p:nvPicPr>
            <p:blipFill>
              <a:blip r:embed="rId38"/>
              <a:srcRect/>
              <a:stretch>
                <a:fillRect/>
              </a:stretch>
            </p:blipFill>
            <p:spPr bwMode="auto">
              <a:xfrm>
                <a:off x="3405" y="1820"/>
                <a:ext cx="568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9" name="Picture 63" descr="white_rainbow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3516" y="1820"/>
                <a:ext cx="34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407" name="Picture 64" descr="M2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2751" y="3807"/>
              <a:ext cx="231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402" name="Picture 5">
            <a:hlinkClick r:id="rId40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1"/>
          <a:srcRect/>
          <a:stretch>
            <a:fillRect/>
          </a:stretch>
        </p:blipFill>
        <p:spPr>
          <a:xfrm>
            <a:off x="5562600" y="1447800"/>
            <a:ext cx="1905000" cy="2173288"/>
          </a:xfrm>
        </p:spPr>
      </p:pic>
      <p:sp>
        <p:nvSpPr>
          <p:cNvPr id="16403" name="TextBox 118"/>
          <p:cNvSpPr txBox="1">
            <a:spLocks noChangeArrowheads="1"/>
          </p:cNvSpPr>
          <p:nvPr/>
        </p:nvSpPr>
        <p:spPr bwMode="auto">
          <a:xfrm>
            <a:off x="1066800" y="5943600"/>
            <a:ext cx="731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alibri" pitchFamily="34" charset="0"/>
              </a:rPr>
              <a:t>Official SDL Web Site: </a:t>
            </a:r>
            <a:r>
              <a:rPr lang="en-US" sz="2400">
                <a:latin typeface="Calibri" pitchFamily="34" charset="0"/>
                <a:hlinkClick r:id="rId42"/>
              </a:rPr>
              <a:t>http://www.microsoft.com/sdl</a:t>
            </a:r>
            <a:r>
              <a:rPr lang="en-US" sz="2400" b="1">
                <a:latin typeface="Calibri" pitchFamily="34" charset="0"/>
              </a:rPr>
              <a:t> </a:t>
            </a:r>
          </a:p>
        </p:txBody>
      </p:sp>
      <p:sp>
        <p:nvSpPr>
          <p:cNvPr id="16404" name="TextBox 60"/>
          <p:cNvSpPr txBox="1">
            <a:spLocks noChangeArrowheads="1"/>
          </p:cNvSpPr>
          <p:nvPr/>
        </p:nvSpPr>
        <p:spPr bwMode="auto">
          <a:xfrm>
            <a:off x="5486400" y="3886200"/>
            <a:ext cx="3505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SDL Book:</a:t>
            </a:r>
          </a:p>
          <a:p>
            <a:r>
              <a:rPr lang="en-US" sz="2400">
                <a:latin typeface="Calibri" pitchFamily="34" charset="0"/>
                <a:hlinkClick r:id="rId40"/>
              </a:rPr>
              <a:t>http://www.microsoft.com/mspress/books/8753.aspx</a:t>
            </a:r>
            <a:endParaRPr lang="en-US" sz="2400" b="1">
              <a:latin typeface="Calibri" pitchFamily="34" charset="0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A7344-4BE1-4535-B395-4302D2082D3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Writing Secure Code </a:t>
            </a:r>
            <a:br>
              <a:rPr lang="en-US" b="1" dirty="0" smtClean="0"/>
            </a:br>
            <a:r>
              <a:rPr lang="en-US" b="1" dirty="0" smtClean="0"/>
              <a:t>Book Series</a:t>
            </a:r>
            <a:endParaRPr lang="en-US" b="1" dirty="0"/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4495800" y="17526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Code, </a:t>
            </a:r>
          </a:p>
          <a:p>
            <a:r>
              <a:rPr lang="en-US" sz="2400" b="1">
                <a:latin typeface="Calibri" pitchFamily="34" charset="0"/>
              </a:rPr>
              <a:t>2</a:t>
            </a:r>
            <a:r>
              <a:rPr lang="en-US" sz="2400" b="1" baseline="30000">
                <a:latin typeface="Calibri" pitchFamily="34" charset="0"/>
              </a:rPr>
              <a:t>nd</a:t>
            </a:r>
            <a:r>
              <a:rPr lang="en-US" sz="2400" b="1">
                <a:latin typeface="Calibri" pitchFamily="34" charset="0"/>
              </a:rPr>
              <a:t> Edition:</a:t>
            </a:r>
          </a:p>
          <a:p>
            <a:r>
              <a:rPr lang="en-US" sz="2400">
                <a:latin typeface="Calibri" pitchFamily="34" charset="0"/>
                <a:hlinkClick r:id="rId3"/>
              </a:rPr>
              <a:t>http://www.microsoft.com/mspress/books/5957.aspx</a:t>
            </a:r>
            <a:r>
              <a:rPr lang="en-US" sz="2400">
                <a:latin typeface="Calibri" pitchFamily="34" charset="0"/>
              </a:rPr>
              <a:t> 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4495800" y="4191000"/>
            <a:ext cx="426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Writing Secure Code for Windows Vista:</a:t>
            </a:r>
          </a:p>
          <a:p>
            <a:r>
              <a:rPr lang="en-US" sz="2400">
                <a:latin typeface="Calibri" pitchFamily="34" charset="0"/>
                <a:hlinkClick r:id="rId4"/>
              </a:rPr>
              <a:t>http://www.microsoft.com/mspress/books/10723.aspx</a:t>
            </a:r>
            <a:r>
              <a:rPr lang="en-US" sz="2400">
                <a:latin typeface="Calibri" pitchFamily="34" charset="0"/>
              </a:rPr>
              <a:t>  </a:t>
            </a:r>
          </a:p>
        </p:txBody>
      </p:sp>
      <p:pic>
        <p:nvPicPr>
          <p:cNvPr id="17413" name="Picture 4" descr="WSCv2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1746250" cy="2057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7414" name="Picture 2" descr="http://www.mspress.co.il/gallery1/thumbs/9780735623934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4114800"/>
            <a:ext cx="17526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07211-5B2E-49A7-87F7-7C21A97D8E3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Developer Network (MSDN) Security Developer Center</a:t>
            </a:r>
            <a:endParaRPr lang="en-US" b="1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Official Web site: </a:t>
            </a:r>
            <a:r>
              <a:rPr lang="en-US" smtClean="0">
                <a:hlinkClick r:id="rId3"/>
              </a:rPr>
              <a:t>http://msdn.microsoft.com/security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2962275"/>
            <a:ext cx="6429375" cy="38957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37E27-56B9-4985-914A-CA4EA1569E5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Secure Development Blogs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Microsoft Security Development Lifecycle (SDL) Blog: </a:t>
            </a:r>
            <a:r>
              <a:rPr lang="en-US" smtClean="0">
                <a:hlinkClick r:id="rId3"/>
              </a:rPr>
              <a:t>http://blogs.msdn.com/sdl</a:t>
            </a:r>
            <a:endParaRPr lang="en-US" smtClean="0"/>
          </a:p>
          <a:p>
            <a:pPr eaLnBrk="1" hangingPunct="1"/>
            <a:r>
              <a:rPr lang="en-US" smtClean="0"/>
              <a:t>Michael Howard’s Blog: </a:t>
            </a:r>
            <a:r>
              <a:rPr lang="en-US" smtClean="0">
                <a:hlinkClick r:id="rId4"/>
              </a:rPr>
              <a:t>http://blogs.msdn.com/michael_howard</a:t>
            </a:r>
            <a:endParaRPr lang="en-US" smtClean="0"/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B677AA-F702-45A0-9D86-4B113F145C9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Microsoft Hunting Security Bugs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352800" y="1600200"/>
            <a:ext cx="53340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b="1" smtClean="0"/>
              <a:t>Hunting Security Bugs:</a:t>
            </a:r>
          </a:p>
          <a:p>
            <a:pPr>
              <a:buFont typeface="Arial" pitchFamily="34" charset="0"/>
              <a:buNone/>
            </a:pPr>
            <a:r>
              <a:rPr lang="en-US" smtClean="0">
                <a:hlinkClick r:id="rId3"/>
              </a:rPr>
              <a:t>http://www.microsoft.com/mspress/books/8485.aspx</a:t>
            </a:r>
            <a:r>
              <a:rPr lang="en-US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6E47A-122B-4925-A0B2-3CB9427D5E1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0485" name="AutoShape 6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AutoShape 8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10" descr="http://www.microsoft.com/mspress/books/%09%09%09%09%09%09%09%09%09%09%09/MSPress/books/imgt/8485.gif%09%09%09%09%09%09%09%09%09%09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88" name="Picture 12" descr="http://ecx.images-amazon.com/images/I/21RE8A04MJ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1600200"/>
            <a:ext cx="20399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Security Development Lifecycle (SDL) Field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SQL </a:t>
            </a:r>
            <a:r>
              <a:rPr lang="en-US" dirty="0" smtClean="0"/>
              <a:t>Injection (Level </a:t>
            </a:r>
            <a:r>
              <a:rPr lang="en-US" dirty="0" smtClean="0"/>
              <a:t>200)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03D58-41C3-4C66-8E54-54D6F5ADCF30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Additional SDL Training Content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Secure Design Principles</a:t>
            </a:r>
          </a:p>
          <a:p>
            <a:r>
              <a:rPr lang="en-US" smtClean="0"/>
              <a:t>Secure Implementation Principles</a:t>
            </a:r>
          </a:p>
          <a:p>
            <a:r>
              <a:rPr lang="en-US" smtClean="0"/>
              <a:t>Secure Verification Principles</a:t>
            </a:r>
          </a:p>
          <a:p>
            <a:r>
              <a:rPr lang="en-US" smtClean="0"/>
              <a:t>SQL Injection Vulnerabilities</a:t>
            </a:r>
          </a:p>
          <a:p>
            <a:r>
              <a:rPr lang="en-US" smtClean="0"/>
              <a:t>Cross-Site Scripting Vulnerabilities</a:t>
            </a:r>
          </a:p>
          <a:p>
            <a:r>
              <a:rPr lang="en-US" smtClean="0"/>
              <a:t>Buffer Overflow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994D9-6FDA-491B-B1B0-D4755F56C96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the Microsoft SDL</a:t>
            </a:r>
          </a:p>
          <a:p>
            <a:pPr eaLnBrk="1" hangingPunct="1"/>
            <a:r>
              <a:rPr lang="en-US" smtClean="0"/>
              <a:t>SQL Injection Overview</a:t>
            </a:r>
          </a:p>
          <a:p>
            <a:pPr eaLnBrk="1" hangingPunct="1"/>
            <a:r>
              <a:rPr lang="en-US" smtClean="0"/>
              <a:t>Preventing SQL Injection Vulnerabilities with the Microsoft SDL</a:t>
            </a:r>
          </a:p>
          <a:p>
            <a:pPr eaLnBrk="1" hangingPunct="1"/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85FB8-F9C1-4963-B46C-8450E8E1F30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Microsoft Security Development Lifecycle (SDL)</a:t>
            </a:r>
            <a:endParaRPr lang="en-US" b="1" dirty="0"/>
          </a:p>
        </p:txBody>
      </p:sp>
      <p:sp>
        <p:nvSpPr>
          <p:cNvPr id="111" name="Header Text"/>
          <p:cNvSpPr>
            <a:spLocks noChangeArrowheads="1"/>
          </p:cNvSpPr>
          <p:nvPr/>
        </p:nvSpPr>
        <p:spPr bwMode="auto">
          <a:xfrm>
            <a:off x="381000" y="1752600"/>
            <a:ext cx="838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BD0D9"/>
              </a:buClr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Delivering secure software requires:</a:t>
            </a:r>
          </a:p>
        </p:txBody>
      </p:sp>
      <p:grpSp>
        <p:nvGrpSpPr>
          <p:cNvPr id="3" name="Top Bracket"/>
          <p:cNvGrpSpPr>
            <a:grpSpLocks/>
          </p:cNvGrpSpPr>
          <p:nvPr/>
        </p:nvGrpSpPr>
        <p:grpSpPr bwMode="auto">
          <a:xfrm>
            <a:off x="381000" y="2139950"/>
            <a:ext cx="8382000" cy="622300"/>
            <a:chOff x="487180" y="2038290"/>
            <a:chExt cx="8123420" cy="622330"/>
          </a:xfrm>
        </p:grpSpPr>
        <p:sp>
          <p:nvSpPr>
            <p:cNvPr id="5136" name="Rectangle 133"/>
            <p:cNvSpPr>
              <a:spLocks noChangeArrowheads="1"/>
            </p:cNvSpPr>
            <p:nvPr/>
          </p:nvSpPr>
          <p:spPr bwMode="auto">
            <a:xfrm>
              <a:off x="533400" y="2038290"/>
              <a:ext cx="807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SzPct val="95000"/>
              </a:pPr>
              <a:r>
                <a:rPr lang="en-US">
                  <a:latin typeface="Calibri" pitchFamily="34" charset="0"/>
                  <a:ea typeface="ＭＳ Ｐゴシック" pitchFamily="34" charset="-128"/>
                </a:rPr>
                <a:t>Executive commitment </a:t>
              </a:r>
              <a:r>
                <a:rPr lang="en-US">
                  <a:latin typeface="Calibri" pitchFamily="34" charset="0"/>
                  <a:ea typeface="ＭＳ Ｐゴシック" pitchFamily="34" charset="-128"/>
                  <a:sym typeface="Wingdings" pitchFamily="2" charset="2"/>
                </a:rPr>
                <a:t> </a:t>
              </a:r>
              <a:r>
                <a:rPr lang="en-US">
                  <a:latin typeface="Calibri" pitchFamily="34" charset="0"/>
                  <a:ea typeface="ＭＳ Ｐゴシック" pitchFamily="34" charset="-128"/>
                </a:rPr>
                <a:t>SDL a mandatory policy at Microsoft since 2004</a:t>
              </a:r>
            </a:p>
          </p:txBody>
        </p:sp>
        <p:sp>
          <p:nvSpPr>
            <p:cNvPr id="135" name="Right Brace 134"/>
            <p:cNvSpPr/>
            <p:nvPr/>
          </p:nvSpPr>
          <p:spPr>
            <a:xfrm rot="16200000">
              <a:off x="4437760" y="-1512220"/>
              <a:ext cx="222261" cy="8123420"/>
            </a:xfrm>
            <a:prstGeom prst="rightBrace">
              <a:avLst>
                <a:gd name="adj1" fmla="val 8333"/>
                <a:gd name="adj2" fmla="val 4955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</p:grpSp>
      <p:grpSp>
        <p:nvGrpSpPr>
          <p:cNvPr id="4" name="Bottom Bracket"/>
          <p:cNvGrpSpPr>
            <a:grpSpLocks/>
          </p:cNvGrpSpPr>
          <p:nvPr/>
        </p:nvGrpSpPr>
        <p:grpSpPr bwMode="auto">
          <a:xfrm>
            <a:off x="136525" y="3740150"/>
            <a:ext cx="8610600" cy="688975"/>
            <a:chOff x="137160" y="4337585"/>
            <a:chExt cx="8610603" cy="689064"/>
          </a:xfrm>
        </p:grpSpPr>
        <p:sp>
          <p:nvSpPr>
            <p:cNvPr id="137" name="Rectangle 136"/>
            <p:cNvSpPr/>
            <p:nvPr/>
          </p:nvSpPr>
          <p:spPr>
            <a:xfrm>
              <a:off x="2473089" y="4657317"/>
              <a:ext cx="2795740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Technology and Process</a:t>
              </a:r>
            </a:p>
          </p:txBody>
        </p:sp>
        <p:sp>
          <p:nvSpPr>
            <p:cNvPr id="138" name="Right Brace 137"/>
            <p:cNvSpPr/>
            <p:nvPr/>
          </p:nvSpPr>
          <p:spPr>
            <a:xfrm rot="5400000">
              <a:off x="3770141" y="2015879"/>
              <a:ext cx="201639" cy="484505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7160" y="4657317"/>
              <a:ext cx="12889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Education</a:t>
              </a:r>
            </a:p>
          </p:txBody>
        </p:sp>
        <p:sp>
          <p:nvSpPr>
            <p:cNvPr id="140" name="Right Brace 139"/>
            <p:cNvSpPr/>
            <p:nvPr/>
          </p:nvSpPr>
          <p:spPr>
            <a:xfrm rot="5400000">
              <a:off x="680865" y="3873255"/>
              <a:ext cx="201639" cy="11303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65004" y="4657317"/>
              <a:ext cx="2203315" cy="36933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brightRoom" dir="t">
                <a:rot lat="0" lon="0" rev="12000000"/>
              </a:lightRig>
            </a:scene3d>
            <a:sp3d prstMaterial="softEdge">
              <a:bevelT w="127000" h="63500" prst="softRound"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SzPct val="95000"/>
                <a:defRPr/>
              </a:pPr>
              <a:r>
                <a:rPr lang="en-US" dirty="0">
                  <a:ln w="1905"/>
                  <a:latin typeface="+mn-lt"/>
                  <a:ea typeface="ＭＳ Ｐゴシック" charset="-128"/>
                </a:rPr>
                <a:t>Accountability</a:t>
              </a:r>
              <a:r>
                <a:rPr lang="en-US" dirty="0">
                  <a:ln w="1905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ＭＳ Ｐゴシック" charset="-128"/>
                </a:rPr>
                <a:t> </a:t>
              </a:r>
            </a:p>
          </p:txBody>
        </p:sp>
        <p:sp>
          <p:nvSpPr>
            <p:cNvPr id="142" name="Right Brace 141"/>
            <p:cNvSpPr/>
            <p:nvPr/>
          </p:nvSpPr>
          <p:spPr>
            <a:xfrm rot="5400000">
              <a:off x="7465049" y="3272388"/>
              <a:ext cx="203226" cy="2362201"/>
            </a:xfrm>
            <a:prstGeom prst="righ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5127" name="Picture 2" descr="C:\Program Files\Microsoft Resource DVD Artwork\DVD_ART\Artwork_Imagery\Shapes and Graphics\Arrows - arrow\Curved\loop continuous cycle arrows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584700"/>
            <a:ext cx="6451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Rectangle 144"/>
          <p:cNvSpPr>
            <a:spLocks noChangeArrowheads="1"/>
          </p:cNvSpPr>
          <p:nvPr/>
        </p:nvSpPr>
        <p:spPr bwMode="auto">
          <a:xfrm>
            <a:off x="1397000" y="5600700"/>
            <a:ext cx="624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5000"/>
            </a:pPr>
            <a:r>
              <a:rPr lang="en-US" sz="2000" b="1">
                <a:latin typeface="Calibri" pitchFamily="34" charset="0"/>
                <a:ea typeface="ＭＳ Ｐゴシック" pitchFamily="34" charset="-128"/>
              </a:rPr>
              <a:t>Ongoing Process Improvements </a:t>
            </a:r>
            <a:r>
              <a:rPr lang="en-US" sz="2000" b="1">
                <a:latin typeface="Calibri" pitchFamily="34" charset="0"/>
                <a:ea typeface="ＭＳ Ｐゴシック" pitchFamily="34" charset="-128"/>
                <a:sym typeface="Wingdings" pitchFamily="2" charset="2"/>
              </a:rPr>
              <a:t></a:t>
            </a:r>
            <a:r>
              <a:rPr lang="en-US" sz="2000" b="1">
                <a:latin typeface="Calibri" pitchFamily="34" charset="0"/>
                <a:ea typeface="ＭＳ Ｐゴシック" pitchFamily="34" charset="-128"/>
              </a:rPr>
              <a:t> 6 month 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60C2F-D653-47AE-9629-C47F112AD9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76200" y="304800"/>
          <a:ext cx="8915400" cy="591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Overview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53486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SQL Injection:</a:t>
            </a:r>
            <a:r>
              <a:rPr lang="en-US" sz="2800" dirty="0" smtClean="0"/>
              <a:t> Can occur when </a:t>
            </a:r>
            <a:r>
              <a:rPr lang="en-US" sz="2800" dirty="0" err="1" smtClean="0"/>
              <a:t>unvalidated</a:t>
            </a:r>
            <a:r>
              <a:rPr lang="en-US" sz="2800" dirty="0" smtClean="0"/>
              <a:t> data is used to construct dynamic SQL statements that are later executed by a database</a:t>
            </a:r>
          </a:p>
          <a:p>
            <a:r>
              <a:rPr lang="en-US" sz="2800" dirty="0" smtClean="0"/>
              <a:t>Allows malicious users to control SQL statement execution flow</a:t>
            </a:r>
          </a:p>
          <a:p>
            <a:r>
              <a:rPr lang="en-US" sz="2800" dirty="0" smtClean="0"/>
              <a:t>Manifests due to:</a:t>
            </a:r>
          </a:p>
          <a:p>
            <a:pPr lvl="1"/>
            <a:r>
              <a:rPr lang="en-US" dirty="0" smtClean="0"/>
              <a:t>Improper input validation</a:t>
            </a:r>
          </a:p>
          <a:p>
            <a:pPr lvl="1"/>
            <a:r>
              <a:rPr lang="en-US" dirty="0" smtClean="0"/>
              <a:t>Dynamic construction of SQL statements without the use of type-safe parameters</a:t>
            </a:r>
          </a:p>
          <a:p>
            <a:pPr lvl="1"/>
            <a:r>
              <a:rPr lang="en-US" dirty="0" smtClean="0"/>
              <a:t>Use of over-privileged database logins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F72CF-FBF0-48BD-A41A-28A0259144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1F63E-3C8F-460F-8480-6888DC72F63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5705" y="1459173"/>
            <a:ext cx="72390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SELECT * FROM ShipmentOrders </a:t>
            </a:r>
          </a:p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WHERE ID = ‘</a:t>
            </a:r>
            <a:r>
              <a:rPr lang="en-US" sz="2400" i="1" dirty="0">
                <a:solidFill>
                  <a:schemeClr val="tx1"/>
                </a:solidFill>
              </a:rPr>
              <a:t>&lt;ID_ENTERED_BY_USER&gt;’;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667000"/>
            <a:ext cx="80772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#1: </a:t>
            </a:r>
            <a:r>
              <a:rPr lang="en-US" sz="2000" dirty="0">
                <a:solidFill>
                  <a:schemeClr val="tx1"/>
                </a:solidFill>
              </a:rPr>
              <a:t> ID = 1000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ShipmentOrders WHERE ID = ‘1000’;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10000"/>
            <a:ext cx="807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#2: </a:t>
            </a:r>
            <a:r>
              <a:rPr lang="en-US" sz="2000" dirty="0">
                <a:solidFill>
                  <a:schemeClr val="tx1"/>
                </a:solidFill>
              </a:rPr>
              <a:t> ID = 1000’; DROP TABLE ShipmentOrders;--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ShipmentOrders WHERE ID = ‘1000’;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DROP TABLE ShipmentOrders;--’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5334000"/>
            <a:ext cx="80772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INPUT #3: </a:t>
            </a:r>
            <a:r>
              <a:rPr lang="en-US" sz="2000" dirty="0">
                <a:solidFill>
                  <a:schemeClr val="tx1"/>
                </a:solidFill>
              </a:rPr>
              <a:t> ID = 1000’; exec xp_cmdshell </a:t>
            </a:r>
            <a:r>
              <a:rPr lang="en-US" sz="2000" i="1" dirty="0">
                <a:solidFill>
                  <a:schemeClr val="tx1"/>
                </a:solidFill>
              </a:rPr>
              <a:t>&lt;any_command&gt;</a:t>
            </a:r>
            <a:r>
              <a:rPr lang="en-US" sz="2000" dirty="0">
                <a:solidFill>
                  <a:schemeClr val="tx1"/>
                </a:solidFill>
              </a:rPr>
              <a:t>;--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Database Executes: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SELECT * FROM ShipmentOrders WHERE ID = ‘1000’;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exec xp_cmdshell </a:t>
            </a:r>
            <a:r>
              <a:rPr lang="en-US" sz="2000" i="1" dirty="0">
                <a:solidFill>
                  <a:schemeClr val="tx1"/>
                </a:solidFill>
              </a:rPr>
              <a:t>&lt;any_command&gt;</a:t>
            </a:r>
            <a:r>
              <a:rPr lang="en-US" sz="2000" dirty="0">
                <a:solidFill>
                  <a:schemeClr val="tx1"/>
                </a:solidFill>
              </a:rPr>
              <a:t>;--’</a:t>
            </a:r>
          </a:p>
          <a:p>
            <a:pPr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in the News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6625"/>
          </a:xfrm>
        </p:spPr>
        <p:txBody>
          <a:bodyPr>
            <a:spAutoFit/>
          </a:bodyPr>
          <a:lstStyle/>
          <a:p>
            <a:r>
              <a:rPr lang="en-US" sz="2400" smtClean="0"/>
              <a:t>March 2006: Indian government tourism site was found to be vulnerable to SQL injection attacks</a:t>
            </a:r>
          </a:p>
          <a:p>
            <a:pPr lvl="1"/>
            <a:r>
              <a:rPr lang="en-US" sz="2000" smtClean="0"/>
              <a:t>Web Application Security Consortium, March 29, 2006</a:t>
            </a:r>
          </a:p>
          <a:p>
            <a:pPr lvl="1">
              <a:buFont typeface="Arial" pitchFamily="34" charset="0"/>
              <a:buNone/>
            </a:pPr>
            <a:endParaRPr lang="en-US" sz="2000" smtClean="0"/>
          </a:p>
          <a:p>
            <a:r>
              <a:rPr lang="en-US" sz="2400" smtClean="0"/>
              <a:t>August 2007: United Nations website was defaced using a SQL injection attack</a:t>
            </a:r>
          </a:p>
          <a:p>
            <a:pPr lvl="1"/>
            <a:r>
              <a:rPr lang="en-US" sz="2000" smtClean="0"/>
              <a:t>Computerworld, August 17, 2007</a:t>
            </a:r>
          </a:p>
          <a:p>
            <a:endParaRPr lang="en-US" sz="2000" smtClean="0"/>
          </a:p>
          <a:p>
            <a:r>
              <a:rPr lang="en-US" sz="2400" smtClean="0"/>
              <a:t>January 2008: Mass SQL injection attack occurred against tens of thousands of government, academic, and private sector systems</a:t>
            </a:r>
          </a:p>
          <a:p>
            <a:pPr lvl="1"/>
            <a:r>
              <a:rPr lang="en-US" sz="2000" smtClean="0"/>
              <a:t>Computerworld, August 8,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B7E71-A3DE-42C4-9D10-EB881BE19B7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 Injection Demonstration: </a:t>
            </a:r>
            <a:br>
              <a:rPr lang="en-US" b="1" smtClean="0"/>
            </a:br>
            <a:r>
              <a:rPr lang="en-US" b="1" smtClean="0"/>
              <a:t>The Contoso Credit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73896-4F37-4A06-A0C5-49D37168176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76400"/>
            <a:ext cx="59436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Common SQL Injection Myths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SQL injection applies only to applications that use Microsoft SQL Server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SQL injection applies only to Web-based applications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SQL injection can be remedied by using transport security protocols, such as SSL and IPSec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mtClean="0"/>
              <a:t>SQL injection only applies to non-authenticated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0DEFE-B34D-435A-9483-D08FF00383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DL Segoe UI 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54F05FB043A74A803CC6117C28F161" ma:contentTypeVersion="0" ma:contentTypeDescription="Create a new document." ma:contentTypeScope="" ma:versionID="c765d30d315e2933eb7981e68615fc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5C1E926-3EC4-4D27-BDE0-162716B8E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8C7CB7-D456-4EB8-9107-42EAC9FD232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0DA6A2F-E850-496C-A225-35EC6F5E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680</Words>
  <Application>Microsoft Office PowerPoint</Application>
  <PresentationFormat>On-screen Show (4:3)</PresentationFormat>
  <Paragraphs>159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Security Development Lifecycle (SDL) Field Content</vt:lpstr>
      <vt:lpstr>Agenda</vt:lpstr>
      <vt:lpstr>Microsoft Security Development Lifecycle (SDL)</vt:lpstr>
      <vt:lpstr>SQL Injection Overview</vt:lpstr>
      <vt:lpstr>SQL Injection Example</vt:lpstr>
      <vt:lpstr>SQL Injection in the News</vt:lpstr>
      <vt:lpstr>SQL Injection Demonstration:  The Contoso Credit Union</vt:lpstr>
      <vt:lpstr>Common SQL Injection Myths</vt:lpstr>
      <vt:lpstr>Preventing SQL Injection with the Microsoft SDL</vt:lpstr>
      <vt:lpstr>Using Parameterized Queries to Prevent SQL Injection Attacks</vt:lpstr>
      <vt:lpstr>SQL Injection Code Scanning Tools</vt:lpstr>
      <vt:lpstr>Conclusion</vt:lpstr>
      <vt:lpstr>Appendix</vt:lpstr>
      <vt:lpstr>Microsoft Security Development Lifecycle (SDL)</vt:lpstr>
      <vt:lpstr>Microsoft Writing Secure Code  Book Series</vt:lpstr>
      <vt:lpstr>Microsoft Developer Network (MSDN) Security Developer Center</vt:lpstr>
      <vt:lpstr>Secure Development Blogs</vt:lpstr>
      <vt:lpstr>Microsoft Hunting Security Bugs</vt:lpstr>
      <vt:lpstr>Additional SDL Training Content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DCL</dc:creator>
  <cp:lastModifiedBy>Heather Poulsen</cp:lastModifiedBy>
  <cp:revision>50</cp:revision>
  <dcterms:created xsi:type="dcterms:W3CDTF">2009-04-12T23:14:36Z</dcterms:created>
  <dcterms:modified xsi:type="dcterms:W3CDTF">2009-06-25T05:42:05Z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0x0101002754F05FB043A74A803CC6117C28F161</vt:lpwstr>
  </property>
</Properties>
</file>