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2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B1493-0E15-453C-B4B3-CED7228C33C2}" type="presOf" srcId="{F2A1170F-3719-4004-9F25-5721A92E17AE}" destId="{7CAB6769-0AA0-4D70-8891-E51DE41C1AA1}" srcOrd="0" destOrd="0" presId="urn:microsoft.com/office/officeart/2005/8/layout/chevron1"/>
    <dgm:cxn modelId="{2C13CF07-6AE0-496B-8D98-01F01FE0CAD8}" type="presOf" srcId="{2EB7A5A3-88D8-4225-90F8-0CBF52BEDCCE}" destId="{4C5FF3AC-D32B-4790-8CBB-F061240F241B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0E440B6B-49BD-4E74-914E-B1F8E937E7E0}" type="presOf" srcId="{CD2DE220-D9A6-4C70-8617-910DB46F203E}" destId="{6A7E4F22-72F7-4183-802C-AD05042B1B0A}" srcOrd="0" destOrd="0" presId="urn:microsoft.com/office/officeart/2005/8/layout/chevron1"/>
    <dgm:cxn modelId="{54D9E4F5-71A3-4640-89E8-03A30E7251BF}" type="presOf" srcId="{56F0602E-ABE9-4606-9BFB-C99877391650}" destId="{2913E8C5-9023-4BD3-9A3C-F7E1D37BCDC3}" srcOrd="0" destOrd="0" presId="urn:microsoft.com/office/officeart/2005/8/layout/chevron1"/>
    <dgm:cxn modelId="{C9C3F293-D185-45E0-8E3A-E4CA9F397527}" type="presOf" srcId="{BF376CD9-7A81-4445-BA8E-B073A1E1BE9E}" destId="{2C1B6677-ED1A-459E-A758-B4C349E45BA6}" srcOrd="0" destOrd="0" presId="urn:microsoft.com/office/officeart/2005/8/layout/chevron1"/>
    <dgm:cxn modelId="{1F0ACC8E-22D4-4330-9FD6-1F51644A2219}" type="presOf" srcId="{A27F5FB9-C8B9-4B8C-9AFD-F06CE10D2029}" destId="{96854C6F-DB84-4533-A8E0-68991092252B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7170738D-E31B-4A30-8355-11111F912C4D}" type="presOf" srcId="{6E008CEF-796C-4183-8258-F9DFE6388002}" destId="{DBC42F06-893E-4A69-8303-BC18A19499B0}" srcOrd="0" destOrd="0" presId="urn:microsoft.com/office/officeart/2005/8/layout/chevron1"/>
    <dgm:cxn modelId="{9C72A2DF-D216-41E0-AF30-D940E35D9951}" type="presOf" srcId="{08BC0C4E-9191-445E-A0B5-8B16C0999844}" destId="{BC902C47-6528-4A22-A3AA-E3062789E396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4F36A8B7-5151-47CE-845B-4544DBCEB89B}" type="presParOf" srcId="{4C5FF3AC-D32B-4790-8CBB-F061240F241B}" destId="{2913E8C5-9023-4BD3-9A3C-F7E1D37BCDC3}" srcOrd="0" destOrd="0" presId="urn:microsoft.com/office/officeart/2005/8/layout/chevron1"/>
    <dgm:cxn modelId="{4F425564-CDAE-4750-95C8-3FC42738912D}" type="presParOf" srcId="{4C5FF3AC-D32B-4790-8CBB-F061240F241B}" destId="{AE3027F5-FA5E-4E66-84DB-FAAB40461692}" srcOrd="1" destOrd="0" presId="urn:microsoft.com/office/officeart/2005/8/layout/chevron1"/>
    <dgm:cxn modelId="{EE6DE767-ECE8-431E-90B1-2A2B1E8027EA}" type="presParOf" srcId="{4C5FF3AC-D32B-4790-8CBB-F061240F241B}" destId="{BC902C47-6528-4A22-A3AA-E3062789E396}" srcOrd="2" destOrd="0" presId="urn:microsoft.com/office/officeart/2005/8/layout/chevron1"/>
    <dgm:cxn modelId="{AFB5F93F-0C2D-4ED6-A3C1-9728D29FB930}" type="presParOf" srcId="{4C5FF3AC-D32B-4790-8CBB-F061240F241B}" destId="{039E24FE-B02F-4B04-826F-FBD3C86EE7F8}" srcOrd="3" destOrd="0" presId="urn:microsoft.com/office/officeart/2005/8/layout/chevron1"/>
    <dgm:cxn modelId="{4E4F43E6-7C18-4B8B-B0E9-8854FFC1E64A}" type="presParOf" srcId="{4C5FF3AC-D32B-4790-8CBB-F061240F241B}" destId="{96854C6F-DB84-4533-A8E0-68991092252B}" srcOrd="4" destOrd="0" presId="urn:microsoft.com/office/officeart/2005/8/layout/chevron1"/>
    <dgm:cxn modelId="{6ACA91F5-E430-46AF-A692-91EE6F75D750}" type="presParOf" srcId="{4C5FF3AC-D32B-4790-8CBB-F061240F241B}" destId="{0FEDC5B3-11E8-41B2-A1E3-0E5EF73249A1}" srcOrd="5" destOrd="0" presId="urn:microsoft.com/office/officeart/2005/8/layout/chevron1"/>
    <dgm:cxn modelId="{1DE8B451-0058-455E-9FE9-51DEAF6D2398}" type="presParOf" srcId="{4C5FF3AC-D32B-4790-8CBB-F061240F241B}" destId="{7CAB6769-0AA0-4D70-8891-E51DE41C1AA1}" srcOrd="6" destOrd="0" presId="urn:microsoft.com/office/officeart/2005/8/layout/chevron1"/>
    <dgm:cxn modelId="{6BB0B9AA-66F9-4C98-85CA-8CB5AB29F5DC}" type="presParOf" srcId="{4C5FF3AC-D32B-4790-8CBB-F061240F241B}" destId="{086C424C-024B-4ECD-9F1D-873507A4B64E}" srcOrd="7" destOrd="0" presId="urn:microsoft.com/office/officeart/2005/8/layout/chevron1"/>
    <dgm:cxn modelId="{1BADF84B-862E-4A06-B1F7-F5CEB07C4255}" type="presParOf" srcId="{4C5FF3AC-D32B-4790-8CBB-F061240F241B}" destId="{6A7E4F22-72F7-4183-802C-AD05042B1B0A}" srcOrd="8" destOrd="0" presId="urn:microsoft.com/office/officeart/2005/8/layout/chevron1"/>
    <dgm:cxn modelId="{27D29F36-91F1-48CC-ACB8-D98B5FB043E5}" type="presParOf" srcId="{4C5FF3AC-D32B-4790-8CBB-F061240F241B}" destId="{B6516C03-0906-49F7-BCF8-869ED8A77865}" srcOrd="9" destOrd="0" presId="urn:microsoft.com/office/officeart/2005/8/layout/chevron1"/>
    <dgm:cxn modelId="{52AEC220-098B-4129-8811-373FCBB26611}" type="presParOf" srcId="{4C5FF3AC-D32B-4790-8CBB-F061240F241B}" destId="{DBC42F06-893E-4A69-8303-BC18A19499B0}" srcOrd="10" destOrd="0" presId="urn:microsoft.com/office/officeart/2005/8/layout/chevron1"/>
    <dgm:cxn modelId="{19BB755D-E2BE-44E7-A8E4-A5BF14CC8DDF}" type="presParOf" srcId="{4C5FF3AC-D32B-4790-8CBB-F061240F241B}" destId="{355F5B5F-858C-4115-8142-C9317232A6A8}" srcOrd="11" destOrd="0" presId="urn:microsoft.com/office/officeart/2005/8/layout/chevron1"/>
    <dgm:cxn modelId="{5A94A7A1-3DF3-496D-9F8D-6258BD84617B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CBF3E-579C-4C07-8A72-3373F98AA7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33FBF4-8D25-485B-8BEF-031218811289}">
      <dgm:prSet phldrT="[Text]"/>
      <dgm:spPr/>
      <dgm:t>
        <a:bodyPr/>
        <a:lstStyle/>
        <a:p>
          <a:r>
            <a:rPr lang="en-US" dirty="0" smtClean="0"/>
            <a:t>Intended Functionality</a:t>
          </a:r>
        </a:p>
        <a:p>
          <a:endParaRPr lang="en-US" dirty="0"/>
        </a:p>
      </dgm:t>
    </dgm:pt>
    <dgm:pt modelId="{6917ED24-7F66-48F3-9031-CF4B60C42FB3}" type="parTrans" cxnId="{26DE6C75-A306-49D3-BD10-21F5FF7D9523}">
      <dgm:prSet/>
      <dgm:spPr/>
      <dgm:t>
        <a:bodyPr/>
        <a:lstStyle/>
        <a:p>
          <a:endParaRPr lang="en-US"/>
        </a:p>
      </dgm:t>
    </dgm:pt>
    <dgm:pt modelId="{54ABD751-8E8B-43F7-B170-E4DE608C3AF2}" type="sibTrans" cxnId="{26DE6C75-A306-49D3-BD10-21F5FF7D9523}">
      <dgm:prSet/>
      <dgm:spPr/>
      <dgm:t>
        <a:bodyPr/>
        <a:lstStyle/>
        <a:p>
          <a:endParaRPr lang="en-US"/>
        </a:p>
      </dgm:t>
    </dgm:pt>
    <dgm:pt modelId="{0D1C0889-B239-4DF9-B206-0848B2415D36}">
      <dgm:prSet phldrT="[Text]"/>
      <dgm:spPr/>
      <dgm:t>
        <a:bodyPr/>
        <a:lstStyle/>
        <a:p>
          <a:r>
            <a:rPr lang="en-US" dirty="0" smtClean="0"/>
            <a:t>Actual Functionality</a:t>
          </a:r>
        </a:p>
        <a:p>
          <a:endParaRPr lang="en-US" dirty="0"/>
        </a:p>
      </dgm:t>
    </dgm:pt>
    <dgm:pt modelId="{F0A4950D-9CA4-4364-9322-388177F61D6E}" type="parTrans" cxnId="{583689BB-C6B2-455F-A8E4-B3AB8EBE29E2}">
      <dgm:prSet/>
      <dgm:spPr/>
      <dgm:t>
        <a:bodyPr/>
        <a:lstStyle/>
        <a:p>
          <a:endParaRPr lang="en-US"/>
        </a:p>
      </dgm:t>
    </dgm:pt>
    <dgm:pt modelId="{EA5801AC-AA6C-4F2D-87A1-FB63C9AC5D64}" type="sibTrans" cxnId="{583689BB-C6B2-455F-A8E4-B3AB8EBE29E2}">
      <dgm:prSet/>
      <dgm:spPr/>
      <dgm:t>
        <a:bodyPr/>
        <a:lstStyle/>
        <a:p>
          <a:endParaRPr lang="en-US"/>
        </a:p>
      </dgm:t>
    </dgm:pt>
    <dgm:pt modelId="{03B4939A-0E88-4329-AAAC-0EC0D4E44C33}" type="pres">
      <dgm:prSet presAssocID="{764CBF3E-579C-4C07-8A72-3373F98AA739}" presName="compositeShape" presStyleCnt="0">
        <dgm:presLayoutVars>
          <dgm:chMax val="7"/>
          <dgm:dir/>
          <dgm:resizeHandles val="exact"/>
        </dgm:presLayoutVars>
      </dgm:prSet>
      <dgm:spPr/>
    </dgm:pt>
    <dgm:pt modelId="{12A3E877-822A-4E01-AE72-A64702BDA103}" type="pres">
      <dgm:prSet presAssocID="{B933FBF4-8D25-485B-8BEF-031218811289}" presName="circ1" presStyleLbl="vennNode1" presStyleIdx="0" presStyleCnt="2"/>
      <dgm:spPr/>
      <dgm:t>
        <a:bodyPr/>
        <a:lstStyle/>
        <a:p>
          <a:endParaRPr lang="en-US"/>
        </a:p>
      </dgm:t>
    </dgm:pt>
    <dgm:pt modelId="{4D2748D1-8E63-49C0-9C9A-A01B64ECBCAB}" type="pres">
      <dgm:prSet presAssocID="{B933FBF4-8D25-485B-8BEF-03121881128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80A5E-6D97-4BBA-8324-25D81D368986}" type="pres">
      <dgm:prSet presAssocID="{0D1C0889-B239-4DF9-B206-0848B2415D36}" presName="circ2" presStyleLbl="vennNode1" presStyleIdx="1" presStyleCnt="2"/>
      <dgm:spPr/>
      <dgm:t>
        <a:bodyPr/>
        <a:lstStyle/>
        <a:p>
          <a:endParaRPr lang="en-US"/>
        </a:p>
      </dgm:t>
    </dgm:pt>
    <dgm:pt modelId="{DC8773C7-53F6-4911-A3DC-6F0E77600629}" type="pres">
      <dgm:prSet presAssocID="{0D1C0889-B239-4DF9-B206-0848B2415D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437053-40AD-4E8D-90C0-0052D15800FA}" type="presOf" srcId="{764CBF3E-579C-4C07-8A72-3373F98AA739}" destId="{03B4939A-0E88-4329-AAAC-0EC0D4E44C33}" srcOrd="0" destOrd="0" presId="urn:microsoft.com/office/officeart/2005/8/layout/venn1"/>
    <dgm:cxn modelId="{3990EBEF-E6F6-44F6-BC86-011A56E42126}" type="presOf" srcId="{0D1C0889-B239-4DF9-B206-0848B2415D36}" destId="{DC8773C7-53F6-4911-A3DC-6F0E77600629}" srcOrd="1" destOrd="0" presId="urn:microsoft.com/office/officeart/2005/8/layout/venn1"/>
    <dgm:cxn modelId="{2DAC7966-E96B-4EEC-A4CE-DF2CCA789E61}" type="presOf" srcId="{0D1C0889-B239-4DF9-B206-0848B2415D36}" destId="{F6980A5E-6D97-4BBA-8324-25D81D368986}" srcOrd="0" destOrd="0" presId="urn:microsoft.com/office/officeart/2005/8/layout/venn1"/>
    <dgm:cxn modelId="{636D9A4F-5A32-4533-85D0-DE51437BC693}" type="presOf" srcId="{B933FBF4-8D25-485B-8BEF-031218811289}" destId="{4D2748D1-8E63-49C0-9C9A-A01B64ECBCAB}" srcOrd="1" destOrd="0" presId="urn:microsoft.com/office/officeart/2005/8/layout/venn1"/>
    <dgm:cxn modelId="{583689BB-C6B2-455F-A8E4-B3AB8EBE29E2}" srcId="{764CBF3E-579C-4C07-8A72-3373F98AA739}" destId="{0D1C0889-B239-4DF9-B206-0848B2415D36}" srcOrd="1" destOrd="0" parTransId="{F0A4950D-9CA4-4364-9322-388177F61D6E}" sibTransId="{EA5801AC-AA6C-4F2D-87A1-FB63C9AC5D64}"/>
    <dgm:cxn modelId="{26DE6C75-A306-49D3-BD10-21F5FF7D9523}" srcId="{764CBF3E-579C-4C07-8A72-3373F98AA739}" destId="{B933FBF4-8D25-485B-8BEF-031218811289}" srcOrd="0" destOrd="0" parTransId="{6917ED24-7F66-48F3-9031-CF4B60C42FB3}" sibTransId="{54ABD751-8E8B-43F7-B170-E4DE608C3AF2}"/>
    <dgm:cxn modelId="{4893F5B6-A96E-436D-9948-2CC4EC7C7AE3}" type="presOf" srcId="{B933FBF4-8D25-485B-8BEF-031218811289}" destId="{12A3E877-822A-4E01-AE72-A64702BDA103}" srcOrd="0" destOrd="0" presId="urn:microsoft.com/office/officeart/2005/8/layout/venn1"/>
    <dgm:cxn modelId="{1D0676C0-0F73-49AB-9B5A-FB841F2B42ED}" type="presParOf" srcId="{03B4939A-0E88-4329-AAAC-0EC0D4E44C33}" destId="{12A3E877-822A-4E01-AE72-A64702BDA103}" srcOrd="0" destOrd="0" presId="urn:microsoft.com/office/officeart/2005/8/layout/venn1"/>
    <dgm:cxn modelId="{EAA4E933-D087-4649-8978-9620E85E18C7}" type="presParOf" srcId="{03B4939A-0E88-4329-AAAC-0EC0D4E44C33}" destId="{4D2748D1-8E63-49C0-9C9A-A01B64ECBCAB}" srcOrd="1" destOrd="0" presId="urn:microsoft.com/office/officeart/2005/8/layout/venn1"/>
    <dgm:cxn modelId="{925902E6-9511-4DC3-B065-5BBCF8ACDEBB}" type="presParOf" srcId="{03B4939A-0E88-4329-AAAC-0EC0D4E44C33}" destId="{F6980A5E-6D97-4BBA-8324-25D81D368986}" srcOrd="2" destOrd="0" presId="urn:microsoft.com/office/officeart/2005/8/layout/venn1"/>
    <dgm:cxn modelId="{047426AC-3CB3-435C-B897-A8280AE5EB44}" type="presParOf" srcId="{03B4939A-0E88-4329-AAAC-0EC0D4E44C33}" destId="{DC8773C7-53F6-4911-A3DC-6F0E77600629}" srcOrd="3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B6C449-9846-4E6A-8A31-B46416E923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85BC4-ED85-49D7-90AE-0F78DB9C4E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F70F1-29FE-47C5-BA63-139F7E46048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4EAE4-8701-45B6-90BE-757D1B181F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9C2C7-8799-4937-998F-27C4903C4D0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E8C7CC-A4FC-412C-BB1A-BE90E7ADC1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E2FEAF-57B2-45C2-9437-EC949B186D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5E000-409F-4AF5-9B2D-61FC2E67D1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C22A-83FE-4D3F-8B05-24A2061C43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8B81-3FD8-42E2-A942-6F594B68FE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F705B0-D290-4D4B-A20B-EC957D2FB3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2E1B72-8F75-4F34-A491-AAF5E328FA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3E551-21C7-468D-BADC-3E4E77B664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F871C-6A93-4CCB-A0F5-416689AC7B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B03F6-7854-4FF9-B4A6-3B5724F5CA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B5A127-F987-4D4D-B3AD-8827385524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AA990-B310-4840-B237-C77EABF4BE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90A54C-48A6-4A75-89F0-DC5B4D2E1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C13B3-BDA5-48B9-93E4-95B023D21A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EE42D-CC03-4F9F-B548-77A023D864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44E2F2-6B28-4E39-87CC-427F9FA2F3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53A8-406E-4272-8ED9-384C39CD530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2E042-4402-4F3E-8AE8-244E24E0868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1BFA9E-201A-4F7B-BA6B-11C00EE1C3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B0E3A-569E-47A1-AD49-2C1CCAE870A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AC1AB9-CE40-47E0-A6EB-DDEE17E5B7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hyperlink" Target="http://www.microsoft.com/mspress/books/10723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Fuzzing:</a:t>
            </a:r>
            <a:r>
              <a:rPr lang="en-US" smtClean="0"/>
              <a:t> A testing methodology that can help  identify security issues that manifest in applications due to improper input validation</a:t>
            </a:r>
          </a:p>
          <a:p>
            <a:r>
              <a:rPr lang="en-US" smtClean="0"/>
              <a:t>Common fuzzing approaches:</a:t>
            </a:r>
          </a:p>
          <a:p>
            <a:pPr lvl="1"/>
            <a:r>
              <a:rPr lang="en-US" smtClean="0"/>
              <a:t>Smart Fuzzing</a:t>
            </a:r>
          </a:p>
          <a:p>
            <a:pPr lvl="1"/>
            <a:r>
              <a:rPr lang="en-US" smtClean="0"/>
              <a:t>Dumb Fuzzing</a:t>
            </a:r>
          </a:p>
          <a:p>
            <a:r>
              <a:rPr lang="en-US" smtClean="0"/>
              <a:t>Fuzz testing 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7B87C-8528-4FAC-89BE-DC17024AB44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How to Fuzz Test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514350" indent="-514350"/>
            <a:r>
              <a:rPr lang="en-US" smtClean="0"/>
              <a:t>General approach (i.e., steps):</a:t>
            </a:r>
          </a:p>
          <a:p>
            <a:pPr marL="1314450" lvl="2" indent="-514350">
              <a:buFont typeface="Calibri" pitchFamily="34" charset="0"/>
              <a:buAutoNum type="arabicPeriod"/>
            </a:pPr>
            <a:r>
              <a:rPr lang="en-US" smtClean="0"/>
              <a:t>Identify all entry points</a:t>
            </a:r>
          </a:p>
          <a:p>
            <a:pPr marL="1314450" lvl="2" indent="-514350">
              <a:buFont typeface="Calibri" pitchFamily="34" charset="0"/>
              <a:buAutoNum type="arabicPeriod"/>
            </a:pPr>
            <a:r>
              <a:rPr lang="en-US" smtClean="0"/>
              <a:t>Determine the valid inputs into each entry point and create a set of valid inputs</a:t>
            </a:r>
          </a:p>
          <a:p>
            <a:pPr marL="1314450" lvl="2" indent="-514350">
              <a:buFont typeface="Calibri" pitchFamily="34" charset="0"/>
              <a:buAutoNum type="arabicPeriod"/>
            </a:pPr>
            <a:r>
              <a:rPr lang="en-US" smtClean="0"/>
              <a:t>Create a set invalid inputs by modifying the inputs from Step 2</a:t>
            </a:r>
          </a:p>
          <a:p>
            <a:pPr marL="1314450" lvl="2" indent="-514350">
              <a:buFont typeface="Calibri" pitchFamily="34" charset="0"/>
              <a:buAutoNum type="arabicPeriod"/>
            </a:pPr>
            <a:r>
              <a:rPr lang="en-US" smtClean="0"/>
              <a:t>Feed each of the invalid inputs into the application and observe the application’s behavior</a:t>
            </a:r>
          </a:p>
          <a:p>
            <a:pPr marL="514350" indent="-514350"/>
            <a:r>
              <a:rPr lang="en-US" smtClean="0"/>
              <a:t>Use tools to automate fuzz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7CCAE-014E-480C-9E81-1D4FA2FC35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Penetration Testing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is to simulate actual attacks against an application and measure how well the application is able to withstand such attacks</a:t>
            </a:r>
          </a:p>
          <a:p>
            <a:r>
              <a:rPr lang="en-US" dirty="0" smtClean="0"/>
              <a:t>Attack the application as a malicious user by using:</a:t>
            </a:r>
          </a:p>
          <a:p>
            <a:pPr lvl="1"/>
            <a:r>
              <a:rPr lang="en-US" dirty="0" smtClean="0"/>
              <a:t>Manual techniques</a:t>
            </a:r>
          </a:p>
          <a:p>
            <a:pPr lvl="1"/>
            <a:r>
              <a:rPr lang="en-US" dirty="0" smtClean="0"/>
              <a:t>Attack tools</a:t>
            </a:r>
          </a:p>
          <a:p>
            <a:r>
              <a:rPr lang="en-US" dirty="0" smtClean="0"/>
              <a:t>Penetration testing provides a security posture snapshot only at the specific time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9F587-1CD6-4E1A-A19A-827C4EFBA41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Run-Time Verification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Examines application behaviors at run-time</a:t>
            </a:r>
          </a:p>
          <a:p>
            <a:r>
              <a:rPr lang="en-US" smtClean="0"/>
              <a:t>Goal is to observe how an application behaves under certain error situations to see if certain security coding issues can be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EB048-A5AB-45F7-B76A-04B11B08D7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Code Review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Manual review of the source code of an application to identify common code weaknesses</a:t>
            </a:r>
          </a:p>
          <a:p>
            <a:r>
              <a:rPr lang="en-US" smtClean="0"/>
              <a:t>Should be performed for all high-priority code</a:t>
            </a:r>
          </a:p>
          <a:p>
            <a:r>
              <a:rPr lang="en-US" smtClean="0"/>
              <a:t>Very effective, but also very labor-intensive</a:t>
            </a:r>
          </a:p>
          <a:p>
            <a:r>
              <a:rPr lang="en-US" smtClean="0"/>
              <a:t>Automation tools to assist code reviewers are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8A22E-8654-480A-A720-D5FCA6EAD01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SDL Verification Phase Automation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Several SDL-required secure verification tools and others are freely available for download from Microsoft</a:t>
            </a:r>
          </a:p>
          <a:p>
            <a:r>
              <a:rPr lang="en-US" smtClean="0"/>
              <a:t>Automation Categories</a:t>
            </a:r>
          </a:p>
          <a:p>
            <a:pPr lvl="1"/>
            <a:r>
              <a:rPr lang="en-US" smtClean="0"/>
              <a:t>Static Source Code Analysis Tools</a:t>
            </a:r>
          </a:p>
          <a:p>
            <a:pPr lvl="1"/>
            <a:r>
              <a:rPr lang="en-US" smtClean="0"/>
              <a:t>Binary Analysis Tools</a:t>
            </a:r>
          </a:p>
          <a:p>
            <a:pPr lvl="1"/>
            <a:r>
              <a:rPr lang="en-US" smtClean="0"/>
              <a:t>Run-Time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76558-E253-41AE-A73B-E428A71D9C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Tools that analyze the source code of an application for common security and privacy weaknesses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Static Source</a:t>
            </a:r>
            <a:br>
              <a:rPr lang="en-US" b="1" smtClean="0"/>
            </a:br>
            <a:r>
              <a:rPr lang="en-US" b="1" smtClean="0"/>
              <a:t>Code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19409-BCED-4FFB-854C-E0A5146EF77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7467600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Microsoft</a:t>
                      </a:r>
                      <a:r>
                        <a:rPr lang="en-US" sz="2400" b="1" baseline="0" dirty="0" smtClean="0"/>
                        <a:t> Tool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Applies To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PREFast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Visual Studio Code</a:t>
                      </a:r>
                      <a:r>
                        <a:rPr lang="en-US" baseline="0" dirty="0" smtClean="0"/>
                        <a:t> Analysis (/analyze)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XSS Detect (Beta)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.NE</a:t>
                      </a:r>
                      <a:r>
                        <a:rPr lang="en-US" baseline="0" dirty="0" smtClean="0"/>
                        <a:t>T Framework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Source Code Analyzer for SQL Injection (in ASP code)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ASP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Tools that analyze the compiled binary code of an application for common security and privacy weaknesses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Binary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0B057-F8EB-45E4-A975-2F6AD7A7AB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7467600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Microsoft</a:t>
                      </a:r>
                      <a:r>
                        <a:rPr lang="en-US" sz="2400" b="1" baseline="0" dirty="0" smtClean="0"/>
                        <a:t> Tool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Applies To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FxCop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Framework Assemblies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Visual Studio Code</a:t>
                      </a:r>
                      <a:r>
                        <a:rPr lang="en-US" baseline="0" dirty="0" smtClean="0"/>
                        <a:t> Analysis (/analyze)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Tools that can help analyze an application while in a running (i.e., operational) state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SDL Run-Time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65593-AE95-46F3-A3C4-CD626CAAD7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895600"/>
          <a:ext cx="7467600" cy="322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Microsoft</a:t>
                      </a:r>
                      <a:r>
                        <a:rPr lang="en-US" sz="2400" b="1" baseline="0" dirty="0" smtClean="0"/>
                        <a:t> Tool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Applies To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HTTP Fiddler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Web-based applications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Windows SysInternals Tools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AppVerifier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Native</a:t>
                      </a:r>
                      <a:r>
                        <a:rPr lang="en-US" baseline="0" dirty="0" smtClean="0"/>
                        <a:t> code languages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Visual Studio Analysis</a:t>
                      </a:r>
                      <a:r>
                        <a:rPr lang="en-US" baseline="0" dirty="0" smtClean="0"/>
                        <a:t> Tools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IE Developer Toolbar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Web-Based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SDL</a:t>
                      </a:r>
                      <a:r>
                        <a:rPr lang="en-US" baseline="0" dirty="0" smtClean="0"/>
                        <a:t> Book Fuzzing Tool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All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Handling Security Vulnerabilities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a security bug bar</a:t>
            </a:r>
          </a:p>
          <a:p>
            <a:r>
              <a:rPr lang="en-US" smtClean="0"/>
              <a:t>Includes threats, such as (in order from most severe to least severe):</a:t>
            </a:r>
          </a:p>
          <a:p>
            <a:pPr lvl="1"/>
            <a:r>
              <a:rPr lang="en-US" smtClean="0"/>
              <a:t>Elevation of privilege</a:t>
            </a:r>
          </a:p>
          <a:p>
            <a:pPr lvl="1"/>
            <a:r>
              <a:rPr lang="en-US" smtClean="0"/>
              <a:t>Denial of service</a:t>
            </a:r>
          </a:p>
          <a:p>
            <a:pPr lvl="1"/>
            <a:r>
              <a:rPr lang="en-US" smtClean="0"/>
              <a:t>Targeted information disclosure</a:t>
            </a:r>
          </a:p>
          <a:p>
            <a:pPr lvl="1"/>
            <a:r>
              <a:rPr lang="en-US" smtClean="0"/>
              <a:t>Spoofing</a:t>
            </a:r>
          </a:p>
          <a:p>
            <a:pPr lvl="1"/>
            <a:r>
              <a:rPr lang="en-US" smtClean="0"/>
              <a:t>Tampering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E797-6854-42B0-AADB-CB50D4144B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Secure Verification Principles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100)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1B1AD-A5F0-4D27-9357-9ABFF199321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Security Bug Bar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C5D99-6D8E-43D8-A45A-6EF7DFA404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21532" name="Group 28"/>
          <p:cNvGraphicFramePr>
            <a:graphicFrameLocks noGrp="1"/>
          </p:cNvGraphicFramePr>
          <p:nvPr/>
        </p:nvGraphicFramePr>
        <p:xfrm>
          <a:off x="990600" y="1524000"/>
          <a:ext cx="7031038" cy="3919855"/>
        </p:xfrm>
        <a:graphic>
          <a:graphicData uri="http://schemas.openxmlformats.org/drawingml/2006/table">
            <a:tbl>
              <a:tblPr/>
              <a:tblGrid>
                <a:gridCol w="2154238"/>
                <a:gridCol w="4876800"/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Severity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Threat 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Elevation of Privilege: Remote anonymous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SEV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Denial of Service: Remote anonymous user, permanent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Elevation of Privilege: Remote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SEV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Denial of Service: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SEV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Information Disclosure: Untargeted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Defense in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Vulnerabilities with security ramifications without any known methods for exploit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Microsoft SDL and Secure Verification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SDL Verification Phase Testing Techniques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Fuzz Testing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Penetration Testing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Run-Time Verification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Code Review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SDL Verification Phase Automation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Static Source Code Analysis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Binary Analysis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Run-Time Analysis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SDL Security Bug Bar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EB93F-CC88-4076-81D4-3540AC68E21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CA4CE-2959-48DF-98C6-E84640FBE90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4579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4637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8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4634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5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6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4632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3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83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4629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0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1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4626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7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8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4624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25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23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4620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21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19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88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4616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17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4614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15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4605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6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4612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13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4610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11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09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4602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3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4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4600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01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599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94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4595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4596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E197F-6983-4C4C-8E45-CAFA7759BDB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5605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5606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EFFBA-D23D-4EB6-8D31-8AC72DCA296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9DE9A-5FC3-4F17-A3BF-A3CB115C85FF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903EF-7E95-4937-99DF-859AD32BC9F9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AF93E-5632-4369-B0D0-8E48F1EB4B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8677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680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SDL and Secure Verification</a:t>
            </a:r>
          </a:p>
          <a:p>
            <a:pPr eaLnBrk="1" hangingPunct="1"/>
            <a:r>
              <a:rPr lang="en-US" smtClean="0"/>
              <a:t>SDL Verification Overview</a:t>
            </a:r>
          </a:p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E9145-A736-4895-ACF0-4AF48A26386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FAE33-5BFB-4691-921D-F4740270627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SDL Verification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Functional Testing vs. Security Testing</a:t>
            </a:r>
          </a:p>
          <a:p>
            <a:r>
              <a:rPr lang="en-US" smtClean="0"/>
              <a:t>SDL Verification Phase Testing Techniques</a:t>
            </a:r>
          </a:p>
          <a:p>
            <a:r>
              <a:rPr lang="en-US" smtClean="0"/>
              <a:t>SDL Verification Phase Automation</a:t>
            </a:r>
          </a:p>
          <a:p>
            <a:r>
              <a:rPr lang="en-US" smtClean="0"/>
              <a:t>Handling  Security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3A295-76C5-444D-A576-6EB426B404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Functional Testing vs. </a:t>
            </a:r>
            <a:br>
              <a:rPr lang="en-US" b="1" smtClean="0"/>
            </a:br>
            <a:r>
              <a:rPr lang="en-US" b="1" smtClean="0"/>
              <a:t>Security Testing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Functional testing and security testing are not the same</a:t>
            </a:r>
          </a:p>
          <a:p>
            <a:pPr lvl="1"/>
            <a:r>
              <a:rPr lang="en-US" smtClean="0"/>
              <a:t>Functional Testing: Verifying that an application can be used by legitimate users</a:t>
            </a:r>
          </a:p>
          <a:p>
            <a:pPr lvl="1"/>
            <a:r>
              <a:rPr lang="en-US" smtClean="0"/>
              <a:t>Security Testing: Verifying that an application cannot be </a:t>
            </a:r>
            <a:r>
              <a:rPr lang="en-US" i="1" smtClean="0"/>
              <a:t>misused</a:t>
            </a:r>
            <a:r>
              <a:rPr lang="en-US" smtClean="0"/>
              <a:t> by malicious users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047EA-FBBE-4B81-B691-DA9F804134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Functional Testing vs. </a:t>
            </a:r>
            <a:br>
              <a:rPr lang="en-US" b="1" smtClean="0"/>
            </a:br>
            <a:r>
              <a:rPr lang="en-US" b="1" smtClean="0"/>
              <a:t>Secure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82DBD-2E00-416B-8CA7-F89BC5D236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1554708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200" name="Picture 8" descr="C:\Documents and Settings\EclipSec Kevin Lam\Local Settings\Temporary Internet Files\Content.IE5\CXYLYNYF\MCj0433883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381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C:\Documents and Settings\EclipSec Kevin Lam\Local Settings\Temporary Internet Files\Content.IE5\CXYLYNYF\MCj04338830000[1]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62400" y="3048000"/>
            <a:ext cx="990600" cy="990600"/>
          </a:xfrm>
          <a:prstGeom prst="rect">
            <a:avLst/>
          </a:prstGeom>
          <a:noFill/>
        </p:spPr>
      </p:pic>
      <p:pic>
        <p:nvPicPr>
          <p:cNvPr id="11" name="Picture 8" descr="C:\Documents and Settings\EclipSec Kevin Lam\Local Settings\Temporary Internet Files\Content.IE5\CXYLYNYF\MCj04338830000[1]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38800" y="38100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Security Testing Tips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mtClean="0"/>
              <a:t>Single Rule of Security Testing: there are no rules!</a:t>
            </a:r>
          </a:p>
          <a:p>
            <a:r>
              <a:rPr lang="en-US" smtClean="0"/>
              <a:t>“Malicious users wouldn’t try to do that”</a:t>
            </a:r>
          </a:p>
          <a:p>
            <a:pPr lvl="1"/>
            <a:r>
              <a:rPr lang="en-US" smtClean="0"/>
              <a:t>Yes they will!</a:t>
            </a:r>
          </a:p>
          <a:p>
            <a:r>
              <a:rPr lang="en-US" smtClean="0"/>
              <a:t>Malicious users will try to circumvent application client components</a:t>
            </a:r>
          </a:p>
          <a:p>
            <a:r>
              <a:rPr lang="en-US" smtClean="0"/>
              <a:t>Malicious users will try to compromise application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4708-5491-4406-86D2-9A3B0D0F28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SDL Verification Phase</a:t>
            </a:r>
            <a:br>
              <a:rPr lang="en-US" b="1" smtClean="0"/>
            </a:br>
            <a:r>
              <a:rPr lang="en-US" b="1" smtClean="0"/>
              <a:t> Testing Techniques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 smtClean="0"/>
              <a:t>Fuzz Testing</a:t>
            </a:r>
          </a:p>
          <a:p>
            <a:r>
              <a:rPr lang="en-US" smtClean="0"/>
              <a:t>Penetration Testing</a:t>
            </a:r>
          </a:p>
          <a:p>
            <a:r>
              <a:rPr lang="en-US" smtClean="0"/>
              <a:t>Run-Time Verification</a:t>
            </a:r>
          </a:p>
          <a:p>
            <a:r>
              <a:rPr lang="en-US" smtClean="0"/>
              <a:t>Code Review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44A9F-8409-4813-A274-FF64D2D61B3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917</Words>
  <Application>Microsoft Office PowerPoint</Application>
  <PresentationFormat>On-screen Show (4:3)</PresentationFormat>
  <Paragraphs>225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SDL Verification Overview</vt:lpstr>
      <vt:lpstr>Functional Testing vs.  Security Testing</vt:lpstr>
      <vt:lpstr>Functional Testing vs.  Secure Testing</vt:lpstr>
      <vt:lpstr>Security Testing Tips</vt:lpstr>
      <vt:lpstr>SDL Verification Phase  Testing Techniques</vt:lpstr>
      <vt:lpstr>Fuzz Testing</vt:lpstr>
      <vt:lpstr>How to Fuzz Test</vt:lpstr>
      <vt:lpstr>Penetration Testing</vt:lpstr>
      <vt:lpstr>Run-Time Verification</vt:lpstr>
      <vt:lpstr>Code Review</vt:lpstr>
      <vt:lpstr>SDL Verification Phase Automation</vt:lpstr>
      <vt:lpstr>Static Source Code Analysis Tools</vt:lpstr>
      <vt:lpstr>Binary Analysis Tools</vt:lpstr>
      <vt:lpstr>SDL Run-Time Analysis Tools</vt:lpstr>
      <vt:lpstr>Handling Security Vulnerabilities</vt:lpstr>
      <vt:lpstr>Security Bug Bar Example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