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27"/>
  </p:notesMasterIdLst>
  <p:sldIdLst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6522" autoAdjust="0"/>
  </p:normalViewPr>
  <p:slideViewPr>
    <p:cSldViewPr snapToGrid="0">
      <p:cViewPr>
        <p:scale>
          <a:sx n="70" d="100"/>
          <a:sy n="70" d="100"/>
        </p:scale>
        <p:origin x="-2802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B7A5A3-88D8-4225-90F8-0CBF52BEDCCE}" type="doc">
      <dgm:prSet loTypeId="urn:microsoft.com/office/officeart/2005/8/layout/chevron1" loCatId="process" qsTypeId="urn:microsoft.com/office/officeart/2005/8/quickstyle/simple1#1" qsCatId="simple" csTypeId="urn:microsoft.com/office/officeart/2005/8/colors/accent1_3" csCatId="accent1" phldr="1"/>
      <dgm:spPr/>
    </dgm:pt>
    <dgm:pt modelId="{56F0602E-ABE9-4606-9BFB-C99877391650}">
      <dgm:prSet phldrT="[Text]" custT="1"/>
      <dgm:spPr>
        <a:solidFill>
          <a:srgbClr val="005194"/>
        </a:solidFill>
      </dgm:spPr>
      <dgm:t>
        <a:bodyPr/>
        <a:lstStyle/>
        <a:p>
          <a:r>
            <a:rPr lang="en-US" sz="1400" b="1" dirty="0" smtClean="0"/>
            <a:t>Training</a:t>
          </a:r>
          <a:endParaRPr lang="en-US" sz="1400" b="1" dirty="0"/>
        </a:p>
      </dgm:t>
    </dgm:pt>
    <dgm:pt modelId="{6EA1F3E7-A82C-4312-9D4D-0B045C1B675A}" type="parTrans" cxnId="{6AEA863B-5C6C-4CA9-9B29-23EDADC5FEF6}">
      <dgm:prSet/>
      <dgm:spPr/>
      <dgm:t>
        <a:bodyPr/>
        <a:lstStyle/>
        <a:p>
          <a:endParaRPr lang="en-US"/>
        </a:p>
      </dgm:t>
    </dgm:pt>
    <dgm:pt modelId="{557822DD-53ED-461C-8D88-3BE04D75A981}" type="sibTrans" cxnId="{6AEA863B-5C6C-4CA9-9B29-23EDADC5FEF6}">
      <dgm:prSet/>
      <dgm:spPr/>
      <dgm:t>
        <a:bodyPr/>
        <a:lstStyle/>
        <a:p>
          <a:endParaRPr lang="en-US"/>
        </a:p>
      </dgm:t>
    </dgm:pt>
    <dgm:pt modelId="{08BC0C4E-9191-445E-A0B5-8B16C0999844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200" b="1" dirty="0" smtClean="0"/>
            <a:t>Requirem-ents</a:t>
          </a:r>
          <a:endParaRPr lang="en-US" sz="1200" b="1" dirty="0"/>
        </a:p>
      </dgm:t>
    </dgm:pt>
    <dgm:pt modelId="{4746DAFB-AA04-44C1-B377-B60E39C19922}" type="parTrans" cxnId="{B65CE564-C9E7-4DBE-BDE5-AF0040B7FD07}">
      <dgm:prSet/>
      <dgm:spPr/>
      <dgm:t>
        <a:bodyPr/>
        <a:lstStyle/>
        <a:p>
          <a:endParaRPr lang="en-US"/>
        </a:p>
      </dgm:t>
    </dgm:pt>
    <dgm:pt modelId="{9597A760-65EB-4FFE-9932-C0A3D0DEAC2B}" type="sibTrans" cxnId="{B65CE564-C9E7-4DBE-BDE5-AF0040B7FD07}">
      <dgm:prSet/>
      <dgm:spPr/>
      <dgm:t>
        <a:bodyPr/>
        <a:lstStyle/>
        <a:p>
          <a:endParaRPr lang="en-US"/>
        </a:p>
      </dgm:t>
    </dgm:pt>
    <dgm:pt modelId="{A27F5FB9-C8B9-4B8C-9AFD-F06CE10D2029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400" b="1" dirty="0" smtClean="0"/>
            <a:t> Design</a:t>
          </a:r>
          <a:endParaRPr lang="en-US" sz="1400" b="1" dirty="0"/>
        </a:p>
      </dgm:t>
    </dgm:pt>
    <dgm:pt modelId="{80F62DB2-0CC3-4A29-81AE-FF0724521E9C}" type="parTrans" cxnId="{CCB484C0-E8F3-4547-9CDB-5850446A1719}">
      <dgm:prSet/>
      <dgm:spPr/>
      <dgm:t>
        <a:bodyPr/>
        <a:lstStyle/>
        <a:p>
          <a:endParaRPr lang="en-US"/>
        </a:p>
      </dgm:t>
    </dgm:pt>
    <dgm:pt modelId="{1E17CB0B-7925-47FE-8B68-8935A3859772}" type="sibTrans" cxnId="{CCB484C0-E8F3-4547-9CDB-5850446A1719}">
      <dgm:prSet/>
      <dgm:spPr/>
      <dgm:t>
        <a:bodyPr/>
        <a:lstStyle/>
        <a:p>
          <a:endParaRPr lang="en-US"/>
        </a:p>
      </dgm:t>
    </dgm:pt>
    <dgm:pt modelId="{F2A1170F-3719-4004-9F25-5721A92E17AE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200" b="1" dirty="0" smtClean="0"/>
            <a:t>Implemen-tation</a:t>
          </a:r>
          <a:endParaRPr lang="en-US" sz="1200" b="1" dirty="0"/>
        </a:p>
      </dgm:t>
    </dgm:pt>
    <dgm:pt modelId="{340BF3B4-192C-4909-9104-B8EB44C1EBB4}" type="parTrans" cxnId="{415BF002-1BB4-4453-894B-CE9C6FCA7037}">
      <dgm:prSet/>
      <dgm:spPr/>
      <dgm:t>
        <a:bodyPr/>
        <a:lstStyle/>
        <a:p>
          <a:endParaRPr lang="en-US"/>
        </a:p>
      </dgm:t>
    </dgm:pt>
    <dgm:pt modelId="{74BE51AF-F481-4371-B318-11A548BB3B37}" type="sibTrans" cxnId="{415BF002-1BB4-4453-894B-CE9C6FCA7037}">
      <dgm:prSet/>
      <dgm:spPr/>
      <dgm:t>
        <a:bodyPr/>
        <a:lstStyle/>
        <a:p>
          <a:endParaRPr lang="en-US"/>
        </a:p>
      </dgm:t>
    </dgm:pt>
    <dgm:pt modelId="{CD2DE220-D9A6-4C70-8617-910DB46F203E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100" b="1" baseline="0" dirty="0" smtClean="0"/>
            <a:t>Verification</a:t>
          </a:r>
          <a:endParaRPr lang="en-US" sz="1100" b="1" baseline="0" dirty="0"/>
        </a:p>
      </dgm:t>
    </dgm:pt>
    <dgm:pt modelId="{5CB6FEEB-F047-4F22-AFE6-F5F8C2382237}" type="parTrans" cxnId="{A9A3125F-FDD8-4F9B-8D9F-016836590EED}">
      <dgm:prSet/>
      <dgm:spPr/>
      <dgm:t>
        <a:bodyPr/>
        <a:lstStyle/>
        <a:p>
          <a:endParaRPr lang="en-US"/>
        </a:p>
      </dgm:t>
    </dgm:pt>
    <dgm:pt modelId="{6B39B73C-4C72-4AC3-8CF3-6FB0EAA145EF}" type="sibTrans" cxnId="{A9A3125F-FDD8-4F9B-8D9F-016836590EED}">
      <dgm:prSet/>
      <dgm:spPr/>
      <dgm:t>
        <a:bodyPr/>
        <a:lstStyle/>
        <a:p>
          <a:endParaRPr lang="en-US"/>
        </a:p>
      </dgm:t>
    </dgm:pt>
    <dgm:pt modelId="{6E008CEF-796C-4183-8258-F9DFE6388002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400" b="1" dirty="0" smtClean="0"/>
            <a:t>Release</a:t>
          </a:r>
          <a:endParaRPr lang="en-US" sz="1400" b="1" dirty="0"/>
        </a:p>
      </dgm:t>
    </dgm:pt>
    <dgm:pt modelId="{5BF256BB-157E-4118-91ED-B1956D8F17F9}" type="parTrans" cxnId="{C4E5EA0C-07BD-4E79-9B72-D7D455E9B4D5}">
      <dgm:prSet/>
      <dgm:spPr/>
      <dgm:t>
        <a:bodyPr/>
        <a:lstStyle/>
        <a:p>
          <a:endParaRPr lang="en-US"/>
        </a:p>
      </dgm:t>
    </dgm:pt>
    <dgm:pt modelId="{F9652F96-D7AA-49D5-AA78-B23A14697AC8}" type="sibTrans" cxnId="{C4E5EA0C-07BD-4E79-9B72-D7D455E9B4D5}">
      <dgm:prSet/>
      <dgm:spPr/>
      <dgm:t>
        <a:bodyPr/>
        <a:lstStyle/>
        <a:p>
          <a:endParaRPr lang="en-US"/>
        </a:p>
      </dgm:t>
    </dgm:pt>
    <dgm:pt modelId="{BF376CD9-7A81-4445-BA8E-B073A1E1BE9E}">
      <dgm:prSet phldrT="[Text]" custT="1"/>
      <dgm:spPr>
        <a:solidFill>
          <a:srgbClr val="F89A21"/>
        </a:solidFill>
      </dgm:spPr>
      <dgm:t>
        <a:bodyPr/>
        <a:lstStyle/>
        <a:p>
          <a:r>
            <a:rPr lang="en-US" sz="1300" b="1" baseline="0" dirty="0" smtClean="0"/>
            <a:t>Response</a:t>
          </a:r>
          <a:endParaRPr lang="en-US" sz="1300" b="1" baseline="0" dirty="0"/>
        </a:p>
      </dgm:t>
    </dgm:pt>
    <dgm:pt modelId="{7A0FF5E8-1D70-44F9-8BED-5CCBD61FE07F}" type="parTrans" cxnId="{9BAA0771-E0EB-4393-9153-92AD4EB5FAFF}">
      <dgm:prSet/>
      <dgm:spPr/>
      <dgm:t>
        <a:bodyPr/>
        <a:lstStyle/>
        <a:p>
          <a:endParaRPr lang="en-US"/>
        </a:p>
      </dgm:t>
    </dgm:pt>
    <dgm:pt modelId="{7A180E36-855E-43F7-9A4F-9AD5B3451377}" type="sibTrans" cxnId="{9BAA0771-E0EB-4393-9153-92AD4EB5FAFF}">
      <dgm:prSet/>
      <dgm:spPr/>
      <dgm:t>
        <a:bodyPr/>
        <a:lstStyle/>
        <a:p>
          <a:endParaRPr lang="en-US"/>
        </a:p>
      </dgm:t>
    </dgm:pt>
    <dgm:pt modelId="{4C5FF3AC-D32B-4790-8CBB-F061240F241B}" type="pres">
      <dgm:prSet presAssocID="{2EB7A5A3-88D8-4225-90F8-0CBF52BEDCCE}" presName="Name0" presStyleCnt="0">
        <dgm:presLayoutVars>
          <dgm:dir/>
          <dgm:animLvl val="lvl"/>
          <dgm:resizeHandles val="exact"/>
        </dgm:presLayoutVars>
      </dgm:prSet>
      <dgm:spPr/>
    </dgm:pt>
    <dgm:pt modelId="{2913E8C5-9023-4BD3-9A3C-F7E1D37BCDC3}" type="pres">
      <dgm:prSet presAssocID="{56F0602E-ABE9-4606-9BFB-C9987739165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3027F5-FA5E-4E66-84DB-FAAB40461692}" type="pres">
      <dgm:prSet presAssocID="{557822DD-53ED-461C-8D88-3BE04D75A981}" presName="parTxOnlySpace" presStyleCnt="0"/>
      <dgm:spPr/>
    </dgm:pt>
    <dgm:pt modelId="{BC902C47-6528-4A22-A3AA-E3062789E396}" type="pres">
      <dgm:prSet presAssocID="{08BC0C4E-9191-445E-A0B5-8B16C0999844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E24FE-B02F-4B04-826F-FBD3C86EE7F8}" type="pres">
      <dgm:prSet presAssocID="{9597A760-65EB-4FFE-9932-C0A3D0DEAC2B}" presName="parTxOnlySpace" presStyleCnt="0"/>
      <dgm:spPr/>
    </dgm:pt>
    <dgm:pt modelId="{96854C6F-DB84-4533-A8E0-68991092252B}" type="pres">
      <dgm:prSet presAssocID="{A27F5FB9-C8B9-4B8C-9AFD-F06CE10D202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DC5B3-11E8-41B2-A1E3-0E5EF73249A1}" type="pres">
      <dgm:prSet presAssocID="{1E17CB0B-7925-47FE-8B68-8935A3859772}" presName="parTxOnlySpace" presStyleCnt="0"/>
      <dgm:spPr/>
    </dgm:pt>
    <dgm:pt modelId="{7CAB6769-0AA0-4D70-8891-E51DE41C1AA1}" type="pres">
      <dgm:prSet presAssocID="{F2A1170F-3719-4004-9F25-5721A92E17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C424C-024B-4ECD-9F1D-873507A4B64E}" type="pres">
      <dgm:prSet presAssocID="{74BE51AF-F481-4371-B318-11A548BB3B37}" presName="parTxOnlySpace" presStyleCnt="0"/>
      <dgm:spPr/>
    </dgm:pt>
    <dgm:pt modelId="{6A7E4F22-72F7-4183-802C-AD05042B1B0A}" type="pres">
      <dgm:prSet presAssocID="{CD2DE220-D9A6-4C70-8617-910DB46F203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16C03-0906-49F7-BCF8-869ED8A77865}" type="pres">
      <dgm:prSet presAssocID="{6B39B73C-4C72-4AC3-8CF3-6FB0EAA145EF}" presName="parTxOnlySpace" presStyleCnt="0"/>
      <dgm:spPr/>
    </dgm:pt>
    <dgm:pt modelId="{DBC42F06-893E-4A69-8303-BC18A19499B0}" type="pres">
      <dgm:prSet presAssocID="{6E008CEF-796C-4183-8258-F9DFE638800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F5B5F-858C-4115-8142-C9317232A6A8}" type="pres">
      <dgm:prSet presAssocID="{F9652F96-D7AA-49D5-AA78-B23A14697AC8}" presName="parTxOnlySpace" presStyleCnt="0"/>
      <dgm:spPr/>
    </dgm:pt>
    <dgm:pt modelId="{2C1B6677-ED1A-459E-A758-B4C349E45BA6}" type="pres">
      <dgm:prSet presAssocID="{BF376CD9-7A81-4445-BA8E-B073A1E1BE9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EA5B8A-4325-4B55-AF89-B1ED18F91F3E}" type="presOf" srcId="{BF376CD9-7A81-4445-BA8E-B073A1E1BE9E}" destId="{2C1B6677-ED1A-459E-A758-B4C349E45BA6}" srcOrd="0" destOrd="0" presId="urn:microsoft.com/office/officeart/2005/8/layout/chevron1"/>
    <dgm:cxn modelId="{6AEA863B-5C6C-4CA9-9B29-23EDADC5FEF6}" srcId="{2EB7A5A3-88D8-4225-90F8-0CBF52BEDCCE}" destId="{56F0602E-ABE9-4606-9BFB-C99877391650}" srcOrd="0" destOrd="0" parTransId="{6EA1F3E7-A82C-4312-9D4D-0B045C1B675A}" sibTransId="{557822DD-53ED-461C-8D88-3BE04D75A981}"/>
    <dgm:cxn modelId="{DF6742C8-15EF-49A5-AC87-36BB4FDF8047}" type="presOf" srcId="{2EB7A5A3-88D8-4225-90F8-0CBF52BEDCCE}" destId="{4C5FF3AC-D32B-4790-8CBB-F061240F241B}" srcOrd="0" destOrd="0" presId="urn:microsoft.com/office/officeart/2005/8/layout/chevron1"/>
    <dgm:cxn modelId="{A9A3125F-FDD8-4F9B-8D9F-016836590EED}" srcId="{2EB7A5A3-88D8-4225-90F8-0CBF52BEDCCE}" destId="{CD2DE220-D9A6-4C70-8617-910DB46F203E}" srcOrd="4" destOrd="0" parTransId="{5CB6FEEB-F047-4F22-AFE6-F5F8C2382237}" sibTransId="{6B39B73C-4C72-4AC3-8CF3-6FB0EAA145EF}"/>
    <dgm:cxn modelId="{16798D2F-EC6D-48D4-BCC5-287658CEBB29}" type="presOf" srcId="{CD2DE220-D9A6-4C70-8617-910DB46F203E}" destId="{6A7E4F22-72F7-4183-802C-AD05042B1B0A}" srcOrd="0" destOrd="0" presId="urn:microsoft.com/office/officeart/2005/8/layout/chevron1"/>
    <dgm:cxn modelId="{9BB63D80-1C65-4F56-8FAE-73B56F20D239}" type="presOf" srcId="{6E008CEF-796C-4183-8258-F9DFE6388002}" destId="{DBC42F06-893E-4A69-8303-BC18A19499B0}" srcOrd="0" destOrd="0" presId="urn:microsoft.com/office/officeart/2005/8/layout/chevron1"/>
    <dgm:cxn modelId="{C4E5EA0C-07BD-4E79-9B72-D7D455E9B4D5}" srcId="{2EB7A5A3-88D8-4225-90F8-0CBF52BEDCCE}" destId="{6E008CEF-796C-4183-8258-F9DFE6388002}" srcOrd="5" destOrd="0" parTransId="{5BF256BB-157E-4118-91ED-B1956D8F17F9}" sibTransId="{F9652F96-D7AA-49D5-AA78-B23A14697AC8}"/>
    <dgm:cxn modelId="{CCB484C0-E8F3-4547-9CDB-5850446A1719}" srcId="{2EB7A5A3-88D8-4225-90F8-0CBF52BEDCCE}" destId="{A27F5FB9-C8B9-4B8C-9AFD-F06CE10D2029}" srcOrd="2" destOrd="0" parTransId="{80F62DB2-0CC3-4A29-81AE-FF0724521E9C}" sibTransId="{1E17CB0B-7925-47FE-8B68-8935A3859772}"/>
    <dgm:cxn modelId="{9BAA0771-E0EB-4393-9153-92AD4EB5FAFF}" srcId="{2EB7A5A3-88D8-4225-90F8-0CBF52BEDCCE}" destId="{BF376CD9-7A81-4445-BA8E-B073A1E1BE9E}" srcOrd="6" destOrd="0" parTransId="{7A0FF5E8-1D70-44F9-8BED-5CCBD61FE07F}" sibTransId="{7A180E36-855E-43F7-9A4F-9AD5B3451377}"/>
    <dgm:cxn modelId="{175E7FB8-669D-4367-A371-C1C073366389}" type="presOf" srcId="{56F0602E-ABE9-4606-9BFB-C99877391650}" destId="{2913E8C5-9023-4BD3-9A3C-F7E1D37BCDC3}" srcOrd="0" destOrd="0" presId="urn:microsoft.com/office/officeart/2005/8/layout/chevron1"/>
    <dgm:cxn modelId="{B65CE564-C9E7-4DBE-BDE5-AF0040B7FD07}" srcId="{2EB7A5A3-88D8-4225-90F8-0CBF52BEDCCE}" destId="{08BC0C4E-9191-445E-A0B5-8B16C0999844}" srcOrd="1" destOrd="0" parTransId="{4746DAFB-AA04-44C1-B377-B60E39C19922}" sibTransId="{9597A760-65EB-4FFE-9932-C0A3D0DEAC2B}"/>
    <dgm:cxn modelId="{A9B8DD81-BE93-4C74-BCD0-55AA5D87192F}" type="presOf" srcId="{F2A1170F-3719-4004-9F25-5721A92E17AE}" destId="{7CAB6769-0AA0-4D70-8891-E51DE41C1AA1}" srcOrd="0" destOrd="0" presId="urn:microsoft.com/office/officeart/2005/8/layout/chevron1"/>
    <dgm:cxn modelId="{BF98D44B-B2A8-41B1-A993-672FD389CF77}" type="presOf" srcId="{08BC0C4E-9191-445E-A0B5-8B16C0999844}" destId="{BC902C47-6528-4A22-A3AA-E3062789E396}" srcOrd="0" destOrd="0" presId="urn:microsoft.com/office/officeart/2005/8/layout/chevron1"/>
    <dgm:cxn modelId="{E70CD4C3-5DBB-4711-AF75-99D60922AE93}" type="presOf" srcId="{A27F5FB9-C8B9-4B8C-9AFD-F06CE10D2029}" destId="{96854C6F-DB84-4533-A8E0-68991092252B}" srcOrd="0" destOrd="0" presId="urn:microsoft.com/office/officeart/2005/8/layout/chevron1"/>
    <dgm:cxn modelId="{415BF002-1BB4-4453-894B-CE9C6FCA7037}" srcId="{2EB7A5A3-88D8-4225-90F8-0CBF52BEDCCE}" destId="{F2A1170F-3719-4004-9F25-5721A92E17AE}" srcOrd="3" destOrd="0" parTransId="{340BF3B4-192C-4909-9104-B8EB44C1EBB4}" sibTransId="{74BE51AF-F481-4371-B318-11A548BB3B37}"/>
    <dgm:cxn modelId="{A4667898-59E4-4323-B61A-6EB19BC2FB3F}" type="presParOf" srcId="{4C5FF3AC-D32B-4790-8CBB-F061240F241B}" destId="{2913E8C5-9023-4BD3-9A3C-F7E1D37BCDC3}" srcOrd="0" destOrd="0" presId="urn:microsoft.com/office/officeart/2005/8/layout/chevron1"/>
    <dgm:cxn modelId="{6453B3F8-B6FF-4963-AFA0-963D91091386}" type="presParOf" srcId="{4C5FF3AC-D32B-4790-8CBB-F061240F241B}" destId="{AE3027F5-FA5E-4E66-84DB-FAAB40461692}" srcOrd="1" destOrd="0" presId="urn:microsoft.com/office/officeart/2005/8/layout/chevron1"/>
    <dgm:cxn modelId="{D4E046DF-53DB-419D-8C47-D18B54D813A5}" type="presParOf" srcId="{4C5FF3AC-D32B-4790-8CBB-F061240F241B}" destId="{BC902C47-6528-4A22-A3AA-E3062789E396}" srcOrd="2" destOrd="0" presId="urn:microsoft.com/office/officeart/2005/8/layout/chevron1"/>
    <dgm:cxn modelId="{8649ABB1-8AA9-4632-A687-1B7E2F819F6A}" type="presParOf" srcId="{4C5FF3AC-D32B-4790-8CBB-F061240F241B}" destId="{039E24FE-B02F-4B04-826F-FBD3C86EE7F8}" srcOrd="3" destOrd="0" presId="urn:microsoft.com/office/officeart/2005/8/layout/chevron1"/>
    <dgm:cxn modelId="{1D5EF13F-03CC-4B44-A7E0-9059CD45E9BD}" type="presParOf" srcId="{4C5FF3AC-D32B-4790-8CBB-F061240F241B}" destId="{96854C6F-DB84-4533-A8E0-68991092252B}" srcOrd="4" destOrd="0" presId="urn:microsoft.com/office/officeart/2005/8/layout/chevron1"/>
    <dgm:cxn modelId="{75D70B8F-CADD-4582-86E1-FECD71AF2AE0}" type="presParOf" srcId="{4C5FF3AC-D32B-4790-8CBB-F061240F241B}" destId="{0FEDC5B3-11E8-41B2-A1E3-0E5EF73249A1}" srcOrd="5" destOrd="0" presId="urn:microsoft.com/office/officeart/2005/8/layout/chevron1"/>
    <dgm:cxn modelId="{F25B3654-90DA-4EBF-ABEA-F1697C9ECB05}" type="presParOf" srcId="{4C5FF3AC-D32B-4790-8CBB-F061240F241B}" destId="{7CAB6769-0AA0-4D70-8891-E51DE41C1AA1}" srcOrd="6" destOrd="0" presId="urn:microsoft.com/office/officeart/2005/8/layout/chevron1"/>
    <dgm:cxn modelId="{91301B14-BF4C-4E6E-8F27-0521A484D324}" type="presParOf" srcId="{4C5FF3AC-D32B-4790-8CBB-F061240F241B}" destId="{086C424C-024B-4ECD-9F1D-873507A4B64E}" srcOrd="7" destOrd="0" presId="urn:microsoft.com/office/officeart/2005/8/layout/chevron1"/>
    <dgm:cxn modelId="{787189F4-E9EC-438A-9780-E248D3EDE59B}" type="presParOf" srcId="{4C5FF3AC-D32B-4790-8CBB-F061240F241B}" destId="{6A7E4F22-72F7-4183-802C-AD05042B1B0A}" srcOrd="8" destOrd="0" presId="urn:microsoft.com/office/officeart/2005/8/layout/chevron1"/>
    <dgm:cxn modelId="{0A20F9BE-1414-43CE-BC71-64729D2A20C3}" type="presParOf" srcId="{4C5FF3AC-D32B-4790-8CBB-F061240F241B}" destId="{B6516C03-0906-49F7-BCF8-869ED8A77865}" srcOrd="9" destOrd="0" presId="urn:microsoft.com/office/officeart/2005/8/layout/chevron1"/>
    <dgm:cxn modelId="{29DE36F2-7AE9-4A0F-BA65-227E9E9198F9}" type="presParOf" srcId="{4C5FF3AC-D32B-4790-8CBB-F061240F241B}" destId="{DBC42F06-893E-4A69-8303-BC18A19499B0}" srcOrd="10" destOrd="0" presId="urn:microsoft.com/office/officeart/2005/8/layout/chevron1"/>
    <dgm:cxn modelId="{FAD76708-C7E6-448E-84D5-0407DCEE8C81}" type="presParOf" srcId="{4C5FF3AC-D32B-4790-8CBB-F061240F241B}" destId="{355F5B5F-858C-4115-8142-C9317232A6A8}" srcOrd="11" destOrd="0" presId="urn:microsoft.com/office/officeart/2005/8/layout/chevron1"/>
    <dgm:cxn modelId="{D6F6EFA8-FD3D-4B7E-A00C-6B1A910162BB}" type="presParOf" srcId="{4C5FF3AC-D32B-4790-8CBB-F061240F241B}" destId="{2C1B6677-ED1A-459E-A758-B4C349E45BA6}" srcOrd="12" destOrd="0" presId="urn:microsoft.com/office/officeart/2005/8/layout/chevro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C71ED5-E239-45AA-A9C6-A3DAD8B3C181}" type="doc">
      <dgm:prSet loTypeId="urn:microsoft.com/office/officeart/2005/8/layout/cycle2" loCatId="cycle" qsTypeId="urn:microsoft.com/office/officeart/2005/8/quickstyle/simple1#10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BB1EDE06-EB10-45D3-BD19-12114881D1A8}">
      <dgm:prSet phldrT="[Text]"/>
      <dgm:spPr/>
      <dgm:t>
        <a:bodyPr/>
        <a:lstStyle/>
        <a:p>
          <a:r>
            <a:rPr lang="en-US" dirty="0" smtClean="0"/>
            <a:t>Vision</a:t>
          </a:r>
          <a:endParaRPr lang="en-US" dirty="0"/>
        </a:p>
      </dgm:t>
    </dgm:pt>
    <dgm:pt modelId="{71250991-4219-45F8-A82E-77B504F71385}" type="parTrans" cxnId="{A99FCDCA-CEAE-409A-A4A9-4D11ECE440C1}">
      <dgm:prSet/>
      <dgm:spPr/>
      <dgm:t>
        <a:bodyPr/>
        <a:lstStyle/>
        <a:p>
          <a:endParaRPr lang="en-US"/>
        </a:p>
      </dgm:t>
    </dgm:pt>
    <dgm:pt modelId="{FD801DC8-A061-4D92-B1DE-CB6496E999B5}" type="sibTrans" cxnId="{A99FCDCA-CEAE-409A-A4A9-4D11ECE440C1}">
      <dgm:prSet/>
      <dgm:spPr/>
      <dgm:t>
        <a:bodyPr/>
        <a:lstStyle/>
        <a:p>
          <a:endParaRPr lang="en-US"/>
        </a:p>
      </dgm:t>
    </dgm:pt>
    <dgm:pt modelId="{B2C16240-C106-47B1-8124-92BA84F62B26}" type="pres">
      <dgm:prSet presAssocID="{4AC71ED5-E239-45AA-A9C6-A3DAD8B3C18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1A411E-C265-4E90-888B-BAFEEA0BF436}" type="pres">
      <dgm:prSet presAssocID="{BB1EDE06-EB10-45D3-BD19-12114881D1A8}" presName="node" presStyleLbl="node1" presStyleIdx="0" presStyleCnt="1" custScaleX="30031" custScaleY="30012" custRadScaleRad="117519" custRadScaleInc="20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EAE75D-80D8-4765-90AD-598C65C402A3}" type="presOf" srcId="{BB1EDE06-EB10-45D3-BD19-12114881D1A8}" destId="{321A411E-C265-4E90-888B-BAFEEA0BF436}" srcOrd="0" destOrd="0" presId="urn:microsoft.com/office/officeart/2005/8/layout/cycle2"/>
    <dgm:cxn modelId="{A99FCDCA-CEAE-409A-A4A9-4D11ECE440C1}" srcId="{4AC71ED5-E239-45AA-A9C6-A3DAD8B3C181}" destId="{BB1EDE06-EB10-45D3-BD19-12114881D1A8}" srcOrd="0" destOrd="0" parTransId="{71250991-4219-45F8-A82E-77B504F71385}" sibTransId="{FD801DC8-A061-4D92-B1DE-CB6496E999B5}"/>
    <dgm:cxn modelId="{4B0B5F05-8E34-4771-AF66-79E6C288B2E4}" type="presOf" srcId="{4AC71ED5-E239-45AA-A9C6-A3DAD8B3C181}" destId="{B2C16240-C106-47B1-8124-92BA84F62B26}" srcOrd="0" destOrd="0" presId="urn:microsoft.com/office/officeart/2005/8/layout/cycle2"/>
    <dgm:cxn modelId="{A23581A2-8830-40BF-8801-A2B91643EBA9}" type="presParOf" srcId="{B2C16240-C106-47B1-8124-92BA84F62B26}" destId="{321A411E-C265-4E90-888B-BAFEEA0BF436}" srcOrd="0" destOrd="0" presId="urn:microsoft.com/office/officeart/2005/8/layout/cycle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697831-D5F7-49F2-8C42-04988EF8AD5A}" type="doc">
      <dgm:prSet loTypeId="urn:microsoft.com/office/officeart/2005/8/layout/cycle2" loCatId="cycle" qsTypeId="urn:microsoft.com/office/officeart/2005/8/quickstyle/simple1#9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C725BD2F-CF9D-4C56-88A3-1F78BBD8D8D7}">
      <dgm:prSet phldrT="[Text]"/>
      <dgm:spPr/>
      <dgm:t>
        <a:bodyPr/>
        <a:lstStyle/>
        <a:p>
          <a:r>
            <a:rPr lang="en-US" b="1" dirty="0" smtClean="0"/>
            <a:t>Step 1:</a:t>
          </a:r>
          <a:r>
            <a:rPr lang="en-US" dirty="0" smtClean="0"/>
            <a:t> Model</a:t>
          </a:r>
          <a:endParaRPr lang="en-US" dirty="0"/>
        </a:p>
      </dgm:t>
    </dgm:pt>
    <dgm:pt modelId="{D9D19C67-DC66-4C01-B234-BD5046C075E1}" type="parTrans" cxnId="{3AFB9538-CCC1-4991-BC05-627B1B6AFEBC}">
      <dgm:prSet/>
      <dgm:spPr/>
      <dgm:t>
        <a:bodyPr/>
        <a:lstStyle/>
        <a:p>
          <a:endParaRPr lang="en-US"/>
        </a:p>
      </dgm:t>
    </dgm:pt>
    <dgm:pt modelId="{EAF73F0E-B51A-4346-91B9-027B334DAD07}" type="sibTrans" cxnId="{3AFB9538-CCC1-4991-BC05-627B1B6AFEBC}">
      <dgm:prSet/>
      <dgm:spPr/>
      <dgm:t>
        <a:bodyPr/>
        <a:lstStyle/>
        <a:p>
          <a:endParaRPr lang="en-US" dirty="0"/>
        </a:p>
      </dgm:t>
    </dgm:pt>
    <dgm:pt modelId="{96EBA03E-4E20-4982-9FB9-87E981E666FF}">
      <dgm:prSet phldrT="[Text]"/>
      <dgm:spPr/>
      <dgm:t>
        <a:bodyPr/>
        <a:lstStyle/>
        <a:p>
          <a:r>
            <a:rPr lang="en-US" b="1" dirty="0" smtClean="0"/>
            <a:t>Step 2: </a:t>
          </a:r>
          <a:r>
            <a:rPr lang="en-US" b="0" dirty="0" smtClean="0"/>
            <a:t>Enumerate Threats</a:t>
          </a:r>
          <a:endParaRPr lang="en-US" b="0" dirty="0"/>
        </a:p>
      </dgm:t>
    </dgm:pt>
    <dgm:pt modelId="{44229323-64A4-47A4-B16B-2DC05A879436}" type="parTrans" cxnId="{54CA99F8-04CE-41DB-A406-6B859BA77AD6}">
      <dgm:prSet/>
      <dgm:spPr/>
      <dgm:t>
        <a:bodyPr/>
        <a:lstStyle/>
        <a:p>
          <a:endParaRPr lang="en-US"/>
        </a:p>
      </dgm:t>
    </dgm:pt>
    <dgm:pt modelId="{DC2AAA64-00B0-4CB4-BF7F-E347506C85BD}" type="sibTrans" cxnId="{54CA99F8-04CE-41DB-A406-6B859BA77AD6}">
      <dgm:prSet/>
      <dgm:spPr/>
      <dgm:t>
        <a:bodyPr/>
        <a:lstStyle/>
        <a:p>
          <a:endParaRPr lang="en-US" dirty="0"/>
        </a:p>
      </dgm:t>
    </dgm:pt>
    <dgm:pt modelId="{98F00630-4E63-441E-9714-F39296A305DD}">
      <dgm:prSet phldrT="[Text]"/>
      <dgm:spPr/>
      <dgm:t>
        <a:bodyPr/>
        <a:lstStyle/>
        <a:p>
          <a:r>
            <a:rPr lang="en-US" b="1" dirty="0" smtClean="0"/>
            <a:t>Step 3:</a:t>
          </a:r>
          <a:r>
            <a:rPr lang="en-US" dirty="0" smtClean="0"/>
            <a:t> Mitigate</a:t>
          </a:r>
          <a:endParaRPr lang="en-US" dirty="0"/>
        </a:p>
      </dgm:t>
    </dgm:pt>
    <dgm:pt modelId="{CDD5E12B-4F0B-48F2-95F9-92D611B345B6}" type="parTrans" cxnId="{C580372A-46B7-425D-9B2C-5D7F9D0A6C28}">
      <dgm:prSet/>
      <dgm:spPr/>
      <dgm:t>
        <a:bodyPr/>
        <a:lstStyle/>
        <a:p>
          <a:endParaRPr lang="en-US"/>
        </a:p>
      </dgm:t>
    </dgm:pt>
    <dgm:pt modelId="{11035797-F6E7-4BDC-8C9B-43A1353C4268}" type="sibTrans" cxnId="{C580372A-46B7-425D-9B2C-5D7F9D0A6C28}">
      <dgm:prSet/>
      <dgm:spPr/>
      <dgm:t>
        <a:bodyPr/>
        <a:lstStyle/>
        <a:p>
          <a:endParaRPr lang="en-US" dirty="0"/>
        </a:p>
      </dgm:t>
    </dgm:pt>
    <dgm:pt modelId="{5A919D3A-E554-47D9-8B42-D7026ED677DE}">
      <dgm:prSet phldrT="[Text]"/>
      <dgm:spPr/>
      <dgm:t>
        <a:bodyPr/>
        <a:lstStyle/>
        <a:p>
          <a:r>
            <a:rPr lang="en-US" b="1" dirty="0" smtClean="0"/>
            <a:t>Step 4:</a:t>
          </a:r>
          <a:r>
            <a:rPr lang="en-US" dirty="0" smtClean="0"/>
            <a:t> Validate</a:t>
          </a:r>
          <a:endParaRPr lang="en-US" dirty="0"/>
        </a:p>
      </dgm:t>
    </dgm:pt>
    <dgm:pt modelId="{B41B0BA8-BE86-4E69-800E-9498D4343922}" type="parTrans" cxnId="{E1712E58-ADD4-41DC-9179-F126E36CCF35}">
      <dgm:prSet/>
      <dgm:spPr/>
      <dgm:t>
        <a:bodyPr/>
        <a:lstStyle/>
        <a:p>
          <a:endParaRPr lang="en-US"/>
        </a:p>
      </dgm:t>
    </dgm:pt>
    <dgm:pt modelId="{B0D356AE-895A-4143-8A93-9F7B7293B3E2}" type="sibTrans" cxnId="{E1712E58-ADD4-41DC-9179-F126E36CCF35}">
      <dgm:prSet/>
      <dgm:spPr/>
      <dgm:t>
        <a:bodyPr/>
        <a:lstStyle/>
        <a:p>
          <a:endParaRPr lang="en-US" dirty="0"/>
        </a:p>
      </dgm:t>
    </dgm:pt>
    <dgm:pt modelId="{02273CC6-79C1-474B-A3A6-7C306DDAD36B}" type="pres">
      <dgm:prSet presAssocID="{31697831-D5F7-49F2-8C42-04988EF8AD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977434-2552-409B-B19F-401A9B89E080}" type="pres">
      <dgm:prSet presAssocID="{C725BD2F-CF9D-4C56-88A3-1F78BBD8D8D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B6DB3-5737-4AFB-B056-35F5B2678B09}" type="pres">
      <dgm:prSet presAssocID="{EAF73F0E-B51A-4346-91B9-027B334DAD07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BADE876-8F08-479D-BE24-89FDE2413977}" type="pres">
      <dgm:prSet presAssocID="{EAF73F0E-B51A-4346-91B9-027B334DAD07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0E6BC78E-AADE-437C-9C3C-EFFD9E0F7A1D}" type="pres">
      <dgm:prSet presAssocID="{96EBA03E-4E20-4982-9FB9-87E981E666F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CF8DC-64B1-4658-9205-58270DCA8197}" type="pres">
      <dgm:prSet presAssocID="{DC2AAA64-00B0-4CB4-BF7F-E347506C85BD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F740045-A2DA-423D-AC59-3644933E1504}" type="pres">
      <dgm:prSet presAssocID="{DC2AAA64-00B0-4CB4-BF7F-E347506C85BD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C766F436-7D29-4461-AFD4-8D39ABDDFF83}" type="pres">
      <dgm:prSet presAssocID="{98F00630-4E63-441E-9714-F39296A305D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B242C2-7609-40BD-995C-3B19149CAA08}" type="pres">
      <dgm:prSet presAssocID="{11035797-F6E7-4BDC-8C9B-43A1353C4268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4FB6350-87FB-4458-81B2-0AD02AC11CE9}" type="pres">
      <dgm:prSet presAssocID="{11035797-F6E7-4BDC-8C9B-43A1353C4268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3B4F66D2-3031-4E61-AA32-819CC087D9F9}" type="pres">
      <dgm:prSet presAssocID="{5A919D3A-E554-47D9-8B42-D7026ED677D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630D7-A3CB-4460-8A18-A21EEF4CB86E}" type="pres">
      <dgm:prSet presAssocID="{B0D356AE-895A-4143-8A93-9F7B7293B3E2}" presName="sibTrans" presStyleLbl="sibTrans2D1" presStyleIdx="3" presStyleCnt="4"/>
      <dgm:spPr/>
      <dgm:t>
        <a:bodyPr/>
        <a:lstStyle/>
        <a:p>
          <a:endParaRPr lang="en-US"/>
        </a:p>
      </dgm:t>
    </dgm:pt>
    <dgm:pt modelId="{AFA084B8-9E0C-4933-B614-E347C5463820}" type="pres">
      <dgm:prSet presAssocID="{B0D356AE-895A-4143-8A93-9F7B7293B3E2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A1458A86-3B1C-4249-ABE0-0FBF0D88F610}" type="presOf" srcId="{96EBA03E-4E20-4982-9FB9-87E981E666FF}" destId="{0E6BC78E-AADE-437C-9C3C-EFFD9E0F7A1D}" srcOrd="0" destOrd="0" presId="urn:microsoft.com/office/officeart/2005/8/layout/cycle2"/>
    <dgm:cxn modelId="{0ADF8D26-867B-4B35-8AEB-FB86D287A7FC}" type="presOf" srcId="{11035797-F6E7-4BDC-8C9B-43A1353C4268}" destId="{64FB6350-87FB-4458-81B2-0AD02AC11CE9}" srcOrd="1" destOrd="0" presId="urn:microsoft.com/office/officeart/2005/8/layout/cycle2"/>
    <dgm:cxn modelId="{6FBC1C3B-2DD2-41F5-B94E-82E73818C4E2}" type="presOf" srcId="{98F00630-4E63-441E-9714-F39296A305DD}" destId="{C766F436-7D29-4461-AFD4-8D39ABDDFF83}" srcOrd="0" destOrd="0" presId="urn:microsoft.com/office/officeart/2005/8/layout/cycle2"/>
    <dgm:cxn modelId="{7A273993-DA90-4508-A788-EA9FFC2B80F8}" type="presOf" srcId="{EAF73F0E-B51A-4346-91B9-027B334DAD07}" destId="{B9AB6DB3-5737-4AFB-B056-35F5B2678B09}" srcOrd="0" destOrd="0" presId="urn:microsoft.com/office/officeart/2005/8/layout/cycle2"/>
    <dgm:cxn modelId="{D0AE3B5E-0BE9-48BF-B481-FBEFAF73468F}" type="presOf" srcId="{5A919D3A-E554-47D9-8B42-D7026ED677DE}" destId="{3B4F66D2-3031-4E61-AA32-819CC087D9F9}" srcOrd="0" destOrd="0" presId="urn:microsoft.com/office/officeart/2005/8/layout/cycle2"/>
    <dgm:cxn modelId="{B562712D-F2EE-46BA-A719-161417198A35}" type="presOf" srcId="{31697831-D5F7-49F2-8C42-04988EF8AD5A}" destId="{02273CC6-79C1-474B-A3A6-7C306DDAD36B}" srcOrd="0" destOrd="0" presId="urn:microsoft.com/office/officeart/2005/8/layout/cycle2"/>
    <dgm:cxn modelId="{CBFD9D20-5CC5-4BA9-88FE-102A009E5B47}" type="presOf" srcId="{C725BD2F-CF9D-4C56-88A3-1F78BBD8D8D7}" destId="{C1977434-2552-409B-B19F-401A9B89E080}" srcOrd="0" destOrd="0" presId="urn:microsoft.com/office/officeart/2005/8/layout/cycle2"/>
    <dgm:cxn modelId="{71C199D6-A0B9-4226-A086-D202841153DA}" type="presOf" srcId="{DC2AAA64-00B0-4CB4-BF7F-E347506C85BD}" destId="{48FCF8DC-64B1-4658-9205-58270DCA8197}" srcOrd="0" destOrd="0" presId="urn:microsoft.com/office/officeart/2005/8/layout/cycle2"/>
    <dgm:cxn modelId="{71C7CB90-75B7-4AC1-811E-2BFB44D3EE8C}" type="presOf" srcId="{11035797-F6E7-4BDC-8C9B-43A1353C4268}" destId="{B9B242C2-7609-40BD-995C-3B19149CAA08}" srcOrd="0" destOrd="0" presId="urn:microsoft.com/office/officeart/2005/8/layout/cycle2"/>
    <dgm:cxn modelId="{C580372A-46B7-425D-9B2C-5D7F9D0A6C28}" srcId="{31697831-D5F7-49F2-8C42-04988EF8AD5A}" destId="{98F00630-4E63-441E-9714-F39296A305DD}" srcOrd="2" destOrd="0" parTransId="{CDD5E12B-4F0B-48F2-95F9-92D611B345B6}" sibTransId="{11035797-F6E7-4BDC-8C9B-43A1353C4268}"/>
    <dgm:cxn modelId="{3AFB9538-CCC1-4991-BC05-627B1B6AFEBC}" srcId="{31697831-D5F7-49F2-8C42-04988EF8AD5A}" destId="{C725BD2F-CF9D-4C56-88A3-1F78BBD8D8D7}" srcOrd="0" destOrd="0" parTransId="{D9D19C67-DC66-4C01-B234-BD5046C075E1}" sibTransId="{EAF73F0E-B51A-4346-91B9-027B334DAD07}"/>
    <dgm:cxn modelId="{7DF7B6F7-3174-4D70-9A26-75148CCF3A2F}" type="presOf" srcId="{B0D356AE-895A-4143-8A93-9F7B7293B3E2}" destId="{D2C630D7-A3CB-4460-8A18-A21EEF4CB86E}" srcOrd="0" destOrd="0" presId="urn:microsoft.com/office/officeart/2005/8/layout/cycle2"/>
    <dgm:cxn modelId="{D7957975-A7D7-4F11-BA1F-2498995EB02E}" type="presOf" srcId="{DC2AAA64-00B0-4CB4-BF7F-E347506C85BD}" destId="{EF740045-A2DA-423D-AC59-3644933E1504}" srcOrd="1" destOrd="0" presId="urn:microsoft.com/office/officeart/2005/8/layout/cycle2"/>
    <dgm:cxn modelId="{E1712E58-ADD4-41DC-9179-F126E36CCF35}" srcId="{31697831-D5F7-49F2-8C42-04988EF8AD5A}" destId="{5A919D3A-E554-47D9-8B42-D7026ED677DE}" srcOrd="3" destOrd="0" parTransId="{B41B0BA8-BE86-4E69-800E-9498D4343922}" sibTransId="{B0D356AE-895A-4143-8A93-9F7B7293B3E2}"/>
    <dgm:cxn modelId="{8CA12D16-114B-40FE-A114-C4ADD083E3AC}" type="presOf" srcId="{EAF73F0E-B51A-4346-91B9-027B334DAD07}" destId="{1BADE876-8F08-479D-BE24-89FDE2413977}" srcOrd="1" destOrd="0" presId="urn:microsoft.com/office/officeart/2005/8/layout/cycle2"/>
    <dgm:cxn modelId="{54CA99F8-04CE-41DB-A406-6B859BA77AD6}" srcId="{31697831-D5F7-49F2-8C42-04988EF8AD5A}" destId="{96EBA03E-4E20-4982-9FB9-87E981E666FF}" srcOrd="1" destOrd="0" parTransId="{44229323-64A4-47A4-B16B-2DC05A879436}" sibTransId="{DC2AAA64-00B0-4CB4-BF7F-E347506C85BD}"/>
    <dgm:cxn modelId="{0B342829-ABA3-4F46-98B8-49707239765B}" type="presOf" srcId="{B0D356AE-895A-4143-8A93-9F7B7293B3E2}" destId="{AFA084B8-9E0C-4933-B614-E347C5463820}" srcOrd="1" destOrd="0" presId="urn:microsoft.com/office/officeart/2005/8/layout/cycle2"/>
    <dgm:cxn modelId="{CA25D783-5249-4D89-A70E-2C8A5FC8E2B8}" type="presParOf" srcId="{02273CC6-79C1-474B-A3A6-7C306DDAD36B}" destId="{C1977434-2552-409B-B19F-401A9B89E080}" srcOrd="0" destOrd="0" presId="urn:microsoft.com/office/officeart/2005/8/layout/cycle2"/>
    <dgm:cxn modelId="{E66BCD79-7E48-4E15-9EE4-F66038059B70}" type="presParOf" srcId="{02273CC6-79C1-474B-A3A6-7C306DDAD36B}" destId="{B9AB6DB3-5737-4AFB-B056-35F5B2678B09}" srcOrd="1" destOrd="0" presId="urn:microsoft.com/office/officeart/2005/8/layout/cycle2"/>
    <dgm:cxn modelId="{26EDC9CC-464F-432E-9F8D-2A3620852B15}" type="presParOf" srcId="{B9AB6DB3-5737-4AFB-B056-35F5B2678B09}" destId="{1BADE876-8F08-479D-BE24-89FDE2413977}" srcOrd="0" destOrd="0" presId="urn:microsoft.com/office/officeart/2005/8/layout/cycle2"/>
    <dgm:cxn modelId="{D832705F-1B3C-4424-8A53-1CB45098AFAB}" type="presParOf" srcId="{02273CC6-79C1-474B-A3A6-7C306DDAD36B}" destId="{0E6BC78E-AADE-437C-9C3C-EFFD9E0F7A1D}" srcOrd="2" destOrd="0" presId="urn:microsoft.com/office/officeart/2005/8/layout/cycle2"/>
    <dgm:cxn modelId="{13091F70-C4BC-4A4D-A42A-530A77246AAA}" type="presParOf" srcId="{02273CC6-79C1-474B-A3A6-7C306DDAD36B}" destId="{48FCF8DC-64B1-4658-9205-58270DCA8197}" srcOrd="3" destOrd="0" presId="urn:microsoft.com/office/officeart/2005/8/layout/cycle2"/>
    <dgm:cxn modelId="{D4C4266B-BA1D-4A9E-9452-B9866D0D8EE6}" type="presParOf" srcId="{48FCF8DC-64B1-4658-9205-58270DCA8197}" destId="{EF740045-A2DA-423D-AC59-3644933E1504}" srcOrd="0" destOrd="0" presId="urn:microsoft.com/office/officeart/2005/8/layout/cycle2"/>
    <dgm:cxn modelId="{A93B8E39-A519-48F4-9D0F-5155AB6F317E}" type="presParOf" srcId="{02273CC6-79C1-474B-A3A6-7C306DDAD36B}" destId="{C766F436-7D29-4461-AFD4-8D39ABDDFF83}" srcOrd="4" destOrd="0" presId="urn:microsoft.com/office/officeart/2005/8/layout/cycle2"/>
    <dgm:cxn modelId="{46E74481-F014-4E02-A39D-3BF43B4C5759}" type="presParOf" srcId="{02273CC6-79C1-474B-A3A6-7C306DDAD36B}" destId="{B9B242C2-7609-40BD-995C-3B19149CAA08}" srcOrd="5" destOrd="0" presId="urn:microsoft.com/office/officeart/2005/8/layout/cycle2"/>
    <dgm:cxn modelId="{2B75B1C9-977A-4410-A0B9-ED888232E8E8}" type="presParOf" srcId="{B9B242C2-7609-40BD-995C-3B19149CAA08}" destId="{64FB6350-87FB-4458-81B2-0AD02AC11CE9}" srcOrd="0" destOrd="0" presId="urn:microsoft.com/office/officeart/2005/8/layout/cycle2"/>
    <dgm:cxn modelId="{C2B6B53F-B3A8-4427-91B8-DE637225759C}" type="presParOf" srcId="{02273CC6-79C1-474B-A3A6-7C306DDAD36B}" destId="{3B4F66D2-3031-4E61-AA32-819CC087D9F9}" srcOrd="6" destOrd="0" presId="urn:microsoft.com/office/officeart/2005/8/layout/cycle2"/>
    <dgm:cxn modelId="{CDCCC57B-EE80-431A-BB5C-5BFDD78D167C}" type="presParOf" srcId="{02273CC6-79C1-474B-A3A6-7C306DDAD36B}" destId="{D2C630D7-A3CB-4460-8A18-A21EEF4CB86E}" srcOrd="7" destOrd="0" presId="urn:microsoft.com/office/officeart/2005/8/layout/cycle2"/>
    <dgm:cxn modelId="{DB652E0C-E427-475E-81B4-1E69952EA3F4}" type="presParOf" srcId="{D2C630D7-A3CB-4460-8A18-A21EEF4CB86E}" destId="{AFA084B8-9E0C-4933-B614-E347C5463820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E16E7-BE41-4231-AA3C-9419DD0910CD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969A1-2576-4982-8020-AE1516698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136725-9BF5-439F-A9AA-CF00CC4B621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8ACC1-FC01-4BCD-BBFF-FF10E00BD28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74A4E9-7A74-49BB-93EE-36FCF1AC70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D948A2-7B58-4957-9942-257740DDC52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955383-E265-4631-B455-FCF1FB5D92D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B8FB70-A1EF-4874-8BCB-59C139B6044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F8DA3A-D28A-4203-A03D-50EE87CA7B2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A75D9A-3352-4356-93E4-EAE74036516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FE4813-A1C5-4348-B4D3-8D56D8CBD3E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A7EECB-1F12-46E4-96E9-70153D86A57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BB3744-B16E-4C86-A12C-661D4BC8C5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9E4D41-D267-48D5-AD7A-51942C39A5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30FA2C-9A62-4474-8FD0-3984B731028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113338-61A9-4ECC-821E-C8FC4D79D9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9C4923-E0F1-4FFE-8F46-4EBA4C2ED8F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B11361-A4D6-45EF-A915-AC957A7C357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6B92A4-DD76-4292-97C6-FAF86C42769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44120D-31B7-4D40-ABAE-15B0C3ACA23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900009-C7CA-4930-B685-EC6803C23EE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BB7107-B081-472E-88E3-BE932651C6C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C296F3-8C5D-4FEF-8E09-0990B0CBA01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DA5AFA-E580-4B44-900B-77C337A9002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65496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8744"/>
            <a:ext cx="8229600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040" y="0"/>
            <a:ext cx="9144000" cy="849446"/>
            <a:chOff x="5040" y="0"/>
            <a:chExt cx="9144000" cy="849446"/>
          </a:xfrm>
        </p:grpSpPr>
        <p:pic>
          <p:nvPicPr>
            <p:cNvPr id="11" name="Picture 10" descr="Bottom Mosaic - Green.jpg"/>
            <p:cNvPicPr preferRelativeResize="0"/>
            <p:nvPr userDrawn="1"/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5040" y="8198"/>
              <a:ext cx="9144000" cy="841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Icon (256x).png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93024" y="0"/>
              <a:ext cx="874776" cy="8382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hyperlink" Target="http://social.msdn.microsoft.com/Forums/en-US/sdlthreatmodeling/thread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9" Type="http://schemas.openxmlformats.org/officeDocument/2006/relationships/image" Target="../media/image55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34" Type="http://schemas.openxmlformats.org/officeDocument/2006/relationships/image" Target="../media/image50.png"/><Relationship Id="rId42" Type="http://schemas.openxmlformats.org/officeDocument/2006/relationships/hyperlink" Target="http://www.microsoft.com/sdl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38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41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37" Type="http://schemas.openxmlformats.org/officeDocument/2006/relationships/image" Target="../media/image53.png"/><Relationship Id="rId40" Type="http://schemas.openxmlformats.org/officeDocument/2006/relationships/hyperlink" Target="http://www.microsoft.com/mspress/books/8753.aspx" TargetMode="External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36" Type="http://schemas.openxmlformats.org/officeDocument/2006/relationships/image" Target="../media/image52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35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mspress/books/5957.asp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jpeg"/><Relationship Id="rId5" Type="http://schemas.openxmlformats.org/officeDocument/2006/relationships/image" Target="../media/image57.jpeg"/><Relationship Id="rId4" Type="http://schemas.openxmlformats.org/officeDocument/2006/relationships/hyperlink" Target="http://www.microsoft.com/mspress/books/10723.aspx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security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jpe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sd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logs.msdn.com/michael_howar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mspress/books/8485.aspx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jpeg"/><Relationship Id="rId4" Type="http://schemas.openxmlformats.org/officeDocument/2006/relationships/hyperlink" Target="http://www.microsoft.com/mspress/books/%09%09%09%09%09%09%09%09%09%09/mspress/books/8485.aspx%09%09%09%09%09%09%09%09%09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security/dd206731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s20.trymicrosoftoffice.com/product.aspx?re_ms=oo&amp;family=visioprofessional&amp;culture=en-U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Data" Target="../diagrams/data2.xml"/><Relationship Id="rId7" Type="http://schemas.openxmlformats.org/officeDocument/2006/relationships/diagramData" Target="../diagrams/data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2.xml"/><Relationship Id="rId10" Type="http://schemas.openxmlformats.org/officeDocument/2006/relationships/diagramColors" Target="../diagrams/colors3.xml"/><Relationship Id="rId4" Type="http://schemas.openxmlformats.org/officeDocument/2006/relationships/diagramLayout" Target="../diagrams/layout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  <a:solidFill>
            <a:schemeClr val="accent1"/>
          </a:solidFill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b="1" dirty="0" smtClean="0">
                <a:solidFill>
                  <a:schemeClr val="bg1"/>
                </a:solidFill>
              </a:rPr>
              <a:t>Important Note Regarding This Microsoft PowerPoint Presentation </a:t>
            </a:r>
          </a:p>
          <a:p>
            <a:pPr algn="ctr" eaLnBrk="1" hangingPunct="1"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* Do not include this slide in your presentation *</a:t>
            </a:r>
          </a:p>
          <a:p>
            <a:pPr eaLnBrk="1" hangingPunct="1">
              <a:buFont typeface="Arial" charset="0"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This slide deck has been intentionally provided with very limited graphics and formatting to simplify content integration into your own preferred PowerPoint themes and styles.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E3E34-F735-4815-AEB6-D9815302D7B7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Step 3: Describe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00D7A-AD50-42D6-A214-8C5656EF5D6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0376" y="1487605"/>
            <a:ext cx="8160224" cy="1514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chemeClr val="tx1"/>
                </a:solidFill>
              </a:rPr>
              <a:t>Step Objective: </a:t>
            </a:r>
            <a:r>
              <a:rPr lang="en-US" sz="3200" dirty="0">
                <a:solidFill>
                  <a:schemeClr val="tx1"/>
                </a:solidFill>
              </a:rPr>
              <a:t>To describe the environment in which the application will be deployed</a:t>
            </a:r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6663" y="3053157"/>
            <a:ext cx="6491784" cy="37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Step 4: Generate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990AA-230C-4610-84DC-B7A6E5204E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8077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chemeClr val="tx1"/>
                </a:solidFill>
              </a:rPr>
              <a:t>Step Objective: </a:t>
            </a:r>
            <a:r>
              <a:rPr lang="en-US" sz="3200" dirty="0">
                <a:solidFill>
                  <a:schemeClr val="tx1"/>
                </a:solidFill>
              </a:rPr>
              <a:t>To generate threat analysis and mitigation plan reports</a:t>
            </a:r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667000"/>
            <a:ext cx="6019800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676400"/>
            <a:ext cx="60864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Microsoft SDL Threat Modeling Tool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83D10-DF14-4FDD-ABA5-8C8C80798E3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" name="Picture 7" descr="C:\Documents and Settings\EclipSec Kevin Lam\Local Settings\Temporary Internet Files\Content.IE5\OVSPOLA5\MCj0432610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3581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733800" y="3733800"/>
            <a:ext cx="1524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Threat Modeling Tool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33800" y="1981200"/>
            <a:ext cx="1524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Team Foundation Server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5486400"/>
            <a:ext cx="1524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Plugins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00800" y="3733800"/>
            <a:ext cx="1524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Saved Reports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667000" y="3810000"/>
            <a:ext cx="838200" cy="3810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Up Arrow 13"/>
          <p:cNvSpPr/>
          <p:nvPr/>
        </p:nvSpPr>
        <p:spPr>
          <a:xfrm>
            <a:off x="4267200" y="3048000"/>
            <a:ext cx="381000" cy="533400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5410200" y="3810000"/>
            <a:ext cx="838200" cy="3810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Left Arrow 15"/>
          <p:cNvSpPr/>
          <p:nvPr/>
        </p:nvSpPr>
        <p:spPr>
          <a:xfrm>
            <a:off x="5410200" y="4191000"/>
            <a:ext cx="838200" cy="381000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Up Arrow 16"/>
          <p:cNvSpPr/>
          <p:nvPr/>
        </p:nvSpPr>
        <p:spPr>
          <a:xfrm>
            <a:off x="4038600" y="4800600"/>
            <a:ext cx="381000" cy="533400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4495800" y="4800600"/>
            <a:ext cx="381000" cy="53340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>
            <a:off x="2667000" y="4191000"/>
            <a:ext cx="838200" cy="381000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Rectangular Callout 19"/>
          <p:cNvSpPr/>
          <p:nvPr/>
        </p:nvSpPr>
        <p:spPr>
          <a:xfrm>
            <a:off x="3962400" y="3124200"/>
            <a:ext cx="533400" cy="381000"/>
          </a:xfrm>
          <a:prstGeom prst="wedgeRectCallout">
            <a:avLst>
              <a:gd name="adj1" fmla="val 32738"/>
              <a:gd name="adj2" fmla="val 843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D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4572000" y="3124200"/>
            <a:ext cx="533400" cy="381000"/>
          </a:xfrm>
          <a:prstGeom prst="wedgeRectCallout">
            <a:avLst>
              <a:gd name="adj1" fmla="val -33334"/>
              <a:gd name="adj2" fmla="val 7937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M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6553200" y="3276600"/>
            <a:ext cx="533400" cy="381000"/>
          </a:xfrm>
          <a:prstGeom prst="wedgeRectCallout">
            <a:avLst>
              <a:gd name="adj1" fmla="val 32738"/>
              <a:gd name="adj2" fmla="val 843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R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7162800" y="3276600"/>
            <a:ext cx="533400" cy="381000"/>
          </a:xfrm>
          <a:prstGeom prst="wedgeRectCallout">
            <a:avLst>
              <a:gd name="adj1" fmla="val -33334"/>
              <a:gd name="adj2" fmla="val 7937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M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3657600" y="4495800"/>
            <a:ext cx="533400" cy="381000"/>
          </a:xfrm>
          <a:prstGeom prst="wedgeRectCallout">
            <a:avLst>
              <a:gd name="adj1" fmla="val 32738"/>
              <a:gd name="adj2" fmla="val 843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T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4267200" y="4495800"/>
            <a:ext cx="533400" cy="381000"/>
          </a:xfrm>
          <a:prstGeom prst="wedgeRectCallout">
            <a:avLst>
              <a:gd name="adj1" fmla="val -33334"/>
              <a:gd name="adj2" fmla="val 7937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676400"/>
            <a:ext cx="5232400" cy="338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ight Arrow 16"/>
          <p:cNvSpPr/>
          <p:nvPr/>
        </p:nvSpPr>
        <p:spPr>
          <a:xfrm>
            <a:off x="2667000" y="2971800"/>
            <a:ext cx="1447800" cy="685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3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mtClean="0"/>
              <a:t>Microsoft SDL Threat </a:t>
            </a:r>
            <a:br>
              <a:rPr lang="en-US" sz="3600" b="1" smtClean="0"/>
            </a:br>
            <a:r>
              <a:rPr lang="en-US" sz="3600" b="1" smtClean="0"/>
              <a:t>Modeling Tool Discussion Forum</a:t>
            </a:r>
          </a:p>
        </p:txBody>
      </p:sp>
      <p:sp>
        <p:nvSpPr>
          <p:cNvPr id="14341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10969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None/>
            </a:pPr>
            <a:r>
              <a:rPr lang="en-US" sz="2400" smtClean="0"/>
              <a:t>Discussion and issue reporting at:</a:t>
            </a:r>
          </a:p>
          <a:p>
            <a:pPr>
              <a:buFont typeface="Arial" pitchFamily="34" charset="0"/>
              <a:buNone/>
            </a:pPr>
            <a:r>
              <a:rPr lang="en-US" sz="2000" smtClean="0">
                <a:hlinkClick r:id="rId4"/>
              </a:rPr>
              <a:t>http://social.msdn.microsoft.com/Forums/en-US/sdlthreatmodeling/threads</a:t>
            </a:r>
            <a:r>
              <a:rPr lang="en-US" sz="200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BE3FAC-3EFF-46A6-8D69-56DC1A84BDE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4343" name="Picture 7" descr="C:\Users\eclipsec kevin lam\AppData\Local\Microsoft\Windows\Temporary Internet Files\Content.IE5\6O7QUYKW\MCj0432610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4384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9" descr="C:\Users\eclipsec kevin lam\AppData\Local\Microsoft\Windows\Temporary Internet Files\Content.IE5\C5ME1DH9\MCj04326110000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05000" y="24384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ular Callout 12"/>
          <p:cNvSpPr/>
          <p:nvPr/>
        </p:nvSpPr>
        <p:spPr>
          <a:xfrm>
            <a:off x="685800" y="1676400"/>
            <a:ext cx="914400" cy="612775"/>
          </a:xfrm>
          <a:prstGeom prst="wedgeRect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Q:</a:t>
            </a:r>
            <a:endParaRPr lang="en-US" b="1" dirty="0"/>
          </a:p>
        </p:txBody>
      </p:sp>
      <p:sp>
        <p:nvSpPr>
          <p:cNvPr id="14" name="Rectangular Callout 13"/>
          <p:cNvSpPr/>
          <p:nvPr/>
        </p:nvSpPr>
        <p:spPr>
          <a:xfrm>
            <a:off x="1905000" y="1676400"/>
            <a:ext cx="914400" cy="612775"/>
          </a:xfrm>
          <a:prstGeom prst="wedgeRectCallout">
            <a:avLst>
              <a:gd name="adj1" fmla="val 22917"/>
              <a:gd name="adj2" fmla="val 6871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A:</a:t>
            </a:r>
            <a:endParaRPr lang="en-US" b="1" dirty="0"/>
          </a:p>
        </p:txBody>
      </p:sp>
      <p:pic>
        <p:nvPicPr>
          <p:cNvPr id="14347" name="Picture 10" descr="C:\Users\eclipsec kevin lam\AppData\Local\Microsoft\Windows\Temporary Internet Files\Content.IE5\G5XR62I3\MCj04326090000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90600" y="259080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ular Callout 15"/>
          <p:cNvSpPr/>
          <p:nvPr/>
        </p:nvSpPr>
        <p:spPr>
          <a:xfrm>
            <a:off x="1295400" y="1828800"/>
            <a:ext cx="914400" cy="612775"/>
          </a:xfrm>
          <a:prstGeom prst="wedgeRectCallout">
            <a:avLst>
              <a:gd name="adj1" fmla="val -6250"/>
              <a:gd name="adj2" fmla="val 70274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SDL!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Conclusion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 of the Microsoft SDL Threat Modeling Tool</a:t>
            </a:r>
          </a:p>
          <a:p>
            <a:pPr eaLnBrk="1" hangingPunct="1"/>
            <a:r>
              <a:rPr lang="en-US" smtClean="0"/>
              <a:t>Benefits and features</a:t>
            </a:r>
          </a:p>
          <a:p>
            <a:pPr eaLnBrk="1" hangingPunct="1"/>
            <a:r>
              <a:rPr lang="en-US" smtClean="0"/>
              <a:t>Steps to use the Microsoft SDL Threat Modeling Tool</a:t>
            </a:r>
          </a:p>
          <a:p>
            <a:pPr eaLnBrk="1" hangingPunct="1"/>
            <a:r>
              <a:rPr lang="en-US" smtClean="0"/>
              <a:t>Microsoft SDL Threat Modeling Tool discussion forum</a:t>
            </a:r>
          </a:p>
          <a:p>
            <a:pPr eaLnBrk="1" hangingPunct="1"/>
            <a:endParaRPr lang="en-US" smtClean="0"/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9A485-C835-4F1D-B7E0-9071316BDE16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Appendix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AE7BA-1A90-492C-80AE-9A2AACD427B5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Microsoft Security Development Lifecycle (SDL)</a:t>
            </a:r>
          </a:p>
        </p:txBody>
      </p:sp>
      <p:pic>
        <p:nvPicPr>
          <p:cNvPr id="17411" name="Picture 2" descr="Security shield window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124200"/>
            <a:ext cx="811213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09850" y="3427413"/>
            <a:ext cx="2441575" cy="2444750"/>
            <a:chOff x="2755" y="2327"/>
            <a:chExt cx="1934" cy="1944"/>
          </a:xfrm>
        </p:grpSpPr>
        <p:pic>
          <p:nvPicPr>
            <p:cNvPr id="17469" name="Picture 6" descr="Shape-1-copy-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55" y="2327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70" name="Picture 7" descr="Internal-Testi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53" y="2938"/>
              <a:ext cx="825" cy="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609850" y="1322388"/>
            <a:ext cx="2441575" cy="2444750"/>
            <a:chOff x="2750" y="648"/>
            <a:chExt cx="1934" cy="1944"/>
          </a:xfrm>
        </p:grpSpPr>
        <p:pic>
          <p:nvPicPr>
            <p:cNvPr id="17466" name="Picture 9" descr="Shape-1-copy-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50" y="648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67" name="Picture 10" descr="Development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58" y="1191"/>
              <a:ext cx="719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68" name="Picture 11" descr="Product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744" y="1210"/>
              <a:ext cx="447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79425" y="3422650"/>
            <a:ext cx="2439988" cy="2444750"/>
            <a:chOff x="1060" y="2326"/>
            <a:chExt cx="1933" cy="1944"/>
          </a:xfrm>
        </p:grpSpPr>
        <p:pic>
          <p:nvPicPr>
            <p:cNvPr id="17464" name="Picture 13" descr="Shape-1-copy-6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060" y="2326"/>
              <a:ext cx="1933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65" name="Picture 14" descr="Beta-Testi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611" y="3142"/>
              <a:ext cx="664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7415" name="Picture 15" descr="Center-Circle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054225" y="2868613"/>
            <a:ext cx="1425575" cy="142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768600" y="2124075"/>
            <a:ext cx="1323975" cy="1179513"/>
            <a:chOff x="2875" y="1285"/>
            <a:chExt cx="1050" cy="938"/>
          </a:xfrm>
        </p:grpSpPr>
        <p:pic>
          <p:nvPicPr>
            <p:cNvPr id="17461" name="Picture 17" descr="Shape-1-copy-9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875" y="1285"/>
              <a:ext cx="1050" cy="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62" name="Picture 18" descr="--Design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061" y="1622"/>
              <a:ext cx="40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63" name="Picture 19" descr="--Secure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158" y="1537"/>
              <a:ext cx="392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84188" y="1314450"/>
            <a:ext cx="2441575" cy="2444750"/>
            <a:chOff x="1054" y="643"/>
            <a:chExt cx="1934" cy="1944"/>
          </a:xfrm>
        </p:grpSpPr>
        <p:pic>
          <p:nvPicPr>
            <p:cNvPr id="17458" name="Picture 21" descr="Shape-1-copy-5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1054" y="643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59" name="Picture 22" descr="Best-Practices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456" y="1087"/>
              <a:ext cx="750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60" name="Picture 23" descr="and-Learning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1623" y="1194"/>
              <a:ext cx="686" cy="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4214813" y="3271838"/>
            <a:ext cx="661987" cy="663575"/>
            <a:chOff x="4021" y="2198"/>
            <a:chExt cx="525" cy="528"/>
          </a:xfrm>
        </p:grpSpPr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4021" y="2198"/>
              <a:ext cx="525" cy="528"/>
              <a:chOff x="3405" y="1820"/>
              <a:chExt cx="568" cy="567"/>
            </a:xfrm>
          </p:grpSpPr>
          <p:pic>
            <p:nvPicPr>
              <p:cNvPr id="17456" name="Picture 26" descr="Green-Ball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457" name="Picture 27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7455" name="Picture 28" descr="M1"/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4167" y="2388"/>
              <a:ext cx="233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2284413" y="1460500"/>
            <a:ext cx="966787" cy="663575"/>
            <a:chOff x="2466" y="327"/>
            <a:chExt cx="828" cy="567"/>
          </a:xfrm>
        </p:grpSpPr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596" y="327"/>
              <a:ext cx="568" cy="567"/>
              <a:chOff x="3405" y="1820"/>
              <a:chExt cx="568" cy="567"/>
            </a:xfrm>
          </p:grpSpPr>
          <p:pic>
            <p:nvPicPr>
              <p:cNvPr id="17452" name="Picture 31" descr="Green-Ball"/>
              <p:cNvPicPr>
                <a:picLocks noChangeAspect="1" noChangeArrowheads="1"/>
              </p:cNvPicPr>
              <p:nvPr/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453" name="Picture 32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7451" name="Picture 33" descr="Product-Conception"/>
            <p:cNvPicPr>
              <a:picLocks noChangeAspect="1" noChangeArrowheads="1"/>
            </p:cNvPicPr>
            <p:nvPr/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2466" y="415"/>
              <a:ext cx="828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7420" name="Picture 35" descr="Shape-4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274763" y="2065338"/>
            <a:ext cx="1638300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1279525" y="2135188"/>
            <a:ext cx="1543050" cy="1435100"/>
            <a:chOff x="1474" y="1060"/>
            <a:chExt cx="1222" cy="1142"/>
          </a:xfrm>
        </p:grpSpPr>
        <p:pic>
          <p:nvPicPr>
            <p:cNvPr id="17448" name="Picture 40" descr="Small-Swoosh-copy"/>
            <p:cNvPicPr>
              <a:picLocks noChangeAspect="1" noChangeArrowheads="1"/>
            </p:cNvPicPr>
            <p:nvPr/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1474" y="1060"/>
              <a:ext cx="1222" cy="1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49" name="Picture 41" descr="Incident-Response"/>
            <p:cNvPicPr>
              <a:picLocks noChangeAspect="1" noChangeArrowheads="1"/>
            </p:cNvPicPr>
            <p:nvPr/>
          </p:nvPicPr>
          <p:blipFill>
            <a:blip r:embed="rId25"/>
            <a:srcRect/>
            <a:stretch>
              <a:fillRect/>
            </a:stretch>
          </p:blipFill>
          <p:spPr bwMode="auto">
            <a:xfrm rot="318258">
              <a:off x="1629" y="1110"/>
              <a:ext cx="764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482600" y="3130550"/>
            <a:ext cx="942975" cy="947738"/>
            <a:chOff x="1064" y="2086"/>
            <a:chExt cx="748" cy="753"/>
          </a:xfrm>
        </p:grpSpPr>
        <p:pic>
          <p:nvPicPr>
            <p:cNvPr id="17446" name="Picture 43" descr="glowball"/>
            <p:cNvPicPr>
              <a:picLocks noChangeAspect="1" noChangeArrowheads="1"/>
            </p:cNvPicPr>
            <p:nvPr/>
          </p:nvPicPr>
          <p:blipFill>
            <a:blip r:embed="rId26"/>
            <a:srcRect/>
            <a:stretch>
              <a:fillRect/>
            </a:stretch>
          </p:blipFill>
          <p:spPr bwMode="auto">
            <a:xfrm>
              <a:off x="1064" y="2086"/>
              <a:ext cx="748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47" name="Picture 44" descr="Product-Launch"/>
            <p:cNvPicPr>
              <a:picLocks noChangeAspect="1" noChangeArrowheads="1"/>
            </p:cNvPicPr>
            <p:nvPr/>
          </p:nvPicPr>
          <p:blipFill>
            <a:blip r:embed="rId27"/>
            <a:srcRect/>
            <a:stretch>
              <a:fillRect/>
            </a:stretch>
          </p:blipFill>
          <p:spPr bwMode="auto">
            <a:xfrm>
              <a:off x="1174" y="2296"/>
              <a:ext cx="528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1200150" y="3398838"/>
            <a:ext cx="2854325" cy="1689100"/>
            <a:chOff x="694" y="2196"/>
            <a:chExt cx="1798" cy="1064"/>
          </a:xfrm>
        </p:grpSpPr>
        <p:pic>
          <p:nvPicPr>
            <p:cNvPr id="17437" name="Picture 47" descr="Shape-1-copy-15"/>
            <p:cNvPicPr>
              <a:picLocks noChangeAspect="1" noChangeArrowheads="1"/>
            </p:cNvPicPr>
            <p:nvPr/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1682" y="2543"/>
              <a:ext cx="810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38" name="Picture 48" descr="Testing"/>
            <p:cNvPicPr>
              <a:picLocks noChangeAspect="1" noChangeArrowheads="1"/>
            </p:cNvPicPr>
            <p:nvPr/>
          </p:nvPicPr>
          <p:blipFill>
            <a:blip r:embed="rId29"/>
            <a:srcRect/>
            <a:stretch>
              <a:fillRect/>
            </a:stretch>
          </p:blipFill>
          <p:spPr bwMode="auto">
            <a:xfrm>
              <a:off x="1848" y="2920"/>
              <a:ext cx="371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49"/>
            <p:cNvGrpSpPr>
              <a:grpSpLocks/>
            </p:cNvGrpSpPr>
            <p:nvPr/>
          </p:nvGrpSpPr>
          <p:grpSpPr bwMode="auto">
            <a:xfrm>
              <a:off x="694" y="2196"/>
              <a:ext cx="992" cy="1046"/>
              <a:chOff x="1633" y="2299"/>
              <a:chExt cx="1248" cy="1321"/>
            </a:xfrm>
          </p:grpSpPr>
          <p:pic>
            <p:nvPicPr>
              <p:cNvPr id="17444" name="Picture 50" descr="Shape-1-copy-16"/>
              <p:cNvPicPr>
                <a:picLocks noChangeAspect="1" noChangeArrowheads="1"/>
              </p:cNvPicPr>
              <p:nvPr/>
            </p:nvPicPr>
            <p:blipFill>
              <a:blip r:embed="rId30"/>
              <a:srcRect/>
              <a:stretch>
                <a:fillRect/>
              </a:stretch>
            </p:blipFill>
            <p:spPr bwMode="auto">
              <a:xfrm>
                <a:off x="1633" y="2299"/>
                <a:ext cx="1248" cy="1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445" name="Picture 51" descr="Final-Security-Review"/>
              <p:cNvPicPr>
                <a:picLocks noChangeAspect="1" noChangeArrowheads="1"/>
              </p:cNvPicPr>
              <p:nvPr/>
            </p:nvPicPr>
            <p:blipFill>
              <a:blip r:embed="rId31"/>
              <a:srcRect/>
              <a:stretch>
                <a:fillRect/>
              </a:stretch>
            </p:blipFill>
            <p:spPr bwMode="auto">
              <a:xfrm>
                <a:off x="1876" y="2504"/>
                <a:ext cx="942" cy="9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" name="Group 52"/>
            <p:cNvGrpSpPr>
              <a:grpSpLocks/>
            </p:cNvGrpSpPr>
            <p:nvPr/>
          </p:nvGrpSpPr>
          <p:grpSpPr bwMode="auto">
            <a:xfrm>
              <a:off x="1083" y="2305"/>
              <a:ext cx="1057" cy="589"/>
              <a:chOff x="2122" y="2437"/>
              <a:chExt cx="1329" cy="743"/>
            </a:xfrm>
          </p:grpSpPr>
          <p:pic>
            <p:nvPicPr>
              <p:cNvPr id="17442" name="Picture 53" descr="Small-Swoosh"/>
              <p:cNvPicPr>
                <a:picLocks noChangeAspect="1" noChangeArrowheads="1"/>
              </p:cNvPicPr>
              <p:nvPr/>
            </p:nvPicPr>
            <p:blipFill>
              <a:blip r:embed="rId32"/>
              <a:srcRect/>
              <a:stretch>
                <a:fillRect/>
              </a:stretch>
            </p:blipFill>
            <p:spPr bwMode="auto">
              <a:xfrm>
                <a:off x="2122" y="2437"/>
                <a:ext cx="1329" cy="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443" name="Picture 54" descr="----Penetration-Testing"/>
              <p:cNvPicPr>
                <a:picLocks noChangeAspect="1" noChangeArrowheads="1"/>
              </p:cNvPicPr>
              <p:nvPr/>
            </p:nvPicPr>
            <p:blipFill>
              <a:blip r:embed="rId33"/>
              <a:srcRect/>
              <a:stretch>
                <a:fillRect/>
              </a:stretch>
            </p:blipFill>
            <p:spPr bwMode="auto">
              <a:xfrm rot="-397950">
                <a:off x="2224" y="2597"/>
                <a:ext cx="932" cy="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7441" name="Picture 55" descr="security"/>
            <p:cNvPicPr>
              <a:picLocks noChangeAspect="1" noChangeArrowheads="1"/>
            </p:cNvPicPr>
            <p:nvPr/>
          </p:nvPicPr>
          <p:blipFill>
            <a:blip r:embed="rId34"/>
            <a:srcRect/>
            <a:stretch>
              <a:fillRect/>
            </a:stretch>
          </p:blipFill>
          <p:spPr bwMode="auto">
            <a:xfrm>
              <a:off x="1776" y="2795"/>
              <a:ext cx="40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56"/>
          <p:cNvGrpSpPr>
            <a:grpSpLocks/>
          </p:cNvGrpSpPr>
          <p:nvPr/>
        </p:nvGrpSpPr>
        <p:grpSpPr bwMode="auto">
          <a:xfrm>
            <a:off x="3297238" y="2879725"/>
            <a:ext cx="947737" cy="1481138"/>
            <a:chOff x="2015" y="1869"/>
            <a:chExt cx="597" cy="933"/>
          </a:xfrm>
        </p:grpSpPr>
        <p:pic>
          <p:nvPicPr>
            <p:cNvPr id="17434" name="Picture 57" descr="Shape-1-copy-10"/>
            <p:cNvPicPr>
              <a:picLocks noChangeAspect="1" noChangeArrowheads="1"/>
            </p:cNvPicPr>
            <p:nvPr/>
          </p:nvPicPr>
          <p:blipFill>
            <a:blip r:embed="rId35"/>
            <a:srcRect/>
            <a:stretch>
              <a:fillRect/>
            </a:stretch>
          </p:blipFill>
          <p:spPr bwMode="auto">
            <a:xfrm>
              <a:off x="2015" y="1869"/>
              <a:ext cx="597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35" name="Picture 58" descr="Coding"/>
            <p:cNvPicPr>
              <a:picLocks noChangeAspect="1" noChangeArrowheads="1"/>
            </p:cNvPicPr>
            <p:nvPr/>
          </p:nvPicPr>
          <p:blipFill>
            <a:blip r:embed="rId36"/>
            <a:srcRect/>
            <a:stretch>
              <a:fillRect/>
            </a:stretch>
          </p:blipFill>
          <p:spPr bwMode="auto">
            <a:xfrm>
              <a:off x="2231" y="2231"/>
              <a:ext cx="17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36" name="Picture 59" descr="--Secure"/>
            <p:cNvPicPr>
              <a:picLocks noChangeAspect="1" noChangeArrowheads="1"/>
            </p:cNvPicPr>
            <p:nvPr/>
          </p:nvPicPr>
          <p:blipFill>
            <a:blip r:embed="rId37"/>
            <a:srcRect/>
            <a:stretch>
              <a:fillRect/>
            </a:stretch>
          </p:blipFill>
          <p:spPr bwMode="auto">
            <a:xfrm rot="3797076">
              <a:off x="2268" y="2277"/>
              <a:ext cx="340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2425700" y="5056188"/>
            <a:ext cx="663575" cy="661987"/>
            <a:chOff x="2604" y="3617"/>
            <a:chExt cx="525" cy="527"/>
          </a:xfrm>
        </p:grpSpPr>
        <p:grpSp>
          <p:nvGrpSpPr>
            <p:cNvPr id="18" name="Group 61"/>
            <p:cNvGrpSpPr>
              <a:grpSpLocks/>
            </p:cNvGrpSpPr>
            <p:nvPr/>
          </p:nvGrpSpPr>
          <p:grpSpPr bwMode="auto">
            <a:xfrm>
              <a:off x="2604" y="3617"/>
              <a:ext cx="525" cy="527"/>
              <a:chOff x="3405" y="1820"/>
              <a:chExt cx="568" cy="567"/>
            </a:xfrm>
          </p:grpSpPr>
          <p:pic>
            <p:nvPicPr>
              <p:cNvPr id="17432" name="Picture 62" descr="Green-Ball"/>
              <p:cNvPicPr>
                <a:picLocks noChangeAspect="1" noChangeArrowheads="1"/>
              </p:cNvPicPr>
              <p:nvPr/>
            </p:nvPicPr>
            <p:blipFill>
              <a:blip r:embed="rId38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433" name="Picture 63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7431" name="Picture 64" descr="M2"/>
            <p:cNvPicPr>
              <a:picLocks noChangeAspect="1" noChangeArrowheads="1"/>
            </p:cNvPicPr>
            <p:nvPr/>
          </p:nvPicPr>
          <p:blipFill>
            <a:blip r:embed="rId39"/>
            <a:srcRect/>
            <a:stretch>
              <a:fillRect/>
            </a:stretch>
          </p:blipFill>
          <p:spPr bwMode="auto">
            <a:xfrm>
              <a:off x="2751" y="3807"/>
              <a:ext cx="231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7426" name="Picture 5">
            <a:hlinkClick r:id="rId40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1"/>
          <a:srcRect/>
          <a:stretch>
            <a:fillRect/>
          </a:stretch>
        </p:blipFill>
        <p:spPr>
          <a:xfrm>
            <a:off x="5562600" y="1447800"/>
            <a:ext cx="1905000" cy="2173288"/>
          </a:xfrm>
        </p:spPr>
      </p:pic>
      <p:sp>
        <p:nvSpPr>
          <p:cNvPr id="17427" name="TextBox 118"/>
          <p:cNvSpPr txBox="1">
            <a:spLocks noChangeArrowheads="1"/>
          </p:cNvSpPr>
          <p:nvPr/>
        </p:nvSpPr>
        <p:spPr bwMode="auto">
          <a:xfrm>
            <a:off x="1066800" y="5943600"/>
            <a:ext cx="7315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Calibri" pitchFamily="34" charset="0"/>
              </a:rPr>
              <a:t>Official SDL Web Site: </a:t>
            </a:r>
            <a:r>
              <a:rPr lang="en-US" sz="2400">
                <a:latin typeface="Calibri" pitchFamily="34" charset="0"/>
                <a:hlinkClick r:id="rId42"/>
              </a:rPr>
              <a:t>http://www.microsoft.com/sdl</a:t>
            </a:r>
            <a:r>
              <a:rPr lang="en-US" sz="2400" b="1">
                <a:latin typeface="Calibri" pitchFamily="34" charset="0"/>
              </a:rPr>
              <a:t> </a:t>
            </a:r>
          </a:p>
        </p:txBody>
      </p:sp>
      <p:sp>
        <p:nvSpPr>
          <p:cNvPr id="17428" name="TextBox 60"/>
          <p:cNvSpPr txBox="1">
            <a:spLocks noChangeArrowheads="1"/>
          </p:cNvSpPr>
          <p:nvPr/>
        </p:nvSpPr>
        <p:spPr bwMode="auto">
          <a:xfrm>
            <a:off x="5486400" y="3886200"/>
            <a:ext cx="3505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SDL Book:</a:t>
            </a:r>
          </a:p>
          <a:p>
            <a:r>
              <a:rPr lang="en-US" sz="2400">
                <a:latin typeface="Calibri" pitchFamily="34" charset="0"/>
                <a:hlinkClick r:id="rId40"/>
              </a:rPr>
              <a:t>http://www.microsoft.com/mspress/books/8753.aspx</a:t>
            </a:r>
            <a:endParaRPr lang="en-US" sz="2400" b="1">
              <a:latin typeface="Calibri" pitchFamily="34" charset="0"/>
            </a:endParaRP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EF1B06-EB50-416C-9B04-38C47C1EE7D7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Writing Secure Code </a:t>
            </a:r>
            <a:br>
              <a:rPr lang="en-US" b="1" dirty="0" smtClean="0"/>
            </a:br>
            <a:r>
              <a:rPr lang="en-US" b="1" dirty="0" smtClean="0"/>
              <a:t>Book Series</a:t>
            </a:r>
            <a:endParaRPr lang="en-US" b="1" dirty="0"/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4495800" y="1752600"/>
            <a:ext cx="4267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Writing Secure Code, </a:t>
            </a:r>
          </a:p>
          <a:p>
            <a:r>
              <a:rPr lang="en-US" sz="2400" b="1">
                <a:latin typeface="Calibri" pitchFamily="34" charset="0"/>
              </a:rPr>
              <a:t>2</a:t>
            </a:r>
            <a:r>
              <a:rPr lang="en-US" sz="2400" b="1" baseline="30000">
                <a:latin typeface="Calibri" pitchFamily="34" charset="0"/>
              </a:rPr>
              <a:t>nd</a:t>
            </a:r>
            <a:r>
              <a:rPr lang="en-US" sz="2400" b="1">
                <a:latin typeface="Calibri" pitchFamily="34" charset="0"/>
              </a:rPr>
              <a:t> Edition:</a:t>
            </a:r>
          </a:p>
          <a:p>
            <a:r>
              <a:rPr lang="en-US" sz="2400">
                <a:latin typeface="Calibri" pitchFamily="34" charset="0"/>
                <a:hlinkClick r:id="rId3"/>
              </a:rPr>
              <a:t>http://www.microsoft.com/mspress/books/5957.aspx</a:t>
            </a:r>
            <a:r>
              <a:rPr lang="en-US" sz="2400">
                <a:latin typeface="Calibri" pitchFamily="34" charset="0"/>
              </a:rPr>
              <a:t> </a:t>
            </a:r>
          </a:p>
        </p:txBody>
      </p:sp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4495800" y="4191000"/>
            <a:ext cx="4267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Writing Secure Code for Windows Vista:</a:t>
            </a:r>
          </a:p>
          <a:p>
            <a:r>
              <a:rPr lang="en-US" sz="2400">
                <a:latin typeface="Calibri" pitchFamily="34" charset="0"/>
                <a:hlinkClick r:id="rId4"/>
              </a:rPr>
              <a:t>http://www.microsoft.com/mspress/books/10723.aspx</a:t>
            </a:r>
            <a:r>
              <a:rPr lang="en-US" sz="2400">
                <a:latin typeface="Calibri" pitchFamily="34" charset="0"/>
              </a:rPr>
              <a:t>  </a:t>
            </a:r>
          </a:p>
        </p:txBody>
      </p:sp>
      <p:pic>
        <p:nvPicPr>
          <p:cNvPr id="18437" name="Picture 4" descr="WSCv2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1524000"/>
            <a:ext cx="1746250" cy="20574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18438" name="Picture 2" descr="http://www.mspress.co.il/gallery1/thumbs/9780735623934f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4114800"/>
            <a:ext cx="1752600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86F117-009A-4A70-B2C4-C4CB1411E8A2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Developer Network (MSDN) Security Developer Center</a:t>
            </a:r>
            <a:endParaRPr lang="en-US" b="1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Official Web site: </a:t>
            </a:r>
            <a:r>
              <a:rPr lang="en-US" smtClean="0">
                <a:hlinkClick r:id="rId3"/>
              </a:rPr>
              <a:t>http://msdn.microsoft.com/security</a:t>
            </a:r>
            <a:endParaRPr lang="en-US" smtClean="0"/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2962275"/>
            <a:ext cx="6429375" cy="389572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B47B5-1FFF-4407-B37D-6361CCFA8BD9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Secure Development Blogs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Microsoft Security Development Lifecycle (SDL) Blog: </a:t>
            </a:r>
            <a:r>
              <a:rPr lang="en-US" smtClean="0">
                <a:hlinkClick r:id="rId3"/>
              </a:rPr>
              <a:t>http://blogs.msdn.com/sdl</a:t>
            </a:r>
            <a:endParaRPr lang="en-US" smtClean="0"/>
          </a:p>
          <a:p>
            <a:pPr eaLnBrk="1" hangingPunct="1"/>
            <a:r>
              <a:rPr lang="en-US" smtClean="0"/>
              <a:t>Michael Howard’s Blog: </a:t>
            </a:r>
            <a:r>
              <a:rPr lang="en-US" smtClean="0">
                <a:hlinkClick r:id="rId4"/>
              </a:rPr>
              <a:t>http://blogs.msdn.com/michael_howard</a:t>
            </a:r>
            <a:endParaRPr lang="en-US" smtClean="0"/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BC4F8-07DC-4BA4-992B-1C394E8CF601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Security Development Lifecycle (SDL) Field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781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Threat </a:t>
            </a:r>
            <a:r>
              <a:rPr lang="en-US" dirty="0" smtClean="0"/>
              <a:t>Modeling Tool Principles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(Level 100)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A1D4CC-B94B-4505-AB14-ED31C747BD5D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Microsoft Hunting Security Bugs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352800" y="1600200"/>
            <a:ext cx="5334000" cy="45259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b="1" smtClean="0"/>
              <a:t>Hunting Security Bugs:</a:t>
            </a:r>
          </a:p>
          <a:p>
            <a:pPr>
              <a:buFont typeface="Arial" pitchFamily="34" charset="0"/>
              <a:buNone/>
            </a:pPr>
            <a:r>
              <a:rPr lang="en-US" smtClean="0">
                <a:hlinkClick r:id="rId3"/>
              </a:rPr>
              <a:t>http://www.microsoft.com/mspress/books/8485.aspx</a:t>
            </a:r>
            <a:r>
              <a:rPr lang="en-US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9DBFD-B2AE-48BF-BE5C-42EF751CFC6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1509" name="AutoShape 6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0" name="AutoShape 8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AutoShape 10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1512" name="Picture 12" descr="http://ecx.images-amazon.com/images/I/21RE8A04MJ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1600200"/>
            <a:ext cx="203993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Additional SDL Training Content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Secure Design Principles</a:t>
            </a:r>
          </a:p>
          <a:p>
            <a:r>
              <a:rPr lang="en-US" smtClean="0"/>
              <a:t>Secure Implementation Principles</a:t>
            </a:r>
          </a:p>
          <a:p>
            <a:r>
              <a:rPr lang="en-US" smtClean="0"/>
              <a:t>Secure Verification Principles</a:t>
            </a:r>
          </a:p>
          <a:p>
            <a:r>
              <a:rPr lang="en-US" smtClean="0"/>
              <a:t>SQL Injection Vulnerabilities</a:t>
            </a:r>
          </a:p>
          <a:p>
            <a:r>
              <a:rPr lang="en-US" smtClean="0"/>
              <a:t>Cross-Site Scripting Vulnerabilities</a:t>
            </a:r>
          </a:p>
          <a:p>
            <a:r>
              <a:rPr lang="en-US" smtClean="0"/>
              <a:t>Buffer Overflow Vulnerabilities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6D30F-ED13-4D02-8D2C-53CF3E5B27B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STRIDE Threat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DAF84-BA6A-4261-A81B-140A0262A89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idx="1"/>
          </p:nvPr>
        </p:nvGraphicFramePr>
        <p:xfrm>
          <a:off x="685800" y="1447800"/>
          <a:ext cx="7696199" cy="474063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4987"/>
                <a:gridCol w="1964987"/>
                <a:gridCol w="3766225"/>
              </a:tblGrid>
              <a:tr h="4458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Times New Roman"/>
                          <a:cs typeface="Times New Roman"/>
                        </a:rPr>
                        <a:t>Desired Property</a:t>
                      </a:r>
                      <a:endParaRPr lang="en-US" sz="20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Times New Roman"/>
                          <a:cs typeface="Times New Roman"/>
                        </a:rPr>
                        <a:t>Threat</a:t>
                      </a:r>
                      <a:endParaRPr lang="en-US" sz="20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000" b="1" dirty="0" smtClean="0">
                          <a:latin typeface="Calibri"/>
                          <a:ea typeface="Times New Roman"/>
                          <a:cs typeface="Times New Roman"/>
                        </a:rPr>
                        <a:t>Definition</a:t>
                      </a:r>
                      <a:endParaRPr lang="en-US" sz="20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71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Authentication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poofing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Impersonating</a:t>
                      </a: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something or someone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else</a:t>
                      </a:r>
                      <a:endParaRPr lang="en-US" sz="18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1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Integrity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ampering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Modifying</a:t>
                      </a:r>
                      <a:r>
                        <a:rPr lang="en-US" sz="18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code or data without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authorization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8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Non-repudiation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epudiation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The ability to claim to have not</a:t>
                      </a: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erformed some</a:t>
                      </a: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action against an </a:t>
                      </a:r>
                    </a:p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application</a:t>
                      </a:r>
                      <a:endParaRPr lang="en-US" sz="18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81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Confidentiality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nformation Disclosure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exposure of information to 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unauthorized users</a:t>
                      </a:r>
                      <a:endParaRPr lang="en-US" sz="18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98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Availability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enial of Service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The ability to deny or degrade</a:t>
                      </a: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a 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service to legitimate users</a:t>
                      </a: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9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Authorization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levation of </a:t>
                      </a: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Privilege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The ability of</a:t>
                      </a: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a user to elevate their 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privileges with an application without 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authorization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Agenda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smtClean="0"/>
              <a:t>Overview of Microsoft SDL</a:t>
            </a:r>
          </a:p>
          <a:p>
            <a:pPr eaLnBrk="1" hangingPunct="1"/>
            <a:r>
              <a:rPr lang="en-US" sz="2800" smtClean="0"/>
              <a:t>Microsoft SDL Threat Modeling Tool overview</a:t>
            </a:r>
          </a:p>
          <a:p>
            <a:pPr marL="914400" lvl="1" indent="-457200" eaLnBrk="1" hangingPunct="1"/>
            <a:r>
              <a:rPr lang="en-US" sz="2400" smtClean="0"/>
              <a:t>Benefits and features</a:t>
            </a:r>
          </a:p>
          <a:p>
            <a:pPr eaLnBrk="1" hangingPunct="1"/>
            <a:r>
              <a:rPr lang="en-US" sz="2800" smtClean="0"/>
              <a:t>Microsoft SDL Threat Modeling Tool steps:</a:t>
            </a:r>
          </a:p>
          <a:p>
            <a:pPr marL="914400" lvl="1" indent="-457200" eaLnBrk="1" hangingPunct="1">
              <a:buFont typeface="Calibri" pitchFamily="34" charset="0"/>
              <a:buAutoNum type="arabicPeriod"/>
            </a:pPr>
            <a:r>
              <a:rPr lang="en-US" sz="2400" smtClean="0"/>
              <a:t>Draw Diagrams</a:t>
            </a:r>
          </a:p>
          <a:p>
            <a:pPr marL="914400" lvl="1" indent="-457200" eaLnBrk="1" hangingPunct="1">
              <a:buFont typeface="Calibri" pitchFamily="34" charset="0"/>
              <a:buAutoNum type="arabicPeriod"/>
            </a:pPr>
            <a:r>
              <a:rPr lang="en-US" sz="2400" smtClean="0"/>
              <a:t>Analyze Model</a:t>
            </a:r>
          </a:p>
          <a:p>
            <a:pPr marL="914400" lvl="1" indent="-457200" eaLnBrk="1" hangingPunct="1">
              <a:buFont typeface="Calibri" pitchFamily="34" charset="0"/>
              <a:buAutoNum type="arabicPeriod"/>
            </a:pPr>
            <a:r>
              <a:rPr lang="en-US" sz="2400" smtClean="0"/>
              <a:t>Describe Environment</a:t>
            </a:r>
          </a:p>
          <a:p>
            <a:pPr marL="914400" lvl="1" indent="-457200" eaLnBrk="1" hangingPunct="1">
              <a:buFont typeface="Calibri" pitchFamily="34" charset="0"/>
              <a:buAutoNum type="arabicPeriod"/>
            </a:pPr>
            <a:r>
              <a:rPr lang="en-US" sz="2400" smtClean="0"/>
              <a:t>Generate Reports</a:t>
            </a:r>
          </a:p>
          <a:p>
            <a:pPr eaLnBrk="1" hangingPunct="1"/>
            <a:r>
              <a:rPr lang="en-US" sz="2800" smtClean="0"/>
              <a:t>Demonstration</a:t>
            </a:r>
          </a:p>
          <a:p>
            <a:pPr eaLnBrk="1" hangingPunct="1"/>
            <a:r>
              <a:rPr lang="en-US" sz="2800" smtClean="0"/>
              <a:t>Discussion forum</a:t>
            </a:r>
          </a:p>
          <a:p>
            <a:pPr eaLnBrk="1" hangingPunct="1"/>
            <a:endParaRPr lang="en-US" sz="280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094A18-F0E8-4DDB-8058-A36618524DA7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Security Development Lifecycle (SDL)</a:t>
            </a:r>
            <a:endParaRPr lang="en-US" b="1" dirty="0"/>
          </a:p>
        </p:txBody>
      </p:sp>
      <p:sp>
        <p:nvSpPr>
          <p:cNvPr id="111" name="Header Text"/>
          <p:cNvSpPr>
            <a:spLocks noChangeArrowheads="1"/>
          </p:cNvSpPr>
          <p:nvPr/>
        </p:nvSpPr>
        <p:spPr bwMode="auto">
          <a:xfrm>
            <a:off x="381000" y="1752600"/>
            <a:ext cx="838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BD0D9"/>
              </a:buClr>
              <a:buSzPct val="95000"/>
            </a:pPr>
            <a:r>
              <a:rPr lang="en-US" sz="2000" b="1">
                <a:latin typeface="Calibri" pitchFamily="34" charset="0"/>
                <a:ea typeface="ＭＳ Ｐゴシック" pitchFamily="34" charset="-128"/>
              </a:rPr>
              <a:t>Delivering secure software requires:</a:t>
            </a:r>
          </a:p>
        </p:txBody>
      </p:sp>
      <p:grpSp>
        <p:nvGrpSpPr>
          <p:cNvPr id="3" name="Top Bracket"/>
          <p:cNvGrpSpPr>
            <a:grpSpLocks/>
          </p:cNvGrpSpPr>
          <p:nvPr/>
        </p:nvGrpSpPr>
        <p:grpSpPr bwMode="auto">
          <a:xfrm>
            <a:off x="381000" y="2139950"/>
            <a:ext cx="8382000" cy="622300"/>
            <a:chOff x="487180" y="2038290"/>
            <a:chExt cx="8123420" cy="622330"/>
          </a:xfrm>
        </p:grpSpPr>
        <p:sp>
          <p:nvSpPr>
            <p:cNvPr id="5136" name="Rectangle 133"/>
            <p:cNvSpPr>
              <a:spLocks noChangeArrowheads="1"/>
            </p:cNvSpPr>
            <p:nvPr/>
          </p:nvSpPr>
          <p:spPr bwMode="auto">
            <a:xfrm>
              <a:off x="533400" y="2038290"/>
              <a:ext cx="807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SzPct val="95000"/>
              </a:pPr>
              <a:r>
                <a:rPr lang="en-US">
                  <a:latin typeface="Calibri" pitchFamily="34" charset="0"/>
                  <a:ea typeface="ＭＳ Ｐゴシック" pitchFamily="34" charset="-128"/>
                </a:rPr>
                <a:t>Executive commitment </a:t>
              </a:r>
              <a:r>
                <a:rPr lang="en-US">
                  <a:latin typeface="Calibri" pitchFamily="34" charset="0"/>
                  <a:ea typeface="ＭＳ Ｐゴシック" pitchFamily="34" charset="-128"/>
                  <a:sym typeface="Wingdings" pitchFamily="2" charset="2"/>
                </a:rPr>
                <a:t> </a:t>
              </a:r>
              <a:r>
                <a:rPr lang="en-US">
                  <a:latin typeface="Calibri" pitchFamily="34" charset="0"/>
                  <a:ea typeface="ＭＳ Ｐゴシック" pitchFamily="34" charset="-128"/>
                </a:rPr>
                <a:t>SDL a mandatory policy at Microsoft since 2004</a:t>
              </a:r>
            </a:p>
          </p:txBody>
        </p:sp>
        <p:sp>
          <p:nvSpPr>
            <p:cNvPr id="135" name="Right Brace 134"/>
            <p:cNvSpPr/>
            <p:nvPr/>
          </p:nvSpPr>
          <p:spPr>
            <a:xfrm rot="16200000">
              <a:off x="4437760" y="-1512220"/>
              <a:ext cx="222261" cy="8123420"/>
            </a:xfrm>
            <a:prstGeom prst="rightBrace">
              <a:avLst>
                <a:gd name="adj1" fmla="val 8333"/>
                <a:gd name="adj2" fmla="val 495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/>
            </a:p>
          </p:txBody>
        </p:sp>
      </p:grpSp>
      <p:grpSp>
        <p:nvGrpSpPr>
          <p:cNvPr id="4" name="Bottom Bracket"/>
          <p:cNvGrpSpPr>
            <a:grpSpLocks/>
          </p:cNvGrpSpPr>
          <p:nvPr/>
        </p:nvGrpSpPr>
        <p:grpSpPr bwMode="auto">
          <a:xfrm>
            <a:off x="136525" y="3740150"/>
            <a:ext cx="8610600" cy="688975"/>
            <a:chOff x="137160" y="4337585"/>
            <a:chExt cx="8610603" cy="689064"/>
          </a:xfrm>
        </p:grpSpPr>
        <p:sp>
          <p:nvSpPr>
            <p:cNvPr id="137" name="Rectangle 136"/>
            <p:cNvSpPr/>
            <p:nvPr/>
          </p:nvSpPr>
          <p:spPr>
            <a:xfrm>
              <a:off x="2473089" y="4657317"/>
              <a:ext cx="2795740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Technology and Process</a:t>
              </a:r>
            </a:p>
          </p:txBody>
        </p:sp>
        <p:sp>
          <p:nvSpPr>
            <p:cNvPr id="138" name="Right Brace 137"/>
            <p:cNvSpPr/>
            <p:nvPr/>
          </p:nvSpPr>
          <p:spPr>
            <a:xfrm rot="5400000">
              <a:off x="3770141" y="2015879"/>
              <a:ext cx="201639" cy="484505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7160" y="4657317"/>
              <a:ext cx="12889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Education</a:t>
              </a:r>
            </a:p>
          </p:txBody>
        </p:sp>
        <p:sp>
          <p:nvSpPr>
            <p:cNvPr id="140" name="Right Brace 139"/>
            <p:cNvSpPr/>
            <p:nvPr/>
          </p:nvSpPr>
          <p:spPr>
            <a:xfrm rot="5400000">
              <a:off x="680865" y="3873255"/>
              <a:ext cx="201639" cy="11303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465004" y="4657317"/>
              <a:ext cx="22033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Accountability</a:t>
              </a:r>
              <a:r>
                <a:rPr lang="en-US" dirty="0">
                  <a:ln w="1905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ＭＳ Ｐゴシック" charset="-128"/>
                </a:rPr>
                <a:t> </a:t>
              </a:r>
            </a:p>
          </p:txBody>
        </p:sp>
        <p:sp>
          <p:nvSpPr>
            <p:cNvPr id="142" name="Right Brace 141"/>
            <p:cNvSpPr/>
            <p:nvPr/>
          </p:nvSpPr>
          <p:spPr>
            <a:xfrm rot="5400000">
              <a:off x="7465049" y="3272388"/>
              <a:ext cx="203226" cy="2362201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5127" name="Picture 2" descr="C:\Program Files\Microsoft Resource DVD Artwork\DVD_ART\Artwork_Imagery\Shapes and Graphics\Arrows - arrow\Curved\loop continuous cycle arrows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584700"/>
            <a:ext cx="6451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Rectangle 144"/>
          <p:cNvSpPr>
            <a:spLocks noChangeArrowheads="1"/>
          </p:cNvSpPr>
          <p:nvPr/>
        </p:nvSpPr>
        <p:spPr bwMode="auto">
          <a:xfrm>
            <a:off x="1397000" y="5600700"/>
            <a:ext cx="624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SzPct val="95000"/>
            </a:pPr>
            <a:r>
              <a:rPr lang="en-US" sz="2000" b="1">
                <a:latin typeface="Calibri" pitchFamily="34" charset="0"/>
                <a:ea typeface="ＭＳ Ｐゴシック" pitchFamily="34" charset="-128"/>
              </a:rPr>
              <a:t>Ongoing Process Improvements </a:t>
            </a:r>
            <a:r>
              <a:rPr lang="en-US" sz="2000" b="1">
                <a:latin typeface="Calibri" pitchFamily="34" charset="0"/>
                <a:ea typeface="ＭＳ Ｐゴシック" pitchFamily="34" charset="-128"/>
                <a:sym typeface="Wingdings" pitchFamily="2" charset="2"/>
              </a:rPr>
              <a:t></a:t>
            </a:r>
            <a:r>
              <a:rPr lang="en-US" sz="2000" b="1">
                <a:latin typeface="Calibri" pitchFamily="34" charset="0"/>
                <a:ea typeface="ＭＳ Ｐゴシック" pitchFamily="34" charset="-128"/>
              </a:rPr>
              <a:t> 6 month cycle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3563BF-22C2-4BF6-A4F3-861720D1DCF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18" name="Diagram 17"/>
          <p:cNvGraphicFramePr/>
          <p:nvPr/>
        </p:nvGraphicFramePr>
        <p:xfrm>
          <a:off x="76200" y="304800"/>
          <a:ext cx="8915400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Microsoft SDL </a:t>
            </a:r>
            <a:br>
              <a:rPr lang="en-US" b="1" smtClean="0"/>
            </a:br>
            <a:r>
              <a:rPr lang="en-US" b="1" smtClean="0"/>
              <a:t>Threat Modeling Tool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3048000"/>
          </a:xfrm>
        </p:spPr>
        <p:txBody>
          <a:bodyPr/>
          <a:lstStyle/>
          <a:p>
            <a:r>
              <a:rPr lang="en-US" sz="2400" smtClean="0"/>
              <a:t>Official Web site:</a:t>
            </a:r>
          </a:p>
          <a:p>
            <a:pPr lvl="1"/>
            <a:r>
              <a:rPr lang="en-US" sz="2000" u="sng" smtClean="0">
                <a:hlinkClick r:id="rId3"/>
              </a:rPr>
              <a:t>http://msdn.microsoft.com/en-us/security/dd206731.aspx</a:t>
            </a:r>
            <a:endParaRPr lang="en-US" sz="2000" smtClean="0"/>
          </a:p>
          <a:p>
            <a:r>
              <a:rPr lang="en-US" sz="2400" smtClean="0"/>
              <a:t>Microsoft SDL Threat Modeling tool requirements:</a:t>
            </a:r>
          </a:p>
          <a:p>
            <a:pPr lvl="1"/>
            <a:r>
              <a:rPr lang="en-US" sz="2000" smtClean="0"/>
              <a:t>Microsoft Vista, Microsoft Server 2008 or higher</a:t>
            </a:r>
          </a:p>
          <a:p>
            <a:pPr lvl="1"/>
            <a:r>
              <a:rPr lang="en-US" sz="2000" smtClean="0"/>
              <a:t>Microsoft Visio 2007 (see </a:t>
            </a:r>
            <a:r>
              <a:rPr lang="en-US" sz="2000" smtClean="0">
                <a:hlinkClick r:id="rId4"/>
              </a:rPr>
              <a:t>http://us20.trymicrosoftoffice.com/product.aspx?re_ms=oo&amp;family=visioprofessional&amp;culture=en-US</a:t>
            </a:r>
            <a:r>
              <a:rPr lang="en-US" sz="2000" smtClean="0"/>
              <a:t>) or higher</a:t>
            </a:r>
          </a:p>
          <a:p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803CA6-E40D-48BB-AC50-CADF6C44CAF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828800"/>
            <a:ext cx="80772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</a:rPr>
              <a:t>Microsoft SDL Threat Modeling Tool: </a:t>
            </a:r>
            <a:r>
              <a:rPr lang="en-US" sz="2400" dirty="0">
                <a:solidFill>
                  <a:schemeClr val="tx1"/>
                </a:solidFill>
              </a:rPr>
              <a:t>A graphical user interface tool that helps application designers create and analyze threat models, document mitigations and create actionable reports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Microsoft SDL Threat </a:t>
            </a:r>
            <a:br>
              <a:rPr lang="en-US" sz="4000" b="1" smtClean="0"/>
            </a:br>
            <a:r>
              <a:rPr lang="en-US" sz="4000" b="1" smtClean="0"/>
              <a:t>Modeling Tool Benefits and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0364C-1A8F-4075-AE52-0783B7B0145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2209800" y="1752600"/>
          <a:ext cx="4648200" cy="322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3733800" y="2794000"/>
            <a:ext cx="2324100" cy="21780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Product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Development</a:t>
            </a:r>
          </a:p>
        </p:txBody>
      </p:sp>
      <p:sp>
        <p:nvSpPr>
          <p:cNvPr id="10" name="Right Arrow 9"/>
          <p:cNvSpPr/>
          <p:nvPr/>
        </p:nvSpPr>
        <p:spPr>
          <a:xfrm rot="1260948">
            <a:off x="3903663" y="2312988"/>
            <a:ext cx="349250" cy="30321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1" name="Diagram 10"/>
          <p:cNvGraphicFramePr/>
          <p:nvPr/>
        </p:nvGraphicFramePr>
        <p:xfrm>
          <a:off x="2514600" y="2286000"/>
          <a:ext cx="4648200" cy="322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745038" y="2590800"/>
            <a:ext cx="420211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ight Arrow 12"/>
          <p:cNvSpPr/>
          <p:nvPr/>
        </p:nvSpPr>
        <p:spPr>
          <a:xfrm>
            <a:off x="4114800" y="3733800"/>
            <a:ext cx="533400" cy="533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495800" y="2133600"/>
            <a:ext cx="4724400" cy="39624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Process automation</a:t>
            </a:r>
          </a:p>
          <a:p>
            <a:r>
              <a:rPr lang="en-US" smtClean="0"/>
              <a:t>Guided analysis of threats and mitigations (STRIDE)</a:t>
            </a:r>
          </a:p>
          <a:p>
            <a:r>
              <a:rPr lang="en-US" smtClean="0"/>
              <a:t>Microsoft Visual Studio Team Foundation Server integration</a:t>
            </a:r>
          </a:p>
          <a:p>
            <a:r>
              <a:rPr lang="en-US" smtClean="0"/>
              <a:t>Reporting capabilities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2 -3.7037E-6 L -0.26042 -3.703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68 7.40741E-7 L -0.26268 7.40741E-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1.48148E-6 L -0.2625 1.48148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-7.40741E-7 L -0.2625 -7.40741E-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22222E-6 L -0.49861 -0.00555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8" grpId="1">
        <p:bldAsOne/>
      </p:bldGraphic>
      <p:bldP spid="9" grpId="0" animBg="1"/>
      <p:bldP spid="9" grpId="1" animBg="1"/>
      <p:bldP spid="10" grpId="0" animBg="1"/>
      <p:bldP spid="10" grpId="1" animBg="1"/>
      <p:bldGraphic spid="11" grpId="0">
        <p:bldAsOne/>
      </p:bldGraphic>
      <p:bldGraphic spid="11" grpId="1">
        <p:bldAsOne/>
      </p:bldGraphic>
      <p:bldP spid="13" grpId="0" animBg="1"/>
      <p:bldP spid="13" grpId="1" animBg="1"/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Using the Microsoft </a:t>
            </a:r>
            <a:br>
              <a:rPr lang="en-US" b="1" smtClean="0"/>
            </a:br>
            <a:r>
              <a:rPr lang="en-US" b="1" smtClean="0"/>
              <a:t>SDL Threat Modeling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itchFamily="34" charset="0"/>
              <a:buNone/>
            </a:pPr>
            <a:r>
              <a:rPr lang="en-US" b="1" smtClean="0"/>
              <a:t>Four steps to using the Microsoft SDL Threat Modeling Tool: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Draw Diagrams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Analyze Model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Describe Environment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Generate Reports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E2BB65-2440-4537-917B-732FC12FA04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743200"/>
            <a:ext cx="34290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2743200"/>
            <a:ext cx="3962400" cy="235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2743200"/>
            <a:ext cx="38100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0" y="2743200"/>
            <a:ext cx="41465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Step 1: Draw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D0866-5BB7-4106-8EEF-D678DDF0540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399" y="1447799"/>
            <a:ext cx="8091985" cy="1568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chemeClr val="tx1"/>
                </a:solidFill>
              </a:rPr>
              <a:t>Step Objective: </a:t>
            </a:r>
            <a:r>
              <a:rPr lang="en-US" sz="3200" dirty="0">
                <a:solidFill>
                  <a:schemeClr val="tx1"/>
                </a:solidFill>
              </a:rPr>
              <a:t>To model an application design as a data flow diagram to drive threat analysis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124200"/>
            <a:ext cx="17716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rc 9"/>
          <p:cNvSpPr/>
          <p:nvPr/>
        </p:nvSpPr>
        <p:spPr>
          <a:xfrm rot="19075897">
            <a:off x="3879850" y="3873500"/>
            <a:ext cx="1693863" cy="1543050"/>
          </a:xfrm>
          <a:prstGeom prst="arc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334000" y="3810000"/>
            <a:ext cx="685800" cy="6858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24200" y="3886200"/>
            <a:ext cx="1066800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7162800" y="3962400"/>
            <a:ext cx="1143000" cy="304800"/>
            <a:chOff x="2743200" y="3962400"/>
            <a:chExt cx="1143000" cy="3048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743200" y="3962400"/>
              <a:ext cx="11430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743200" y="4265613"/>
              <a:ext cx="1143000" cy="158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19075897">
            <a:off x="5708650" y="3873500"/>
            <a:ext cx="1693863" cy="1543050"/>
          </a:xfrm>
          <a:prstGeom prst="arc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3925094" y="4075906"/>
            <a:ext cx="1600200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>
            <a:off x="1981200" y="3124200"/>
            <a:ext cx="381000" cy="4572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1524000" y="3581400"/>
            <a:ext cx="381000" cy="4572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990600" y="3124200"/>
            <a:ext cx="381000" cy="4572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1524000" y="3657600"/>
            <a:ext cx="381000" cy="4572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990600" y="3657600"/>
            <a:ext cx="381000" cy="4572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1981200" y="3733800"/>
            <a:ext cx="381000" cy="4572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6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3581400"/>
            <a:ext cx="399573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Step 2: Analyze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8EBDB-7296-4B48-8A61-446D8F3C09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1447800"/>
            <a:ext cx="80772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600" b="1" dirty="0">
                <a:solidFill>
                  <a:schemeClr val="tx1"/>
                </a:solidFill>
              </a:rPr>
              <a:t>Step Objective: </a:t>
            </a:r>
            <a:r>
              <a:rPr lang="en-US" sz="2600" dirty="0">
                <a:solidFill>
                  <a:schemeClr val="tx1"/>
                </a:solidFill>
              </a:rPr>
              <a:t>To identify a baseline set of potential threats and mitigations for each data flow diagram element in the threat model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124200"/>
            <a:ext cx="41814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3810000" y="4343400"/>
            <a:ext cx="1752600" cy="914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STRIDE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914400" y="4038600"/>
            <a:ext cx="381000" cy="304800"/>
          </a:xfrm>
          <a:prstGeom prst="wedgeRectCallout">
            <a:avLst>
              <a:gd name="adj1" fmla="val -3333"/>
              <a:gd name="adj2" fmla="val 1093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S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295400" y="2743200"/>
            <a:ext cx="381000" cy="304800"/>
          </a:xfrm>
          <a:prstGeom prst="wedgeRectCallout">
            <a:avLst>
              <a:gd name="adj1" fmla="val 34167"/>
              <a:gd name="adj2" fmla="val 968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T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2590800" y="4267200"/>
            <a:ext cx="381000" cy="304800"/>
          </a:xfrm>
          <a:prstGeom prst="wedgeRectCallout">
            <a:avLst>
              <a:gd name="adj1" fmla="val 31667"/>
              <a:gd name="adj2" fmla="val 9375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E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1600200" y="5105400"/>
            <a:ext cx="381000" cy="304800"/>
          </a:xfrm>
          <a:prstGeom prst="wedgeRectCallout">
            <a:avLst>
              <a:gd name="adj1" fmla="val 34167"/>
              <a:gd name="adj2" fmla="val 9062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R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1752600" y="2743200"/>
            <a:ext cx="381000" cy="304800"/>
          </a:xfrm>
          <a:prstGeom prst="wedgeRectCallout">
            <a:avLst>
              <a:gd name="adj1" fmla="val 4167"/>
              <a:gd name="adj2" fmla="val 875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M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1371600" y="4038600"/>
            <a:ext cx="381000" cy="304800"/>
          </a:xfrm>
          <a:prstGeom prst="wedgeRectCallout">
            <a:avLst>
              <a:gd name="adj1" fmla="val -73333"/>
              <a:gd name="adj2" fmla="val 1125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M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3048000" y="4267200"/>
            <a:ext cx="381000" cy="304800"/>
          </a:xfrm>
          <a:prstGeom prst="wedgeRectCallout">
            <a:avLst>
              <a:gd name="adj1" fmla="val -28333"/>
              <a:gd name="adj2" fmla="val 875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M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2057400" y="5105400"/>
            <a:ext cx="381000" cy="304800"/>
          </a:xfrm>
          <a:prstGeom prst="wedgeRectCallout">
            <a:avLst>
              <a:gd name="adj1" fmla="val -28333"/>
              <a:gd name="adj2" fmla="val 875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DL Segoe UI 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54F05FB043A74A803CC6117C28F161" ma:contentTypeVersion="0" ma:contentTypeDescription="Create a new document." ma:contentTypeScope="" ma:versionID="c765d30d315e2933eb7981e68615fc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5C1E926-3EC4-4D27-BDE0-162716B8E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8C7CB7-D456-4EB8-9107-42EAC9FD2325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0DA6A2F-E850-496C-A225-35EC6F5E48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664</Words>
  <Application>Microsoft Office PowerPoint</Application>
  <PresentationFormat>On-screen Show (4:3)</PresentationFormat>
  <Paragraphs>197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Security Development Lifecycle (SDL) Field Content</vt:lpstr>
      <vt:lpstr>Agenda</vt:lpstr>
      <vt:lpstr>Microsoft Security Development Lifecycle (SDL)</vt:lpstr>
      <vt:lpstr>Microsoft SDL  Threat Modeling Tool Overview</vt:lpstr>
      <vt:lpstr>Microsoft SDL Threat  Modeling Tool Benefits and Features</vt:lpstr>
      <vt:lpstr>Using the Microsoft  SDL Threat Modeling Tool</vt:lpstr>
      <vt:lpstr>Step 1: Draw Diagrams</vt:lpstr>
      <vt:lpstr>Step 2: Analyze Model</vt:lpstr>
      <vt:lpstr>Step 3: Describe Environment</vt:lpstr>
      <vt:lpstr>Step 4: Generate Report</vt:lpstr>
      <vt:lpstr>Microsoft SDL Threat Modeling Tool Demonstration</vt:lpstr>
      <vt:lpstr>Microsoft SDL Threat  Modeling Tool Discussion Forum</vt:lpstr>
      <vt:lpstr>Conclusion</vt:lpstr>
      <vt:lpstr>Appendix</vt:lpstr>
      <vt:lpstr>Microsoft Security Development Lifecycle (SDL)</vt:lpstr>
      <vt:lpstr>Microsoft Writing Secure Code  Book Series</vt:lpstr>
      <vt:lpstr>Microsoft Developer Network (MSDN) Security Developer Center</vt:lpstr>
      <vt:lpstr>Secure Development Blogs</vt:lpstr>
      <vt:lpstr>Microsoft Hunting Security Bugs</vt:lpstr>
      <vt:lpstr>Additional SDL Training Content</vt:lpstr>
      <vt:lpstr>STRIDE Threat Types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DCL</dc:creator>
  <cp:lastModifiedBy>Heather Poulsen</cp:lastModifiedBy>
  <cp:revision>50</cp:revision>
  <dcterms:created xsi:type="dcterms:W3CDTF">2009-04-12T23:14:36Z</dcterms:created>
  <dcterms:modified xsi:type="dcterms:W3CDTF">2009-06-25T06:03:47Z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0x0101002754F05FB043A74A803CC6117C28F161</vt:lpwstr>
  </property>
</Properties>
</file>