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3" d="100"/>
          <a:sy n="43" d="100"/>
        </p:scale>
        <p:origin x="-1402" y="-86"/>
      </p:cViewPr>
      <p:guideLst>
        <p:guide orient="horz"/>
        <p:guide pos="8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DC55-007B-4811-B40D-0EA4771175E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7C3B-EC45-41A5-A2AA-999DCB4D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9537"/>
              </p:ext>
            </p:extLst>
          </p:nvPr>
        </p:nvGraphicFramePr>
        <p:xfrm>
          <a:off x="213360" y="213360"/>
          <a:ext cx="12374880" cy="92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120640"/>
                <a:gridCol w="5120640"/>
              </a:tblGrid>
              <a:tr h="472957">
                <a:tc>
                  <a:txBody>
                    <a:bodyPr/>
                    <a:lstStyle/>
                    <a:p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 Estate Investment Trust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(REITs)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Residential Property Investments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7445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Office,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retail, hotels, service apartments and  hospitals</a:t>
                      </a: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residential</a:t>
                      </a:r>
                    </a:p>
                  </a:txBody>
                  <a:tcPr marL="128016" marR="128016" marT="64008" marB="128016"/>
                </a:tc>
              </a:tr>
              <a:tr h="12878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Geography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 Singapore,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China, Australia, and Hong Kong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exposure to other countries in Asia, Europe and the US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4625" marR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Primarily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0162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Dividend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yield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than residential property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REITs currently yield an average of 6 – 6.5% p.a.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Likely negative yielding based on current property prices and rents achievable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38691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gains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Modest capital gains as most of the assets are stable income producing properties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Shrewd investors can still make sizable capital gains by catching the right trading momentum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Potentially 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 due to the high leverage for typical of property investments (on the other hand, the risk of substantial loss is also high)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ains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 realized when investment is sold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6553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 of the properties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Properties are managed by professional managers,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active involvement is required from investors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Investors have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decision making rights over the properties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Investors are responsible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managing the properties.  E.g. leasing, maintenance, and renovation of the property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  <a:tr h="101621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amount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"Bite-size" investments that can be easily purchase by most retail investors with a brokerage account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sizable capital for down payment and regular cash flow to service mortgage payments.</a:t>
                      </a:r>
                    </a:p>
                  </a:txBody>
                  <a:tcPr marL="128016" marR="128016" marT="64008" marB="128016"/>
                </a:tc>
              </a:tr>
              <a:tr h="1655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 liquid as it trades on the stock exchange </a:t>
                      </a: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(this however mean that prices are volatile and can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sometimes be affected by factors not related to the property itself </a:t>
                      </a:r>
                      <a:r>
                        <a:rPr lang="en-US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stock market sentiment)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be sold quickly for cash if required</a:t>
                      </a:r>
                      <a:endParaRPr lang="en-US" sz="17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</a:t>
                      </a: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illiquid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incur substantial cost when ownership is transferred. E.g. stamp duty, agent fees, </a:t>
                      </a:r>
                      <a:r>
                        <a:rPr lang="en-US" sz="17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en-US" sz="17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Typically takes a few months to transact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8016" marR="128016" marT="64008" marB="1280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294</Words>
  <Application>Microsoft Office PowerPoint</Application>
  <PresentationFormat>A3 Paper (297x420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Tay</dc:creator>
  <cp:lastModifiedBy>Samuel Tay</cp:lastModifiedBy>
  <cp:revision>8</cp:revision>
  <dcterms:created xsi:type="dcterms:W3CDTF">2016-08-02T07:37:01Z</dcterms:created>
  <dcterms:modified xsi:type="dcterms:W3CDTF">2016-08-02T09:22:44Z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7fcf0f36-c534-4b3d-813e-9be05978587e</vt:lpwstr>
  </property>
</Properties>
</file>