
<file path=[Content_Types].xml><?xml version="1.0" encoding="utf-8"?>
<Types xmlns="http://schemas.openxmlformats.org/package/2006/content-types">
  <Override PartName="/docProps/core.xml" ContentType="application/vnd.openxmlformats-package.core-properties+xml"/>
  <Override PartName="/docProps/custom.xml" ContentType="application/vnd.openxmlformats-officedocument.custom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8" r:id="rId1"/>
  </p:sldMasterIdLst>
  <p:sldIdLst>
    <p:sldId id="256" r:id="rId2"/>
  </p:sldIdLst>
  <p:sldSz cx="12801600" cy="9601200" type="A3"/>
  <p:notesSz cx="6858000" cy="9144000"/>
  <p:defaultTextStyle>
    <a:defPPr>
      <a:defRPr lang="en-US"/>
    </a:defPPr>
    <a:lvl1pPr marL="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howGuides="1">
      <p:cViewPr varScale="1">
        <p:scale>
          <a:sx n="64" d="100"/>
          <a:sy n="64" d="100"/>
        </p:scale>
        <p:origin x="-960" y="-112"/>
      </p:cViewPr>
      <p:guideLst>
        <p:guide orient="horz"/>
        <p:guide pos="80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2982597"/>
            <a:ext cx="10881360" cy="205803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0240" y="5440680"/>
            <a:ext cx="8961120" cy="2453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CDC55-007B-4811-B40D-0EA4771175E7}" type="datetimeFigureOut">
              <a:rPr lang="en-US" smtClean="0"/>
              <a:pPr/>
              <a:t>8/2/16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47C3B-EC45-41A5-A2AA-999DCB4D16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666162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CDC55-007B-4811-B40D-0EA4771175E7}" type="datetimeFigureOut">
              <a:rPr lang="en-US" smtClean="0"/>
              <a:pPr/>
              <a:t>8/2/16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47C3B-EC45-41A5-A2AA-999DCB4D16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918353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81160" y="384495"/>
            <a:ext cx="2880360" cy="81921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0080" y="384495"/>
            <a:ext cx="8427720" cy="819213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CDC55-007B-4811-B40D-0EA4771175E7}" type="datetimeFigureOut">
              <a:rPr lang="en-US" smtClean="0"/>
              <a:pPr/>
              <a:t>8/2/16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47C3B-EC45-41A5-A2AA-999DCB4D16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192111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CDC55-007B-4811-B40D-0EA4771175E7}" type="datetimeFigureOut">
              <a:rPr lang="en-US" smtClean="0"/>
              <a:pPr/>
              <a:t>8/2/16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47C3B-EC45-41A5-A2AA-999DCB4D16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19459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238" y="6169661"/>
            <a:ext cx="10881360" cy="1906905"/>
          </a:xfrm>
        </p:spPr>
        <p:txBody>
          <a:bodyPr anchor="t"/>
          <a:lstStyle>
            <a:lvl1pPr algn="l">
              <a:defRPr sz="5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238" y="4069400"/>
            <a:ext cx="10881360" cy="2100262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4008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CDC55-007B-4811-B40D-0EA4771175E7}" type="datetimeFigureOut">
              <a:rPr lang="en-US" smtClean="0"/>
              <a:pPr/>
              <a:t>8/2/16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47C3B-EC45-41A5-A2AA-999DCB4D16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096223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0080" y="2240282"/>
            <a:ext cx="5654040" cy="6336348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7480" y="2240282"/>
            <a:ext cx="5654040" cy="6336348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CDC55-007B-4811-B40D-0EA4771175E7}" type="datetimeFigureOut">
              <a:rPr lang="en-US" smtClean="0"/>
              <a:pPr/>
              <a:t>8/2/16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47C3B-EC45-41A5-A2AA-999DCB4D16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559619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2" y="2149158"/>
            <a:ext cx="5656263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2" y="3044825"/>
            <a:ext cx="5656263" cy="553180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03037" y="2149158"/>
            <a:ext cx="5658485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3037" y="3044825"/>
            <a:ext cx="5658485" cy="553180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CDC55-007B-4811-B40D-0EA4771175E7}" type="datetimeFigureOut">
              <a:rPr lang="en-US" smtClean="0"/>
              <a:pPr/>
              <a:t>8/2/16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47C3B-EC45-41A5-A2AA-999DCB4D16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02108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CDC55-007B-4811-B40D-0EA4771175E7}" type="datetimeFigureOut">
              <a:rPr lang="en-US" smtClean="0"/>
              <a:pPr/>
              <a:t>8/2/16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47C3B-EC45-41A5-A2AA-999DCB4D16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927991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CDC55-007B-4811-B40D-0EA4771175E7}" type="datetimeFigureOut">
              <a:rPr lang="en-US" smtClean="0"/>
              <a:pPr/>
              <a:t>8/2/16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47C3B-EC45-41A5-A2AA-999DCB4D16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484724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2" y="382270"/>
            <a:ext cx="4211638" cy="162687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5071" y="382272"/>
            <a:ext cx="7156451" cy="8194358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0082" y="2009142"/>
            <a:ext cx="4211638" cy="6567488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CDC55-007B-4811-B40D-0EA4771175E7}" type="datetimeFigureOut">
              <a:rPr lang="en-US" smtClean="0"/>
              <a:pPr/>
              <a:t>8/2/16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47C3B-EC45-41A5-A2AA-999DCB4D16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343413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9203" y="6720842"/>
            <a:ext cx="7680960" cy="793433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09203" y="857885"/>
            <a:ext cx="7680960" cy="5760720"/>
          </a:xfrm>
        </p:spPr>
        <p:txBody>
          <a:bodyPr/>
          <a:lstStyle>
            <a:lvl1pPr marL="0" indent="0">
              <a:buNone/>
              <a:defRPr sz="4500"/>
            </a:lvl1pPr>
            <a:lvl2pPr marL="640080" indent="0">
              <a:buNone/>
              <a:defRPr sz="3900"/>
            </a:lvl2pPr>
            <a:lvl3pPr marL="1280160" indent="0">
              <a:buNone/>
              <a:defRPr sz="340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9203" y="7514275"/>
            <a:ext cx="7680960" cy="1126807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CDC55-007B-4811-B40D-0EA4771175E7}" type="datetimeFigureOut">
              <a:rPr lang="en-US" smtClean="0"/>
              <a:pPr/>
              <a:t>8/2/16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47C3B-EC45-41A5-A2AA-999DCB4D16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834473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vert="horz" lIns="128016" tIns="64008" rIns="128016" bIns="6400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2240282"/>
            <a:ext cx="11521440" cy="6336348"/>
          </a:xfrm>
          <a:prstGeom prst="rect">
            <a:avLst/>
          </a:prstGeom>
        </p:spPr>
        <p:txBody>
          <a:bodyPr vert="horz" lIns="128016" tIns="64008" rIns="128016" bIns="6400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" y="8898892"/>
            <a:ext cx="29870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CDC55-007B-4811-B40D-0EA4771175E7}" type="datetimeFigureOut">
              <a:rPr lang="en-US" smtClean="0"/>
              <a:pPr/>
              <a:t>8/2/16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73880" y="8898892"/>
            <a:ext cx="40538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74480" y="8898892"/>
            <a:ext cx="29870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47C3B-EC45-41A5-A2AA-999DCB4D16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805548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80160" rtl="0" eaLnBrk="1" latinLnBrk="0" hangingPunct="1">
        <a:spcBef>
          <a:spcPct val="0"/>
        </a:spcBef>
        <a:buNone/>
        <a:defRPr sz="6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0" indent="-48006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40130" indent="-400050" algn="l" defTabSz="1280160" rtl="0" eaLnBrk="1" latinLnBrk="0" hangingPunct="1">
        <a:spcBef>
          <a:spcPct val="20000"/>
        </a:spcBef>
        <a:buFont typeface="Arial" panose="020B0604020202020204" pitchFamily="34" charset="0"/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98899537"/>
              </p:ext>
            </p:extLst>
          </p:nvPr>
        </p:nvGraphicFramePr>
        <p:xfrm>
          <a:off x="213360" y="213360"/>
          <a:ext cx="12374880" cy="9235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  <a:gridCol w="5120640"/>
                <a:gridCol w="5120640"/>
              </a:tblGrid>
              <a:tr h="472957">
                <a:tc>
                  <a:txBody>
                    <a:bodyPr/>
                    <a:lstStyle/>
                    <a:p>
                      <a:endParaRPr lang="en-US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8016" marR="128016" marT="64008" marB="128016"/>
                </a:tc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Real Estate Investment Trust</a:t>
                      </a:r>
                      <a:r>
                        <a:rPr lang="en-US" sz="17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(REITs)</a:t>
                      </a:r>
                      <a:endParaRPr lang="en-US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8016" marR="128016" marT="64008" marB="128016"/>
                </a:tc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Residential Property Investments</a:t>
                      </a:r>
                      <a:endParaRPr lang="en-US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8016" marR="128016" marT="64008" marB="128016"/>
                </a:tc>
              </a:tr>
              <a:tr h="744587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Sector</a:t>
                      </a:r>
                      <a:endParaRPr lang="en-US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8016" marR="128016" marT="64008" marB="128016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Office,</a:t>
                      </a:r>
                      <a:r>
                        <a:rPr lang="en-US" sz="17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retail, hotels, service apartments and  hospitals</a:t>
                      </a:r>
                    </a:p>
                  </a:txBody>
                  <a:tcPr marL="128016" marR="128016" marT="64008" marB="128016"/>
                </a:tc>
                <a:tc>
                  <a:txBody>
                    <a:bodyPr/>
                    <a:lstStyle/>
                    <a:p>
                      <a:pPr marL="174625" indent="-174625">
                        <a:buFont typeface="Arial" panose="020B0604020202020204" pitchFamily="34" charset="0"/>
                        <a:buChar char="•"/>
                      </a:pPr>
                      <a:r>
                        <a:rPr lang="en-US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Only residential</a:t>
                      </a:r>
                    </a:p>
                  </a:txBody>
                  <a:tcPr marL="128016" marR="128016" marT="64008" marB="128016"/>
                </a:tc>
              </a:tr>
              <a:tr h="1287849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Geography</a:t>
                      </a:r>
                      <a:endParaRPr lang="en-US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8016" marR="128016" marT="64008" marB="128016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Primarily Singapore,</a:t>
                      </a:r>
                      <a:r>
                        <a:rPr lang="en-US" sz="17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China, Australia, and Hong Kong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7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Small exposure to other countries in Asia, Europe and the US</a:t>
                      </a:r>
                      <a:endParaRPr lang="en-US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8016" marR="128016" marT="64008" marB="128016"/>
                </a:tc>
                <a:tc>
                  <a:txBody>
                    <a:bodyPr/>
                    <a:lstStyle/>
                    <a:p>
                      <a:pPr marL="174625" marR="0" indent="-17462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Primarily</a:t>
                      </a:r>
                      <a:r>
                        <a:rPr lang="en-US" sz="17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Singapore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8016" marR="128016" marT="64008" marB="128016"/>
                </a:tc>
              </a:tr>
              <a:tr h="1016218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Dividend</a:t>
                      </a:r>
                      <a:r>
                        <a:rPr lang="en-US" sz="17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yield</a:t>
                      </a:r>
                      <a:endParaRPr lang="en-US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8016" marR="128016" marT="64008" marB="128016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Better than residential property</a:t>
                      </a:r>
                      <a:r>
                        <a:rPr lang="en-US" sz="17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- </a:t>
                      </a:r>
                      <a:r>
                        <a:rPr lang="en-US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Singapore</a:t>
                      </a:r>
                      <a:r>
                        <a:rPr lang="en-US" sz="17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REITs currently yield an average of 6 – 6.5% p.a.</a:t>
                      </a:r>
                      <a:endParaRPr lang="en-US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8016" marR="128016" marT="64008" marB="128016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7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Likely negative yielding based on current property prices and rents achievable</a:t>
                      </a:r>
                      <a:endParaRPr lang="en-US" sz="17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8016" marR="128016" marT="64008" marB="128016"/>
                </a:tc>
              </a:tr>
              <a:tr h="1386914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Capital</a:t>
                      </a:r>
                      <a:r>
                        <a:rPr lang="en-US" sz="17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gains</a:t>
                      </a:r>
                      <a:endParaRPr lang="en-US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8016" marR="128016" marT="64008" marB="128016"/>
                </a:tc>
                <a:tc>
                  <a:txBody>
                    <a:bodyPr/>
                    <a:lstStyle/>
                    <a:p>
                      <a:pPr marL="171450" indent="-17145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7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Modest capital gains as most of the assets are stable income producing properties</a:t>
                      </a:r>
                    </a:p>
                    <a:p>
                      <a:pPr marL="171450" indent="-17145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7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Shrewd investors can still make sizable capital gains by catching the right trading momentum</a:t>
                      </a:r>
                      <a:endParaRPr lang="en-US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8016" marR="128016" marT="64008" marB="128016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Potentially </a:t>
                      </a:r>
                      <a:r>
                        <a:rPr lang="en-US" sz="17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significant due to the high leverage for typical of property investments (on the other hand, the risk of substantial loss is also high)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7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r>
                        <a:rPr lang="en-US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ains</a:t>
                      </a:r>
                      <a:r>
                        <a:rPr lang="en-US" sz="17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only realized when investment is sold</a:t>
                      </a:r>
                      <a:endParaRPr lang="en-US" sz="17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8016" marR="128016" marT="64008" marB="128016"/>
                </a:tc>
              </a:tr>
              <a:tr h="1655349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Management of the properties</a:t>
                      </a:r>
                      <a:endParaRPr lang="en-US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8016" marR="128016" marT="64008" marB="128016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Properties are managed by professional managers,</a:t>
                      </a:r>
                      <a:r>
                        <a:rPr lang="en-US" sz="17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</a:t>
                      </a:r>
                      <a:r>
                        <a:rPr lang="en-US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active involvement is required from investors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Investors have</a:t>
                      </a:r>
                      <a:r>
                        <a:rPr lang="en-US" sz="17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no decision making rights over the properties</a:t>
                      </a:r>
                      <a:r>
                        <a:rPr lang="en-US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marL="128016" marR="128016" marT="64008" marB="128016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Investors are responsible</a:t>
                      </a:r>
                      <a:r>
                        <a:rPr lang="en-US" sz="17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for managing the properties.  E.g. leasing, maintenance, and renovation of the property</a:t>
                      </a:r>
                      <a:endParaRPr lang="en-US" sz="17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8016" marR="128016" marT="64008" marB="128016"/>
                </a:tc>
              </a:tr>
              <a:tr h="1016218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Investment</a:t>
                      </a:r>
                      <a:r>
                        <a:rPr lang="en-US" sz="17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amount</a:t>
                      </a:r>
                      <a:endParaRPr lang="en-US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8016" marR="128016" marT="64008" marB="128016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7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"Bite-size" investments that can be easily purchase by most retail investors with a brokerage account</a:t>
                      </a:r>
                      <a:endParaRPr lang="en-US" sz="17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8016" marR="128016" marT="64008" marB="128016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7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Requires sizable capital for down payment and regular cash flow to service mortgage payments.</a:t>
                      </a:r>
                    </a:p>
                  </a:txBody>
                  <a:tcPr marL="128016" marR="128016" marT="64008" marB="128016"/>
                </a:tc>
              </a:tr>
              <a:tr h="16553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Liquidity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8016" marR="128016" marT="64008" marB="128016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7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Highly liquid as it trades on the stock exchange </a:t>
                      </a:r>
                      <a:r>
                        <a:rPr lang="en-US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(this however mean that prices are volatile and can</a:t>
                      </a:r>
                      <a:r>
                        <a:rPr lang="en-US" sz="17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sometimes be affected by factors not related to the property </a:t>
                      </a:r>
                      <a:r>
                        <a:rPr lang="en-US" sz="1700" baseline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itself</a:t>
                      </a:r>
                      <a:r>
                        <a:rPr lang="en-US" sz="1700" baseline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E.g. </a:t>
                      </a:r>
                      <a:r>
                        <a:rPr lang="en-US" sz="17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stock market sentiment)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7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Can be sold quickly for cash if required</a:t>
                      </a:r>
                      <a:endParaRPr lang="en-US" sz="17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8016" marR="128016" marT="64008" marB="128016"/>
                </a:tc>
                <a:tc>
                  <a:txBody>
                    <a:bodyPr/>
                    <a:lstStyle/>
                    <a:p>
                      <a:pPr marL="171450" indent="-17145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Highly</a:t>
                      </a:r>
                      <a:r>
                        <a:rPr lang="en-US" sz="17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illiquid</a:t>
                      </a:r>
                    </a:p>
                    <a:p>
                      <a:pPr marL="171450" indent="-17145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7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Can incur substantial cost when ownership is transferred. E.g. stamp duty, agent fees, </a:t>
                      </a:r>
                      <a:r>
                        <a:rPr lang="en-US" sz="17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etc</a:t>
                      </a:r>
                      <a:endParaRPr lang="en-US" sz="1700" baseline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171450" indent="-17145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7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Typically takes a few months to transact</a:t>
                      </a:r>
                      <a:endParaRPr lang="en-US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8016" marR="128016" marT="64008" marB="128016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069161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296</Words>
  <Application>Microsoft Macintosh PowerPoint</Application>
  <PresentationFormat>A3 Paper (297x420 mm)</PresentationFormat>
  <Paragraphs>30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UBS AG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Samuel Tay</dc:creator>
  <cp:lastModifiedBy>Samuel Tay</cp:lastModifiedBy>
  <cp:revision>9</cp:revision>
  <dcterms:created xsi:type="dcterms:W3CDTF">2016-08-02T14:30:54Z</dcterms:created>
  <dcterms:modified xsi:type="dcterms:W3CDTF">2016-08-02T14:31:39Z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IQPDocumentId">
    <vt:lpwstr>7fcf0f36-c534-4b3d-813e-9be05978587e</vt:lpwstr>
  </property>
</Properties>
</file>