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4630400" cy="9601200"/>
  <p:notesSz cx="6858000" cy="9144000"/>
  <p:defaultTextStyle>
    <a:defPPr>
      <a:defRPr lang="en-US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1" autoAdjust="0"/>
    <p:restoredTop sz="87101" autoAdjust="0"/>
  </p:normalViewPr>
  <p:slideViewPr>
    <p:cSldViewPr showGuides="1">
      <p:cViewPr>
        <p:scale>
          <a:sx n="66" d="100"/>
          <a:sy n="66" d="100"/>
        </p:scale>
        <p:origin x="-1168" y="1392"/>
      </p:cViewPr>
      <p:guideLst>
        <p:guide orient="horz" pos="3024"/>
        <p:guide pos="4608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02090F-FE47-4FB9-8695-4E67AA2B7C11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17563" y="685800"/>
            <a:ext cx="52228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1A4CF7-9249-410B-BDF1-610C68326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122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17563" y="685800"/>
            <a:ext cx="52228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A4CF7-9249-410B-BDF1-610C68326D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98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982597"/>
            <a:ext cx="12435840" cy="20580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4560" y="5440680"/>
            <a:ext cx="1024128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BEBA-3FA5-4382-A623-0AE462ABA094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73BC-D149-4269-AE15-C5FA083C5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512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BEBA-3FA5-4382-A623-0AE462ABA094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73BC-D149-4269-AE15-C5FA083C5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359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07040" y="384495"/>
            <a:ext cx="3291840" cy="81921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520" y="384495"/>
            <a:ext cx="9631680" cy="81921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BEBA-3FA5-4382-A623-0AE462ABA094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73BC-D149-4269-AE15-C5FA083C5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89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BEBA-3FA5-4382-A623-0AE462ABA094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73BC-D149-4269-AE15-C5FA083C5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900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1" y="6169662"/>
            <a:ext cx="12435840" cy="1906905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1" y="4069399"/>
            <a:ext cx="12435840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BEBA-3FA5-4382-A623-0AE462ABA094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73BC-D149-4269-AE15-C5FA083C5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05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2240281"/>
            <a:ext cx="646176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7120" y="2240281"/>
            <a:ext cx="646176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BEBA-3FA5-4382-A623-0AE462ABA094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73BC-D149-4269-AE15-C5FA083C5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182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149159"/>
            <a:ext cx="6464301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3044826"/>
            <a:ext cx="6464301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2" y="2149159"/>
            <a:ext cx="6466840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2" y="3044826"/>
            <a:ext cx="6466840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BEBA-3FA5-4382-A623-0AE462ABA094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73BC-D149-4269-AE15-C5FA083C5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30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BEBA-3FA5-4382-A623-0AE462ABA094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73BC-D149-4269-AE15-C5FA083C5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76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BEBA-3FA5-4382-A623-0AE462ABA094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73BC-D149-4269-AE15-C5FA083C5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59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1" y="382270"/>
            <a:ext cx="4813301" cy="162687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0" y="382271"/>
            <a:ext cx="8178800" cy="819435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1" y="2009141"/>
            <a:ext cx="4813301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BEBA-3FA5-4382-A623-0AE462ABA094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73BC-D149-4269-AE15-C5FA083C5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09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1" y="6720841"/>
            <a:ext cx="8778240" cy="79343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1" y="857885"/>
            <a:ext cx="8778240" cy="576072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1" y="7514274"/>
            <a:ext cx="8778240" cy="1126807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BEBA-3FA5-4382-A623-0AE462ABA094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73BC-D149-4269-AE15-C5FA083C5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7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384493"/>
            <a:ext cx="13167360" cy="16002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240281"/>
            <a:ext cx="13167360" cy="6336348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520" y="8898892"/>
            <a:ext cx="341376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9BEBA-3FA5-4382-A623-0AE462ABA094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98720" y="8898892"/>
            <a:ext cx="463296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85120" y="8898892"/>
            <a:ext cx="341376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073BC-D149-4269-AE15-C5FA083C5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26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anose="020B0604020202020204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046487"/>
              </p:ext>
            </p:extLst>
          </p:nvPr>
        </p:nvGraphicFramePr>
        <p:xfrm>
          <a:off x="87087" y="187201"/>
          <a:ext cx="14456225" cy="8916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1854"/>
                <a:gridCol w="2067395"/>
                <a:gridCol w="2150921"/>
                <a:gridCol w="1983870"/>
                <a:gridCol w="2067395"/>
                <a:gridCol w="2067395"/>
                <a:gridCol w="2067395"/>
              </a:tblGrid>
              <a:tr h="364837"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 marL="52251" marR="52251"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CDL</a:t>
                      </a:r>
                      <a:r>
                        <a:rPr lang="en-US" sz="1400" b="1" baseline="0" dirty="0" smtClean="0"/>
                        <a:t> Hospitality Trusts</a:t>
                      </a:r>
                      <a:endParaRPr lang="en-US" sz="1400" b="1" dirty="0"/>
                    </a:p>
                  </a:txBody>
                  <a:tcPr marL="52251" marR="52251"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 smtClean="0"/>
                        <a:t>Ascendas</a:t>
                      </a:r>
                      <a:r>
                        <a:rPr lang="en-US" sz="1400" b="1" dirty="0" smtClean="0"/>
                        <a:t> Hospitality Trust</a:t>
                      </a:r>
                    </a:p>
                  </a:txBody>
                  <a:tcPr marL="52251" marR="52251"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OUE Hospitality Trust</a:t>
                      </a:r>
                      <a:endParaRPr lang="en-US" sz="1400" b="1" dirty="0"/>
                    </a:p>
                  </a:txBody>
                  <a:tcPr marL="52251" marR="52251"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Frasers Hospitality Trust</a:t>
                      </a:r>
                    </a:p>
                  </a:txBody>
                  <a:tcPr marL="52251" marR="52251"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Far East Hospitality</a:t>
                      </a:r>
                      <a:r>
                        <a:rPr lang="en-US" sz="1400" b="1" baseline="0" dirty="0" smtClean="0"/>
                        <a:t> Trust</a:t>
                      </a:r>
                      <a:endParaRPr lang="en-US" sz="1400" b="1" dirty="0" smtClean="0"/>
                    </a:p>
                  </a:txBody>
                  <a:tcPr marL="52251" marR="52251"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Ascott</a:t>
                      </a:r>
                      <a:r>
                        <a:rPr lang="en-US" sz="1400" b="1" baseline="0" dirty="0" smtClean="0"/>
                        <a:t> Residence Trust</a:t>
                      </a:r>
                      <a:endParaRPr lang="en-US" sz="1400" b="1" dirty="0"/>
                    </a:p>
                  </a:txBody>
                  <a:tcPr marL="52251" marR="52251"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364837">
                <a:tc gridSpan="7">
                  <a:txBody>
                    <a:bodyPr/>
                    <a:lstStyle/>
                    <a:p>
                      <a:r>
                        <a:rPr lang="en-US" sz="1400" b="1" u="sng" dirty="0" smtClean="0"/>
                        <a:t>Operational</a:t>
                      </a:r>
                      <a:r>
                        <a:rPr lang="en-US" sz="1400" b="1" u="sng" baseline="0" dirty="0" smtClean="0"/>
                        <a:t> Metrics</a:t>
                      </a:r>
                      <a:endParaRPr lang="en-US" sz="1400" b="1" u="sng" dirty="0"/>
                    </a:p>
                  </a:txBody>
                  <a:tcPr marL="52251" marR="52251"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4837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No. of Properties</a:t>
                      </a:r>
                      <a:endParaRPr lang="en-US" sz="1400" b="1" dirty="0"/>
                    </a:p>
                  </a:txBody>
                  <a:tcPr marL="52251" marR="5225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18</a:t>
                      </a:r>
                      <a:endParaRPr lang="en-US" sz="1400" b="0" dirty="0"/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11</a:t>
                      </a:r>
                      <a:endParaRPr lang="en-US" sz="1400" b="0" dirty="0"/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3</a:t>
                      </a:r>
                      <a:endParaRPr lang="en-US" sz="1400" b="0" dirty="0"/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14</a:t>
                      </a:r>
                      <a:endParaRPr lang="en-US" sz="1400" b="0" dirty="0"/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12</a:t>
                      </a:r>
                      <a:endParaRPr lang="en-US" sz="1400" b="0" dirty="0"/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90</a:t>
                      </a:r>
                      <a:endParaRPr lang="en-US" sz="1400" b="0" dirty="0"/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4837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Rooms</a:t>
                      </a:r>
                      <a:endParaRPr lang="en-US" sz="1400" b="1" dirty="0"/>
                    </a:p>
                  </a:txBody>
                  <a:tcPr marL="52251" marR="5225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4,911</a:t>
                      </a:r>
                      <a:endParaRPr lang="en-US" sz="1400" b="0" dirty="0"/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4,351</a:t>
                      </a:r>
                      <a:endParaRPr lang="en-US" sz="1400" b="0" dirty="0"/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1,640</a:t>
                      </a:r>
                      <a:endParaRPr lang="en-US" sz="1400" b="0" dirty="0"/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3,534</a:t>
                      </a:r>
                      <a:endParaRPr lang="en-US" sz="1400" b="0" dirty="0"/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2,829</a:t>
                      </a:r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11,649</a:t>
                      </a:r>
                      <a:endParaRPr lang="en-US" sz="1400" b="0" dirty="0"/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23832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Type</a:t>
                      </a:r>
                      <a:r>
                        <a:rPr lang="en-US" sz="1400" b="1" baseline="30000" dirty="0" smtClean="0"/>
                        <a:t>1</a:t>
                      </a:r>
                    </a:p>
                  </a:txBody>
                  <a:tcPr marL="52251" marR="5225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100% Hotels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100% Hotels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72% Hotels</a:t>
                      </a:r>
                      <a:r>
                        <a:rPr lang="en-US" sz="1400" b="0" baseline="0" dirty="0" smtClean="0"/>
                        <a:t>, 18% Retail</a:t>
                      </a:r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76%</a:t>
                      </a:r>
                      <a:r>
                        <a:rPr lang="en-US" sz="1400" b="1" baseline="0" dirty="0" smtClean="0">
                          <a:solidFill>
                            <a:srgbClr val="FF0000"/>
                          </a:solidFill>
                        </a:rPr>
                        <a:t> Hotels</a:t>
                      </a:r>
                      <a:r>
                        <a:rPr lang="en-US" sz="1400" b="0" baseline="0" dirty="0" smtClean="0"/>
                        <a:t>, 24% Service Residences</a:t>
                      </a:r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64% Hotels</a:t>
                      </a:r>
                      <a:r>
                        <a:rPr lang="en-US" sz="1400" b="0" baseline="0" dirty="0" smtClean="0"/>
                        <a:t>, 22% Commercial, 14% Service Residences,</a:t>
                      </a:r>
                      <a:endParaRPr lang="en-US" sz="1400" b="0" dirty="0"/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100% Service Residences</a:t>
                      </a:r>
                      <a:endParaRPr lang="en-US" sz="1400" b="0" dirty="0"/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3495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Key Brands</a:t>
                      </a:r>
                      <a:endParaRPr lang="en-US" sz="1400" b="1" dirty="0"/>
                    </a:p>
                  </a:txBody>
                  <a:tcPr marL="52251" marR="5225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Millennium,</a:t>
                      </a:r>
                      <a:r>
                        <a:rPr lang="en-US" sz="1400" b="0" baseline="0" dirty="0" smtClean="0"/>
                        <a:t> </a:t>
                      </a:r>
                      <a:r>
                        <a:rPr lang="en-US" sz="1400" b="0" baseline="0" dirty="0" err="1" smtClean="0"/>
                        <a:t>Copthorne</a:t>
                      </a:r>
                      <a:r>
                        <a:rPr lang="en-US" sz="1400" b="0" baseline="0" dirty="0" smtClean="0"/>
                        <a:t>, Novotel, </a:t>
                      </a:r>
                      <a:r>
                        <a:rPr lang="en-US" sz="1400" b="0" baseline="0" dirty="0" err="1" smtClean="0"/>
                        <a:t>Mercure</a:t>
                      </a:r>
                      <a:r>
                        <a:rPr lang="en-US" sz="1400" b="0" baseline="0" dirty="0" smtClean="0"/>
                        <a:t>, Ibis, Rendezvous, </a:t>
                      </a:r>
                      <a:r>
                        <a:rPr lang="en-US" sz="1400" b="0" baseline="0" dirty="0" err="1" smtClean="0"/>
                        <a:t>MyStay</a:t>
                      </a:r>
                      <a:r>
                        <a:rPr lang="en-US" sz="1400" b="0" baseline="0" dirty="0" smtClean="0"/>
                        <a:t>, Hilton, </a:t>
                      </a:r>
                      <a:r>
                        <a:rPr lang="en-US" sz="1400" b="0" baseline="0" dirty="0" err="1" smtClean="0"/>
                        <a:t>Angsana</a:t>
                      </a:r>
                      <a:r>
                        <a:rPr lang="en-US" sz="1400" b="0" baseline="0" dirty="0" smtClean="0"/>
                        <a:t>, </a:t>
                      </a:r>
                      <a:r>
                        <a:rPr lang="en-US" sz="1400" b="0" baseline="0" dirty="0" err="1" smtClean="0"/>
                        <a:t>Jumeirah</a:t>
                      </a:r>
                      <a:endParaRPr lang="en-US" sz="1400" b="0" dirty="0"/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Ibis, </a:t>
                      </a:r>
                      <a:r>
                        <a:rPr lang="en-US" sz="1400" b="0" dirty="0" err="1" smtClean="0"/>
                        <a:t>Sunroute</a:t>
                      </a:r>
                      <a:r>
                        <a:rPr lang="en-US" sz="1400" b="0" dirty="0" smtClean="0"/>
                        <a:t>,</a:t>
                      </a:r>
                      <a:r>
                        <a:rPr lang="en-US" sz="1400" b="0" baseline="0" dirty="0" smtClean="0"/>
                        <a:t> </a:t>
                      </a:r>
                      <a:endParaRPr lang="en-US" sz="1400" b="0" dirty="0" smtClean="0"/>
                    </a:p>
                    <a:p>
                      <a:r>
                        <a:rPr lang="en-US" sz="1400" b="0" dirty="0" smtClean="0"/>
                        <a:t>Novotel, </a:t>
                      </a:r>
                      <a:r>
                        <a:rPr lang="en-US" sz="1400" b="0" dirty="0" err="1" smtClean="0"/>
                        <a:t>Mercure</a:t>
                      </a:r>
                      <a:r>
                        <a:rPr lang="en-US" sz="1400" b="0" dirty="0" smtClean="0"/>
                        <a:t> Park, Courtyard </a:t>
                      </a:r>
                      <a:r>
                        <a:rPr lang="en-US" sz="1400" b="0" dirty="0" err="1" smtClean="0"/>
                        <a:t>Mariott</a:t>
                      </a:r>
                      <a:endParaRPr lang="en-US" sz="1400" b="0" dirty="0" smtClean="0"/>
                    </a:p>
                    <a:p>
                      <a:r>
                        <a:rPr lang="en-US" sz="1400" b="0" dirty="0" smtClean="0"/>
                        <a:t>Pullman,</a:t>
                      </a:r>
                      <a:r>
                        <a:rPr lang="en-US" sz="1400" b="0" baseline="0" dirty="0" smtClean="0"/>
                        <a:t> </a:t>
                      </a:r>
                      <a:r>
                        <a:rPr lang="en-US" sz="1400" b="0" dirty="0" smtClean="0"/>
                        <a:t>Oakwood</a:t>
                      </a:r>
                      <a:endParaRPr lang="en-US" sz="1400" b="0" dirty="0"/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Mandarin, Crowne</a:t>
                      </a:r>
                      <a:r>
                        <a:rPr lang="en-US" sz="1400" b="0" baseline="0" dirty="0" smtClean="0"/>
                        <a:t> Plaza</a:t>
                      </a:r>
                      <a:endParaRPr lang="en-US" sz="1400" b="0" dirty="0"/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Intercontinental,</a:t>
                      </a:r>
                      <a:r>
                        <a:rPr lang="en-US" sz="1400" b="0" baseline="0" dirty="0" smtClean="0"/>
                        <a:t> Novotel, Sofitel, Park International, Best Western, Crowne Plaza, Westin, Frasers</a:t>
                      </a:r>
                      <a:endParaRPr lang="en-US" sz="1400" b="0" dirty="0"/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Village, </a:t>
                      </a:r>
                      <a:r>
                        <a:rPr lang="en-US" sz="1400" b="0" dirty="0" err="1" smtClean="0"/>
                        <a:t>Oasia</a:t>
                      </a:r>
                      <a:r>
                        <a:rPr lang="en-US" sz="1400" b="0" dirty="0" smtClean="0"/>
                        <a:t>, Quincy</a:t>
                      </a:r>
                      <a:endParaRPr lang="en-US" sz="1400" b="0" dirty="0"/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err="1" smtClean="0"/>
                        <a:t>Ascott</a:t>
                      </a:r>
                      <a:r>
                        <a:rPr lang="en-US" sz="1400" b="0" dirty="0" smtClean="0"/>
                        <a:t>, </a:t>
                      </a:r>
                      <a:r>
                        <a:rPr lang="en-US" sz="1400" b="0" dirty="0" err="1" smtClean="0"/>
                        <a:t>Citadines</a:t>
                      </a:r>
                      <a:r>
                        <a:rPr lang="en-US" sz="1400" b="0" dirty="0" smtClean="0"/>
                        <a:t>, Quest, Somerset</a:t>
                      </a:r>
                      <a:endParaRPr lang="en-US" sz="1400" b="0" dirty="0"/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4837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Rooms</a:t>
                      </a:r>
                      <a:endParaRPr lang="en-US" sz="1400" b="1" dirty="0"/>
                    </a:p>
                  </a:txBody>
                  <a:tcPr marL="52251" marR="5225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4,911</a:t>
                      </a:r>
                      <a:endParaRPr lang="en-US" sz="1400" b="0" dirty="0"/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4,351</a:t>
                      </a:r>
                      <a:endParaRPr lang="en-US" sz="1400" b="0" dirty="0"/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1,640</a:t>
                      </a:r>
                      <a:endParaRPr lang="en-US" sz="1400" b="0" dirty="0"/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3,534</a:t>
                      </a:r>
                      <a:endParaRPr lang="en-US" sz="1400" b="0" dirty="0"/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2,829</a:t>
                      </a:r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11,649</a:t>
                      </a:r>
                      <a:endParaRPr lang="en-US" sz="1400" b="0" dirty="0"/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23832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Geography</a:t>
                      </a:r>
                      <a:r>
                        <a:rPr lang="en-US" sz="1400" b="1" baseline="30000" dirty="0" smtClean="0"/>
                        <a:t>2</a:t>
                      </a:r>
                      <a:endParaRPr lang="en-US" sz="1400" b="1" dirty="0"/>
                    </a:p>
                  </a:txBody>
                  <a:tcPr marL="52251" marR="5225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71% Spore, 9% Australia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8% Maldives, 5% UK, 5% NZ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</a:rPr>
                        <a:t>, 3% Japan</a:t>
                      </a:r>
                      <a:endParaRPr lang="en-US" sz="1400" b="0" baseline="30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41%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Australia, 31% Japan, </a:t>
                      </a:r>
                    </a:p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21% Spore, 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</a:rPr>
                        <a:t>7% China</a:t>
                      </a:r>
                      <a:endParaRPr lang="en-US" sz="1400" b="0" baseline="30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100% Spore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41% Spore, 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</a:rPr>
                        <a:t>20% Australia,</a:t>
                      </a:r>
                    </a:p>
                    <a:p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</a:rPr>
                        <a:t>19% UK, 8% Japan, 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7%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</a:rPr>
                        <a:t> Malaysia, 4% Germany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100% Spore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17% Japan, 16%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</a:rPr>
                        <a:t> China, 12% Spore, 11% France, 10% UK, 10% US, 24% </a:t>
                      </a:r>
                      <a:r>
                        <a:rPr lang="en-US" sz="1400" b="0" baseline="0" dirty="0" err="1" smtClean="0">
                          <a:solidFill>
                            <a:schemeClr val="tx1"/>
                          </a:solidFill>
                        </a:rPr>
                        <a:t>RoW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2715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Master Leases </a:t>
                      </a:r>
                      <a:r>
                        <a:rPr lang="en-US" sz="1400" b="1" baseline="0" dirty="0" smtClean="0"/>
                        <a:t>vs. Management Contracts</a:t>
                      </a:r>
                      <a:r>
                        <a:rPr lang="en-US" sz="1400" b="1" baseline="30000" dirty="0" smtClean="0"/>
                        <a:t>3</a:t>
                      </a:r>
                      <a:endParaRPr lang="en-US" sz="1400" b="1" baseline="0" dirty="0" smtClean="0"/>
                    </a:p>
                  </a:txBody>
                  <a:tcPr marL="52251" marR="5225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92% ML</a:t>
                      </a:r>
                      <a:r>
                        <a:rPr lang="en-US" sz="1400" b="0" dirty="0" smtClean="0"/>
                        <a:t>, 8% MC</a:t>
                      </a:r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41%</a:t>
                      </a:r>
                      <a:r>
                        <a:rPr lang="en-US" sz="1400" b="1" baseline="0" dirty="0" smtClean="0">
                          <a:solidFill>
                            <a:srgbClr val="FF0000"/>
                          </a:solidFill>
                        </a:rPr>
                        <a:t> ML</a:t>
                      </a:r>
                      <a:r>
                        <a:rPr lang="en-US" sz="1400" b="0" baseline="0" dirty="0" smtClean="0"/>
                        <a:t>, 59% MC</a:t>
                      </a:r>
                      <a:endParaRPr lang="en-US" sz="1400" b="0" dirty="0"/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100% ML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100% ML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100% ML</a:t>
                      </a:r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25%</a:t>
                      </a:r>
                      <a:r>
                        <a:rPr lang="en-US" sz="1400" b="1" baseline="0" dirty="0" smtClean="0">
                          <a:solidFill>
                            <a:srgbClr val="FF0000"/>
                          </a:solidFill>
                        </a:rPr>
                        <a:t> ML</a:t>
                      </a:r>
                      <a:r>
                        <a:rPr lang="en-US" sz="1400" b="0" baseline="0" dirty="0" smtClean="0"/>
                        <a:t>, 75% MC</a:t>
                      </a:r>
                      <a:endParaRPr lang="en-US" sz="1400" b="0" dirty="0"/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4837">
                <a:tc gridSpan="7">
                  <a:txBody>
                    <a:bodyPr/>
                    <a:lstStyle/>
                    <a:p>
                      <a:pPr marL="0" marR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sng" dirty="0" smtClean="0"/>
                        <a:t>Financial Metrics</a:t>
                      </a:r>
                      <a:endParaRPr lang="en-US" sz="1400" b="1" u="sng" baseline="30000" dirty="0" smtClean="0"/>
                    </a:p>
                  </a:txBody>
                  <a:tcPr marL="52251" marR="52251"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4837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Total Assets</a:t>
                      </a:r>
                      <a:endParaRPr lang="en-US" sz="1400" b="1" baseline="30000" dirty="0" smtClean="0"/>
                    </a:p>
                  </a:txBody>
                  <a:tcPr marL="52251" marR="5225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S$</a:t>
                      </a:r>
                      <a:r>
                        <a:rPr lang="en-US" sz="1400" b="0" baseline="0" dirty="0" smtClean="0"/>
                        <a:t> 2,530 million</a:t>
                      </a:r>
                      <a:endParaRPr lang="en-US" sz="1400" b="0" dirty="0"/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S$ 1,609 million</a:t>
                      </a:r>
                      <a:endParaRPr lang="en-US" sz="1400" b="0" dirty="0"/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S$ 2,095</a:t>
                      </a:r>
                      <a:r>
                        <a:rPr lang="en-US" sz="1400" b="0" baseline="0" dirty="0" smtClean="0"/>
                        <a:t> million</a:t>
                      </a:r>
                      <a:endParaRPr lang="en-US" sz="1400" b="0" dirty="0"/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S$ 2,076 million</a:t>
                      </a:r>
                      <a:endParaRPr lang="en-US" sz="1400" b="0" dirty="0"/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S$ 2,514</a:t>
                      </a:r>
                      <a:r>
                        <a:rPr lang="en-US" sz="1400" b="0" baseline="0" dirty="0" smtClean="0"/>
                        <a:t> million</a:t>
                      </a:r>
                      <a:endParaRPr lang="en-US" sz="1400" b="0" dirty="0"/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S$ 4,933</a:t>
                      </a:r>
                      <a:r>
                        <a:rPr lang="en-US" sz="1400" b="0" baseline="0" dirty="0" smtClean="0"/>
                        <a:t> million</a:t>
                      </a:r>
                      <a:endParaRPr lang="en-US" sz="1400" b="0" dirty="0"/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4837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Gearing (Debt/Assets)</a:t>
                      </a:r>
                      <a:endParaRPr lang="en-US" sz="1400" b="1" dirty="0"/>
                    </a:p>
                  </a:txBody>
                  <a:tcPr marL="52251" marR="5225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36.3%</a:t>
                      </a:r>
                      <a:endParaRPr lang="en-US" sz="1400" b="0" dirty="0"/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33.2%</a:t>
                      </a:r>
                      <a:endParaRPr lang="en-US" sz="1400" b="0" dirty="0"/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31.2%</a:t>
                      </a:r>
                      <a:endParaRPr lang="en-US" sz="1400" b="0" dirty="0"/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38.3%</a:t>
                      </a:r>
                      <a:endParaRPr lang="en-US" sz="1400" b="0" dirty="0"/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32.8%</a:t>
                      </a:r>
                      <a:endParaRPr lang="en-US" sz="1400" b="0" dirty="0"/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41.0%</a:t>
                      </a:r>
                      <a:endParaRPr lang="en-US" sz="1400" b="0" dirty="0"/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4837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% of Secured Debt</a:t>
                      </a:r>
                      <a:endParaRPr lang="en-US" sz="1400" b="1" dirty="0"/>
                    </a:p>
                  </a:txBody>
                  <a:tcPr marL="52251" marR="5225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4%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42%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100%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4%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0%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52%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4837"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Avg</a:t>
                      </a:r>
                      <a:r>
                        <a:rPr lang="en-US" sz="1400" b="1" baseline="0" dirty="0" smtClean="0"/>
                        <a:t> Cost of Debt</a:t>
                      </a:r>
                      <a:endParaRPr lang="en-US" sz="1400" b="1" dirty="0"/>
                    </a:p>
                  </a:txBody>
                  <a:tcPr marL="52251" marR="5225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2.4%</a:t>
                      </a:r>
                      <a:endParaRPr lang="en-US" sz="1400" b="0" dirty="0"/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3.4%</a:t>
                      </a:r>
                      <a:endParaRPr lang="en-US" sz="1400" b="0" dirty="0"/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2.7%</a:t>
                      </a:r>
                      <a:endParaRPr lang="en-US" sz="1400" b="0" dirty="0"/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2.6%</a:t>
                      </a:r>
                      <a:endParaRPr lang="en-US" sz="1400" b="0" dirty="0"/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2.6%</a:t>
                      </a:r>
                      <a:endParaRPr lang="en-US" sz="1400" b="0" dirty="0"/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2.5%</a:t>
                      </a:r>
                      <a:endParaRPr lang="en-US" sz="1400" b="0" dirty="0"/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4837"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Avg</a:t>
                      </a:r>
                      <a:r>
                        <a:rPr lang="en-US" sz="1400" b="1" baseline="0" dirty="0" smtClean="0"/>
                        <a:t> Debt Maturity</a:t>
                      </a:r>
                      <a:endParaRPr lang="en-US" sz="1400" b="1" dirty="0"/>
                    </a:p>
                  </a:txBody>
                  <a:tcPr marL="52251" marR="5225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2.4 years</a:t>
                      </a:r>
                      <a:endParaRPr lang="en-US" sz="1400" b="0" dirty="0"/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2.3</a:t>
                      </a:r>
                      <a:r>
                        <a:rPr lang="en-US" sz="1400" b="0" baseline="0" dirty="0" smtClean="0"/>
                        <a:t> years</a:t>
                      </a:r>
                      <a:endParaRPr lang="en-US" sz="1400" b="0" dirty="0"/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2.6 years</a:t>
                      </a:r>
                      <a:endParaRPr lang="en-US" sz="1400" b="0" dirty="0"/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2.6 years</a:t>
                      </a:r>
                      <a:endParaRPr lang="en-US" sz="1400" b="0" dirty="0"/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2.8 years</a:t>
                      </a:r>
                      <a:endParaRPr lang="en-US" sz="1400" b="0" dirty="0"/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4.9 years</a:t>
                      </a:r>
                      <a:endParaRPr lang="en-US" sz="1400" b="0" dirty="0"/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4837">
                <a:tc gridSpan="7">
                  <a:txBody>
                    <a:bodyPr/>
                    <a:lstStyle/>
                    <a:p>
                      <a:r>
                        <a:rPr lang="en-US" sz="1400" b="1" u="sng" dirty="0" smtClean="0"/>
                        <a:t>Trading Metrics</a:t>
                      </a:r>
                      <a:endParaRPr lang="en-US" sz="1400" b="1" u="sng" dirty="0"/>
                    </a:p>
                  </a:txBody>
                  <a:tcPr marL="52251" marR="52251"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 marL="45720" marR="4572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 marL="45720" marR="45720">
                    <a:noFill/>
                  </a:tcPr>
                </a:tc>
              </a:tr>
              <a:tr h="364837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Market Cap</a:t>
                      </a:r>
                      <a:endParaRPr lang="en-US" sz="1400" b="1" dirty="0"/>
                    </a:p>
                  </a:txBody>
                  <a:tcPr marL="52251" marR="5225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S$1,357 million</a:t>
                      </a:r>
                      <a:endParaRPr lang="en-US" sz="1400" b="0" dirty="0"/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S$ 807 million</a:t>
                      </a:r>
                      <a:endParaRPr lang="en-US" sz="1400" b="0" dirty="0"/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S$ 901 million</a:t>
                      </a:r>
                      <a:endParaRPr lang="en-US" sz="1400" b="0" dirty="0"/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S$ 1,050 million</a:t>
                      </a:r>
                      <a:endParaRPr lang="en-US" sz="1400" b="0" dirty="0"/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S$ 1,042 million</a:t>
                      </a:r>
                      <a:endParaRPr lang="en-US" sz="1400" b="0" dirty="0"/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smtClean="0"/>
                        <a:t>$1,762</a:t>
                      </a:r>
                      <a:r>
                        <a:rPr lang="en-US" sz="1400" b="0" baseline="0" smtClean="0"/>
                        <a:t> </a:t>
                      </a:r>
                      <a:r>
                        <a:rPr lang="en-US" sz="1400" b="0" baseline="0" dirty="0" smtClean="0"/>
                        <a:t>million</a:t>
                      </a:r>
                      <a:endParaRPr lang="en-US" sz="1400" b="0" dirty="0"/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4837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Sponsor's</a:t>
                      </a:r>
                      <a:r>
                        <a:rPr lang="en-US" sz="1400" b="1" baseline="0" dirty="0" smtClean="0"/>
                        <a:t> stake</a:t>
                      </a:r>
                      <a:endParaRPr lang="en-US" sz="1400" b="1" dirty="0"/>
                    </a:p>
                  </a:txBody>
                  <a:tcPr marL="52251" marR="5225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37%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27%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43%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60%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49%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47%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4837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DPU yield (</a:t>
                      </a:r>
                      <a:r>
                        <a:rPr lang="en-US" sz="1400" b="1" baseline="0" dirty="0" smtClean="0"/>
                        <a:t>LTM</a:t>
                      </a:r>
                      <a:r>
                        <a:rPr lang="en-US" sz="1400" b="1" dirty="0" smtClean="0"/>
                        <a:t>)</a:t>
                      </a:r>
                      <a:endParaRPr lang="en-US" sz="1400" b="1" dirty="0"/>
                    </a:p>
                  </a:txBody>
                  <a:tcPr marL="52251" marR="5225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7.1%</a:t>
                      </a:r>
                      <a:endParaRPr lang="en-US" sz="1400" b="0" dirty="0"/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7.5%</a:t>
                      </a:r>
                      <a:endParaRPr lang="en-US" sz="1400" b="0" dirty="0"/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8.1%</a:t>
                      </a:r>
                      <a:endParaRPr lang="en-US" sz="1400" b="0" dirty="0"/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7.0%</a:t>
                      </a:r>
                      <a:r>
                        <a:rPr lang="en-US" sz="1400" b="0" baseline="30000" dirty="0" smtClean="0"/>
                        <a:t>4</a:t>
                      </a:r>
                      <a:endParaRPr lang="en-US" sz="1400" b="0" baseline="30000" dirty="0"/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7.7%</a:t>
                      </a:r>
                      <a:endParaRPr lang="en-US" sz="1400" b="0" dirty="0"/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6.9%</a:t>
                      </a:r>
                      <a:endParaRPr lang="en-US" sz="1400" b="0" dirty="0"/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2715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Premium/(Discount)</a:t>
                      </a:r>
                      <a:br>
                        <a:rPr lang="en-US" sz="1400" b="1" dirty="0" smtClean="0"/>
                      </a:br>
                      <a:r>
                        <a:rPr lang="en-US" sz="1400" b="1" baseline="0" dirty="0" smtClean="0"/>
                        <a:t> to Net Asset Value</a:t>
                      </a:r>
                      <a:endParaRPr lang="en-US" sz="1400" b="1" dirty="0"/>
                    </a:p>
                  </a:txBody>
                  <a:tcPr marL="52251" marR="5225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(11%)</a:t>
                      </a:r>
                      <a:endParaRPr lang="en-US" sz="1400" b="0" dirty="0"/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(15%)</a:t>
                      </a:r>
                      <a:endParaRPr lang="en-US" sz="1400" b="0" dirty="0"/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(14%)</a:t>
                      </a:r>
                      <a:endParaRPr lang="en-US" sz="1400" b="0" dirty="0"/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(5%)</a:t>
                      </a:r>
                      <a:r>
                        <a:rPr lang="en-US" sz="1400" b="0" baseline="30000" dirty="0" smtClean="0"/>
                        <a:t>4</a:t>
                      </a:r>
                      <a:endParaRPr lang="en-US" sz="1400" b="0" dirty="0"/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(37%)</a:t>
                      </a:r>
                      <a:endParaRPr lang="en-US" sz="1400" b="0" dirty="0"/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smtClean="0"/>
                        <a:t>(13%)</a:t>
                      </a:r>
                      <a:endParaRPr lang="en-US" sz="1400" b="0" dirty="0"/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7085" y="9220200"/>
            <a:ext cx="10354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1.  By revenue or number of rooms;  2.  By valuation;  3.  By net property </a:t>
            </a:r>
            <a:r>
              <a:rPr lang="en-US" sz="1200" dirty="0" smtClean="0"/>
              <a:t>income;  4.  Based on Theoretical ex Rights Price (TERP) after adjusting for the </a:t>
            </a:r>
            <a:r>
              <a:rPr lang="en-US" sz="1200" smtClean="0"/>
              <a:t>rights issue.</a:t>
            </a:r>
            <a:endParaRPr lang="en-US" sz="1200" dirty="0" smtClean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9453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1999</TotalTime>
  <Words>492</Words>
  <Application>Microsoft Office PowerPoint</Application>
  <PresentationFormat>Custom</PresentationFormat>
  <Paragraphs>128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UBS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Tay</dc:creator>
  <cp:lastModifiedBy>Samuel Tay</cp:lastModifiedBy>
  <cp:revision>51</cp:revision>
  <dcterms:created xsi:type="dcterms:W3CDTF">2016-08-25T07:34:35Z</dcterms:created>
  <dcterms:modified xsi:type="dcterms:W3CDTF">2016-09-16T02:24:56Z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IQPDocumentId">
    <vt:lpwstr>2fdf1595-a900-4f75-911d-c8e37dfe1b44</vt:lpwstr>
  </property>
</Properties>
</file>