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4630400" cy="960120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87101" autoAdjust="0"/>
  </p:normalViewPr>
  <p:slideViewPr>
    <p:cSldViewPr showGuides="1">
      <p:cViewPr>
        <p:scale>
          <a:sx n="66" d="100"/>
          <a:sy n="66" d="100"/>
        </p:scale>
        <p:origin x="-1168" y="1456"/>
      </p:cViewPr>
      <p:guideLst>
        <p:guide orient="horz" pos="3024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2090F-FE47-4FB9-8695-4E67AA2B7C11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7563" y="685800"/>
            <a:ext cx="52228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A4CF7-9249-410B-BDF1-610C683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7563" y="685800"/>
            <a:ext cx="52228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A4CF7-9249-410B-BDF1-610C68326D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982597"/>
            <a:ext cx="1243584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5440680"/>
            <a:ext cx="1024128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84495"/>
            <a:ext cx="329184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84495"/>
            <a:ext cx="963168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6169662"/>
            <a:ext cx="1243584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4069399"/>
            <a:ext cx="1243584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240281"/>
            <a:ext cx="646176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240281"/>
            <a:ext cx="646176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49159"/>
            <a:ext cx="6464301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3044826"/>
            <a:ext cx="6464301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149159"/>
            <a:ext cx="6466840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3044826"/>
            <a:ext cx="6466840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7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1" y="382270"/>
            <a:ext cx="4813301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82271"/>
            <a:ext cx="817880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009141"/>
            <a:ext cx="4813301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6720841"/>
            <a:ext cx="877824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857885"/>
            <a:ext cx="877824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7514274"/>
            <a:ext cx="877824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384493"/>
            <a:ext cx="1316736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240281"/>
            <a:ext cx="1316736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8898892"/>
            <a:ext cx="341376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9BEBA-3FA5-4382-A623-0AE462ABA094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8720" y="8898892"/>
            <a:ext cx="463296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8898892"/>
            <a:ext cx="341376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3BC-D149-4269-AE15-C5FA083C5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76766"/>
              </p:ext>
            </p:extLst>
          </p:nvPr>
        </p:nvGraphicFramePr>
        <p:xfrm>
          <a:off x="87087" y="187201"/>
          <a:ext cx="14456225" cy="891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854"/>
                <a:gridCol w="2067395"/>
                <a:gridCol w="2150921"/>
                <a:gridCol w="1983870"/>
                <a:gridCol w="2067395"/>
                <a:gridCol w="2067395"/>
                <a:gridCol w="2067395"/>
              </a:tblGrid>
              <a:tr h="364837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CDL</a:t>
                      </a:r>
                      <a:r>
                        <a:rPr lang="en-US" sz="1400" b="1" baseline="0" dirty="0" smtClean="0"/>
                        <a:t> Hospitality Trusts</a:t>
                      </a:r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/>
                        <a:t>Ascendas</a:t>
                      </a:r>
                      <a:r>
                        <a:rPr lang="en-US" sz="1400" b="1" dirty="0" smtClean="0"/>
                        <a:t> Hospitality Trust</a:t>
                      </a:r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OUE Hospitality Trust</a:t>
                      </a:r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Frasers Hospitality Trust</a:t>
                      </a:r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Far East Hospitality</a:t>
                      </a:r>
                      <a:r>
                        <a:rPr lang="en-US" sz="1400" b="1" baseline="0" dirty="0" smtClean="0"/>
                        <a:t> Trust</a:t>
                      </a:r>
                      <a:endParaRPr lang="en-US" sz="1400" b="1" dirty="0" smtClean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Ascott</a:t>
                      </a:r>
                      <a:r>
                        <a:rPr lang="en-US" sz="1400" b="1" baseline="0" dirty="0" smtClean="0"/>
                        <a:t> Residence Trust</a:t>
                      </a:r>
                      <a:endParaRPr lang="en-US" sz="1400" b="1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364837">
                <a:tc gridSpan="7">
                  <a:txBody>
                    <a:bodyPr/>
                    <a:lstStyle/>
                    <a:p>
                      <a:r>
                        <a:rPr lang="en-US" sz="1400" b="1" u="sng" dirty="0" smtClean="0"/>
                        <a:t>Operational</a:t>
                      </a:r>
                      <a:r>
                        <a:rPr lang="en-US" sz="1400" b="1" u="sng" baseline="0" dirty="0" smtClean="0"/>
                        <a:t> Metrics</a:t>
                      </a:r>
                      <a:endParaRPr lang="en-US" sz="1400" b="1" u="sng" dirty="0"/>
                    </a:p>
                  </a:txBody>
                  <a:tcPr marL="52251" marR="52251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No. of Properties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18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12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90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Rooms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4,911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4,351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1,640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3,534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2,829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11,649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38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Type</a:t>
                      </a:r>
                      <a:r>
                        <a:rPr lang="en-US" sz="1400" b="1" baseline="30000" dirty="0" smtClean="0"/>
                        <a:t>1</a:t>
                      </a:r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Hotels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Hotels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72% Hotels</a:t>
                      </a:r>
                      <a:r>
                        <a:rPr lang="en-US" sz="1400" b="0" baseline="0" dirty="0" smtClean="0"/>
                        <a:t>, 18% Retail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76%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Hotels</a:t>
                      </a:r>
                      <a:r>
                        <a:rPr lang="en-US" sz="1400" b="0" baseline="0" dirty="0" smtClean="0"/>
                        <a:t>, 24% Service Residences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64% Hotels</a:t>
                      </a:r>
                      <a:r>
                        <a:rPr lang="en-US" sz="1400" b="0" baseline="0" dirty="0" smtClean="0"/>
                        <a:t>, 22% Commercial, 14% Service Residences,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100% Service Residences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95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Key Brands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Millennium,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Copthorne</a:t>
                      </a:r>
                      <a:r>
                        <a:rPr lang="en-US" sz="1400" b="0" baseline="0" dirty="0" smtClean="0"/>
                        <a:t>, Novotel, </a:t>
                      </a:r>
                      <a:r>
                        <a:rPr lang="en-US" sz="1400" b="0" baseline="0" dirty="0" err="1" smtClean="0"/>
                        <a:t>Mercure</a:t>
                      </a:r>
                      <a:r>
                        <a:rPr lang="en-US" sz="1400" b="0" baseline="0" dirty="0" smtClean="0"/>
                        <a:t>, Ibis, Rendezvous, </a:t>
                      </a:r>
                      <a:r>
                        <a:rPr lang="en-US" sz="1400" b="0" baseline="0" dirty="0" err="1" smtClean="0"/>
                        <a:t>MyStay</a:t>
                      </a:r>
                      <a:r>
                        <a:rPr lang="en-US" sz="1400" b="0" baseline="0" dirty="0" smtClean="0"/>
                        <a:t>, Hilton, </a:t>
                      </a:r>
                      <a:r>
                        <a:rPr lang="en-US" sz="1400" b="0" baseline="0" dirty="0" err="1" smtClean="0"/>
                        <a:t>Angsana</a:t>
                      </a:r>
                      <a:r>
                        <a:rPr lang="en-US" sz="1400" b="0" baseline="0" dirty="0" smtClean="0"/>
                        <a:t>, </a:t>
                      </a:r>
                      <a:r>
                        <a:rPr lang="en-US" sz="1400" b="0" baseline="0" dirty="0" err="1" smtClean="0"/>
                        <a:t>Jumeirah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Ibis, </a:t>
                      </a:r>
                      <a:r>
                        <a:rPr lang="en-US" sz="1400" b="0" dirty="0" err="1" smtClean="0"/>
                        <a:t>Sunroute</a:t>
                      </a:r>
                      <a:r>
                        <a:rPr lang="en-US" sz="1400" b="0" dirty="0" smtClean="0"/>
                        <a:t>,</a:t>
                      </a:r>
                      <a:r>
                        <a:rPr lang="en-US" sz="1400" b="0" baseline="0" dirty="0" smtClean="0"/>
                        <a:t> 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Novotel, </a:t>
                      </a:r>
                      <a:r>
                        <a:rPr lang="en-US" sz="1400" b="0" dirty="0" err="1" smtClean="0"/>
                        <a:t>Mercure</a:t>
                      </a:r>
                      <a:r>
                        <a:rPr lang="en-US" sz="1400" b="0" dirty="0" smtClean="0"/>
                        <a:t> Park, Courtyard </a:t>
                      </a:r>
                      <a:r>
                        <a:rPr lang="en-US" sz="1400" b="0" dirty="0" err="1" smtClean="0"/>
                        <a:t>Mariott</a:t>
                      </a:r>
                      <a:endParaRPr lang="en-US" sz="1400" b="0" dirty="0" smtClean="0"/>
                    </a:p>
                    <a:p>
                      <a:r>
                        <a:rPr lang="en-US" sz="1400" b="0" dirty="0" smtClean="0"/>
                        <a:t>Pullman,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dirty="0" smtClean="0"/>
                        <a:t>Oakwood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Mandarin, Crowne</a:t>
                      </a:r>
                      <a:r>
                        <a:rPr lang="en-US" sz="1400" b="0" baseline="0" dirty="0" smtClean="0"/>
                        <a:t> Plaza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Intercontinental,</a:t>
                      </a:r>
                      <a:r>
                        <a:rPr lang="en-US" sz="1400" b="0" baseline="0" dirty="0" smtClean="0"/>
                        <a:t> Novotel, Sofitel, Park International, Best Western, Crowne Plaza, Westin, Frasers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Village, </a:t>
                      </a:r>
                      <a:r>
                        <a:rPr lang="en-US" sz="1400" b="0" dirty="0" err="1" smtClean="0"/>
                        <a:t>Oasia</a:t>
                      </a:r>
                      <a:r>
                        <a:rPr lang="en-US" sz="1400" b="0" dirty="0" smtClean="0"/>
                        <a:t>, Quincy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Ascott</a:t>
                      </a:r>
                      <a:r>
                        <a:rPr lang="en-US" sz="1400" b="0" dirty="0" smtClean="0"/>
                        <a:t>, </a:t>
                      </a:r>
                      <a:r>
                        <a:rPr lang="en-US" sz="1400" b="0" dirty="0" err="1" smtClean="0"/>
                        <a:t>Citadines</a:t>
                      </a:r>
                      <a:r>
                        <a:rPr lang="en-US" sz="1400" b="0" dirty="0" smtClean="0"/>
                        <a:t>, Quest, Somerset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Rooms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4,911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4,351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1,640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3,534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2,829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11,649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383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Geography</a:t>
                      </a:r>
                      <a:r>
                        <a:rPr lang="en-US" sz="1400" b="1" baseline="30000" dirty="0" smtClean="0"/>
                        <a:t>2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71% Spore, 9% Australia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8% Maldives, 5% UK, 5% NZ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, 3% Japan</a:t>
                      </a:r>
                      <a:endParaRPr lang="en-US" sz="1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Australia, 31% Japan, </a:t>
                      </a:r>
                    </a:p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21% Spore,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7% China</a:t>
                      </a:r>
                      <a:endParaRPr lang="en-US" sz="1400" b="0" baseline="30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100% Spore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41% Spore, 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20% Australia,</a:t>
                      </a:r>
                    </a:p>
                    <a:p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19% UK, 8% Japan,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7%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Malaysia, 4% Germany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100% Spore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17% Japan, 16%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</a:rPr>
                        <a:t> China, 12% Spore, 11% France, 10% UK, 10% US, 24% </a:t>
                      </a:r>
                      <a:r>
                        <a:rPr lang="en-US" sz="1400" b="0" baseline="0" dirty="0" err="1" smtClean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71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Master Leases </a:t>
                      </a:r>
                      <a:r>
                        <a:rPr lang="en-US" sz="1400" b="1" baseline="0" dirty="0" smtClean="0"/>
                        <a:t>vs. Management Contracts</a:t>
                      </a:r>
                      <a:r>
                        <a:rPr lang="en-US" sz="1400" b="1" baseline="30000" dirty="0" smtClean="0"/>
                        <a:t>3</a:t>
                      </a:r>
                      <a:endParaRPr lang="en-US" sz="1400" b="1" baseline="0" dirty="0" smtClean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92% ML</a:t>
                      </a:r>
                      <a:r>
                        <a:rPr lang="en-US" sz="1400" b="0" dirty="0" smtClean="0"/>
                        <a:t>, 8% MC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41%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ML</a:t>
                      </a:r>
                      <a:r>
                        <a:rPr lang="en-US" sz="1400" b="0" baseline="0" dirty="0" smtClean="0"/>
                        <a:t>, 59% MC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ML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ML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 ML</a:t>
                      </a: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25%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ML</a:t>
                      </a:r>
                      <a:r>
                        <a:rPr lang="en-US" sz="1400" b="0" baseline="0" dirty="0" smtClean="0"/>
                        <a:t>, 75% MC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 gridSpan="7">
                  <a:txBody>
                    <a:bodyPr/>
                    <a:lstStyle/>
                    <a:p>
                      <a:pPr marL="0" marR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dirty="0" smtClean="0"/>
                        <a:t>Financial Metrics</a:t>
                      </a:r>
                      <a:endParaRPr lang="en-US" sz="1400" b="1" u="sng" baseline="30000" dirty="0" smtClean="0"/>
                    </a:p>
                  </a:txBody>
                  <a:tcPr marL="52251" marR="52251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Total Assets</a:t>
                      </a:r>
                      <a:endParaRPr lang="en-US" sz="1400" b="1" baseline="30000" dirty="0" smtClean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</a:t>
                      </a:r>
                      <a:r>
                        <a:rPr lang="en-US" sz="1400" b="0" baseline="0" dirty="0" smtClean="0"/>
                        <a:t> 2,530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S$ 1,609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S$ 2,095</a:t>
                      </a:r>
                      <a:r>
                        <a:rPr lang="en-US" sz="1400" b="0" baseline="0" dirty="0" smtClean="0"/>
                        <a:t>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S$ 2,076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S$ 2,514</a:t>
                      </a:r>
                      <a:r>
                        <a:rPr lang="en-US" sz="1400" b="0" baseline="0" dirty="0" smtClean="0"/>
                        <a:t>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S$ 4,933</a:t>
                      </a:r>
                      <a:r>
                        <a:rPr lang="en-US" sz="1400" b="0" baseline="0" dirty="0" smtClean="0"/>
                        <a:t> 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Gearing (Debt/Assets)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36.3%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33.2%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31.2%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38.3%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32.8%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41.0%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% of Secured Debt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42%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100%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52%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baseline="0" dirty="0" smtClean="0"/>
                        <a:t> Cost of Debt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2.4%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3.4%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2.7%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2.5%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Avg</a:t>
                      </a:r>
                      <a:r>
                        <a:rPr lang="en-US" sz="1400" b="1" baseline="0" dirty="0" smtClean="0"/>
                        <a:t> Debt Maturity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2.4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2.3</a:t>
                      </a:r>
                      <a:r>
                        <a:rPr lang="en-US" sz="1400" b="0" baseline="0" dirty="0" smtClean="0"/>
                        <a:t>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2.6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2.8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4.9 years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 gridSpan="7">
                  <a:txBody>
                    <a:bodyPr/>
                    <a:lstStyle/>
                    <a:p>
                      <a:r>
                        <a:rPr lang="en-US" sz="1400" b="1" u="sng" dirty="0" smtClean="0"/>
                        <a:t>Trading Metrics</a:t>
                      </a:r>
                      <a:endParaRPr lang="en-US" sz="1400" b="1" u="sng" dirty="0"/>
                    </a:p>
                  </a:txBody>
                  <a:tcPr marL="52251" marR="52251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 marL="45720" marR="45720"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Market Cap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S$1,372 </a:t>
                      </a:r>
                      <a:r>
                        <a:rPr lang="en-US" sz="1400" b="0" dirty="0" smtClean="0"/>
                        <a:t>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</a:t>
                      </a:r>
                      <a:r>
                        <a:rPr lang="en-US" sz="1400" b="0" dirty="0" smtClean="0"/>
                        <a:t>818 </a:t>
                      </a:r>
                      <a:r>
                        <a:rPr lang="en-US" sz="1400" b="0" dirty="0" smtClean="0"/>
                        <a:t>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</a:t>
                      </a:r>
                      <a:r>
                        <a:rPr lang="en-US" sz="1400" b="0" dirty="0" smtClean="0"/>
                        <a:t>895 </a:t>
                      </a:r>
                      <a:r>
                        <a:rPr lang="en-US" sz="1400" b="0" dirty="0" smtClean="0"/>
                        <a:t>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</a:t>
                      </a:r>
                      <a:r>
                        <a:rPr lang="en-US" sz="1400" b="0" dirty="0" smtClean="0"/>
                        <a:t>1,287 million</a:t>
                      </a:r>
                      <a:r>
                        <a:rPr lang="en-US" sz="1400" b="0" baseline="30000" dirty="0" smtClean="0"/>
                        <a:t>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S$ </a:t>
                      </a:r>
                      <a:r>
                        <a:rPr lang="en-US" sz="1400" b="0" dirty="0" smtClean="0"/>
                        <a:t>1,077 </a:t>
                      </a:r>
                      <a:r>
                        <a:rPr lang="en-US" sz="1400" b="0" dirty="0" smtClean="0"/>
                        <a:t>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$</a:t>
                      </a:r>
                      <a:r>
                        <a:rPr lang="en-US" sz="1400" b="0" dirty="0" smtClean="0"/>
                        <a:t>1,770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smtClean="0"/>
                        <a:t>million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Sponsor's</a:t>
                      </a:r>
                      <a:r>
                        <a:rPr lang="en-US" sz="1400" b="1" baseline="0" dirty="0" smtClean="0"/>
                        <a:t> stake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37%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27%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43%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60%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49%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47%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837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DPU yield (</a:t>
                      </a:r>
                      <a:r>
                        <a:rPr lang="en-US" sz="1400" b="1" baseline="0" dirty="0" smtClean="0"/>
                        <a:t>LTM</a:t>
                      </a:r>
                      <a:r>
                        <a:rPr lang="en-US" sz="1400" b="1" dirty="0" smtClean="0"/>
                        <a:t>)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7.1%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7.4%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8.1%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7.4%</a:t>
                      </a:r>
                      <a:r>
                        <a:rPr lang="en-US" sz="1400" b="0" baseline="30000" dirty="0" smtClean="0"/>
                        <a:t>4</a:t>
                      </a:r>
                      <a:endParaRPr lang="en-US" sz="1400" b="0" baseline="3000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7.4%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6.9%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2715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Premium/(Discount)</a:t>
                      </a:r>
                      <a:br>
                        <a:rPr lang="en-US" sz="1400" b="1" dirty="0" smtClean="0"/>
                      </a:br>
                      <a:r>
                        <a:rPr lang="en-US" sz="1400" b="1" baseline="0" dirty="0" smtClean="0"/>
                        <a:t> to Net Asset Value</a:t>
                      </a:r>
                      <a:endParaRPr lang="en-US" sz="1400" b="1" dirty="0"/>
                    </a:p>
                  </a:txBody>
                  <a:tcPr marL="52251" marR="5225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</a:t>
                      </a:r>
                      <a:r>
                        <a:rPr lang="en-US" sz="1400" b="0" dirty="0" smtClean="0"/>
                        <a:t>10%)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</a:t>
                      </a:r>
                      <a:r>
                        <a:rPr lang="en-US" sz="1400" b="0" dirty="0" smtClean="0"/>
                        <a:t>14%)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(14%)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(10%)</a:t>
                      </a:r>
                      <a:r>
                        <a:rPr lang="en-US" sz="1400" b="0" baseline="30000" dirty="0" smtClean="0"/>
                        <a:t>4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(35%)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(</a:t>
                      </a:r>
                      <a:r>
                        <a:rPr lang="en-US" sz="1400" b="0" dirty="0" smtClean="0"/>
                        <a:t>12%)</a:t>
                      </a:r>
                      <a:endParaRPr lang="en-US" sz="1400" b="0" dirty="0"/>
                    </a:p>
                  </a:txBody>
                  <a:tcPr marL="52251" marR="5225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7085" y="9220200"/>
            <a:ext cx="12558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 By revenue or number of rooms;  2.  By valuation;  3.  By net property income;  </a:t>
            </a:r>
            <a:r>
              <a:rPr lang="en-US" sz="1200" smtClean="0"/>
              <a:t>4</a:t>
            </a:r>
            <a:r>
              <a:rPr lang="en-US" sz="1200" smtClean="0"/>
              <a:t>.  </a:t>
            </a:r>
            <a:r>
              <a:rPr lang="en-US" sz="1200" dirty="0" smtClean="0"/>
              <a:t>Adjusted for FHT's right issue announced on 9 September 2016 and recent acquisitions in Germany and Australia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</TotalTime>
  <Words>493</Words>
  <Application>Microsoft Office PowerPoint</Application>
  <PresentationFormat>Custom</PresentationFormat>
  <Paragraphs>128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UBS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Tay</dc:creator>
  <cp:lastModifiedBy>Samuel Tay</cp:lastModifiedBy>
  <cp:revision>54</cp:revision>
  <dcterms:created xsi:type="dcterms:W3CDTF">2016-08-25T07:34:35Z</dcterms:created>
  <dcterms:modified xsi:type="dcterms:W3CDTF">2016-09-22T10:27:15Z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IQPDocumentId">
    <vt:lpwstr>2fdf1595-a900-4f75-911d-c8e37dfe1b44</vt:lpwstr>
  </property>
</Properties>
</file>