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19.fntdata" ContentType="application/x-fontdata"/>
  <Override PartName="/ppt/fonts/font2.fntdata" ContentType="application/x-fontdata"/>
  <Override PartName="/ppt/fonts/font20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5.svg" ContentType="image/svg+xml"/>
  <Override PartName="/ppt/media/image16.svg" ContentType="image/svg+xml"/>
  <Override PartName="/ppt/media/image17.svg" ContentType="image/svg+xml"/>
  <Override PartName="/ppt/media/image18.svg" ContentType="image/svg+xml"/>
  <Override PartName="/ppt/media/image19.svg" ContentType="image/svg+xml"/>
  <Override PartName="/ppt/media/image2.svg" ContentType="image/svg+xml"/>
  <Override PartName="/ppt/media/image20.svg" ContentType="image/svg+xml"/>
  <Override PartName="/ppt/media/image21.svg" ContentType="image/svg+xml"/>
  <Override PartName="/ppt/media/image22.svg" ContentType="image/svg+xml"/>
  <Override PartName="/ppt/media/image23.svg" ContentType="image/svg+xml"/>
  <Override PartName="/ppt/media/image24.svg" ContentType="image/svg+xml"/>
  <Override PartName="/ppt/media/image25.svg" ContentType="image/svg+xml"/>
  <Override PartName="/ppt/media/image26.svg" ContentType="image/svg+xml"/>
  <Override PartName="/ppt/media/image27.svg" ContentType="image/svg+xml"/>
  <Override PartName="/ppt/media/image28.svg" ContentType="image/svg+xml"/>
  <Override PartName="/ppt/media/image29.svg" ContentType="image/svg+xml"/>
  <Override PartName="/ppt/media/image3.svg" ContentType="image/svg+xml"/>
  <Override PartName="/ppt/media/image30.svg" ContentType="image/svg+xml"/>
  <Override PartName="/ppt/media/image31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9"/>
  </p:notesMasterIdLst>
  <p:sldIdLst>
    <p:sldId id="1195" r:id="rId3"/>
    <p:sldId id="1191" r:id="rId4"/>
    <p:sldId id="1194" r:id="rId5"/>
    <p:sldId id="1193" r:id="rId6"/>
    <p:sldId id="527" r:id="rId7"/>
    <p:sldId id="961" r:id="rId8"/>
    <p:sldId id="967" r:id="rId9"/>
    <p:sldId id="973" r:id="rId10"/>
    <p:sldId id="533" r:id="rId11"/>
    <p:sldId id="1113" r:id="rId12"/>
    <p:sldId id="526" r:id="rId13"/>
    <p:sldId id="985" r:id="rId14"/>
    <p:sldId id="989" r:id="rId15"/>
    <p:sldId id="1003" r:id="rId16"/>
    <p:sldId id="1009" r:id="rId17"/>
    <p:sldId id="1017" r:id="rId18"/>
    <p:sldId id="1146" r:id="rId19"/>
    <p:sldId id="917" r:id="rId20"/>
    <p:sldId id="1029" r:id="rId21"/>
    <p:sldId id="1033" r:id="rId22"/>
    <p:sldId id="1043" r:id="rId23"/>
    <p:sldId id="1051" r:id="rId24"/>
    <p:sldId id="1058" r:id="rId25"/>
    <p:sldId id="1066" r:id="rId26"/>
    <p:sldId id="1148" r:id="rId27"/>
    <p:sldId id="918" r:id="rId28"/>
    <p:sldId id="1173" r:id="rId29"/>
    <p:sldId id="1086" r:id="rId30"/>
    <p:sldId id="1077" r:id="rId31"/>
    <p:sldId id="1091" r:id="rId32"/>
    <p:sldId id="1095" r:id="rId33"/>
    <p:sldId id="1098" r:id="rId34"/>
    <p:sldId id="1103" r:id="rId35"/>
    <p:sldId id="1111" r:id="rId36"/>
    <p:sldId id="1149" r:id="rId37"/>
    <p:sldId id="539" r:id="rId38"/>
  </p:sldIdLst>
  <p:sldSz cx="9144000" cy="5143500" type="screen16x9"/>
  <p:notesSz cx="6858000" cy="9144000"/>
  <p:embeddedFontLst>
    <p:embeddedFont>
      <p:font typeface="Montserrat" pitchFamily="2" charset="77"/>
      <p:regular r:id="rId43"/>
      <p:bold r:id="rId44"/>
      <p:italic r:id="rId45"/>
      <p:boldItalic r:id="rId46"/>
    </p:embeddedFont>
    <p:embeddedFont>
      <p:font typeface="Montserrat Light" panose="020F0302020204030204" pitchFamily="34" charset="0"/>
      <p:regular r:id="rId47"/>
      <p:bold r:id="rId48"/>
      <p:italic r:id="rId49"/>
      <p:boldItalic r:id="rId50"/>
    </p:embeddedFont>
    <p:embeddedFont>
      <p:font typeface="Montserrat Medium" panose="020F0502020204030204" pitchFamily="34" charset="0"/>
      <p:regular r:id="rId51"/>
      <p:bold r:id="rId52"/>
      <p:italic r:id="rId53"/>
      <p:boldItalic r:id="rId54"/>
    </p:embeddedFont>
    <p:embeddedFont>
      <p:font typeface="Montserrat SemiBold" panose="020F0502020204030204" pitchFamily="34" charset="0"/>
      <p:regular r:id="rId55"/>
      <p:bold r:id="rId56"/>
      <p:italic r:id="rId57"/>
      <p:boldItalic r:id="rId58"/>
    </p:embeddedFont>
    <p:embeddedFont>
      <p:font typeface="Trebuchet MS" panose="020B0703020202090204" pitchFamily="34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6F3C"/>
    <a:srgbClr val="957104"/>
    <a:srgbClr val="B4E2D4"/>
    <a:srgbClr val="B0E3FE"/>
    <a:srgbClr val="6A98FE"/>
    <a:srgbClr val="0129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C0F7094-B396-4FEA-AA39-9D62182028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4" autoAdjust="0"/>
    <p:restoredTop sz="94648"/>
  </p:normalViewPr>
  <p:slideViewPr>
    <p:cSldViewPr snapToGrid="0">
      <p:cViewPr varScale="1">
        <p:scale>
          <a:sx n="156" d="100"/>
          <a:sy n="156" d="100"/>
        </p:scale>
        <p:origin x="568" y="168"/>
      </p:cViewPr>
      <p:guideLst>
        <p:guide orient="horz" pos="1657"/>
        <p:guide pos="29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2" Type="http://schemas.openxmlformats.org/officeDocument/2006/relationships/font" Target="fonts/font20.fntdata"/><Relationship Id="rId61" Type="http://schemas.openxmlformats.org/officeDocument/2006/relationships/font" Target="fonts/font19.fntdata"/><Relationship Id="rId60" Type="http://schemas.openxmlformats.org/officeDocument/2006/relationships/font" Target="fonts/font18.fntdata"/><Relationship Id="rId6" Type="http://schemas.openxmlformats.org/officeDocument/2006/relationships/slide" Target="slides/slide4.xml"/><Relationship Id="rId59" Type="http://schemas.openxmlformats.org/officeDocument/2006/relationships/font" Target="fonts/font17.fntdata"/><Relationship Id="rId58" Type="http://schemas.openxmlformats.org/officeDocument/2006/relationships/font" Target="fonts/font16.fntdata"/><Relationship Id="rId57" Type="http://schemas.openxmlformats.org/officeDocument/2006/relationships/font" Target="fonts/font15.fntdata"/><Relationship Id="rId56" Type="http://schemas.openxmlformats.org/officeDocument/2006/relationships/font" Target="fonts/font14.fntdata"/><Relationship Id="rId55" Type="http://schemas.openxmlformats.org/officeDocument/2006/relationships/font" Target="fonts/font13.fntdata"/><Relationship Id="rId54" Type="http://schemas.openxmlformats.org/officeDocument/2006/relationships/font" Target="fonts/font12.fntdata"/><Relationship Id="rId53" Type="http://schemas.openxmlformats.org/officeDocument/2006/relationships/font" Target="fonts/font11.fntdata"/><Relationship Id="rId52" Type="http://schemas.openxmlformats.org/officeDocument/2006/relationships/font" Target="fonts/font10.fntdata"/><Relationship Id="rId51" Type="http://schemas.openxmlformats.org/officeDocument/2006/relationships/font" Target="fonts/font9.fntdata"/><Relationship Id="rId50" Type="http://schemas.openxmlformats.org/officeDocument/2006/relationships/font" Target="fonts/font8.fntdata"/><Relationship Id="rId5" Type="http://schemas.openxmlformats.org/officeDocument/2006/relationships/slide" Target="slides/slide3.xml"/><Relationship Id="rId49" Type="http://schemas.openxmlformats.org/officeDocument/2006/relationships/font" Target="fonts/font7.fntdata"/><Relationship Id="rId48" Type="http://schemas.openxmlformats.org/officeDocument/2006/relationships/font" Target="fonts/font6.fntdata"/><Relationship Id="rId47" Type="http://schemas.openxmlformats.org/officeDocument/2006/relationships/font" Target="fonts/font5.fntdata"/><Relationship Id="rId46" Type="http://schemas.openxmlformats.org/officeDocument/2006/relationships/font" Target="fonts/font4.fntdata"/><Relationship Id="rId45" Type="http://schemas.openxmlformats.org/officeDocument/2006/relationships/font" Target="fonts/font3.fntdata"/><Relationship Id="rId44" Type="http://schemas.openxmlformats.org/officeDocument/2006/relationships/font" Target="fonts/font2.fntdata"/><Relationship Id="rId43" Type="http://schemas.openxmlformats.org/officeDocument/2006/relationships/font" Target="fonts/font1.fntdata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hyperlink" Target="http://www.run.ai" TargetMode="External"/><Relationship Id="rId2" Type="http://schemas.openxmlformats.org/officeDocument/2006/relationships/hyperlink" Target="mailto:info@run.ai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hyperlink" Target="http://www.run.ai" TargetMode="External"/><Relationship Id="rId2" Type="http://schemas.openxmlformats.org/officeDocument/2006/relationships/hyperlink" Target="mailto:info@run.ai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Bleed">
  <p:cSld name="CUSTOM_2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>
            <a:spLocks noGrp="1"/>
          </p:cNvSpPr>
          <p:nvPr>
            <p:ph type="pic" idx="2"/>
          </p:nvPr>
        </p:nvSpPr>
        <p:spPr>
          <a:xfrm>
            <a:off x="-4500" y="0"/>
            <a:ext cx="915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Google Shape;228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Clean" charset="0"/>
                <a:ea typeface="Clean" charset="0"/>
                <a:cs typeface="Clean" charset="0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">
  <p:cSld name="Title, Subtitle, and Content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>
            <a:spLocks noGrp="1"/>
          </p:cNvSpPr>
          <p:nvPr>
            <p:ph type="title"/>
          </p:nvPr>
        </p:nvSpPr>
        <p:spPr>
          <a:xfrm>
            <a:off x="415290" y="434340"/>
            <a:ext cx="83133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+mj-lt"/>
                <a:cs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48"/>
          <p:cNvSpPr txBox="1">
            <a:spLocks noGrp="1"/>
          </p:cNvSpPr>
          <p:nvPr>
            <p:ph type="body" idx="1"/>
          </p:nvPr>
        </p:nvSpPr>
        <p:spPr>
          <a:xfrm>
            <a:off x="430625" y="1752529"/>
            <a:ext cx="8290500" cy="30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sz="1200">
                <a:solidFill>
                  <a:schemeClr val="accent4"/>
                </a:solidFill>
                <a:latin typeface="+mj-lt"/>
                <a:cs typeface="+mj-lt"/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>
                <a:solidFill>
                  <a:schemeClr val="accent4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  <a:defRPr sz="900">
                <a:solidFill>
                  <a:schemeClr val="accent4"/>
                </a:solidFill>
              </a:defRPr>
            </a:lvl3pPr>
            <a:lvl4pPr marL="1828800" lvl="3" indent="-3238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>
                <a:solidFill>
                  <a:schemeClr val="lt1"/>
                </a:solidFill>
              </a:defRPr>
            </a:lvl4pPr>
            <a:lvl5pPr marL="2286000" lvl="4" indent="-3365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marL="2743200" lvl="5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/>
            </a:lvl6pPr>
            <a:lvl7pPr marL="3200400" lvl="6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/>
            </a:lvl7pPr>
            <a:lvl8pPr marL="3657600" lvl="7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/>
            </a:lvl8pPr>
            <a:lvl9pPr marL="4114800" lvl="8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/>
            </a:lvl9pPr>
          </a:lstStyle>
          <a:p/>
        </p:txBody>
      </p:sp>
      <p:sp>
        <p:nvSpPr>
          <p:cNvPr id="366" name="Google Shape;366;p48"/>
          <p:cNvSpPr txBox="1">
            <a:spLocks noGrp="1"/>
          </p:cNvSpPr>
          <p:nvPr>
            <p:ph type="body" idx="2"/>
          </p:nvPr>
        </p:nvSpPr>
        <p:spPr>
          <a:xfrm>
            <a:off x="415290" y="906780"/>
            <a:ext cx="83133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Trebuchet MS"/>
              <a:buNone/>
              <a:defRPr sz="1500" b="0">
                <a:solidFill>
                  <a:schemeClr val="lt2"/>
                </a:solidFill>
                <a:latin typeface="+mj-lt"/>
                <a:ea typeface="Trebuchet MS"/>
                <a:cs typeface="+mj-lt"/>
                <a:sym typeface="Trebuchet MS"/>
              </a:defRPr>
            </a:lvl1pPr>
            <a:lvl2pPr marL="914400" lvl="1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2286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22860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/>
            </a:lvl6pPr>
            <a:lvl7pPr marL="3200400" lvl="6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/>
            </a:lvl7pPr>
            <a:lvl8pPr marL="3657600" lvl="7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/>
            </a:lvl8pPr>
            <a:lvl9pPr marL="4114800" lvl="8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/>
            </a:lvl9pPr>
          </a:lstStyle>
          <a:p/>
        </p:txBody>
      </p:sp>
      <p:sp>
        <p:nvSpPr>
          <p:cNvPr id="367" name="Google Shape;367;p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lt"/>
                <a:ea typeface="Clean" charset="0"/>
                <a:cs typeface="+mj-lt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 with CONFIDENTIAL">
  <p:cSld name="Title, Subtitle, and Content with CONFIDENTIAL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9"/>
          <p:cNvSpPr txBox="1">
            <a:spLocks noGrp="1"/>
          </p:cNvSpPr>
          <p:nvPr>
            <p:ph type="title"/>
          </p:nvPr>
        </p:nvSpPr>
        <p:spPr>
          <a:xfrm>
            <a:off x="415290" y="551022"/>
            <a:ext cx="8313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075" rIns="76200" bIns="380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2"/>
                </a:solidFill>
                <a:latin typeface="+mj-lt"/>
                <a:cs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49"/>
          <p:cNvSpPr txBox="1">
            <a:spLocks noGrp="1"/>
          </p:cNvSpPr>
          <p:nvPr>
            <p:ph type="body" idx="1"/>
          </p:nvPr>
        </p:nvSpPr>
        <p:spPr>
          <a:xfrm>
            <a:off x="426720" y="1752529"/>
            <a:ext cx="8290500" cy="30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075" rIns="76200" bIns="380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rebuchet MS"/>
              <a:buNone/>
              <a:defRPr sz="1700">
                <a:solidFill>
                  <a:schemeClr val="dk2"/>
                </a:solidFill>
                <a:latin typeface="+mj-lt"/>
                <a:cs typeface="+mj-lt"/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None/>
              <a:defRPr sz="1500">
                <a:solidFill>
                  <a:schemeClr val="dk2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rebuchet MS"/>
              <a:buNone/>
              <a:defRPr sz="1300">
                <a:solidFill>
                  <a:schemeClr val="dk2"/>
                </a:solidFill>
              </a:defRPr>
            </a:lvl3pPr>
            <a:lvl4pPr marL="1828800" lvl="3" indent="-3238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>
                <a:solidFill>
                  <a:schemeClr val="lt1"/>
                </a:solidFill>
              </a:defRPr>
            </a:lvl4pPr>
            <a:lvl5pPr marL="2286000" lvl="4" indent="-3365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marL="2743200" lvl="5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9pPr>
          </a:lstStyle>
          <a:p/>
        </p:txBody>
      </p:sp>
      <p:sp>
        <p:nvSpPr>
          <p:cNvPr id="371" name="Google Shape;371;p49"/>
          <p:cNvSpPr txBox="1">
            <a:spLocks noGrp="1"/>
          </p:cNvSpPr>
          <p:nvPr>
            <p:ph type="body" idx="2"/>
          </p:nvPr>
        </p:nvSpPr>
        <p:spPr>
          <a:xfrm>
            <a:off x="415290" y="986111"/>
            <a:ext cx="83136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075" rIns="76200" bIns="380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Trebuchet MS"/>
              <a:buNone/>
              <a:defRPr sz="2000" b="0">
                <a:solidFill>
                  <a:schemeClr val="lt2"/>
                </a:solidFill>
                <a:latin typeface="+mj-lt"/>
                <a:ea typeface="Trebuchet MS"/>
                <a:cs typeface="+mj-lt"/>
                <a:sym typeface="Trebuchet MS"/>
              </a:defRPr>
            </a:lvl1pPr>
            <a:lvl2pPr marL="914400" lvl="1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2286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22860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9pPr>
          </a:lstStyle>
          <a:p/>
        </p:txBody>
      </p:sp>
      <p:sp>
        <p:nvSpPr>
          <p:cNvPr id="372" name="Google Shape;372;p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+mj-lt"/>
                <a:ea typeface="Arial"/>
                <a:cs typeface="+mj-lt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and Content">
  <p:cSld name="Header and Content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1"/>
          <p:cNvSpPr txBox="1">
            <a:spLocks noGrp="1"/>
          </p:cNvSpPr>
          <p:nvPr>
            <p:ph type="body" idx="1"/>
          </p:nvPr>
        </p:nvSpPr>
        <p:spPr>
          <a:xfrm>
            <a:off x="342900" y="932201"/>
            <a:ext cx="8458200" cy="35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>
                <a:latin typeface="+mj-lt"/>
                <a:cs typeface="+mj-lt"/>
              </a:defRPr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77" name="Google Shape;377;p51"/>
          <p:cNvSpPr txBox="1">
            <a:spLocks noGrp="1"/>
          </p:cNvSpPr>
          <p:nvPr>
            <p:ph type="title"/>
          </p:nvPr>
        </p:nvSpPr>
        <p:spPr>
          <a:xfrm>
            <a:off x="342900" y="291059"/>
            <a:ext cx="8458200" cy="62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+mj-lt"/>
                <a:cs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6434" y="4910328"/>
            <a:ext cx="3319272" cy="8915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600" smtClean="0">
                <a:solidFill>
                  <a:schemeClr val="tx1"/>
                </a:solidFill>
                <a:latin typeface="+mj-lt"/>
                <a:cs typeface="+mj-lt"/>
              </a:defRPr>
            </a:lvl1pPr>
          </a:lstStyle>
          <a:p>
            <a:r>
              <a:rPr lang="en-US"/>
              <a:t>© 2020 NetApp, Inc. All rights reserved.  — NETAPP CONFIDENTIAL — 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7824" y="4910328"/>
            <a:ext cx="301752" cy="8915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600" b="0" smtClean="0">
                <a:solidFill>
                  <a:schemeClr val="tx1"/>
                </a:solidFill>
                <a:latin typeface="+mj-lt"/>
                <a:cs typeface="+mj-lt"/>
              </a:defRPr>
            </a:lvl1pPr>
          </a:lstStyle>
          <a:p>
            <a:fld id="{B071A5F3-A4FF-4CEE-8215-C08835B585C1}" type="slidenum">
              <a:rPr lang="en-US" smtClean="0"/>
            </a:fld>
            <a:endParaRPr lang="en-US"/>
          </a:p>
        </p:txBody>
      </p:sp>
      <p:sp>
        <p:nvSpPr>
          <p:cNvPr id="8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81178" y="1337310"/>
            <a:ext cx="2770632" cy="3154680"/>
          </a:xfrm>
          <a:prstGeom prst="rect">
            <a:avLst/>
          </a:prstGeom>
        </p:spPr>
        <p:txBody>
          <a:bodyPr wrap="square" lIns="91521">
            <a:noAutofit/>
          </a:bodyPr>
          <a:lstStyle>
            <a:lvl1pPr>
              <a:defRPr>
                <a:latin typeface="+mj-lt"/>
                <a:cs typeface="+mj-lt"/>
              </a:defRPr>
            </a:lvl1pPr>
            <a:lvl2pPr>
              <a:defRPr>
                <a:latin typeface="+mj-lt"/>
                <a:cs typeface="+mj-lt"/>
              </a:defRPr>
            </a:lvl2pPr>
            <a:lvl3pPr>
              <a:defRPr>
                <a:latin typeface="+mj-lt"/>
                <a:cs typeface="+mj-lt"/>
              </a:defRPr>
            </a:lvl3pPr>
            <a:lvl4pPr>
              <a:defRPr>
                <a:latin typeface="+mj-lt"/>
                <a:cs typeface="+mj-lt"/>
              </a:defRPr>
            </a:lvl4pPr>
            <a:lvl5pPr>
              <a:defRPr>
                <a:latin typeface="+mj-lt"/>
                <a:cs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1" name="Content Placeholder 39"/>
          <p:cNvSpPr>
            <a:spLocks noGrp="1"/>
          </p:cNvSpPr>
          <p:nvPr>
            <p:ph sz="quarter" idx="17" hasCustomPrompt="1"/>
          </p:nvPr>
        </p:nvSpPr>
        <p:spPr bwMode="gray">
          <a:xfrm>
            <a:off x="3185494" y="1337310"/>
            <a:ext cx="2770632" cy="3154680"/>
          </a:xfrm>
          <a:prstGeom prst="rect">
            <a:avLst/>
          </a:prstGeom>
        </p:spPr>
        <p:txBody>
          <a:bodyPr wrap="square" lIns="91521">
            <a:noAutofit/>
          </a:bodyPr>
          <a:lstStyle>
            <a:lvl1pPr>
              <a:defRPr>
                <a:latin typeface="+mj-lt"/>
                <a:cs typeface="+mj-lt"/>
              </a:defRPr>
            </a:lvl1pPr>
            <a:lvl2pPr>
              <a:defRPr>
                <a:latin typeface="+mj-lt"/>
                <a:cs typeface="+mj-lt"/>
              </a:defRPr>
            </a:lvl2pPr>
            <a:lvl3pPr>
              <a:defRPr>
                <a:latin typeface="+mj-lt"/>
                <a:cs typeface="+mj-lt"/>
              </a:defRPr>
            </a:lvl3pPr>
            <a:lvl4pPr>
              <a:defRPr>
                <a:latin typeface="+mj-lt"/>
                <a:cs typeface="+mj-lt"/>
              </a:defRPr>
            </a:lvl4pPr>
            <a:lvl5pPr>
              <a:defRPr>
                <a:latin typeface="+mj-lt"/>
                <a:cs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6" name="Content Placeholder 39"/>
          <p:cNvSpPr>
            <a:spLocks noGrp="1"/>
          </p:cNvSpPr>
          <p:nvPr>
            <p:ph sz="quarter" idx="18" hasCustomPrompt="1"/>
          </p:nvPr>
        </p:nvSpPr>
        <p:spPr bwMode="gray">
          <a:xfrm>
            <a:off x="6089810" y="1337310"/>
            <a:ext cx="2770632" cy="3154680"/>
          </a:xfrm>
          <a:prstGeom prst="rect">
            <a:avLst/>
          </a:prstGeom>
        </p:spPr>
        <p:txBody>
          <a:bodyPr wrap="square" lIns="91521">
            <a:noAutofit/>
          </a:bodyPr>
          <a:lstStyle>
            <a:lvl1pPr>
              <a:defRPr>
                <a:latin typeface="+mj-lt"/>
                <a:cs typeface="+mj-lt"/>
              </a:defRPr>
            </a:lvl1pPr>
            <a:lvl2pPr>
              <a:defRPr>
                <a:latin typeface="+mj-lt"/>
                <a:cs typeface="+mj-lt"/>
              </a:defRPr>
            </a:lvl2pPr>
            <a:lvl3pPr>
              <a:defRPr>
                <a:latin typeface="+mj-lt"/>
                <a:cs typeface="+mj-lt"/>
              </a:defRPr>
            </a:lvl3pPr>
            <a:lvl4pPr>
              <a:defRPr>
                <a:latin typeface="+mj-lt"/>
                <a:cs typeface="+mj-lt"/>
              </a:defRPr>
            </a:lvl4pPr>
            <a:lvl5pPr>
              <a:defRPr>
                <a:latin typeface="+mj-lt"/>
                <a:cs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81178" y="612324"/>
            <a:ext cx="8579358" cy="473202"/>
          </a:xfrm>
          <a:prstGeom prst="rect">
            <a:avLst/>
          </a:prstGeo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50" b="0">
                <a:solidFill>
                  <a:schemeClr val="tx1"/>
                </a:solidFill>
                <a:latin typeface="+mj-lt"/>
                <a:cs typeface="+mj-lt"/>
              </a:defRPr>
            </a:lvl1pPr>
            <a:lvl2pPr marL="342900" indent="0">
              <a:buNone/>
              <a:defRPr sz="1500" b="1"/>
            </a:lvl2pPr>
            <a:lvl3pPr marL="686435" indent="0">
              <a:buNone/>
              <a:defRPr sz="1425" b="1"/>
            </a:lvl3pPr>
            <a:lvl4pPr marL="1029335" indent="0">
              <a:buNone/>
              <a:defRPr sz="1200" b="1"/>
            </a:lvl4pPr>
            <a:lvl5pPr marL="1372870" indent="0">
              <a:buNone/>
              <a:defRPr sz="1200" b="1"/>
            </a:lvl5pPr>
            <a:lvl6pPr marL="1715770" indent="0">
              <a:buNone/>
              <a:defRPr sz="1200" b="1"/>
            </a:lvl6pPr>
            <a:lvl7pPr marL="2059305" indent="0">
              <a:buNone/>
              <a:defRPr sz="1200" b="1"/>
            </a:lvl7pPr>
            <a:lvl8pPr marL="2402205" indent="0">
              <a:buNone/>
              <a:defRPr sz="1200" b="1"/>
            </a:lvl8pPr>
            <a:lvl9pPr marL="274574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8" name="Title 3"/>
          <p:cNvSpPr>
            <a:spLocks noGrp="1"/>
          </p:cNvSpPr>
          <p:nvPr>
            <p:ph type="title" hasCustomPrompt="1"/>
          </p:nvPr>
        </p:nvSpPr>
        <p:spPr>
          <a:xfrm>
            <a:off x="281178" y="395802"/>
            <a:ext cx="8579358" cy="246888"/>
          </a:xfrm>
        </p:spPr>
        <p:txBody>
          <a:bodyPr wrap="square" lIns="91440">
            <a:noAutofit/>
          </a:bodyPr>
          <a:lstStyle>
            <a:lvl1pPr>
              <a:defRPr sz="1650">
                <a:latin typeface="+mj-lt"/>
                <a:cs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3"/>
          <p:cNvSpPr/>
          <p:nvPr/>
        </p:nvSpPr>
        <p:spPr>
          <a:xfrm>
            <a:off x="-35300" y="-35300"/>
            <a:ext cx="9208800" cy="52116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00263E"/>
                </a:highlight>
                <a:latin typeface="+mj-lt"/>
                <a:cs typeface="+mj-lt"/>
              </a:rPr>
              <a:t>          </a:t>
            </a:r>
            <a:endParaRPr lang="en-GB">
              <a:highlight>
                <a:srgbClr val="00263E"/>
              </a:highlight>
              <a:latin typeface="+mj-lt"/>
              <a:cs typeface="+mj-lt"/>
            </a:endParaRPr>
          </a:p>
        </p:txBody>
      </p:sp>
      <p:pic>
        <p:nvPicPr>
          <p:cNvPr id="384" name="Google Shape;384;p5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58574" y="355675"/>
            <a:ext cx="411575" cy="2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5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802075" y="1833775"/>
            <a:ext cx="1468239" cy="148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87025" y="1878406"/>
            <a:ext cx="3359532" cy="139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3"/>
          <p:cNvPicPr preferRelativeResize="0"/>
          <p:nvPr/>
        </p:nvPicPr>
        <p:blipFill>
          <a:blip r:embed="rId5"/>
          <a:stretch>
            <a:fillRect/>
          </a:stretch>
        </p:blipFill>
        <p:spPr>
          <a:xfrm flipH="1">
            <a:off x="295192" y="295362"/>
            <a:ext cx="1433450" cy="14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53"/>
          <p:cNvPicPr preferRelativeResize="0"/>
          <p:nvPr/>
        </p:nvPicPr>
        <p:blipFill>
          <a:blip r:embed="rId6"/>
          <a:stretch>
            <a:fillRect/>
          </a:stretch>
        </p:blipFill>
        <p:spPr>
          <a:xfrm flipH="1">
            <a:off x="287018" y="3424388"/>
            <a:ext cx="1409387" cy="143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53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1910800" y="3442875"/>
            <a:ext cx="3359532" cy="139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53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1910800" y="313937"/>
            <a:ext cx="3359532" cy="13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Pink Divider Slide">
  <p:cSld name="Pink Divider Slide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5"/>
          <p:cNvSpPr/>
          <p:nvPr/>
        </p:nvSpPr>
        <p:spPr>
          <a:xfrm>
            <a:off x="-35300" y="-35300"/>
            <a:ext cx="9208800" cy="52116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263E"/>
              </a:highlight>
              <a:latin typeface="+mj-lt"/>
              <a:cs typeface="+mj-lt"/>
            </a:endParaRPr>
          </a:p>
        </p:txBody>
      </p:sp>
      <p:pic>
        <p:nvPicPr>
          <p:cNvPr id="402" name="Google Shape;402;p5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902000" y="-133825"/>
            <a:ext cx="4896800" cy="54297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5"/>
          <p:cNvSpPr/>
          <p:nvPr/>
        </p:nvSpPr>
        <p:spPr>
          <a:xfrm>
            <a:off x="-35300" y="1972950"/>
            <a:ext cx="7188900" cy="1199400"/>
          </a:xfrm>
          <a:prstGeom prst="rect">
            <a:avLst/>
          </a:prstGeom>
          <a:solidFill>
            <a:srgbClr val="DF19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cs typeface="+mj-lt"/>
            </a:endParaRPr>
          </a:p>
        </p:txBody>
      </p:sp>
      <p:sp>
        <p:nvSpPr>
          <p:cNvPr id="404" name="Google Shape;404;p55"/>
          <p:cNvSpPr/>
          <p:nvPr/>
        </p:nvSpPr>
        <p:spPr>
          <a:xfrm>
            <a:off x="6575860" y="1972952"/>
            <a:ext cx="1199400" cy="1199400"/>
          </a:xfrm>
          <a:prstGeom prst="ellipse">
            <a:avLst/>
          </a:prstGeom>
          <a:solidFill>
            <a:srgbClr val="680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680030"/>
              </a:highlight>
              <a:latin typeface="+mj-lt"/>
              <a:cs typeface="+mj-lt"/>
            </a:endParaRPr>
          </a:p>
        </p:txBody>
      </p:sp>
      <p:pic>
        <p:nvPicPr>
          <p:cNvPr id="405" name="Google Shape;405;p5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567649" y="1963825"/>
            <a:ext cx="1215800" cy="12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 Mode Slide">
  <p:cSld name="1_Blank Dark Mode Slide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1"/>
          <p:cNvSpPr/>
          <p:nvPr/>
        </p:nvSpPr>
        <p:spPr>
          <a:xfrm>
            <a:off x="-40300" y="-35300"/>
            <a:ext cx="9213900" cy="52116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263E"/>
              </a:highlight>
              <a:latin typeface="+mj-lt"/>
              <a:cs typeface="+mj-lt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Navy Body">
  <p:cSld name="1_Navy Body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2"/>
          <p:cNvSpPr/>
          <p:nvPr/>
        </p:nvSpPr>
        <p:spPr>
          <a:xfrm>
            <a:off x="0" y="0"/>
            <a:ext cx="91587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cs typeface="+mj-lt"/>
            </a:endParaRPr>
          </a:p>
        </p:txBody>
      </p:sp>
      <p:sp>
        <p:nvSpPr>
          <p:cNvPr id="432" name="Google Shape;432;p62"/>
          <p:cNvSpPr/>
          <p:nvPr/>
        </p:nvSpPr>
        <p:spPr>
          <a:xfrm rot="10800000" flipH="1">
            <a:off x="-5625" y="1126800"/>
            <a:ext cx="9164400" cy="40287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cs typeface="+mj-lt"/>
            </a:endParaRPr>
          </a:p>
        </p:txBody>
      </p:sp>
      <p:grpSp>
        <p:nvGrpSpPr>
          <p:cNvPr id="433" name="Google Shape;433;p62"/>
          <p:cNvGrpSpPr/>
          <p:nvPr/>
        </p:nvGrpSpPr>
        <p:grpSpPr>
          <a:xfrm>
            <a:off x="8567826" y="4638568"/>
            <a:ext cx="591024" cy="242707"/>
            <a:chOff x="8567826" y="4638568"/>
            <a:chExt cx="591024" cy="242707"/>
          </a:xfrm>
        </p:grpSpPr>
        <p:sp>
          <p:nvSpPr>
            <p:cNvPr id="434" name="Google Shape;434;p62"/>
            <p:cNvSpPr/>
            <p:nvPr/>
          </p:nvSpPr>
          <p:spPr>
            <a:xfrm>
              <a:off x="8681250" y="4638575"/>
              <a:ext cx="477600" cy="24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  <a:cs typeface="+mj-lt"/>
              </a:endParaRPr>
            </a:p>
          </p:txBody>
        </p:sp>
        <p:sp>
          <p:nvSpPr>
            <p:cNvPr id="435" name="Google Shape;435;p62"/>
            <p:cNvSpPr/>
            <p:nvPr/>
          </p:nvSpPr>
          <p:spPr>
            <a:xfrm>
              <a:off x="8567826" y="4638568"/>
              <a:ext cx="242700" cy="242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  <a:cs typeface="+mj-lt"/>
              </a:endParaRPr>
            </a:p>
          </p:txBody>
        </p:sp>
        <p:pic>
          <p:nvPicPr>
            <p:cNvPr id="436" name="Google Shape;436;p62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590519" y="4701008"/>
              <a:ext cx="197281" cy="11778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y Headline">
  <p:cSld name="1_Navy Headline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3"/>
          <p:cNvSpPr/>
          <p:nvPr/>
        </p:nvSpPr>
        <p:spPr>
          <a:xfrm>
            <a:off x="0" y="0"/>
            <a:ext cx="9158700" cy="15363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cs typeface="+mj-lt"/>
            </a:endParaRPr>
          </a:p>
        </p:txBody>
      </p:sp>
      <p:grpSp>
        <p:nvGrpSpPr>
          <p:cNvPr id="439" name="Google Shape;439;p63"/>
          <p:cNvGrpSpPr/>
          <p:nvPr/>
        </p:nvGrpSpPr>
        <p:grpSpPr>
          <a:xfrm>
            <a:off x="8567826" y="4638568"/>
            <a:ext cx="591024" cy="242707"/>
            <a:chOff x="8567826" y="4638568"/>
            <a:chExt cx="591024" cy="242707"/>
          </a:xfrm>
        </p:grpSpPr>
        <p:sp>
          <p:nvSpPr>
            <p:cNvPr id="440" name="Google Shape;440;p63"/>
            <p:cNvSpPr/>
            <p:nvPr/>
          </p:nvSpPr>
          <p:spPr>
            <a:xfrm>
              <a:off x="8681250" y="4638575"/>
              <a:ext cx="477600" cy="242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  <a:cs typeface="+mj-lt"/>
              </a:endParaRPr>
            </a:p>
          </p:txBody>
        </p:sp>
        <p:sp>
          <p:nvSpPr>
            <p:cNvPr id="441" name="Google Shape;441;p63"/>
            <p:cNvSpPr/>
            <p:nvPr/>
          </p:nvSpPr>
          <p:spPr>
            <a:xfrm>
              <a:off x="8567826" y="4638568"/>
              <a:ext cx="242700" cy="242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  <a:cs typeface="+mj-lt"/>
              </a:endParaRPr>
            </a:p>
          </p:txBody>
        </p:sp>
        <p:pic>
          <p:nvPicPr>
            <p:cNvPr id="442" name="Google Shape;442;p63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590519" y="4701008"/>
              <a:ext cx="197281" cy="11778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1_Closing Slide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4"/>
          <p:cNvSpPr/>
          <p:nvPr/>
        </p:nvSpPr>
        <p:spPr>
          <a:xfrm>
            <a:off x="-33575" y="-35300"/>
            <a:ext cx="9207000" cy="52116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cs typeface="+mj-lt"/>
            </a:endParaRPr>
          </a:p>
        </p:txBody>
      </p:sp>
      <p:sp>
        <p:nvSpPr>
          <p:cNvPr id="445" name="Google Shape;445;p64"/>
          <p:cNvSpPr txBox="1"/>
          <p:nvPr/>
        </p:nvSpPr>
        <p:spPr>
          <a:xfrm>
            <a:off x="489200" y="4566025"/>
            <a:ext cx="18810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2"/>
                </a:solidFill>
                <a:uFill>
                  <a:noFill/>
                </a:uFill>
                <a:latin typeface="+mj-lt"/>
                <a:ea typeface="Montserrat SemiBold"/>
                <a:cs typeface="+mj-lt"/>
                <a:sym typeface="Montserrat SemiBold"/>
                <a:hlinkClick r:id="rId2"/>
              </a:rPr>
              <a:t>info@run.ai</a:t>
            </a:r>
            <a:r>
              <a:rPr lang="en-GB" sz="1000">
                <a:latin typeface="+mj-lt"/>
                <a:ea typeface="Montserrat SemiBold"/>
                <a:cs typeface="+mj-lt"/>
                <a:sym typeface="Montserrat SemiBold"/>
              </a:rPr>
              <a:t> </a:t>
            </a:r>
            <a:r>
              <a:rPr lang="en-GB" sz="1000">
                <a:solidFill>
                  <a:schemeClr val="lt1"/>
                </a:solidFill>
                <a:latin typeface="+mj-lt"/>
                <a:cs typeface="+mj-lt"/>
              </a:rPr>
              <a:t> </a:t>
            </a:r>
            <a:r>
              <a:rPr lang="en-GB" sz="1000">
                <a:solidFill>
                  <a:schemeClr val="lt1"/>
                </a:solidFill>
                <a:latin typeface="+mj-lt"/>
                <a:ea typeface="Clean" charset="0"/>
                <a:cs typeface="+mj-lt"/>
                <a:sym typeface="Clean" charset="0"/>
              </a:rPr>
              <a:t>|</a:t>
            </a:r>
            <a:r>
              <a:rPr lang="en-GB" sz="1000">
                <a:solidFill>
                  <a:schemeClr val="lt1"/>
                </a:solidFill>
                <a:latin typeface="+mj-lt"/>
                <a:cs typeface="+mj-lt"/>
              </a:rPr>
              <a:t> </a:t>
            </a:r>
            <a:r>
              <a:rPr lang="en-GB" sz="1000">
                <a:latin typeface="+mj-lt"/>
                <a:cs typeface="+mj-lt"/>
              </a:rPr>
              <a:t> </a:t>
            </a:r>
            <a:r>
              <a:rPr lang="en-GB" sz="1000">
                <a:solidFill>
                  <a:schemeClr val="dk2"/>
                </a:solidFill>
                <a:uFill>
                  <a:noFill/>
                </a:uFill>
                <a:latin typeface="+mj-lt"/>
                <a:ea typeface="Montserrat SemiBold"/>
                <a:cs typeface="+mj-lt"/>
                <a:sym typeface="Montserrat SemiBold"/>
                <a:hlinkClick r:id="rId3"/>
              </a:rPr>
              <a:t>www.run.ai</a:t>
            </a:r>
            <a:endParaRPr sz="1000">
              <a:solidFill>
                <a:schemeClr val="dk2"/>
              </a:solidFill>
              <a:latin typeface="+mj-lt"/>
              <a:ea typeface="Montserrat SemiBold"/>
              <a:cs typeface="+mj-lt"/>
              <a:sym typeface="Montserrat SemiBold"/>
            </a:endParaRPr>
          </a:p>
        </p:txBody>
      </p:sp>
      <p:grpSp>
        <p:nvGrpSpPr>
          <p:cNvPr id="446" name="Google Shape;446;p64"/>
          <p:cNvGrpSpPr/>
          <p:nvPr/>
        </p:nvGrpSpPr>
        <p:grpSpPr>
          <a:xfrm>
            <a:off x="3860943" y="295362"/>
            <a:ext cx="4983315" cy="4562300"/>
            <a:chOff x="287018" y="295362"/>
            <a:chExt cx="4983315" cy="4562300"/>
          </a:xfrm>
        </p:grpSpPr>
        <p:pic>
          <p:nvPicPr>
            <p:cNvPr id="447" name="Google Shape;447;p64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87036" y="1833775"/>
              <a:ext cx="1468239" cy="14856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48" name="Google Shape;448;p64"/>
            <p:cNvGrpSpPr/>
            <p:nvPr/>
          </p:nvGrpSpPr>
          <p:grpSpPr>
            <a:xfrm flipH="1">
              <a:off x="287018" y="295362"/>
              <a:ext cx="4983315" cy="4562300"/>
              <a:chOff x="287018" y="295362"/>
              <a:chExt cx="4983315" cy="4562300"/>
            </a:xfrm>
          </p:grpSpPr>
          <p:pic>
            <p:nvPicPr>
              <p:cNvPr id="449" name="Google Shape;449;p64"/>
              <p:cNvPicPr preferRelativeResize="0"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295192" y="295362"/>
                <a:ext cx="1433450" cy="1433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0" name="Google Shape;450;p64"/>
              <p:cNvPicPr preferRelativeResize="0"/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287018" y="3424388"/>
                <a:ext cx="1409387" cy="1433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1" name="Google Shape;451;p64"/>
              <p:cNvPicPr preferRelativeResize="0"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10800" y="3442875"/>
                <a:ext cx="3359532" cy="1396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2" name="Google Shape;452;p64"/>
              <p:cNvPicPr preferRelativeResize="0"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7025" y="1878406"/>
                <a:ext cx="3359532" cy="1396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3" name="Google Shape;453;p64"/>
              <p:cNvPicPr preferRelativeResize="0"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10800" y="313937"/>
                <a:ext cx="3359532" cy="1396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Multiple Logos or Graphs (white background)">
  <p:cSld name="CUSTOM_3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" name="Google Shape;242;p36"/>
          <p:cNvGrpSpPr/>
          <p:nvPr userDrawn="1"/>
        </p:nvGrpSpPr>
        <p:grpSpPr>
          <a:xfrm>
            <a:off x="8686776" y="4638568"/>
            <a:ext cx="471924" cy="242707"/>
            <a:chOff x="8567826" y="4638568"/>
            <a:chExt cx="471924" cy="242707"/>
          </a:xfrm>
        </p:grpSpPr>
        <p:sp>
          <p:nvSpPr>
            <p:cNvPr id="243" name="Google Shape;243;p36"/>
            <p:cNvSpPr/>
            <p:nvPr/>
          </p:nvSpPr>
          <p:spPr>
            <a:xfrm>
              <a:off x="8681250" y="4638575"/>
              <a:ext cx="358500" cy="242700"/>
            </a:xfrm>
            <a:prstGeom prst="rect">
              <a:avLst/>
            </a:prstGeom>
            <a:solidFill>
              <a:srgbClr val="002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6"/>
            <p:cNvSpPr/>
            <p:nvPr/>
          </p:nvSpPr>
          <p:spPr>
            <a:xfrm>
              <a:off x="8567826" y="4638568"/>
              <a:ext cx="242700" cy="242700"/>
            </a:xfrm>
            <a:prstGeom prst="ellipse">
              <a:avLst/>
            </a:prstGeom>
            <a:solidFill>
              <a:srgbClr val="DF1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5" name="Google Shape;245;p36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8590519" y="4701008"/>
              <a:ext cx="197281" cy="1177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cs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5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lt"/>
                <a:ea typeface="Montserrat"/>
                <a:cs typeface="+mj-l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 Mode Slide">
  <p:cSld name="CUSTOM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/>
          <p:nvPr/>
        </p:nvSpPr>
        <p:spPr>
          <a:xfrm>
            <a:off x="-40300" y="-35300"/>
            <a:ext cx="9213900" cy="52116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00263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lt"/>
                <a:ea typeface="Clean" charset="0"/>
                <a:cs typeface="+mj-lt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USTOM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/>
          <p:nvPr/>
        </p:nvSpPr>
        <p:spPr>
          <a:xfrm>
            <a:off x="-33575" y="-35300"/>
            <a:ext cx="9207000" cy="52116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8"/>
          <p:cNvSpPr txBox="1"/>
          <p:nvPr/>
        </p:nvSpPr>
        <p:spPr>
          <a:xfrm>
            <a:off x="489200" y="4566025"/>
            <a:ext cx="18810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chemeClr val="lt2"/>
                </a:solidFill>
                <a:uFill>
                  <a:noFill/>
                </a:uFill>
                <a:latin typeface="+mj-lt"/>
                <a:ea typeface="Montserrat SemiBold"/>
                <a:cs typeface="+mj-lt"/>
                <a:sym typeface="Montserrat SemiBold"/>
                <a:hlinkClick r:id="rId2"/>
              </a:rPr>
              <a:t>info@run.ai</a:t>
            </a:r>
            <a:r>
              <a:rPr lang="en-GB" sz="1000" b="0" i="0" u="none" strike="noStrike" cap="none">
                <a:solidFill>
                  <a:srgbClr val="000000"/>
                </a:solidFill>
                <a:latin typeface="+mj-lt"/>
                <a:ea typeface="Montserrat SemiBold"/>
                <a:cs typeface="+mj-lt"/>
                <a:sym typeface="Montserrat SemiBold"/>
              </a:rPr>
              <a:t> </a:t>
            </a:r>
            <a:r>
              <a:rPr lang="en-GB" sz="1000" b="0" i="0" u="none" strike="noStrike" cap="none">
                <a:solidFill>
                  <a:schemeClr val="lt1"/>
                </a:solidFill>
                <a:latin typeface="+mj-lt"/>
                <a:ea typeface="Arial"/>
                <a:cs typeface="+mj-lt"/>
                <a:sym typeface="Arial"/>
              </a:rPr>
              <a:t> </a:t>
            </a:r>
            <a:r>
              <a:rPr lang="en-GB" sz="1000" b="0" i="0" u="none" strike="noStrike" cap="none">
                <a:solidFill>
                  <a:schemeClr val="lt1"/>
                </a:solidFill>
                <a:latin typeface="+mj-lt"/>
                <a:ea typeface="Clean" charset="0"/>
                <a:cs typeface="+mj-lt"/>
                <a:sym typeface="Clean" charset="0"/>
              </a:rPr>
              <a:t>|</a:t>
            </a:r>
            <a:r>
              <a:rPr lang="en-GB" sz="1000" b="0" i="0" u="none" strike="noStrike" cap="none">
                <a:solidFill>
                  <a:schemeClr val="lt1"/>
                </a:solidFill>
                <a:latin typeface="+mj-lt"/>
                <a:ea typeface="Arial"/>
                <a:cs typeface="+mj-lt"/>
                <a:sym typeface="Arial"/>
              </a:rPr>
              <a:t> </a:t>
            </a:r>
            <a:r>
              <a:rPr lang="en-GB" sz="1000" b="0" i="0" u="none" strike="noStrike" cap="none">
                <a:solidFill>
                  <a:srgbClr val="000000"/>
                </a:solidFill>
                <a:latin typeface="+mj-lt"/>
                <a:ea typeface="Arial"/>
                <a:cs typeface="+mj-lt"/>
                <a:sym typeface="Arial"/>
              </a:rPr>
              <a:t> </a:t>
            </a:r>
            <a:r>
              <a:rPr lang="en-GB" sz="1000" b="0" i="0" u="none" strike="noStrike" cap="none">
                <a:solidFill>
                  <a:schemeClr val="dk2"/>
                </a:solidFill>
                <a:uFill>
                  <a:noFill/>
                </a:uFill>
                <a:latin typeface="+mj-lt"/>
                <a:ea typeface="Montserrat SemiBold"/>
                <a:cs typeface="+mj-lt"/>
                <a:sym typeface="Montserrat SemiBold"/>
                <a:hlinkClick r:id="rId3"/>
              </a:rPr>
              <a:t>www.run.ai</a:t>
            </a:r>
            <a:endParaRPr sz="1000" b="0" i="0" u="none" strike="noStrike" cap="none">
              <a:solidFill>
                <a:schemeClr val="dk2"/>
              </a:solidFill>
              <a:latin typeface="+mj-lt"/>
              <a:ea typeface="Montserrat SemiBold"/>
              <a:cs typeface="+mj-lt"/>
              <a:sym typeface="Montserrat SemiBold"/>
            </a:endParaRPr>
          </a:p>
        </p:txBody>
      </p:sp>
      <p:grpSp>
        <p:nvGrpSpPr>
          <p:cNvPr id="252" name="Google Shape;252;p38"/>
          <p:cNvGrpSpPr/>
          <p:nvPr/>
        </p:nvGrpSpPr>
        <p:grpSpPr>
          <a:xfrm>
            <a:off x="3860944" y="295362"/>
            <a:ext cx="4983314" cy="4562301"/>
            <a:chOff x="287019" y="295362"/>
            <a:chExt cx="4983314" cy="4562301"/>
          </a:xfrm>
        </p:grpSpPr>
        <p:pic>
          <p:nvPicPr>
            <p:cNvPr id="253" name="Google Shape;253;p38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 flipH="1">
              <a:off x="287036" y="1833775"/>
              <a:ext cx="1468239" cy="14856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4" name="Google Shape;254;p38"/>
            <p:cNvGrpSpPr/>
            <p:nvPr/>
          </p:nvGrpSpPr>
          <p:grpSpPr>
            <a:xfrm flipH="1">
              <a:off x="287019" y="295362"/>
              <a:ext cx="4983314" cy="4562301"/>
              <a:chOff x="287018" y="295362"/>
              <a:chExt cx="4983314" cy="4562301"/>
            </a:xfrm>
          </p:grpSpPr>
          <p:pic>
            <p:nvPicPr>
              <p:cNvPr id="255" name="Google Shape;255;p38"/>
              <p:cNvPicPr preferRelativeResize="0"/>
              <p:nvPr/>
            </p:nvPicPr>
            <p:blipFill rotWithShape="1">
              <a:blip r:embed="rId5"/>
              <a:srcRect/>
              <a:stretch>
                <a:fillRect/>
              </a:stretch>
            </p:blipFill>
            <p:spPr>
              <a:xfrm flipH="1">
                <a:off x="295192" y="295362"/>
                <a:ext cx="1433450" cy="1433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38"/>
              <p:cNvPicPr preferRelativeResize="0"/>
              <p:nvPr/>
            </p:nvPicPr>
            <p:blipFill rotWithShape="1">
              <a:blip r:embed="rId6"/>
              <a:srcRect/>
              <a:stretch>
                <a:fillRect/>
              </a:stretch>
            </p:blipFill>
            <p:spPr>
              <a:xfrm flipH="1">
                <a:off x="287018" y="3424388"/>
                <a:ext cx="1409387" cy="1433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7" name="Google Shape;257;p38"/>
              <p:cNvPicPr preferRelativeResize="0"/>
              <p:nvPr/>
            </p:nvPicPr>
            <p:blipFill rotWithShape="1">
              <a:blip r:embed="rId7"/>
              <a:srcRect/>
              <a:stretch>
                <a:fillRect/>
              </a:stretch>
            </p:blipFill>
            <p:spPr>
              <a:xfrm>
                <a:off x="1910800" y="3442875"/>
                <a:ext cx="3359532" cy="1396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8" name="Google Shape;258;p38"/>
              <p:cNvPicPr preferRelativeResize="0"/>
              <p:nvPr/>
            </p:nvPicPr>
            <p:blipFill rotWithShape="1">
              <a:blip r:embed="rId8"/>
              <a:srcRect/>
              <a:stretch>
                <a:fillRect/>
              </a:stretch>
            </p:blipFill>
            <p:spPr>
              <a:xfrm>
                <a:off x="287025" y="1878406"/>
                <a:ext cx="3359532" cy="1396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9" name="Google Shape;259;p38"/>
              <p:cNvPicPr preferRelativeResize="0"/>
              <p:nvPr/>
            </p:nvPicPr>
            <p:blipFill rotWithShape="1">
              <a:blip r:embed="rId9"/>
              <a:srcRect/>
              <a:stretch>
                <a:fillRect/>
              </a:stretch>
            </p:blipFill>
            <p:spPr>
              <a:xfrm>
                <a:off x="1910800" y="313937"/>
                <a:ext cx="3359532" cy="1396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60" name="Google Shape;260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ea"/>
                <a:ea typeface="Clean" charset="0"/>
                <a:cs typeface="+mj-ea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 Half Page">
  <p:cSld name="CUSTOM_1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>
            <a:spLocks noGrp="1"/>
          </p:cNvSpPr>
          <p:nvPr>
            <p:ph type="pic" idx="2"/>
          </p:nvPr>
        </p:nvSpPr>
        <p:spPr>
          <a:xfrm>
            <a:off x="5236700" y="-8975"/>
            <a:ext cx="39162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lt"/>
                <a:ea typeface="Clean" charset="0"/>
                <a:cs typeface="+mj-lt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Navy Body">
  <p:cSld name="TITLE_ONLY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/>
          <p:nvPr/>
        </p:nvSpPr>
        <p:spPr>
          <a:xfrm>
            <a:off x="0" y="0"/>
            <a:ext cx="91587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lt"/>
              <a:ea typeface="Arial"/>
              <a:cs typeface="+mj-lt"/>
              <a:sym typeface="Arial"/>
            </a:endParaRPr>
          </a:p>
        </p:txBody>
      </p:sp>
      <p:sp>
        <p:nvSpPr>
          <p:cNvPr id="283" name="Google Shape;283;p42"/>
          <p:cNvSpPr/>
          <p:nvPr/>
        </p:nvSpPr>
        <p:spPr>
          <a:xfrm rot="10800000" flipH="1">
            <a:off x="-5625" y="1126800"/>
            <a:ext cx="9164400" cy="40287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4" name="Google Shape;284;p42"/>
          <p:cNvGrpSpPr/>
          <p:nvPr/>
        </p:nvGrpSpPr>
        <p:grpSpPr>
          <a:xfrm>
            <a:off x="8567826" y="4638568"/>
            <a:ext cx="591024" cy="242707"/>
            <a:chOff x="8567826" y="4638568"/>
            <a:chExt cx="591024" cy="242707"/>
          </a:xfrm>
        </p:grpSpPr>
        <p:sp>
          <p:nvSpPr>
            <p:cNvPr id="285" name="Google Shape;285;p42"/>
            <p:cNvSpPr/>
            <p:nvPr/>
          </p:nvSpPr>
          <p:spPr>
            <a:xfrm>
              <a:off x="8681250" y="4638575"/>
              <a:ext cx="477600" cy="24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+mj-lt"/>
                <a:sym typeface="Arial"/>
              </a:endParaRPr>
            </a:p>
          </p:txBody>
        </p:sp>
        <p:sp>
          <p:nvSpPr>
            <p:cNvPr id="286" name="Google Shape;286;p42"/>
            <p:cNvSpPr/>
            <p:nvPr/>
          </p:nvSpPr>
          <p:spPr>
            <a:xfrm>
              <a:off x="8567826" y="4638568"/>
              <a:ext cx="242700" cy="242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+mj-lt"/>
                <a:sym typeface="Arial"/>
              </a:endParaRPr>
            </a:p>
          </p:txBody>
        </p:sp>
        <p:pic>
          <p:nvPicPr>
            <p:cNvPr id="287" name="Google Shape;287;p42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8590519" y="4701008"/>
              <a:ext cx="197281" cy="1177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8" name="Google Shape;288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lt"/>
                <a:ea typeface="Clean" charset="0"/>
                <a:cs typeface="+mj-lt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y Headline">
  <p:cSld name="ONE_COLUMN_TEXT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/>
          <p:nvPr/>
        </p:nvSpPr>
        <p:spPr>
          <a:xfrm>
            <a:off x="0" y="0"/>
            <a:ext cx="9158700" cy="15363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lt"/>
              <a:ea typeface="Arial"/>
              <a:cs typeface="+mj-lt"/>
              <a:sym typeface="Arial"/>
            </a:endParaRPr>
          </a:p>
        </p:txBody>
      </p:sp>
      <p:grpSp>
        <p:nvGrpSpPr>
          <p:cNvPr id="291" name="Google Shape;291;p43"/>
          <p:cNvGrpSpPr/>
          <p:nvPr/>
        </p:nvGrpSpPr>
        <p:grpSpPr>
          <a:xfrm>
            <a:off x="8567826" y="4638568"/>
            <a:ext cx="591024" cy="242707"/>
            <a:chOff x="8567826" y="4638568"/>
            <a:chExt cx="591024" cy="242707"/>
          </a:xfrm>
        </p:grpSpPr>
        <p:sp>
          <p:nvSpPr>
            <p:cNvPr id="292" name="Google Shape;292;p43"/>
            <p:cNvSpPr/>
            <p:nvPr/>
          </p:nvSpPr>
          <p:spPr>
            <a:xfrm>
              <a:off x="8681250" y="4638575"/>
              <a:ext cx="477600" cy="242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+mj-lt"/>
                <a:sym typeface="Arial"/>
              </a:endParaRPr>
            </a:p>
          </p:txBody>
        </p:sp>
        <p:sp>
          <p:nvSpPr>
            <p:cNvPr id="293" name="Google Shape;293;p43"/>
            <p:cNvSpPr/>
            <p:nvPr/>
          </p:nvSpPr>
          <p:spPr>
            <a:xfrm>
              <a:off x="8567826" y="4638568"/>
              <a:ext cx="242700" cy="242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+mj-lt"/>
                <a:sym typeface="Arial"/>
              </a:endParaRPr>
            </a:p>
          </p:txBody>
        </p:sp>
        <p:pic>
          <p:nvPicPr>
            <p:cNvPr id="294" name="Google Shape;294;p43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8590519" y="4701008"/>
              <a:ext cx="197281" cy="1177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5" name="Google Shape;295;p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lt"/>
                <a:ea typeface="Clean" charset="0"/>
                <a:cs typeface="+mj-lt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s Toolkit">
  <p:cSld name="CUSTOM_4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>
            <a:spLocks noGrp="1"/>
          </p:cNvSpPr>
          <p:nvPr>
            <p:ph type="title"/>
          </p:nvPr>
        </p:nvSpPr>
        <p:spPr>
          <a:xfrm>
            <a:off x="493100" y="327225"/>
            <a:ext cx="81813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+mj-ea"/>
                <a:cs typeface="+mj-e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05" name="Google Shape;305;p46"/>
          <p:cNvGrpSpPr/>
          <p:nvPr/>
        </p:nvGrpSpPr>
        <p:grpSpPr>
          <a:xfrm>
            <a:off x="594963" y="884925"/>
            <a:ext cx="7954075" cy="572100"/>
            <a:chOff x="594963" y="1082250"/>
            <a:chExt cx="7954075" cy="572100"/>
          </a:xfrm>
        </p:grpSpPr>
        <p:sp>
          <p:nvSpPr>
            <p:cNvPr id="306" name="Google Shape;306;p46"/>
            <p:cNvSpPr/>
            <p:nvPr/>
          </p:nvSpPr>
          <p:spPr>
            <a:xfrm>
              <a:off x="59496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07" name="Google Shape;307;p46"/>
            <p:cNvSpPr/>
            <p:nvPr/>
          </p:nvSpPr>
          <p:spPr>
            <a:xfrm>
              <a:off x="1266051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08" name="Google Shape;308;p46"/>
            <p:cNvSpPr/>
            <p:nvPr/>
          </p:nvSpPr>
          <p:spPr>
            <a:xfrm>
              <a:off x="193714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09" name="Google Shape;309;p46"/>
            <p:cNvSpPr/>
            <p:nvPr/>
          </p:nvSpPr>
          <p:spPr>
            <a:xfrm>
              <a:off x="260822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0" name="Google Shape;310;p46"/>
            <p:cNvSpPr/>
            <p:nvPr/>
          </p:nvSpPr>
          <p:spPr>
            <a:xfrm>
              <a:off x="3279317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1" name="Google Shape;311;p46"/>
            <p:cNvSpPr/>
            <p:nvPr/>
          </p:nvSpPr>
          <p:spPr>
            <a:xfrm>
              <a:off x="3950406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2" name="Google Shape;312;p46"/>
            <p:cNvSpPr/>
            <p:nvPr/>
          </p:nvSpPr>
          <p:spPr>
            <a:xfrm>
              <a:off x="4621494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3" name="Google Shape;313;p46"/>
            <p:cNvSpPr/>
            <p:nvPr/>
          </p:nvSpPr>
          <p:spPr>
            <a:xfrm>
              <a:off x="529258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4" name="Google Shape;314;p46"/>
            <p:cNvSpPr/>
            <p:nvPr/>
          </p:nvSpPr>
          <p:spPr>
            <a:xfrm>
              <a:off x="5963672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5" name="Google Shape;315;p46"/>
            <p:cNvSpPr/>
            <p:nvPr/>
          </p:nvSpPr>
          <p:spPr>
            <a:xfrm>
              <a:off x="663476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6" name="Google Shape;316;p46"/>
            <p:cNvSpPr/>
            <p:nvPr/>
          </p:nvSpPr>
          <p:spPr>
            <a:xfrm>
              <a:off x="7305849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7" name="Google Shape;317;p46"/>
            <p:cNvSpPr/>
            <p:nvPr/>
          </p:nvSpPr>
          <p:spPr>
            <a:xfrm>
              <a:off x="797693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</p:grpSp>
      <p:grpSp>
        <p:nvGrpSpPr>
          <p:cNvPr id="318" name="Google Shape;318;p46"/>
          <p:cNvGrpSpPr/>
          <p:nvPr/>
        </p:nvGrpSpPr>
        <p:grpSpPr>
          <a:xfrm>
            <a:off x="594963" y="1926417"/>
            <a:ext cx="7954075" cy="572100"/>
            <a:chOff x="594963" y="1082250"/>
            <a:chExt cx="7954075" cy="572100"/>
          </a:xfrm>
        </p:grpSpPr>
        <p:sp>
          <p:nvSpPr>
            <p:cNvPr id="319" name="Google Shape;319;p46"/>
            <p:cNvSpPr/>
            <p:nvPr/>
          </p:nvSpPr>
          <p:spPr>
            <a:xfrm>
              <a:off x="59496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0" name="Google Shape;320;p46"/>
            <p:cNvSpPr/>
            <p:nvPr/>
          </p:nvSpPr>
          <p:spPr>
            <a:xfrm>
              <a:off x="1266051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1" name="Google Shape;321;p46"/>
            <p:cNvSpPr/>
            <p:nvPr/>
          </p:nvSpPr>
          <p:spPr>
            <a:xfrm>
              <a:off x="193714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2" name="Google Shape;322;p46"/>
            <p:cNvSpPr/>
            <p:nvPr/>
          </p:nvSpPr>
          <p:spPr>
            <a:xfrm>
              <a:off x="260822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3" name="Google Shape;323;p46"/>
            <p:cNvSpPr/>
            <p:nvPr/>
          </p:nvSpPr>
          <p:spPr>
            <a:xfrm>
              <a:off x="3279317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4" name="Google Shape;324;p46"/>
            <p:cNvSpPr/>
            <p:nvPr/>
          </p:nvSpPr>
          <p:spPr>
            <a:xfrm>
              <a:off x="3950406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5" name="Google Shape;325;p46"/>
            <p:cNvSpPr/>
            <p:nvPr/>
          </p:nvSpPr>
          <p:spPr>
            <a:xfrm>
              <a:off x="4621494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6" name="Google Shape;326;p46"/>
            <p:cNvSpPr/>
            <p:nvPr/>
          </p:nvSpPr>
          <p:spPr>
            <a:xfrm>
              <a:off x="529258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7" name="Google Shape;327;p46"/>
            <p:cNvSpPr/>
            <p:nvPr/>
          </p:nvSpPr>
          <p:spPr>
            <a:xfrm>
              <a:off x="5963672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8" name="Google Shape;328;p46"/>
            <p:cNvSpPr/>
            <p:nvPr/>
          </p:nvSpPr>
          <p:spPr>
            <a:xfrm>
              <a:off x="663476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9" name="Google Shape;329;p46"/>
            <p:cNvSpPr/>
            <p:nvPr/>
          </p:nvSpPr>
          <p:spPr>
            <a:xfrm>
              <a:off x="7305849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0" name="Google Shape;330;p46"/>
            <p:cNvSpPr/>
            <p:nvPr/>
          </p:nvSpPr>
          <p:spPr>
            <a:xfrm>
              <a:off x="797693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</p:grpSp>
      <p:grpSp>
        <p:nvGrpSpPr>
          <p:cNvPr id="331" name="Google Shape;331;p46"/>
          <p:cNvGrpSpPr/>
          <p:nvPr/>
        </p:nvGrpSpPr>
        <p:grpSpPr>
          <a:xfrm>
            <a:off x="594963" y="2967908"/>
            <a:ext cx="7954075" cy="572100"/>
            <a:chOff x="594963" y="1082250"/>
            <a:chExt cx="7954075" cy="572100"/>
          </a:xfrm>
        </p:grpSpPr>
        <p:sp>
          <p:nvSpPr>
            <p:cNvPr id="332" name="Google Shape;332;p46"/>
            <p:cNvSpPr/>
            <p:nvPr/>
          </p:nvSpPr>
          <p:spPr>
            <a:xfrm>
              <a:off x="59496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3" name="Google Shape;333;p46"/>
            <p:cNvSpPr/>
            <p:nvPr/>
          </p:nvSpPr>
          <p:spPr>
            <a:xfrm>
              <a:off x="1266051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4" name="Google Shape;334;p46"/>
            <p:cNvSpPr/>
            <p:nvPr/>
          </p:nvSpPr>
          <p:spPr>
            <a:xfrm>
              <a:off x="193714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5" name="Google Shape;335;p46"/>
            <p:cNvSpPr/>
            <p:nvPr/>
          </p:nvSpPr>
          <p:spPr>
            <a:xfrm>
              <a:off x="260822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6" name="Google Shape;336;p46"/>
            <p:cNvSpPr/>
            <p:nvPr/>
          </p:nvSpPr>
          <p:spPr>
            <a:xfrm>
              <a:off x="3279317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7" name="Google Shape;337;p46"/>
            <p:cNvSpPr/>
            <p:nvPr/>
          </p:nvSpPr>
          <p:spPr>
            <a:xfrm>
              <a:off x="3950406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8" name="Google Shape;338;p46"/>
            <p:cNvSpPr/>
            <p:nvPr/>
          </p:nvSpPr>
          <p:spPr>
            <a:xfrm>
              <a:off x="4621494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9" name="Google Shape;339;p46"/>
            <p:cNvSpPr/>
            <p:nvPr/>
          </p:nvSpPr>
          <p:spPr>
            <a:xfrm>
              <a:off x="529258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0" name="Google Shape;340;p46"/>
            <p:cNvSpPr/>
            <p:nvPr/>
          </p:nvSpPr>
          <p:spPr>
            <a:xfrm>
              <a:off x="5963672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1" name="Google Shape;341;p46"/>
            <p:cNvSpPr/>
            <p:nvPr/>
          </p:nvSpPr>
          <p:spPr>
            <a:xfrm>
              <a:off x="663476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2" name="Google Shape;342;p46"/>
            <p:cNvSpPr/>
            <p:nvPr/>
          </p:nvSpPr>
          <p:spPr>
            <a:xfrm>
              <a:off x="7305849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3" name="Google Shape;343;p46"/>
            <p:cNvSpPr/>
            <p:nvPr/>
          </p:nvSpPr>
          <p:spPr>
            <a:xfrm>
              <a:off x="797693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</p:grpSp>
      <p:grpSp>
        <p:nvGrpSpPr>
          <p:cNvPr id="344" name="Google Shape;344;p46"/>
          <p:cNvGrpSpPr/>
          <p:nvPr/>
        </p:nvGrpSpPr>
        <p:grpSpPr>
          <a:xfrm>
            <a:off x="594963" y="4009400"/>
            <a:ext cx="7954075" cy="572100"/>
            <a:chOff x="594963" y="1082250"/>
            <a:chExt cx="7954075" cy="572100"/>
          </a:xfrm>
        </p:grpSpPr>
        <p:sp>
          <p:nvSpPr>
            <p:cNvPr id="345" name="Google Shape;345;p46"/>
            <p:cNvSpPr/>
            <p:nvPr/>
          </p:nvSpPr>
          <p:spPr>
            <a:xfrm>
              <a:off x="59496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6" name="Google Shape;346;p46"/>
            <p:cNvSpPr/>
            <p:nvPr/>
          </p:nvSpPr>
          <p:spPr>
            <a:xfrm>
              <a:off x="1266051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7" name="Google Shape;347;p46"/>
            <p:cNvSpPr/>
            <p:nvPr/>
          </p:nvSpPr>
          <p:spPr>
            <a:xfrm>
              <a:off x="193714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8" name="Google Shape;348;p46"/>
            <p:cNvSpPr/>
            <p:nvPr/>
          </p:nvSpPr>
          <p:spPr>
            <a:xfrm>
              <a:off x="260822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9" name="Google Shape;349;p46"/>
            <p:cNvSpPr/>
            <p:nvPr/>
          </p:nvSpPr>
          <p:spPr>
            <a:xfrm>
              <a:off x="3279317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50" name="Google Shape;350;p46"/>
            <p:cNvSpPr/>
            <p:nvPr/>
          </p:nvSpPr>
          <p:spPr>
            <a:xfrm>
              <a:off x="3950406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51" name="Google Shape;351;p46"/>
            <p:cNvSpPr/>
            <p:nvPr/>
          </p:nvSpPr>
          <p:spPr>
            <a:xfrm>
              <a:off x="4621494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52" name="Google Shape;352;p46"/>
            <p:cNvSpPr/>
            <p:nvPr/>
          </p:nvSpPr>
          <p:spPr>
            <a:xfrm>
              <a:off x="529258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53" name="Google Shape;353;p46"/>
            <p:cNvSpPr/>
            <p:nvPr/>
          </p:nvSpPr>
          <p:spPr>
            <a:xfrm>
              <a:off x="5963672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54" name="Google Shape;354;p46"/>
            <p:cNvSpPr/>
            <p:nvPr/>
          </p:nvSpPr>
          <p:spPr>
            <a:xfrm>
              <a:off x="663476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55" name="Google Shape;355;p46"/>
            <p:cNvSpPr/>
            <p:nvPr/>
          </p:nvSpPr>
          <p:spPr>
            <a:xfrm>
              <a:off x="7305849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56" name="Google Shape;356;p46"/>
            <p:cNvSpPr/>
            <p:nvPr/>
          </p:nvSpPr>
          <p:spPr>
            <a:xfrm>
              <a:off x="797693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</p:grpSp>
      <p:sp>
        <p:nvSpPr>
          <p:cNvPr id="357" name="Google Shape;357;p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ea"/>
                <a:ea typeface="Clean" charset="0"/>
                <a:cs typeface="+mj-ea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_ICON_Title, Subtitle, and Content">
  <p:cSld name="BULLET_ICON_Title, Subtitle, and Content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7"/>
          <p:cNvSpPr txBox="1">
            <a:spLocks noGrp="1"/>
          </p:cNvSpPr>
          <p:nvPr>
            <p:ph type="title"/>
          </p:nvPr>
        </p:nvSpPr>
        <p:spPr>
          <a:xfrm>
            <a:off x="415290" y="434340"/>
            <a:ext cx="8313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075" rIns="76200" bIns="380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dk2"/>
                </a:solidFill>
                <a:latin typeface="+mj-lt"/>
                <a:cs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47"/>
          <p:cNvSpPr txBox="1">
            <a:spLocks noGrp="1"/>
          </p:cNvSpPr>
          <p:nvPr>
            <p:ph type="body" idx="1"/>
          </p:nvPr>
        </p:nvSpPr>
        <p:spPr>
          <a:xfrm>
            <a:off x="430625" y="1752529"/>
            <a:ext cx="8290500" cy="30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075" rIns="76200" bIns="38075" anchor="t" anchorCtr="0">
            <a:noAutofit/>
          </a:bodyPr>
          <a:lstStyle>
            <a:lvl1pPr marL="457200" lvl="0" indent="-2857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Char char="•"/>
              <a:defRPr sz="1200">
                <a:solidFill>
                  <a:schemeClr val="accent4"/>
                </a:solidFill>
                <a:latin typeface="+mj-lt"/>
                <a:cs typeface="+mj-lt"/>
              </a:defRPr>
            </a:lvl1pPr>
            <a:lvl2pPr marL="914400" lvl="1" indent="-279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Char char="•"/>
              <a:defRPr sz="1000">
                <a:solidFill>
                  <a:schemeClr val="accent4"/>
                </a:solidFill>
              </a:defRPr>
            </a:lvl2pPr>
            <a:lvl3pPr marL="1371600" lvl="2" indent="-273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rebuchet MS"/>
              <a:buChar char="•"/>
              <a:defRPr sz="900">
                <a:solidFill>
                  <a:schemeClr val="accent4"/>
                </a:solidFill>
              </a:defRPr>
            </a:lvl3pPr>
            <a:lvl4pPr marL="1828800" lvl="3" indent="-2667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rebuchet MS"/>
              <a:buChar char="•"/>
              <a:defRPr sz="8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365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marL="2743200" lvl="5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9pPr>
          </a:lstStyle>
          <a:p/>
        </p:txBody>
      </p:sp>
      <p:sp>
        <p:nvSpPr>
          <p:cNvPr id="361" name="Google Shape;361;p47"/>
          <p:cNvSpPr txBox="1">
            <a:spLocks noGrp="1"/>
          </p:cNvSpPr>
          <p:nvPr>
            <p:ph type="body" idx="2"/>
          </p:nvPr>
        </p:nvSpPr>
        <p:spPr>
          <a:xfrm>
            <a:off x="415290" y="906780"/>
            <a:ext cx="83136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075" rIns="76200" bIns="380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Trebuchet MS"/>
              <a:buNone/>
              <a:defRPr sz="1500" b="0">
                <a:solidFill>
                  <a:schemeClr val="lt2"/>
                </a:solidFill>
                <a:latin typeface="+mj-lt"/>
                <a:ea typeface="Trebuchet MS"/>
                <a:cs typeface="+mj-lt"/>
                <a:sym typeface="Trebuchet MS"/>
              </a:defRPr>
            </a:lvl1pPr>
            <a:lvl2pPr marL="914400" lvl="1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2286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22860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9pPr>
          </a:lstStyle>
          <a:p/>
        </p:txBody>
      </p:sp>
      <p:sp>
        <p:nvSpPr>
          <p:cNvPr id="362" name="Google Shape;362;p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+mj-lt"/>
                <a:ea typeface="Arial"/>
                <a:cs typeface="+mj-lt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2400"/>
              <a:buFont typeface="Montserrat Medium"/>
              <a:buNone/>
              <a:defRPr sz="2400" b="0" i="0" u="none" strike="noStrike" cap="none">
                <a:solidFill>
                  <a:srgbClr val="00263E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5" name="Google Shape;225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lt"/>
                <a:ea typeface="Clean" charset="0"/>
                <a:cs typeface="+mj-lt"/>
                <a:sym typeface="Clean" charset="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Click to edit Master text styles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Second level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Third level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Fourth level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Fifth level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+mj-lt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Montserrat Medium" panose="00000600000000000000" pitchFamily="2" charset="0"/>
          <a:cs typeface="+mj-lt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Montserrat Medium" panose="00000600000000000000" pitchFamily="2" charset="0"/>
          <a:cs typeface="+mj-lt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Montserrat Medium" panose="00000600000000000000" pitchFamily="2" charset="0"/>
          <a:cs typeface="+mj-lt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Montserrat Medium" panose="00000600000000000000" pitchFamily="2" charset="0"/>
          <a:cs typeface="+mj-lt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Montserrat Medium" panose="00000600000000000000" pitchFamily="2" charset="0"/>
          <a:cs typeface="+mj-lt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6.svg"/><Relationship Id="rId7" Type="http://schemas.openxmlformats.org/officeDocument/2006/relationships/image" Target="../media/image17.png"/><Relationship Id="rId6" Type="http://schemas.openxmlformats.org/officeDocument/2006/relationships/image" Target="../media/image5.svg"/><Relationship Id="rId5" Type="http://schemas.openxmlformats.org/officeDocument/2006/relationships/image" Target="../media/image16.png"/><Relationship Id="rId4" Type="http://schemas.openxmlformats.org/officeDocument/2006/relationships/image" Target="../media/image4.svg"/><Relationship Id="rId3" Type="http://schemas.openxmlformats.org/officeDocument/2006/relationships/image" Target="../media/image15.png"/><Relationship Id="rId2" Type="http://schemas.openxmlformats.org/officeDocument/2006/relationships/image" Target="../media/image3.sv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7.sv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svg"/><Relationship Id="rId3" Type="http://schemas.openxmlformats.org/officeDocument/2006/relationships/image" Target="../media/image20.png"/><Relationship Id="rId2" Type="http://schemas.openxmlformats.org/officeDocument/2006/relationships/image" Target="../media/image8.sv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.svg"/><Relationship Id="rId7" Type="http://schemas.openxmlformats.org/officeDocument/2006/relationships/image" Target="../media/image20.png"/><Relationship Id="rId6" Type="http://schemas.openxmlformats.org/officeDocument/2006/relationships/image" Target="../media/image8.svg"/><Relationship Id="rId5" Type="http://schemas.openxmlformats.org/officeDocument/2006/relationships/image" Target="../media/image19.png"/><Relationship Id="rId4" Type="http://schemas.openxmlformats.org/officeDocument/2006/relationships/image" Target="../media/image11.svg"/><Relationship Id="rId3" Type="http://schemas.openxmlformats.org/officeDocument/2006/relationships/image" Target="../media/image21.png"/><Relationship Id="rId2" Type="http://schemas.openxmlformats.org/officeDocument/2006/relationships/image" Target="../media/image10.sv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3.svg"/><Relationship Id="rId7" Type="http://schemas.openxmlformats.org/officeDocument/2006/relationships/image" Target="../media/image14.png"/><Relationship Id="rId6" Type="http://schemas.openxmlformats.org/officeDocument/2006/relationships/image" Target="../media/image14.svg"/><Relationship Id="rId5" Type="http://schemas.openxmlformats.org/officeDocument/2006/relationships/image" Target="../media/image24.png"/><Relationship Id="rId4" Type="http://schemas.openxmlformats.org/officeDocument/2006/relationships/image" Target="../media/image13.svg"/><Relationship Id="rId3" Type="http://schemas.openxmlformats.org/officeDocument/2006/relationships/image" Target="../media/image23.png"/><Relationship Id="rId2" Type="http://schemas.openxmlformats.org/officeDocument/2006/relationships/image" Target="../media/image12.sv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5.svg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19.svg"/><Relationship Id="rId7" Type="http://schemas.openxmlformats.org/officeDocument/2006/relationships/image" Target="../media/image29.png"/><Relationship Id="rId6" Type="http://schemas.openxmlformats.org/officeDocument/2006/relationships/image" Target="../media/image18.svg"/><Relationship Id="rId5" Type="http://schemas.openxmlformats.org/officeDocument/2006/relationships/image" Target="../media/image28.png"/><Relationship Id="rId4" Type="http://schemas.openxmlformats.org/officeDocument/2006/relationships/image" Target="../media/image17.svg"/><Relationship Id="rId3" Type="http://schemas.openxmlformats.org/officeDocument/2006/relationships/image" Target="../media/image27.png"/><Relationship Id="rId2" Type="http://schemas.openxmlformats.org/officeDocument/2006/relationships/image" Target="../media/image16.sv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0.svg"/><Relationship Id="rId11" Type="http://schemas.openxmlformats.org/officeDocument/2006/relationships/image" Target="../media/image18.png"/><Relationship Id="rId10" Type="http://schemas.openxmlformats.org/officeDocument/2006/relationships/image" Target="../media/image20.svg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8.svg"/><Relationship Id="rId7" Type="http://schemas.openxmlformats.org/officeDocument/2006/relationships/image" Target="../media/image19.png"/><Relationship Id="rId6" Type="http://schemas.openxmlformats.org/officeDocument/2006/relationships/image" Target="../media/image23.svg"/><Relationship Id="rId5" Type="http://schemas.openxmlformats.org/officeDocument/2006/relationships/image" Target="../media/image33.png"/><Relationship Id="rId4" Type="http://schemas.openxmlformats.org/officeDocument/2006/relationships/image" Target="../media/image22.svg"/><Relationship Id="rId3" Type="http://schemas.openxmlformats.org/officeDocument/2006/relationships/image" Target="../media/image32.png"/><Relationship Id="rId2" Type="http://schemas.openxmlformats.org/officeDocument/2006/relationships/image" Target="../media/image21.sv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6.svg"/><Relationship Id="rId11" Type="http://schemas.openxmlformats.org/officeDocument/2006/relationships/image" Target="../media/image26.png"/><Relationship Id="rId10" Type="http://schemas.openxmlformats.org/officeDocument/2006/relationships/image" Target="../media/image9.svg"/><Relationship Id="rId1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8.svg"/><Relationship Id="rId7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34.png"/><Relationship Id="rId4" Type="http://schemas.openxmlformats.org/officeDocument/2006/relationships/image" Target="../media/image10.svg"/><Relationship Id="rId3" Type="http://schemas.openxmlformats.org/officeDocument/2006/relationships/image" Target="../media/image18.png"/><Relationship Id="rId2" Type="http://schemas.openxmlformats.org/officeDocument/2006/relationships/image" Target="../media/image11.sv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9.svg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37.png"/><Relationship Id="rId4" Type="http://schemas.openxmlformats.org/officeDocument/2006/relationships/image" Target="../media/image26.svg"/><Relationship Id="rId3" Type="http://schemas.openxmlformats.org/officeDocument/2006/relationships/image" Target="../media/image36.png"/><Relationship Id="rId2" Type="http://schemas.openxmlformats.org/officeDocument/2006/relationships/image" Target="../media/image25.svg"/><Relationship Id="rId1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1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svg"/><Relationship Id="rId1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svg"/><Relationship Id="rId1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46.png"/><Relationship Id="rId4" Type="http://schemas.openxmlformats.org/officeDocument/2006/relationships/image" Target="../media/image30.svg"/><Relationship Id="rId3" Type="http://schemas.openxmlformats.org/officeDocument/2006/relationships/image" Target="../media/image45.png"/><Relationship Id="rId2" Type="http://schemas.openxmlformats.org/officeDocument/2006/relationships/image" Target="../media/image29.svg"/><Relationship Id="rId1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svg"/><Relationship Id="rId3" Type="http://schemas.openxmlformats.org/officeDocument/2006/relationships/image" Target="../media/image13.png"/><Relationship Id="rId2" Type="http://schemas.openxmlformats.org/officeDocument/2006/relationships/image" Target="../media/image1.sv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9;p1"/>
          <p:cNvSpPr txBox="1"/>
          <p:nvPr/>
        </p:nvSpPr>
        <p:spPr>
          <a:xfrm>
            <a:off x="5515563" y="2000753"/>
            <a:ext cx="3628437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 err="1">
                <a:solidFill>
                  <a:schemeClr val="lt1"/>
                </a:solidFill>
                <a:latin typeface="+mj-lt"/>
                <a:ea typeface="Montserrat Medium"/>
                <a:cs typeface="+mj-lt"/>
                <a:sym typeface="Montserrat Medium"/>
              </a:rPr>
              <a:t>MLOps Intro</a:t>
            </a:r>
            <a:endParaRPr lang="en-US" sz="3600" b="0" i="0" u="none" strike="noStrike" cap="none" dirty="0" err="1">
              <a:solidFill>
                <a:schemeClr val="lt1"/>
              </a:solidFill>
              <a:latin typeface="+mj-lt"/>
              <a:ea typeface="Montserrat Medium"/>
              <a:cs typeface="+mj-lt"/>
              <a:sym typeface="Montserrat Medium"/>
            </a:endParaRPr>
          </a:p>
        </p:txBody>
      </p:sp>
      <p:sp>
        <p:nvSpPr>
          <p:cNvPr id="2" name="Google Shape;68;p1"/>
          <p:cNvSpPr txBox="1"/>
          <p:nvPr/>
        </p:nvSpPr>
        <p:spPr>
          <a:xfrm>
            <a:off x="5515564" y="3920938"/>
            <a:ext cx="30915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+mj-lt"/>
                <a:ea typeface="Montserrat SemiBold"/>
                <a:cs typeface="+mj-lt"/>
                <a:sym typeface="Montserrat SemiBold"/>
              </a:rPr>
              <a:t>August </a:t>
            </a:r>
            <a:r>
              <a:rPr lang="en-US" sz="1200" b="0" i="0" u="none" strike="noStrike" cap="none">
                <a:solidFill>
                  <a:schemeClr val="lt1"/>
                </a:solidFill>
                <a:latin typeface="+mj-lt"/>
                <a:ea typeface="Montserrat ExtraLight"/>
                <a:cs typeface="+mj-lt"/>
                <a:sym typeface="Montserrat ExtraLight"/>
              </a:rPr>
              <a:t>|</a:t>
            </a:r>
            <a:r>
              <a:rPr lang="en-US" sz="1200" b="0" i="0" u="none" strike="noStrike" cap="none">
                <a:solidFill>
                  <a:schemeClr val="lt1"/>
                </a:solidFill>
                <a:latin typeface="+mj-lt"/>
                <a:ea typeface="Montserrat Light"/>
                <a:cs typeface="+mj-lt"/>
                <a:sym typeface="Montserrat Light"/>
              </a:rPr>
              <a:t> </a:t>
            </a:r>
            <a:r>
              <a:rPr lang="en-US" sz="1200" b="0" i="0" u="none" strike="noStrike" cap="none">
                <a:solidFill>
                  <a:schemeClr val="lt1"/>
                </a:solidFill>
                <a:latin typeface="+mj-lt"/>
                <a:ea typeface="Montserrat SemiBold"/>
                <a:cs typeface="+mj-lt"/>
                <a:sym typeface="Montserrat SemiBold"/>
              </a:rPr>
              <a:t> 2022</a:t>
            </a:r>
            <a:endParaRPr sz="1100" b="0" i="0" u="none" strike="noStrike" cap="none">
              <a:solidFill>
                <a:srgbClr val="000000"/>
              </a:solidFill>
              <a:latin typeface="+mj-lt"/>
              <a:ea typeface="Montserrat SemiBold"/>
              <a:cs typeface="+mj-lt"/>
              <a:sym typeface="Montserrat SemiBold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Who’s responsibility is it?</a:t>
            </a:r>
            <a:endParaRPr lang="en-US" dirty="0"/>
          </a:p>
        </p:txBody>
      </p:sp>
      <p:sp>
        <p:nvSpPr>
          <p:cNvPr id="25" name="Google Shape;898;p88"/>
          <p:cNvSpPr txBox="1"/>
          <p:nvPr/>
        </p:nvSpPr>
        <p:spPr>
          <a:xfrm>
            <a:off x="4199206" y="1479022"/>
            <a:ext cx="446344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It is the role of the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data scientist 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to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deliver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trained and optimized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models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7" name="Google Shape;898;p88"/>
          <p:cNvSpPr txBox="1"/>
          <p:nvPr/>
        </p:nvSpPr>
        <p:spPr>
          <a:xfrm>
            <a:off x="2118292" y="1479022"/>
            <a:ext cx="188461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Data Scientist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8" name="Google Shape;898;p88"/>
          <p:cNvSpPr txBox="1"/>
          <p:nvPr/>
        </p:nvSpPr>
        <p:spPr>
          <a:xfrm>
            <a:off x="803668" y="1479022"/>
            <a:ext cx="1118328" cy="33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rPr>
              <a:t>Build</a:t>
            </a:r>
            <a:endParaRPr lang="en-US" sz="1800" dirty="0">
              <a:solidFill>
                <a:schemeClr val="accent5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9" name="Google Shape;898;p88"/>
          <p:cNvSpPr txBox="1"/>
          <p:nvPr/>
        </p:nvSpPr>
        <p:spPr>
          <a:xfrm>
            <a:off x="803668" y="2129389"/>
            <a:ext cx="1118328" cy="33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rPr>
              <a:t>Serve</a:t>
            </a:r>
            <a:endParaRPr lang="en-US" sz="1800" dirty="0">
              <a:solidFill>
                <a:schemeClr val="accent1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90" name="Google Shape;898;p88"/>
          <p:cNvSpPr txBox="1"/>
          <p:nvPr/>
        </p:nvSpPr>
        <p:spPr>
          <a:xfrm>
            <a:off x="803668" y="3641789"/>
            <a:ext cx="1118328" cy="33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rPr>
              <a:t>Maintain</a:t>
            </a:r>
            <a:endParaRPr lang="en-US" sz="1800" dirty="0">
              <a:solidFill>
                <a:schemeClr val="accent4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91" name="Google Shape;898;p88"/>
          <p:cNvSpPr txBox="1"/>
          <p:nvPr/>
        </p:nvSpPr>
        <p:spPr>
          <a:xfrm>
            <a:off x="2118292" y="2129389"/>
            <a:ext cx="1884617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ML Engineer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Software Developer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92" name="Google Shape;898;p88"/>
          <p:cNvSpPr txBox="1"/>
          <p:nvPr/>
        </p:nvSpPr>
        <p:spPr>
          <a:xfrm>
            <a:off x="2118292" y="3641789"/>
            <a:ext cx="1884617" cy="65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ML Engineer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Data Scientist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Stakeholder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93" name="Google Shape;898;p88"/>
          <p:cNvSpPr txBox="1"/>
          <p:nvPr/>
        </p:nvSpPr>
        <p:spPr>
          <a:xfrm>
            <a:off x="4199206" y="2129389"/>
            <a:ext cx="4463443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The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machine learning engineer 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arguably has the most difficult job: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putting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into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production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Often, they will work alongside software developers/engineers to achieve this. 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common mistake 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organizations make is hiring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too many data scientist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, and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too few ML engineers. </a:t>
            </a:r>
            <a:endParaRPr lang="en-US" sz="12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34" name="Google Shape;898;p88"/>
          <p:cNvSpPr txBox="1"/>
          <p:nvPr/>
        </p:nvSpPr>
        <p:spPr>
          <a:xfrm>
            <a:off x="4199206" y="3641789"/>
            <a:ext cx="446344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Maintenance is a coordinated effort between the ML engineer, data scientist, and stakeholder. 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803668" y="2005275"/>
            <a:ext cx="7870731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803668" y="3538653"/>
            <a:ext cx="7870731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4;p72"/>
          <p:cNvSpPr txBox="1"/>
          <p:nvPr/>
        </p:nvSpPr>
        <p:spPr>
          <a:xfrm>
            <a:off x="362150" y="2340900"/>
            <a:ext cx="5793000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3F3F3"/>
                </a:solidFill>
                <a:latin typeface="+mj-lt"/>
                <a:ea typeface="Montserrat Medium"/>
                <a:cs typeface="+mj-lt"/>
                <a:sym typeface="Montserrat Medium"/>
              </a:rPr>
              <a:t>Maintenance Step</a:t>
            </a:r>
            <a:endParaRPr lang="en-GB" sz="2400" dirty="0">
              <a:solidFill>
                <a:srgbClr val="F3F3F3"/>
              </a:solidFill>
              <a:latin typeface="+mj-lt"/>
              <a:ea typeface="Montserrat Medium"/>
              <a:cs typeface="+mj-lt"/>
              <a:sym typeface="Montserrat Medium"/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Maintenance</a:t>
            </a:r>
            <a:endParaRPr lang="en-US" dirty="0"/>
          </a:p>
        </p:txBody>
      </p:sp>
      <p:sp>
        <p:nvSpPr>
          <p:cNvPr id="5" name="Google Shape;898;p88"/>
          <p:cNvSpPr txBox="1"/>
          <p:nvPr/>
        </p:nvSpPr>
        <p:spPr>
          <a:xfrm>
            <a:off x="513524" y="1286605"/>
            <a:ext cx="2736114" cy="266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What do we want to do? </a:t>
            </a:r>
            <a:endParaRPr lang="en-US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32" name="Group 31"/>
            <p:cNvGrpSpPr/>
            <p:nvPr/>
          </p:nvGrpSpPr>
          <p:grpSpPr>
            <a:xfrm>
              <a:off x="7331103" y="141172"/>
              <a:ext cx="914400" cy="914400"/>
              <a:chOff x="388697" y="2188023"/>
              <a:chExt cx="1695840" cy="1816343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190898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8" name="Connector: Curved 47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or: Curved 48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/>
              <p:cNvGrpSpPr/>
              <p:nvPr/>
            </p:nvGrpSpPr>
            <p:grpSpPr>
              <a:xfrm>
                <a:off x="1190898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44" name="Connector: Curved 43"/>
                <p:cNvCxnSpPr>
                  <a:stCxn id="46" idx="1"/>
                  <a:endCxn id="47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47" idx="3"/>
                  <a:endCxn id="46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7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388697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1190898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1190898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8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50" name="Google Shape;898;p88"/>
            <p:cNvSpPr txBox="1"/>
            <p:nvPr/>
          </p:nvSpPr>
          <p:spPr>
            <a:xfrm>
              <a:off x="7436418" y="279815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5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58" name="Google Shape;898;p88"/>
          <p:cNvSpPr txBox="1"/>
          <p:nvPr/>
        </p:nvSpPr>
        <p:spPr>
          <a:xfrm>
            <a:off x="3553302" y="1688285"/>
            <a:ext cx="1181634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1">
              <a:lnSpc>
                <a:spcPct val="115000"/>
              </a:lnSpc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1)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Monitoring: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3740552" y="3406313"/>
            <a:ext cx="1000994" cy="1000994"/>
            <a:chOff x="3643622" y="3240842"/>
            <a:chExt cx="1000994" cy="1000994"/>
          </a:xfrm>
        </p:grpSpPr>
        <p:pic>
          <p:nvPicPr>
            <p:cNvPr id="7" name="Graphic 6" descr="User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643622" y="3240842"/>
              <a:ext cx="1000994" cy="1000994"/>
            </a:xfrm>
            <a:prstGeom prst="rect">
              <a:avLst/>
            </a:prstGeom>
          </p:spPr>
        </p:pic>
        <p:pic>
          <p:nvPicPr>
            <p:cNvPr id="4" name="Graphic 3" descr="Heart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65392" y="3809712"/>
              <a:ext cx="280025" cy="280025"/>
            </a:xfrm>
            <a:prstGeom prst="rect">
              <a:avLst/>
            </a:prstGeom>
          </p:spPr>
        </p:pic>
      </p:grpSp>
      <p:pic>
        <p:nvPicPr>
          <p:cNvPr id="9" name="Graphic 8" descr="Artificial Intelligence with solid fil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6919" y="2006128"/>
            <a:ext cx="914400" cy="914400"/>
          </a:xfrm>
          <a:prstGeom prst="rect">
            <a:avLst/>
          </a:prstGeom>
        </p:spPr>
      </p:pic>
      <p:pic>
        <p:nvPicPr>
          <p:cNvPr id="11" name="Graphic 10" descr="Table with solid fill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50183" y="2686183"/>
            <a:ext cx="804911" cy="1078410"/>
          </a:xfrm>
          <a:prstGeom prst="rect">
            <a:avLst/>
          </a:prstGeom>
        </p:spPr>
      </p:pic>
      <p:grpSp>
        <p:nvGrpSpPr>
          <p:cNvPr id="61" name="Group 60"/>
          <p:cNvGrpSpPr/>
          <p:nvPr/>
        </p:nvGrpSpPr>
        <p:grpSpPr>
          <a:xfrm>
            <a:off x="6720291" y="2263423"/>
            <a:ext cx="1179351" cy="1197229"/>
            <a:chOff x="5775857" y="3104643"/>
            <a:chExt cx="722472" cy="733424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22" name="Freeform: Shape 21"/>
            <p:cNvSpPr/>
            <p:nvPr/>
          </p:nvSpPr>
          <p:spPr>
            <a:xfrm>
              <a:off x="5874822" y="3201988"/>
              <a:ext cx="113157" cy="113157"/>
            </a:xfrm>
            <a:custGeom>
              <a:avLst/>
              <a:gdLst>
                <a:gd name="connsiteX0" fmla="*/ 113157 w 113157"/>
                <a:gd name="connsiteY0" fmla="*/ 56579 h 113157"/>
                <a:gd name="connsiteX1" fmla="*/ 56578 w 113157"/>
                <a:gd name="connsiteY1" fmla="*/ 113157 h 113157"/>
                <a:gd name="connsiteX2" fmla="*/ 0 w 113157"/>
                <a:gd name="connsiteY2" fmla="*/ 56578 h 113157"/>
                <a:gd name="connsiteX3" fmla="*/ 56578 w 113157"/>
                <a:gd name="connsiteY3" fmla="*/ 0 h 113157"/>
                <a:gd name="connsiteX4" fmla="*/ 113157 w 113157"/>
                <a:gd name="connsiteY4" fmla="*/ 56579 h 113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157" h="113157">
                  <a:moveTo>
                    <a:pt x="113157" y="56579"/>
                  </a:moveTo>
                  <a:cubicBezTo>
                    <a:pt x="113157" y="87826"/>
                    <a:pt x="87826" y="113157"/>
                    <a:pt x="56578" y="113157"/>
                  </a:cubicBezTo>
                  <a:cubicBezTo>
                    <a:pt x="25331" y="113157"/>
                    <a:pt x="0" y="87826"/>
                    <a:pt x="0" y="56578"/>
                  </a:cubicBezTo>
                  <a:cubicBezTo>
                    <a:pt x="0" y="25331"/>
                    <a:pt x="25331" y="0"/>
                    <a:pt x="56578" y="0"/>
                  </a:cubicBezTo>
                  <a:cubicBezTo>
                    <a:pt x="87826" y="0"/>
                    <a:pt x="113157" y="25331"/>
                    <a:pt x="113157" y="565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5775857" y="3232614"/>
              <a:ext cx="493343" cy="605453"/>
            </a:xfrm>
            <a:custGeom>
              <a:avLst/>
              <a:gdLst>
                <a:gd name="connsiteX0" fmla="*/ 489204 w 493343"/>
                <a:gd name="connsiteY0" fmla="*/ 4140 h 605453"/>
                <a:gd name="connsiteX1" fmla="*/ 469011 w 493343"/>
                <a:gd name="connsiteY1" fmla="*/ 4140 h 605453"/>
                <a:gd name="connsiteX2" fmla="*/ 345948 w 493343"/>
                <a:gd name="connsiteY2" fmla="*/ 127203 h 605453"/>
                <a:gd name="connsiteX3" fmla="*/ 318230 w 493343"/>
                <a:gd name="connsiteY3" fmla="*/ 134251 h 605453"/>
                <a:gd name="connsiteX4" fmla="*/ 280702 w 493343"/>
                <a:gd name="connsiteY4" fmla="*/ 194354 h 605453"/>
                <a:gd name="connsiteX5" fmla="*/ 270034 w 493343"/>
                <a:gd name="connsiteY5" fmla="*/ 148920 h 605453"/>
                <a:gd name="connsiteX6" fmla="*/ 261557 w 493343"/>
                <a:gd name="connsiteY6" fmla="*/ 133299 h 605453"/>
                <a:gd name="connsiteX7" fmla="*/ 202121 w 493343"/>
                <a:gd name="connsiteY7" fmla="*/ 102247 h 605453"/>
                <a:gd name="connsiteX8" fmla="*/ 155543 w 493343"/>
                <a:gd name="connsiteY8" fmla="*/ 96628 h 605453"/>
                <a:gd name="connsiteX9" fmla="*/ 108871 w 493343"/>
                <a:gd name="connsiteY9" fmla="*/ 103676 h 605453"/>
                <a:gd name="connsiteX10" fmla="*/ 49530 w 493343"/>
                <a:gd name="connsiteY10" fmla="*/ 134728 h 605453"/>
                <a:gd name="connsiteX11" fmla="*/ 41053 w 493343"/>
                <a:gd name="connsiteY11" fmla="*/ 150349 h 605453"/>
                <a:gd name="connsiteX12" fmla="*/ 0 w 493343"/>
                <a:gd name="connsiteY12" fmla="*/ 325609 h 605453"/>
                <a:gd name="connsiteX13" fmla="*/ 28575 w 493343"/>
                <a:gd name="connsiteY13" fmla="*/ 354184 h 605453"/>
                <a:gd name="connsiteX14" fmla="*/ 55436 w 493343"/>
                <a:gd name="connsiteY14" fmla="*/ 333038 h 605453"/>
                <a:gd name="connsiteX15" fmla="*/ 85154 w 493343"/>
                <a:gd name="connsiteY15" fmla="*/ 210070 h 605453"/>
                <a:gd name="connsiteX16" fmla="*/ 85154 w 493343"/>
                <a:gd name="connsiteY16" fmla="*/ 605453 h 605453"/>
                <a:gd name="connsiteX17" fmla="*/ 141446 w 493343"/>
                <a:gd name="connsiteY17" fmla="*/ 605453 h 605453"/>
                <a:gd name="connsiteX18" fmla="*/ 141446 w 493343"/>
                <a:gd name="connsiteY18" fmla="*/ 351040 h 605453"/>
                <a:gd name="connsiteX19" fmla="*/ 170021 w 493343"/>
                <a:gd name="connsiteY19" fmla="*/ 351040 h 605453"/>
                <a:gd name="connsiteX20" fmla="*/ 170021 w 493343"/>
                <a:gd name="connsiteY20" fmla="*/ 605453 h 605453"/>
                <a:gd name="connsiteX21" fmla="*/ 226219 w 493343"/>
                <a:gd name="connsiteY21" fmla="*/ 605453 h 605453"/>
                <a:gd name="connsiteX22" fmla="*/ 226219 w 493343"/>
                <a:gd name="connsiteY22" fmla="*/ 208261 h 605453"/>
                <a:gd name="connsiteX23" fmla="*/ 236696 w 493343"/>
                <a:gd name="connsiteY23" fmla="*/ 253028 h 605453"/>
                <a:gd name="connsiteX24" fmla="*/ 242316 w 493343"/>
                <a:gd name="connsiteY24" fmla="*/ 260172 h 605453"/>
                <a:gd name="connsiteX25" fmla="*/ 280416 w 493343"/>
                <a:gd name="connsiteY25" fmla="*/ 273602 h 605453"/>
                <a:gd name="connsiteX26" fmla="*/ 303276 w 493343"/>
                <a:gd name="connsiteY26" fmla="*/ 263220 h 605453"/>
                <a:gd name="connsiteX27" fmla="*/ 361379 w 493343"/>
                <a:gd name="connsiteY27" fmla="*/ 167970 h 605453"/>
                <a:gd name="connsiteX28" fmla="*/ 365284 w 493343"/>
                <a:gd name="connsiteY28" fmla="*/ 148253 h 605453"/>
                <a:gd name="connsiteX29" fmla="*/ 489109 w 493343"/>
                <a:gd name="connsiteY29" fmla="*/ 24428 h 605453"/>
                <a:gd name="connsiteX30" fmla="*/ 489204 w 493343"/>
                <a:gd name="connsiteY30" fmla="*/ 4140 h 60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93343" h="605453">
                  <a:moveTo>
                    <a:pt x="489204" y="4140"/>
                  </a:moveTo>
                  <a:cubicBezTo>
                    <a:pt x="483604" y="-1380"/>
                    <a:pt x="474611" y="-1380"/>
                    <a:pt x="469011" y="4140"/>
                  </a:cubicBezTo>
                  <a:lnTo>
                    <a:pt x="345948" y="127203"/>
                  </a:lnTo>
                  <a:cubicBezTo>
                    <a:pt x="336113" y="124427"/>
                    <a:pt x="325545" y="127114"/>
                    <a:pt x="318230" y="134251"/>
                  </a:cubicBezTo>
                  <a:cubicBezTo>
                    <a:pt x="316230" y="136252"/>
                    <a:pt x="280702" y="194354"/>
                    <a:pt x="280702" y="194354"/>
                  </a:cubicBezTo>
                  <a:lnTo>
                    <a:pt x="270034" y="148920"/>
                  </a:lnTo>
                  <a:cubicBezTo>
                    <a:pt x="268621" y="143062"/>
                    <a:pt x="265699" y="137676"/>
                    <a:pt x="261557" y="133299"/>
                  </a:cubicBezTo>
                  <a:cubicBezTo>
                    <a:pt x="244001" y="119108"/>
                    <a:pt x="223797" y="108552"/>
                    <a:pt x="202121" y="102247"/>
                  </a:cubicBezTo>
                  <a:cubicBezTo>
                    <a:pt x="186797" y="98970"/>
                    <a:pt x="171207" y="97089"/>
                    <a:pt x="155543" y="96628"/>
                  </a:cubicBezTo>
                  <a:cubicBezTo>
                    <a:pt x="139740" y="96871"/>
                    <a:pt x="124041" y="99242"/>
                    <a:pt x="108871" y="103676"/>
                  </a:cubicBezTo>
                  <a:cubicBezTo>
                    <a:pt x="86998" y="109410"/>
                    <a:pt x="66710" y="120027"/>
                    <a:pt x="49530" y="134728"/>
                  </a:cubicBezTo>
                  <a:cubicBezTo>
                    <a:pt x="45351" y="139078"/>
                    <a:pt x="42422" y="144474"/>
                    <a:pt x="41053" y="150349"/>
                  </a:cubicBezTo>
                  <a:cubicBezTo>
                    <a:pt x="41053" y="150349"/>
                    <a:pt x="0" y="322751"/>
                    <a:pt x="0" y="325609"/>
                  </a:cubicBezTo>
                  <a:cubicBezTo>
                    <a:pt x="0" y="341391"/>
                    <a:pt x="12794" y="354184"/>
                    <a:pt x="28575" y="354184"/>
                  </a:cubicBezTo>
                  <a:cubicBezTo>
                    <a:pt x="41222" y="353859"/>
                    <a:pt x="52150" y="345256"/>
                    <a:pt x="55436" y="333038"/>
                  </a:cubicBezTo>
                  <a:lnTo>
                    <a:pt x="85154" y="210070"/>
                  </a:lnTo>
                  <a:lnTo>
                    <a:pt x="85154" y="605453"/>
                  </a:lnTo>
                  <a:lnTo>
                    <a:pt x="141446" y="605453"/>
                  </a:lnTo>
                  <a:lnTo>
                    <a:pt x="141446" y="351040"/>
                  </a:lnTo>
                  <a:lnTo>
                    <a:pt x="170021" y="351040"/>
                  </a:lnTo>
                  <a:lnTo>
                    <a:pt x="170021" y="605453"/>
                  </a:lnTo>
                  <a:lnTo>
                    <a:pt x="226219" y="605453"/>
                  </a:lnTo>
                  <a:lnTo>
                    <a:pt x="226219" y="208261"/>
                  </a:lnTo>
                  <a:lnTo>
                    <a:pt x="236696" y="253028"/>
                  </a:lnTo>
                  <a:cubicBezTo>
                    <a:pt x="237423" y="256123"/>
                    <a:pt x="239479" y="258737"/>
                    <a:pt x="242316" y="260172"/>
                  </a:cubicBezTo>
                  <a:cubicBezTo>
                    <a:pt x="253269" y="268579"/>
                    <a:pt x="266612" y="273282"/>
                    <a:pt x="280416" y="273602"/>
                  </a:cubicBezTo>
                  <a:cubicBezTo>
                    <a:pt x="289404" y="274860"/>
                    <a:pt x="298310" y="270815"/>
                    <a:pt x="303276" y="263220"/>
                  </a:cubicBezTo>
                  <a:lnTo>
                    <a:pt x="361379" y="167970"/>
                  </a:lnTo>
                  <a:cubicBezTo>
                    <a:pt x="365092" y="162114"/>
                    <a:pt x="366486" y="155082"/>
                    <a:pt x="365284" y="148253"/>
                  </a:cubicBezTo>
                  <a:lnTo>
                    <a:pt x="489109" y="24428"/>
                  </a:lnTo>
                  <a:cubicBezTo>
                    <a:pt x="494717" y="18844"/>
                    <a:pt x="494760" y="9777"/>
                    <a:pt x="489204" y="41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5955404" y="3104643"/>
              <a:ext cx="542925" cy="390525"/>
            </a:xfrm>
            <a:custGeom>
              <a:avLst/>
              <a:gdLst>
                <a:gd name="connsiteX0" fmla="*/ 504825 w 542925"/>
                <a:gd name="connsiteY0" fmla="*/ 0 h 390525"/>
                <a:gd name="connsiteX1" fmla="*/ 38100 w 542925"/>
                <a:gd name="connsiteY1" fmla="*/ 0 h 390525"/>
                <a:gd name="connsiteX2" fmla="*/ 0 w 542925"/>
                <a:gd name="connsiteY2" fmla="*/ 38100 h 390525"/>
                <a:gd name="connsiteX3" fmla="*/ 0 w 542925"/>
                <a:gd name="connsiteY3" fmla="*/ 72390 h 390525"/>
                <a:gd name="connsiteX4" fmla="*/ 38100 w 542925"/>
                <a:gd name="connsiteY4" fmla="*/ 95250 h 390525"/>
                <a:gd name="connsiteX5" fmla="*/ 38100 w 542925"/>
                <a:gd name="connsiteY5" fmla="*/ 38100 h 390525"/>
                <a:gd name="connsiteX6" fmla="*/ 504825 w 542925"/>
                <a:gd name="connsiteY6" fmla="*/ 38100 h 390525"/>
                <a:gd name="connsiteX7" fmla="*/ 504825 w 542925"/>
                <a:gd name="connsiteY7" fmla="*/ 352425 h 390525"/>
                <a:gd name="connsiteX8" fmla="*/ 179737 w 542925"/>
                <a:gd name="connsiteY8" fmla="*/ 352425 h 390525"/>
                <a:gd name="connsiteX9" fmla="*/ 156496 w 542925"/>
                <a:gd name="connsiteY9" fmla="*/ 390525 h 390525"/>
                <a:gd name="connsiteX10" fmla="*/ 504825 w 542925"/>
                <a:gd name="connsiteY10" fmla="*/ 390525 h 390525"/>
                <a:gd name="connsiteX11" fmla="*/ 542925 w 542925"/>
                <a:gd name="connsiteY11" fmla="*/ 352425 h 390525"/>
                <a:gd name="connsiteX12" fmla="*/ 542925 w 542925"/>
                <a:gd name="connsiteY12" fmla="*/ 38100 h 390525"/>
                <a:gd name="connsiteX13" fmla="*/ 504825 w 542925"/>
                <a:gd name="connsiteY13" fmla="*/ 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42925" h="390525">
                  <a:moveTo>
                    <a:pt x="504825" y="0"/>
                  </a:moveTo>
                  <a:lnTo>
                    <a:pt x="38100" y="0"/>
                  </a:lnTo>
                  <a:cubicBezTo>
                    <a:pt x="17058" y="0"/>
                    <a:pt x="0" y="17058"/>
                    <a:pt x="0" y="38100"/>
                  </a:cubicBezTo>
                  <a:lnTo>
                    <a:pt x="0" y="72390"/>
                  </a:lnTo>
                  <a:cubicBezTo>
                    <a:pt x="14564" y="76354"/>
                    <a:pt x="27748" y="84266"/>
                    <a:pt x="38100" y="95250"/>
                  </a:cubicBezTo>
                  <a:lnTo>
                    <a:pt x="38100" y="38100"/>
                  </a:lnTo>
                  <a:lnTo>
                    <a:pt x="504825" y="38100"/>
                  </a:lnTo>
                  <a:lnTo>
                    <a:pt x="504825" y="352425"/>
                  </a:lnTo>
                  <a:lnTo>
                    <a:pt x="179737" y="352425"/>
                  </a:lnTo>
                  <a:lnTo>
                    <a:pt x="156496" y="390525"/>
                  </a:lnTo>
                  <a:lnTo>
                    <a:pt x="504825" y="390525"/>
                  </a:lnTo>
                  <a:cubicBezTo>
                    <a:pt x="525867" y="390525"/>
                    <a:pt x="542925" y="373467"/>
                    <a:pt x="542925" y="352425"/>
                  </a:cubicBezTo>
                  <a:lnTo>
                    <a:pt x="542925" y="38100"/>
                  </a:lnTo>
                  <a:cubicBezTo>
                    <a:pt x="542925" y="17058"/>
                    <a:pt x="525867" y="0"/>
                    <a:pt x="50482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</p:grpSp>
      <p:pic>
        <p:nvPicPr>
          <p:cNvPr id="62" name="Graphic 61" descr="Artificial Intelligence with solid fill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79833" y="3143869"/>
            <a:ext cx="733553" cy="733553"/>
          </a:xfrm>
          <a:prstGeom prst="rect">
            <a:avLst/>
          </a:prstGeom>
        </p:spPr>
      </p:pic>
      <p:sp>
        <p:nvSpPr>
          <p:cNvPr id="63" name="Google Shape;898;p88"/>
          <p:cNvSpPr txBox="1"/>
          <p:nvPr/>
        </p:nvSpPr>
        <p:spPr>
          <a:xfrm>
            <a:off x="513524" y="1657666"/>
            <a:ext cx="2841622" cy="37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Make sure our model is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meeting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our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minimum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threshold of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performance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5" name="Google Shape;898;p88"/>
          <p:cNvSpPr txBox="1"/>
          <p:nvPr/>
        </p:nvSpPr>
        <p:spPr>
          <a:xfrm>
            <a:off x="548824" y="2393551"/>
            <a:ext cx="913466" cy="20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Performance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6" name="Google Shape;898;p88"/>
          <p:cNvSpPr txBox="1"/>
          <p:nvPr/>
        </p:nvSpPr>
        <p:spPr>
          <a:xfrm>
            <a:off x="2697404" y="3958682"/>
            <a:ext cx="447745" cy="20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Time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601578" y="2588378"/>
            <a:ext cx="2471921" cy="1361347"/>
            <a:chOff x="2771334" y="1350498"/>
            <a:chExt cx="3453614" cy="1069145"/>
          </a:xfrm>
        </p:grpSpPr>
        <p:sp>
          <p:nvSpPr>
            <p:cNvPr id="74" name="Rectangle 73"/>
            <p:cNvSpPr/>
            <p:nvPr/>
          </p:nvSpPr>
          <p:spPr>
            <a:xfrm>
              <a:off x="2778369" y="1800665"/>
              <a:ext cx="3446579" cy="618978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778369" y="1350498"/>
              <a:ext cx="3446579" cy="450166"/>
            </a:xfrm>
            <a:prstGeom prst="rect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2778369" y="1350498"/>
              <a:ext cx="0" cy="1069145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2771335" y="2419643"/>
              <a:ext cx="3446585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2771335" y="1807699"/>
              <a:ext cx="3446585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reeform: Shape 78"/>
            <p:cNvSpPr/>
            <p:nvPr/>
          </p:nvSpPr>
          <p:spPr>
            <a:xfrm>
              <a:off x="2771334" y="1432751"/>
              <a:ext cx="3446581" cy="698588"/>
            </a:xfrm>
            <a:custGeom>
              <a:avLst/>
              <a:gdLst>
                <a:gd name="connsiteX0" fmla="*/ 0 w 3376800"/>
                <a:gd name="connsiteY0" fmla="*/ 93788 h 698588"/>
                <a:gd name="connsiteX1" fmla="*/ 201600 w 3376800"/>
                <a:gd name="connsiteY1" fmla="*/ 188 h 698588"/>
                <a:gd name="connsiteX2" fmla="*/ 324000 w 3376800"/>
                <a:gd name="connsiteY2" fmla="*/ 115388 h 698588"/>
                <a:gd name="connsiteX3" fmla="*/ 648000 w 3376800"/>
                <a:gd name="connsiteY3" fmla="*/ 93788 h 698588"/>
                <a:gd name="connsiteX4" fmla="*/ 842400 w 3376800"/>
                <a:gd name="connsiteY4" fmla="*/ 187388 h 698588"/>
                <a:gd name="connsiteX5" fmla="*/ 1332000 w 3376800"/>
                <a:gd name="connsiteY5" fmla="*/ 158588 h 698588"/>
                <a:gd name="connsiteX6" fmla="*/ 1411200 w 3376800"/>
                <a:gd name="connsiteY6" fmla="*/ 244988 h 698588"/>
                <a:gd name="connsiteX7" fmla="*/ 1749600 w 3376800"/>
                <a:gd name="connsiteY7" fmla="*/ 187388 h 698588"/>
                <a:gd name="connsiteX8" fmla="*/ 1994400 w 3376800"/>
                <a:gd name="connsiteY8" fmla="*/ 244988 h 698588"/>
                <a:gd name="connsiteX9" fmla="*/ 2138400 w 3376800"/>
                <a:gd name="connsiteY9" fmla="*/ 266588 h 698588"/>
                <a:gd name="connsiteX10" fmla="*/ 2361600 w 3376800"/>
                <a:gd name="connsiteY10" fmla="*/ 295388 h 698588"/>
                <a:gd name="connsiteX11" fmla="*/ 2448000 w 3376800"/>
                <a:gd name="connsiteY11" fmla="*/ 403388 h 698588"/>
                <a:gd name="connsiteX12" fmla="*/ 2534400 w 3376800"/>
                <a:gd name="connsiteY12" fmla="*/ 417788 h 698588"/>
                <a:gd name="connsiteX13" fmla="*/ 2700000 w 3376800"/>
                <a:gd name="connsiteY13" fmla="*/ 453788 h 698588"/>
                <a:gd name="connsiteX14" fmla="*/ 2793600 w 3376800"/>
                <a:gd name="connsiteY14" fmla="*/ 518588 h 698588"/>
                <a:gd name="connsiteX15" fmla="*/ 3067200 w 3376800"/>
                <a:gd name="connsiteY15" fmla="*/ 554588 h 698588"/>
                <a:gd name="connsiteX16" fmla="*/ 3132000 w 3376800"/>
                <a:gd name="connsiteY16" fmla="*/ 604988 h 698588"/>
                <a:gd name="connsiteX17" fmla="*/ 3247200 w 3376800"/>
                <a:gd name="connsiteY17" fmla="*/ 662588 h 698588"/>
                <a:gd name="connsiteX18" fmla="*/ 3333600 w 3376800"/>
                <a:gd name="connsiteY18" fmla="*/ 669788 h 698588"/>
                <a:gd name="connsiteX19" fmla="*/ 3376800 w 3376800"/>
                <a:gd name="connsiteY19" fmla="*/ 698588 h 69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376800" h="698588">
                  <a:moveTo>
                    <a:pt x="0" y="93788"/>
                  </a:moveTo>
                  <a:cubicBezTo>
                    <a:pt x="73800" y="45188"/>
                    <a:pt x="147600" y="-3412"/>
                    <a:pt x="201600" y="188"/>
                  </a:cubicBezTo>
                  <a:cubicBezTo>
                    <a:pt x="255600" y="3788"/>
                    <a:pt x="249600" y="99788"/>
                    <a:pt x="324000" y="115388"/>
                  </a:cubicBezTo>
                  <a:cubicBezTo>
                    <a:pt x="398400" y="130988"/>
                    <a:pt x="561600" y="81788"/>
                    <a:pt x="648000" y="93788"/>
                  </a:cubicBezTo>
                  <a:cubicBezTo>
                    <a:pt x="734400" y="105788"/>
                    <a:pt x="728400" y="176588"/>
                    <a:pt x="842400" y="187388"/>
                  </a:cubicBezTo>
                  <a:cubicBezTo>
                    <a:pt x="956400" y="198188"/>
                    <a:pt x="1237200" y="148988"/>
                    <a:pt x="1332000" y="158588"/>
                  </a:cubicBezTo>
                  <a:cubicBezTo>
                    <a:pt x="1426800" y="168188"/>
                    <a:pt x="1341600" y="240188"/>
                    <a:pt x="1411200" y="244988"/>
                  </a:cubicBezTo>
                  <a:cubicBezTo>
                    <a:pt x="1480800" y="249788"/>
                    <a:pt x="1652400" y="187388"/>
                    <a:pt x="1749600" y="187388"/>
                  </a:cubicBezTo>
                  <a:cubicBezTo>
                    <a:pt x="1846800" y="187388"/>
                    <a:pt x="1929600" y="231788"/>
                    <a:pt x="1994400" y="244988"/>
                  </a:cubicBezTo>
                  <a:cubicBezTo>
                    <a:pt x="2059200" y="258188"/>
                    <a:pt x="2077200" y="258188"/>
                    <a:pt x="2138400" y="266588"/>
                  </a:cubicBezTo>
                  <a:cubicBezTo>
                    <a:pt x="2199600" y="274988"/>
                    <a:pt x="2310000" y="272588"/>
                    <a:pt x="2361600" y="295388"/>
                  </a:cubicBezTo>
                  <a:cubicBezTo>
                    <a:pt x="2413200" y="318188"/>
                    <a:pt x="2419200" y="382988"/>
                    <a:pt x="2448000" y="403388"/>
                  </a:cubicBezTo>
                  <a:cubicBezTo>
                    <a:pt x="2476800" y="423788"/>
                    <a:pt x="2534400" y="417788"/>
                    <a:pt x="2534400" y="417788"/>
                  </a:cubicBezTo>
                  <a:cubicBezTo>
                    <a:pt x="2576400" y="426188"/>
                    <a:pt x="2656800" y="436988"/>
                    <a:pt x="2700000" y="453788"/>
                  </a:cubicBezTo>
                  <a:cubicBezTo>
                    <a:pt x="2743200" y="470588"/>
                    <a:pt x="2732400" y="501788"/>
                    <a:pt x="2793600" y="518588"/>
                  </a:cubicBezTo>
                  <a:cubicBezTo>
                    <a:pt x="2854800" y="535388"/>
                    <a:pt x="3010800" y="540188"/>
                    <a:pt x="3067200" y="554588"/>
                  </a:cubicBezTo>
                  <a:cubicBezTo>
                    <a:pt x="3123600" y="568988"/>
                    <a:pt x="3102000" y="586988"/>
                    <a:pt x="3132000" y="604988"/>
                  </a:cubicBezTo>
                  <a:cubicBezTo>
                    <a:pt x="3162000" y="622988"/>
                    <a:pt x="3213600" y="651788"/>
                    <a:pt x="3247200" y="662588"/>
                  </a:cubicBezTo>
                  <a:cubicBezTo>
                    <a:pt x="3280800" y="673388"/>
                    <a:pt x="3312000" y="663788"/>
                    <a:pt x="3333600" y="669788"/>
                  </a:cubicBezTo>
                  <a:cubicBezTo>
                    <a:pt x="3355200" y="675788"/>
                    <a:pt x="3366000" y="687188"/>
                    <a:pt x="3376800" y="698588"/>
                  </a:cubicBezTo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sp>
        <p:nvSpPr>
          <p:cNvPr id="68" name="Google Shape;898;p88"/>
          <p:cNvSpPr txBox="1"/>
          <p:nvPr/>
        </p:nvSpPr>
        <p:spPr>
          <a:xfrm>
            <a:off x="1044521" y="2611454"/>
            <a:ext cx="447745" cy="158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6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rPr>
              <a:t>Model</a:t>
            </a:r>
            <a:endParaRPr lang="en-US" sz="600" b="1" dirty="0">
              <a:solidFill>
                <a:schemeClr val="accent5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9" name="Google Shape;898;p88"/>
          <p:cNvSpPr txBox="1"/>
          <p:nvPr/>
        </p:nvSpPr>
        <p:spPr>
          <a:xfrm>
            <a:off x="1199754" y="2990406"/>
            <a:ext cx="752254" cy="158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600" b="1" dirty="0">
                <a:solidFill>
                  <a:srgbClr val="7030A0"/>
                </a:solidFill>
                <a:latin typeface="+mj-lt"/>
                <a:ea typeface="Montserrat"/>
                <a:cs typeface="+mj-lt"/>
                <a:sym typeface="Montserrat"/>
              </a:rPr>
              <a:t>Threshold</a:t>
            </a:r>
            <a:endParaRPr lang="en-US" sz="600" b="1" dirty="0">
              <a:solidFill>
                <a:srgbClr val="7030A0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665769" y="4055709"/>
            <a:ext cx="1123636" cy="379461"/>
            <a:chOff x="227595" y="3266310"/>
            <a:chExt cx="1123636" cy="379461"/>
          </a:xfrm>
        </p:grpSpPr>
        <p:sp>
          <p:nvSpPr>
            <p:cNvPr id="70" name="Rectangle 69"/>
            <p:cNvSpPr/>
            <p:nvPr/>
          </p:nvSpPr>
          <p:spPr>
            <a:xfrm>
              <a:off x="227595" y="3266310"/>
              <a:ext cx="146536" cy="133388"/>
            </a:xfrm>
            <a:prstGeom prst="rect">
              <a:avLst/>
            </a:prstGeom>
            <a:solidFill>
              <a:srgbClr val="92D050">
                <a:alpha val="25000"/>
              </a:srgbClr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27595" y="3500021"/>
              <a:ext cx="146536" cy="133388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72" name="Google Shape;898;p88"/>
            <p:cNvSpPr txBox="1"/>
            <p:nvPr/>
          </p:nvSpPr>
          <p:spPr>
            <a:xfrm>
              <a:off x="410894" y="3266310"/>
              <a:ext cx="788080" cy="158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lvl="7">
                <a:lnSpc>
                  <a:spcPct val="115000"/>
                </a:lnSpc>
              </a:pPr>
              <a:r>
                <a:rPr lang="en-US" sz="6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Acceptable</a:t>
              </a:r>
              <a:endParaRPr lang="en-US" sz="6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73" name="Google Shape;898;p88"/>
            <p:cNvSpPr txBox="1"/>
            <p:nvPr/>
          </p:nvSpPr>
          <p:spPr>
            <a:xfrm>
              <a:off x="410894" y="3487054"/>
              <a:ext cx="940337" cy="158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lvl="7">
                <a:lnSpc>
                  <a:spcPct val="115000"/>
                </a:lnSpc>
              </a:pPr>
              <a:r>
                <a:rPr lang="en-US" sz="6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Unacceptable</a:t>
              </a:r>
              <a:endParaRPr lang="en-US" sz="6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80" name="Google Shape;898;p88"/>
          <p:cNvSpPr txBox="1"/>
          <p:nvPr/>
        </p:nvSpPr>
        <p:spPr>
          <a:xfrm>
            <a:off x="3550917" y="1285753"/>
            <a:ext cx="2736114" cy="266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How do we do this?</a:t>
            </a:r>
            <a:endParaRPr lang="en-US" sz="14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1" name="Google Shape;898;p88"/>
          <p:cNvSpPr txBox="1"/>
          <p:nvPr/>
        </p:nvSpPr>
        <p:spPr>
          <a:xfrm>
            <a:off x="6287031" y="1686937"/>
            <a:ext cx="2454486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1">
              <a:lnSpc>
                <a:spcPct val="115000"/>
              </a:lnSpc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2)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Retraining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3" name="Google Shape;898;p88"/>
          <p:cNvSpPr txBox="1"/>
          <p:nvPr/>
        </p:nvSpPr>
        <p:spPr>
          <a:xfrm>
            <a:off x="4601319" y="2288838"/>
            <a:ext cx="1181634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1">
              <a:lnSpc>
                <a:spcPct val="115000"/>
              </a:lnSpc>
            </a:pPr>
            <a:r>
              <a:rPr lang="en-US" sz="1000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rPr>
              <a:t>Model Predictions</a:t>
            </a:r>
            <a:endParaRPr lang="en-US" sz="1000" dirty="0">
              <a:solidFill>
                <a:schemeClr val="accent5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4" name="Google Shape;898;p88"/>
          <p:cNvSpPr txBox="1"/>
          <p:nvPr/>
        </p:nvSpPr>
        <p:spPr>
          <a:xfrm>
            <a:off x="4162322" y="3113006"/>
            <a:ext cx="1181634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1">
              <a:lnSpc>
                <a:spcPct val="115000"/>
              </a:lnSpc>
            </a:pPr>
            <a:r>
              <a:rPr lang="en-US" sz="1000" dirty="0">
                <a:solidFill>
                  <a:schemeClr val="accent2"/>
                </a:solidFill>
                <a:latin typeface="+mj-lt"/>
                <a:ea typeface="Montserrat"/>
                <a:cs typeface="+mj-lt"/>
                <a:sym typeface="Montserrat"/>
              </a:rPr>
              <a:t>Input Data</a:t>
            </a:r>
            <a:endParaRPr lang="en-US" sz="1000" dirty="0">
              <a:solidFill>
                <a:schemeClr val="accent2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5" name="Google Shape;898;p88"/>
          <p:cNvSpPr txBox="1"/>
          <p:nvPr/>
        </p:nvSpPr>
        <p:spPr>
          <a:xfrm>
            <a:off x="4636370" y="4004850"/>
            <a:ext cx="1181634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1">
              <a:lnSpc>
                <a:spcPct val="115000"/>
              </a:lnSpc>
            </a:pPr>
            <a:r>
              <a:rPr lang="en-US" sz="1000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rPr>
              <a:t>User Feedback</a:t>
            </a:r>
            <a:endParaRPr lang="en-US" sz="1000" dirty="0">
              <a:solidFill>
                <a:schemeClr val="accent1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3355928" y="1237222"/>
            <a:ext cx="0" cy="3573929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106162" y="1737360"/>
            <a:ext cx="0" cy="3073791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3151163" y="1890125"/>
            <a:ext cx="5523237" cy="2212973"/>
            <a:chOff x="3151163" y="1890125"/>
            <a:chExt cx="5523237" cy="2212973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3327595" y="2155112"/>
              <a:ext cx="0" cy="1947986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338444" y="2434025"/>
              <a:ext cx="455359" cy="3460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338443" y="2814825"/>
              <a:ext cx="530111" cy="3460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38444" y="3205152"/>
              <a:ext cx="425864" cy="3460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876" y="2434025"/>
              <a:ext cx="372166" cy="3460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222877" y="2814825"/>
              <a:ext cx="408508" cy="3460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222876" y="3205152"/>
              <a:ext cx="466205" cy="3460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05504" y="2434026"/>
              <a:ext cx="485160" cy="3460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05502" y="2814824"/>
              <a:ext cx="411925" cy="3460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105503" y="3205152"/>
              <a:ext cx="432761" cy="3460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988130" y="2434026"/>
              <a:ext cx="319810" cy="3460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988131" y="2814826"/>
              <a:ext cx="445409" cy="3460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988129" y="3205152"/>
              <a:ext cx="596644" cy="3460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849408" y="2434024"/>
              <a:ext cx="236907" cy="3460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49408" y="2814824"/>
              <a:ext cx="175049" cy="3460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849406" y="3205151"/>
              <a:ext cx="699496" cy="3460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732037" y="2434024"/>
              <a:ext cx="112954" cy="3460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732037" y="2814824"/>
              <a:ext cx="112954" cy="3460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732037" y="3205151"/>
              <a:ext cx="839441" cy="3460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64" name="Google Shape;898;p88"/>
            <p:cNvSpPr txBox="1"/>
            <p:nvPr/>
          </p:nvSpPr>
          <p:spPr>
            <a:xfrm>
              <a:off x="3151163" y="2489978"/>
              <a:ext cx="119929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lvl="7" algn="ctr">
                <a:lnSpc>
                  <a:spcPct val="115000"/>
                </a:lnSpc>
              </a:pPr>
              <a:r>
                <a:rPr lang="en-US" sz="800" b="1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A</a:t>
              </a:r>
              <a:endParaRPr lang="en-US" sz="8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66" name="Google Shape;898;p88"/>
            <p:cNvSpPr txBox="1"/>
            <p:nvPr/>
          </p:nvSpPr>
          <p:spPr>
            <a:xfrm>
              <a:off x="3151163" y="2879578"/>
              <a:ext cx="119929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lvl="7" algn="ctr">
                <a:lnSpc>
                  <a:spcPct val="115000"/>
                </a:lnSpc>
              </a:pPr>
              <a:r>
                <a:rPr lang="en-US" sz="800" b="1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B</a:t>
              </a:r>
              <a:endParaRPr lang="en-US" sz="8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67" name="Google Shape;898;p88"/>
            <p:cNvSpPr txBox="1"/>
            <p:nvPr/>
          </p:nvSpPr>
          <p:spPr>
            <a:xfrm>
              <a:off x="3151163" y="3261105"/>
              <a:ext cx="119929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lvl="7" algn="ctr">
                <a:lnSpc>
                  <a:spcPct val="115000"/>
                </a:lnSpc>
              </a:pPr>
              <a:r>
                <a:rPr lang="en-US" sz="800" b="1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C</a:t>
              </a:r>
              <a:endParaRPr lang="en-US" sz="8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68" name="Google Shape;898;p88"/>
            <p:cNvSpPr txBox="1"/>
            <p:nvPr/>
          </p:nvSpPr>
          <p:spPr>
            <a:xfrm>
              <a:off x="7959004" y="1890125"/>
              <a:ext cx="447927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lvl="7">
                <a:lnSpc>
                  <a:spcPct val="115000"/>
                </a:lnSpc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Month 6</a:t>
              </a:r>
              <a:endPara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69" name="Google Shape;898;p88"/>
            <p:cNvSpPr txBox="1"/>
            <p:nvPr/>
          </p:nvSpPr>
          <p:spPr>
            <a:xfrm>
              <a:off x="7042325" y="1890125"/>
              <a:ext cx="447927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lvl="7">
                <a:lnSpc>
                  <a:spcPct val="115000"/>
                </a:lnSpc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Month 5</a:t>
              </a:r>
              <a:endPara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70" name="Google Shape;898;p88"/>
            <p:cNvSpPr txBox="1"/>
            <p:nvPr/>
          </p:nvSpPr>
          <p:spPr>
            <a:xfrm>
              <a:off x="6147894" y="1890125"/>
              <a:ext cx="447927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lvl="7">
                <a:lnSpc>
                  <a:spcPct val="115000"/>
                </a:lnSpc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Month 4</a:t>
              </a:r>
              <a:endPara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72" name="Google Shape;898;p88"/>
            <p:cNvSpPr txBox="1"/>
            <p:nvPr/>
          </p:nvSpPr>
          <p:spPr>
            <a:xfrm>
              <a:off x="5212341" y="1890125"/>
              <a:ext cx="447927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lvl="7">
                <a:lnSpc>
                  <a:spcPct val="115000"/>
                </a:lnSpc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Month 3</a:t>
              </a:r>
              <a:endPara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73" name="Google Shape;898;p88"/>
            <p:cNvSpPr txBox="1"/>
            <p:nvPr/>
          </p:nvSpPr>
          <p:spPr>
            <a:xfrm>
              <a:off x="4360287" y="1890125"/>
              <a:ext cx="447927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lvl="7">
                <a:lnSpc>
                  <a:spcPct val="115000"/>
                </a:lnSpc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Month 2</a:t>
              </a:r>
              <a:endPara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80" name="Google Shape;898;p88"/>
            <p:cNvSpPr txBox="1"/>
            <p:nvPr/>
          </p:nvSpPr>
          <p:spPr>
            <a:xfrm>
              <a:off x="3524298" y="1890125"/>
              <a:ext cx="447927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lvl="7">
                <a:lnSpc>
                  <a:spcPct val="115000"/>
                </a:lnSpc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Month 1</a:t>
              </a:r>
              <a:endPara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3868758" y="2293034"/>
              <a:ext cx="0" cy="1392701"/>
            </a:xfrm>
            <a:prstGeom prst="line">
              <a:avLst/>
            </a:prstGeom>
            <a:ln w="12700">
              <a:solidFill>
                <a:srgbClr val="95710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729488" y="2293034"/>
              <a:ext cx="0" cy="1392701"/>
            </a:xfrm>
            <a:prstGeom prst="line">
              <a:avLst/>
            </a:prstGeom>
            <a:ln w="12700">
              <a:solidFill>
                <a:srgbClr val="95710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219580" y="2155112"/>
              <a:ext cx="0" cy="1947986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5105502" y="2155112"/>
              <a:ext cx="0" cy="1947986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5988129" y="2155112"/>
              <a:ext cx="0" cy="1947986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6849406" y="2155112"/>
              <a:ext cx="0" cy="1947986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7732037" y="2155112"/>
              <a:ext cx="0" cy="1947986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3300501" y="4103098"/>
              <a:ext cx="5373899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4708260" y="2293034"/>
              <a:ext cx="0" cy="1392701"/>
            </a:xfrm>
            <a:prstGeom prst="line">
              <a:avLst/>
            </a:prstGeom>
            <a:ln w="12700">
              <a:solidFill>
                <a:srgbClr val="95710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4568990" y="2293034"/>
              <a:ext cx="0" cy="1392701"/>
            </a:xfrm>
            <a:prstGeom prst="line">
              <a:avLst/>
            </a:prstGeom>
            <a:ln w="12700">
              <a:solidFill>
                <a:srgbClr val="95710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5624147" y="2293034"/>
              <a:ext cx="0" cy="1392701"/>
            </a:xfrm>
            <a:prstGeom prst="line">
              <a:avLst/>
            </a:prstGeom>
            <a:ln w="12700">
              <a:solidFill>
                <a:srgbClr val="95710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5484877" y="2293034"/>
              <a:ext cx="0" cy="1392701"/>
            </a:xfrm>
            <a:prstGeom prst="line">
              <a:avLst/>
            </a:prstGeom>
            <a:ln w="12700">
              <a:solidFill>
                <a:srgbClr val="95710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6508836" y="2293034"/>
              <a:ext cx="0" cy="1392701"/>
            </a:xfrm>
            <a:prstGeom prst="line">
              <a:avLst/>
            </a:prstGeom>
            <a:ln w="12700">
              <a:solidFill>
                <a:srgbClr val="95710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6369566" y="2293034"/>
              <a:ext cx="0" cy="1392701"/>
            </a:xfrm>
            <a:prstGeom prst="line">
              <a:avLst/>
            </a:prstGeom>
            <a:ln w="12700">
              <a:solidFill>
                <a:srgbClr val="95710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7391260" y="2293034"/>
              <a:ext cx="0" cy="1392701"/>
            </a:xfrm>
            <a:prstGeom prst="line">
              <a:avLst/>
            </a:prstGeom>
            <a:ln w="12700">
              <a:solidFill>
                <a:srgbClr val="95710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7251990" y="2293034"/>
              <a:ext cx="0" cy="1392701"/>
            </a:xfrm>
            <a:prstGeom prst="line">
              <a:avLst/>
            </a:prstGeom>
            <a:ln w="12700">
              <a:solidFill>
                <a:srgbClr val="95710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8256545" y="2293034"/>
              <a:ext cx="0" cy="1392701"/>
            </a:xfrm>
            <a:prstGeom prst="line">
              <a:avLst/>
            </a:prstGeom>
            <a:ln w="12700">
              <a:solidFill>
                <a:srgbClr val="95710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8117275" y="2293034"/>
              <a:ext cx="0" cy="1392701"/>
            </a:xfrm>
            <a:prstGeom prst="line">
              <a:avLst/>
            </a:prstGeom>
            <a:ln w="12700">
              <a:solidFill>
                <a:srgbClr val="95710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3740336" y="2293034"/>
              <a:ext cx="121709" cy="1401774"/>
            </a:xfrm>
            <a:prstGeom prst="rect">
              <a:avLst/>
            </a:prstGeom>
            <a:solidFill>
              <a:schemeClr val="accent3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4575915" y="2293034"/>
              <a:ext cx="121709" cy="1401774"/>
            </a:xfrm>
            <a:prstGeom prst="rect">
              <a:avLst/>
            </a:prstGeom>
            <a:solidFill>
              <a:schemeClr val="accent3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492120" y="2293034"/>
              <a:ext cx="121709" cy="1401774"/>
            </a:xfrm>
            <a:prstGeom prst="rect">
              <a:avLst/>
            </a:prstGeom>
            <a:solidFill>
              <a:schemeClr val="accent3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378347" y="2293034"/>
              <a:ext cx="121709" cy="1401774"/>
            </a:xfrm>
            <a:prstGeom prst="rect">
              <a:avLst/>
            </a:prstGeom>
            <a:solidFill>
              <a:schemeClr val="accent3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7265615" y="2293034"/>
              <a:ext cx="121709" cy="1401774"/>
            </a:xfrm>
            <a:prstGeom prst="rect">
              <a:avLst/>
            </a:prstGeom>
            <a:solidFill>
              <a:schemeClr val="accent3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122112" y="2293034"/>
              <a:ext cx="121709" cy="1401774"/>
            </a:xfrm>
            <a:prstGeom prst="rect">
              <a:avLst/>
            </a:prstGeom>
            <a:solidFill>
              <a:schemeClr val="accent3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sp>
        <p:nvSpPr>
          <p:cNvPr id="63" name="Google Shape;898;p88"/>
          <p:cNvSpPr txBox="1"/>
          <p:nvPr/>
        </p:nvSpPr>
        <p:spPr>
          <a:xfrm>
            <a:off x="3211127" y="1657666"/>
            <a:ext cx="1357862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Prediction Count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729488" y="4321572"/>
            <a:ext cx="4442504" cy="0"/>
          </a:xfrm>
          <a:prstGeom prst="straightConnector1">
            <a:avLst/>
          </a:prstGeom>
          <a:ln w="19050"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Predictions</a:t>
            </a:r>
            <a:endParaRPr lang="en-US" dirty="0"/>
          </a:p>
        </p:txBody>
      </p:sp>
      <p:sp>
        <p:nvSpPr>
          <p:cNvPr id="115" name="Google Shape;898;p88"/>
          <p:cNvSpPr txBox="1"/>
          <p:nvPr/>
        </p:nvSpPr>
        <p:spPr>
          <a:xfrm>
            <a:off x="627286" y="902716"/>
            <a:ext cx="5705557" cy="37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Watching the distribution and frequencies of model predictions over time can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help identify warning signs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of model performance degradation.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16" name="Google Shape;898;p88"/>
          <p:cNvSpPr txBox="1"/>
          <p:nvPr/>
        </p:nvSpPr>
        <p:spPr>
          <a:xfrm>
            <a:off x="627286" y="1726099"/>
            <a:ext cx="2367567" cy="90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In this example, we can see that over time, the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frequencies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of the model predictions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move further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and further away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from our expected range.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7" name="Group 6"/>
          <p:cNvGrpSpPr/>
          <p:nvPr/>
        </p:nvGrpSpPr>
        <p:grpSpPr>
          <a:xfrm rot="5400000">
            <a:off x="6807386" y="1796995"/>
            <a:ext cx="1215236" cy="2399325"/>
            <a:chOff x="3591875" y="898552"/>
            <a:chExt cx="1215236" cy="1607090"/>
          </a:xfrm>
        </p:grpSpPr>
        <p:sp>
          <p:nvSpPr>
            <p:cNvPr id="111" name="Rectangle 110"/>
            <p:cNvSpPr/>
            <p:nvPr/>
          </p:nvSpPr>
          <p:spPr>
            <a:xfrm rot="16200000">
              <a:off x="4564664" y="2041459"/>
              <a:ext cx="50309" cy="434583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 rot="16200000">
              <a:off x="3769815" y="2248999"/>
              <a:ext cx="78703" cy="434583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3939283" y="1543818"/>
              <a:ext cx="111481" cy="80629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4555487" y="1400071"/>
              <a:ext cx="68665" cy="434583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 rot="16200000">
              <a:off x="3952910" y="1011465"/>
              <a:ext cx="84229" cy="80629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 rot="16200000">
              <a:off x="4552259" y="718821"/>
              <a:ext cx="75122" cy="434583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454307" y="4463144"/>
            <a:ext cx="1035836" cy="179556"/>
            <a:chOff x="3454307" y="4463144"/>
            <a:chExt cx="1035836" cy="179556"/>
          </a:xfrm>
        </p:grpSpPr>
        <p:sp>
          <p:nvSpPr>
            <p:cNvPr id="109" name="Google Shape;898;p88"/>
            <p:cNvSpPr txBox="1"/>
            <p:nvPr/>
          </p:nvSpPr>
          <p:spPr>
            <a:xfrm>
              <a:off x="3586958" y="4463144"/>
              <a:ext cx="903185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lvl="7">
                <a:lnSpc>
                  <a:spcPct val="115000"/>
                </a:lnSpc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Expected Range</a:t>
              </a:r>
              <a:endPara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3454307" y="4506625"/>
              <a:ext cx="92490" cy="136075"/>
              <a:chOff x="3454307" y="4506625"/>
              <a:chExt cx="92490" cy="136075"/>
            </a:xfrm>
          </p:grpSpPr>
          <p:grpSp>
            <p:nvGrpSpPr>
              <p:cNvPr id="108" name="Group 107"/>
              <p:cNvGrpSpPr/>
              <p:nvPr/>
            </p:nvGrpSpPr>
            <p:grpSpPr>
              <a:xfrm rot="16200000">
                <a:off x="3432514" y="4528418"/>
                <a:ext cx="136075" cy="92490"/>
                <a:chOff x="3366744" y="4698184"/>
                <a:chExt cx="136075" cy="92490"/>
              </a:xfrm>
            </p:grpSpPr>
            <p:cxnSp>
              <p:nvCxnSpPr>
                <p:cNvPr id="97" name="Straight Connector 96"/>
                <p:cNvCxnSpPr/>
                <p:nvPr/>
              </p:nvCxnSpPr>
              <p:spPr>
                <a:xfrm>
                  <a:off x="3366745" y="4698184"/>
                  <a:ext cx="136074" cy="0"/>
                </a:xfrm>
                <a:prstGeom prst="line">
                  <a:avLst/>
                </a:prstGeom>
                <a:ln w="12700">
                  <a:solidFill>
                    <a:srgbClr val="957104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3366744" y="4790674"/>
                  <a:ext cx="131312" cy="0"/>
                </a:xfrm>
                <a:prstGeom prst="line">
                  <a:avLst/>
                </a:prstGeom>
                <a:ln w="12700">
                  <a:solidFill>
                    <a:srgbClr val="957104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Rectangle 131"/>
              <p:cNvSpPr/>
              <p:nvPr/>
            </p:nvSpPr>
            <p:spPr>
              <a:xfrm>
                <a:off x="3465074" y="4506626"/>
                <a:ext cx="81723" cy="136074"/>
              </a:xfrm>
              <a:prstGeom prst="rect">
                <a:avLst/>
              </a:prstGeom>
              <a:solidFill>
                <a:schemeClr val="accent3">
                  <a:lumMod val="5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133" name="Group 132"/>
            <p:cNvGrpSpPr/>
            <p:nvPr/>
          </p:nvGrpSpPr>
          <p:grpSpPr>
            <a:xfrm>
              <a:off x="7331103" y="141172"/>
              <a:ext cx="914400" cy="914400"/>
              <a:chOff x="388697" y="2188023"/>
              <a:chExt cx="1695840" cy="1816343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1190898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149" name="Connector: Curved 148"/>
                <p:cNvCxnSpPr>
                  <a:stCxn id="139" idx="1"/>
                  <a:endCxn id="140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Connector: Curved 149"/>
                <p:cNvCxnSpPr>
                  <a:stCxn id="140" idx="3"/>
                  <a:endCxn id="139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Group 134"/>
              <p:cNvGrpSpPr/>
              <p:nvPr/>
            </p:nvGrpSpPr>
            <p:grpSpPr>
              <a:xfrm>
                <a:off x="1190898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145" name="Connector: Curved 144"/>
                <p:cNvCxnSpPr>
                  <a:stCxn id="147" idx="1"/>
                  <a:endCxn id="148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or: Curved 145"/>
                <p:cNvCxnSpPr>
                  <a:stCxn id="148" idx="3"/>
                  <a:endCxn id="147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48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136" name="Oval 135"/>
              <p:cNvSpPr/>
              <p:nvPr/>
            </p:nvSpPr>
            <p:spPr>
              <a:xfrm>
                <a:off x="388697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137" name="Group 136"/>
              <p:cNvGrpSpPr/>
              <p:nvPr/>
            </p:nvGrpSpPr>
            <p:grpSpPr>
              <a:xfrm>
                <a:off x="1190898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141" name="Connector: Curved 140"/>
                <p:cNvCxnSpPr>
                  <a:stCxn id="143" idx="1"/>
                  <a:endCxn id="144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Connector: Curved 141"/>
                <p:cNvCxnSpPr>
                  <a:stCxn id="144" idx="3"/>
                  <a:endCxn id="143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44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1190898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139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40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151" name="Google Shape;898;p88"/>
            <p:cNvSpPr txBox="1"/>
            <p:nvPr/>
          </p:nvSpPr>
          <p:spPr>
            <a:xfrm>
              <a:off x="7436418" y="279815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5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>
            <a:off x="3509889" y="2591043"/>
            <a:ext cx="5036353" cy="0"/>
          </a:xfrm>
          <a:prstGeom prst="straightConnector1">
            <a:avLst/>
          </a:prstGeom>
          <a:ln w="19050"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825381" y="1771344"/>
            <a:ext cx="1054693" cy="694401"/>
            <a:chOff x="3825381" y="1893254"/>
            <a:chExt cx="1054693" cy="694401"/>
          </a:xfrm>
        </p:grpSpPr>
        <p:sp>
          <p:nvSpPr>
            <p:cNvPr id="5" name="Freeform: Shape 4"/>
            <p:cNvSpPr/>
            <p:nvPr/>
          </p:nvSpPr>
          <p:spPr>
            <a:xfrm rot="21433409">
              <a:off x="3931363" y="1978030"/>
              <a:ext cx="790934" cy="604891"/>
            </a:xfrm>
            <a:custGeom>
              <a:avLst/>
              <a:gdLst>
                <a:gd name="connsiteX0" fmla="*/ 0 w 1528763"/>
                <a:gd name="connsiteY0" fmla="*/ 752475 h 785813"/>
                <a:gd name="connsiteX1" fmla="*/ 366713 w 1528763"/>
                <a:gd name="connsiteY1" fmla="*/ 709613 h 785813"/>
                <a:gd name="connsiteX2" fmla="*/ 528638 w 1528763"/>
                <a:gd name="connsiteY2" fmla="*/ 333375 h 785813"/>
                <a:gd name="connsiteX3" fmla="*/ 795338 w 1528763"/>
                <a:gd name="connsiteY3" fmla="*/ 0 h 785813"/>
                <a:gd name="connsiteX4" fmla="*/ 1028700 w 1528763"/>
                <a:gd name="connsiteY4" fmla="*/ 342900 h 785813"/>
                <a:gd name="connsiteX5" fmla="*/ 1171575 w 1528763"/>
                <a:gd name="connsiteY5" fmla="*/ 733425 h 785813"/>
                <a:gd name="connsiteX6" fmla="*/ 1528763 w 1528763"/>
                <a:gd name="connsiteY6" fmla="*/ 785813 h 78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8763" h="785813">
                  <a:moveTo>
                    <a:pt x="0" y="752475"/>
                  </a:moveTo>
                  <a:lnTo>
                    <a:pt x="366713" y="709613"/>
                  </a:lnTo>
                  <a:lnTo>
                    <a:pt x="528638" y="333375"/>
                  </a:lnTo>
                  <a:lnTo>
                    <a:pt x="795338" y="0"/>
                  </a:lnTo>
                  <a:lnTo>
                    <a:pt x="1028700" y="342900"/>
                  </a:lnTo>
                  <a:lnTo>
                    <a:pt x="1171575" y="733425"/>
                  </a:lnTo>
                  <a:lnTo>
                    <a:pt x="1528763" y="78581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4329295" y="1893254"/>
              <a:ext cx="0" cy="69440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825381" y="2575589"/>
              <a:ext cx="1054693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Google Shape;898;p88"/>
          <p:cNvSpPr txBox="1"/>
          <p:nvPr/>
        </p:nvSpPr>
        <p:spPr>
          <a:xfrm>
            <a:off x="4143507" y="1553811"/>
            <a:ext cx="499284" cy="12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Year 1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21" name="Google Shape;898;p88"/>
          <p:cNvSpPr txBox="1"/>
          <p:nvPr/>
        </p:nvSpPr>
        <p:spPr>
          <a:xfrm>
            <a:off x="5366925" y="1553811"/>
            <a:ext cx="499284" cy="12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Year 2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22" name="Google Shape;898;p88"/>
          <p:cNvSpPr txBox="1"/>
          <p:nvPr/>
        </p:nvSpPr>
        <p:spPr>
          <a:xfrm>
            <a:off x="6647516" y="1553811"/>
            <a:ext cx="499284" cy="12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Year 3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23" name="Google Shape;898;p88"/>
          <p:cNvSpPr txBox="1"/>
          <p:nvPr/>
        </p:nvSpPr>
        <p:spPr>
          <a:xfrm>
            <a:off x="7812987" y="1553811"/>
            <a:ext cx="499284" cy="12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Year 4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</a:t>
            </a:r>
            <a:endParaRPr lang="en-US" b="1" dirty="0"/>
          </a:p>
        </p:txBody>
      </p:sp>
      <p:graphicFrame>
        <p:nvGraphicFramePr>
          <p:cNvPr id="130" name="Table 3"/>
          <p:cNvGraphicFramePr>
            <a:graphicFrameLocks noGrp="1"/>
          </p:cNvGraphicFramePr>
          <p:nvPr/>
        </p:nvGraphicFramePr>
        <p:xfrm>
          <a:off x="4041813" y="2950712"/>
          <a:ext cx="731520" cy="595255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731520"/>
              </a:tblGrid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+mj-lt"/>
                          <a:cs typeface="+mj-lt"/>
                        </a:rPr>
                        <a:t>Genres</a:t>
                      </a:r>
                      <a:endParaRPr lang="en-US" sz="60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Drama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Action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Comedy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>
                    <a:lnB>
                      <a:noFill/>
                    </a:lnB>
                  </a:tcPr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Romance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31" name="Table 3"/>
          <p:cNvGraphicFramePr>
            <a:graphicFrameLocks noGrp="1"/>
          </p:cNvGraphicFramePr>
          <p:nvPr/>
        </p:nvGraphicFramePr>
        <p:xfrm>
          <a:off x="5279390" y="2950210"/>
          <a:ext cx="819785" cy="1190625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819785"/>
              </a:tblGrid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+mj-lt"/>
                          <a:cs typeface="+mj-lt"/>
                        </a:rPr>
                        <a:t>Genres</a:t>
                      </a:r>
                      <a:endParaRPr lang="en-US" sz="60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Drama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Action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Adventure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Comedy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+mj-lt"/>
                          <a:cs typeface="+mj-lt"/>
                        </a:rPr>
                        <a:t>Dark Comedy</a:t>
                      </a:r>
                      <a:endParaRPr lang="en-US" sz="600" b="1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+mj-lt"/>
                          <a:cs typeface="+mj-lt"/>
                        </a:rPr>
                        <a:t>Slapstick Comedy</a:t>
                      </a:r>
                      <a:endParaRPr lang="en-US" sz="600" b="1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+mj-lt"/>
                          <a:cs typeface="+mj-lt"/>
                        </a:rPr>
                        <a:t>Romance</a:t>
                      </a:r>
                      <a:endParaRPr lang="en-US" sz="600" b="1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+mj-lt"/>
                          <a:cs typeface="+mj-lt"/>
                        </a:rPr>
                        <a:t>Romantic Comedy</a:t>
                      </a:r>
                      <a:endParaRPr lang="en-US" sz="600" b="1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>
                    <a:lnB>
                      <a:noFill/>
                    </a:lnB>
                  </a:tcPr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+mj-lt"/>
                          <a:cs typeface="+mj-lt"/>
                        </a:rPr>
                        <a:t>Documentary</a:t>
                      </a:r>
                      <a:endParaRPr lang="en-US" sz="600" b="1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32" name="Table 3"/>
          <p:cNvGraphicFramePr>
            <a:graphicFrameLocks noGrp="1"/>
          </p:cNvGraphicFramePr>
          <p:nvPr/>
        </p:nvGraphicFramePr>
        <p:xfrm>
          <a:off x="6487301" y="2950712"/>
          <a:ext cx="731520" cy="1309561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731520"/>
              </a:tblGrid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+mj-lt"/>
                          <a:cs typeface="+mj-lt"/>
                        </a:rPr>
                        <a:t>Genres</a:t>
                      </a:r>
                      <a:endParaRPr lang="en-US" sz="60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Drama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Action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Adventure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Comedy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Dark Comedy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Slapstick Comedy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Romance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Romantic Comedy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Documentary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+mj-lt"/>
                          <a:cs typeface="+mj-lt"/>
                        </a:rPr>
                        <a:t>Foreign</a:t>
                      </a:r>
                      <a:endParaRPr lang="en-US" sz="600" b="1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3" name="Google Shape;898;p88"/>
          <p:cNvSpPr txBox="1"/>
          <p:nvPr/>
        </p:nvSpPr>
        <p:spPr>
          <a:xfrm>
            <a:off x="3904289" y="2761263"/>
            <a:ext cx="738502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Decade 1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34" name="Google Shape;898;p88"/>
          <p:cNvSpPr txBox="1"/>
          <p:nvPr/>
        </p:nvSpPr>
        <p:spPr>
          <a:xfrm>
            <a:off x="5136606" y="2761263"/>
            <a:ext cx="738502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Decade 2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35" name="Google Shape;898;p88"/>
          <p:cNvSpPr txBox="1"/>
          <p:nvPr/>
        </p:nvSpPr>
        <p:spPr>
          <a:xfrm>
            <a:off x="6368923" y="2761263"/>
            <a:ext cx="738502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Decade 3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64" name="Google Shape;898;p88"/>
          <p:cNvSpPr txBox="1"/>
          <p:nvPr/>
        </p:nvSpPr>
        <p:spPr>
          <a:xfrm>
            <a:off x="3687558" y="1557848"/>
            <a:ext cx="2167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X1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65" name="Google Shape;898;p88"/>
          <p:cNvSpPr txBox="1"/>
          <p:nvPr/>
        </p:nvSpPr>
        <p:spPr>
          <a:xfrm>
            <a:off x="3666457" y="2755136"/>
            <a:ext cx="23783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X2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68" name="Google Shape;898;p88"/>
          <p:cNvSpPr txBox="1"/>
          <p:nvPr/>
        </p:nvSpPr>
        <p:spPr>
          <a:xfrm>
            <a:off x="608793" y="883227"/>
            <a:ext cx="5878508" cy="37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The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underlying distribution of data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can (and often)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shifts with time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It is crucial to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keep an eye on data drift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69" name="Google Shape;898;p88"/>
          <p:cNvSpPr txBox="1"/>
          <p:nvPr/>
        </p:nvSpPr>
        <p:spPr>
          <a:xfrm>
            <a:off x="608793" y="2715589"/>
            <a:ext cx="2684542" cy="143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As time goes by, it is common for a particular variable to be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able to take on new values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, that previously did not exist. The figure for input data variable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X2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illustrates this. Since encodings for models are finite, the frequency and count of new unknown values must be monitored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4988808" y="1771344"/>
            <a:ext cx="1054693" cy="694401"/>
            <a:chOff x="4988808" y="1893254"/>
            <a:chExt cx="1054693" cy="694401"/>
          </a:xfrm>
        </p:grpSpPr>
        <p:sp>
          <p:nvSpPr>
            <p:cNvPr id="105" name="Freeform: Shape 104"/>
            <p:cNvSpPr/>
            <p:nvPr/>
          </p:nvSpPr>
          <p:spPr>
            <a:xfrm rot="21433409">
              <a:off x="5149327" y="1978030"/>
              <a:ext cx="790934" cy="604891"/>
            </a:xfrm>
            <a:custGeom>
              <a:avLst/>
              <a:gdLst>
                <a:gd name="connsiteX0" fmla="*/ 0 w 1528763"/>
                <a:gd name="connsiteY0" fmla="*/ 752475 h 785813"/>
                <a:gd name="connsiteX1" fmla="*/ 366713 w 1528763"/>
                <a:gd name="connsiteY1" fmla="*/ 709613 h 785813"/>
                <a:gd name="connsiteX2" fmla="*/ 528638 w 1528763"/>
                <a:gd name="connsiteY2" fmla="*/ 333375 h 785813"/>
                <a:gd name="connsiteX3" fmla="*/ 795338 w 1528763"/>
                <a:gd name="connsiteY3" fmla="*/ 0 h 785813"/>
                <a:gd name="connsiteX4" fmla="*/ 1028700 w 1528763"/>
                <a:gd name="connsiteY4" fmla="*/ 342900 h 785813"/>
                <a:gd name="connsiteX5" fmla="*/ 1171575 w 1528763"/>
                <a:gd name="connsiteY5" fmla="*/ 733425 h 785813"/>
                <a:gd name="connsiteX6" fmla="*/ 1528763 w 1528763"/>
                <a:gd name="connsiteY6" fmla="*/ 785813 h 78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8763" h="785813">
                  <a:moveTo>
                    <a:pt x="0" y="752475"/>
                  </a:moveTo>
                  <a:lnTo>
                    <a:pt x="366713" y="709613"/>
                  </a:lnTo>
                  <a:lnTo>
                    <a:pt x="528638" y="333375"/>
                  </a:lnTo>
                  <a:lnTo>
                    <a:pt x="795338" y="0"/>
                  </a:lnTo>
                  <a:lnTo>
                    <a:pt x="1028700" y="342900"/>
                  </a:lnTo>
                  <a:lnTo>
                    <a:pt x="1171575" y="733425"/>
                  </a:lnTo>
                  <a:lnTo>
                    <a:pt x="1528763" y="78581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  <a:cs typeface="+mj-lt"/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988808" y="2575589"/>
              <a:ext cx="1054693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5492722" y="1893254"/>
              <a:ext cx="0" cy="69440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6242389" y="1771344"/>
            <a:ext cx="1054693" cy="694401"/>
            <a:chOff x="6242389" y="1893254"/>
            <a:chExt cx="1054693" cy="694401"/>
          </a:xfrm>
        </p:grpSpPr>
        <p:sp>
          <p:nvSpPr>
            <p:cNvPr id="113" name="Freeform: Shape 112"/>
            <p:cNvSpPr/>
            <p:nvPr/>
          </p:nvSpPr>
          <p:spPr>
            <a:xfrm rot="21433409">
              <a:off x="6458127" y="1978030"/>
              <a:ext cx="790934" cy="604891"/>
            </a:xfrm>
            <a:custGeom>
              <a:avLst/>
              <a:gdLst>
                <a:gd name="connsiteX0" fmla="*/ 0 w 1528763"/>
                <a:gd name="connsiteY0" fmla="*/ 752475 h 785813"/>
                <a:gd name="connsiteX1" fmla="*/ 366713 w 1528763"/>
                <a:gd name="connsiteY1" fmla="*/ 709613 h 785813"/>
                <a:gd name="connsiteX2" fmla="*/ 528638 w 1528763"/>
                <a:gd name="connsiteY2" fmla="*/ 333375 h 785813"/>
                <a:gd name="connsiteX3" fmla="*/ 795338 w 1528763"/>
                <a:gd name="connsiteY3" fmla="*/ 0 h 785813"/>
                <a:gd name="connsiteX4" fmla="*/ 1028700 w 1528763"/>
                <a:gd name="connsiteY4" fmla="*/ 342900 h 785813"/>
                <a:gd name="connsiteX5" fmla="*/ 1171575 w 1528763"/>
                <a:gd name="connsiteY5" fmla="*/ 733425 h 785813"/>
                <a:gd name="connsiteX6" fmla="*/ 1528763 w 1528763"/>
                <a:gd name="connsiteY6" fmla="*/ 785813 h 78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8763" h="785813">
                  <a:moveTo>
                    <a:pt x="0" y="752475"/>
                  </a:moveTo>
                  <a:lnTo>
                    <a:pt x="366713" y="709613"/>
                  </a:lnTo>
                  <a:lnTo>
                    <a:pt x="528638" y="333375"/>
                  </a:lnTo>
                  <a:lnTo>
                    <a:pt x="795338" y="0"/>
                  </a:lnTo>
                  <a:lnTo>
                    <a:pt x="1028700" y="342900"/>
                  </a:lnTo>
                  <a:lnTo>
                    <a:pt x="1171575" y="733425"/>
                  </a:lnTo>
                  <a:lnTo>
                    <a:pt x="1528763" y="78581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  <a:cs typeface="+mj-lt"/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6242389" y="2575589"/>
              <a:ext cx="1054693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6746303" y="1893254"/>
              <a:ext cx="0" cy="69440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7414402" y="1771344"/>
            <a:ext cx="1117653" cy="694401"/>
            <a:chOff x="7414402" y="1893254"/>
            <a:chExt cx="1117653" cy="694401"/>
          </a:xfrm>
        </p:grpSpPr>
        <p:sp>
          <p:nvSpPr>
            <p:cNvPr id="117" name="Freeform: Shape 116"/>
            <p:cNvSpPr/>
            <p:nvPr/>
          </p:nvSpPr>
          <p:spPr>
            <a:xfrm rot="21433409">
              <a:off x="7741122" y="1978030"/>
              <a:ext cx="790933" cy="604891"/>
            </a:xfrm>
            <a:custGeom>
              <a:avLst/>
              <a:gdLst>
                <a:gd name="connsiteX0" fmla="*/ 0 w 1528763"/>
                <a:gd name="connsiteY0" fmla="*/ 752475 h 785813"/>
                <a:gd name="connsiteX1" fmla="*/ 366713 w 1528763"/>
                <a:gd name="connsiteY1" fmla="*/ 709613 h 785813"/>
                <a:gd name="connsiteX2" fmla="*/ 528638 w 1528763"/>
                <a:gd name="connsiteY2" fmla="*/ 333375 h 785813"/>
                <a:gd name="connsiteX3" fmla="*/ 795338 w 1528763"/>
                <a:gd name="connsiteY3" fmla="*/ 0 h 785813"/>
                <a:gd name="connsiteX4" fmla="*/ 1028700 w 1528763"/>
                <a:gd name="connsiteY4" fmla="*/ 342900 h 785813"/>
                <a:gd name="connsiteX5" fmla="*/ 1171575 w 1528763"/>
                <a:gd name="connsiteY5" fmla="*/ 733425 h 785813"/>
                <a:gd name="connsiteX6" fmla="*/ 1528763 w 1528763"/>
                <a:gd name="connsiteY6" fmla="*/ 785813 h 78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8763" h="785813">
                  <a:moveTo>
                    <a:pt x="0" y="752475"/>
                  </a:moveTo>
                  <a:lnTo>
                    <a:pt x="366713" y="709613"/>
                  </a:lnTo>
                  <a:lnTo>
                    <a:pt x="528638" y="333375"/>
                  </a:lnTo>
                  <a:lnTo>
                    <a:pt x="795338" y="0"/>
                  </a:lnTo>
                  <a:lnTo>
                    <a:pt x="1028700" y="342900"/>
                  </a:lnTo>
                  <a:lnTo>
                    <a:pt x="1171575" y="733425"/>
                  </a:lnTo>
                  <a:lnTo>
                    <a:pt x="1528763" y="78581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7414402" y="2575589"/>
              <a:ext cx="1054693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7918316" y="1893254"/>
              <a:ext cx="0" cy="69440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7331103" y="141172"/>
              <a:ext cx="914400" cy="914400"/>
              <a:chOff x="388697" y="2188023"/>
              <a:chExt cx="1695840" cy="1816343"/>
            </a:xfrm>
          </p:grpSpPr>
          <p:grpSp>
            <p:nvGrpSpPr>
              <p:cNvPr id="176" name="Group 175"/>
              <p:cNvGrpSpPr/>
              <p:nvPr/>
            </p:nvGrpSpPr>
            <p:grpSpPr>
              <a:xfrm>
                <a:off x="1190898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191" name="Connector: Curved 190"/>
                <p:cNvCxnSpPr>
                  <a:stCxn id="181" idx="1"/>
                  <a:endCxn id="182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nector: Curved 191"/>
                <p:cNvCxnSpPr>
                  <a:stCxn id="182" idx="3"/>
                  <a:endCxn id="181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/>
            </p:nvGrpSpPr>
            <p:grpSpPr>
              <a:xfrm>
                <a:off x="1190898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187" name="Connector: Curved 186"/>
                <p:cNvCxnSpPr>
                  <a:stCxn id="189" idx="1"/>
                  <a:endCxn id="190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Connector: Curved 187"/>
                <p:cNvCxnSpPr>
                  <a:stCxn id="190" idx="3"/>
                  <a:endCxn id="189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90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178" name="Oval 177"/>
              <p:cNvSpPr/>
              <p:nvPr/>
            </p:nvSpPr>
            <p:spPr>
              <a:xfrm>
                <a:off x="388697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179" name="Group 178"/>
              <p:cNvGrpSpPr/>
              <p:nvPr/>
            </p:nvGrpSpPr>
            <p:grpSpPr>
              <a:xfrm>
                <a:off x="1190898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183" name="Connector: Curved 182"/>
                <p:cNvCxnSpPr>
                  <a:stCxn id="185" idx="1"/>
                  <a:endCxn id="186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Connector: Curved 183"/>
                <p:cNvCxnSpPr>
                  <a:stCxn id="186" idx="3"/>
                  <a:endCxn id="185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86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180" name="Group 179"/>
              <p:cNvGrpSpPr/>
              <p:nvPr/>
            </p:nvGrpSpPr>
            <p:grpSpPr>
              <a:xfrm>
                <a:off x="1190898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181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82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193" name="Google Shape;898;p88"/>
            <p:cNvSpPr txBox="1"/>
            <p:nvPr/>
          </p:nvSpPr>
          <p:spPr>
            <a:xfrm>
              <a:off x="7436418" y="279815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5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56" name="Google Shape;898;p88"/>
          <p:cNvSpPr txBox="1"/>
          <p:nvPr/>
        </p:nvSpPr>
        <p:spPr>
          <a:xfrm>
            <a:off x="604360" y="1554415"/>
            <a:ext cx="2684542" cy="90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The figure for input data variable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X1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illustrates this. Since it is common practice to normalize input data before feeding it to a model, it’s important to track distributions.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Thumbs up sign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36731" y="3398180"/>
            <a:ext cx="514238" cy="514238"/>
          </a:xfrm>
          <a:prstGeom prst="rect">
            <a:avLst/>
          </a:prstGeom>
        </p:spPr>
      </p:pic>
      <p:pic>
        <p:nvPicPr>
          <p:cNvPr id="6" name="Graphic 5" descr="Thumbs Down with solid fil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3200" y="3397539"/>
            <a:ext cx="514238" cy="514238"/>
          </a:xfrm>
          <a:prstGeom prst="rect">
            <a:avLst/>
          </a:prstGeom>
        </p:spPr>
      </p:pic>
      <p:cxnSp>
        <p:nvCxnSpPr>
          <p:cNvPr id="70" name="Straight Arrow Connector 69"/>
          <p:cNvCxnSpPr/>
          <p:nvPr/>
        </p:nvCxnSpPr>
        <p:spPr>
          <a:xfrm>
            <a:off x="4479735" y="4216513"/>
            <a:ext cx="2813296" cy="0"/>
          </a:xfrm>
          <a:prstGeom prst="straightConnector1">
            <a:avLst/>
          </a:prstGeom>
          <a:ln w="19050"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Google Shape;898;p88"/>
          <p:cNvSpPr txBox="1"/>
          <p:nvPr/>
        </p:nvSpPr>
        <p:spPr>
          <a:xfrm>
            <a:off x="3819025" y="1740903"/>
            <a:ext cx="641460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Proportion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1850969" y="3400619"/>
            <a:ext cx="142192" cy="42350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Google Shape;898;p88"/>
          <p:cNvSpPr txBox="1"/>
          <p:nvPr/>
        </p:nvSpPr>
        <p:spPr>
          <a:xfrm>
            <a:off x="3731285" y="2298628"/>
            <a:ext cx="590789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b="1" dirty="0">
                <a:solidFill>
                  <a:srgbClr val="7030A0"/>
                </a:solidFill>
                <a:latin typeface="+mj-lt"/>
                <a:ea typeface="Montserrat"/>
                <a:cs typeface="+mj-lt"/>
                <a:sym typeface="Montserrat"/>
              </a:rPr>
              <a:t>Threshold</a:t>
            </a:r>
            <a:endParaRPr lang="en-US" sz="800" b="1" dirty="0">
              <a:solidFill>
                <a:srgbClr val="7030A0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358255" y="1926995"/>
            <a:ext cx="3312901" cy="2195947"/>
            <a:chOff x="4204335" y="1983545"/>
            <a:chExt cx="3312901" cy="2195947"/>
          </a:xfrm>
        </p:grpSpPr>
        <p:grpSp>
          <p:nvGrpSpPr>
            <p:cNvPr id="56" name="Group 55"/>
            <p:cNvGrpSpPr/>
            <p:nvPr/>
          </p:nvGrpSpPr>
          <p:grpSpPr>
            <a:xfrm>
              <a:off x="4463549" y="2141041"/>
              <a:ext cx="346067" cy="1750062"/>
              <a:chOff x="3736554" y="2141041"/>
              <a:chExt cx="346067" cy="1750062"/>
            </a:xfrm>
          </p:grpSpPr>
          <p:sp>
            <p:nvSpPr>
              <p:cNvPr id="37" name="Rectangle 36"/>
              <p:cNvSpPr/>
              <p:nvPr/>
            </p:nvSpPr>
            <p:spPr>
              <a:xfrm rot="16200000">
                <a:off x="3075568" y="2884051"/>
                <a:ext cx="1668039" cy="34606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16200000">
                <a:off x="3868575" y="2009020"/>
                <a:ext cx="82024" cy="34606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5293229" y="2141041"/>
              <a:ext cx="346067" cy="1750063"/>
              <a:chOff x="4885531" y="2141041"/>
              <a:chExt cx="346067" cy="1750063"/>
            </a:xfrm>
          </p:grpSpPr>
          <p:sp>
            <p:nvSpPr>
              <p:cNvPr id="39" name="Rectangle 38"/>
              <p:cNvSpPr/>
              <p:nvPr/>
            </p:nvSpPr>
            <p:spPr>
              <a:xfrm rot="16200000">
                <a:off x="4252354" y="2911860"/>
                <a:ext cx="1612422" cy="34606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16200000">
                <a:off x="4989745" y="2036827"/>
                <a:ext cx="137637" cy="34606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6122909" y="2141042"/>
              <a:ext cx="346067" cy="1750062"/>
              <a:chOff x="5939929" y="2141042"/>
              <a:chExt cx="346067" cy="1750062"/>
            </a:xfrm>
          </p:grpSpPr>
          <p:sp>
            <p:nvSpPr>
              <p:cNvPr id="44" name="Rectangle 43"/>
              <p:cNvSpPr/>
              <p:nvPr/>
            </p:nvSpPr>
            <p:spPr>
              <a:xfrm rot="16200000">
                <a:off x="5385013" y="2990121"/>
                <a:ext cx="1455900" cy="34606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965883" y="2115088"/>
                <a:ext cx="294158" cy="34606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6952589" y="2143928"/>
              <a:ext cx="346067" cy="1750063"/>
              <a:chOff x="7049537" y="2143928"/>
              <a:chExt cx="346067" cy="1750063"/>
            </a:xfrm>
          </p:grpSpPr>
          <p:sp>
            <p:nvSpPr>
              <p:cNvPr id="50" name="Rectangle 49"/>
              <p:cNvSpPr/>
              <p:nvPr/>
            </p:nvSpPr>
            <p:spPr>
              <a:xfrm rot="16200000">
                <a:off x="6546799" y="3045186"/>
                <a:ext cx="1351544" cy="34606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 rot="16200000">
                <a:off x="7023311" y="2170154"/>
                <a:ext cx="398517" cy="34606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  <p:sp>
          <p:nvSpPr>
            <p:cNvPr id="71" name="Google Shape;898;p88"/>
            <p:cNvSpPr txBox="1"/>
            <p:nvPr/>
          </p:nvSpPr>
          <p:spPr>
            <a:xfrm>
              <a:off x="4267332" y="4019448"/>
              <a:ext cx="738502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lvl="7" algn="ctr">
                <a:lnSpc>
                  <a:spcPct val="115000"/>
                </a:lnSpc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Quarter 1</a:t>
              </a:r>
              <a:endPara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72" name="Google Shape;898;p88"/>
            <p:cNvSpPr txBox="1"/>
            <p:nvPr/>
          </p:nvSpPr>
          <p:spPr>
            <a:xfrm>
              <a:off x="5105721" y="4019448"/>
              <a:ext cx="738502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lvl="7" algn="ctr">
                <a:lnSpc>
                  <a:spcPct val="115000"/>
                </a:lnSpc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Quarter 2</a:t>
              </a:r>
              <a:endPara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73" name="Google Shape;898;p88"/>
            <p:cNvSpPr txBox="1"/>
            <p:nvPr/>
          </p:nvSpPr>
          <p:spPr>
            <a:xfrm>
              <a:off x="5940345" y="4019448"/>
              <a:ext cx="738502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lvl="7" algn="ctr">
                <a:lnSpc>
                  <a:spcPct val="115000"/>
                </a:lnSpc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Quarter 3</a:t>
              </a:r>
              <a:endPara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74" name="Google Shape;898;p88"/>
            <p:cNvSpPr txBox="1"/>
            <p:nvPr/>
          </p:nvSpPr>
          <p:spPr>
            <a:xfrm>
              <a:off x="6778734" y="4019448"/>
              <a:ext cx="738502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lvl="7" algn="ctr">
                <a:lnSpc>
                  <a:spcPct val="115000"/>
                </a:lnSpc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Quarter 4</a:t>
              </a:r>
              <a:endPara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4214057" y="2435204"/>
              <a:ext cx="3181546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214057" y="3891104"/>
              <a:ext cx="3181546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204335" y="1983545"/>
              <a:ext cx="0" cy="1919095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Feedback</a:t>
            </a:r>
            <a:endParaRPr lang="en-US" dirty="0"/>
          </a:p>
        </p:txBody>
      </p:sp>
      <p:sp>
        <p:nvSpPr>
          <p:cNvPr id="102" name="Google Shape;898;p88"/>
          <p:cNvSpPr txBox="1"/>
          <p:nvPr/>
        </p:nvSpPr>
        <p:spPr>
          <a:xfrm>
            <a:off x="604755" y="911209"/>
            <a:ext cx="5352260" cy="37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In order to gauge the effectiveness of a model, many AI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systems have a method for obtaining user feedback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built in.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04" name="Google Shape;898;p88"/>
          <p:cNvSpPr txBox="1"/>
          <p:nvPr/>
        </p:nvSpPr>
        <p:spPr>
          <a:xfrm>
            <a:off x="604755" y="1752019"/>
            <a:ext cx="2684542" cy="143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 common feature is the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thumbs-up or thumbs-down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buttons available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on recommender systems.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Music and movie streaming services are heavy users of this. The proportion of feedback should be tracked, with the goal of trying to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maintain as high a positive feedback proportion as possible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108" name="Group 107"/>
            <p:cNvGrpSpPr/>
            <p:nvPr/>
          </p:nvGrpSpPr>
          <p:grpSpPr>
            <a:xfrm>
              <a:off x="7331103" y="141172"/>
              <a:ext cx="914400" cy="914400"/>
              <a:chOff x="388697" y="2188023"/>
              <a:chExt cx="1695840" cy="1816343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1190898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137" name="Connector: Curved 136"/>
                <p:cNvCxnSpPr>
                  <a:stCxn id="127" idx="1"/>
                  <a:endCxn id="128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nector: Curved 137"/>
                <p:cNvCxnSpPr>
                  <a:stCxn id="128" idx="3"/>
                  <a:endCxn id="127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Group 109"/>
              <p:cNvGrpSpPr/>
              <p:nvPr/>
            </p:nvGrpSpPr>
            <p:grpSpPr>
              <a:xfrm>
                <a:off x="1190898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133" name="Connector: Curved 132"/>
                <p:cNvCxnSpPr>
                  <a:stCxn id="135" idx="1"/>
                  <a:endCxn id="136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onnector: Curved 133"/>
                <p:cNvCxnSpPr>
                  <a:stCxn id="136" idx="3"/>
                  <a:endCxn id="135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36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111" name="Oval 110"/>
              <p:cNvSpPr/>
              <p:nvPr/>
            </p:nvSpPr>
            <p:spPr>
              <a:xfrm>
                <a:off x="388697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1190898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129" name="Connector: Curved 128"/>
                <p:cNvCxnSpPr>
                  <a:stCxn id="131" idx="1"/>
                  <a:endCxn id="132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or: Curved 129"/>
                <p:cNvCxnSpPr>
                  <a:stCxn id="132" idx="3"/>
                  <a:endCxn id="131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32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1190898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127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28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139" name="Google Shape;898;p88"/>
            <p:cNvSpPr txBox="1"/>
            <p:nvPr/>
          </p:nvSpPr>
          <p:spPr>
            <a:xfrm>
              <a:off x="7436418" y="279815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5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Retraining</a:t>
            </a:r>
            <a:endParaRPr lang="en-US" dirty="0"/>
          </a:p>
        </p:txBody>
      </p:sp>
      <p:sp>
        <p:nvSpPr>
          <p:cNvPr id="102" name="Google Shape;898;p88"/>
          <p:cNvSpPr txBox="1"/>
          <p:nvPr/>
        </p:nvSpPr>
        <p:spPr>
          <a:xfrm>
            <a:off x="615123" y="923375"/>
            <a:ext cx="5634971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Retraining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your model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is critical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to the success of a machine learning or AI effort. 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04" name="Google Shape;898;p88"/>
          <p:cNvSpPr txBox="1"/>
          <p:nvPr/>
        </p:nvSpPr>
        <p:spPr>
          <a:xfrm>
            <a:off x="657640" y="1426175"/>
            <a:ext cx="2509076" cy="90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Retraining should occur when model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performance is below par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, when there are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changes in data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, after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user feedback is received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, and at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regularly scheduled intervals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315905" y="2381507"/>
            <a:ext cx="1179351" cy="1197229"/>
            <a:chOff x="5775857" y="3104643"/>
            <a:chExt cx="722472" cy="733424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33" name="Freeform: Shape 32"/>
            <p:cNvSpPr/>
            <p:nvPr/>
          </p:nvSpPr>
          <p:spPr>
            <a:xfrm>
              <a:off x="5874822" y="3201988"/>
              <a:ext cx="113157" cy="113157"/>
            </a:xfrm>
            <a:custGeom>
              <a:avLst/>
              <a:gdLst>
                <a:gd name="connsiteX0" fmla="*/ 113157 w 113157"/>
                <a:gd name="connsiteY0" fmla="*/ 56579 h 113157"/>
                <a:gd name="connsiteX1" fmla="*/ 56578 w 113157"/>
                <a:gd name="connsiteY1" fmla="*/ 113157 h 113157"/>
                <a:gd name="connsiteX2" fmla="*/ 0 w 113157"/>
                <a:gd name="connsiteY2" fmla="*/ 56578 h 113157"/>
                <a:gd name="connsiteX3" fmla="*/ 56578 w 113157"/>
                <a:gd name="connsiteY3" fmla="*/ 0 h 113157"/>
                <a:gd name="connsiteX4" fmla="*/ 113157 w 113157"/>
                <a:gd name="connsiteY4" fmla="*/ 56579 h 113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157" h="113157">
                  <a:moveTo>
                    <a:pt x="113157" y="56579"/>
                  </a:moveTo>
                  <a:cubicBezTo>
                    <a:pt x="113157" y="87826"/>
                    <a:pt x="87826" y="113157"/>
                    <a:pt x="56578" y="113157"/>
                  </a:cubicBezTo>
                  <a:cubicBezTo>
                    <a:pt x="25331" y="113157"/>
                    <a:pt x="0" y="87826"/>
                    <a:pt x="0" y="56578"/>
                  </a:cubicBezTo>
                  <a:cubicBezTo>
                    <a:pt x="0" y="25331"/>
                    <a:pt x="25331" y="0"/>
                    <a:pt x="56578" y="0"/>
                  </a:cubicBezTo>
                  <a:cubicBezTo>
                    <a:pt x="87826" y="0"/>
                    <a:pt x="113157" y="25331"/>
                    <a:pt x="113157" y="565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5775857" y="3232614"/>
              <a:ext cx="493343" cy="605453"/>
            </a:xfrm>
            <a:custGeom>
              <a:avLst/>
              <a:gdLst>
                <a:gd name="connsiteX0" fmla="*/ 489204 w 493343"/>
                <a:gd name="connsiteY0" fmla="*/ 4140 h 605453"/>
                <a:gd name="connsiteX1" fmla="*/ 469011 w 493343"/>
                <a:gd name="connsiteY1" fmla="*/ 4140 h 605453"/>
                <a:gd name="connsiteX2" fmla="*/ 345948 w 493343"/>
                <a:gd name="connsiteY2" fmla="*/ 127203 h 605453"/>
                <a:gd name="connsiteX3" fmla="*/ 318230 w 493343"/>
                <a:gd name="connsiteY3" fmla="*/ 134251 h 605453"/>
                <a:gd name="connsiteX4" fmla="*/ 280702 w 493343"/>
                <a:gd name="connsiteY4" fmla="*/ 194354 h 605453"/>
                <a:gd name="connsiteX5" fmla="*/ 270034 w 493343"/>
                <a:gd name="connsiteY5" fmla="*/ 148920 h 605453"/>
                <a:gd name="connsiteX6" fmla="*/ 261557 w 493343"/>
                <a:gd name="connsiteY6" fmla="*/ 133299 h 605453"/>
                <a:gd name="connsiteX7" fmla="*/ 202121 w 493343"/>
                <a:gd name="connsiteY7" fmla="*/ 102247 h 605453"/>
                <a:gd name="connsiteX8" fmla="*/ 155543 w 493343"/>
                <a:gd name="connsiteY8" fmla="*/ 96628 h 605453"/>
                <a:gd name="connsiteX9" fmla="*/ 108871 w 493343"/>
                <a:gd name="connsiteY9" fmla="*/ 103676 h 605453"/>
                <a:gd name="connsiteX10" fmla="*/ 49530 w 493343"/>
                <a:gd name="connsiteY10" fmla="*/ 134728 h 605453"/>
                <a:gd name="connsiteX11" fmla="*/ 41053 w 493343"/>
                <a:gd name="connsiteY11" fmla="*/ 150349 h 605453"/>
                <a:gd name="connsiteX12" fmla="*/ 0 w 493343"/>
                <a:gd name="connsiteY12" fmla="*/ 325609 h 605453"/>
                <a:gd name="connsiteX13" fmla="*/ 28575 w 493343"/>
                <a:gd name="connsiteY13" fmla="*/ 354184 h 605453"/>
                <a:gd name="connsiteX14" fmla="*/ 55436 w 493343"/>
                <a:gd name="connsiteY14" fmla="*/ 333038 h 605453"/>
                <a:gd name="connsiteX15" fmla="*/ 85154 w 493343"/>
                <a:gd name="connsiteY15" fmla="*/ 210070 h 605453"/>
                <a:gd name="connsiteX16" fmla="*/ 85154 w 493343"/>
                <a:gd name="connsiteY16" fmla="*/ 605453 h 605453"/>
                <a:gd name="connsiteX17" fmla="*/ 141446 w 493343"/>
                <a:gd name="connsiteY17" fmla="*/ 605453 h 605453"/>
                <a:gd name="connsiteX18" fmla="*/ 141446 w 493343"/>
                <a:gd name="connsiteY18" fmla="*/ 351040 h 605453"/>
                <a:gd name="connsiteX19" fmla="*/ 170021 w 493343"/>
                <a:gd name="connsiteY19" fmla="*/ 351040 h 605453"/>
                <a:gd name="connsiteX20" fmla="*/ 170021 w 493343"/>
                <a:gd name="connsiteY20" fmla="*/ 605453 h 605453"/>
                <a:gd name="connsiteX21" fmla="*/ 226219 w 493343"/>
                <a:gd name="connsiteY21" fmla="*/ 605453 h 605453"/>
                <a:gd name="connsiteX22" fmla="*/ 226219 w 493343"/>
                <a:gd name="connsiteY22" fmla="*/ 208261 h 605453"/>
                <a:gd name="connsiteX23" fmla="*/ 236696 w 493343"/>
                <a:gd name="connsiteY23" fmla="*/ 253028 h 605453"/>
                <a:gd name="connsiteX24" fmla="*/ 242316 w 493343"/>
                <a:gd name="connsiteY24" fmla="*/ 260172 h 605453"/>
                <a:gd name="connsiteX25" fmla="*/ 280416 w 493343"/>
                <a:gd name="connsiteY25" fmla="*/ 273602 h 605453"/>
                <a:gd name="connsiteX26" fmla="*/ 303276 w 493343"/>
                <a:gd name="connsiteY26" fmla="*/ 263220 h 605453"/>
                <a:gd name="connsiteX27" fmla="*/ 361379 w 493343"/>
                <a:gd name="connsiteY27" fmla="*/ 167970 h 605453"/>
                <a:gd name="connsiteX28" fmla="*/ 365284 w 493343"/>
                <a:gd name="connsiteY28" fmla="*/ 148253 h 605453"/>
                <a:gd name="connsiteX29" fmla="*/ 489109 w 493343"/>
                <a:gd name="connsiteY29" fmla="*/ 24428 h 605453"/>
                <a:gd name="connsiteX30" fmla="*/ 489204 w 493343"/>
                <a:gd name="connsiteY30" fmla="*/ 4140 h 60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93343" h="605453">
                  <a:moveTo>
                    <a:pt x="489204" y="4140"/>
                  </a:moveTo>
                  <a:cubicBezTo>
                    <a:pt x="483604" y="-1380"/>
                    <a:pt x="474611" y="-1380"/>
                    <a:pt x="469011" y="4140"/>
                  </a:cubicBezTo>
                  <a:lnTo>
                    <a:pt x="345948" y="127203"/>
                  </a:lnTo>
                  <a:cubicBezTo>
                    <a:pt x="336113" y="124427"/>
                    <a:pt x="325545" y="127114"/>
                    <a:pt x="318230" y="134251"/>
                  </a:cubicBezTo>
                  <a:cubicBezTo>
                    <a:pt x="316230" y="136252"/>
                    <a:pt x="280702" y="194354"/>
                    <a:pt x="280702" y="194354"/>
                  </a:cubicBezTo>
                  <a:lnTo>
                    <a:pt x="270034" y="148920"/>
                  </a:lnTo>
                  <a:cubicBezTo>
                    <a:pt x="268621" y="143062"/>
                    <a:pt x="265699" y="137676"/>
                    <a:pt x="261557" y="133299"/>
                  </a:cubicBezTo>
                  <a:cubicBezTo>
                    <a:pt x="244001" y="119108"/>
                    <a:pt x="223797" y="108552"/>
                    <a:pt x="202121" y="102247"/>
                  </a:cubicBezTo>
                  <a:cubicBezTo>
                    <a:pt x="186797" y="98970"/>
                    <a:pt x="171207" y="97089"/>
                    <a:pt x="155543" y="96628"/>
                  </a:cubicBezTo>
                  <a:cubicBezTo>
                    <a:pt x="139740" y="96871"/>
                    <a:pt x="124041" y="99242"/>
                    <a:pt x="108871" y="103676"/>
                  </a:cubicBezTo>
                  <a:cubicBezTo>
                    <a:pt x="86998" y="109410"/>
                    <a:pt x="66710" y="120027"/>
                    <a:pt x="49530" y="134728"/>
                  </a:cubicBezTo>
                  <a:cubicBezTo>
                    <a:pt x="45351" y="139078"/>
                    <a:pt x="42422" y="144474"/>
                    <a:pt x="41053" y="150349"/>
                  </a:cubicBezTo>
                  <a:cubicBezTo>
                    <a:pt x="41053" y="150349"/>
                    <a:pt x="0" y="322751"/>
                    <a:pt x="0" y="325609"/>
                  </a:cubicBezTo>
                  <a:cubicBezTo>
                    <a:pt x="0" y="341391"/>
                    <a:pt x="12794" y="354184"/>
                    <a:pt x="28575" y="354184"/>
                  </a:cubicBezTo>
                  <a:cubicBezTo>
                    <a:pt x="41222" y="353859"/>
                    <a:pt x="52150" y="345256"/>
                    <a:pt x="55436" y="333038"/>
                  </a:cubicBezTo>
                  <a:lnTo>
                    <a:pt x="85154" y="210070"/>
                  </a:lnTo>
                  <a:lnTo>
                    <a:pt x="85154" y="605453"/>
                  </a:lnTo>
                  <a:lnTo>
                    <a:pt x="141446" y="605453"/>
                  </a:lnTo>
                  <a:lnTo>
                    <a:pt x="141446" y="351040"/>
                  </a:lnTo>
                  <a:lnTo>
                    <a:pt x="170021" y="351040"/>
                  </a:lnTo>
                  <a:lnTo>
                    <a:pt x="170021" y="605453"/>
                  </a:lnTo>
                  <a:lnTo>
                    <a:pt x="226219" y="605453"/>
                  </a:lnTo>
                  <a:lnTo>
                    <a:pt x="226219" y="208261"/>
                  </a:lnTo>
                  <a:lnTo>
                    <a:pt x="236696" y="253028"/>
                  </a:lnTo>
                  <a:cubicBezTo>
                    <a:pt x="237423" y="256123"/>
                    <a:pt x="239479" y="258737"/>
                    <a:pt x="242316" y="260172"/>
                  </a:cubicBezTo>
                  <a:cubicBezTo>
                    <a:pt x="253269" y="268579"/>
                    <a:pt x="266612" y="273282"/>
                    <a:pt x="280416" y="273602"/>
                  </a:cubicBezTo>
                  <a:cubicBezTo>
                    <a:pt x="289404" y="274860"/>
                    <a:pt x="298310" y="270815"/>
                    <a:pt x="303276" y="263220"/>
                  </a:cubicBezTo>
                  <a:lnTo>
                    <a:pt x="361379" y="167970"/>
                  </a:lnTo>
                  <a:cubicBezTo>
                    <a:pt x="365092" y="162114"/>
                    <a:pt x="366486" y="155082"/>
                    <a:pt x="365284" y="148253"/>
                  </a:cubicBezTo>
                  <a:lnTo>
                    <a:pt x="489109" y="24428"/>
                  </a:lnTo>
                  <a:cubicBezTo>
                    <a:pt x="494717" y="18844"/>
                    <a:pt x="494760" y="9777"/>
                    <a:pt x="489204" y="41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5955404" y="3104643"/>
              <a:ext cx="542925" cy="390525"/>
            </a:xfrm>
            <a:custGeom>
              <a:avLst/>
              <a:gdLst>
                <a:gd name="connsiteX0" fmla="*/ 504825 w 542925"/>
                <a:gd name="connsiteY0" fmla="*/ 0 h 390525"/>
                <a:gd name="connsiteX1" fmla="*/ 38100 w 542925"/>
                <a:gd name="connsiteY1" fmla="*/ 0 h 390525"/>
                <a:gd name="connsiteX2" fmla="*/ 0 w 542925"/>
                <a:gd name="connsiteY2" fmla="*/ 38100 h 390525"/>
                <a:gd name="connsiteX3" fmla="*/ 0 w 542925"/>
                <a:gd name="connsiteY3" fmla="*/ 72390 h 390525"/>
                <a:gd name="connsiteX4" fmla="*/ 38100 w 542925"/>
                <a:gd name="connsiteY4" fmla="*/ 95250 h 390525"/>
                <a:gd name="connsiteX5" fmla="*/ 38100 w 542925"/>
                <a:gd name="connsiteY5" fmla="*/ 38100 h 390525"/>
                <a:gd name="connsiteX6" fmla="*/ 504825 w 542925"/>
                <a:gd name="connsiteY6" fmla="*/ 38100 h 390525"/>
                <a:gd name="connsiteX7" fmla="*/ 504825 w 542925"/>
                <a:gd name="connsiteY7" fmla="*/ 352425 h 390525"/>
                <a:gd name="connsiteX8" fmla="*/ 179737 w 542925"/>
                <a:gd name="connsiteY8" fmla="*/ 352425 h 390525"/>
                <a:gd name="connsiteX9" fmla="*/ 156496 w 542925"/>
                <a:gd name="connsiteY9" fmla="*/ 390525 h 390525"/>
                <a:gd name="connsiteX10" fmla="*/ 504825 w 542925"/>
                <a:gd name="connsiteY10" fmla="*/ 390525 h 390525"/>
                <a:gd name="connsiteX11" fmla="*/ 542925 w 542925"/>
                <a:gd name="connsiteY11" fmla="*/ 352425 h 390525"/>
                <a:gd name="connsiteX12" fmla="*/ 542925 w 542925"/>
                <a:gd name="connsiteY12" fmla="*/ 38100 h 390525"/>
                <a:gd name="connsiteX13" fmla="*/ 504825 w 542925"/>
                <a:gd name="connsiteY13" fmla="*/ 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42925" h="390525">
                  <a:moveTo>
                    <a:pt x="504825" y="0"/>
                  </a:moveTo>
                  <a:lnTo>
                    <a:pt x="38100" y="0"/>
                  </a:lnTo>
                  <a:cubicBezTo>
                    <a:pt x="17058" y="0"/>
                    <a:pt x="0" y="17058"/>
                    <a:pt x="0" y="38100"/>
                  </a:cubicBezTo>
                  <a:lnTo>
                    <a:pt x="0" y="72390"/>
                  </a:lnTo>
                  <a:cubicBezTo>
                    <a:pt x="14564" y="76354"/>
                    <a:pt x="27748" y="84266"/>
                    <a:pt x="38100" y="95250"/>
                  </a:cubicBezTo>
                  <a:lnTo>
                    <a:pt x="38100" y="38100"/>
                  </a:lnTo>
                  <a:lnTo>
                    <a:pt x="504825" y="38100"/>
                  </a:lnTo>
                  <a:lnTo>
                    <a:pt x="504825" y="352425"/>
                  </a:lnTo>
                  <a:lnTo>
                    <a:pt x="179737" y="352425"/>
                  </a:lnTo>
                  <a:lnTo>
                    <a:pt x="156496" y="390525"/>
                  </a:lnTo>
                  <a:lnTo>
                    <a:pt x="504825" y="390525"/>
                  </a:lnTo>
                  <a:cubicBezTo>
                    <a:pt x="525867" y="390525"/>
                    <a:pt x="542925" y="373467"/>
                    <a:pt x="542925" y="352425"/>
                  </a:cubicBezTo>
                  <a:lnTo>
                    <a:pt x="542925" y="38100"/>
                  </a:lnTo>
                  <a:cubicBezTo>
                    <a:pt x="542925" y="17058"/>
                    <a:pt x="525867" y="0"/>
                    <a:pt x="50482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</p:grpSp>
      <p:pic>
        <p:nvPicPr>
          <p:cNvPr id="43" name="Graphic 42" descr="Artificial Intelligence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875447" y="3261953"/>
            <a:ext cx="733553" cy="73355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884250" y="1546795"/>
            <a:ext cx="1371576" cy="694401"/>
            <a:chOff x="3967726" y="3793909"/>
            <a:chExt cx="1371576" cy="694401"/>
          </a:xfrm>
        </p:grpSpPr>
        <p:grpSp>
          <p:nvGrpSpPr>
            <p:cNvPr id="76" name="Group 75"/>
            <p:cNvGrpSpPr/>
            <p:nvPr/>
          </p:nvGrpSpPr>
          <p:grpSpPr>
            <a:xfrm>
              <a:off x="3967726" y="3793909"/>
              <a:ext cx="641587" cy="694401"/>
              <a:chOff x="3825381" y="1893254"/>
              <a:chExt cx="1054693" cy="694401"/>
            </a:xfrm>
          </p:grpSpPr>
          <p:sp>
            <p:nvSpPr>
              <p:cNvPr id="77" name="Freeform: Shape 76"/>
              <p:cNvSpPr/>
              <p:nvPr/>
            </p:nvSpPr>
            <p:spPr>
              <a:xfrm rot="21433409">
                <a:off x="3931363" y="1978030"/>
                <a:ext cx="790934" cy="604891"/>
              </a:xfrm>
              <a:custGeom>
                <a:avLst/>
                <a:gdLst>
                  <a:gd name="connsiteX0" fmla="*/ 0 w 1528763"/>
                  <a:gd name="connsiteY0" fmla="*/ 752475 h 785813"/>
                  <a:gd name="connsiteX1" fmla="*/ 366713 w 1528763"/>
                  <a:gd name="connsiteY1" fmla="*/ 709613 h 785813"/>
                  <a:gd name="connsiteX2" fmla="*/ 528638 w 1528763"/>
                  <a:gd name="connsiteY2" fmla="*/ 333375 h 785813"/>
                  <a:gd name="connsiteX3" fmla="*/ 795338 w 1528763"/>
                  <a:gd name="connsiteY3" fmla="*/ 0 h 785813"/>
                  <a:gd name="connsiteX4" fmla="*/ 1028700 w 1528763"/>
                  <a:gd name="connsiteY4" fmla="*/ 342900 h 785813"/>
                  <a:gd name="connsiteX5" fmla="*/ 1171575 w 1528763"/>
                  <a:gd name="connsiteY5" fmla="*/ 733425 h 785813"/>
                  <a:gd name="connsiteX6" fmla="*/ 1528763 w 1528763"/>
                  <a:gd name="connsiteY6" fmla="*/ 785813 h 785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8763" h="785813">
                    <a:moveTo>
                      <a:pt x="0" y="752475"/>
                    </a:moveTo>
                    <a:lnTo>
                      <a:pt x="366713" y="709613"/>
                    </a:lnTo>
                    <a:lnTo>
                      <a:pt x="528638" y="333375"/>
                    </a:lnTo>
                    <a:lnTo>
                      <a:pt x="795338" y="0"/>
                    </a:lnTo>
                    <a:lnTo>
                      <a:pt x="1028700" y="342900"/>
                    </a:lnTo>
                    <a:lnTo>
                      <a:pt x="1171575" y="733425"/>
                    </a:lnTo>
                    <a:lnTo>
                      <a:pt x="1528763" y="785813"/>
                    </a:ln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>
                <a:off x="4329295" y="1893254"/>
                <a:ext cx="0" cy="694401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825381" y="2575589"/>
                <a:ext cx="1054693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4659415" y="3793909"/>
              <a:ext cx="679887" cy="694401"/>
              <a:chOff x="7414402" y="1893254"/>
              <a:chExt cx="1117653" cy="694401"/>
            </a:xfrm>
          </p:grpSpPr>
          <p:sp>
            <p:nvSpPr>
              <p:cNvPr id="84" name="Freeform: Shape 83"/>
              <p:cNvSpPr/>
              <p:nvPr/>
            </p:nvSpPr>
            <p:spPr>
              <a:xfrm rot="21433409">
                <a:off x="7741122" y="1978030"/>
                <a:ext cx="790933" cy="604891"/>
              </a:xfrm>
              <a:custGeom>
                <a:avLst/>
                <a:gdLst>
                  <a:gd name="connsiteX0" fmla="*/ 0 w 1528763"/>
                  <a:gd name="connsiteY0" fmla="*/ 752475 h 785813"/>
                  <a:gd name="connsiteX1" fmla="*/ 366713 w 1528763"/>
                  <a:gd name="connsiteY1" fmla="*/ 709613 h 785813"/>
                  <a:gd name="connsiteX2" fmla="*/ 528638 w 1528763"/>
                  <a:gd name="connsiteY2" fmla="*/ 333375 h 785813"/>
                  <a:gd name="connsiteX3" fmla="*/ 795338 w 1528763"/>
                  <a:gd name="connsiteY3" fmla="*/ 0 h 785813"/>
                  <a:gd name="connsiteX4" fmla="*/ 1028700 w 1528763"/>
                  <a:gd name="connsiteY4" fmla="*/ 342900 h 785813"/>
                  <a:gd name="connsiteX5" fmla="*/ 1171575 w 1528763"/>
                  <a:gd name="connsiteY5" fmla="*/ 733425 h 785813"/>
                  <a:gd name="connsiteX6" fmla="*/ 1528763 w 1528763"/>
                  <a:gd name="connsiteY6" fmla="*/ 785813 h 785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8763" h="785813">
                    <a:moveTo>
                      <a:pt x="0" y="752475"/>
                    </a:moveTo>
                    <a:lnTo>
                      <a:pt x="366713" y="709613"/>
                    </a:lnTo>
                    <a:lnTo>
                      <a:pt x="528638" y="333375"/>
                    </a:lnTo>
                    <a:lnTo>
                      <a:pt x="795338" y="0"/>
                    </a:lnTo>
                    <a:lnTo>
                      <a:pt x="1028700" y="342900"/>
                    </a:lnTo>
                    <a:lnTo>
                      <a:pt x="1171575" y="733425"/>
                    </a:lnTo>
                    <a:lnTo>
                      <a:pt x="1528763" y="785813"/>
                    </a:ln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7414402" y="2575589"/>
                <a:ext cx="1054693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7918316" y="1893254"/>
                <a:ext cx="0" cy="694401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Arrow Connector 86"/>
            <p:cNvCxnSpPr/>
            <p:nvPr/>
          </p:nvCxnSpPr>
          <p:spPr>
            <a:xfrm>
              <a:off x="4458400" y="4141109"/>
              <a:ext cx="402030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Graphic 10" descr="Clock with solid fil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8425" y="3614943"/>
            <a:ext cx="861908" cy="861908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759253" y="1454793"/>
            <a:ext cx="1312523" cy="698932"/>
            <a:chOff x="4209238" y="1558719"/>
            <a:chExt cx="1312523" cy="698932"/>
          </a:xfrm>
        </p:grpSpPr>
        <p:grpSp>
          <p:nvGrpSpPr>
            <p:cNvPr id="62" name="Group 61"/>
            <p:cNvGrpSpPr/>
            <p:nvPr/>
          </p:nvGrpSpPr>
          <p:grpSpPr>
            <a:xfrm>
              <a:off x="4209238" y="1558719"/>
              <a:ext cx="1269114" cy="698932"/>
              <a:chOff x="2771334" y="1350498"/>
              <a:chExt cx="3453614" cy="1069145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2778369" y="1800665"/>
                <a:ext cx="3446579" cy="618978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778369" y="1350498"/>
                <a:ext cx="3446579" cy="450166"/>
              </a:xfrm>
              <a:prstGeom prst="rect">
                <a:avLst/>
              </a:prstGeom>
              <a:solidFill>
                <a:srgbClr val="92D05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2778369" y="1350498"/>
                <a:ext cx="0" cy="1069145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2771335" y="2419643"/>
                <a:ext cx="3446585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2771335" y="1807699"/>
                <a:ext cx="3446585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reeform: Shape 74"/>
              <p:cNvSpPr/>
              <p:nvPr/>
            </p:nvSpPr>
            <p:spPr>
              <a:xfrm>
                <a:off x="2771334" y="1432751"/>
                <a:ext cx="3446581" cy="698588"/>
              </a:xfrm>
              <a:custGeom>
                <a:avLst/>
                <a:gdLst>
                  <a:gd name="connsiteX0" fmla="*/ 0 w 3376800"/>
                  <a:gd name="connsiteY0" fmla="*/ 93788 h 698588"/>
                  <a:gd name="connsiteX1" fmla="*/ 201600 w 3376800"/>
                  <a:gd name="connsiteY1" fmla="*/ 188 h 698588"/>
                  <a:gd name="connsiteX2" fmla="*/ 324000 w 3376800"/>
                  <a:gd name="connsiteY2" fmla="*/ 115388 h 698588"/>
                  <a:gd name="connsiteX3" fmla="*/ 648000 w 3376800"/>
                  <a:gd name="connsiteY3" fmla="*/ 93788 h 698588"/>
                  <a:gd name="connsiteX4" fmla="*/ 842400 w 3376800"/>
                  <a:gd name="connsiteY4" fmla="*/ 187388 h 698588"/>
                  <a:gd name="connsiteX5" fmla="*/ 1332000 w 3376800"/>
                  <a:gd name="connsiteY5" fmla="*/ 158588 h 698588"/>
                  <a:gd name="connsiteX6" fmla="*/ 1411200 w 3376800"/>
                  <a:gd name="connsiteY6" fmla="*/ 244988 h 698588"/>
                  <a:gd name="connsiteX7" fmla="*/ 1749600 w 3376800"/>
                  <a:gd name="connsiteY7" fmla="*/ 187388 h 698588"/>
                  <a:gd name="connsiteX8" fmla="*/ 1994400 w 3376800"/>
                  <a:gd name="connsiteY8" fmla="*/ 244988 h 698588"/>
                  <a:gd name="connsiteX9" fmla="*/ 2138400 w 3376800"/>
                  <a:gd name="connsiteY9" fmla="*/ 266588 h 698588"/>
                  <a:gd name="connsiteX10" fmla="*/ 2361600 w 3376800"/>
                  <a:gd name="connsiteY10" fmla="*/ 295388 h 698588"/>
                  <a:gd name="connsiteX11" fmla="*/ 2448000 w 3376800"/>
                  <a:gd name="connsiteY11" fmla="*/ 403388 h 698588"/>
                  <a:gd name="connsiteX12" fmla="*/ 2534400 w 3376800"/>
                  <a:gd name="connsiteY12" fmla="*/ 417788 h 698588"/>
                  <a:gd name="connsiteX13" fmla="*/ 2700000 w 3376800"/>
                  <a:gd name="connsiteY13" fmla="*/ 453788 h 698588"/>
                  <a:gd name="connsiteX14" fmla="*/ 2793600 w 3376800"/>
                  <a:gd name="connsiteY14" fmla="*/ 518588 h 698588"/>
                  <a:gd name="connsiteX15" fmla="*/ 3067200 w 3376800"/>
                  <a:gd name="connsiteY15" fmla="*/ 554588 h 698588"/>
                  <a:gd name="connsiteX16" fmla="*/ 3132000 w 3376800"/>
                  <a:gd name="connsiteY16" fmla="*/ 604988 h 698588"/>
                  <a:gd name="connsiteX17" fmla="*/ 3247200 w 3376800"/>
                  <a:gd name="connsiteY17" fmla="*/ 662588 h 698588"/>
                  <a:gd name="connsiteX18" fmla="*/ 3333600 w 3376800"/>
                  <a:gd name="connsiteY18" fmla="*/ 669788 h 698588"/>
                  <a:gd name="connsiteX19" fmla="*/ 3376800 w 3376800"/>
                  <a:gd name="connsiteY19" fmla="*/ 698588 h 698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376800" h="698588">
                    <a:moveTo>
                      <a:pt x="0" y="93788"/>
                    </a:moveTo>
                    <a:cubicBezTo>
                      <a:pt x="73800" y="45188"/>
                      <a:pt x="147600" y="-3412"/>
                      <a:pt x="201600" y="188"/>
                    </a:cubicBezTo>
                    <a:cubicBezTo>
                      <a:pt x="255600" y="3788"/>
                      <a:pt x="249600" y="99788"/>
                      <a:pt x="324000" y="115388"/>
                    </a:cubicBezTo>
                    <a:cubicBezTo>
                      <a:pt x="398400" y="130988"/>
                      <a:pt x="561600" y="81788"/>
                      <a:pt x="648000" y="93788"/>
                    </a:cubicBezTo>
                    <a:cubicBezTo>
                      <a:pt x="734400" y="105788"/>
                      <a:pt x="728400" y="176588"/>
                      <a:pt x="842400" y="187388"/>
                    </a:cubicBezTo>
                    <a:cubicBezTo>
                      <a:pt x="956400" y="198188"/>
                      <a:pt x="1237200" y="148988"/>
                      <a:pt x="1332000" y="158588"/>
                    </a:cubicBezTo>
                    <a:cubicBezTo>
                      <a:pt x="1426800" y="168188"/>
                      <a:pt x="1341600" y="240188"/>
                      <a:pt x="1411200" y="244988"/>
                    </a:cubicBezTo>
                    <a:cubicBezTo>
                      <a:pt x="1480800" y="249788"/>
                      <a:pt x="1652400" y="187388"/>
                      <a:pt x="1749600" y="187388"/>
                    </a:cubicBezTo>
                    <a:cubicBezTo>
                      <a:pt x="1846800" y="187388"/>
                      <a:pt x="1929600" y="231788"/>
                      <a:pt x="1994400" y="244988"/>
                    </a:cubicBezTo>
                    <a:cubicBezTo>
                      <a:pt x="2059200" y="258188"/>
                      <a:pt x="2077200" y="258188"/>
                      <a:pt x="2138400" y="266588"/>
                    </a:cubicBezTo>
                    <a:cubicBezTo>
                      <a:pt x="2199600" y="274988"/>
                      <a:pt x="2310000" y="272588"/>
                      <a:pt x="2361600" y="295388"/>
                    </a:cubicBezTo>
                    <a:cubicBezTo>
                      <a:pt x="2413200" y="318188"/>
                      <a:pt x="2419200" y="382988"/>
                      <a:pt x="2448000" y="403388"/>
                    </a:cubicBezTo>
                    <a:cubicBezTo>
                      <a:pt x="2476800" y="423788"/>
                      <a:pt x="2534400" y="417788"/>
                      <a:pt x="2534400" y="417788"/>
                    </a:cubicBezTo>
                    <a:cubicBezTo>
                      <a:pt x="2576400" y="426188"/>
                      <a:pt x="2656800" y="436988"/>
                      <a:pt x="2700000" y="453788"/>
                    </a:cubicBezTo>
                    <a:cubicBezTo>
                      <a:pt x="2743200" y="470588"/>
                      <a:pt x="2732400" y="501788"/>
                      <a:pt x="2793600" y="518588"/>
                    </a:cubicBezTo>
                    <a:cubicBezTo>
                      <a:pt x="2854800" y="535388"/>
                      <a:pt x="3010800" y="540188"/>
                      <a:pt x="3067200" y="554588"/>
                    </a:cubicBezTo>
                    <a:cubicBezTo>
                      <a:pt x="3123600" y="568988"/>
                      <a:pt x="3102000" y="586988"/>
                      <a:pt x="3132000" y="604988"/>
                    </a:cubicBezTo>
                    <a:cubicBezTo>
                      <a:pt x="3162000" y="622988"/>
                      <a:pt x="3213600" y="651788"/>
                      <a:pt x="3247200" y="662588"/>
                    </a:cubicBezTo>
                    <a:cubicBezTo>
                      <a:pt x="3280800" y="673388"/>
                      <a:pt x="3312000" y="663788"/>
                      <a:pt x="3333600" y="669788"/>
                    </a:cubicBezTo>
                    <a:cubicBezTo>
                      <a:pt x="3355200" y="675788"/>
                      <a:pt x="3366000" y="687188"/>
                      <a:pt x="3376800" y="698588"/>
                    </a:cubicBezTo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  <p:sp>
          <p:nvSpPr>
            <p:cNvPr id="88" name="Rectangle 87"/>
            <p:cNvSpPr/>
            <p:nvPr/>
          </p:nvSpPr>
          <p:spPr>
            <a:xfrm>
              <a:off x="5076620" y="1799668"/>
              <a:ext cx="445141" cy="323281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cxnSp>
        <p:nvCxnSpPr>
          <p:cNvPr id="89" name="Straight Arrow Connector 88"/>
          <p:cNvCxnSpPr/>
          <p:nvPr/>
        </p:nvCxnSpPr>
        <p:spPr>
          <a:xfrm>
            <a:off x="4700355" y="2297866"/>
            <a:ext cx="507523" cy="427261"/>
          </a:xfrm>
          <a:prstGeom prst="straightConnector1">
            <a:avLst/>
          </a:prstGeom>
          <a:ln w="5715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6687332" y="2440745"/>
            <a:ext cx="517711" cy="397244"/>
          </a:xfrm>
          <a:prstGeom prst="straightConnector1">
            <a:avLst/>
          </a:prstGeom>
          <a:ln w="5715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4800232" y="3507064"/>
            <a:ext cx="451101" cy="346014"/>
          </a:xfrm>
          <a:prstGeom prst="straightConnector1">
            <a:avLst/>
          </a:prstGeom>
          <a:ln w="5715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92" name="Group 91"/>
            <p:cNvGrpSpPr/>
            <p:nvPr/>
          </p:nvGrpSpPr>
          <p:grpSpPr>
            <a:xfrm>
              <a:off x="7331103" y="141172"/>
              <a:ext cx="914400" cy="914400"/>
              <a:chOff x="388697" y="2188023"/>
              <a:chExt cx="1695840" cy="1816343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1190898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111" name="Connector: Curved 110"/>
                <p:cNvCxnSpPr>
                  <a:stCxn id="98" idx="1"/>
                  <a:endCxn id="99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Connector: Curved 111"/>
                <p:cNvCxnSpPr>
                  <a:stCxn id="99" idx="3"/>
                  <a:endCxn id="98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/>
            </p:nvGrpSpPr>
            <p:grpSpPr>
              <a:xfrm>
                <a:off x="1190898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107" name="Connector: Curved 106"/>
                <p:cNvCxnSpPr>
                  <a:stCxn id="109" idx="1"/>
                  <a:endCxn id="110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or: Curved 107"/>
                <p:cNvCxnSpPr>
                  <a:stCxn id="110" idx="3"/>
                  <a:endCxn id="109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10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95" name="Oval 94"/>
              <p:cNvSpPr/>
              <p:nvPr/>
            </p:nvSpPr>
            <p:spPr>
              <a:xfrm>
                <a:off x="388697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190898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100" name="Connector: Curved 99"/>
                <p:cNvCxnSpPr>
                  <a:stCxn id="105" idx="1"/>
                  <a:endCxn id="106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Connector: Curved 102"/>
                <p:cNvCxnSpPr>
                  <a:stCxn id="106" idx="3"/>
                  <a:endCxn id="105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06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>
                <a:off x="1190898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98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99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113" name="Google Shape;898;p88"/>
            <p:cNvSpPr txBox="1"/>
            <p:nvPr/>
          </p:nvSpPr>
          <p:spPr>
            <a:xfrm>
              <a:off x="7436418" y="279815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5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149043" y="3831695"/>
            <a:ext cx="1150707" cy="514879"/>
            <a:chOff x="7363540" y="3321617"/>
            <a:chExt cx="1150707" cy="514879"/>
          </a:xfrm>
        </p:grpSpPr>
        <p:pic>
          <p:nvPicPr>
            <p:cNvPr id="114" name="Graphic 113" descr="Thumbs up sign with solid fill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63540" y="3322258"/>
              <a:ext cx="514238" cy="514238"/>
            </a:xfrm>
            <a:prstGeom prst="rect">
              <a:avLst/>
            </a:prstGeom>
          </p:spPr>
        </p:pic>
        <p:pic>
          <p:nvPicPr>
            <p:cNvPr id="115" name="Graphic 114" descr="Thumbs Down with solid fill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000009" y="3321617"/>
              <a:ext cx="514238" cy="514238"/>
            </a:xfrm>
            <a:prstGeom prst="rect">
              <a:avLst/>
            </a:prstGeom>
          </p:spPr>
        </p:pic>
        <p:cxnSp>
          <p:nvCxnSpPr>
            <p:cNvPr id="116" name="Straight Connector 115"/>
            <p:cNvCxnSpPr/>
            <p:nvPr/>
          </p:nvCxnSpPr>
          <p:spPr>
            <a:xfrm flipH="1">
              <a:off x="7877778" y="3324697"/>
              <a:ext cx="142192" cy="423505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7" name="Straight Arrow Connector 116"/>
          <p:cNvCxnSpPr/>
          <p:nvPr/>
        </p:nvCxnSpPr>
        <p:spPr>
          <a:xfrm flipH="1" flipV="1">
            <a:off x="6687332" y="3463184"/>
            <a:ext cx="517711" cy="350522"/>
          </a:xfrm>
          <a:prstGeom prst="straightConnector1">
            <a:avLst/>
          </a:prstGeom>
          <a:ln w="5715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Who’s responsibility is it?</a:t>
            </a:r>
            <a:endParaRPr lang="en-US" dirty="0"/>
          </a:p>
        </p:txBody>
      </p:sp>
      <p:sp>
        <p:nvSpPr>
          <p:cNvPr id="25" name="Google Shape;898;p88"/>
          <p:cNvSpPr txBox="1"/>
          <p:nvPr/>
        </p:nvSpPr>
        <p:spPr>
          <a:xfrm>
            <a:off x="4199206" y="1479022"/>
            <a:ext cx="446344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It is the role of the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data scientist 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to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deliver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trained and optimized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models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7" name="Google Shape;898;p88"/>
          <p:cNvSpPr txBox="1"/>
          <p:nvPr/>
        </p:nvSpPr>
        <p:spPr>
          <a:xfrm>
            <a:off x="2118292" y="1479022"/>
            <a:ext cx="188461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Data Scientist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8" name="Google Shape;898;p88"/>
          <p:cNvSpPr txBox="1"/>
          <p:nvPr/>
        </p:nvSpPr>
        <p:spPr>
          <a:xfrm>
            <a:off x="803668" y="1479022"/>
            <a:ext cx="1118328" cy="33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rPr>
              <a:t>Build</a:t>
            </a:r>
            <a:endParaRPr lang="en-US" sz="1800" dirty="0">
              <a:solidFill>
                <a:schemeClr val="accent5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9" name="Google Shape;898;p88"/>
          <p:cNvSpPr txBox="1"/>
          <p:nvPr/>
        </p:nvSpPr>
        <p:spPr>
          <a:xfrm>
            <a:off x="803668" y="2129389"/>
            <a:ext cx="1118328" cy="33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rPr>
              <a:t>Serve</a:t>
            </a:r>
            <a:endParaRPr lang="en-US" sz="1800" dirty="0">
              <a:solidFill>
                <a:schemeClr val="accent1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90" name="Google Shape;898;p88"/>
          <p:cNvSpPr txBox="1"/>
          <p:nvPr/>
        </p:nvSpPr>
        <p:spPr>
          <a:xfrm>
            <a:off x="803668" y="3641789"/>
            <a:ext cx="1118328" cy="33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rPr>
              <a:t>Maintain</a:t>
            </a:r>
            <a:endParaRPr lang="en-US" sz="1800" dirty="0">
              <a:solidFill>
                <a:schemeClr val="accent4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91" name="Google Shape;898;p88"/>
          <p:cNvSpPr txBox="1"/>
          <p:nvPr/>
        </p:nvSpPr>
        <p:spPr>
          <a:xfrm>
            <a:off x="2118292" y="2129389"/>
            <a:ext cx="1884617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ML Engineer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Software Developer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92" name="Google Shape;898;p88"/>
          <p:cNvSpPr txBox="1"/>
          <p:nvPr/>
        </p:nvSpPr>
        <p:spPr>
          <a:xfrm>
            <a:off x="2118292" y="3641789"/>
            <a:ext cx="1884617" cy="65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ML Engineer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Data Scientist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Stakeholder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93" name="Google Shape;898;p88"/>
          <p:cNvSpPr txBox="1"/>
          <p:nvPr/>
        </p:nvSpPr>
        <p:spPr>
          <a:xfrm>
            <a:off x="4199206" y="2129389"/>
            <a:ext cx="4463443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The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machine learning engineer 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arguably has the most difficult job: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putting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into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production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Often, they will work alongside software developers/engineers to achieve this. 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common mistake 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organizations make is hiring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too many data scientist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, and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too few ML engineers. </a:t>
            </a:r>
            <a:endParaRPr lang="en-US" sz="12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34" name="Google Shape;898;p88"/>
          <p:cNvSpPr txBox="1"/>
          <p:nvPr/>
        </p:nvSpPr>
        <p:spPr>
          <a:xfrm>
            <a:off x="4199206" y="3641789"/>
            <a:ext cx="446344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Maintenance is a coordinated effort between the ML engineer, data scientist, and stakeholder. 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803668" y="2005275"/>
            <a:ext cx="7870731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803668" y="3538653"/>
            <a:ext cx="7870731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s 1"/>
          <p:cNvSpPr/>
          <p:nvPr/>
        </p:nvSpPr>
        <p:spPr>
          <a:xfrm>
            <a:off x="547370" y="1351915"/>
            <a:ext cx="8347075" cy="205994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4;p72"/>
          <p:cNvSpPr txBox="1"/>
          <p:nvPr/>
        </p:nvSpPr>
        <p:spPr>
          <a:xfrm>
            <a:off x="362150" y="2340900"/>
            <a:ext cx="5793000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3F3F3"/>
                </a:solidFill>
                <a:latin typeface="+mj-lt"/>
                <a:ea typeface="Montserrat Medium"/>
                <a:cs typeface="+mj-lt"/>
                <a:sym typeface="Montserrat Medium"/>
              </a:rPr>
              <a:t>Serve Step</a:t>
            </a:r>
            <a:endParaRPr lang="en-GB" sz="2400" dirty="0">
              <a:solidFill>
                <a:srgbClr val="F3F3F3"/>
              </a:solidFill>
              <a:latin typeface="+mj-lt"/>
              <a:ea typeface="Montserrat Medium"/>
              <a:cs typeface="+mj-lt"/>
              <a:sym typeface="Montserrat Medium"/>
            </a:endParaRP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Serve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47" name="Google Shape;898;p88"/>
          <p:cNvSpPr txBox="1"/>
          <p:nvPr/>
        </p:nvSpPr>
        <p:spPr>
          <a:xfrm>
            <a:off x="513524" y="1127987"/>
            <a:ext cx="4653562" cy="266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What is needed to put a model into production?</a:t>
            </a:r>
            <a:endParaRPr lang="en-US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48" name="Google Shape;898;p88"/>
          <p:cNvSpPr txBox="1"/>
          <p:nvPr/>
        </p:nvSpPr>
        <p:spPr>
          <a:xfrm>
            <a:off x="513523" y="1532805"/>
            <a:ext cx="4283559" cy="143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, optimized for inference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location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to put the model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Ways to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get data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into the model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Ways to get model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outputs to users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Ability to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collect user feedback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retraining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capabilities 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Data, metadata, and model version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tracking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As much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automation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as possible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4;p72"/>
          <p:cNvSpPr txBox="1"/>
          <p:nvPr/>
        </p:nvSpPr>
        <p:spPr>
          <a:xfrm>
            <a:off x="362150" y="2340900"/>
            <a:ext cx="5793000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3F3F3"/>
                </a:solidFill>
                <a:latin typeface="+mj-lt"/>
                <a:ea typeface="Montserrat Medium"/>
                <a:cs typeface="+mj-lt"/>
                <a:sym typeface="Montserrat Medium"/>
              </a:rPr>
              <a:t>Intro</a:t>
            </a:r>
            <a:r>
              <a:rPr lang="en-US" altLang="en-GB" sz="2400">
                <a:solidFill>
                  <a:srgbClr val="F3F3F3"/>
                </a:solidFill>
                <a:latin typeface="+mj-lt"/>
                <a:ea typeface="Montserrat Medium"/>
                <a:cs typeface="+mj-lt"/>
                <a:sym typeface="Montserrat Medium"/>
              </a:rPr>
              <a:t> &amp; Agenda</a:t>
            </a:r>
            <a:endParaRPr lang="en-US" altLang="en-GB" sz="2400">
              <a:solidFill>
                <a:srgbClr val="F3F3F3"/>
              </a:solidFill>
              <a:latin typeface="+mj-lt"/>
              <a:ea typeface="Montserrat Medium"/>
              <a:cs typeface="+mj-lt"/>
              <a:sym typeface="Montserrat Medium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Model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48" name="Google Shape;898;p88"/>
          <p:cNvSpPr txBox="1"/>
          <p:nvPr/>
        </p:nvSpPr>
        <p:spPr>
          <a:xfrm>
            <a:off x="513523" y="1532805"/>
            <a:ext cx="3517109" cy="2673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 trained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, optimized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for inference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 place to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put the model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You can either keep your model on a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server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,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or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on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edge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devices.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Maintaining models on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 server is easier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to set up an maintain, but has the disadvantage of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not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being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accessible without a connection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to the server. 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Models on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edge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devices can perform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inference at any time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,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without needing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to contact a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server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Maintaining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models on edge devices is significantly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more difficult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however, as it involves maintaining any number of models, and potentially creating custom applications or software for the edge device.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pic>
        <p:nvPicPr>
          <p:cNvPr id="26" name="Graphic 25" descr="Artificial Intelligence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056042" y="1153583"/>
            <a:ext cx="630467" cy="630467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6855003" y="2178157"/>
            <a:ext cx="722285" cy="1800554"/>
            <a:chOff x="6608818" y="2750978"/>
            <a:chExt cx="722285" cy="1800554"/>
          </a:xfrm>
        </p:grpSpPr>
        <p:pic>
          <p:nvPicPr>
            <p:cNvPr id="27" name="Graphic 26" descr="Smart Phone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08818" y="2750978"/>
              <a:ext cx="629302" cy="629302"/>
            </a:xfrm>
            <a:prstGeom prst="rect">
              <a:avLst/>
            </a:prstGeom>
          </p:spPr>
        </p:pic>
        <p:pic>
          <p:nvPicPr>
            <p:cNvPr id="50" name="Graphic 49" descr="Artificial Intelligence with solid fill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70453" y="2904405"/>
              <a:ext cx="306031" cy="306031"/>
            </a:xfrm>
            <a:prstGeom prst="rect">
              <a:avLst/>
            </a:prstGeom>
          </p:spPr>
        </p:pic>
        <p:pic>
          <p:nvPicPr>
            <p:cNvPr id="51" name="Graphic 50" descr="User with solid fill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642206" y="3862635"/>
              <a:ext cx="688897" cy="688897"/>
            </a:xfrm>
            <a:prstGeom prst="rect">
              <a:avLst/>
            </a:prstGeom>
          </p:spPr>
        </p:pic>
        <p:cxnSp>
          <p:nvCxnSpPr>
            <p:cNvPr id="52" name="Connector: Curved 51"/>
            <p:cNvCxnSpPr>
              <a:stCxn id="51" idx="1"/>
              <a:endCxn id="27" idx="1"/>
            </p:cNvCxnSpPr>
            <p:nvPr/>
          </p:nvCxnSpPr>
          <p:spPr>
            <a:xfrm rot="10800000">
              <a:off x="6608818" y="3065630"/>
              <a:ext cx="33388" cy="1141455"/>
            </a:xfrm>
            <a:prstGeom prst="curvedConnector3">
              <a:avLst>
                <a:gd name="adj1" fmla="val 784677"/>
              </a:avLst>
            </a:prstGeom>
            <a:ln w="28575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Curved 52"/>
            <p:cNvCxnSpPr>
              <a:stCxn id="27" idx="3"/>
              <a:endCxn id="51" idx="3"/>
            </p:cNvCxnSpPr>
            <p:nvPr/>
          </p:nvCxnSpPr>
          <p:spPr>
            <a:xfrm>
              <a:off x="7238120" y="3065629"/>
              <a:ext cx="92983" cy="1141455"/>
            </a:xfrm>
            <a:prstGeom prst="curvedConnector3">
              <a:avLst>
                <a:gd name="adj1" fmla="val 345851"/>
              </a:avLst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4973697" y="2178157"/>
            <a:ext cx="763580" cy="2318243"/>
            <a:chOff x="3545826" y="2339864"/>
            <a:chExt cx="763580" cy="2318243"/>
          </a:xfrm>
        </p:grpSpPr>
        <p:pic>
          <p:nvPicPr>
            <p:cNvPr id="55" name="Graphic 54" descr="Computer with solid fill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45827" y="3083804"/>
              <a:ext cx="652549" cy="652549"/>
            </a:xfrm>
            <a:prstGeom prst="rect">
              <a:avLst/>
            </a:prstGeom>
          </p:spPr>
        </p:pic>
        <p:pic>
          <p:nvPicPr>
            <p:cNvPr id="56" name="Graphic 55" descr="Artificial Intelligence with solid fill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48839" y="2434451"/>
              <a:ext cx="317336" cy="317336"/>
            </a:xfrm>
            <a:prstGeom prst="rect">
              <a:avLst/>
            </a:prstGeom>
          </p:spPr>
        </p:pic>
        <p:cxnSp>
          <p:nvCxnSpPr>
            <p:cNvPr id="57" name="Connector: Curved 56"/>
            <p:cNvCxnSpPr>
              <a:stCxn id="54" idx="1"/>
              <a:endCxn id="55" idx="3"/>
            </p:cNvCxnSpPr>
            <p:nvPr/>
          </p:nvCxnSpPr>
          <p:spPr>
            <a:xfrm flipH="1">
              <a:off x="4198376" y="2667353"/>
              <a:ext cx="100883" cy="742726"/>
            </a:xfrm>
            <a:prstGeom prst="curvedConnector3">
              <a:avLst>
                <a:gd name="adj1" fmla="val -226635"/>
              </a:avLst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Curved 57"/>
            <p:cNvCxnSpPr>
              <a:stCxn id="55" idx="1"/>
              <a:endCxn id="62" idx="1"/>
            </p:cNvCxnSpPr>
            <p:nvPr/>
          </p:nvCxnSpPr>
          <p:spPr>
            <a:xfrm rot="10800000" flipH="1">
              <a:off x="3545826" y="2667353"/>
              <a:ext cx="10147" cy="742726"/>
            </a:xfrm>
            <a:prstGeom prst="curvedConnector3">
              <a:avLst>
                <a:gd name="adj1" fmla="val -2252883"/>
              </a:avLst>
            </a:prstGeom>
            <a:ln w="28575">
              <a:solidFill>
                <a:schemeClr val="tx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Graphic 58" descr="User with solid fill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575499" y="3943762"/>
              <a:ext cx="714345" cy="714345"/>
            </a:xfrm>
            <a:prstGeom prst="rect">
              <a:avLst/>
            </a:prstGeom>
          </p:spPr>
        </p:pic>
        <p:cxnSp>
          <p:nvCxnSpPr>
            <p:cNvPr id="60" name="Connector: Curved 59"/>
            <p:cNvCxnSpPr>
              <a:stCxn id="59" idx="1"/>
              <a:endCxn id="55" idx="1"/>
            </p:cNvCxnSpPr>
            <p:nvPr/>
          </p:nvCxnSpPr>
          <p:spPr>
            <a:xfrm rot="10800000">
              <a:off x="3545827" y="3410079"/>
              <a:ext cx="29672" cy="890856"/>
            </a:xfrm>
            <a:prstGeom prst="curvedConnector3">
              <a:avLst>
                <a:gd name="adj1" fmla="val 870423"/>
              </a:avLst>
            </a:prstGeom>
            <a:ln w="28575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Curved 60"/>
            <p:cNvCxnSpPr>
              <a:stCxn id="55" idx="3"/>
              <a:endCxn id="59" idx="3"/>
            </p:cNvCxnSpPr>
            <p:nvPr/>
          </p:nvCxnSpPr>
          <p:spPr>
            <a:xfrm>
              <a:off x="4198376" y="3410079"/>
              <a:ext cx="91468" cy="890856"/>
            </a:xfrm>
            <a:prstGeom prst="curvedConnector3">
              <a:avLst>
                <a:gd name="adj1" fmla="val 349923"/>
              </a:avLst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3545827" y="2339864"/>
              <a:ext cx="763579" cy="458594"/>
              <a:chOff x="3032357" y="2339864"/>
              <a:chExt cx="763579" cy="458594"/>
            </a:xfrm>
          </p:grpSpPr>
          <p:sp>
            <p:nvSpPr>
              <p:cNvPr id="54" name="Freeform: Shape 53"/>
              <p:cNvSpPr/>
              <p:nvPr/>
            </p:nvSpPr>
            <p:spPr>
              <a:xfrm>
                <a:off x="3032357" y="2339864"/>
                <a:ext cx="753468" cy="458594"/>
              </a:xfrm>
              <a:custGeom>
                <a:avLst/>
                <a:gdLst>
                  <a:gd name="connsiteX0" fmla="*/ 730714 w 876161"/>
                  <a:gd name="connsiteY0" fmla="*/ 533271 h 533270"/>
                  <a:gd name="connsiteX1" fmla="*/ 876119 w 876161"/>
                  <a:gd name="connsiteY1" fmla="*/ 380816 h 533270"/>
                  <a:gd name="connsiteX2" fmla="*/ 748812 w 876161"/>
                  <a:gd name="connsiteY2" fmla="*/ 236948 h 533270"/>
                  <a:gd name="connsiteX3" fmla="*/ 677565 w 876161"/>
                  <a:gd name="connsiteY3" fmla="*/ 120743 h 533270"/>
                  <a:gd name="connsiteX4" fmla="*/ 541643 w 876161"/>
                  <a:gd name="connsiteY4" fmla="*/ 92168 h 533270"/>
                  <a:gd name="connsiteX5" fmla="*/ 325044 w 876161"/>
                  <a:gd name="connsiteY5" fmla="*/ 5586 h 533270"/>
                  <a:gd name="connsiteX6" fmla="*/ 171311 w 876161"/>
                  <a:gd name="connsiteY6" fmla="*/ 177036 h 533270"/>
                  <a:gd name="connsiteX7" fmla="*/ 34532 w 876161"/>
                  <a:gd name="connsiteY7" fmla="*/ 247997 h 533270"/>
                  <a:gd name="connsiteX8" fmla="*/ 16244 w 876161"/>
                  <a:gd name="connsiteY8" fmla="*/ 430496 h 533270"/>
                  <a:gd name="connsiteX9" fmla="*/ 166167 w 876161"/>
                  <a:gd name="connsiteY9" fmla="*/ 532223 h 533270"/>
                  <a:gd name="connsiteX10" fmla="*/ 168739 w 876161"/>
                  <a:gd name="connsiteY10" fmla="*/ 473073 h 533270"/>
                  <a:gd name="connsiteX11" fmla="*/ 69012 w 876161"/>
                  <a:gd name="connsiteY11" fmla="*/ 405350 h 533270"/>
                  <a:gd name="connsiteX12" fmla="*/ 81109 w 876161"/>
                  <a:gd name="connsiteY12" fmla="*/ 283716 h 533270"/>
                  <a:gd name="connsiteX13" fmla="*/ 193123 w 876161"/>
                  <a:gd name="connsiteY13" fmla="*/ 237996 h 533270"/>
                  <a:gd name="connsiteX14" fmla="*/ 226937 w 876161"/>
                  <a:gd name="connsiteY14" fmla="*/ 243615 h 533270"/>
                  <a:gd name="connsiteX15" fmla="*/ 226937 w 876161"/>
                  <a:gd name="connsiteY15" fmla="*/ 206277 h 533270"/>
                  <a:gd name="connsiteX16" fmla="*/ 338475 w 876161"/>
                  <a:gd name="connsiteY16" fmla="*/ 63402 h 533270"/>
                  <a:gd name="connsiteX17" fmla="*/ 501924 w 876161"/>
                  <a:gd name="connsiteY17" fmla="*/ 139602 h 533270"/>
                  <a:gd name="connsiteX18" fmla="*/ 513449 w 876161"/>
                  <a:gd name="connsiteY18" fmla="*/ 162558 h 533270"/>
                  <a:gd name="connsiteX19" fmla="*/ 537357 w 876161"/>
                  <a:gd name="connsiteY19" fmla="*/ 154080 h 533270"/>
                  <a:gd name="connsiteX20" fmla="*/ 643751 w 876161"/>
                  <a:gd name="connsiteY20" fmla="*/ 168939 h 533270"/>
                  <a:gd name="connsiteX21" fmla="*/ 692805 w 876161"/>
                  <a:gd name="connsiteY21" fmla="*/ 265428 h 533270"/>
                  <a:gd name="connsiteX22" fmla="*/ 692805 w 876161"/>
                  <a:gd name="connsiteY22" fmla="*/ 295146 h 533270"/>
                  <a:gd name="connsiteX23" fmla="*/ 731667 w 876161"/>
                  <a:gd name="connsiteY23" fmla="*/ 295146 h 533270"/>
                  <a:gd name="connsiteX24" fmla="*/ 817688 w 876161"/>
                  <a:gd name="connsiteY24" fmla="*/ 387878 h 533270"/>
                  <a:gd name="connsiteX25" fmla="*/ 730714 w 876161"/>
                  <a:gd name="connsiteY25" fmla="*/ 473930 h 53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76161" h="533270">
                    <a:moveTo>
                      <a:pt x="730714" y="533271"/>
                    </a:moveTo>
                    <a:cubicBezTo>
                      <a:pt x="812965" y="531324"/>
                      <a:pt x="878065" y="463068"/>
                      <a:pt x="876119" y="380816"/>
                    </a:cubicBezTo>
                    <a:cubicBezTo>
                      <a:pt x="874401" y="308249"/>
                      <a:pt x="820631" y="247483"/>
                      <a:pt x="748812" y="236948"/>
                    </a:cubicBezTo>
                    <a:cubicBezTo>
                      <a:pt x="741222" y="190368"/>
                      <a:pt x="715635" y="148635"/>
                      <a:pt x="677565" y="120743"/>
                    </a:cubicBezTo>
                    <a:cubicBezTo>
                      <a:pt x="638164" y="92820"/>
                      <a:pt x="588953" y="82474"/>
                      <a:pt x="541643" y="92168"/>
                    </a:cubicBezTo>
                    <a:cubicBezTo>
                      <a:pt x="495099" y="20307"/>
                      <a:pt x="408299" y="-14390"/>
                      <a:pt x="325044" y="5586"/>
                    </a:cubicBezTo>
                    <a:cubicBezTo>
                      <a:pt x="243901" y="26482"/>
                      <a:pt x="183269" y="94102"/>
                      <a:pt x="171311" y="177036"/>
                    </a:cubicBezTo>
                    <a:cubicBezTo>
                      <a:pt x="117255" y="178487"/>
                      <a:pt x="66847" y="204639"/>
                      <a:pt x="34532" y="247997"/>
                    </a:cubicBezTo>
                    <a:cubicBezTo>
                      <a:pt x="-3757" y="301184"/>
                      <a:pt x="-10730" y="370768"/>
                      <a:pt x="16244" y="430496"/>
                    </a:cubicBezTo>
                    <a:cubicBezTo>
                      <a:pt x="43740" y="489368"/>
                      <a:pt x="101301" y="528425"/>
                      <a:pt x="166167" y="532223"/>
                    </a:cubicBezTo>
                    <a:close/>
                    <a:moveTo>
                      <a:pt x="168739" y="473073"/>
                    </a:moveTo>
                    <a:cubicBezTo>
                      <a:pt x="125640" y="470358"/>
                      <a:pt x="87430" y="444411"/>
                      <a:pt x="69012" y="405350"/>
                    </a:cubicBezTo>
                    <a:cubicBezTo>
                      <a:pt x="51141" y="365536"/>
                      <a:pt x="55747" y="319230"/>
                      <a:pt x="81109" y="283716"/>
                    </a:cubicBezTo>
                    <a:cubicBezTo>
                      <a:pt x="107040" y="248831"/>
                      <a:pt x="150188" y="231220"/>
                      <a:pt x="193123" y="237996"/>
                    </a:cubicBezTo>
                    <a:lnTo>
                      <a:pt x="226937" y="243615"/>
                    </a:lnTo>
                    <a:lnTo>
                      <a:pt x="226937" y="206277"/>
                    </a:lnTo>
                    <a:cubicBezTo>
                      <a:pt x="227267" y="138818"/>
                      <a:pt x="273112" y="80093"/>
                      <a:pt x="338475" y="63402"/>
                    </a:cubicBezTo>
                    <a:cubicBezTo>
                      <a:pt x="404060" y="47589"/>
                      <a:pt x="471869" y="79201"/>
                      <a:pt x="501924" y="139602"/>
                    </a:cubicBezTo>
                    <a:lnTo>
                      <a:pt x="513449" y="162558"/>
                    </a:lnTo>
                    <a:lnTo>
                      <a:pt x="537357" y="154080"/>
                    </a:lnTo>
                    <a:cubicBezTo>
                      <a:pt x="573128" y="141442"/>
                      <a:pt x="612811" y="146984"/>
                      <a:pt x="643751" y="168939"/>
                    </a:cubicBezTo>
                    <a:cubicBezTo>
                      <a:pt x="674513" y="191474"/>
                      <a:pt x="692725" y="227295"/>
                      <a:pt x="692805" y="265428"/>
                    </a:cubicBezTo>
                    <a:lnTo>
                      <a:pt x="692805" y="295146"/>
                    </a:lnTo>
                    <a:lnTo>
                      <a:pt x="731667" y="295146"/>
                    </a:lnTo>
                    <a:cubicBezTo>
                      <a:pt x="781028" y="296999"/>
                      <a:pt x="819542" y="338517"/>
                      <a:pt x="817688" y="387878"/>
                    </a:cubicBezTo>
                    <a:cubicBezTo>
                      <a:pt x="815919" y="435006"/>
                      <a:pt x="777859" y="472663"/>
                      <a:pt x="730714" y="47393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62" name="Freeform: Shape 61"/>
              <p:cNvSpPr/>
              <p:nvPr/>
            </p:nvSpPr>
            <p:spPr>
              <a:xfrm flipH="1">
                <a:off x="3042468" y="2339864"/>
                <a:ext cx="753468" cy="458594"/>
              </a:xfrm>
              <a:custGeom>
                <a:avLst/>
                <a:gdLst>
                  <a:gd name="connsiteX0" fmla="*/ 730714 w 876161"/>
                  <a:gd name="connsiteY0" fmla="*/ 533271 h 533270"/>
                  <a:gd name="connsiteX1" fmla="*/ 876119 w 876161"/>
                  <a:gd name="connsiteY1" fmla="*/ 380816 h 533270"/>
                  <a:gd name="connsiteX2" fmla="*/ 748812 w 876161"/>
                  <a:gd name="connsiteY2" fmla="*/ 236948 h 533270"/>
                  <a:gd name="connsiteX3" fmla="*/ 677565 w 876161"/>
                  <a:gd name="connsiteY3" fmla="*/ 120743 h 533270"/>
                  <a:gd name="connsiteX4" fmla="*/ 541643 w 876161"/>
                  <a:gd name="connsiteY4" fmla="*/ 92168 h 533270"/>
                  <a:gd name="connsiteX5" fmla="*/ 325044 w 876161"/>
                  <a:gd name="connsiteY5" fmla="*/ 5586 h 533270"/>
                  <a:gd name="connsiteX6" fmla="*/ 171311 w 876161"/>
                  <a:gd name="connsiteY6" fmla="*/ 177036 h 533270"/>
                  <a:gd name="connsiteX7" fmla="*/ 34532 w 876161"/>
                  <a:gd name="connsiteY7" fmla="*/ 247997 h 533270"/>
                  <a:gd name="connsiteX8" fmla="*/ 16244 w 876161"/>
                  <a:gd name="connsiteY8" fmla="*/ 430496 h 533270"/>
                  <a:gd name="connsiteX9" fmla="*/ 166167 w 876161"/>
                  <a:gd name="connsiteY9" fmla="*/ 532223 h 533270"/>
                  <a:gd name="connsiteX10" fmla="*/ 168739 w 876161"/>
                  <a:gd name="connsiteY10" fmla="*/ 473073 h 533270"/>
                  <a:gd name="connsiteX11" fmla="*/ 69012 w 876161"/>
                  <a:gd name="connsiteY11" fmla="*/ 405350 h 533270"/>
                  <a:gd name="connsiteX12" fmla="*/ 81109 w 876161"/>
                  <a:gd name="connsiteY12" fmla="*/ 283716 h 533270"/>
                  <a:gd name="connsiteX13" fmla="*/ 193123 w 876161"/>
                  <a:gd name="connsiteY13" fmla="*/ 237996 h 533270"/>
                  <a:gd name="connsiteX14" fmla="*/ 226937 w 876161"/>
                  <a:gd name="connsiteY14" fmla="*/ 243615 h 533270"/>
                  <a:gd name="connsiteX15" fmla="*/ 226937 w 876161"/>
                  <a:gd name="connsiteY15" fmla="*/ 206277 h 533270"/>
                  <a:gd name="connsiteX16" fmla="*/ 338475 w 876161"/>
                  <a:gd name="connsiteY16" fmla="*/ 63402 h 533270"/>
                  <a:gd name="connsiteX17" fmla="*/ 501924 w 876161"/>
                  <a:gd name="connsiteY17" fmla="*/ 139602 h 533270"/>
                  <a:gd name="connsiteX18" fmla="*/ 513449 w 876161"/>
                  <a:gd name="connsiteY18" fmla="*/ 162558 h 533270"/>
                  <a:gd name="connsiteX19" fmla="*/ 537357 w 876161"/>
                  <a:gd name="connsiteY19" fmla="*/ 154080 h 533270"/>
                  <a:gd name="connsiteX20" fmla="*/ 643751 w 876161"/>
                  <a:gd name="connsiteY20" fmla="*/ 168939 h 533270"/>
                  <a:gd name="connsiteX21" fmla="*/ 692805 w 876161"/>
                  <a:gd name="connsiteY21" fmla="*/ 265428 h 533270"/>
                  <a:gd name="connsiteX22" fmla="*/ 692805 w 876161"/>
                  <a:gd name="connsiteY22" fmla="*/ 295146 h 533270"/>
                  <a:gd name="connsiteX23" fmla="*/ 731667 w 876161"/>
                  <a:gd name="connsiteY23" fmla="*/ 295146 h 533270"/>
                  <a:gd name="connsiteX24" fmla="*/ 817688 w 876161"/>
                  <a:gd name="connsiteY24" fmla="*/ 387878 h 533270"/>
                  <a:gd name="connsiteX25" fmla="*/ 730714 w 876161"/>
                  <a:gd name="connsiteY25" fmla="*/ 473930 h 53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76161" h="533270">
                    <a:moveTo>
                      <a:pt x="730714" y="533271"/>
                    </a:moveTo>
                    <a:cubicBezTo>
                      <a:pt x="812965" y="531324"/>
                      <a:pt x="878065" y="463068"/>
                      <a:pt x="876119" y="380816"/>
                    </a:cubicBezTo>
                    <a:cubicBezTo>
                      <a:pt x="874401" y="308249"/>
                      <a:pt x="820631" y="247483"/>
                      <a:pt x="748812" y="236948"/>
                    </a:cubicBezTo>
                    <a:cubicBezTo>
                      <a:pt x="741222" y="190368"/>
                      <a:pt x="715635" y="148635"/>
                      <a:pt x="677565" y="120743"/>
                    </a:cubicBezTo>
                    <a:cubicBezTo>
                      <a:pt x="638164" y="92820"/>
                      <a:pt x="588953" y="82474"/>
                      <a:pt x="541643" y="92168"/>
                    </a:cubicBezTo>
                    <a:cubicBezTo>
                      <a:pt x="495099" y="20307"/>
                      <a:pt x="408299" y="-14390"/>
                      <a:pt x="325044" y="5586"/>
                    </a:cubicBezTo>
                    <a:cubicBezTo>
                      <a:pt x="243901" y="26482"/>
                      <a:pt x="183269" y="94102"/>
                      <a:pt x="171311" y="177036"/>
                    </a:cubicBezTo>
                    <a:cubicBezTo>
                      <a:pt x="117255" y="178487"/>
                      <a:pt x="66847" y="204639"/>
                      <a:pt x="34532" y="247997"/>
                    </a:cubicBezTo>
                    <a:cubicBezTo>
                      <a:pt x="-3757" y="301184"/>
                      <a:pt x="-10730" y="370768"/>
                      <a:pt x="16244" y="430496"/>
                    </a:cubicBezTo>
                    <a:cubicBezTo>
                      <a:pt x="43740" y="489368"/>
                      <a:pt x="101301" y="528425"/>
                      <a:pt x="166167" y="532223"/>
                    </a:cubicBezTo>
                    <a:close/>
                    <a:moveTo>
                      <a:pt x="168739" y="473073"/>
                    </a:moveTo>
                    <a:cubicBezTo>
                      <a:pt x="125640" y="470358"/>
                      <a:pt x="87430" y="444411"/>
                      <a:pt x="69012" y="405350"/>
                    </a:cubicBezTo>
                    <a:cubicBezTo>
                      <a:pt x="51141" y="365536"/>
                      <a:pt x="55747" y="319230"/>
                      <a:pt x="81109" y="283716"/>
                    </a:cubicBezTo>
                    <a:cubicBezTo>
                      <a:pt x="107040" y="248831"/>
                      <a:pt x="150188" y="231220"/>
                      <a:pt x="193123" y="237996"/>
                    </a:cubicBezTo>
                    <a:lnTo>
                      <a:pt x="226937" y="243615"/>
                    </a:lnTo>
                    <a:lnTo>
                      <a:pt x="226937" y="206277"/>
                    </a:lnTo>
                    <a:cubicBezTo>
                      <a:pt x="227267" y="138818"/>
                      <a:pt x="273112" y="80093"/>
                      <a:pt x="338475" y="63402"/>
                    </a:cubicBezTo>
                    <a:cubicBezTo>
                      <a:pt x="404060" y="47589"/>
                      <a:pt x="471869" y="79201"/>
                      <a:pt x="501924" y="139602"/>
                    </a:cubicBezTo>
                    <a:lnTo>
                      <a:pt x="513449" y="162558"/>
                    </a:lnTo>
                    <a:lnTo>
                      <a:pt x="537357" y="154080"/>
                    </a:lnTo>
                    <a:cubicBezTo>
                      <a:pt x="573128" y="141442"/>
                      <a:pt x="612811" y="146984"/>
                      <a:pt x="643751" y="168939"/>
                    </a:cubicBezTo>
                    <a:cubicBezTo>
                      <a:pt x="674513" y="191474"/>
                      <a:pt x="692725" y="227295"/>
                      <a:pt x="692805" y="265428"/>
                    </a:cubicBezTo>
                    <a:lnTo>
                      <a:pt x="692805" y="295146"/>
                    </a:lnTo>
                    <a:lnTo>
                      <a:pt x="731667" y="295146"/>
                    </a:lnTo>
                    <a:cubicBezTo>
                      <a:pt x="781028" y="296999"/>
                      <a:pt x="819542" y="338517"/>
                      <a:pt x="817688" y="387878"/>
                    </a:cubicBezTo>
                    <a:cubicBezTo>
                      <a:pt x="815919" y="435006"/>
                      <a:pt x="777859" y="472663"/>
                      <a:pt x="730714" y="473930"/>
                    </a:cubicBez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</p:grpSp>
      </p:grpSp>
      <p:cxnSp>
        <p:nvCxnSpPr>
          <p:cNvPr id="74" name="Straight Arrow Connector 73"/>
          <p:cNvCxnSpPr>
            <a:endCxn id="62" idx="5"/>
          </p:cNvCxnSpPr>
          <p:nvPr/>
        </p:nvCxnSpPr>
        <p:spPr>
          <a:xfrm flipH="1">
            <a:off x="5457750" y="1766190"/>
            <a:ext cx="700372" cy="416771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482915" y="1766190"/>
            <a:ext cx="703765" cy="411967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Data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48" name="Google Shape;898;p88"/>
          <p:cNvSpPr txBox="1"/>
          <p:nvPr/>
        </p:nvSpPr>
        <p:spPr>
          <a:xfrm>
            <a:off x="610097" y="1818989"/>
            <a:ext cx="2173661" cy="108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In order to get to this clean data that a model can use,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data preprocessing pipelines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have to be created. They should be able to take raw data,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clean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it,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transform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it, and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normalize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it. 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68" name="Google Shape;898;p88"/>
          <p:cNvSpPr txBox="1"/>
          <p:nvPr/>
        </p:nvSpPr>
        <p:spPr>
          <a:xfrm>
            <a:off x="641932" y="3434427"/>
            <a:ext cx="2144004" cy="90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Sometimes a model will also give results that are not too user friendly. In these cases, a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post processing pipeline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must be created.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1689" y="1612311"/>
            <a:ext cx="5591108" cy="1293429"/>
            <a:chOff x="4590407" y="1643081"/>
            <a:chExt cx="3878393" cy="897215"/>
          </a:xfrm>
        </p:grpSpPr>
        <p:grpSp>
          <p:nvGrpSpPr>
            <p:cNvPr id="49" name="Group 48"/>
            <p:cNvGrpSpPr/>
            <p:nvPr/>
          </p:nvGrpSpPr>
          <p:grpSpPr>
            <a:xfrm>
              <a:off x="4590407" y="1738225"/>
              <a:ext cx="674812" cy="689887"/>
              <a:chOff x="4054846" y="1382929"/>
              <a:chExt cx="935718" cy="956621"/>
            </a:xfrm>
          </p:grpSpPr>
          <p:pic>
            <p:nvPicPr>
              <p:cNvPr id="63" name="Graphic 62" descr="Table with solid fill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4054846" y="142515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4" name="Freeform: Shape 63"/>
              <p:cNvSpPr/>
              <p:nvPr/>
            </p:nvSpPr>
            <p:spPr>
              <a:xfrm>
                <a:off x="4193241" y="1459651"/>
                <a:ext cx="46065" cy="153442"/>
              </a:xfrm>
              <a:custGeom>
                <a:avLst/>
                <a:gdLst>
                  <a:gd name="connsiteX0" fmla="*/ 16432 w 46065"/>
                  <a:gd name="connsiteY0" fmla="*/ 137309 h 153442"/>
                  <a:gd name="connsiteX1" fmla="*/ 15857 w 46065"/>
                  <a:gd name="connsiteY1" fmla="*/ 149945 h 153442"/>
                  <a:gd name="connsiteX2" fmla="*/ 16432 w 46065"/>
                  <a:gd name="connsiteY2" fmla="*/ 150520 h 153442"/>
                  <a:gd name="connsiteX3" fmla="*/ 29026 w 46065"/>
                  <a:gd name="connsiteY3" fmla="*/ 151128 h 153442"/>
                  <a:gd name="connsiteX4" fmla="*/ 29634 w 46065"/>
                  <a:gd name="connsiteY4" fmla="*/ 150520 h 153442"/>
                  <a:gd name="connsiteX5" fmla="*/ 29634 w 46065"/>
                  <a:gd name="connsiteY5" fmla="*/ 69663 h 153442"/>
                  <a:gd name="connsiteX6" fmla="*/ 18280 w 46065"/>
                  <a:gd name="connsiteY6" fmla="*/ 41754 h 153442"/>
                  <a:gd name="connsiteX7" fmla="*/ 29634 w 46065"/>
                  <a:gd name="connsiteY7" fmla="*/ 16180 h 153442"/>
                  <a:gd name="connsiteX8" fmla="*/ 30099 w 46065"/>
                  <a:gd name="connsiteY8" fmla="*/ 2973 h 153442"/>
                  <a:gd name="connsiteX9" fmla="*/ 16893 w 46065"/>
                  <a:gd name="connsiteY9" fmla="*/ 2508 h 153442"/>
                  <a:gd name="connsiteX10" fmla="*/ 16432 w 46065"/>
                  <a:gd name="connsiteY10" fmla="*/ 2969 h 153442"/>
                  <a:gd name="connsiteX11" fmla="*/ 16432 w 46065"/>
                  <a:gd name="connsiteY11" fmla="*/ 83826 h 153442"/>
                  <a:gd name="connsiteX12" fmla="*/ 16432 w 46065"/>
                  <a:gd name="connsiteY12" fmla="*/ 137309 h 15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065" h="153442">
                    <a:moveTo>
                      <a:pt x="16432" y="137309"/>
                    </a:moveTo>
                    <a:cubicBezTo>
                      <a:pt x="12784" y="140639"/>
                      <a:pt x="12526" y="146297"/>
                      <a:pt x="15857" y="149945"/>
                    </a:cubicBezTo>
                    <a:cubicBezTo>
                      <a:pt x="16040" y="150145"/>
                      <a:pt x="16232" y="150337"/>
                      <a:pt x="16432" y="150520"/>
                    </a:cubicBezTo>
                    <a:cubicBezTo>
                      <a:pt x="19742" y="154166"/>
                      <a:pt x="25380" y="154438"/>
                      <a:pt x="29026" y="151128"/>
                    </a:cubicBezTo>
                    <a:cubicBezTo>
                      <a:pt x="29238" y="150936"/>
                      <a:pt x="29441" y="150733"/>
                      <a:pt x="29634" y="150520"/>
                    </a:cubicBezTo>
                    <a:cubicBezTo>
                      <a:pt x="51543" y="128020"/>
                      <a:pt x="51543" y="92163"/>
                      <a:pt x="29634" y="69663"/>
                    </a:cubicBezTo>
                    <a:cubicBezTo>
                      <a:pt x="22218" y="62286"/>
                      <a:pt x="18120" y="52213"/>
                      <a:pt x="18280" y="41754"/>
                    </a:cubicBezTo>
                    <a:cubicBezTo>
                      <a:pt x="18408" y="32036"/>
                      <a:pt x="22511" y="22793"/>
                      <a:pt x="29634" y="16180"/>
                    </a:cubicBezTo>
                    <a:cubicBezTo>
                      <a:pt x="33409" y="12661"/>
                      <a:pt x="33617" y="6749"/>
                      <a:pt x="30099" y="2973"/>
                    </a:cubicBezTo>
                    <a:cubicBezTo>
                      <a:pt x="26581" y="-801"/>
                      <a:pt x="20668" y="-1010"/>
                      <a:pt x="16893" y="2508"/>
                    </a:cubicBezTo>
                    <a:cubicBezTo>
                      <a:pt x="16734" y="2656"/>
                      <a:pt x="16581" y="2810"/>
                      <a:pt x="16432" y="2969"/>
                    </a:cubicBezTo>
                    <a:cubicBezTo>
                      <a:pt x="-5477" y="25469"/>
                      <a:pt x="-5477" y="61326"/>
                      <a:pt x="16432" y="83826"/>
                    </a:cubicBezTo>
                    <a:cubicBezTo>
                      <a:pt x="30607" y="98836"/>
                      <a:pt x="30607" y="122300"/>
                      <a:pt x="16432" y="137309"/>
                    </a:cubicBezTo>
                    <a:close/>
                  </a:path>
                </a:pathLst>
              </a:custGeom>
              <a:solidFill>
                <a:srgbClr val="196F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65" name="Freeform: Shape 64"/>
              <p:cNvSpPr/>
              <p:nvPr/>
            </p:nvSpPr>
            <p:spPr>
              <a:xfrm>
                <a:off x="4290053" y="1402501"/>
                <a:ext cx="46065" cy="153443"/>
              </a:xfrm>
              <a:custGeom>
                <a:avLst/>
                <a:gdLst>
                  <a:gd name="connsiteX0" fmla="*/ 16432 w 46065"/>
                  <a:gd name="connsiteY0" fmla="*/ 137309 h 153443"/>
                  <a:gd name="connsiteX1" fmla="*/ 15857 w 46065"/>
                  <a:gd name="connsiteY1" fmla="*/ 149945 h 153443"/>
                  <a:gd name="connsiteX2" fmla="*/ 16432 w 46065"/>
                  <a:gd name="connsiteY2" fmla="*/ 150521 h 153443"/>
                  <a:gd name="connsiteX3" fmla="*/ 29026 w 46065"/>
                  <a:gd name="connsiteY3" fmla="*/ 151128 h 153443"/>
                  <a:gd name="connsiteX4" fmla="*/ 29634 w 46065"/>
                  <a:gd name="connsiteY4" fmla="*/ 150521 h 153443"/>
                  <a:gd name="connsiteX5" fmla="*/ 29634 w 46065"/>
                  <a:gd name="connsiteY5" fmla="*/ 69663 h 153443"/>
                  <a:gd name="connsiteX6" fmla="*/ 18280 w 46065"/>
                  <a:gd name="connsiteY6" fmla="*/ 41755 h 153443"/>
                  <a:gd name="connsiteX7" fmla="*/ 29634 w 46065"/>
                  <a:gd name="connsiteY7" fmla="*/ 16180 h 153443"/>
                  <a:gd name="connsiteX8" fmla="*/ 30099 w 46065"/>
                  <a:gd name="connsiteY8" fmla="*/ 2974 h 153443"/>
                  <a:gd name="connsiteX9" fmla="*/ 16893 w 46065"/>
                  <a:gd name="connsiteY9" fmla="*/ 2508 h 153443"/>
                  <a:gd name="connsiteX10" fmla="*/ 16432 w 46065"/>
                  <a:gd name="connsiteY10" fmla="*/ 2969 h 153443"/>
                  <a:gd name="connsiteX11" fmla="*/ 16432 w 46065"/>
                  <a:gd name="connsiteY11" fmla="*/ 83827 h 153443"/>
                  <a:gd name="connsiteX12" fmla="*/ 16432 w 46065"/>
                  <a:gd name="connsiteY12" fmla="*/ 137309 h 15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065" h="153443">
                    <a:moveTo>
                      <a:pt x="16432" y="137309"/>
                    </a:moveTo>
                    <a:cubicBezTo>
                      <a:pt x="12784" y="140639"/>
                      <a:pt x="12526" y="146297"/>
                      <a:pt x="15857" y="149945"/>
                    </a:cubicBezTo>
                    <a:cubicBezTo>
                      <a:pt x="16040" y="150145"/>
                      <a:pt x="16232" y="150338"/>
                      <a:pt x="16432" y="150521"/>
                    </a:cubicBezTo>
                    <a:cubicBezTo>
                      <a:pt x="19742" y="154166"/>
                      <a:pt x="25380" y="154438"/>
                      <a:pt x="29026" y="151128"/>
                    </a:cubicBezTo>
                    <a:cubicBezTo>
                      <a:pt x="29238" y="150936"/>
                      <a:pt x="29441" y="150733"/>
                      <a:pt x="29634" y="150521"/>
                    </a:cubicBezTo>
                    <a:cubicBezTo>
                      <a:pt x="51543" y="128021"/>
                      <a:pt x="51543" y="92163"/>
                      <a:pt x="29634" y="69663"/>
                    </a:cubicBezTo>
                    <a:cubicBezTo>
                      <a:pt x="22218" y="62287"/>
                      <a:pt x="18120" y="52213"/>
                      <a:pt x="18280" y="41755"/>
                    </a:cubicBezTo>
                    <a:cubicBezTo>
                      <a:pt x="18408" y="32035"/>
                      <a:pt x="22511" y="22793"/>
                      <a:pt x="29634" y="16180"/>
                    </a:cubicBezTo>
                    <a:cubicBezTo>
                      <a:pt x="33409" y="12661"/>
                      <a:pt x="33617" y="6749"/>
                      <a:pt x="30099" y="2974"/>
                    </a:cubicBezTo>
                    <a:cubicBezTo>
                      <a:pt x="26581" y="-802"/>
                      <a:pt x="20668" y="-1010"/>
                      <a:pt x="16893" y="2508"/>
                    </a:cubicBezTo>
                    <a:cubicBezTo>
                      <a:pt x="16734" y="2656"/>
                      <a:pt x="16581" y="2810"/>
                      <a:pt x="16432" y="2969"/>
                    </a:cubicBezTo>
                    <a:cubicBezTo>
                      <a:pt x="-5477" y="25469"/>
                      <a:pt x="-5477" y="61327"/>
                      <a:pt x="16432" y="83827"/>
                    </a:cubicBezTo>
                    <a:cubicBezTo>
                      <a:pt x="30612" y="98834"/>
                      <a:pt x="30612" y="122302"/>
                      <a:pt x="16432" y="137309"/>
                    </a:cubicBezTo>
                    <a:close/>
                  </a:path>
                </a:pathLst>
              </a:custGeom>
              <a:solidFill>
                <a:srgbClr val="196F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66" name="Freeform: Shape 65"/>
              <p:cNvSpPr/>
              <p:nvPr/>
            </p:nvSpPr>
            <p:spPr>
              <a:xfrm>
                <a:off x="4393266" y="1459651"/>
                <a:ext cx="46065" cy="153442"/>
              </a:xfrm>
              <a:custGeom>
                <a:avLst/>
                <a:gdLst>
                  <a:gd name="connsiteX0" fmla="*/ 16432 w 46065"/>
                  <a:gd name="connsiteY0" fmla="*/ 137309 h 153442"/>
                  <a:gd name="connsiteX1" fmla="*/ 15857 w 46065"/>
                  <a:gd name="connsiteY1" fmla="*/ 149945 h 153442"/>
                  <a:gd name="connsiteX2" fmla="*/ 16432 w 46065"/>
                  <a:gd name="connsiteY2" fmla="*/ 150520 h 153442"/>
                  <a:gd name="connsiteX3" fmla="*/ 29026 w 46065"/>
                  <a:gd name="connsiteY3" fmla="*/ 151128 h 153442"/>
                  <a:gd name="connsiteX4" fmla="*/ 29634 w 46065"/>
                  <a:gd name="connsiteY4" fmla="*/ 150520 h 153442"/>
                  <a:gd name="connsiteX5" fmla="*/ 29634 w 46065"/>
                  <a:gd name="connsiteY5" fmla="*/ 69663 h 153442"/>
                  <a:gd name="connsiteX6" fmla="*/ 18280 w 46065"/>
                  <a:gd name="connsiteY6" fmla="*/ 41754 h 153442"/>
                  <a:gd name="connsiteX7" fmla="*/ 29634 w 46065"/>
                  <a:gd name="connsiteY7" fmla="*/ 16180 h 153442"/>
                  <a:gd name="connsiteX8" fmla="*/ 30099 w 46065"/>
                  <a:gd name="connsiteY8" fmla="*/ 2973 h 153442"/>
                  <a:gd name="connsiteX9" fmla="*/ 16893 w 46065"/>
                  <a:gd name="connsiteY9" fmla="*/ 2508 h 153442"/>
                  <a:gd name="connsiteX10" fmla="*/ 16432 w 46065"/>
                  <a:gd name="connsiteY10" fmla="*/ 2969 h 153442"/>
                  <a:gd name="connsiteX11" fmla="*/ 16432 w 46065"/>
                  <a:gd name="connsiteY11" fmla="*/ 83826 h 153442"/>
                  <a:gd name="connsiteX12" fmla="*/ 16432 w 46065"/>
                  <a:gd name="connsiteY12" fmla="*/ 137309 h 15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065" h="153442">
                    <a:moveTo>
                      <a:pt x="16432" y="137309"/>
                    </a:moveTo>
                    <a:cubicBezTo>
                      <a:pt x="12784" y="140639"/>
                      <a:pt x="12526" y="146297"/>
                      <a:pt x="15857" y="149945"/>
                    </a:cubicBezTo>
                    <a:cubicBezTo>
                      <a:pt x="16040" y="150145"/>
                      <a:pt x="16231" y="150337"/>
                      <a:pt x="16432" y="150520"/>
                    </a:cubicBezTo>
                    <a:cubicBezTo>
                      <a:pt x="19742" y="154166"/>
                      <a:pt x="25380" y="154438"/>
                      <a:pt x="29026" y="151128"/>
                    </a:cubicBezTo>
                    <a:cubicBezTo>
                      <a:pt x="29238" y="150936"/>
                      <a:pt x="29441" y="150733"/>
                      <a:pt x="29634" y="150520"/>
                    </a:cubicBezTo>
                    <a:cubicBezTo>
                      <a:pt x="51543" y="128020"/>
                      <a:pt x="51543" y="92163"/>
                      <a:pt x="29634" y="69663"/>
                    </a:cubicBezTo>
                    <a:cubicBezTo>
                      <a:pt x="22218" y="62286"/>
                      <a:pt x="18120" y="52213"/>
                      <a:pt x="18280" y="41754"/>
                    </a:cubicBezTo>
                    <a:cubicBezTo>
                      <a:pt x="18408" y="32036"/>
                      <a:pt x="22511" y="22793"/>
                      <a:pt x="29634" y="16180"/>
                    </a:cubicBezTo>
                    <a:cubicBezTo>
                      <a:pt x="33409" y="12661"/>
                      <a:pt x="33617" y="6749"/>
                      <a:pt x="30099" y="2973"/>
                    </a:cubicBezTo>
                    <a:cubicBezTo>
                      <a:pt x="26581" y="-801"/>
                      <a:pt x="20668" y="-1010"/>
                      <a:pt x="16893" y="2508"/>
                    </a:cubicBezTo>
                    <a:cubicBezTo>
                      <a:pt x="16734" y="2656"/>
                      <a:pt x="16581" y="2810"/>
                      <a:pt x="16432" y="2969"/>
                    </a:cubicBezTo>
                    <a:cubicBezTo>
                      <a:pt x="-5477" y="25469"/>
                      <a:pt x="-5477" y="61326"/>
                      <a:pt x="16432" y="83826"/>
                    </a:cubicBezTo>
                    <a:cubicBezTo>
                      <a:pt x="30607" y="98836"/>
                      <a:pt x="30607" y="122300"/>
                      <a:pt x="16432" y="137309"/>
                    </a:cubicBezTo>
                    <a:close/>
                  </a:path>
                </a:pathLst>
              </a:custGeom>
              <a:solidFill>
                <a:srgbClr val="196F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67" name="Freeform: Shape 66"/>
              <p:cNvSpPr/>
              <p:nvPr/>
            </p:nvSpPr>
            <p:spPr>
              <a:xfrm>
                <a:off x="4508697" y="1440079"/>
                <a:ext cx="46065" cy="153442"/>
              </a:xfrm>
              <a:custGeom>
                <a:avLst/>
                <a:gdLst>
                  <a:gd name="connsiteX0" fmla="*/ 16432 w 46065"/>
                  <a:gd name="connsiteY0" fmla="*/ 137309 h 153442"/>
                  <a:gd name="connsiteX1" fmla="*/ 15857 w 46065"/>
                  <a:gd name="connsiteY1" fmla="*/ 149945 h 153442"/>
                  <a:gd name="connsiteX2" fmla="*/ 16432 w 46065"/>
                  <a:gd name="connsiteY2" fmla="*/ 150520 h 153442"/>
                  <a:gd name="connsiteX3" fmla="*/ 29026 w 46065"/>
                  <a:gd name="connsiteY3" fmla="*/ 151128 h 153442"/>
                  <a:gd name="connsiteX4" fmla="*/ 29634 w 46065"/>
                  <a:gd name="connsiteY4" fmla="*/ 150520 h 153442"/>
                  <a:gd name="connsiteX5" fmla="*/ 29634 w 46065"/>
                  <a:gd name="connsiteY5" fmla="*/ 69663 h 153442"/>
                  <a:gd name="connsiteX6" fmla="*/ 18280 w 46065"/>
                  <a:gd name="connsiteY6" fmla="*/ 41754 h 153442"/>
                  <a:gd name="connsiteX7" fmla="*/ 29634 w 46065"/>
                  <a:gd name="connsiteY7" fmla="*/ 16180 h 153442"/>
                  <a:gd name="connsiteX8" fmla="*/ 30099 w 46065"/>
                  <a:gd name="connsiteY8" fmla="*/ 2973 h 153442"/>
                  <a:gd name="connsiteX9" fmla="*/ 16893 w 46065"/>
                  <a:gd name="connsiteY9" fmla="*/ 2508 h 153442"/>
                  <a:gd name="connsiteX10" fmla="*/ 16432 w 46065"/>
                  <a:gd name="connsiteY10" fmla="*/ 2969 h 153442"/>
                  <a:gd name="connsiteX11" fmla="*/ 16432 w 46065"/>
                  <a:gd name="connsiteY11" fmla="*/ 83826 h 153442"/>
                  <a:gd name="connsiteX12" fmla="*/ 16432 w 46065"/>
                  <a:gd name="connsiteY12" fmla="*/ 137309 h 15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065" h="153442">
                    <a:moveTo>
                      <a:pt x="16432" y="137309"/>
                    </a:moveTo>
                    <a:cubicBezTo>
                      <a:pt x="12784" y="140639"/>
                      <a:pt x="12526" y="146297"/>
                      <a:pt x="15857" y="149945"/>
                    </a:cubicBezTo>
                    <a:cubicBezTo>
                      <a:pt x="16040" y="150145"/>
                      <a:pt x="16232" y="150337"/>
                      <a:pt x="16432" y="150520"/>
                    </a:cubicBezTo>
                    <a:cubicBezTo>
                      <a:pt x="19742" y="154166"/>
                      <a:pt x="25380" y="154438"/>
                      <a:pt x="29026" y="151128"/>
                    </a:cubicBezTo>
                    <a:cubicBezTo>
                      <a:pt x="29238" y="150936"/>
                      <a:pt x="29441" y="150733"/>
                      <a:pt x="29634" y="150520"/>
                    </a:cubicBezTo>
                    <a:cubicBezTo>
                      <a:pt x="51543" y="128020"/>
                      <a:pt x="51543" y="92163"/>
                      <a:pt x="29634" y="69663"/>
                    </a:cubicBezTo>
                    <a:cubicBezTo>
                      <a:pt x="22218" y="62286"/>
                      <a:pt x="18120" y="52213"/>
                      <a:pt x="18280" y="41754"/>
                    </a:cubicBezTo>
                    <a:cubicBezTo>
                      <a:pt x="18408" y="32036"/>
                      <a:pt x="22511" y="22793"/>
                      <a:pt x="29634" y="16180"/>
                    </a:cubicBezTo>
                    <a:cubicBezTo>
                      <a:pt x="33409" y="12661"/>
                      <a:pt x="33617" y="6749"/>
                      <a:pt x="30099" y="2973"/>
                    </a:cubicBezTo>
                    <a:cubicBezTo>
                      <a:pt x="26581" y="-801"/>
                      <a:pt x="20668" y="-1010"/>
                      <a:pt x="16893" y="2508"/>
                    </a:cubicBezTo>
                    <a:cubicBezTo>
                      <a:pt x="16734" y="2656"/>
                      <a:pt x="16581" y="2810"/>
                      <a:pt x="16432" y="2969"/>
                    </a:cubicBezTo>
                    <a:cubicBezTo>
                      <a:pt x="-5477" y="25469"/>
                      <a:pt x="-5477" y="61326"/>
                      <a:pt x="16432" y="83826"/>
                    </a:cubicBezTo>
                    <a:cubicBezTo>
                      <a:pt x="30607" y="98836"/>
                      <a:pt x="30607" y="122300"/>
                      <a:pt x="16432" y="137309"/>
                    </a:cubicBezTo>
                    <a:close/>
                  </a:path>
                </a:pathLst>
              </a:custGeom>
              <a:solidFill>
                <a:srgbClr val="196F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68" name="Freeform: Shape 67"/>
              <p:cNvSpPr/>
              <p:nvPr/>
            </p:nvSpPr>
            <p:spPr>
              <a:xfrm>
                <a:off x="4605509" y="1382929"/>
                <a:ext cx="46065" cy="153443"/>
              </a:xfrm>
              <a:custGeom>
                <a:avLst/>
                <a:gdLst>
                  <a:gd name="connsiteX0" fmla="*/ 16432 w 46065"/>
                  <a:gd name="connsiteY0" fmla="*/ 137309 h 153443"/>
                  <a:gd name="connsiteX1" fmla="*/ 15857 w 46065"/>
                  <a:gd name="connsiteY1" fmla="*/ 149945 h 153443"/>
                  <a:gd name="connsiteX2" fmla="*/ 16432 w 46065"/>
                  <a:gd name="connsiteY2" fmla="*/ 150521 h 153443"/>
                  <a:gd name="connsiteX3" fmla="*/ 29026 w 46065"/>
                  <a:gd name="connsiteY3" fmla="*/ 151128 h 153443"/>
                  <a:gd name="connsiteX4" fmla="*/ 29634 w 46065"/>
                  <a:gd name="connsiteY4" fmla="*/ 150521 h 153443"/>
                  <a:gd name="connsiteX5" fmla="*/ 29634 w 46065"/>
                  <a:gd name="connsiteY5" fmla="*/ 69663 h 153443"/>
                  <a:gd name="connsiteX6" fmla="*/ 18280 w 46065"/>
                  <a:gd name="connsiteY6" fmla="*/ 41755 h 153443"/>
                  <a:gd name="connsiteX7" fmla="*/ 29634 w 46065"/>
                  <a:gd name="connsiteY7" fmla="*/ 16180 h 153443"/>
                  <a:gd name="connsiteX8" fmla="*/ 30099 w 46065"/>
                  <a:gd name="connsiteY8" fmla="*/ 2974 h 153443"/>
                  <a:gd name="connsiteX9" fmla="*/ 16893 w 46065"/>
                  <a:gd name="connsiteY9" fmla="*/ 2508 h 153443"/>
                  <a:gd name="connsiteX10" fmla="*/ 16432 w 46065"/>
                  <a:gd name="connsiteY10" fmla="*/ 2969 h 153443"/>
                  <a:gd name="connsiteX11" fmla="*/ 16432 w 46065"/>
                  <a:gd name="connsiteY11" fmla="*/ 83827 h 153443"/>
                  <a:gd name="connsiteX12" fmla="*/ 16432 w 46065"/>
                  <a:gd name="connsiteY12" fmla="*/ 137309 h 15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065" h="153443">
                    <a:moveTo>
                      <a:pt x="16432" y="137309"/>
                    </a:moveTo>
                    <a:cubicBezTo>
                      <a:pt x="12784" y="140639"/>
                      <a:pt x="12526" y="146297"/>
                      <a:pt x="15857" y="149945"/>
                    </a:cubicBezTo>
                    <a:cubicBezTo>
                      <a:pt x="16040" y="150145"/>
                      <a:pt x="16232" y="150338"/>
                      <a:pt x="16432" y="150521"/>
                    </a:cubicBezTo>
                    <a:cubicBezTo>
                      <a:pt x="19742" y="154166"/>
                      <a:pt x="25380" y="154438"/>
                      <a:pt x="29026" y="151128"/>
                    </a:cubicBezTo>
                    <a:cubicBezTo>
                      <a:pt x="29238" y="150936"/>
                      <a:pt x="29441" y="150733"/>
                      <a:pt x="29634" y="150521"/>
                    </a:cubicBezTo>
                    <a:cubicBezTo>
                      <a:pt x="51543" y="128021"/>
                      <a:pt x="51543" y="92163"/>
                      <a:pt x="29634" y="69663"/>
                    </a:cubicBezTo>
                    <a:cubicBezTo>
                      <a:pt x="22218" y="62287"/>
                      <a:pt x="18120" y="52213"/>
                      <a:pt x="18280" y="41755"/>
                    </a:cubicBezTo>
                    <a:cubicBezTo>
                      <a:pt x="18408" y="32035"/>
                      <a:pt x="22511" y="22793"/>
                      <a:pt x="29634" y="16180"/>
                    </a:cubicBezTo>
                    <a:cubicBezTo>
                      <a:pt x="33409" y="12661"/>
                      <a:pt x="33617" y="6749"/>
                      <a:pt x="30099" y="2974"/>
                    </a:cubicBezTo>
                    <a:cubicBezTo>
                      <a:pt x="26581" y="-802"/>
                      <a:pt x="20668" y="-1010"/>
                      <a:pt x="16893" y="2508"/>
                    </a:cubicBezTo>
                    <a:cubicBezTo>
                      <a:pt x="16734" y="2656"/>
                      <a:pt x="16581" y="2810"/>
                      <a:pt x="16432" y="2969"/>
                    </a:cubicBezTo>
                    <a:cubicBezTo>
                      <a:pt x="-5477" y="25469"/>
                      <a:pt x="-5477" y="61327"/>
                      <a:pt x="16432" y="83827"/>
                    </a:cubicBezTo>
                    <a:cubicBezTo>
                      <a:pt x="30612" y="98834"/>
                      <a:pt x="30612" y="122302"/>
                      <a:pt x="16432" y="137309"/>
                    </a:cubicBezTo>
                    <a:close/>
                  </a:path>
                </a:pathLst>
              </a:custGeom>
              <a:solidFill>
                <a:srgbClr val="196F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69" name="Freeform: Shape 68"/>
              <p:cNvSpPr/>
              <p:nvPr/>
            </p:nvSpPr>
            <p:spPr>
              <a:xfrm>
                <a:off x="4708722" y="1440079"/>
                <a:ext cx="46065" cy="153442"/>
              </a:xfrm>
              <a:custGeom>
                <a:avLst/>
                <a:gdLst>
                  <a:gd name="connsiteX0" fmla="*/ 16432 w 46065"/>
                  <a:gd name="connsiteY0" fmla="*/ 137309 h 153442"/>
                  <a:gd name="connsiteX1" fmla="*/ 15857 w 46065"/>
                  <a:gd name="connsiteY1" fmla="*/ 149945 h 153442"/>
                  <a:gd name="connsiteX2" fmla="*/ 16432 w 46065"/>
                  <a:gd name="connsiteY2" fmla="*/ 150520 h 153442"/>
                  <a:gd name="connsiteX3" fmla="*/ 29026 w 46065"/>
                  <a:gd name="connsiteY3" fmla="*/ 151128 h 153442"/>
                  <a:gd name="connsiteX4" fmla="*/ 29634 w 46065"/>
                  <a:gd name="connsiteY4" fmla="*/ 150520 h 153442"/>
                  <a:gd name="connsiteX5" fmla="*/ 29634 w 46065"/>
                  <a:gd name="connsiteY5" fmla="*/ 69663 h 153442"/>
                  <a:gd name="connsiteX6" fmla="*/ 18280 w 46065"/>
                  <a:gd name="connsiteY6" fmla="*/ 41754 h 153442"/>
                  <a:gd name="connsiteX7" fmla="*/ 29634 w 46065"/>
                  <a:gd name="connsiteY7" fmla="*/ 16180 h 153442"/>
                  <a:gd name="connsiteX8" fmla="*/ 30099 w 46065"/>
                  <a:gd name="connsiteY8" fmla="*/ 2973 h 153442"/>
                  <a:gd name="connsiteX9" fmla="*/ 16893 w 46065"/>
                  <a:gd name="connsiteY9" fmla="*/ 2508 h 153442"/>
                  <a:gd name="connsiteX10" fmla="*/ 16432 w 46065"/>
                  <a:gd name="connsiteY10" fmla="*/ 2969 h 153442"/>
                  <a:gd name="connsiteX11" fmla="*/ 16432 w 46065"/>
                  <a:gd name="connsiteY11" fmla="*/ 83826 h 153442"/>
                  <a:gd name="connsiteX12" fmla="*/ 16432 w 46065"/>
                  <a:gd name="connsiteY12" fmla="*/ 137309 h 15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065" h="153442">
                    <a:moveTo>
                      <a:pt x="16432" y="137309"/>
                    </a:moveTo>
                    <a:cubicBezTo>
                      <a:pt x="12784" y="140639"/>
                      <a:pt x="12526" y="146297"/>
                      <a:pt x="15857" y="149945"/>
                    </a:cubicBezTo>
                    <a:cubicBezTo>
                      <a:pt x="16040" y="150145"/>
                      <a:pt x="16231" y="150337"/>
                      <a:pt x="16432" y="150520"/>
                    </a:cubicBezTo>
                    <a:cubicBezTo>
                      <a:pt x="19742" y="154166"/>
                      <a:pt x="25380" y="154438"/>
                      <a:pt x="29026" y="151128"/>
                    </a:cubicBezTo>
                    <a:cubicBezTo>
                      <a:pt x="29238" y="150936"/>
                      <a:pt x="29441" y="150733"/>
                      <a:pt x="29634" y="150520"/>
                    </a:cubicBezTo>
                    <a:cubicBezTo>
                      <a:pt x="51543" y="128020"/>
                      <a:pt x="51543" y="92163"/>
                      <a:pt x="29634" y="69663"/>
                    </a:cubicBezTo>
                    <a:cubicBezTo>
                      <a:pt x="22218" y="62286"/>
                      <a:pt x="18120" y="52213"/>
                      <a:pt x="18280" y="41754"/>
                    </a:cubicBezTo>
                    <a:cubicBezTo>
                      <a:pt x="18408" y="32036"/>
                      <a:pt x="22511" y="22793"/>
                      <a:pt x="29634" y="16180"/>
                    </a:cubicBezTo>
                    <a:cubicBezTo>
                      <a:pt x="33409" y="12661"/>
                      <a:pt x="33617" y="6749"/>
                      <a:pt x="30099" y="2973"/>
                    </a:cubicBezTo>
                    <a:cubicBezTo>
                      <a:pt x="26581" y="-801"/>
                      <a:pt x="20668" y="-1010"/>
                      <a:pt x="16893" y="2508"/>
                    </a:cubicBezTo>
                    <a:cubicBezTo>
                      <a:pt x="16734" y="2656"/>
                      <a:pt x="16581" y="2810"/>
                      <a:pt x="16432" y="2969"/>
                    </a:cubicBezTo>
                    <a:cubicBezTo>
                      <a:pt x="-5477" y="25469"/>
                      <a:pt x="-5477" y="61326"/>
                      <a:pt x="16432" y="83826"/>
                    </a:cubicBezTo>
                    <a:cubicBezTo>
                      <a:pt x="30607" y="98836"/>
                      <a:pt x="30607" y="122300"/>
                      <a:pt x="16432" y="137309"/>
                    </a:cubicBezTo>
                    <a:close/>
                  </a:path>
                </a:pathLst>
              </a:custGeom>
              <a:solidFill>
                <a:srgbClr val="196F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pic>
            <p:nvPicPr>
              <p:cNvPr id="70" name="Graphic 69" descr="Splash with solid fill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166825" y="1823667"/>
                <a:ext cx="319400" cy="319400"/>
              </a:xfrm>
              <a:prstGeom prst="rect">
                <a:avLst/>
              </a:prstGeom>
            </p:spPr>
          </p:pic>
          <p:sp>
            <p:nvSpPr>
              <p:cNvPr id="73" name="Freeform: Shape 72"/>
              <p:cNvSpPr/>
              <p:nvPr/>
            </p:nvSpPr>
            <p:spPr>
              <a:xfrm>
                <a:off x="4762410" y="1715866"/>
                <a:ext cx="66675" cy="172402"/>
              </a:xfrm>
              <a:custGeom>
                <a:avLst/>
                <a:gdLst>
                  <a:gd name="connsiteX0" fmla="*/ 20003 w 66675"/>
                  <a:gd name="connsiteY0" fmla="*/ 100013 h 172402"/>
                  <a:gd name="connsiteX1" fmla="*/ 28575 w 66675"/>
                  <a:gd name="connsiteY1" fmla="*/ 120015 h 172402"/>
                  <a:gd name="connsiteX2" fmla="*/ 20003 w 66675"/>
                  <a:gd name="connsiteY2" fmla="*/ 140018 h 172402"/>
                  <a:gd name="connsiteX3" fmla="*/ 20003 w 66675"/>
                  <a:gd name="connsiteY3" fmla="*/ 166688 h 172402"/>
                  <a:gd name="connsiteX4" fmla="*/ 33338 w 66675"/>
                  <a:gd name="connsiteY4" fmla="*/ 172403 h 172402"/>
                  <a:gd name="connsiteX5" fmla="*/ 46673 w 66675"/>
                  <a:gd name="connsiteY5" fmla="*/ 166688 h 172402"/>
                  <a:gd name="connsiteX6" fmla="*/ 66675 w 66675"/>
                  <a:gd name="connsiteY6" fmla="*/ 119063 h 172402"/>
                  <a:gd name="connsiteX7" fmla="*/ 46673 w 66675"/>
                  <a:gd name="connsiteY7" fmla="*/ 72390 h 172402"/>
                  <a:gd name="connsiteX8" fmla="*/ 46673 w 66675"/>
                  <a:gd name="connsiteY8" fmla="*/ 72390 h 172402"/>
                  <a:gd name="connsiteX9" fmla="*/ 46673 w 66675"/>
                  <a:gd name="connsiteY9" fmla="*/ 32385 h 172402"/>
                  <a:gd name="connsiteX10" fmla="*/ 46673 w 66675"/>
                  <a:gd name="connsiteY10" fmla="*/ 5715 h 172402"/>
                  <a:gd name="connsiteX11" fmla="*/ 20003 w 66675"/>
                  <a:gd name="connsiteY11" fmla="*/ 5715 h 172402"/>
                  <a:gd name="connsiteX12" fmla="*/ 20003 w 66675"/>
                  <a:gd name="connsiteY12" fmla="*/ 100013 h 172402"/>
                  <a:gd name="connsiteX13" fmla="*/ 20003 w 66675"/>
                  <a:gd name="connsiteY13" fmla="*/ 100013 h 172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675" h="172402">
                    <a:moveTo>
                      <a:pt x="20003" y="100013"/>
                    </a:moveTo>
                    <a:cubicBezTo>
                      <a:pt x="25718" y="105728"/>
                      <a:pt x="28575" y="112395"/>
                      <a:pt x="28575" y="120015"/>
                    </a:cubicBezTo>
                    <a:cubicBezTo>
                      <a:pt x="28575" y="127635"/>
                      <a:pt x="25718" y="135255"/>
                      <a:pt x="20003" y="140018"/>
                    </a:cubicBezTo>
                    <a:cubicBezTo>
                      <a:pt x="12382" y="147638"/>
                      <a:pt x="12382" y="159068"/>
                      <a:pt x="20003" y="166688"/>
                    </a:cubicBezTo>
                    <a:cubicBezTo>
                      <a:pt x="23813" y="170498"/>
                      <a:pt x="28575" y="172403"/>
                      <a:pt x="33338" y="172403"/>
                    </a:cubicBezTo>
                    <a:cubicBezTo>
                      <a:pt x="38100" y="172403"/>
                      <a:pt x="42863" y="170498"/>
                      <a:pt x="46673" y="166688"/>
                    </a:cubicBezTo>
                    <a:cubicBezTo>
                      <a:pt x="59055" y="154305"/>
                      <a:pt x="66675" y="137160"/>
                      <a:pt x="66675" y="119063"/>
                    </a:cubicBezTo>
                    <a:cubicBezTo>
                      <a:pt x="66675" y="100965"/>
                      <a:pt x="60007" y="84772"/>
                      <a:pt x="46673" y="72390"/>
                    </a:cubicBezTo>
                    <a:cubicBezTo>
                      <a:pt x="46673" y="72390"/>
                      <a:pt x="46673" y="72390"/>
                      <a:pt x="46673" y="72390"/>
                    </a:cubicBezTo>
                    <a:cubicBezTo>
                      <a:pt x="35243" y="60960"/>
                      <a:pt x="35243" y="42862"/>
                      <a:pt x="46673" y="32385"/>
                    </a:cubicBezTo>
                    <a:cubicBezTo>
                      <a:pt x="54293" y="24765"/>
                      <a:pt x="54293" y="13335"/>
                      <a:pt x="46673" y="5715"/>
                    </a:cubicBezTo>
                    <a:cubicBezTo>
                      <a:pt x="39053" y="-1905"/>
                      <a:pt x="27623" y="-1905"/>
                      <a:pt x="20003" y="5715"/>
                    </a:cubicBezTo>
                    <a:cubicBezTo>
                      <a:pt x="-6668" y="31433"/>
                      <a:pt x="-6668" y="74295"/>
                      <a:pt x="20003" y="100013"/>
                    </a:cubicBezTo>
                    <a:cubicBezTo>
                      <a:pt x="20003" y="100013"/>
                      <a:pt x="20003" y="100013"/>
                      <a:pt x="20003" y="100013"/>
                    </a:cubicBezTo>
                    <a:close/>
                  </a:path>
                </a:pathLst>
              </a:custGeom>
              <a:solidFill>
                <a:srgbClr val="196F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4866233" y="1771111"/>
                <a:ext cx="65960" cy="172402"/>
              </a:xfrm>
              <a:custGeom>
                <a:avLst/>
                <a:gdLst>
                  <a:gd name="connsiteX0" fmla="*/ 20002 w 65960"/>
                  <a:gd name="connsiteY0" fmla="*/ 100012 h 172402"/>
                  <a:gd name="connsiteX1" fmla="*/ 20002 w 65960"/>
                  <a:gd name="connsiteY1" fmla="*/ 140018 h 172402"/>
                  <a:gd name="connsiteX2" fmla="*/ 20002 w 65960"/>
                  <a:gd name="connsiteY2" fmla="*/ 166687 h 172402"/>
                  <a:gd name="connsiteX3" fmla="*/ 33338 w 65960"/>
                  <a:gd name="connsiteY3" fmla="*/ 172403 h 172402"/>
                  <a:gd name="connsiteX4" fmla="*/ 46672 w 65960"/>
                  <a:gd name="connsiteY4" fmla="*/ 166687 h 172402"/>
                  <a:gd name="connsiteX5" fmla="*/ 46672 w 65960"/>
                  <a:gd name="connsiteY5" fmla="*/ 72390 h 172402"/>
                  <a:gd name="connsiteX6" fmla="*/ 46672 w 65960"/>
                  <a:gd name="connsiteY6" fmla="*/ 72390 h 172402"/>
                  <a:gd name="connsiteX7" fmla="*/ 38100 w 65960"/>
                  <a:gd name="connsiteY7" fmla="*/ 52387 h 172402"/>
                  <a:gd name="connsiteX8" fmla="*/ 46672 w 65960"/>
                  <a:gd name="connsiteY8" fmla="*/ 32385 h 172402"/>
                  <a:gd name="connsiteX9" fmla="*/ 46672 w 65960"/>
                  <a:gd name="connsiteY9" fmla="*/ 5715 h 172402"/>
                  <a:gd name="connsiteX10" fmla="*/ 20002 w 65960"/>
                  <a:gd name="connsiteY10" fmla="*/ 5715 h 172402"/>
                  <a:gd name="connsiteX11" fmla="*/ 0 w 65960"/>
                  <a:gd name="connsiteY11" fmla="*/ 53340 h 172402"/>
                  <a:gd name="connsiteX12" fmla="*/ 20002 w 65960"/>
                  <a:gd name="connsiteY12" fmla="*/ 100012 h 172402"/>
                  <a:gd name="connsiteX13" fmla="*/ 20002 w 65960"/>
                  <a:gd name="connsiteY13" fmla="*/ 100012 h 172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5960" h="172402">
                    <a:moveTo>
                      <a:pt x="20002" y="100012"/>
                    </a:moveTo>
                    <a:cubicBezTo>
                      <a:pt x="31432" y="111443"/>
                      <a:pt x="31432" y="129540"/>
                      <a:pt x="20002" y="140018"/>
                    </a:cubicBezTo>
                    <a:cubicBezTo>
                      <a:pt x="12382" y="147637"/>
                      <a:pt x="12382" y="159068"/>
                      <a:pt x="20002" y="166687"/>
                    </a:cubicBezTo>
                    <a:cubicBezTo>
                      <a:pt x="23813" y="170498"/>
                      <a:pt x="28575" y="172403"/>
                      <a:pt x="33338" y="172403"/>
                    </a:cubicBezTo>
                    <a:cubicBezTo>
                      <a:pt x="38100" y="172403"/>
                      <a:pt x="42863" y="170498"/>
                      <a:pt x="46672" y="166687"/>
                    </a:cubicBezTo>
                    <a:cubicBezTo>
                      <a:pt x="72390" y="140970"/>
                      <a:pt x="72390" y="98108"/>
                      <a:pt x="46672" y="72390"/>
                    </a:cubicBezTo>
                    <a:cubicBezTo>
                      <a:pt x="46672" y="72390"/>
                      <a:pt x="46672" y="72390"/>
                      <a:pt x="46672" y="72390"/>
                    </a:cubicBezTo>
                    <a:cubicBezTo>
                      <a:pt x="40957" y="66675"/>
                      <a:pt x="38100" y="60008"/>
                      <a:pt x="38100" y="52387"/>
                    </a:cubicBezTo>
                    <a:cubicBezTo>
                      <a:pt x="38100" y="44768"/>
                      <a:pt x="40957" y="37148"/>
                      <a:pt x="46672" y="32385"/>
                    </a:cubicBezTo>
                    <a:cubicBezTo>
                      <a:pt x="54293" y="24765"/>
                      <a:pt x="54293" y="13335"/>
                      <a:pt x="46672" y="5715"/>
                    </a:cubicBezTo>
                    <a:cubicBezTo>
                      <a:pt x="39052" y="-1905"/>
                      <a:pt x="27622" y="-1905"/>
                      <a:pt x="20002" y="5715"/>
                    </a:cubicBezTo>
                    <a:cubicBezTo>
                      <a:pt x="7620" y="18097"/>
                      <a:pt x="0" y="35243"/>
                      <a:pt x="0" y="53340"/>
                    </a:cubicBezTo>
                    <a:cubicBezTo>
                      <a:pt x="952" y="71437"/>
                      <a:pt x="7620" y="87630"/>
                      <a:pt x="20002" y="100012"/>
                    </a:cubicBezTo>
                    <a:cubicBezTo>
                      <a:pt x="20002" y="100012"/>
                      <a:pt x="20002" y="100012"/>
                      <a:pt x="20002" y="100012"/>
                    </a:cubicBezTo>
                    <a:close/>
                  </a:path>
                </a:pathLst>
              </a:custGeom>
              <a:solidFill>
                <a:srgbClr val="196F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4667161" y="1770158"/>
                <a:ext cx="66674" cy="173354"/>
              </a:xfrm>
              <a:custGeom>
                <a:avLst/>
                <a:gdLst>
                  <a:gd name="connsiteX0" fmla="*/ 20002 w 66674"/>
                  <a:gd name="connsiteY0" fmla="*/ 100965 h 173354"/>
                  <a:gd name="connsiteX1" fmla="*/ 28575 w 66674"/>
                  <a:gd name="connsiteY1" fmla="*/ 120967 h 173354"/>
                  <a:gd name="connsiteX2" fmla="*/ 20002 w 66674"/>
                  <a:gd name="connsiteY2" fmla="*/ 140970 h 173354"/>
                  <a:gd name="connsiteX3" fmla="*/ 20002 w 66674"/>
                  <a:gd name="connsiteY3" fmla="*/ 167640 h 173354"/>
                  <a:gd name="connsiteX4" fmla="*/ 33337 w 66674"/>
                  <a:gd name="connsiteY4" fmla="*/ 173355 h 173354"/>
                  <a:gd name="connsiteX5" fmla="*/ 46673 w 66674"/>
                  <a:gd name="connsiteY5" fmla="*/ 167640 h 173354"/>
                  <a:gd name="connsiteX6" fmla="*/ 66675 w 66674"/>
                  <a:gd name="connsiteY6" fmla="*/ 120015 h 173354"/>
                  <a:gd name="connsiteX7" fmla="*/ 46673 w 66674"/>
                  <a:gd name="connsiteY7" fmla="*/ 72390 h 173354"/>
                  <a:gd name="connsiteX8" fmla="*/ 46673 w 66674"/>
                  <a:gd name="connsiteY8" fmla="*/ 72390 h 173354"/>
                  <a:gd name="connsiteX9" fmla="*/ 46673 w 66674"/>
                  <a:gd name="connsiteY9" fmla="*/ 32385 h 173354"/>
                  <a:gd name="connsiteX10" fmla="*/ 46673 w 66674"/>
                  <a:gd name="connsiteY10" fmla="*/ 5715 h 173354"/>
                  <a:gd name="connsiteX11" fmla="*/ 20002 w 66674"/>
                  <a:gd name="connsiteY11" fmla="*/ 5715 h 173354"/>
                  <a:gd name="connsiteX12" fmla="*/ 20002 w 66674"/>
                  <a:gd name="connsiteY12" fmla="*/ 100965 h 173354"/>
                  <a:gd name="connsiteX13" fmla="*/ 20002 w 66674"/>
                  <a:gd name="connsiteY13" fmla="*/ 100965 h 173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674" h="173354">
                    <a:moveTo>
                      <a:pt x="20002" y="100965"/>
                    </a:moveTo>
                    <a:cubicBezTo>
                      <a:pt x="25717" y="106680"/>
                      <a:pt x="28575" y="113348"/>
                      <a:pt x="28575" y="120967"/>
                    </a:cubicBezTo>
                    <a:cubicBezTo>
                      <a:pt x="28575" y="128588"/>
                      <a:pt x="25717" y="136208"/>
                      <a:pt x="20002" y="140970"/>
                    </a:cubicBezTo>
                    <a:cubicBezTo>
                      <a:pt x="12383" y="148590"/>
                      <a:pt x="12383" y="160020"/>
                      <a:pt x="20002" y="167640"/>
                    </a:cubicBezTo>
                    <a:cubicBezTo>
                      <a:pt x="23812" y="171450"/>
                      <a:pt x="28575" y="173355"/>
                      <a:pt x="33337" y="173355"/>
                    </a:cubicBezTo>
                    <a:cubicBezTo>
                      <a:pt x="38100" y="173355"/>
                      <a:pt x="42862" y="171450"/>
                      <a:pt x="46673" y="167640"/>
                    </a:cubicBezTo>
                    <a:cubicBezTo>
                      <a:pt x="59055" y="155258"/>
                      <a:pt x="66675" y="138113"/>
                      <a:pt x="66675" y="120015"/>
                    </a:cubicBezTo>
                    <a:cubicBezTo>
                      <a:pt x="66675" y="101917"/>
                      <a:pt x="60007" y="85725"/>
                      <a:pt x="46673" y="72390"/>
                    </a:cubicBezTo>
                    <a:lnTo>
                      <a:pt x="46673" y="72390"/>
                    </a:lnTo>
                    <a:cubicBezTo>
                      <a:pt x="35243" y="60960"/>
                      <a:pt x="35243" y="42863"/>
                      <a:pt x="46673" y="32385"/>
                    </a:cubicBezTo>
                    <a:cubicBezTo>
                      <a:pt x="54293" y="24765"/>
                      <a:pt x="54293" y="13335"/>
                      <a:pt x="46673" y="5715"/>
                    </a:cubicBezTo>
                    <a:cubicBezTo>
                      <a:pt x="39052" y="-1905"/>
                      <a:pt x="27623" y="-1905"/>
                      <a:pt x="20002" y="5715"/>
                    </a:cubicBezTo>
                    <a:cubicBezTo>
                      <a:pt x="-6667" y="33338"/>
                      <a:pt x="-6667" y="75248"/>
                      <a:pt x="20002" y="100965"/>
                    </a:cubicBezTo>
                    <a:cubicBezTo>
                      <a:pt x="20002" y="100965"/>
                      <a:pt x="20002" y="100965"/>
                      <a:pt x="20002" y="100965"/>
                    </a:cubicBezTo>
                    <a:close/>
                  </a:path>
                </a:pathLst>
              </a:custGeom>
              <a:solidFill>
                <a:srgbClr val="196F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592439" y="1865785"/>
                <a:ext cx="398125" cy="398125"/>
                <a:chOff x="4512046" y="2367396"/>
                <a:chExt cx="398125" cy="398125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4674394" y="2405694"/>
                  <a:ext cx="66676" cy="68425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4598195" y="2455192"/>
                  <a:ext cx="226288" cy="276101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pic>
              <p:nvPicPr>
                <p:cNvPr id="81" name="Graphic 80" descr="Garbage with solid fill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2046" y="2367396"/>
                  <a:ext cx="398125" cy="39812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2" name="Group 81"/>
            <p:cNvGrpSpPr/>
            <p:nvPr/>
          </p:nvGrpSpPr>
          <p:grpSpPr>
            <a:xfrm>
              <a:off x="7786215" y="1768674"/>
              <a:ext cx="659438" cy="659438"/>
              <a:chOff x="3895402" y="1353239"/>
              <a:chExt cx="914400" cy="914400"/>
            </a:xfrm>
          </p:grpSpPr>
          <p:pic>
            <p:nvPicPr>
              <p:cNvPr id="83" name="Graphic 82" descr="Table with solid fill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3895402" y="135323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84" name="Freeform: Shape 83"/>
              <p:cNvSpPr/>
              <p:nvPr/>
            </p:nvSpPr>
            <p:spPr>
              <a:xfrm>
                <a:off x="3976474" y="1401394"/>
                <a:ext cx="201091" cy="238125"/>
              </a:xfrm>
              <a:custGeom>
                <a:avLst/>
                <a:gdLst>
                  <a:gd name="connsiteX0" fmla="*/ 100546 w 201091"/>
                  <a:gd name="connsiteY0" fmla="*/ 0 h 238125"/>
                  <a:gd name="connsiteX1" fmla="*/ 100546 w 201091"/>
                  <a:gd name="connsiteY1" fmla="*/ 0 h 238125"/>
                  <a:gd name="connsiteX2" fmla="*/ 201092 w 201091"/>
                  <a:gd name="connsiteY2" fmla="*/ 119063 h 238125"/>
                  <a:gd name="connsiteX3" fmla="*/ 201092 w 201091"/>
                  <a:gd name="connsiteY3" fmla="*/ 119063 h 238125"/>
                  <a:gd name="connsiteX4" fmla="*/ 100546 w 201091"/>
                  <a:gd name="connsiteY4" fmla="*/ 238125 h 238125"/>
                  <a:gd name="connsiteX5" fmla="*/ 100546 w 201091"/>
                  <a:gd name="connsiteY5" fmla="*/ 238125 h 238125"/>
                  <a:gd name="connsiteX6" fmla="*/ 0 w 201091"/>
                  <a:gd name="connsiteY6" fmla="*/ 119063 h 238125"/>
                  <a:gd name="connsiteX7" fmla="*/ 0 w 201091"/>
                  <a:gd name="connsiteY7" fmla="*/ 119063 h 238125"/>
                  <a:gd name="connsiteX8" fmla="*/ 100546 w 201091"/>
                  <a:gd name="connsiteY8" fmla="*/ 0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1091" h="238125">
                    <a:moveTo>
                      <a:pt x="100546" y="0"/>
                    </a:moveTo>
                    <a:lnTo>
                      <a:pt x="100546" y="0"/>
                    </a:lnTo>
                    <a:cubicBezTo>
                      <a:pt x="115388" y="52296"/>
                      <a:pt x="152019" y="95674"/>
                      <a:pt x="201092" y="119063"/>
                    </a:cubicBezTo>
                    <a:lnTo>
                      <a:pt x="201092" y="119063"/>
                    </a:lnTo>
                    <a:cubicBezTo>
                      <a:pt x="152019" y="142451"/>
                      <a:pt x="115388" y="185829"/>
                      <a:pt x="100546" y="238125"/>
                    </a:cubicBezTo>
                    <a:lnTo>
                      <a:pt x="100546" y="238125"/>
                    </a:lnTo>
                    <a:cubicBezTo>
                      <a:pt x="85697" y="185833"/>
                      <a:pt x="49068" y="142457"/>
                      <a:pt x="0" y="119063"/>
                    </a:cubicBezTo>
                    <a:lnTo>
                      <a:pt x="0" y="119063"/>
                    </a:lnTo>
                    <a:cubicBezTo>
                      <a:pt x="49068" y="95668"/>
                      <a:pt x="85697" y="52292"/>
                      <a:pt x="1005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85" name="Freeform: Shape 84"/>
              <p:cNvSpPr/>
              <p:nvPr/>
            </p:nvSpPr>
            <p:spPr>
              <a:xfrm>
                <a:off x="4102186" y="1715059"/>
                <a:ext cx="115590" cy="136878"/>
              </a:xfrm>
              <a:custGeom>
                <a:avLst/>
                <a:gdLst>
                  <a:gd name="connsiteX0" fmla="*/ 100546 w 201091"/>
                  <a:gd name="connsiteY0" fmla="*/ 0 h 238125"/>
                  <a:gd name="connsiteX1" fmla="*/ 100546 w 201091"/>
                  <a:gd name="connsiteY1" fmla="*/ 0 h 238125"/>
                  <a:gd name="connsiteX2" fmla="*/ 201092 w 201091"/>
                  <a:gd name="connsiteY2" fmla="*/ 119063 h 238125"/>
                  <a:gd name="connsiteX3" fmla="*/ 201092 w 201091"/>
                  <a:gd name="connsiteY3" fmla="*/ 119063 h 238125"/>
                  <a:gd name="connsiteX4" fmla="*/ 100546 w 201091"/>
                  <a:gd name="connsiteY4" fmla="*/ 238125 h 238125"/>
                  <a:gd name="connsiteX5" fmla="*/ 100546 w 201091"/>
                  <a:gd name="connsiteY5" fmla="*/ 238125 h 238125"/>
                  <a:gd name="connsiteX6" fmla="*/ 0 w 201091"/>
                  <a:gd name="connsiteY6" fmla="*/ 119063 h 238125"/>
                  <a:gd name="connsiteX7" fmla="*/ 0 w 201091"/>
                  <a:gd name="connsiteY7" fmla="*/ 119063 h 238125"/>
                  <a:gd name="connsiteX8" fmla="*/ 100546 w 201091"/>
                  <a:gd name="connsiteY8" fmla="*/ 0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1091" h="238125">
                    <a:moveTo>
                      <a:pt x="100546" y="0"/>
                    </a:moveTo>
                    <a:lnTo>
                      <a:pt x="100546" y="0"/>
                    </a:lnTo>
                    <a:cubicBezTo>
                      <a:pt x="115388" y="52296"/>
                      <a:pt x="152019" y="95674"/>
                      <a:pt x="201092" y="119063"/>
                    </a:cubicBezTo>
                    <a:lnTo>
                      <a:pt x="201092" y="119063"/>
                    </a:lnTo>
                    <a:cubicBezTo>
                      <a:pt x="152019" y="142451"/>
                      <a:pt x="115388" y="185829"/>
                      <a:pt x="100546" y="238125"/>
                    </a:cubicBezTo>
                    <a:lnTo>
                      <a:pt x="100546" y="238125"/>
                    </a:lnTo>
                    <a:cubicBezTo>
                      <a:pt x="85697" y="185833"/>
                      <a:pt x="49068" y="142457"/>
                      <a:pt x="0" y="119063"/>
                    </a:cubicBezTo>
                    <a:lnTo>
                      <a:pt x="0" y="119063"/>
                    </a:lnTo>
                    <a:cubicBezTo>
                      <a:pt x="49068" y="95668"/>
                      <a:pt x="85697" y="52292"/>
                      <a:pt x="1005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86" name="Freeform: Shape 85"/>
              <p:cNvSpPr/>
              <p:nvPr/>
            </p:nvSpPr>
            <p:spPr>
              <a:xfrm>
                <a:off x="4348161" y="1590595"/>
                <a:ext cx="82630" cy="97848"/>
              </a:xfrm>
              <a:custGeom>
                <a:avLst/>
                <a:gdLst>
                  <a:gd name="connsiteX0" fmla="*/ 100546 w 201091"/>
                  <a:gd name="connsiteY0" fmla="*/ 0 h 238125"/>
                  <a:gd name="connsiteX1" fmla="*/ 100546 w 201091"/>
                  <a:gd name="connsiteY1" fmla="*/ 0 h 238125"/>
                  <a:gd name="connsiteX2" fmla="*/ 201092 w 201091"/>
                  <a:gd name="connsiteY2" fmla="*/ 119063 h 238125"/>
                  <a:gd name="connsiteX3" fmla="*/ 201092 w 201091"/>
                  <a:gd name="connsiteY3" fmla="*/ 119063 h 238125"/>
                  <a:gd name="connsiteX4" fmla="*/ 100546 w 201091"/>
                  <a:gd name="connsiteY4" fmla="*/ 238125 h 238125"/>
                  <a:gd name="connsiteX5" fmla="*/ 100546 w 201091"/>
                  <a:gd name="connsiteY5" fmla="*/ 238125 h 238125"/>
                  <a:gd name="connsiteX6" fmla="*/ 0 w 201091"/>
                  <a:gd name="connsiteY6" fmla="*/ 119063 h 238125"/>
                  <a:gd name="connsiteX7" fmla="*/ 0 w 201091"/>
                  <a:gd name="connsiteY7" fmla="*/ 119063 h 238125"/>
                  <a:gd name="connsiteX8" fmla="*/ 100546 w 201091"/>
                  <a:gd name="connsiteY8" fmla="*/ 0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1091" h="238125">
                    <a:moveTo>
                      <a:pt x="100546" y="0"/>
                    </a:moveTo>
                    <a:lnTo>
                      <a:pt x="100546" y="0"/>
                    </a:lnTo>
                    <a:cubicBezTo>
                      <a:pt x="115388" y="52296"/>
                      <a:pt x="152019" y="95674"/>
                      <a:pt x="201092" y="119063"/>
                    </a:cubicBezTo>
                    <a:lnTo>
                      <a:pt x="201092" y="119063"/>
                    </a:lnTo>
                    <a:cubicBezTo>
                      <a:pt x="152019" y="142451"/>
                      <a:pt x="115388" y="185829"/>
                      <a:pt x="100546" y="238125"/>
                    </a:cubicBezTo>
                    <a:lnTo>
                      <a:pt x="100546" y="238125"/>
                    </a:lnTo>
                    <a:cubicBezTo>
                      <a:pt x="85697" y="185833"/>
                      <a:pt x="49068" y="142457"/>
                      <a:pt x="0" y="119063"/>
                    </a:cubicBezTo>
                    <a:lnTo>
                      <a:pt x="0" y="119063"/>
                    </a:lnTo>
                    <a:cubicBezTo>
                      <a:pt x="49068" y="95668"/>
                      <a:pt x="85697" y="52292"/>
                      <a:pt x="1005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5614584" y="1771200"/>
              <a:ext cx="1850565" cy="630494"/>
              <a:chOff x="4969937" y="1555337"/>
              <a:chExt cx="2255690" cy="76852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6525318" y="1606476"/>
                <a:ext cx="565812" cy="66920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5832109" y="1606476"/>
                <a:ext cx="565812" cy="66920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5116682" y="1606476"/>
                <a:ext cx="565812" cy="66920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90" name="Rectangle: Rounded Corners 89"/>
              <p:cNvSpPr/>
              <p:nvPr/>
            </p:nvSpPr>
            <p:spPr>
              <a:xfrm>
                <a:off x="4969937" y="1555337"/>
                <a:ext cx="148859" cy="76852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91" name="Rectangle: Rounded Corners 90"/>
              <p:cNvSpPr/>
              <p:nvPr/>
            </p:nvSpPr>
            <p:spPr>
              <a:xfrm>
                <a:off x="5682494" y="1577364"/>
                <a:ext cx="148859" cy="724468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pic>
            <p:nvPicPr>
              <p:cNvPr id="92" name="Graphic 91" descr="Soap with solid fill"/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238760" y="1758377"/>
                <a:ext cx="326744" cy="326744"/>
              </a:xfrm>
              <a:prstGeom prst="rect">
                <a:avLst/>
              </a:prstGeom>
            </p:spPr>
          </p:pic>
          <p:sp>
            <p:nvSpPr>
              <p:cNvPr id="93" name="Rectangle: Rounded Corners 92"/>
              <p:cNvSpPr/>
              <p:nvPr/>
            </p:nvSpPr>
            <p:spPr>
              <a:xfrm>
                <a:off x="6383852" y="1577364"/>
                <a:ext cx="148859" cy="724468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94" name="Rectangle: Rounded Corners 93"/>
              <p:cNvSpPr/>
              <p:nvPr/>
            </p:nvSpPr>
            <p:spPr>
              <a:xfrm>
                <a:off x="7076768" y="1555337"/>
                <a:ext cx="148859" cy="76852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95" name="Group 94"/>
              <p:cNvGrpSpPr/>
              <p:nvPr/>
            </p:nvGrpSpPr>
            <p:grpSpPr>
              <a:xfrm>
                <a:off x="6600827" y="1818601"/>
                <a:ext cx="396187" cy="184076"/>
                <a:chOff x="5348288" y="2154359"/>
                <a:chExt cx="1404706" cy="279372"/>
              </a:xfrm>
            </p:grpSpPr>
            <p:cxnSp>
              <p:nvCxnSpPr>
                <p:cNvPr id="96" name="Straight Connector 95"/>
                <p:cNvCxnSpPr/>
                <p:nvPr/>
              </p:nvCxnSpPr>
              <p:spPr>
                <a:xfrm>
                  <a:off x="6057585" y="2154359"/>
                  <a:ext cx="0" cy="278706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5348288" y="2433137"/>
                  <a:ext cx="1404706" cy="0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5850453" y="2243310"/>
                  <a:ext cx="0" cy="190421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6262408" y="2243310"/>
                  <a:ext cx="0" cy="190421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5648047" y="2339550"/>
                  <a:ext cx="0" cy="94181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6445765" y="2339550"/>
                  <a:ext cx="0" cy="94181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5450404" y="2400300"/>
                  <a:ext cx="0" cy="33431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6602928" y="2400300"/>
                  <a:ext cx="0" cy="33431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5958506" y="2186379"/>
                  <a:ext cx="0" cy="247352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6149680" y="2186379"/>
                  <a:ext cx="0" cy="247352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5750710" y="2310907"/>
                  <a:ext cx="0" cy="122824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6365787" y="2310907"/>
                  <a:ext cx="0" cy="122824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5557432" y="2383944"/>
                  <a:ext cx="0" cy="49787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6521830" y="2383944"/>
                  <a:ext cx="0" cy="49787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Group 109"/>
              <p:cNvGrpSpPr/>
              <p:nvPr/>
            </p:nvGrpSpPr>
            <p:grpSpPr>
              <a:xfrm>
                <a:off x="5920523" y="1816276"/>
                <a:ext cx="308771" cy="291873"/>
                <a:chOff x="3261730" y="1280884"/>
                <a:chExt cx="308771" cy="291873"/>
              </a:xfrm>
              <a:solidFill>
                <a:schemeClr val="bg1"/>
              </a:solidFill>
            </p:grpSpPr>
            <p:sp>
              <p:nvSpPr>
                <p:cNvPr id="111" name="Parallelogram 110"/>
                <p:cNvSpPr/>
                <p:nvPr/>
              </p:nvSpPr>
              <p:spPr>
                <a:xfrm rot="562947" flipH="1">
                  <a:off x="3261730" y="1285005"/>
                  <a:ext cx="145061" cy="100920"/>
                </a:xfrm>
                <a:prstGeom prst="parallelogram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sp>
              <p:nvSpPr>
                <p:cNvPr id="112" name="Hexagon 111"/>
                <p:cNvSpPr/>
                <p:nvPr/>
              </p:nvSpPr>
              <p:spPr>
                <a:xfrm rot="5400000">
                  <a:off x="3330896" y="1428281"/>
                  <a:ext cx="166700" cy="122252"/>
                </a:xfrm>
                <a:prstGeom prst="hex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285042" y="1374846"/>
                  <a:ext cx="37455" cy="1302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sp>
              <p:nvSpPr>
                <p:cNvPr id="114" name="Parallelogram 113"/>
                <p:cNvSpPr/>
                <p:nvPr/>
              </p:nvSpPr>
              <p:spPr>
                <a:xfrm rot="21037053">
                  <a:off x="3424197" y="1294079"/>
                  <a:ext cx="146304" cy="100584"/>
                </a:xfrm>
                <a:prstGeom prst="parallelogram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3504511" y="1374846"/>
                  <a:ext cx="37455" cy="1302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 rot="18000000">
                  <a:off x="3313342" y="1466398"/>
                  <a:ext cx="37455" cy="8213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 rot="3600000" flipH="1">
                  <a:off x="3478450" y="1466398"/>
                  <a:ext cx="37455" cy="8213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 rot="5400000" flipH="1">
                  <a:off x="3382266" y="1341496"/>
                  <a:ext cx="60975" cy="25542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3383088" y="1345608"/>
                  <a:ext cx="61186" cy="135699"/>
                </a:xfrm>
                <a:prstGeom prst="rect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sp>
              <p:nvSpPr>
                <p:cNvPr id="120" name="Diamond 119"/>
                <p:cNvSpPr/>
                <p:nvPr/>
              </p:nvSpPr>
              <p:spPr>
                <a:xfrm>
                  <a:off x="3338763" y="1280884"/>
                  <a:ext cx="152031" cy="76983"/>
                </a:xfrm>
                <a:prstGeom prst="diamond">
                  <a:avLst/>
                </a:prstGeom>
                <a:grpFill/>
                <a:ln w="952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cxnSp>
              <p:nvCxnSpPr>
                <p:cNvPr id="121" name="Straight Connector 120"/>
                <p:cNvCxnSpPr/>
                <p:nvPr/>
              </p:nvCxnSpPr>
              <p:spPr>
                <a:xfrm flipH="1">
                  <a:off x="3489797" y="1379608"/>
                  <a:ext cx="65716" cy="15429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3273388" y="1374846"/>
                  <a:ext cx="65716" cy="15429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3390566" y="1513605"/>
                  <a:ext cx="53707" cy="0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Diamond 123"/>
                <p:cNvSpPr/>
                <p:nvPr/>
              </p:nvSpPr>
              <p:spPr>
                <a:xfrm>
                  <a:off x="3386118" y="1305368"/>
                  <a:ext cx="57321" cy="28014"/>
                </a:xfrm>
                <a:prstGeom prst="diamon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3306083" y="1358720"/>
                  <a:ext cx="49306" cy="10228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3306083" y="1339696"/>
                  <a:ext cx="49306" cy="10228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flipH="1">
                  <a:off x="3476177" y="1358720"/>
                  <a:ext cx="49306" cy="10228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flipH="1">
                  <a:off x="3476177" y="1339696"/>
                  <a:ext cx="49306" cy="10228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V="1">
                  <a:off x="3331488" y="1430836"/>
                  <a:ext cx="0" cy="113379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flipV="1">
                  <a:off x="3494788" y="1430836"/>
                  <a:ext cx="0" cy="118797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 flipV="1">
                  <a:off x="3368419" y="1511255"/>
                  <a:ext cx="26486" cy="41943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flipH="1" flipV="1">
                  <a:off x="3439796" y="1511255"/>
                  <a:ext cx="26486" cy="41943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3" name="Straight Arrow Connector 162"/>
            <p:cNvCxnSpPr/>
            <p:nvPr/>
          </p:nvCxnSpPr>
          <p:spPr>
            <a:xfrm>
              <a:off x="5292511" y="2086447"/>
              <a:ext cx="271261" cy="0"/>
            </a:xfrm>
            <a:prstGeom prst="straightConnector1">
              <a:avLst/>
            </a:prstGeom>
            <a:ln w="19050">
              <a:solidFill>
                <a:schemeClr val="tx2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7517042" y="2086447"/>
              <a:ext cx="271261" cy="0"/>
            </a:xfrm>
            <a:prstGeom prst="straightConnector1">
              <a:avLst/>
            </a:prstGeom>
            <a:ln w="19050">
              <a:solidFill>
                <a:schemeClr val="tx2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Google Shape;898;p88"/>
            <p:cNvSpPr txBox="1"/>
            <p:nvPr/>
          </p:nvSpPr>
          <p:spPr>
            <a:xfrm>
              <a:off x="4679343" y="2380252"/>
              <a:ext cx="577428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Dirty Data</a:t>
              </a:r>
              <a:endParaRPr lang="en-US" sz="8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70" name="Google Shape;898;p88"/>
            <p:cNvSpPr txBox="1"/>
            <p:nvPr/>
          </p:nvSpPr>
          <p:spPr>
            <a:xfrm>
              <a:off x="5619803" y="1643081"/>
              <a:ext cx="577428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Clean</a:t>
              </a:r>
              <a:endParaRPr lang="en-US" sz="8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71" name="Google Shape;898;p88"/>
            <p:cNvSpPr txBox="1"/>
            <p:nvPr/>
          </p:nvSpPr>
          <p:spPr>
            <a:xfrm>
              <a:off x="6229628" y="1643081"/>
              <a:ext cx="577428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Transform</a:t>
              </a:r>
              <a:endParaRPr lang="en-US" sz="8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72" name="Google Shape;898;p88"/>
            <p:cNvSpPr txBox="1"/>
            <p:nvPr/>
          </p:nvSpPr>
          <p:spPr>
            <a:xfrm>
              <a:off x="6863122" y="1643081"/>
              <a:ext cx="577428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Normalize</a:t>
              </a:r>
              <a:endPara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73" name="Google Shape;898;p88"/>
            <p:cNvSpPr txBox="1"/>
            <p:nvPr/>
          </p:nvSpPr>
          <p:spPr>
            <a:xfrm>
              <a:off x="7786215" y="2321672"/>
              <a:ext cx="682585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Clean Data</a:t>
              </a:r>
              <a:endPara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pic>
        <p:nvPicPr>
          <p:cNvPr id="133" name="Graphic 132" descr="Binary with solid fill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35905" y="3509894"/>
            <a:ext cx="509308" cy="509308"/>
          </a:xfrm>
          <a:prstGeom prst="rect">
            <a:avLst/>
          </a:prstGeom>
        </p:spPr>
      </p:pic>
      <p:sp>
        <p:nvSpPr>
          <p:cNvPr id="134" name="Google Shape;898;p88"/>
          <p:cNvSpPr txBox="1"/>
          <p:nvPr/>
        </p:nvSpPr>
        <p:spPr>
          <a:xfrm>
            <a:off x="6389453" y="3604334"/>
            <a:ext cx="565812" cy="266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“Cat”</a:t>
            </a:r>
            <a:endParaRPr lang="en-US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pic>
        <p:nvPicPr>
          <p:cNvPr id="135" name="Graphic 134" descr="Artificial Intelligence with solid fill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55275" y="3541643"/>
            <a:ext cx="470312" cy="470312"/>
          </a:xfrm>
          <a:prstGeom prst="rect">
            <a:avLst/>
          </a:prstGeom>
        </p:spPr>
      </p:pic>
      <p:grpSp>
        <p:nvGrpSpPr>
          <p:cNvPr id="136" name="Group 135"/>
          <p:cNvGrpSpPr/>
          <p:nvPr/>
        </p:nvGrpSpPr>
        <p:grpSpPr>
          <a:xfrm>
            <a:off x="4848001" y="3428576"/>
            <a:ext cx="1125618" cy="630494"/>
            <a:chOff x="2750032" y="2296313"/>
            <a:chExt cx="1372038" cy="768522"/>
          </a:xfrm>
        </p:grpSpPr>
        <p:sp>
          <p:nvSpPr>
            <p:cNvPr id="137" name="Rectangle 136"/>
            <p:cNvSpPr/>
            <p:nvPr/>
          </p:nvSpPr>
          <p:spPr>
            <a:xfrm>
              <a:off x="2878546" y="2338201"/>
              <a:ext cx="1094665" cy="6692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3272054" y="2548001"/>
              <a:ext cx="308771" cy="291873"/>
              <a:chOff x="3367299" y="2548001"/>
              <a:chExt cx="308771" cy="291873"/>
            </a:xfrm>
          </p:grpSpPr>
          <p:sp>
            <p:nvSpPr>
              <p:cNvPr id="141" name="Parallelogram 140"/>
              <p:cNvSpPr/>
              <p:nvPr/>
            </p:nvSpPr>
            <p:spPr>
              <a:xfrm rot="562947" flipH="1">
                <a:off x="3367299" y="2552122"/>
                <a:ext cx="145061" cy="100920"/>
              </a:xfrm>
              <a:prstGeom prst="parallelogram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142" name="Hexagon 141"/>
              <p:cNvSpPr/>
              <p:nvPr/>
            </p:nvSpPr>
            <p:spPr>
              <a:xfrm rot="5400000">
                <a:off x="3436465" y="2695398"/>
                <a:ext cx="166700" cy="122252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390611" y="2641963"/>
                <a:ext cx="37455" cy="1302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144" name="Parallelogram 143"/>
              <p:cNvSpPr/>
              <p:nvPr/>
            </p:nvSpPr>
            <p:spPr>
              <a:xfrm rot="21037053">
                <a:off x="3529766" y="2561196"/>
                <a:ext cx="146304" cy="100584"/>
              </a:xfrm>
              <a:prstGeom prst="parallelogram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3610080" y="2641963"/>
                <a:ext cx="37455" cy="1302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 rot="18000000">
                <a:off x="3418911" y="2733515"/>
                <a:ext cx="37455" cy="821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 rot="3600000" flipH="1">
                <a:off x="3584019" y="2733515"/>
                <a:ext cx="37455" cy="821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 rot="5400000" flipH="1">
                <a:off x="3487835" y="2608613"/>
                <a:ext cx="60975" cy="2554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488657" y="2612725"/>
                <a:ext cx="61186" cy="13569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150" name="Diamond 149"/>
              <p:cNvSpPr/>
              <p:nvPr/>
            </p:nvSpPr>
            <p:spPr>
              <a:xfrm>
                <a:off x="3444332" y="2548001"/>
                <a:ext cx="152031" cy="76983"/>
              </a:xfrm>
              <a:prstGeom prst="diamond">
                <a:avLst/>
              </a:prstGeom>
              <a:solidFill>
                <a:schemeClr val="bg1"/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cxnSp>
            <p:nvCxnSpPr>
              <p:cNvPr id="151" name="Straight Connector 150"/>
              <p:cNvCxnSpPr/>
              <p:nvPr/>
            </p:nvCxnSpPr>
            <p:spPr>
              <a:xfrm flipH="1">
                <a:off x="3595366" y="2646725"/>
                <a:ext cx="65716" cy="15429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3378957" y="2641963"/>
                <a:ext cx="65716" cy="15429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496135" y="2780722"/>
                <a:ext cx="53707" cy="0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Diamond 153"/>
              <p:cNvSpPr/>
              <p:nvPr/>
            </p:nvSpPr>
            <p:spPr>
              <a:xfrm>
                <a:off x="3491687" y="2572485"/>
                <a:ext cx="57321" cy="28014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cxnSp>
            <p:nvCxnSpPr>
              <p:cNvPr id="155" name="Straight Connector 154"/>
              <p:cNvCxnSpPr/>
              <p:nvPr/>
            </p:nvCxnSpPr>
            <p:spPr>
              <a:xfrm>
                <a:off x="3411652" y="2625837"/>
                <a:ext cx="49306" cy="10228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3411652" y="2606813"/>
                <a:ext cx="49306" cy="10228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H="1">
                <a:off x="3581746" y="2625837"/>
                <a:ext cx="49306" cy="10228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>
                <a:off x="3581746" y="2606813"/>
                <a:ext cx="49306" cy="10228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flipV="1">
                <a:off x="3437057" y="2697953"/>
                <a:ext cx="0" cy="113379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flipV="1">
                <a:off x="3600357" y="2697953"/>
                <a:ext cx="0" cy="118797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flipV="1">
                <a:off x="3473988" y="2778372"/>
                <a:ext cx="26486" cy="41943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 flipH="1" flipV="1">
                <a:off x="3545365" y="2778372"/>
                <a:ext cx="26486" cy="41943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Rectangle: Rounded Corners 138"/>
            <p:cNvSpPr/>
            <p:nvPr/>
          </p:nvSpPr>
          <p:spPr>
            <a:xfrm>
              <a:off x="2750032" y="2296313"/>
              <a:ext cx="148859" cy="768522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140" name="Rectangle: Rounded Corners 139"/>
            <p:cNvSpPr/>
            <p:nvPr/>
          </p:nvSpPr>
          <p:spPr>
            <a:xfrm>
              <a:off x="3973211" y="2296313"/>
              <a:ext cx="148859" cy="768522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cxnSp>
        <p:nvCxnSpPr>
          <p:cNvPr id="165" name="Straight Arrow Connector 164"/>
          <p:cNvCxnSpPr/>
          <p:nvPr/>
        </p:nvCxnSpPr>
        <p:spPr>
          <a:xfrm>
            <a:off x="6022410" y="3724804"/>
            <a:ext cx="271261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4479788" y="3724804"/>
            <a:ext cx="271261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3610665" y="3724804"/>
            <a:ext cx="271261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Google Shape;898;p88"/>
          <p:cNvSpPr txBox="1"/>
          <p:nvPr/>
        </p:nvSpPr>
        <p:spPr>
          <a:xfrm>
            <a:off x="6380543" y="4032770"/>
            <a:ext cx="809925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Clean Output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75" name="Google Shape;898;p88"/>
          <p:cNvSpPr txBox="1"/>
          <p:nvPr/>
        </p:nvSpPr>
        <p:spPr>
          <a:xfrm>
            <a:off x="3805493" y="4032770"/>
            <a:ext cx="809925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Raw Output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76" name="Google Shape;898;p88"/>
          <p:cNvSpPr txBox="1"/>
          <p:nvPr/>
        </p:nvSpPr>
        <p:spPr>
          <a:xfrm>
            <a:off x="5082118" y="3287343"/>
            <a:ext cx="577428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Transform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77" name="Google Shape;898;p88"/>
          <p:cNvSpPr txBox="1"/>
          <p:nvPr/>
        </p:nvSpPr>
        <p:spPr>
          <a:xfrm>
            <a:off x="607189" y="882664"/>
            <a:ext cx="5121528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Models require very specific data, in a very specific way.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Feedback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48" name="Google Shape;898;p88"/>
          <p:cNvSpPr txBox="1"/>
          <p:nvPr/>
        </p:nvSpPr>
        <p:spPr>
          <a:xfrm>
            <a:off x="513523" y="1473115"/>
            <a:ext cx="3517109" cy="65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For recommender systems, user feedback is extremely important. 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pipeline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should be created for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capturing user feedback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pic>
        <p:nvPicPr>
          <p:cNvPr id="170" name="Graphic 169" descr="Computer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20445" y="3495460"/>
            <a:ext cx="535765" cy="535765"/>
          </a:xfrm>
          <a:prstGeom prst="rect">
            <a:avLst/>
          </a:prstGeom>
        </p:spPr>
      </p:pic>
      <p:pic>
        <p:nvPicPr>
          <p:cNvPr id="171" name="Graphic 170" descr="Smart Phone with solid fil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03760" y="2949799"/>
            <a:ext cx="535765" cy="535765"/>
          </a:xfrm>
          <a:prstGeom prst="rect">
            <a:avLst/>
          </a:prstGeom>
        </p:spPr>
      </p:pic>
      <p:cxnSp>
        <p:nvCxnSpPr>
          <p:cNvPr id="172" name="Connector: Curved 171"/>
          <p:cNvCxnSpPr>
            <a:stCxn id="183" idx="0"/>
            <a:endCxn id="171" idx="0"/>
          </p:cNvCxnSpPr>
          <p:nvPr/>
        </p:nvCxnSpPr>
        <p:spPr>
          <a:xfrm rot="16200000" flipH="1">
            <a:off x="1972101" y="2150257"/>
            <a:ext cx="62338" cy="1536746"/>
          </a:xfrm>
          <a:prstGeom prst="curvedConnector3">
            <a:avLst>
              <a:gd name="adj1" fmla="val -366711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Curved 172"/>
          <p:cNvCxnSpPr>
            <a:stCxn id="170" idx="2"/>
            <a:endCxn id="259" idx="4"/>
          </p:cNvCxnSpPr>
          <p:nvPr/>
        </p:nvCxnSpPr>
        <p:spPr>
          <a:xfrm rot="5400000" flipH="1" flipV="1">
            <a:off x="3294128" y="3224594"/>
            <a:ext cx="300831" cy="1312432"/>
          </a:xfrm>
          <a:prstGeom prst="curvedConnector3">
            <a:avLst>
              <a:gd name="adj1" fmla="val -75990"/>
            </a:avLst>
          </a:prstGeom>
          <a:ln w="28575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Curved 173"/>
          <p:cNvCxnSpPr>
            <a:stCxn id="181" idx="2"/>
            <a:endCxn id="170" idx="2"/>
          </p:cNvCxnSpPr>
          <p:nvPr/>
        </p:nvCxnSpPr>
        <p:spPr>
          <a:xfrm rot="16200000" flipH="1">
            <a:off x="2002329" y="3245225"/>
            <a:ext cx="5201" cy="1566797"/>
          </a:xfrm>
          <a:prstGeom prst="curvedConnector3">
            <a:avLst>
              <a:gd name="adj1" fmla="val 4495309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>
            <a:off x="941646" y="2887461"/>
            <a:ext cx="741473" cy="586502"/>
            <a:chOff x="806538" y="2248387"/>
            <a:chExt cx="1265486" cy="1000994"/>
          </a:xfrm>
        </p:grpSpPr>
        <p:pic>
          <p:nvPicPr>
            <p:cNvPr id="183" name="Graphic 182" descr="User with solid fill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06538" y="2248387"/>
              <a:ext cx="1000994" cy="1000994"/>
            </a:xfrm>
            <a:prstGeom prst="rect">
              <a:avLst/>
            </a:prstGeom>
          </p:spPr>
        </p:pic>
        <p:pic>
          <p:nvPicPr>
            <p:cNvPr id="184" name="Graphic 183" descr="Thumbs up sign with solid fill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557786" y="2314631"/>
              <a:ext cx="514238" cy="514238"/>
            </a:xfrm>
            <a:prstGeom prst="rect">
              <a:avLst/>
            </a:prstGeom>
          </p:spPr>
        </p:pic>
      </p:grpSp>
      <p:grpSp>
        <p:nvGrpSpPr>
          <p:cNvPr id="176" name="Group 175"/>
          <p:cNvGrpSpPr/>
          <p:nvPr/>
        </p:nvGrpSpPr>
        <p:grpSpPr>
          <a:xfrm>
            <a:off x="928282" y="3439522"/>
            <a:ext cx="732982" cy="586502"/>
            <a:chOff x="7350537" y="2071252"/>
            <a:chExt cx="1250993" cy="1000994"/>
          </a:xfrm>
        </p:grpSpPr>
        <p:pic>
          <p:nvPicPr>
            <p:cNvPr id="181" name="Graphic 180" descr="User with solid fill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50537" y="2071252"/>
              <a:ext cx="1000994" cy="1000994"/>
            </a:xfrm>
            <a:prstGeom prst="rect">
              <a:avLst/>
            </a:prstGeom>
          </p:spPr>
        </p:pic>
        <p:pic>
          <p:nvPicPr>
            <p:cNvPr id="182" name="Graphic 181" descr="Thumbs Down with solid fill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87292" y="2182411"/>
              <a:ext cx="514238" cy="514238"/>
            </a:xfrm>
            <a:prstGeom prst="rect">
              <a:avLst/>
            </a:prstGeom>
          </p:spPr>
        </p:pic>
      </p:grpSp>
      <p:cxnSp>
        <p:nvCxnSpPr>
          <p:cNvPr id="178" name="Connector: Curved 177"/>
          <p:cNvCxnSpPr>
            <a:stCxn id="171" idx="0"/>
            <a:endCxn id="259" idx="0"/>
          </p:cNvCxnSpPr>
          <p:nvPr/>
        </p:nvCxnSpPr>
        <p:spPr>
          <a:xfrm rot="16200000" flipH="1">
            <a:off x="3355200" y="2366241"/>
            <a:ext cx="162001" cy="1329117"/>
          </a:xfrm>
          <a:prstGeom prst="curvedConnector3">
            <a:avLst>
              <a:gd name="adj1" fmla="val -141110"/>
            </a:avLst>
          </a:prstGeom>
          <a:ln w="28575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234773" y="3066544"/>
            <a:ext cx="354553" cy="678795"/>
            <a:chOff x="5047946" y="1351882"/>
            <a:chExt cx="354553" cy="678795"/>
          </a:xfrm>
        </p:grpSpPr>
        <p:pic>
          <p:nvPicPr>
            <p:cNvPr id="186" name="Graphic 185" descr="Thumbs up sign with solid fill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47946" y="1351882"/>
              <a:ext cx="354553" cy="354553"/>
            </a:xfrm>
            <a:prstGeom prst="rect">
              <a:avLst/>
            </a:prstGeom>
          </p:spPr>
        </p:pic>
        <p:pic>
          <p:nvPicPr>
            <p:cNvPr id="187" name="Graphic 186" descr="Thumbs Down with solid fill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047946" y="1676124"/>
              <a:ext cx="354553" cy="354553"/>
            </a:xfrm>
            <a:prstGeom prst="rect">
              <a:avLst/>
            </a:prstGeom>
          </p:spPr>
        </p:pic>
      </p:grpSp>
      <p:cxnSp>
        <p:nvCxnSpPr>
          <p:cNvPr id="249" name="Straight Arrow Connector 248"/>
          <p:cNvCxnSpPr/>
          <p:nvPr/>
        </p:nvCxnSpPr>
        <p:spPr>
          <a:xfrm>
            <a:off x="5746741" y="3382279"/>
            <a:ext cx="271261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2" name="Group 261"/>
          <p:cNvGrpSpPr/>
          <p:nvPr/>
        </p:nvGrpSpPr>
        <p:grpSpPr>
          <a:xfrm>
            <a:off x="3725494" y="3111800"/>
            <a:ext cx="684593" cy="618594"/>
            <a:chOff x="3461691" y="3433434"/>
            <a:chExt cx="684593" cy="618594"/>
          </a:xfrm>
        </p:grpSpPr>
        <p:grpSp>
          <p:nvGrpSpPr>
            <p:cNvPr id="177" name="Group 176"/>
            <p:cNvGrpSpPr/>
            <p:nvPr/>
          </p:nvGrpSpPr>
          <p:grpSpPr>
            <a:xfrm>
              <a:off x="3461691" y="3539316"/>
              <a:ext cx="684593" cy="376521"/>
              <a:chOff x="3403593" y="267286"/>
              <a:chExt cx="1168407" cy="642616"/>
            </a:xfrm>
          </p:grpSpPr>
          <p:sp>
            <p:nvSpPr>
              <p:cNvPr id="179" name="Freeform: Shape 178"/>
              <p:cNvSpPr/>
              <p:nvPr/>
            </p:nvSpPr>
            <p:spPr>
              <a:xfrm>
                <a:off x="3516183" y="267286"/>
                <a:ext cx="1055817" cy="642616"/>
              </a:xfrm>
              <a:custGeom>
                <a:avLst/>
                <a:gdLst>
                  <a:gd name="connsiteX0" fmla="*/ 730714 w 876161"/>
                  <a:gd name="connsiteY0" fmla="*/ 533271 h 533270"/>
                  <a:gd name="connsiteX1" fmla="*/ 876119 w 876161"/>
                  <a:gd name="connsiteY1" fmla="*/ 380816 h 533270"/>
                  <a:gd name="connsiteX2" fmla="*/ 748812 w 876161"/>
                  <a:gd name="connsiteY2" fmla="*/ 236948 h 533270"/>
                  <a:gd name="connsiteX3" fmla="*/ 677565 w 876161"/>
                  <a:gd name="connsiteY3" fmla="*/ 120743 h 533270"/>
                  <a:gd name="connsiteX4" fmla="*/ 541643 w 876161"/>
                  <a:gd name="connsiteY4" fmla="*/ 92168 h 533270"/>
                  <a:gd name="connsiteX5" fmla="*/ 325044 w 876161"/>
                  <a:gd name="connsiteY5" fmla="*/ 5586 h 533270"/>
                  <a:gd name="connsiteX6" fmla="*/ 171311 w 876161"/>
                  <a:gd name="connsiteY6" fmla="*/ 177036 h 533270"/>
                  <a:gd name="connsiteX7" fmla="*/ 34532 w 876161"/>
                  <a:gd name="connsiteY7" fmla="*/ 247997 h 533270"/>
                  <a:gd name="connsiteX8" fmla="*/ 16244 w 876161"/>
                  <a:gd name="connsiteY8" fmla="*/ 430496 h 533270"/>
                  <a:gd name="connsiteX9" fmla="*/ 166167 w 876161"/>
                  <a:gd name="connsiteY9" fmla="*/ 532223 h 533270"/>
                  <a:gd name="connsiteX10" fmla="*/ 168739 w 876161"/>
                  <a:gd name="connsiteY10" fmla="*/ 473073 h 533270"/>
                  <a:gd name="connsiteX11" fmla="*/ 69012 w 876161"/>
                  <a:gd name="connsiteY11" fmla="*/ 405350 h 533270"/>
                  <a:gd name="connsiteX12" fmla="*/ 81109 w 876161"/>
                  <a:gd name="connsiteY12" fmla="*/ 283716 h 533270"/>
                  <a:gd name="connsiteX13" fmla="*/ 193123 w 876161"/>
                  <a:gd name="connsiteY13" fmla="*/ 237996 h 533270"/>
                  <a:gd name="connsiteX14" fmla="*/ 226937 w 876161"/>
                  <a:gd name="connsiteY14" fmla="*/ 243615 h 533270"/>
                  <a:gd name="connsiteX15" fmla="*/ 226937 w 876161"/>
                  <a:gd name="connsiteY15" fmla="*/ 206277 h 533270"/>
                  <a:gd name="connsiteX16" fmla="*/ 338475 w 876161"/>
                  <a:gd name="connsiteY16" fmla="*/ 63402 h 533270"/>
                  <a:gd name="connsiteX17" fmla="*/ 501924 w 876161"/>
                  <a:gd name="connsiteY17" fmla="*/ 139602 h 533270"/>
                  <a:gd name="connsiteX18" fmla="*/ 513449 w 876161"/>
                  <a:gd name="connsiteY18" fmla="*/ 162558 h 533270"/>
                  <a:gd name="connsiteX19" fmla="*/ 537357 w 876161"/>
                  <a:gd name="connsiteY19" fmla="*/ 154080 h 533270"/>
                  <a:gd name="connsiteX20" fmla="*/ 643751 w 876161"/>
                  <a:gd name="connsiteY20" fmla="*/ 168939 h 533270"/>
                  <a:gd name="connsiteX21" fmla="*/ 692805 w 876161"/>
                  <a:gd name="connsiteY21" fmla="*/ 265428 h 533270"/>
                  <a:gd name="connsiteX22" fmla="*/ 692805 w 876161"/>
                  <a:gd name="connsiteY22" fmla="*/ 295146 h 533270"/>
                  <a:gd name="connsiteX23" fmla="*/ 731667 w 876161"/>
                  <a:gd name="connsiteY23" fmla="*/ 295146 h 533270"/>
                  <a:gd name="connsiteX24" fmla="*/ 817688 w 876161"/>
                  <a:gd name="connsiteY24" fmla="*/ 387878 h 533270"/>
                  <a:gd name="connsiteX25" fmla="*/ 730714 w 876161"/>
                  <a:gd name="connsiteY25" fmla="*/ 473930 h 53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76161" h="533270">
                    <a:moveTo>
                      <a:pt x="730714" y="533271"/>
                    </a:moveTo>
                    <a:cubicBezTo>
                      <a:pt x="812965" y="531324"/>
                      <a:pt x="878065" y="463068"/>
                      <a:pt x="876119" y="380816"/>
                    </a:cubicBezTo>
                    <a:cubicBezTo>
                      <a:pt x="874401" y="308249"/>
                      <a:pt x="820631" y="247483"/>
                      <a:pt x="748812" y="236948"/>
                    </a:cubicBezTo>
                    <a:cubicBezTo>
                      <a:pt x="741222" y="190368"/>
                      <a:pt x="715635" y="148635"/>
                      <a:pt x="677565" y="120743"/>
                    </a:cubicBezTo>
                    <a:cubicBezTo>
                      <a:pt x="638164" y="92820"/>
                      <a:pt x="588953" y="82474"/>
                      <a:pt x="541643" y="92168"/>
                    </a:cubicBezTo>
                    <a:cubicBezTo>
                      <a:pt x="495099" y="20307"/>
                      <a:pt x="408299" y="-14390"/>
                      <a:pt x="325044" y="5586"/>
                    </a:cubicBezTo>
                    <a:cubicBezTo>
                      <a:pt x="243901" y="26482"/>
                      <a:pt x="183269" y="94102"/>
                      <a:pt x="171311" y="177036"/>
                    </a:cubicBezTo>
                    <a:cubicBezTo>
                      <a:pt x="117255" y="178487"/>
                      <a:pt x="66847" y="204639"/>
                      <a:pt x="34532" y="247997"/>
                    </a:cubicBezTo>
                    <a:cubicBezTo>
                      <a:pt x="-3757" y="301184"/>
                      <a:pt x="-10730" y="370768"/>
                      <a:pt x="16244" y="430496"/>
                    </a:cubicBezTo>
                    <a:cubicBezTo>
                      <a:pt x="43740" y="489368"/>
                      <a:pt x="101301" y="528425"/>
                      <a:pt x="166167" y="532223"/>
                    </a:cubicBezTo>
                    <a:close/>
                    <a:moveTo>
                      <a:pt x="168739" y="473073"/>
                    </a:moveTo>
                    <a:cubicBezTo>
                      <a:pt x="125640" y="470358"/>
                      <a:pt x="87430" y="444411"/>
                      <a:pt x="69012" y="405350"/>
                    </a:cubicBezTo>
                    <a:cubicBezTo>
                      <a:pt x="51141" y="365536"/>
                      <a:pt x="55747" y="319230"/>
                      <a:pt x="81109" y="283716"/>
                    </a:cubicBezTo>
                    <a:cubicBezTo>
                      <a:pt x="107040" y="248831"/>
                      <a:pt x="150188" y="231220"/>
                      <a:pt x="193123" y="237996"/>
                    </a:cubicBezTo>
                    <a:lnTo>
                      <a:pt x="226937" y="243615"/>
                    </a:lnTo>
                    <a:lnTo>
                      <a:pt x="226937" y="206277"/>
                    </a:lnTo>
                    <a:cubicBezTo>
                      <a:pt x="227267" y="138818"/>
                      <a:pt x="273112" y="80093"/>
                      <a:pt x="338475" y="63402"/>
                    </a:cubicBezTo>
                    <a:cubicBezTo>
                      <a:pt x="404060" y="47589"/>
                      <a:pt x="471869" y="79201"/>
                      <a:pt x="501924" y="139602"/>
                    </a:cubicBezTo>
                    <a:lnTo>
                      <a:pt x="513449" y="162558"/>
                    </a:lnTo>
                    <a:lnTo>
                      <a:pt x="537357" y="154080"/>
                    </a:lnTo>
                    <a:cubicBezTo>
                      <a:pt x="573128" y="141442"/>
                      <a:pt x="612811" y="146984"/>
                      <a:pt x="643751" y="168939"/>
                    </a:cubicBezTo>
                    <a:cubicBezTo>
                      <a:pt x="674513" y="191474"/>
                      <a:pt x="692725" y="227295"/>
                      <a:pt x="692805" y="265428"/>
                    </a:cubicBezTo>
                    <a:lnTo>
                      <a:pt x="692805" y="295146"/>
                    </a:lnTo>
                    <a:lnTo>
                      <a:pt x="731667" y="295146"/>
                    </a:lnTo>
                    <a:cubicBezTo>
                      <a:pt x="781028" y="296999"/>
                      <a:pt x="819542" y="338517"/>
                      <a:pt x="817688" y="387878"/>
                    </a:cubicBezTo>
                    <a:cubicBezTo>
                      <a:pt x="815919" y="435006"/>
                      <a:pt x="777859" y="472663"/>
                      <a:pt x="730714" y="47393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180" name="Freeform: Shape 179"/>
              <p:cNvSpPr/>
              <p:nvPr/>
            </p:nvSpPr>
            <p:spPr>
              <a:xfrm flipH="1">
                <a:off x="3403593" y="267286"/>
                <a:ext cx="1055816" cy="642616"/>
              </a:xfrm>
              <a:custGeom>
                <a:avLst/>
                <a:gdLst>
                  <a:gd name="connsiteX0" fmla="*/ 730714 w 876161"/>
                  <a:gd name="connsiteY0" fmla="*/ 533271 h 533270"/>
                  <a:gd name="connsiteX1" fmla="*/ 876119 w 876161"/>
                  <a:gd name="connsiteY1" fmla="*/ 380816 h 533270"/>
                  <a:gd name="connsiteX2" fmla="*/ 748812 w 876161"/>
                  <a:gd name="connsiteY2" fmla="*/ 236948 h 533270"/>
                  <a:gd name="connsiteX3" fmla="*/ 677565 w 876161"/>
                  <a:gd name="connsiteY3" fmla="*/ 120743 h 533270"/>
                  <a:gd name="connsiteX4" fmla="*/ 541643 w 876161"/>
                  <a:gd name="connsiteY4" fmla="*/ 92168 h 533270"/>
                  <a:gd name="connsiteX5" fmla="*/ 325044 w 876161"/>
                  <a:gd name="connsiteY5" fmla="*/ 5586 h 533270"/>
                  <a:gd name="connsiteX6" fmla="*/ 171311 w 876161"/>
                  <a:gd name="connsiteY6" fmla="*/ 177036 h 533270"/>
                  <a:gd name="connsiteX7" fmla="*/ 34532 w 876161"/>
                  <a:gd name="connsiteY7" fmla="*/ 247997 h 533270"/>
                  <a:gd name="connsiteX8" fmla="*/ 16244 w 876161"/>
                  <a:gd name="connsiteY8" fmla="*/ 430496 h 533270"/>
                  <a:gd name="connsiteX9" fmla="*/ 166167 w 876161"/>
                  <a:gd name="connsiteY9" fmla="*/ 532223 h 533270"/>
                  <a:gd name="connsiteX10" fmla="*/ 168739 w 876161"/>
                  <a:gd name="connsiteY10" fmla="*/ 473073 h 533270"/>
                  <a:gd name="connsiteX11" fmla="*/ 69012 w 876161"/>
                  <a:gd name="connsiteY11" fmla="*/ 405350 h 533270"/>
                  <a:gd name="connsiteX12" fmla="*/ 81109 w 876161"/>
                  <a:gd name="connsiteY12" fmla="*/ 283716 h 533270"/>
                  <a:gd name="connsiteX13" fmla="*/ 193123 w 876161"/>
                  <a:gd name="connsiteY13" fmla="*/ 237996 h 533270"/>
                  <a:gd name="connsiteX14" fmla="*/ 226937 w 876161"/>
                  <a:gd name="connsiteY14" fmla="*/ 243615 h 533270"/>
                  <a:gd name="connsiteX15" fmla="*/ 226937 w 876161"/>
                  <a:gd name="connsiteY15" fmla="*/ 206277 h 533270"/>
                  <a:gd name="connsiteX16" fmla="*/ 338475 w 876161"/>
                  <a:gd name="connsiteY16" fmla="*/ 63402 h 533270"/>
                  <a:gd name="connsiteX17" fmla="*/ 501924 w 876161"/>
                  <a:gd name="connsiteY17" fmla="*/ 139602 h 533270"/>
                  <a:gd name="connsiteX18" fmla="*/ 513449 w 876161"/>
                  <a:gd name="connsiteY18" fmla="*/ 162558 h 533270"/>
                  <a:gd name="connsiteX19" fmla="*/ 537357 w 876161"/>
                  <a:gd name="connsiteY19" fmla="*/ 154080 h 533270"/>
                  <a:gd name="connsiteX20" fmla="*/ 643751 w 876161"/>
                  <a:gd name="connsiteY20" fmla="*/ 168939 h 533270"/>
                  <a:gd name="connsiteX21" fmla="*/ 692805 w 876161"/>
                  <a:gd name="connsiteY21" fmla="*/ 265428 h 533270"/>
                  <a:gd name="connsiteX22" fmla="*/ 692805 w 876161"/>
                  <a:gd name="connsiteY22" fmla="*/ 295146 h 533270"/>
                  <a:gd name="connsiteX23" fmla="*/ 731667 w 876161"/>
                  <a:gd name="connsiteY23" fmla="*/ 295146 h 533270"/>
                  <a:gd name="connsiteX24" fmla="*/ 817688 w 876161"/>
                  <a:gd name="connsiteY24" fmla="*/ 387878 h 533270"/>
                  <a:gd name="connsiteX25" fmla="*/ 730714 w 876161"/>
                  <a:gd name="connsiteY25" fmla="*/ 473930 h 53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76161" h="533270">
                    <a:moveTo>
                      <a:pt x="730714" y="533271"/>
                    </a:moveTo>
                    <a:cubicBezTo>
                      <a:pt x="812965" y="531324"/>
                      <a:pt x="878065" y="463068"/>
                      <a:pt x="876119" y="380816"/>
                    </a:cubicBezTo>
                    <a:cubicBezTo>
                      <a:pt x="874401" y="308249"/>
                      <a:pt x="820631" y="247483"/>
                      <a:pt x="748812" y="236948"/>
                    </a:cubicBezTo>
                    <a:cubicBezTo>
                      <a:pt x="741222" y="190368"/>
                      <a:pt x="715635" y="148635"/>
                      <a:pt x="677565" y="120743"/>
                    </a:cubicBezTo>
                    <a:cubicBezTo>
                      <a:pt x="638164" y="92820"/>
                      <a:pt x="588953" y="82474"/>
                      <a:pt x="541643" y="92168"/>
                    </a:cubicBezTo>
                    <a:cubicBezTo>
                      <a:pt x="495099" y="20307"/>
                      <a:pt x="408299" y="-14390"/>
                      <a:pt x="325044" y="5586"/>
                    </a:cubicBezTo>
                    <a:cubicBezTo>
                      <a:pt x="243901" y="26482"/>
                      <a:pt x="183269" y="94102"/>
                      <a:pt x="171311" y="177036"/>
                    </a:cubicBezTo>
                    <a:cubicBezTo>
                      <a:pt x="117255" y="178487"/>
                      <a:pt x="66847" y="204639"/>
                      <a:pt x="34532" y="247997"/>
                    </a:cubicBezTo>
                    <a:cubicBezTo>
                      <a:pt x="-3757" y="301184"/>
                      <a:pt x="-10730" y="370768"/>
                      <a:pt x="16244" y="430496"/>
                    </a:cubicBezTo>
                    <a:cubicBezTo>
                      <a:pt x="43740" y="489368"/>
                      <a:pt x="101301" y="528425"/>
                      <a:pt x="166167" y="532223"/>
                    </a:cubicBezTo>
                    <a:close/>
                    <a:moveTo>
                      <a:pt x="168739" y="473073"/>
                    </a:moveTo>
                    <a:cubicBezTo>
                      <a:pt x="125640" y="470358"/>
                      <a:pt x="87430" y="444411"/>
                      <a:pt x="69012" y="405350"/>
                    </a:cubicBezTo>
                    <a:cubicBezTo>
                      <a:pt x="51141" y="365536"/>
                      <a:pt x="55747" y="319230"/>
                      <a:pt x="81109" y="283716"/>
                    </a:cubicBezTo>
                    <a:cubicBezTo>
                      <a:pt x="107040" y="248831"/>
                      <a:pt x="150188" y="231220"/>
                      <a:pt x="193123" y="237996"/>
                    </a:cubicBezTo>
                    <a:lnTo>
                      <a:pt x="226937" y="243615"/>
                    </a:lnTo>
                    <a:lnTo>
                      <a:pt x="226937" y="206277"/>
                    </a:lnTo>
                    <a:cubicBezTo>
                      <a:pt x="227267" y="138818"/>
                      <a:pt x="273112" y="80093"/>
                      <a:pt x="338475" y="63402"/>
                    </a:cubicBezTo>
                    <a:cubicBezTo>
                      <a:pt x="404060" y="47589"/>
                      <a:pt x="471869" y="79201"/>
                      <a:pt x="501924" y="139602"/>
                    </a:cubicBezTo>
                    <a:lnTo>
                      <a:pt x="513449" y="162558"/>
                    </a:lnTo>
                    <a:lnTo>
                      <a:pt x="537357" y="154080"/>
                    </a:lnTo>
                    <a:cubicBezTo>
                      <a:pt x="573128" y="141442"/>
                      <a:pt x="612811" y="146984"/>
                      <a:pt x="643751" y="168939"/>
                    </a:cubicBezTo>
                    <a:cubicBezTo>
                      <a:pt x="674513" y="191474"/>
                      <a:pt x="692725" y="227295"/>
                      <a:pt x="692805" y="265428"/>
                    </a:cubicBezTo>
                    <a:lnTo>
                      <a:pt x="692805" y="295146"/>
                    </a:lnTo>
                    <a:lnTo>
                      <a:pt x="731667" y="295146"/>
                    </a:lnTo>
                    <a:cubicBezTo>
                      <a:pt x="781028" y="296999"/>
                      <a:pt x="819542" y="338517"/>
                      <a:pt x="817688" y="387878"/>
                    </a:cubicBezTo>
                    <a:cubicBezTo>
                      <a:pt x="815919" y="435006"/>
                      <a:pt x="777859" y="472663"/>
                      <a:pt x="730714" y="473930"/>
                    </a:cubicBez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+mj-lt"/>
                  <a:cs typeface="+mj-lt"/>
                </a:endParaRPr>
              </a:p>
            </p:txBody>
          </p:sp>
        </p:grpSp>
        <p:sp>
          <p:nvSpPr>
            <p:cNvPr id="259" name="Oval 258"/>
            <p:cNvSpPr/>
            <p:nvPr/>
          </p:nvSpPr>
          <p:spPr>
            <a:xfrm>
              <a:off x="3527660" y="3433434"/>
              <a:ext cx="618594" cy="61859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cxnSp>
        <p:nvCxnSpPr>
          <p:cNvPr id="269" name="Straight Arrow Connector 268"/>
          <p:cNvCxnSpPr/>
          <p:nvPr/>
        </p:nvCxnSpPr>
        <p:spPr>
          <a:xfrm>
            <a:off x="4454803" y="3309144"/>
            <a:ext cx="737699" cy="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>
            <a:off x="4454803" y="3485564"/>
            <a:ext cx="737699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c 58" descr="Table with solid fill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79502" y="2946151"/>
            <a:ext cx="950649" cy="95064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Retraining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grpSp>
        <p:nvGrpSpPr>
          <p:cNvPr id="290" name="Group 289"/>
          <p:cNvGrpSpPr/>
          <p:nvPr/>
        </p:nvGrpSpPr>
        <p:grpSpPr>
          <a:xfrm>
            <a:off x="4649153" y="2668507"/>
            <a:ext cx="731477" cy="370332"/>
            <a:chOff x="3967726" y="3793909"/>
            <a:chExt cx="1371576" cy="694401"/>
          </a:xfrm>
        </p:grpSpPr>
        <p:grpSp>
          <p:nvGrpSpPr>
            <p:cNvPr id="291" name="Group 290"/>
            <p:cNvGrpSpPr/>
            <p:nvPr/>
          </p:nvGrpSpPr>
          <p:grpSpPr>
            <a:xfrm>
              <a:off x="3967726" y="3793909"/>
              <a:ext cx="641587" cy="694401"/>
              <a:chOff x="3825381" y="1893254"/>
              <a:chExt cx="1054693" cy="694401"/>
            </a:xfrm>
          </p:grpSpPr>
          <p:sp>
            <p:nvSpPr>
              <p:cNvPr id="297" name="Freeform: Shape 296"/>
              <p:cNvSpPr/>
              <p:nvPr/>
            </p:nvSpPr>
            <p:spPr>
              <a:xfrm rot="21433409">
                <a:off x="3931363" y="1978030"/>
                <a:ext cx="790934" cy="604891"/>
              </a:xfrm>
              <a:custGeom>
                <a:avLst/>
                <a:gdLst>
                  <a:gd name="connsiteX0" fmla="*/ 0 w 1528763"/>
                  <a:gd name="connsiteY0" fmla="*/ 752475 h 785813"/>
                  <a:gd name="connsiteX1" fmla="*/ 366713 w 1528763"/>
                  <a:gd name="connsiteY1" fmla="*/ 709613 h 785813"/>
                  <a:gd name="connsiteX2" fmla="*/ 528638 w 1528763"/>
                  <a:gd name="connsiteY2" fmla="*/ 333375 h 785813"/>
                  <a:gd name="connsiteX3" fmla="*/ 795338 w 1528763"/>
                  <a:gd name="connsiteY3" fmla="*/ 0 h 785813"/>
                  <a:gd name="connsiteX4" fmla="*/ 1028700 w 1528763"/>
                  <a:gd name="connsiteY4" fmla="*/ 342900 h 785813"/>
                  <a:gd name="connsiteX5" fmla="*/ 1171575 w 1528763"/>
                  <a:gd name="connsiteY5" fmla="*/ 733425 h 785813"/>
                  <a:gd name="connsiteX6" fmla="*/ 1528763 w 1528763"/>
                  <a:gd name="connsiteY6" fmla="*/ 785813 h 785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8763" h="785813">
                    <a:moveTo>
                      <a:pt x="0" y="752475"/>
                    </a:moveTo>
                    <a:lnTo>
                      <a:pt x="366713" y="709613"/>
                    </a:lnTo>
                    <a:lnTo>
                      <a:pt x="528638" y="333375"/>
                    </a:lnTo>
                    <a:lnTo>
                      <a:pt x="795338" y="0"/>
                    </a:lnTo>
                    <a:lnTo>
                      <a:pt x="1028700" y="342900"/>
                    </a:lnTo>
                    <a:lnTo>
                      <a:pt x="1171575" y="733425"/>
                    </a:lnTo>
                    <a:lnTo>
                      <a:pt x="1528763" y="785813"/>
                    </a:ln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cxnSp>
            <p:nvCxnSpPr>
              <p:cNvPr id="298" name="Straight Connector 297"/>
              <p:cNvCxnSpPr/>
              <p:nvPr/>
            </p:nvCxnSpPr>
            <p:spPr>
              <a:xfrm>
                <a:off x="4329295" y="1893254"/>
                <a:ext cx="0" cy="694401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>
                <a:off x="3825381" y="2575589"/>
                <a:ext cx="1054693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2" name="Group 291"/>
            <p:cNvGrpSpPr/>
            <p:nvPr/>
          </p:nvGrpSpPr>
          <p:grpSpPr>
            <a:xfrm>
              <a:off x="4659415" y="3793909"/>
              <a:ext cx="679887" cy="694401"/>
              <a:chOff x="7414402" y="1893254"/>
              <a:chExt cx="1117653" cy="694401"/>
            </a:xfrm>
          </p:grpSpPr>
          <p:sp>
            <p:nvSpPr>
              <p:cNvPr id="294" name="Freeform: Shape 293"/>
              <p:cNvSpPr/>
              <p:nvPr/>
            </p:nvSpPr>
            <p:spPr>
              <a:xfrm rot="21433409">
                <a:off x="7741122" y="1978030"/>
                <a:ext cx="790933" cy="604891"/>
              </a:xfrm>
              <a:custGeom>
                <a:avLst/>
                <a:gdLst>
                  <a:gd name="connsiteX0" fmla="*/ 0 w 1528763"/>
                  <a:gd name="connsiteY0" fmla="*/ 752475 h 785813"/>
                  <a:gd name="connsiteX1" fmla="*/ 366713 w 1528763"/>
                  <a:gd name="connsiteY1" fmla="*/ 709613 h 785813"/>
                  <a:gd name="connsiteX2" fmla="*/ 528638 w 1528763"/>
                  <a:gd name="connsiteY2" fmla="*/ 333375 h 785813"/>
                  <a:gd name="connsiteX3" fmla="*/ 795338 w 1528763"/>
                  <a:gd name="connsiteY3" fmla="*/ 0 h 785813"/>
                  <a:gd name="connsiteX4" fmla="*/ 1028700 w 1528763"/>
                  <a:gd name="connsiteY4" fmla="*/ 342900 h 785813"/>
                  <a:gd name="connsiteX5" fmla="*/ 1171575 w 1528763"/>
                  <a:gd name="connsiteY5" fmla="*/ 733425 h 785813"/>
                  <a:gd name="connsiteX6" fmla="*/ 1528763 w 1528763"/>
                  <a:gd name="connsiteY6" fmla="*/ 785813 h 785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8763" h="785813">
                    <a:moveTo>
                      <a:pt x="0" y="752475"/>
                    </a:moveTo>
                    <a:lnTo>
                      <a:pt x="366713" y="709613"/>
                    </a:lnTo>
                    <a:lnTo>
                      <a:pt x="528638" y="333375"/>
                    </a:lnTo>
                    <a:lnTo>
                      <a:pt x="795338" y="0"/>
                    </a:lnTo>
                    <a:lnTo>
                      <a:pt x="1028700" y="342900"/>
                    </a:lnTo>
                    <a:lnTo>
                      <a:pt x="1171575" y="733425"/>
                    </a:lnTo>
                    <a:lnTo>
                      <a:pt x="1528763" y="785813"/>
                    </a:ln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cxnSp>
            <p:nvCxnSpPr>
              <p:cNvPr id="295" name="Straight Connector 294"/>
              <p:cNvCxnSpPr/>
              <p:nvPr/>
            </p:nvCxnSpPr>
            <p:spPr>
              <a:xfrm>
                <a:off x="7414402" y="2575589"/>
                <a:ext cx="1054693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>
                <a:off x="7918316" y="1893254"/>
                <a:ext cx="0" cy="694401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3" name="Straight Arrow Connector 292"/>
            <p:cNvCxnSpPr/>
            <p:nvPr/>
          </p:nvCxnSpPr>
          <p:spPr>
            <a:xfrm>
              <a:off x="4458400" y="4141109"/>
              <a:ext cx="402030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0" name="Graphic 299" descr="Clock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77665" y="2635581"/>
            <a:ext cx="459665" cy="459665"/>
          </a:xfrm>
          <a:prstGeom prst="rect">
            <a:avLst/>
          </a:prstGeom>
        </p:spPr>
      </p:pic>
      <p:grpSp>
        <p:nvGrpSpPr>
          <p:cNvPr id="301" name="Group 300"/>
          <p:cNvGrpSpPr/>
          <p:nvPr/>
        </p:nvGrpSpPr>
        <p:grpSpPr>
          <a:xfrm>
            <a:off x="4730988" y="3691658"/>
            <a:ext cx="679324" cy="361747"/>
            <a:chOff x="4209238" y="1558719"/>
            <a:chExt cx="1312523" cy="698932"/>
          </a:xfrm>
        </p:grpSpPr>
        <p:grpSp>
          <p:nvGrpSpPr>
            <p:cNvPr id="302" name="Group 301"/>
            <p:cNvGrpSpPr/>
            <p:nvPr/>
          </p:nvGrpSpPr>
          <p:grpSpPr>
            <a:xfrm>
              <a:off x="4209238" y="1558719"/>
              <a:ext cx="1269114" cy="698932"/>
              <a:chOff x="2771334" y="1350498"/>
              <a:chExt cx="3453614" cy="1069145"/>
            </a:xfrm>
          </p:grpSpPr>
          <p:sp>
            <p:nvSpPr>
              <p:cNvPr id="304" name="Rectangle 303"/>
              <p:cNvSpPr/>
              <p:nvPr/>
            </p:nvSpPr>
            <p:spPr>
              <a:xfrm>
                <a:off x="2778369" y="1800665"/>
                <a:ext cx="3446579" cy="618978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305" name="Rectangle 304"/>
              <p:cNvSpPr/>
              <p:nvPr/>
            </p:nvSpPr>
            <p:spPr>
              <a:xfrm>
                <a:off x="2778369" y="1350498"/>
                <a:ext cx="3446579" cy="450166"/>
              </a:xfrm>
              <a:prstGeom prst="rect">
                <a:avLst/>
              </a:prstGeom>
              <a:solidFill>
                <a:srgbClr val="92D05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cxnSp>
            <p:nvCxnSpPr>
              <p:cNvPr id="306" name="Straight Connector 305"/>
              <p:cNvCxnSpPr/>
              <p:nvPr/>
            </p:nvCxnSpPr>
            <p:spPr>
              <a:xfrm>
                <a:off x="2778369" y="1350498"/>
                <a:ext cx="0" cy="1069145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 flipH="1">
                <a:off x="2771335" y="2419643"/>
                <a:ext cx="3446585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flipH="1">
                <a:off x="2771335" y="1807699"/>
                <a:ext cx="3446585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Freeform: Shape 308"/>
              <p:cNvSpPr/>
              <p:nvPr/>
            </p:nvSpPr>
            <p:spPr>
              <a:xfrm>
                <a:off x="2771334" y="1432751"/>
                <a:ext cx="3446581" cy="698588"/>
              </a:xfrm>
              <a:custGeom>
                <a:avLst/>
                <a:gdLst>
                  <a:gd name="connsiteX0" fmla="*/ 0 w 3376800"/>
                  <a:gd name="connsiteY0" fmla="*/ 93788 h 698588"/>
                  <a:gd name="connsiteX1" fmla="*/ 201600 w 3376800"/>
                  <a:gd name="connsiteY1" fmla="*/ 188 h 698588"/>
                  <a:gd name="connsiteX2" fmla="*/ 324000 w 3376800"/>
                  <a:gd name="connsiteY2" fmla="*/ 115388 h 698588"/>
                  <a:gd name="connsiteX3" fmla="*/ 648000 w 3376800"/>
                  <a:gd name="connsiteY3" fmla="*/ 93788 h 698588"/>
                  <a:gd name="connsiteX4" fmla="*/ 842400 w 3376800"/>
                  <a:gd name="connsiteY4" fmla="*/ 187388 h 698588"/>
                  <a:gd name="connsiteX5" fmla="*/ 1332000 w 3376800"/>
                  <a:gd name="connsiteY5" fmla="*/ 158588 h 698588"/>
                  <a:gd name="connsiteX6" fmla="*/ 1411200 w 3376800"/>
                  <a:gd name="connsiteY6" fmla="*/ 244988 h 698588"/>
                  <a:gd name="connsiteX7" fmla="*/ 1749600 w 3376800"/>
                  <a:gd name="connsiteY7" fmla="*/ 187388 h 698588"/>
                  <a:gd name="connsiteX8" fmla="*/ 1994400 w 3376800"/>
                  <a:gd name="connsiteY8" fmla="*/ 244988 h 698588"/>
                  <a:gd name="connsiteX9" fmla="*/ 2138400 w 3376800"/>
                  <a:gd name="connsiteY9" fmla="*/ 266588 h 698588"/>
                  <a:gd name="connsiteX10" fmla="*/ 2361600 w 3376800"/>
                  <a:gd name="connsiteY10" fmla="*/ 295388 h 698588"/>
                  <a:gd name="connsiteX11" fmla="*/ 2448000 w 3376800"/>
                  <a:gd name="connsiteY11" fmla="*/ 403388 h 698588"/>
                  <a:gd name="connsiteX12" fmla="*/ 2534400 w 3376800"/>
                  <a:gd name="connsiteY12" fmla="*/ 417788 h 698588"/>
                  <a:gd name="connsiteX13" fmla="*/ 2700000 w 3376800"/>
                  <a:gd name="connsiteY13" fmla="*/ 453788 h 698588"/>
                  <a:gd name="connsiteX14" fmla="*/ 2793600 w 3376800"/>
                  <a:gd name="connsiteY14" fmla="*/ 518588 h 698588"/>
                  <a:gd name="connsiteX15" fmla="*/ 3067200 w 3376800"/>
                  <a:gd name="connsiteY15" fmla="*/ 554588 h 698588"/>
                  <a:gd name="connsiteX16" fmla="*/ 3132000 w 3376800"/>
                  <a:gd name="connsiteY16" fmla="*/ 604988 h 698588"/>
                  <a:gd name="connsiteX17" fmla="*/ 3247200 w 3376800"/>
                  <a:gd name="connsiteY17" fmla="*/ 662588 h 698588"/>
                  <a:gd name="connsiteX18" fmla="*/ 3333600 w 3376800"/>
                  <a:gd name="connsiteY18" fmla="*/ 669788 h 698588"/>
                  <a:gd name="connsiteX19" fmla="*/ 3376800 w 3376800"/>
                  <a:gd name="connsiteY19" fmla="*/ 698588 h 698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376800" h="698588">
                    <a:moveTo>
                      <a:pt x="0" y="93788"/>
                    </a:moveTo>
                    <a:cubicBezTo>
                      <a:pt x="73800" y="45188"/>
                      <a:pt x="147600" y="-3412"/>
                      <a:pt x="201600" y="188"/>
                    </a:cubicBezTo>
                    <a:cubicBezTo>
                      <a:pt x="255600" y="3788"/>
                      <a:pt x="249600" y="99788"/>
                      <a:pt x="324000" y="115388"/>
                    </a:cubicBezTo>
                    <a:cubicBezTo>
                      <a:pt x="398400" y="130988"/>
                      <a:pt x="561600" y="81788"/>
                      <a:pt x="648000" y="93788"/>
                    </a:cubicBezTo>
                    <a:cubicBezTo>
                      <a:pt x="734400" y="105788"/>
                      <a:pt x="728400" y="176588"/>
                      <a:pt x="842400" y="187388"/>
                    </a:cubicBezTo>
                    <a:cubicBezTo>
                      <a:pt x="956400" y="198188"/>
                      <a:pt x="1237200" y="148988"/>
                      <a:pt x="1332000" y="158588"/>
                    </a:cubicBezTo>
                    <a:cubicBezTo>
                      <a:pt x="1426800" y="168188"/>
                      <a:pt x="1341600" y="240188"/>
                      <a:pt x="1411200" y="244988"/>
                    </a:cubicBezTo>
                    <a:cubicBezTo>
                      <a:pt x="1480800" y="249788"/>
                      <a:pt x="1652400" y="187388"/>
                      <a:pt x="1749600" y="187388"/>
                    </a:cubicBezTo>
                    <a:cubicBezTo>
                      <a:pt x="1846800" y="187388"/>
                      <a:pt x="1929600" y="231788"/>
                      <a:pt x="1994400" y="244988"/>
                    </a:cubicBezTo>
                    <a:cubicBezTo>
                      <a:pt x="2059200" y="258188"/>
                      <a:pt x="2077200" y="258188"/>
                      <a:pt x="2138400" y="266588"/>
                    </a:cubicBezTo>
                    <a:cubicBezTo>
                      <a:pt x="2199600" y="274988"/>
                      <a:pt x="2310000" y="272588"/>
                      <a:pt x="2361600" y="295388"/>
                    </a:cubicBezTo>
                    <a:cubicBezTo>
                      <a:pt x="2413200" y="318188"/>
                      <a:pt x="2419200" y="382988"/>
                      <a:pt x="2448000" y="403388"/>
                    </a:cubicBezTo>
                    <a:cubicBezTo>
                      <a:pt x="2476800" y="423788"/>
                      <a:pt x="2534400" y="417788"/>
                      <a:pt x="2534400" y="417788"/>
                    </a:cubicBezTo>
                    <a:cubicBezTo>
                      <a:pt x="2576400" y="426188"/>
                      <a:pt x="2656800" y="436988"/>
                      <a:pt x="2700000" y="453788"/>
                    </a:cubicBezTo>
                    <a:cubicBezTo>
                      <a:pt x="2743200" y="470588"/>
                      <a:pt x="2732400" y="501788"/>
                      <a:pt x="2793600" y="518588"/>
                    </a:cubicBezTo>
                    <a:cubicBezTo>
                      <a:pt x="2854800" y="535388"/>
                      <a:pt x="3010800" y="540188"/>
                      <a:pt x="3067200" y="554588"/>
                    </a:cubicBezTo>
                    <a:cubicBezTo>
                      <a:pt x="3123600" y="568988"/>
                      <a:pt x="3102000" y="586988"/>
                      <a:pt x="3132000" y="604988"/>
                    </a:cubicBezTo>
                    <a:cubicBezTo>
                      <a:pt x="3162000" y="622988"/>
                      <a:pt x="3213600" y="651788"/>
                      <a:pt x="3247200" y="662588"/>
                    </a:cubicBezTo>
                    <a:cubicBezTo>
                      <a:pt x="3280800" y="673388"/>
                      <a:pt x="3312000" y="663788"/>
                      <a:pt x="3333600" y="669788"/>
                    </a:cubicBezTo>
                    <a:cubicBezTo>
                      <a:pt x="3355200" y="675788"/>
                      <a:pt x="3366000" y="687188"/>
                      <a:pt x="3376800" y="698588"/>
                    </a:cubicBezTo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  <p:sp>
          <p:nvSpPr>
            <p:cNvPr id="303" name="Rectangle 302"/>
            <p:cNvSpPr/>
            <p:nvPr/>
          </p:nvSpPr>
          <p:spPr>
            <a:xfrm>
              <a:off x="5076620" y="1799668"/>
              <a:ext cx="445141" cy="323281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grpSp>
        <p:nvGrpSpPr>
          <p:cNvPr id="312" name="Group 311"/>
          <p:cNvGrpSpPr/>
          <p:nvPr/>
        </p:nvGrpSpPr>
        <p:grpSpPr>
          <a:xfrm>
            <a:off x="5921678" y="3590667"/>
            <a:ext cx="1154105" cy="646451"/>
            <a:chOff x="2657456" y="3162391"/>
            <a:chExt cx="1991915" cy="1115735"/>
          </a:xfrm>
        </p:grpSpPr>
        <p:grpSp>
          <p:nvGrpSpPr>
            <p:cNvPr id="316" name="Group 315"/>
            <p:cNvGrpSpPr/>
            <p:nvPr/>
          </p:nvGrpSpPr>
          <p:grpSpPr>
            <a:xfrm>
              <a:off x="2657456" y="3162391"/>
              <a:ext cx="1991915" cy="1115735"/>
              <a:chOff x="2657457" y="3162392"/>
              <a:chExt cx="1372038" cy="768522"/>
            </a:xfrm>
          </p:grpSpPr>
          <p:sp>
            <p:nvSpPr>
              <p:cNvPr id="322" name="Rectangle 321"/>
              <p:cNvSpPr/>
              <p:nvPr/>
            </p:nvSpPr>
            <p:spPr>
              <a:xfrm>
                <a:off x="2785971" y="3204280"/>
                <a:ext cx="1094665" cy="66920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323" name="Rectangle: Rounded Corners 322"/>
              <p:cNvSpPr/>
              <p:nvPr/>
            </p:nvSpPr>
            <p:spPr>
              <a:xfrm>
                <a:off x="2657457" y="3162392"/>
                <a:ext cx="148859" cy="76852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324" name="Rectangle: Rounded Corners 323"/>
              <p:cNvSpPr/>
              <p:nvPr/>
            </p:nvSpPr>
            <p:spPr>
              <a:xfrm>
                <a:off x="3880636" y="3162392"/>
                <a:ext cx="148859" cy="76852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  <p:grpSp>
          <p:nvGrpSpPr>
            <p:cNvPr id="317" name="Group 316"/>
            <p:cNvGrpSpPr/>
            <p:nvPr/>
          </p:nvGrpSpPr>
          <p:grpSpPr>
            <a:xfrm>
              <a:off x="3210308" y="3316563"/>
              <a:ext cx="679573" cy="689875"/>
              <a:chOff x="5775857" y="3104643"/>
              <a:chExt cx="722472" cy="733424"/>
            </a:xfrm>
            <a:solidFill>
              <a:schemeClr val="accent6">
                <a:lumMod val="50000"/>
                <a:lumOff val="50000"/>
              </a:schemeClr>
            </a:solidFill>
          </p:grpSpPr>
          <p:sp>
            <p:nvSpPr>
              <p:cNvPr id="319" name="Freeform: Shape 318"/>
              <p:cNvSpPr/>
              <p:nvPr/>
            </p:nvSpPr>
            <p:spPr>
              <a:xfrm>
                <a:off x="5874822" y="3201988"/>
                <a:ext cx="113157" cy="113157"/>
              </a:xfrm>
              <a:custGeom>
                <a:avLst/>
                <a:gdLst>
                  <a:gd name="connsiteX0" fmla="*/ 113157 w 113157"/>
                  <a:gd name="connsiteY0" fmla="*/ 56579 h 113157"/>
                  <a:gd name="connsiteX1" fmla="*/ 56578 w 113157"/>
                  <a:gd name="connsiteY1" fmla="*/ 113157 h 113157"/>
                  <a:gd name="connsiteX2" fmla="*/ 0 w 113157"/>
                  <a:gd name="connsiteY2" fmla="*/ 56578 h 113157"/>
                  <a:gd name="connsiteX3" fmla="*/ 56578 w 113157"/>
                  <a:gd name="connsiteY3" fmla="*/ 0 h 113157"/>
                  <a:gd name="connsiteX4" fmla="*/ 113157 w 113157"/>
                  <a:gd name="connsiteY4" fmla="*/ 56579 h 11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157" h="113157">
                    <a:moveTo>
                      <a:pt x="113157" y="56579"/>
                    </a:moveTo>
                    <a:cubicBezTo>
                      <a:pt x="113157" y="87826"/>
                      <a:pt x="87826" y="113157"/>
                      <a:pt x="56578" y="113157"/>
                    </a:cubicBezTo>
                    <a:cubicBezTo>
                      <a:pt x="25331" y="113157"/>
                      <a:pt x="0" y="87826"/>
                      <a:pt x="0" y="56578"/>
                    </a:cubicBezTo>
                    <a:cubicBezTo>
                      <a:pt x="0" y="25331"/>
                      <a:pt x="25331" y="0"/>
                      <a:pt x="56578" y="0"/>
                    </a:cubicBezTo>
                    <a:cubicBezTo>
                      <a:pt x="87826" y="0"/>
                      <a:pt x="113157" y="25331"/>
                      <a:pt x="113157" y="56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320" name="Freeform: Shape 319"/>
              <p:cNvSpPr/>
              <p:nvPr/>
            </p:nvSpPr>
            <p:spPr>
              <a:xfrm>
                <a:off x="5775857" y="3232614"/>
                <a:ext cx="493343" cy="605453"/>
              </a:xfrm>
              <a:custGeom>
                <a:avLst/>
                <a:gdLst>
                  <a:gd name="connsiteX0" fmla="*/ 489204 w 493343"/>
                  <a:gd name="connsiteY0" fmla="*/ 4140 h 605453"/>
                  <a:gd name="connsiteX1" fmla="*/ 469011 w 493343"/>
                  <a:gd name="connsiteY1" fmla="*/ 4140 h 605453"/>
                  <a:gd name="connsiteX2" fmla="*/ 345948 w 493343"/>
                  <a:gd name="connsiteY2" fmla="*/ 127203 h 605453"/>
                  <a:gd name="connsiteX3" fmla="*/ 318230 w 493343"/>
                  <a:gd name="connsiteY3" fmla="*/ 134251 h 605453"/>
                  <a:gd name="connsiteX4" fmla="*/ 280702 w 493343"/>
                  <a:gd name="connsiteY4" fmla="*/ 194354 h 605453"/>
                  <a:gd name="connsiteX5" fmla="*/ 270034 w 493343"/>
                  <a:gd name="connsiteY5" fmla="*/ 148920 h 605453"/>
                  <a:gd name="connsiteX6" fmla="*/ 261557 w 493343"/>
                  <a:gd name="connsiteY6" fmla="*/ 133299 h 605453"/>
                  <a:gd name="connsiteX7" fmla="*/ 202121 w 493343"/>
                  <a:gd name="connsiteY7" fmla="*/ 102247 h 605453"/>
                  <a:gd name="connsiteX8" fmla="*/ 155543 w 493343"/>
                  <a:gd name="connsiteY8" fmla="*/ 96628 h 605453"/>
                  <a:gd name="connsiteX9" fmla="*/ 108871 w 493343"/>
                  <a:gd name="connsiteY9" fmla="*/ 103676 h 605453"/>
                  <a:gd name="connsiteX10" fmla="*/ 49530 w 493343"/>
                  <a:gd name="connsiteY10" fmla="*/ 134728 h 605453"/>
                  <a:gd name="connsiteX11" fmla="*/ 41053 w 493343"/>
                  <a:gd name="connsiteY11" fmla="*/ 150349 h 605453"/>
                  <a:gd name="connsiteX12" fmla="*/ 0 w 493343"/>
                  <a:gd name="connsiteY12" fmla="*/ 325609 h 605453"/>
                  <a:gd name="connsiteX13" fmla="*/ 28575 w 493343"/>
                  <a:gd name="connsiteY13" fmla="*/ 354184 h 605453"/>
                  <a:gd name="connsiteX14" fmla="*/ 55436 w 493343"/>
                  <a:gd name="connsiteY14" fmla="*/ 333038 h 605453"/>
                  <a:gd name="connsiteX15" fmla="*/ 85154 w 493343"/>
                  <a:gd name="connsiteY15" fmla="*/ 210070 h 605453"/>
                  <a:gd name="connsiteX16" fmla="*/ 85154 w 493343"/>
                  <a:gd name="connsiteY16" fmla="*/ 605453 h 605453"/>
                  <a:gd name="connsiteX17" fmla="*/ 141446 w 493343"/>
                  <a:gd name="connsiteY17" fmla="*/ 605453 h 605453"/>
                  <a:gd name="connsiteX18" fmla="*/ 141446 w 493343"/>
                  <a:gd name="connsiteY18" fmla="*/ 351040 h 605453"/>
                  <a:gd name="connsiteX19" fmla="*/ 170021 w 493343"/>
                  <a:gd name="connsiteY19" fmla="*/ 351040 h 605453"/>
                  <a:gd name="connsiteX20" fmla="*/ 170021 w 493343"/>
                  <a:gd name="connsiteY20" fmla="*/ 605453 h 605453"/>
                  <a:gd name="connsiteX21" fmla="*/ 226219 w 493343"/>
                  <a:gd name="connsiteY21" fmla="*/ 605453 h 605453"/>
                  <a:gd name="connsiteX22" fmla="*/ 226219 w 493343"/>
                  <a:gd name="connsiteY22" fmla="*/ 208261 h 605453"/>
                  <a:gd name="connsiteX23" fmla="*/ 236696 w 493343"/>
                  <a:gd name="connsiteY23" fmla="*/ 253028 h 605453"/>
                  <a:gd name="connsiteX24" fmla="*/ 242316 w 493343"/>
                  <a:gd name="connsiteY24" fmla="*/ 260172 h 605453"/>
                  <a:gd name="connsiteX25" fmla="*/ 280416 w 493343"/>
                  <a:gd name="connsiteY25" fmla="*/ 273602 h 605453"/>
                  <a:gd name="connsiteX26" fmla="*/ 303276 w 493343"/>
                  <a:gd name="connsiteY26" fmla="*/ 263220 h 605453"/>
                  <a:gd name="connsiteX27" fmla="*/ 361379 w 493343"/>
                  <a:gd name="connsiteY27" fmla="*/ 167970 h 605453"/>
                  <a:gd name="connsiteX28" fmla="*/ 365284 w 493343"/>
                  <a:gd name="connsiteY28" fmla="*/ 148253 h 605453"/>
                  <a:gd name="connsiteX29" fmla="*/ 489109 w 493343"/>
                  <a:gd name="connsiteY29" fmla="*/ 24428 h 605453"/>
                  <a:gd name="connsiteX30" fmla="*/ 489204 w 493343"/>
                  <a:gd name="connsiteY30" fmla="*/ 4140 h 60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93343" h="605453">
                    <a:moveTo>
                      <a:pt x="489204" y="4140"/>
                    </a:moveTo>
                    <a:cubicBezTo>
                      <a:pt x="483604" y="-1380"/>
                      <a:pt x="474611" y="-1380"/>
                      <a:pt x="469011" y="4140"/>
                    </a:cubicBezTo>
                    <a:lnTo>
                      <a:pt x="345948" y="127203"/>
                    </a:lnTo>
                    <a:cubicBezTo>
                      <a:pt x="336113" y="124427"/>
                      <a:pt x="325545" y="127114"/>
                      <a:pt x="318230" y="134251"/>
                    </a:cubicBezTo>
                    <a:cubicBezTo>
                      <a:pt x="316230" y="136252"/>
                      <a:pt x="280702" y="194354"/>
                      <a:pt x="280702" y="194354"/>
                    </a:cubicBezTo>
                    <a:lnTo>
                      <a:pt x="270034" y="148920"/>
                    </a:lnTo>
                    <a:cubicBezTo>
                      <a:pt x="268621" y="143062"/>
                      <a:pt x="265699" y="137676"/>
                      <a:pt x="261557" y="133299"/>
                    </a:cubicBezTo>
                    <a:cubicBezTo>
                      <a:pt x="244001" y="119108"/>
                      <a:pt x="223797" y="108552"/>
                      <a:pt x="202121" y="102247"/>
                    </a:cubicBezTo>
                    <a:cubicBezTo>
                      <a:pt x="186797" y="98970"/>
                      <a:pt x="171207" y="97089"/>
                      <a:pt x="155543" y="96628"/>
                    </a:cubicBezTo>
                    <a:cubicBezTo>
                      <a:pt x="139740" y="96871"/>
                      <a:pt x="124041" y="99242"/>
                      <a:pt x="108871" y="103676"/>
                    </a:cubicBezTo>
                    <a:cubicBezTo>
                      <a:pt x="86998" y="109410"/>
                      <a:pt x="66710" y="120027"/>
                      <a:pt x="49530" y="134728"/>
                    </a:cubicBezTo>
                    <a:cubicBezTo>
                      <a:pt x="45351" y="139078"/>
                      <a:pt x="42422" y="144474"/>
                      <a:pt x="41053" y="150349"/>
                    </a:cubicBezTo>
                    <a:cubicBezTo>
                      <a:pt x="41053" y="150349"/>
                      <a:pt x="0" y="322751"/>
                      <a:pt x="0" y="325609"/>
                    </a:cubicBezTo>
                    <a:cubicBezTo>
                      <a:pt x="0" y="341391"/>
                      <a:pt x="12794" y="354184"/>
                      <a:pt x="28575" y="354184"/>
                    </a:cubicBezTo>
                    <a:cubicBezTo>
                      <a:pt x="41222" y="353859"/>
                      <a:pt x="52150" y="345256"/>
                      <a:pt x="55436" y="333038"/>
                    </a:cubicBezTo>
                    <a:lnTo>
                      <a:pt x="85154" y="210070"/>
                    </a:lnTo>
                    <a:lnTo>
                      <a:pt x="85154" y="605453"/>
                    </a:lnTo>
                    <a:lnTo>
                      <a:pt x="141446" y="605453"/>
                    </a:lnTo>
                    <a:lnTo>
                      <a:pt x="141446" y="351040"/>
                    </a:lnTo>
                    <a:lnTo>
                      <a:pt x="170021" y="351040"/>
                    </a:lnTo>
                    <a:lnTo>
                      <a:pt x="170021" y="605453"/>
                    </a:lnTo>
                    <a:lnTo>
                      <a:pt x="226219" y="605453"/>
                    </a:lnTo>
                    <a:lnTo>
                      <a:pt x="226219" y="208261"/>
                    </a:lnTo>
                    <a:lnTo>
                      <a:pt x="236696" y="253028"/>
                    </a:lnTo>
                    <a:cubicBezTo>
                      <a:pt x="237423" y="256123"/>
                      <a:pt x="239479" y="258737"/>
                      <a:pt x="242316" y="260172"/>
                    </a:cubicBezTo>
                    <a:cubicBezTo>
                      <a:pt x="253269" y="268579"/>
                      <a:pt x="266612" y="273282"/>
                      <a:pt x="280416" y="273602"/>
                    </a:cubicBezTo>
                    <a:cubicBezTo>
                      <a:pt x="289404" y="274860"/>
                      <a:pt x="298310" y="270815"/>
                      <a:pt x="303276" y="263220"/>
                    </a:cubicBezTo>
                    <a:lnTo>
                      <a:pt x="361379" y="167970"/>
                    </a:lnTo>
                    <a:cubicBezTo>
                      <a:pt x="365092" y="162114"/>
                      <a:pt x="366486" y="155082"/>
                      <a:pt x="365284" y="148253"/>
                    </a:cubicBezTo>
                    <a:lnTo>
                      <a:pt x="489109" y="24428"/>
                    </a:lnTo>
                    <a:cubicBezTo>
                      <a:pt x="494717" y="18844"/>
                      <a:pt x="494760" y="9777"/>
                      <a:pt x="489204" y="414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321" name="Freeform: Shape 320"/>
              <p:cNvSpPr/>
              <p:nvPr/>
            </p:nvSpPr>
            <p:spPr>
              <a:xfrm>
                <a:off x="5955404" y="3104643"/>
                <a:ext cx="542925" cy="390525"/>
              </a:xfrm>
              <a:custGeom>
                <a:avLst/>
                <a:gdLst>
                  <a:gd name="connsiteX0" fmla="*/ 504825 w 542925"/>
                  <a:gd name="connsiteY0" fmla="*/ 0 h 390525"/>
                  <a:gd name="connsiteX1" fmla="*/ 38100 w 542925"/>
                  <a:gd name="connsiteY1" fmla="*/ 0 h 390525"/>
                  <a:gd name="connsiteX2" fmla="*/ 0 w 542925"/>
                  <a:gd name="connsiteY2" fmla="*/ 38100 h 390525"/>
                  <a:gd name="connsiteX3" fmla="*/ 0 w 542925"/>
                  <a:gd name="connsiteY3" fmla="*/ 72390 h 390525"/>
                  <a:gd name="connsiteX4" fmla="*/ 38100 w 542925"/>
                  <a:gd name="connsiteY4" fmla="*/ 95250 h 390525"/>
                  <a:gd name="connsiteX5" fmla="*/ 38100 w 542925"/>
                  <a:gd name="connsiteY5" fmla="*/ 38100 h 390525"/>
                  <a:gd name="connsiteX6" fmla="*/ 504825 w 542925"/>
                  <a:gd name="connsiteY6" fmla="*/ 38100 h 390525"/>
                  <a:gd name="connsiteX7" fmla="*/ 504825 w 542925"/>
                  <a:gd name="connsiteY7" fmla="*/ 352425 h 390525"/>
                  <a:gd name="connsiteX8" fmla="*/ 179737 w 542925"/>
                  <a:gd name="connsiteY8" fmla="*/ 352425 h 390525"/>
                  <a:gd name="connsiteX9" fmla="*/ 156496 w 542925"/>
                  <a:gd name="connsiteY9" fmla="*/ 390525 h 390525"/>
                  <a:gd name="connsiteX10" fmla="*/ 504825 w 542925"/>
                  <a:gd name="connsiteY10" fmla="*/ 390525 h 390525"/>
                  <a:gd name="connsiteX11" fmla="*/ 542925 w 542925"/>
                  <a:gd name="connsiteY11" fmla="*/ 352425 h 390525"/>
                  <a:gd name="connsiteX12" fmla="*/ 542925 w 542925"/>
                  <a:gd name="connsiteY12" fmla="*/ 38100 h 390525"/>
                  <a:gd name="connsiteX13" fmla="*/ 504825 w 542925"/>
                  <a:gd name="connsiteY13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42925" h="390525">
                    <a:moveTo>
                      <a:pt x="504825" y="0"/>
                    </a:moveTo>
                    <a:lnTo>
                      <a:pt x="38100" y="0"/>
                    </a:lnTo>
                    <a:cubicBezTo>
                      <a:pt x="17058" y="0"/>
                      <a:pt x="0" y="17058"/>
                      <a:pt x="0" y="38100"/>
                    </a:cubicBezTo>
                    <a:lnTo>
                      <a:pt x="0" y="72390"/>
                    </a:lnTo>
                    <a:cubicBezTo>
                      <a:pt x="14564" y="76354"/>
                      <a:pt x="27748" y="84266"/>
                      <a:pt x="38100" y="95250"/>
                    </a:cubicBezTo>
                    <a:lnTo>
                      <a:pt x="38100" y="38100"/>
                    </a:lnTo>
                    <a:lnTo>
                      <a:pt x="504825" y="38100"/>
                    </a:lnTo>
                    <a:lnTo>
                      <a:pt x="504825" y="352425"/>
                    </a:lnTo>
                    <a:lnTo>
                      <a:pt x="179737" y="352425"/>
                    </a:lnTo>
                    <a:lnTo>
                      <a:pt x="156496" y="390525"/>
                    </a:lnTo>
                    <a:lnTo>
                      <a:pt x="504825" y="390525"/>
                    </a:lnTo>
                    <a:cubicBezTo>
                      <a:pt x="525867" y="390525"/>
                      <a:pt x="542925" y="373467"/>
                      <a:pt x="542925" y="352425"/>
                    </a:cubicBezTo>
                    <a:lnTo>
                      <a:pt x="542925" y="38100"/>
                    </a:lnTo>
                    <a:cubicBezTo>
                      <a:pt x="542925" y="17058"/>
                      <a:pt x="525867" y="0"/>
                      <a:pt x="504825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</p:grpSp>
        <p:pic>
          <p:nvPicPr>
            <p:cNvPr id="318" name="Graphic 317" descr="Artificial Intelligence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50095" y="3700236"/>
              <a:ext cx="428808" cy="428808"/>
            </a:xfrm>
            <a:prstGeom prst="rect">
              <a:avLst/>
            </a:prstGeom>
          </p:spPr>
        </p:pic>
      </p:grpSp>
      <p:pic>
        <p:nvPicPr>
          <p:cNvPr id="313" name="Graphic 312" descr="Artificial Intelligence with solid fil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09650" y="3679993"/>
            <a:ext cx="444596" cy="444597"/>
          </a:xfrm>
          <a:prstGeom prst="rect">
            <a:avLst/>
          </a:prstGeom>
        </p:spPr>
      </p:pic>
      <p:cxnSp>
        <p:nvCxnSpPr>
          <p:cNvPr id="314" name="Straight Arrow Connector 313"/>
          <p:cNvCxnSpPr/>
          <p:nvPr/>
        </p:nvCxnSpPr>
        <p:spPr>
          <a:xfrm>
            <a:off x="7125074" y="3888763"/>
            <a:ext cx="271261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>
            <a:off x="5573533" y="3888763"/>
            <a:ext cx="271261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7" name="Group 326"/>
          <p:cNvGrpSpPr/>
          <p:nvPr/>
        </p:nvGrpSpPr>
        <p:grpSpPr>
          <a:xfrm>
            <a:off x="5903398" y="2561323"/>
            <a:ext cx="1154105" cy="646451"/>
            <a:chOff x="2657456" y="3162391"/>
            <a:chExt cx="1991915" cy="1115735"/>
          </a:xfrm>
        </p:grpSpPr>
        <p:grpSp>
          <p:nvGrpSpPr>
            <p:cNvPr id="328" name="Group 327"/>
            <p:cNvGrpSpPr/>
            <p:nvPr/>
          </p:nvGrpSpPr>
          <p:grpSpPr>
            <a:xfrm>
              <a:off x="2657456" y="3162391"/>
              <a:ext cx="1991915" cy="1115735"/>
              <a:chOff x="2657457" y="3162392"/>
              <a:chExt cx="1372038" cy="768522"/>
            </a:xfrm>
          </p:grpSpPr>
          <p:sp>
            <p:nvSpPr>
              <p:cNvPr id="334" name="Rectangle 333"/>
              <p:cNvSpPr/>
              <p:nvPr/>
            </p:nvSpPr>
            <p:spPr>
              <a:xfrm>
                <a:off x="2785971" y="3204280"/>
                <a:ext cx="1094665" cy="66920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335" name="Rectangle: Rounded Corners 334"/>
              <p:cNvSpPr/>
              <p:nvPr/>
            </p:nvSpPr>
            <p:spPr>
              <a:xfrm>
                <a:off x="2657457" y="3162392"/>
                <a:ext cx="148859" cy="76852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336" name="Rectangle: Rounded Corners 335"/>
              <p:cNvSpPr/>
              <p:nvPr/>
            </p:nvSpPr>
            <p:spPr>
              <a:xfrm>
                <a:off x="3880636" y="3162392"/>
                <a:ext cx="148859" cy="76852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  <p:grpSp>
          <p:nvGrpSpPr>
            <p:cNvPr id="329" name="Group 328"/>
            <p:cNvGrpSpPr/>
            <p:nvPr/>
          </p:nvGrpSpPr>
          <p:grpSpPr>
            <a:xfrm>
              <a:off x="3210308" y="3316563"/>
              <a:ext cx="679573" cy="689875"/>
              <a:chOff x="5775857" y="3104643"/>
              <a:chExt cx="722472" cy="733424"/>
            </a:xfrm>
            <a:solidFill>
              <a:schemeClr val="accent6">
                <a:lumMod val="50000"/>
                <a:lumOff val="50000"/>
              </a:schemeClr>
            </a:solidFill>
          </p:grpSpPr>
          <p:sp>
            <p:nvSpPr>
              <p:cNvPr id="331" name="Freeform: Shape 330"/>
              <p:cNvSpPr/>
              <p:nvPr/>
            </p:nvSpPr>
            <p:spPr>
              <a:xfrm>
                <a:off x="5874822" y="3201988"/>
                <a:ext cx="113157" cy="113157"/>
              </a:xfrm>
              <a:custGeom>
                <a:avLst/>
                <a:gdLst>
                  <a:gd name="connsiteX0" fmla="*/ 113157 w 113157"/>
                  <a:gd name="connsiteY0" fmla="*/ 56579 h 113157"/>
                  <a:gd name="connsiteX1" fmla="*/ 56578 w 113157"/>
                  <a:gd name="connsiteY1" fmla="*/ 113157 h 113157"/>
                  <a:gd name="connsiteX2" fmla="*/ 0 w 113157"/>
                  <a:gd name="connsiteY2" fmla="*/ 56578 h 113157"/>
                  <a:gd name="connsiteX3" fmla="*/ 56578 w 113157"/>
                  <a:gd name="connsiteY3" fmla="*/ 0 h 113157"/>
                  <a:gd name="connsiteX4" fmla="*/ 113157 w 113157"/>
                  <a:gd name="connsiteY4" fmla="*/ 56579 h 11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157" h="113157">
                    <a:moveTo>
                      <a:pt x="113157" y="56579"/>
                    </a:moveTo>
                    <a:cubicBezTo>
                      <a:pt x="113157" y="87826"/>
                      <a:pt x="87826" y="113157"/>
                      <a:pt x="56578" y="113157"/>
                    </a:cubicBezTo>
                    <a:cubicBezTo>
                      <a:pt x="25331" y="113157"/>
                      <a:pt x="0" y="87826"/>
                      <a:pt x="0" y="56578"/>
                    </a:cubicBezTo>
                    <a:cubicBezTo>
                      <a:pt x="0" y="25331"/>
                      <a:pt x="25331" y="0"/>
                      <a:pt x="56578" y="0"/>
                    </a:cubicBezTo>
                    <a:cubicBezTo>
                      <a:pt x="87826" y="0"/>
                      <a:pt x="113157" y="25331"/>
                      <a:pt x="113157" y="56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332" name="Freeform: Shape 331"/>
              <p:cNvSpPr/>
              <p:nvPr/>
            </p:nvSpPr>
            <p:spPr>
              <a:xfrm>
                <a:off x="5775857" y="3232614"/>
                <a:ext cx="493343" cy="605453"/>
              </a:xfrm>
              <a:custGeom>
                <a:avLst/>
                <a:gdLst>
                  <a:gd name="connsiteX0" fmla="*/ 489204 w 493343"/>
                  <a:gd name="connsiteY0" fmla="*/ 4140 h 605453"/>
                  <a:gd name="connsiteX1" fmla="*/ 469011 w 493343"/>
                  <a:gd name="connsiteY1" fmla="*/ 4140 h 605453"/>
                  <a:gd name="connsiteX2" fmla="*/ 345948 w 493343"/>
                  <a:gd name="connsiteY2" fmla="*/ 127203 h 605453"/>
                  <a:gd name="connsiteX3" fmla="*/ 318230 w 493343"/>
                  <a:gd name="connsiteY3" fmla="*/ 134251 h 605453"/>
                  <a:gd name="connsiteX4" fmla="*/ 280702 w 493343"/>
                  <a:gd name="connsiteY4" fmla="*/ 194354 h 605453"/>
                  <a:gd name="connsiteX5" fmla="*/ 270034 w 493343"/>
                  <a:gd name="connsiteY5" fmla="*/ 148920 h 605453"/>
                  <a:gd name="connsiteX6" fmla="*/ 261557 w 493343"/>
                  <a:gd name="connsiteY6" fmla="*/ 133299 h 605453"/>
                  <a:gd name="connsiteX7" fmla="*/ 202121 w 493343"/>
                  <a:gd name="connsiteY7" fmla="*/ 102247 h 605453"/>
                  <a:gd name="connsiteX8" fmla="*/ 155543 w 493343"/>
                  <a:gd name="connsiteY8" fmla="*/ 96628 h 605453"/>
                  <a:gd name="connsiteX9" fmla="*/ 108871 w 493343"/>
                  <a:gd name="connsiteY9" fmla="*/ 103676 h 605453"/>
                  <a:gd name="connsiteX10" fmla="*/ 49530 w 493343"/>
                  <a:gd name="connsiteY10" fmla="*/ 134728 h 605453"/>
                  <a:gd name="connsiteX11" fmla="*/ 41053 w 493343"/>
                  <a:gd name="connsiteY11" fmla="*/ 150349 h 605453"/>
                  <a:gd name="connsiteX12" fmla="*/ 0 w 493343"/>
                  <a:gd name="connsiteY12" fmla="*/ 325609 h 605453"/>
                  <a:gd name="connsiteX13" fmla="*/ 28575 w 493343"/>
                  <a:gd name="connsiteY13" fmla="*/ 354184 h 605453"/>
                  <a:gd name="connsiteX14" fmla="*/ 55436 w 493343"/>
                  <a:gd name="connsiteY14" fmla="*/ 333038 h 605453"/>
                  <a:gd name="connsiteX15" fmla="*/ 85154 w 493343"/>
                  <a:gd name="connsiteY15" fmla="*/ 210070 h 605453"/>
                  <a:gd name="connsiteX16" fmla="*/ 85154 w 493343"/>
                  <a:gd name="connsiteY16" fmla="*/ 605453 h 605453"/>
                  <a:gd name="connsiteX17" fmla="*/ 141446 w 493343"/>
                  <a:gd name="connsiteY17" fmla="*/ 605453 h 605453"/>
                  <a:gd name="connsiteX18" fmla="*/ 141446 w 493343"/>
                  <a:gd name="connsiteY18" fmla="*/ 351040 h 605453"/>
                  <a:gd name="connsiteX19" fmla="*/ 170021 w 493343"/>
                  <a:gd name="connsiteY19" fmla="*/ 351040 h 605453"/>
                  <a:gd name="connsiteX20" fmla="*/ 170021 w 493343"/>
                  <a:gd name="connsiteY20" fmla="*/ 605453 h 605453"/>
                  <a:gd name="connsiteX21" fmla="*/ 226219 w 493343"/>
                  <a:gd name="connsiteY21" fmla="*/ 605453 h 605453"/>
                  <a:gd name="connsiteX22" fmla="*/ 226219 w 493343"/>
                  <a:gd name="connsiteY22" fmla="*/ 208261 h 605453"/>
                  <a:gd name="connsiteX23" fmla="*/ 236696 w 493343"/>
                  <a:gd name="connsiteY23" fmla="*/ 253028 h 605453"/>
                  <a:gd name="connsiteX24" fmla="*/ 242316 w 493343"/>
                  <a:gd name="connsiteY24" fmla="*/ 260172 h 605453"/>
                  <a:gd name="connsiteX25" fmla="*/ 280416 w 493343"/>
                  <a:gd name="connsiteY25" fmla="*/ 273602 h 605453"/>
                  <a:gd name="connsiteX26" fmla="*/ 303276 w 493343"/>
                  <a:gd name="connsiteY26" fmla="*/ 263220 h 605453"/>
                  <a:gd name="connsiteX27" fmla="*/ 361379 w 493343"/>
                  <a:gd name="connsiteY27" fmla="*/ 167970 h 605453"/>
                  <a:gd name="connsiteX28" fmla="*/ 365284 w 493343"/>
                  <a:gd name="connsiteY28" fmla="*/ 148253 h 605453"/>
                  <a:gd name="connsiteX29" fmla="*/ 489109 w 493343"/>
                  <a:gd name="connsiteY29" fmla="*/ 24428 h 605453"/>
                  <a:gd name="connsiteX30" fmla="*/ 489204 w 493343"/>
                  <a:gd name="connsiteY30" fmla="*/ 4140 h 60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93343" h="605453">
                    <a:moveTo>
                      <a:pt x="489204" y="4140"/>
                    </a:moveTo>
                    <a:cubicBezTo>
                      <a:pt x="483604" y="-1380"/>
                      <a:pt x="474611" y="-1380"/>
                      <a:pt x="469011" y="4140"/>
                    </a:cubicBezTo>
                    <a:lnTo>
                      <a:pt x="345948" y="127203"/>
                    </a:lnTo>
                    <a:cubicBezTo>
                      <a:pt x="336113" y="124427"/>
                      <a:pt x="325545" y="127114"/>
                      <a:pt x="318230" y="134251"/>
                    </a:cubicBezTo>
                    <a:cubicBezTo>
                      <a:pt x="316230" y="136252"/>
                      <a:pt x="280702" y="194354"/>
                      <a:pt x="280702" y="194354"/>
                    </a:cubicBezTo>
                    <a:lnTo>
                      <a:pt x="270034" y="148920"/>
                    </a:lnTo>
                    <a:cubicBezTo>
                      <a:pt x="268621" y="143062"/>
                      <a:pt x="265699" y="137676"/>
                      <a:pt x="261557" y="133299"/>
                    </a:cubicBezTo>
                    <a:cubicBezTo>
                      <a:pt x="244001" y="119108"/>
                      <a:pt x="223797" y="108552"/>
                      <a:pt x="202121" y="102247"/>
                    </a:cubicBezTo>
                    <a:cubicBezTo>
                      <a:pt x="186797" y="98970"/>
                      <a:pt x="171207" y="97089"/>
                      <a:pt x="155543" y="96628"/>
                    </a:cubicBezTo>
                    <a:cubicBezTo>
                      <a:pt x="139740" y="96871"/>
                      <a:pt x="124041" y="99242"/>
                      <a:pt x="108871" y="103676"/>
                    </a:cubicBezTo>
                    <a:cubicBezTo>
                      <a:pt x="86998" y="109410"/>
                      <a:pt x="66710" y="120027"/>
                      <a:pt x="49530" y="134728"/>
                    </a:cubicBezTo>
                    <a:cubicBezTo>
                      <a:pt x="45351" y="139078"/>
                      <a:pt x="42422" y="144474"/>
                      <a:pt x="41053" y="150349"/>
                    </a:cubicBezTo>
                    <a:cubicBezTo>
                      <a:pt x="41053" y="150349"/>
                      <a:pt x="0" y="322751"/>
                      <a:pt x="0" y="325609"/>
                    </a:cubicBezTo>
                    <a:cubicBezTo>
                      <a:pt x="0" y="341391"/>
                      <a:pt x="12794" y="354184"/>
                      <a:pt x="28575" y="354184"/>
                    </a:cubicBezTo>
                    <a:cubicBezTo>
                      <a:pt x="41222" y="353859"/>
                      <a:pt x="52150" y="345256"/>
                      <a:pt x="55436" y="333038"/>
                    </a:cubicBezTo>
                    <a:lnTo>
                      <a:pt x="85154" y="210070"/>
                    </a:lnTo>
                    <a:lnTo>
                      <a:pt x="85154" y="605453"/>
                    </a:lnTo>
                    <a:lnTo>
                      <a:pt x="141446" y="605453"/>
                    </a:lnTo>
                    <a:lnTo>
                      <a:pt x="141446" y="351040"/>
                    </a:lnTo>
                    <a:lnTo>
                      <a:pt x="170021" y="351040"/>
                    </a:lnTo>
                    <a:lnTo>
                      <a:pt x="170021" y="605453"/>
                    </a:lnTo>
                    <a:lnTo>
                      <a:pt x="226219" y="605453"/>
                    </a:lnTo>
                    <a:lnTo>
                      <a:pt x="226219" y="208261"/>
                    </a:lnTo>
                    <a:lnTo>
                      <a:pt x="236696" y="253028"/>
                    </a:lnTo>
                    <a:cubicBezTo>
                      <a:pt x="237423" y="256123"/>
                      <a:pt x="239479" y="258737"/>
                      <a:pt x="242316" y="260172"/>
                    </a:cubicBezTo>
                    <a:cubicBezTo>
                      <a:pt x="253269" y="268579"/>
                      <a:pt x="266612" y="273282"/>
                      <a:pt x="280416" y="273602"/>
                    </a:cubicBezTo>
                    <a:cubicBezTo>
                      <a:pt x="289404" y="274860"/>
                      <a:pt x="298310" y="270815"/>
                      <a:pt x="303276" y="263220"/>
                    </a:cubicBezTo>
                    <a:lnTo>
                      <a:pt x="361379" y="167970"/>
                    </a:lnTo>
                    <a:cubicBezTo>
                      <a:pt x="365092" y="162114"/>
                      <a:pt x="366486" y="155082"/>
                      <a:pt x="365284" y="148253"/>
                    </a:cubicBezTo>
                    <a:lnTo>
                      <a:pt x="489109" y="24428"/>
                    </a:lnTo>
                    <a:cubicBezTo>
                      <a:pt x="494717" y="18844"/>
                      <a:pt x="494760" y="9777"/>
                      <a:pt x="489204" y="414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333" name="Freeform: Shape 332"/>
              <p:cNvSpPr/>
              <p:nvPr/>
            </p:nvSpPr>
            <p:spPr>
              <a:xfrm>
                <a:off x="5955404" y="3104643"/>
                <a:ext cx="542925" cy="390525"/>
              </a:xfrm>
              <a:custGeom>
                <a:avLst/>
                <a:gdLst>
                  <a:gd name="connsiteX0" fmla="*/ 504825 w 542925"/>
                  <a:gd name="connsiteY0" fmla="*/ 0 h 390525"/>
                  <a:gd name="connsiteX1" fmla="*/ 38100 w 542925"/>
                  <a:gd name="connsiteY1" fmla="*/ 0 h 390525"/>
                  <a:gd name="connsiteX2" fmla="*/ 0 w 542925"/>
                  <a:gd name="connsiteY2" fmla="*/ 38100 h 390525"/>
                  <a:gd name="connsiteX3" fmla="*/ 0 w 542925"/>
                  <a:gd name="connsiteY3" fmla="*/ 72390 h 390525"/>
                  <a:gd name="connsiteX4" fmla="*/ 38100 w 542925"/>
                  <a:gd name="connsiteY4" fmla="*/ 95250 h 390525"/>
                  <a:gd name="connsiteX5" fmla="*/ 38100 w 542925"/>
                  <a:gd name="connsiteY5" fmla="*/ 38100 h 390525"/>
                  <a:gd name="connsiteX6" fmla="*/ 504825 w 542925"/>
                  <a:gd name="connsiteY6" fmla="*/ 38100 h 390525"/>
                  <a:gd name="connsiteX7" fmla="*/ 504825 w 542925"/>
                  <a:gd name="connsiteY7" fmla="*/ 352425 h 390525"/>
                  <a:gd name="connsiteX8" fmla="*/ 179737 w 542925"/>
                  <a:gd name="connsiteY8" fmla="*/ 352425 h 390525"/>
                  <a:gd name="connsiteX9" fmla="*/ 156496 w 542925"/>
                  <a:gd name="connsiteY9" fmla="*/ 390525 h 390525"/>
                  <a:gd name="connsiteX10" fmla="*/ 504825 w 542925"/>
                  <a:gd name="connsiteY10" fmla="*/ 390525 h 390525"/>
                  <a:gd name="connsiteX11" fmla="*/ 542925 w 542925"/>
                  <a:gd name="connsiteY11" fmla="*/ 352425 h 390525"/>
                  <a:gd name="connsiteX12" fmla="*/ 542925 w 542925"/>
                  <a:gd name="connsiteY12" fmla="*/ 38100 h 390525"/>
                  <a:gd name="connsiteX13" fmla="*/ 504825 w 542925"/>
                  <a:gd name="connsiteY13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42925" h="390525">
                    <a:moveTo>
                      <a:pt x="504825" y="0"/>
                    </a:moveTo>
                    <a:lnTo>
                      <a:pt x="38100" y="0"/>
                    </a:lnTo>
                    <a:cubicBezTo>
                      <a:pt x="17058" y="0"/>
                      <a:pt x="0" y="17058"/>
                      <a:pt x="0" y="38100"/>
                    </a:cubicBezTo>
                    <a:lnTo>
                      <a:pt x="0" y="72390"/>
                    </a:lnTo>
                    <a:cubicBezTo>
                      <a:pt x="14564" y="76354"/>
                      <a:pt x="27748" y="84266"/>
                      <a:pt x="38100" y="95250"/>
                    </a:cubicBezTo>
                    <a:lnTo>
                      <a:pt x="38100" y="38100"/>
                    </a:lnTo>
                    <a:lnTo>
                      <a:pt x="504825" y="38100"/>
                    </a:lnTo>
                    <a:lnTo>
                      <a:pt x="504825" y="352425"/>
                    </a:lnTo>
                    <a:lnTo>
                      <a:pt x="179737" y="352425"/>
                    </a:lnTo>
                    <a:lnTo>
                      <a:pt x="156496" y="390525"/>
                    </a:lnTo>
                    <a:lnTo>
                      <a:pt x="504825" y="390525"/>
                    </a:lnTo>
                    <a:cubicBezTo>
                      <a:pt x="525867" y="390525"/>
                      <a:pt x="542925" y="373467"/>
                      <a:pt x="542925" y="352425"/>
                    </a:cubicBezTo>
                    <a:lnTo>
                      <a:pt x="542925" y="38100"/>
                    </a:lnTo>
                    <a:cubicBezTo>
                      <a:pt x="542925" y="17058"/>
                      <a:pt x="525867" y="0"/>
                      <a:pt x="504825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</p:grpSp>
        <p:pic>
          <p:nvPicPr>
            <p:cNvPr id="330" name="Graphic 329" descr="Artificial Intelligence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50095" y="3700236"/>
              <a:ext cx="428808" cy="428808"/>
            </a:xfrm>
            <a:prstGeom prst="rect">
              <a:avLst/>
            </a:prstGeom>
          </p:spPr>
        </p:pic>
      </p:grpSp>
      <p:pic>
        <p:nvPicPr>
          <p:cNvPr id="337" name="Graphic 336" descr="Artificial Intelligence with solid fil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91370" y="2650649"/>
            <a:ext cx="444596" cy="444597"/>
          </a:xfrm>
          <a:prstGeom prst="rect">
            <a:avLst/>
          </a:prstGeom>
        </p:spPr>
      </p:pic>
      <p:cxnSp>
        <p:nvCxnSpPr>
          <p:cNvPr id="338" name="Straight Arrow Connector 337"/>
          <p:cNvCxnSpPr/>
          <p:nvPr/>
        </p:nvCxnSpPr>
        <p:spPr>
          <a:xfrm>
            <a:off x="7106794" y="2859419"/>
            <a:ext cx="271261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/>
          <p:nvPr/>
        </p:nvCxnSpPr>
        <p:spPr>
          <a:xfrm>
            <a:off x="5555253" y="2859419"/>
            <a:ext cx="271261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0" name="Group 339"/>
          <p:cNvGrpSpPr/>
          <p:nvPr/>
        </p:nvGrpSpPr>
        <p:grpSpPr>
          <a:xfrm>
            <a:off x="2160077" y="2561947"/>
            <a:ext cx="1154105" cy="646451"/>
            <a:chOff x="2657456" y="3162391"/>
            <a:chExt cx="1991915" cy="1115735"/>
          </a:xfrm>
        </p:grpSpPr>
        <p:grpSp>
          <p:nvGrpSpPr>
            <p:cNvPr id="341" name="Group 340"/>
            <p:cNvGrpSpPr/>
            <p:nvPr/>
          </p:nvGrpSpPr>
          <p:grpSpPr>
            <a:xfrm>
              <a:off x="2657456" y="3162391"/>
              <a:ext cx="1991915" cy="1115735"/>
              <a:chOff x="2657457" y="3162392"/>
              <a:chExt cx="1372038" cy="768522"/>
            </a:xfrm>
          </p:grpSpPr>
          <p:sp>
            <p:nvSpPr>
              <p:cNvPr id="347" name="Rectangle 346"/>
              <p:cNvSpPr/>
              <p:nvPr/>
            </p:nvSpPr>
            <p:spPr>
              <a:xfrm>
                <a:off x="2785971" y="3204280"/>
                <a:ext cx="1094665" cy="66920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348" name="Rectangle: Rounded Corners 347"/>
              <p:cNvSpPr/>
              <p:nvPr/>
            </p:nvSpPr>
            <p:spPr>
              <a:xfrm>
                <a:off x="2657457" y="3162392"/>
                <a:ext cx="148859" cy="76852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349" name="Rectangle: Rounded Corners 348"/>
              <p:cNvSpPr/>
              <p:nvPr/>
            </p:nvSpPr>
            <p:spPr>
              <a:xfrm>
                <a:off x="3880636" y="3162392"/>
                <a:ext cx="148859" cy="76852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  <p:grpSp>
          <p:nvGrpSpPr>
            <p:cNvPr id="342" name="Group 341"/>
            <p:cNvGrpSpPr/>
            <p:nvPr/>
          </p:nvGrpSpPr>
          <p:grpSpPr>
            <a:xfrm>
              <a:off x="3210308" y="3316563"/>
              <a:ext cx="679573" cy="689875"/>
              <a:chOff x="5775857" y="3104643"/>
              <a:chExt cx="722472" cy="733424"/>
            </a:xfrm>
            <a:solidFill>
              <a:schemeClr val="accent6">
                <a:lumMod val="50000"/>
                <a:lumOff val="50000"/>
              </a:schemeClr>
            </a:solidFill>
          </p:grpSpPr>
          <p:sp>
            <p:nvSpPr>
              <p:cNvPr id="344" name="Freeform: Shape 343"/>
              <p:cNvSpPr/>
              <p:nvPr/>
            </p:nvSpPr>
            <p:spPr>
              <a:xfrm>
                <a:off x="5874822" y="3201988"/>
                <a:ext cx="113157" cy="113157"/>
              </a:xfrm>
              <a:custGeom>
                <a:avLst/>
                <a:gdLst>
                  <a:gd name="connsiteX0" fmla="*/ 113157 w 113157"/>
                  <a:gd name="connsiteY0" fmla="*/ 56579 h 113157"/>
                  <a:gd name="connsiteX1" fmla="*/ 56578 w 113157"/>
                  <a:gd name="connsiteY1" fmla="*/ 113157 h 113157"/>
                  <a:gd name="connsiteX2" fmla="*/ 0 w 113157"/>
                  <a:gd name="connsiteY2" fmla="*/ 56578 h 113157"/>
                  <a:gd name="connsiteX3" fmla="*/ 56578 w 113157"/>
                  <a:gd name="connsiteY3" fmla="*/ 0 h 113157"/>
                  <a:gd name="connsiteX4" fmla="*/ 113157 w 113157"/>
                  <a:gd name="connsiteY4" fmla="*/ 56579 h 11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157" h="113157">
                    <a:moveTo>
                      <a:pt x="113157" y="56579"/>
                    </a:moveTo>
                    <a:cubicBezTo>
                      <a:pt x="113157" y="87826"/>
                      <a:pt x="87826" y="113157"/>
                      <a:pt x="56578" y="113157"/>
                    </a:cubicBezTo>
                    <a:cubicBezTo>
                      <a:pt x="25331" y="113157"/>
                      <a:pt x="0" y="87826"/>
                      <a:pt x="0" y="56578"/>
                    </a:cubicBezTo>
                    <a:cubicBezTo>
                      <a:pt x="0" y="25331"/>
                      <a:pt x="25331" y="0"/>
                      <a:pt x="56578" y="0"/>
                    </a:cubicBezTo>
                    <a:cubicBezTo>
                      <a:pt x="87826" y="0"/>
                      <a:pt x="113157" y="25331"/>
                      <a:pt x="113157" y="56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345" name="Freeform: Shape 344"/>
              <p:cNvSpPr/>
              <p:nvPr/>
            </p:nvSpPr>
            <p:spPr>
              <a:xfrm>
                <a:off x="5775857" y="3232614"/>
                <a:ext cx="493343" cy="605453"/>
              </a:xfrm>
              <a:custGeom>
                <a:avLst/>
                <a:gdLst>
                  <a:gd name="connsiteX0" fmla="*/ 489204 w 493343"/>
                  <a:gd name="connsiteY0" fmla="*/ 4140 h 605453"/>
                  <a:gd name="connsiteX1" fmla="*/ 469011 w 493343"/>
                  <a:gd name="connsiteY1" fmla="*/ 4140 h 605453"/>
                  <a:gd name="connsiteX2" fmla="*/ 345948 w 493343"/>
                  <a:gd name="connsiteY2" fmla="*/ 127203 h 605453"/>
                  <a:gd name="connsiteX3" fmla="*/ 318230 w 493343"/>
                  <a:gd name="connsiteY3" fmla="*/ 134251 h 605453"/>
                  <a:gd name="connsiteX4" fmla="*/ 280702 w 493343"/>
                  <a:gd name="connsiteY4" fmla="*/ 194354 h 605453"/>
                  <a:gd name="connsiteX5" fmla="*/ 270034 w 493343"/>
                  <a:gd name="connsiteY5" fmla="*/ 148920 h 605453"/>
                  <a:gd name="connsiteX6" fmla="*/ 261557 w 493343"/>
                  <a:gd name="connsiteY6" fmla="*/ 133299 h 605453"/>
                  <a:gd name="connsiteX7" fmla="*/ 202121 w 493343"/>
                  <a:gd name="connsiteY7" fmla="*/ 102247 h 605453"/>
                  <a:gd name="connsiteX8" fmla="*/ 155543 w 493343"/>
                  <a:gd name="connsiteY8" fmla="*/ 96628 h 605453"/>
                  <a:gd name="connsiteX9" fmla="*/ 108871 w 493343"/>
                  <a:gd name="connsiteY9" fmla="*/ 103676 h 605453"/>
                  <a:gd name="connsiteX10" fmla="*/ 49530 w 493343"/>
                  <a:gd name="connsiteY10" fmla="*/ 134728 h 605453"/>
                  <a:gd name="connsiteX11" fmla="*/ 41053 w 493343"/>
                  <a:gd name="connsiteY11" fmla="*/ 150349 h 605453"/>
                  <a:gd name="connsiteX12" fmla="*/ 0 w 493343"/>
                  <a:gd name="connsiteY12" fmla="*/ 325609 h 605453"/>
                  <a:gd name="connsiteX13" fmla="*/ 28575 w 493343"/>
                  <a:gd name="connsiteY13" fmla="*/ 354184 h 605453"/>
                  <a:gd name="connsiteX14" fmla="*/ 55436 w 493343"/>
                  <a:gd name="connsiteY14" fmla="*/ 333038 h 605453"/>
                  <a:gd name="connsiteX15" fmla="*/ 85154 w 493343"/>
                  <a:gd name="connsiteY15" fmla="*/ 210070 h 605453"/>
                  <a:gd name="connsiteX16" fmla="*/ 85154 w 493343"/>
                  <a:gd name="connsiteY16" fmla="*/ 605453 h 605453"/>
                  <a:gd name="connsiteX17" fmla="*/ 141446 w 493343"/>
                  <a:gd name="connsiteY17" fmla="*/ 605453 h 605453"/>
                  <a:gd name="connsiteX18" fmla="*/ 141446 w 493343"/>
                  <a:gd name="connsiteY18" fmla="*/ 351040 h 605453"/>
                  <a:gd name="connsiteX19" fmla="*/ 170021 w 493343"/>
                  <a:gd name="connsiteY19" fmla="*/ 351040 h 605453"/>
                  <a:gd name="connsiteX20" fmla="*/ 170021 w 493343"/>
                  <a:gd name="connsiteY20" fmla="*/ 605453 h 605453"/>
                  <a:gd name="connsiteX21" fmla="*/ 226219 w 493343"/>
                  <a:gd name="connsiteY21" fmla="*/ 605453 h 605453"/>
                  <a:gd name="connsiteX22" fmla="*/ 226219 w 493343"/>
                  <a:gd name="connsiteY22" fmla="*/ 208261 h 605453"/>
                  <a:gd name="connsiteX23" fmla="*/ 236696 w 493343"/>
                  <a:gd name="connsiteY23" fmla="*/ 253028 h 605453"/>
                  <a:gd name="connsiteX24" fmla="*/ 242316 w 493343"/>
                  <a:gd name="connsiteY24" fmla="*/ 260172 h 605453"/>
                  <a:gd name="connsiteX25" fmla="*/ 280416 w 493343"/>
                  <a:gd name="connsiteY25" fmla="*/ 273602 h 605453"/>
                  <a:gd name="connsiteX26" fmla="*/ 303276 w 493343"/>
                  <a:gd name="connsiteY26" fmla="*/ 263220 h 605453"/>
                  <a:gd name="connsiteX27" fmla="*/ 361379 w 493343"/>
                  <a:gd name="connsiteY27" fmla="*/ 167970 h 605453"/>
                  <a:gd name="connsiteX28" fmla="*/ 365284 w 493343"/>
                  <a:gd name="connsiteY28" fmla="*/ 148253 h 605453"/>
                  <a:gd name="connsiteX29" fmla="*/ 489109 w 493343"/>
                  <a:gd name="connsiteY29" fmla="*/ 24428 h 605453"/>
                  <a:gd name="connsiteX30" fmla="*/ 489204 w 493343"/>
                  <a:gd name="connsiteY30" fmla="*/ 4140 h 60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93343" h="605453">
                    <a:moveTo>
                      <a:pt x="489204" y="4140"/>
                    </a:moveTo>
                    <a:cubicBezTo>
                      <a:pt x="483604" y="-1380"/>
                      <a:pt x="474611" y="-1380"/>
                      <a:pt x="469011" y="4140"/>
                    </a:cubicBezTo>
                    <a:lnTo>
                      <a:pt x="345948" y="127203"/>
                    </a:lnTo>
                    <a:cubicBezTo>
                      <a:pt x="336113" y="124427"/>
                      <a:pt x="325545" y="127114"/>
                      <a:pt x="318230" y="134251"/>
                    </a:cubicBezTo>
                    <a:cubicBezTo>
                      <a:pt x="316230" y="136252"/>
                      <a:pt x="280702" y="194354"/>
                      <a:pt x="280702" y="194354"/>
                    </a:cubicBezTo>
                    <a:lnTo>
                      <a:pt x="270034" y="148920"/>
                    </a:lnTo>
                    <a:cubicBezTo>
                      <a:pt x="268621" y="143062"/>
                      <a:pt x="265699" y="137676"/>
                      <a:pt x="261557" y="133299"/>
                    </a:cubicBezTo>
                    <a:cubicBezTo>
                      <a:pt x="244001" y="119108"/>
                      <a:pt x="223797" y="108552"/>
                      <a:pt x="202121" y="102247"/>
                    </a:cubicBezTo>
                    <a:cubicBezTo>
                      <a:pt x="186797" y="98970"/>
                      <a:pt x="171207" y="97089"/>
                      <a:pt x="155543" y="96628"/>
                    </a:cubicBezTo>
                    <a:cubicBezTo>
                      <a:pt x="139740" y="96871"/>
                      <a:pt x="124041" y="99242"/>
                      <a:pt x="108871" y="103676"/>
                    </a:cubicBezTo>
                    <a:cubicBezTo>
                      <a:pt x="86998" y="109410"/>
                      <a:pt x="66710" y="120027"/>
                      <a:pt x="49530" y="134728"/>
                    </a:cubicBezTo>
                    <a:cubicBezTo>
                      <a:pt x="45351" y="139078"/>
                      <a:pt x="42422" y="144474"/>
                      <a:pt x="41053" y="150349"/>
                    </a:cubicBezTo>
                    <a:cubicBezTo>
                      <a:pt x="41053" y="150349"/>
                      <a:pt x="0" y="322751"/>
                      <a:pt x="0" y="325609"/>
                    </a:cubicBezTo>
                    <a:cubicBezTo>
                      <a:pt x="0" y="341391"/>
                      <a:pt x="12794" y="354184"/>
                      <a:pt x="28575" y="354184"/>
                    </a:cubicBezTo>
                    <a:cubicBezTo>
                      <a:pt x="41222" y="353859"/>
                      <a:pt x="52150" y="345256"/>
                      <a:pt x="55436" y="333038"/>
                    </a:cubicBezTo>
                    <a:lnTo>
                      <a:pt x="85154" y="210070"/>
                    </a:lnTo>
                    <a:lnTo>
                      <a:pt x="85154" y="605453"/>
                    </a:lnTo>
                    <a:lnTo>
                      <a:pt x="141446" y="605453"/>
                    </a:lnTo>
                    <a:lnTo>
                      <a:pt x="141446" y="351040"/>
                    </a:lnTo>
                    <a:lnTo>
                      <a:pt x="170021" y="351040"/>
                    </a:lnTo>
                    <a:lnTo>
                      <a:pt x="170021" y="605453"/>
                    </a:lnTo>
                    <a:lnTo>
                      <a:pt x="226219" y="605453"/>
                    </a:lnTo>
                    <a:lnTo>
                      <a:pt x="226219" y="208261"/>
                    </a:lnTo>
                    <a:lnTo>
                      <a:pt x="236696" y="253028"/>
                    </a:lnTo>
                    <a:cubicBezTo>
                      <a:pt x="237423" y="256123"/>
                      <a:pt x="239479" y="258737"/>
                      <a:pt x="242316" y="260172"/>
                    </a:cubicBezTo>
                    <a:cubicBezTo>
                      <a:pt x="253269" y="268579"/>
                      <a:pt x="266612" y="273282"/>
                      <a:pt x="280416" y="273602"/>
                    </a:cubicBezTo>
                    <a:cubicBezTo>
                      <a:pt x="289404" y="274860"/>
                      <a:pt x="298310" y="270815"/>
                      <a:pt x="303276" y="263220"/>
                    </a:cubicBezTo>
                    <a:lnTo>
                      <a:pt x="361379" y="167970"/>
                    </a:lnTo>
                    <a:cubicBezTo>
                      <a:pt x="365092" y="162114"/>
                      <a:pt x="366486" y="155082"/>
                      <a:pt x="365284" y="148253"/>
                    </a:cubicBezTo>
                    <a:lnTo>
                      <a:pt x="489109" y="24428"/>
                    </a:lnTo>
                    <a:cubicBezTo>
                      <a:pt x="494717" y="18844"/>
                      <a:pt x="494760" y="9777"/>
                      <a:pt x="489204" y="414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346" name="Freeform: Shape 345"/>
              <p:cNvSpPr/>
              <p:nvPr/>
            </p:nvSpPr>
            <p:spPr>
              <a:xfrm>
                <a:off x="5955404" y="3104643"/>
                <a:ext cx="542925" cy="390525"/>
              </a:xfrm>
              <a:custGeom>
                <a:avLst/>
                <a:gdLst>
                  <a:gd name="connsiteX0" fmla="*/ 504825 w 542925"/>
                  <a:gd name="connsiteY0" fmla="*/ 0 h 390525"/>
                  <a:gd name="connsiteX1" fmla="*/ 38100 w 542925"/>
                  <a:gd name="connsiteY1" fmla="*/ 0 h 390525"/>
                  <a:gd name="connsiteX2" fmla="*/ 0 w 542925"/>
                  <a:gd name="connsiteY2" fmla="*/ 38100 h 390525"/>
                  <a:gd name="connsiteX3" fmla="*/ 0 w 542925"/>
                  <a:gd name="connsiteY3" fmla="*/ 72390 h 390525"/>
                  <a:gd name="connsiteX4" fmla="*/ 38100 w 542925"/>
                  <a:gd name="connsiteY4" fmla="*/ 95250 h 390525"/>
                  <a:gd name="connsiteX5" fmla="*/ 38100 w 542925"/>
                  <a:gd name="connsiteY5" fmla="*/ 38100 h 390525"/>
                  <a:gd name="connsiteX6" fmla="*/ 504825 w 542925"/>
                  <a:gd name="connsiteY6" fmla="*/ 38100 h 390525"/>
                  <a:gd name="connsiteX7" fmla="*/ 504825 w 542925"/>
                  <a:gd name="connsiteY7" fmla="*/ 352425 h 390525"/>
                  <a:gd name="connsiteX8" fmla="*/ 179737 w 542925"/>
                  <a:gd name="connsiteY8" fmla="*/ 352425 h 390525"/>
                  <a:gd name="connsiteX9" fmla="*/ 156496 w 542925"/>
                  <a:gd name="connsiteY9" fmla="*/ 390525 h 390525"/>
                  <a:gd name="connsiteX10" fmla="*/ 504825 w 542925"/>
                  <a:gd name="connsiteY10" fmla="*/ 390525 h 390525"/>
                  <a:gd name="connsiteX11" fmla="*/ 542925 w 542925"/>
                  <a:gd name="connsiteY11" fmla="*/ 352425 h 390525"/>
                  <a:gd name="connsiteX12" fmla="*/ 542925 w 542925"/>
                  <a:gd name="connsiteY12" fmla="*/ 38100 h 390525"/>
                  <a:gd name="connsiteX13" fmla="*/ 504825 w 542925"/>
                  <a:gd name="connsiteY13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42925" h="390525">
                    <a:moveTo>
                      <a:pt x="504825" y="0"/>
                    </a:moveTo>
                    <a:lnTo>
                      <a:pt x="38100" y="0"/>
                    </a:lnTo>
                    <a:cubicBezTo>
                      <a:pt x="17058" y="0"/>
                      <a:pt x="0" y="17058"/>
                      <a:pt x="0" y="38100"/>
                    </a:cubicBezTo>
                    <a:lnTo>
                      <a:pt x="0" y="72390"/>
                    </a:lnTo>
                    <a:cubicBezTo>
                      <a:pt x="14564" y="76354"/>
                      <a:pt x="27748" y="84266"/>
                      <a:pt x="38100" y="95250"/>
                    </a:cubicBezTo>
                    <a:lnTo>
                      <a:pt x="38100" y="38100"/>
                    </a:lnTo>
                    <a:lnTo>
                      <a:pt x="504825" y="38100"/>
                    </a:lnTo>
                    <a:lnTo>
                      <a:pt x="504825" y="352425"/>
                    </a:lnTo>
                    <a:lnTo>
                      <a:pt x="179737" y="352425"/>
                    </a:lnTo>
                    <a:lnTo>
                      <a:pt x="156496" y="390525"/>
                    </a:lnTo>
                    <a:lnTo>
                      <a:pt x="504825" y="390525"/>
                    </a:lnTo>
                    <a:cubicBezTo>
                      <a:pt x="525867" y="390525"/>
                      <a:pt x="542925" y="373467"/>
                      <a:pt x="542925" y="352425"/>
                    </a:cubicBezTo>
                    <a:lnTo>
                      <a:pt x="542925" y="38100"/>
                    </a:lnTo>
                    <a:cubicBezTo>
                      <a:pt x="542925" y="17058"/>
                      <a:pt x="525867" y="0"/>
                      <a:pt x="504825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</p:grpSp>
        <p:pic>
          <p:nvPicPr>
            <p:cNvPr id="343" name="Graphic 342" descr="Artificial Intelligence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50095" y="3700236"/>
              <a:ext cx="428808" cy="428808"/>
            </a:xfrm>
            <a:prstGeom prst="rect">
              <a:avLst/>
            </a:prstGeom>
          </p:spPr>
        </p:pic>
      </p:grpSp>
      <p:pic>
        <p:nvPicPr>
          <p:cNvPr id="350" name="Graphic 349" descr="Artificial Intelligence with solid fil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48049" y="2651273"/>
            <a:ext cx="444596" cy="444597"/>
          </a:xfrm>
          <a:prstGeom prst="rect">
            <a:avLst/>
          </a:prstGeom>
        </p:spPr>
      </p:pic>
      <p:cxnSp>
        <p:nvCxnSpPr>
          <p:cNvPr id="351" name="Straight Arrow Connector 350"/>
          <p:cNvCxnSpPr/>
          <p:nvPr/>
        </p:nvCxnSpPr>
        <p:spPr>
          <a:xfrm>
            <a:off x="3363473" y="2860043"/>
            <a:ext cx="271261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/>
          <p:cNvCxnSpPr/>
          <p:nvPr/>
        </p:nvCxnSpPr>
        <p:spPr>
          <a:xfrm>
            <a:off x="1811932" y="2860043"/>
            <a:ext cx="271261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Google Shape;898;p88"/>
          <p:cNvSpPr txBox="1"/>
          <p:nvPr/>
        </p:nvSpPr>
        <p:spPr>
          <a:xfrm>
            <a:off x="513523" y="1119848"/>
            <a:ext cx="351710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Pipelines for retraining </a:t>
            </a:r>
            <a:endParaRPr lang="en-US" sz="12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on regular intervals, 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on changed data, 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on user feedback, 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or for model performance,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should be created.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1322118" y="3511797"/>
            <a:ext cx="354553" cy="678795"/>
            <a:chOff x="5047946" y="1351882"/>
            <a:chExt cx="354553" cy="678795"/>
          </a:xfrm>
        </p:grpSpPr>
        <p:pic>
          <p:nvPicPr>
            <p:cNvPr id="84" name="Graphic 83" descr="Thumbs up sign with solid fill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47946" y="1351882"/>
              <a:ext cx="354553" cy="354553"/>
            </a:xfrm>
            <a:prstGeom prst="rect">
              <a:avLst/>
            </a:prstGeom>
          </p:spPr>
        </p:pic>
        <p:pic>
          <p:nvPicPr>
            <p:cNvPr id="85" name="Graphic 84" descr="Thumbs Down with solid fill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047946" y="1676124"/>
              <a:ext cx="354553" cy="354553"/>
            </a:xfrm>
            <a:prstGeom prst="rect">
              <a:avLst/>
            </a:prstGeom>
          </p:spPr>
        </p:pic>
      </p:grpSp>
      <p:grpSp>
        <p:nvGrpSpPr>
          <p:cNvPr id="86" name="Group 85"/>
          <p:cNvGrpSpPr/>
          <p:nvPr/>
        </p:nvGrpSpPr>
        <p:grpSpPr>
          <a:xfrm>
            <a:off x="2182231" y="3529436"/>
            <a:ext cx="1154105" cy="646451"/>
            <a:chOff x="2657456" y="3162391"/>
            <a:chExt cx="1991915" cy="1115735"/>
          </a:xfrm>
        </p:grpSpPr>
        <p:grpSp>
          <p:nvGrpSpPr>
            <p:cNvPr id="87" name="Group 86"/>
            <p:cNvGrpSpPr/>
            <p:nvPr/>
          </p:nvGrpSpPr>
          <p:grpSpPr>
            <a:xfrm>
              <a:off x="2657456" y="3162391"/>
              <a:ext cx="1991915" cy="1115735"/>
              <a:chOff x="2657457" y="3162392"/>
              <a:chExt cx="1372038" cy="768522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2785971" y="3204280"/>
                <a:ext cx="1094665" cy="66920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94" name="Rectangle: Rounded Corners 93"/>
              <p:cNvSpPr/>
              <p:nvPr/>
            </p:nvSpPr>
            <p:spPr>
              <a:xfrm>
                <a:off x="2657457" y="3162392"/>
                <a:ext cx="148859" cy="76852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95" name="Rectangle: Rounded Corners 94"/>
              <p:cNvSpPr/>
              <p:nvPr/>
            </p:nvSpPr>
            <p:spPr>
              <a:xfrm>
                <a:off x="3880636" y="3162392"/>
                <a:ext cx="148859" cy="76852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210308" y="3316563"/>
              <a:ext cx="679573" cy="689875"/>
              <a:chOff x="5775857" y="3104643"/>
              <a:chExt cx="722472" cy="733424"/>
            </a:xfrm>
            <a:solidFill>
              <a:schemeClr val="accent6">
                <a:lumMod val="50000"/>
                <a:lumOff val="50000"/>
              </a:schemeClr>
            </a:solidFill>
          </p:grpSpPr>
          <p:sp>
            <p:nvSpPr>
              <p:cNvPr id="90" name="Freeform: Shape 89"/>
              <p:cNvSpPr/>
              <p:nvPr/>
            </p:nvSpPr>
            <p:spPr>
              <a:xfrm>
                <a:off x="5874822" y="3201988"/>
                <a:ext cx="113157" cy="113157"/>
              </a:xfrm>
              <a:custGeom>
                <a:avLst/>
                <a:gdLst>
                  <a:gd name="connsiteX0" fmla="*/ 113157 w 113157"/>
                  <a:gd name="connsiteY0" fmla="*/ 56579 h 113157"/>
                  <a:gd name="connsiteX1" fmla="*/ 56578 w 113157"/>
                  <a:gd name="connsiteY1" fmla="*/ 113157 h 113157"/>
                  <a:gd name="connsiteX2" fmla="*/ 0 w 113157"/>
                  <a:gd name="connsiteY2" fmla="*/ 56578 h 113157"/>
                  <a:gd name="connsiteX3" fmla="*/ 56578 w 113157"/>
                  <a:gd name="connsiteY3" fmla="*/ 0 h 113157"/>
                  <a:gd name="connsiteX4" fmla="*/ 113157 w 113157"/>
                  <a:gd name="connsiteY4" fmla="*/ 56579 h 11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157" h="113157">
                    <a:moveTo>
                      <a:pt x="113157" y="56579"/>
                    </a:moveTo>
                    <a:cubicBezTo>
                      <a:pt x="113157" y="87826"/>
                      <a:pt x="87826" y="113157"/>
                      <a:pt x="56578" y="113157"/>
                    </a:cubicBezTo>
                    <a:cubicBezTo>
                      <a:pt x="25331" y="113157"/>
                      <a:pt x="0" y="87826"/>
                      <a:pt x="0" y="56578"/>
                    </a:cubicBezTo>
                    <a:cubicBezTo>
                      <a:pt x="0" y="25331"/>
                      <a:pt x="25331" y="0"/>
                      <a:pt x="56578" y="0"/>
                    </a:cubicBezTo>
                    <a:cubicBezTo>
                      <a:pt x="87826" y="0"/>
                      <a:pt x="113157" y="25331"/>
                      <a:pt x="113157" y="56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91" name="Freeform: Shape 90"/>
              <p:cNvSpPr/>
              <p:nvPr/>
            </p:nvSpPr>
            <p:spPr>
              <a:xfrm>
                <a:off x="5775857" y="3232614"/>
                <a:ext cx="493343" cy="605453"/>
              </a:xfrm>
              <a:custGeom>
                <a:avLst/>
                <a:gdLst>
                  <a:gd name="connsiteX0" fmla="*/ 489204 w 493343"/>
                  <a:gd name="connsiteY0" fmla="*/ 4140 h 605453"/>
                  <a:gd name="connsiteX1" fmla="*/ 469011 w 493343"/>
                  <a:gd name="connsiteY1" fmla="*/ 4140 h 605453"/>
                  <a:gd name="connsiteX2" fmla="*/ 345948 w 493343"/>
                  <a:gd name="connsiteY2" fmla="*/ 127203 h 605453"/>
                  <a:gd name="connsiteX3" fmla="*/ 318230 w 493343"/>
                  <a:gd name="connsiteY3" fmla="*/ 134251 h 605453"/>
                  <a:gd name="connsiteX4" fmla="*/ 280702 w 493343"/>
                  <a:gd name="connsiteY4" fmla="*/ 194354 h 605453"/>
                  <a:gd name="connsiteX5" fmla="*/ 270034 w 493343"/>
                  <a:gd name="connsiteY5" fmla="*/ 148920 h 605453"/>
                  <a:gd name="connsiteX6" fmla="*/ 261557 w 493343"/>
                  <a:gd name="connsiteY6" fmla="*/ 133299 h 605453"/>
                  <a:gd name="connsiteX7" fmla="*/ 202121 w 493343"/>
                  <a:gd name="connsiteY7" fmla="*/ 102247 h 605453"/>
                  <a:gd name="connsiteX8" fmla="*/ 155543 w 493343"/>
                  <a:gd name="connsiteY8" fmla="*/ 96628 h 605453"/>
                  <a:gd name="connsiteX9" fmla="*/ 108871 w 493343"/>
                  <a:gd name="connsiteY9" fmla="*/ 103676 h 605453"/>
                  <a:gd name="connsiteX10" fmla="*/ 49530 w 493343"/>
                  <a:gd name="connsiteY10" fmla="*/ 134728 h 605453"/>
                  <a:gd name="connsiteX11" fmla="*/ 41053 w 493343"/>
                  <a:gd name="connsiteY11" fmla="*/ 150349 h 605453"/>
                  <a:gd name="connsiteX12" fmla="*/ 0 w 493343"/>
                  <a:gd name="connsiteY12" fmla="*/ 325609 h 605453"/>
                  <a:gd name="connsiteX13" fmla="*/ 28575 w 493343"/>
                  <a:gd name="connsiteY13" fmla="*/ 354184 h 605453"/>
                  <a:gd name="connsiteX14" fmla="*/ 55436 w 493343"/>
                  <a:gd name="connsiteY14" fmla="*/ 333038 h 605453"/>
                  <a:gd name="connsiteX15" fmla="*/ 85154 w 493343"/>
                  <a:gd name="connsiteY15" fmla="*/ 210070 h 605453"/>
                  <a:gd name="connsiteX16" fmla="*/ 85154 w 493343"/>
                  <a:gd name="connsiteY16" fmla="*/ 605453 h 605453"/>
                  <a:gd name="connsiteX17" fmla="*/ 141446 w 493343"/>
                  <a:gd name="connsiteY17" fmla="*/ 605453 h 605453"/>
                  <a:gd name="connsiteX18" fmla="*/ 141446 w 493343"/>
                  <a:gd name="connsiteY18" fmla="*/ 351040 h 605453"/>
                  <a:gd name="connsiteX19" fmla="*/ 170021 w 493343"/>
                  <a:gd name="connsiteY19" fmla="*/ 351040 h 605453"/>
                  <a:gd name="connsiteX20" fmla="*/ 170021 w 493343"/>
                  <a:gd name="connsiteY20" fmla="*/ 605453 h 605453"/>
                  <a:gd name="connsiteX21" fmla="*/ 226219 w 493343"/>
                  <a:gd name="connsiteY21" fmla="*/ 605453 h 605453"/>
                  <a:gd name="connsiteX22" fmla="*/ 226219 w 493343"/>
                  <a:gd name="connsiteY22" fmla="*/ 208261 h 605453"/>
                  <a:gd name="connsiteX23" fmla="*/ 236696 w 493343"/>
                  <a:gd name="connsiteY23" fmla="*/ 253028 h 605453"/>
                  <a:gd name="connsiteX24" fmla="*/ 242316 w 493343"/>
                  <a:gd name="connsiteY24" fmla="*/ 260172 h 605453"/>
                  <a:gd name="connsiteX25" fmla="*/ 280416 w 493343"/>
                  <a:gd name="connsiteY25" fmla="*/ 273602 h 605453"/>
                  <a:gd name="connsiteX26" fmla="*/ 303276 w 493343"/>
                  <a:gd name="connsiteY26" fmla="*/ 263220 h 605453"/>
                  <a:gd name="connsiteX27" fmla="*/ 361379 w 493343"/>
                  <a:gd name="connsiteY27" fmla="*/ 167970 h 605453"/>
                  <a:gd name="connsiteX28" fmla="*/ 365284 w 493343"/>
                  <a:gd name="connsiteY28" fmla="*/ 148253 h 605453"/>
                  <a:gd name="connsiteX29" fmla="*/ 489109 w 493343"/>
                  <a:gd name="connsiteY29" fmla="*/ 24428 h 605453"/>
                  <a:gd name="connsiteX30" fmla="*/ 489204 w 493343"/>
                  <a:gd name="connsiteY30" fmla="*/ 4140 h 60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93343" h="605453">
                    <a:moveTo>
                      <a:pt x="489204" y="4140"/>
                    </a:moveTo>
                    <a:cubicBezTo>
                      <a:pt x="483604" y="-1380"/>
                      <a:pt x="474611" y="-1380"/>
                      <a:pt x="469011" y="4140"/>
                    </a:cubicBezTo>
                    <a:lnTo>
                      <a:pt x="345948" y="127203"/>
                    </a:lnTo>
                    <a:cubicBezTo>
                      <a:pt x="336113" y="124427"/>
                      <a:pt x="325545" y="127114"/>
                      <a:pt x="318230" y="134251"/>
                    </a:cubicBezTo>
                    <a:cubicBezTo>
                      <a:pt x="316230" y="136252"/>
                      <a:pt x="280702" y="194354"/>
                      <a:pt x="280702" y="194354"/>
                    </a:cubicBezTo>
                    <a:lnTo>
                      <a:pt x="270034" y="148920"/>
                    </a:lnTo>
                    <a:cubicBezTo>
                      <a:pt x="268621" y="143062"/>
                      <a:pt x="265699" y="137676"/>
                      <a:pt x="261557" y="133299"/>
                    </a:cubicBezTo>
                    <a:cubicBezTo>
                      <a:pt x="244001" y="119108"/>
                      <a:pt x="223797" y="108552"/>
                      <a:pt x="202121" y="102247"/>
                    </a:cubicBezTo>
                    <a:cubicBezTo>
                      <a:pt x="186797" y="98970"/>
                      <a:pt x="171207" y="97089"/>
                      <a:pt x="155543" y="96628"/>
                    </a:cubicBezTo>
                    <a:cubicBezTo>
                      <a:pt x="139740" y="96871"/>
                      <a:pt x="124041" y="99242"/>
                      <a:pt x="108871" y="103676"/>
                    </a:cubicBezTo>
                    <a:cubicBezTo>
                      <a:pt x="86998" y="109410"/>
                      <a:pt x="66710" y="120027"/>
                      <a:pt x="49530" y="134728"/>
                    </a:cubicBezTo>
                    <a:cubicBezTo>
                      <a:pt x="45351" y="139078"/>
                      <a:pt x="42422" y="144474"/>
                      <a:pt x="41053" y="150349"/>
                    </a:cubicBezTo>
                    <a:cubicBezTo>
                      <a:pt x="41053" y="150349"/>
                      <a:pt x="0" y="322751"/>
                      <a:pt x="0" y="325609"/>
                    </a:cubicBezTo>
                    <a:cubicBezTo>
                      <a:pt x="0" y="341391"/>
                      <a:pt x="12794" y="354184"/>
                      <a:pt x="28575" y="354184"/>
                    </a:cubicBezTo>
                    <a:cubicBezTo>
                      <a:pt x="41222" y="353859"/>
                      <a:pt x="52150" y="345256"/>
                      <a:pt x="55436" y="333038"/>
                    </a:cubicBezTo>
                    <a:lnTo>
                      <a:pt x="85154" y="210070"/>
                    </a:lnTo>
                    <a:lnTo>
                      <a:pt x="85154" y="605453"/>
                    </a:lnTo>
                    <a:lnTo>
                      <a:pt x="141446" y="605453"/>
                    </a:lnTo>
                    <a:lnTo>
                      <a:pt x="141446" y="351040"/>
                    </a:lnTo>
                    <a:lnTo>
                      <a:pt x="170021" y="351040"/>
                    </a:lnTo>
                    <a:lnTo>
                      <a:pt x="170021" y="605453"/>
                    </a:lnTo>
                    <a:lnTo>
                      <a:pt x="226219" y="605453"/>
                    </a:lnTo>
                    <a:lnTo>
                      <a:pt x="226219" y="208261"/>
                    </a:lnTo>
                    <a:lnTo>
                      <a:pt x="236696" y="253028"/>
                    </a:lnTo>
                    <a:cubicBezTo>
                      <a:pt x="237423" y="256123"/>
                      <a:pt x="239479" y="258737"/>
                      <a:pt x="242316" y="260172"/>
                    </a:cubicBezTo>
                    <a:cubicBezTo>
                      <a:pt x="253269" y="268579"/>
                      <a:pt x="266612" y="273282"/>
                      <a:pt x="280416" y="273602"/>
                    </a:cubicBezTo>
                    <a:cubicBezTo>
                      <a:pt x="289404" y="274860"/>
                      <a:pt x="298310" y="270815"/>
                      <a:pt x="303276" y="263220"/>
                    </a:cubicBezTo>
                    <a:lnTo>
                      <a:pt x="361379" y="167970"/>
                    </a:lnTo>
                    <a:cubicBezTo>
                      <a:pt x="365092" y="162114"/>
                      <a:pt x="366486" y="155082"/>
                      <a:pt x="365284" y="148253"/>
                    </a:cubicBezTo>
                    <a:lnTo>
                      <a:pt x="489109" y="24428"/>
                    </a:lnTo>
                    <a:cubicBezTo>
                      <a:pt x="494717" y="18844"/>
                      <a:pt x="494760" y="9777"/>
                      <a:pt x="489204" y="414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92" name="Freeform: Shape 91"/>
              <p:cNvSpPr/>
              <p:nvPr/>
            </p:nvSpPr>
            <p:spPr>
              <a:xfrm>
                <a:off x="5955404" y="3104643"/>
                <a:ext cx="542925" cy="390525"/>
              </a:xfrm>
              <a:custGeom>
                <a:avLst/>
                <a:gdLst>
                  <a:gd name="connsiteX0" fmla="*/ 504825 w 542925"/>
                  <a:gd name="connsiteY0" fmla="*/ 0 h 390525"/>
                  <a:gd name="connsiteX1" fmla="*/ 38100 w 542925"/>
                  <a:gd name="connsiteY1" fmla="*/ 0 h 390525"/>
                  <a:gd name="connsiteX2" fmla="*/ 0 w 542925"/>
                  <a:gd name="connsiteY2" fmla="*/ 38100 h 390525"/>
                  <a:gd name="connsiteX3" fmla="*/ 0 w 542925"/>
                  <a:gd name="connsiteY3" fmla="*/ 72390 h 390525"/>
                  <a:gd name="connsiteX4" fmla="*/ 38100 w 542925"/>
                  <a:gd name="connsiteY4" fmla="*/ 95250 h 390525"/>
                  <a:gd name="connsiteX5" fmla="*/ 38100 w 542925"/>
                  <a:gd name="connsiteY5" fmla="*/ 38100 h 390525"/>
                  <a:gd name="connsiteX6" fmla="*/ 504825 w 542925"/>
                  <a:gd name="connsiteY6" fmla="*/ 38100 h 390525"/>
                  <a:gd name="connsiteX7" fmla="*/ 504825 w 542925"/>
                  <a:gd name="connsiteY7" fmla="*/ 352425 h 390525"/>
                  <a:gd name="connsiteX8" fmla="*/ 179737 w 542925"/>
                  <a:gd name="connsiteY8" fmla="*/ 352425 h 390525"/>
                  <a:gd name="connsiteX9" fmla="*/ 156496 w 542925"/>
                  <a:gd name="connsiteY9" fmla="*/ 390525 h 390525"/>
                  <a:gd name="connsiteX10" fmla="*/ 504825 w 542925"/>
                  <a:gd name="connsiteY10" fmla="*/ 390525 h 390525"/>
                  <a:gd name="connsiteX11" fmla="*/ 542925 w 542925"/>
                  <a:gd name="connsiteY11" fmla="*/ 352425 h 390525"/>
                  <a:gd name="connsiteX12" fmla="*/ 542925 w 542925"/>
                  <a:gd name="connsiteY12" fmla="*/ 38100 h 390525"/>
                  <a:gd name="connsiteX13" fmla="*/ 504825 w 542925"/>
                  <a:gd name="connsiteY13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42925" h="390525">
                    <a:moveTo>
                      <a:pt x="504825" y="0"/>
                    </a:moveTo>
                    <a:lnTo>
                      <a:pt x="38100" y="0"/>
                    </a:lnTo>
                    <a:cubicBezTo>
                      <a:pt x="17058" y="0"/>
                      <a:pt x="0" y="17058"/>
                      <a:pt x="0" y="38100"/>
                    </a:cubicBezTo>
                    <a:lnTo>
                      <a:pt x="0" y="72390"/>
                    </a:lnTo>
                    <a:cubicBezTo>
                      <a:pt x="14564" y="76354"/>
                      <a:pt x="27748" y="84266"/>
                      <a:pt x="38100" y="95250"/>
                    </a:cubicBezTo>
                    <a:lnTo>
                      <a:pt x="38100" y="38100"/>
                    </a:lnTo>
                    <a:lnTo>
                      <a:pt x="504825" y="38100"/>
                    </a:lnTo>
                    <a:lnTo>
                      <a:pt x="504825" y="352425"/>
                    </a:lnTo>
                    <a:lnTo>
                      <a:pt x="179737" y="352425"/>
                    </a:lnTo>
                    <a:lnTo>
                      <a:pt x="156496" y="390525"/>
                    </a:lnTo>
                    <a:lnTo>
                      <a:pt x="504825" y="390525"/>
                    </a:lnTo>
                    <a:cubicBezTo>
                      <a:pt x="525867" y="390525"/>
                      <a:pt x="542925" y="373467"/>
                      <a:pt x="542925" y="352425"/>
                    </a:cubicBezTo>
                    <a:lnTo>
                      <a:pt x="542925" y="38100"/>
                    </a:lnTo>
                    <a:cubicBezTo>
                      <a:pt x="542925" y="17058"/>
                      <a:pt x="525867" y="0"/>
                      <a:pt x="504825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</p:grpSp>
        <p:pic>
          <p:nvPicPr>
            <p:cNvPr id="89" name="Graphic 88" descr="Artificial Intelligence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50095" y="3700236"/>
              <a:ext cx="428808" cy="428808"/>
            </a:xfrm>
            <a:prstGeom prst="rect">
              <a:avLst/>
            </a:prstGeom>
          </p:spPr>
        </p:pic>
      </p:grpSp>
      <p:pic>
        <p:nvPicPr>
          <p:cNvPr id="96" name="Graphic 95" descr="Artificial Intelligence with solid fil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70203" y="3618762"/>
            <a:ext cx="444596" cy="444597"/>
          </a:xfrm>
          <a:prstGeom prst="rect">
            <a:avLst/>
          </a:prstGeom>
        </p:spPr>
      </p:pic>
      <p:cxnSp>
        <p:nvCxnSpPr>
          <p:cNvPr id="97" name="Straight Arrow Connector 96"/>
          <p:cNvCxnSpPr/>
          <p:nvPr/>
        </p:nvCxnSpPr>
        <p:spPr>
          <a:xfrm>
            <a:off x="3385627" y="3827532"/>
            <a:ext cx="271261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1834086" y="3827532"/>
            <a:ext cx="271261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Tracking &amp; Automation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361" name="Google Shape;898;p88"/>
          <p:cNvSpPr txBox="1"/>
          <p:nvPr/>
        </p:nvSpPr>
        <p:spPr>
          <a:xfrm>
            <a:off x="513523" y="1563466"/>
            <a:ext cx="3517109" cy="549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It’s important to set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up tracking of model changes and data schemas.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Sometime case model reversion is necessary and we use tracking to do it.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45478" y="2466323"/>
            <a:ext cx="3814391" cy="2188360"/>
            <a:chOff x="445478" y="2466323"/>
            <a:chExt cx="3814391" cy="218836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1078323" y="4373882"/>
              <a:ext cx="3181546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068601" y="2466323"/>
              <a:ext cx="0" cy="1919095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Graphic 3" descr="Databas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356297" y="3451269"/>
              <a:ext cx="661180" cy="661180"/>
            </a:xfrm>
            <a:prstGeom prst="rect">
              <a:avLst/>
            </a:prstGeom>
          </p:spPr>
        </p:pic>
        <p:pic>
          <p:nvPicPr>
            <p:cNvPr id="106" name="Graphic 105" descr="Artificial Intelligence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12197" y="2586057"/>
              <a:ext cx="549379" cy="549380"/>
            </a:xfrm>
            <a:prstGeom prst="rect">
              <a:avLst/>
            </a:prstGeom>
          </p:spPr>
        </p:pic>
        <p:sp>
          <p:nvSpPr>
            <p:cNvPr id="107" name="Google Shape;898;p88"/>
            <p:cNvSpPr txBox="1"/>
            <p:nvPr/>
          </p:nvSpPr>
          <p:spPr>
            <a:xfrm>
              <a:off x="1514422" y="2912604"/>
              <a:ext cx="302402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1.0</a:t>
              </a:r>
              <a:endPara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08" name="Google Shape;898;p88"/>
            <p:cNvSpPr txBox="1"/>
            <p:nvPr/>
          </p:nvSpPr>
          <p:spPr>
            <a:xfrm>
              <a:off x="556284" y="2688610"/>
              <a:ext cx="437444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Model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09" name="Google Shape;898;p88"/>
            <p:cNvSpPr txBox="1"/>
            <p:nvPr/>
          </p:nvSpPr>
          <p:spPr>
            <a:xfrm>
              <a:off x="445478" y="3604932"/>
              <a:ext cx="548250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Schema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11" name="Google Shape;898;p88"/>
            <p:cNvSpPr txBox="1"/>
            <p:nvPr/>
          </p:nvSpPr>
          <p:spPr>
            <a:xfrm>
              <a:off x="1514422" y="3855579"/>
              <a:ext cx="302402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1.0</a:t>
              </a:r>
              <a:endPara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pic>
          <p:nvPicPr>
            <p:cNvPr id="116" name="Graphic 115" descr="Databas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2596227" y="3451269"/>
              <a:ext cx="661180" cy="661180"/>
            </a:xfrm>
            <a:prstGeom prst="rect">
              <a:avLst/>
            </a:prstGeom>
          </p:spPr>
        </p:pic>
        <p:pic>
          <p:nvPicPr>
            <p:cNvPr id="117" name="Graphic 116" descr="Artificial Intelligence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52127" y="2586057"/>
              <a:ext cx="549379" cy="549380"/>
            </a:xfrm>
            <a:prstGeom prst="rect">
              <a:avLst/>
            </a:prstGeom>
          </p:spPr>
        </p:pic>
        <p:sp>
          <p:nvSpPr>
            <p:cNvPr id="118" name="Google Shape;898;p88"/>
            <p:cNvSpPr txBox="1"/>
            <p:nvPr/>
          </p:nvSpPr>
          <p:spPr>
            <a:xfrm>
              <a:off x="2754352" y="2912604"/>
              <a:ext cx="302402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1.1</a:t>
              </a:r>
              <a:endPara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19" name="Google Shape;898;p88"/>
            <p:cNvSpPr txBox="1"/>
            <p:nvPr/>
          </p:nvSpPr>
          <p:spPr>
            <a:xfrm>
              <a:off x="2754352" y="3855579"/>
              <a:ext cx="302402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1.1</a:t>
              </a:r>
              <a:endPara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pic>
          <p:nvPicPr>
            <p:cNvPr id="120" name="Graphic 119" descr="Databas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359632" y="3451269"/>
              <a:ext cx="661180" cy="661180"/>
            </a:xfrm>
            <a:prstGeom prst="rect">
              <a:avLst/>
            </a:prstGeom>
          </p:spPr>
        </p:pic>
        <p:pic>
          <p:nvPicPr>
            <p:cNvPr id="121" name="Graphic 120" descr="Artificial Intelligence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15532" y="2586057"/>
              <a:ext cx="549379" cy="549380"/>
            </a:xfrm>
            <a:prstGeom prst="rect">
              <a:avLst/>
            </a:prstGeom>
          </p:spPr>
        </p:pic>
        <p:sp>
          <p:nvSpPr>
            <p:cNvPr id="122" name="Google Shape;898;p88"/>
            <p:cNvSpPr txBox="1"/>
            <p:nvPr/>
          </p:nvSpPr>
          <p:spPr>
            <a:xfrm>
              <a:off x="3517757" y="2912604"/>
              <a:ext cx="302402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2.0</a:t>
              </a:r>
              <a:endPara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23" name="Google Shape;898;p88"/>
            <p:cNvSpPr txBox="1"/>
            <p:nvPr/>
          </p:nvSpPr>
          <p:spPr>
            <a:xfrm>
              <a:off x="3517757" y="3855579"/>
              <a:ext cx="302402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1.1</a:t>
              </a:r>
              <a:endPara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24" name="Google Shape;898;p88"/>
            <p:cNvSpPr txBox="1"/>
            <p:nvPr/>
          </p:nvSpPr>
          <p:spPr>
            <a:xfrm>
              <a:off x="3711619" y="4459245"/>
              <a:ext cx="548250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Time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125" name="Google Shape;898;p88"/>
          <p:cNvSpPr txBox="1"/>
          <p:nvPr/>
        </p:nvSpPr>
        <p:spPr>
          <a:xfrm>
            <a:off x="4572000" y="1563466"/>
            <a:ext cx="3517109" cy="726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Finally,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automate as much as possible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It will still always be necessary to have some level of human input, but automation decreases time to production, and increases productivity 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pic>
        <p:nvPicPr>
          <p:cNvPr id="139" name="Graphic 138" descr="Single gear with solid fil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86595" y="2736850"/>
            <a:ext cx="1267055" cy="1267055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5905500" y="2736850"/>
            <a:ext cx="1267055" cy="126705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514426" y="2663251"/>
            <a:ext cx="201200" cy="147198"/>
            <a:chOff x="4950926" y="2675404"/>
            <a:chExt cx="285188" cy="208644"/>
          </a:xfrm>
        </p:grpSpPr>
        <p:sp>
          <p:nvSpPr>
            <p:cNvPr id="19" name="Rectangle 18"/>
            <p:cNvSpPr/>
            <p:nvPr/>
          </p:nvSpPr>
          <p:spPr>
            <a:xfrm>
              <a:off x="5022762" y="2711349"/>
              <a:ext cx="213352" cy="172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20" name="Isosceles Triangle 19"/>
            <p:cNvSpPr/>
            <p:nvPr/>
          </p:nvSpPr>
          <p:spPr>
            <a:xfrm rot="5400000">
              <a:off x="4937720" y="2688610"/>
              <a:ext cx="191484" cy="165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 rot="5400000">
            <a:off x="7067495" y="3397378"/>
            <a:ext cx="201200" cy="147198"/>
            <a:chOff x="4950926" y="2675404"/>
            <a:chExt cx="285188" cy="208644"/>
          </a:xfrm>
        </p:grpSpPr>
        <p:sp>
          <p:nvSpPr>
            <p:cNvPr id="147" name="Rectangle 146"/>
            <p:cNvSpPr/>
            <p:nvPr/>
          </p:nvSpPr>
          <p:spPr>
            <a:xfrm>
              <a:off x="5022762" y="2711349"/>
              <a:ext cx="213352" cy="172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148" name="Isosceles Triangle 147"/>
            <p:cNvSpPr/>
            <p:nvPr/>
          </p:nvSpPr>
          <p:spPr>
            <a:xfrm rot="5400000">
              <a:off x="4937720" y="2688610"/>
              <a:ext cx="191484" cy="165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 rot="10800000">
            <a:off x="6320046" y="3920486"/>
            <a:ext cx="201200" cy="147198"/>
            <a:chOff x="4950926" y="2675404"/>
            <a:chExt cx="285188" cy="208644"/>
          </a:xfrm>
        </p:grpSpPr>
        <p:sp>
          <p:nvSpPr>
            <p:cNvPr id="150" name="Rectangle 149"/>
            <p:cNvSpPr/>
            <p:nvPr/>
          </p:nvSpPr>
          <p:spPr>
            <a:xfrm>
              <a:off x="5022762" y="2711349"/>
              <a:ext cx="213352" cy="172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151" name="Isosceles Triangle 150"/>
            <p:cNvSpPr/>
            <p:nvPr/>
          </p:nvSpPr>
          <p:spPr>
            <a:xfrm rot="5400000">
              <a:off x="4937720" y="2688610"/>
              <a:ext cx="191484" cy="165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 rot="16200000">
            <a:off x="5815813" y="3192759"/>
            <a:ext cx="201200" cy="147198"/>
            <a:chOff x="4950926" y="2675404"/>
            <a:chExt cx="285188" cy="208644"/>
          </a:xfrm>
        </p:grpSpPr>
        <p:sp>
          <p:nvSpPr>
            <p:cNvPr id="153" name="Rectangle 152"/>
            <p:cNvSpPr/>
            <p:nvPr/>
          </p:nvSpPr>
          <p:spPr>
            <a:xfrm>
              <a:off x="5022762" y="2711349"/>
              <a:ext cx="213352" cy="172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154" name="Isosceles Triangle 153"/>
            <p:cNvSpPr/>
            <p:nvPr/>
          </p:nvSpPr>
          <p:spPr>
            <a:xfrm rot="5400000">
              <a:off x="4937720" y="2688610"/>
              <a:ext cx="191484" cy="165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Who’s responsibility is it?</a:t>
            </a:r>
            <a:endParaRPr lang="en-US" dirty="0"/>
          </a:p>
        </p:txBody>
      </p:sp>
      <p:sp>
        <p:nvSpPr>
          <p:cNvPr id="25" name="Google Shape;898;p88"/>
          <p:cNvSpPr txBox="1"/>
          <p:nvPr/>
        </p:nvSpPr>
        <p:spPr>
          <a:xfrm>
            <a:off x="4199206" y="1479022"/>
            <a:ext cx="446344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It is the role of the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data scientist 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to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deliver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trained and optimized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models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7" name="Google Shape;898;p88"/>
          <p:cNvSpPr txBox="1"/>
          <p:nvPr/>
        </p:nvSpPr>
        <p:spPr>
          <a:xfrm>
            <a:off x="2118292" y="1479022"/>
            <a:ext cx="188461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Data Scientist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8" name="Google Shape;898;p88"/>
          <p:cNvSpPr txBox="1"/>
          <p:nvPr/>
        </p:nvSpPr>
        <p:spPr>
          <a:xfrm>
            <a:off x="803668" y="1479022"/>
            <a:ext cx="1118328" cy="33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rPr>
              <a:t>Build</a:t>
            </a:r>
            <a:endParaRPr lang="en-US" sz="1800" dirty="0">
              <a:solidFill>
                <a:schemeClr val="accent5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9" name="Google Shape;898;p88"/>
          <p:cNvSpPr txBox="1"/>
          <p:nvPr/>
        </p:nvSpPr>
        <p:spPr>
          <a:xfrm>
            <a:off x="803668" y="2129389"/>
            <a:ext cx="1118328" cy="33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rPr>
              <a:t>Serve</a:t>
            </a:r>
            <a:endParaRPr lang="en-US" sz="1800" dirty="0">
              <a:solidFill>
                <a:schemeClr val="accent1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90" name="Google Shape;898;p88"/>
          <p:cNvSpPr txBox="1"/>
          <p:nvPr/>
        </p:nvSpPr>
        <p:spPr>
          <a:xfrm>
            <a:off x="803668" y="3641789"/>
            <a:ext cx="1118328" cy="33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rPr>
              <a:t>Maintain</a:t>
            </a:r>
            <a:endParaRPr lang="en-US" sz="1800" dirty="0">
              <a:solidFill>
                <a:schemeClr val="accent4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91" name="Google Shape;898;p88"/>
          <p:cNvSpPr txBox="1"/>
          <p:nvPr/>
        </p:nvSpPr>
        <p:spPr>
          <a:xfrm>
            <a:off x="2118292" y="2129389"/>
            <a:ext cx="1884617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ML Engineer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Software Developer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92" name="Google Shape;898;p88"/>
          <p:cNvSpPr txBox="1"/>
          <p:nvPr/>
        </p:nvSpPr>
        <p:spPr>
          <a:xfrm>
            <a:off x="2118292" y="3641789"/>
            <a:ext cx="1884617" cy="65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ML Engineer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Data Scientist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Stakeholder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93" name="Google Shape;898;p88"/>
          <p:cNvSpPr txBox="1"/>
          <p:nvPr/>
        </p:nvSpPr>
        <p:spPr>
          <a:xfrm>
            <a:off x="4199206" y="2129389"/>
            <a:ext cx="4463443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The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machine learning engineer 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arguably has the most difficult job: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putting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into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production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Often, they will work alongside software developers/engineers to achieve this. 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common mistake 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organizations make is hiring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too many data scientist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, and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too few ML engineers. </a:t>
            </a:r>
            <a:endParaRPr lang="en-US" sz="12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34" name="Google Shape;898;p88"/>
          <p:cNvSpPr txBox="1"/>
          <p:nvPr/>
        </p:nvSpPr>
        <p:spPr>
          <a:xfrm>
            <a:off x="4199206" y="3641789"/>
            <a:ext cx="446344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Maintenance is a coordinated effort between the ML engineer, data scientist, and stakeholder. 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803668" y="2005275"/>
            <a:ext cx="7870731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803668" y="3538653"/>
            <a:ext cx="7870731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s 1"/>
          <p:cNvSpPr/>
          <p:nvPr/>
        </p:nvSpPr>
        <p:spPr>
          <a:xfrm>
            <a:off x="547370" y="1351915"/>
            <a:ext cx="8347075" cy="72961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547370" y="3442970"/>
            <a:ext cx="8347075" cy="99314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4;p72"/>
          <p:cNvSpPr txBox="1"/>
          <p:nvPr/>
        </p:nvSpPr>
        <p:spPr>
          <a:xfrm>
            <a:off x="362150" y="2340900"/>
            <a:ext cx="5793000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3F3F3"/>
                </a:solidFill>
                <a:latin typeface="+mj-lt"/>
                <a:ea typeface="Montserrat Medium"/>
                <a:cs typeface="+mj-lt"/>
                <a:sym typeface="Montserrat Medium"/>
              </a:rPr>
              <a:t>Build Step</a:t>
            </a:r>
            <a:endParaRPr lang="en-GB" sz="2400" dirty="0">
              <a:solidFill>
                <a:srgbClr val="F3F3F3"/>
              </a:solidFill>
              <a:latin typeface="+mj-lt"/>
              <a:ea typeface="Montserrat Medium"/>
              <a:cs typeface="+mj-lt"/>
              <a:sym typeface="Montserrat Medium"/>
            </a:endParaRPr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Build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47" name="Google Shape;898;p88"/>
          <p:cNvSpPr txBox="1"/>
          <p:nvPr/>
        </p:nvSpPr>
        <p:spPr>
          <a:xfrm>
            <a:off x="513524" y="1127987"/>
            <a:ext cx="4653562" cy="26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What is needed to build a model?</a:t>
            </a:r>
            <a:endParaRPr lang="en-US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48" name="Google Shape;898;p88"/>
          <p:cNvSpPr txBox="1"/>
          <p:nvPr/>
        </p:nvSpPr>
        <p:spPr>
          <a:xfrm>
            <a:off x="513523" y="1532805"/>
            <a:ext cx="4283559" cy="1433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Data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628650" marR="0" lvl="1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labels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628650" marR="0" lvl="1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ETL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628650" marR="0" lvl="1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architecture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628650" marR="0" lvl="1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tuning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Reproducibility 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628650" marR="0" lvl="1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experiment tracking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Data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25" name="Google Shape;898;p88"/>
          <p:cNvSpPr txBox="1"/>
          <p:nvPr/>
        </p:nvSpPr>
        <p:spPr>
          <a:xfrm>
            <a:off x="611038" y="869579"/>
            <a:ext cx="5832005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In order to get our model to accept our data, it is necessary to apply data transformations to the raw data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aphicFrame>
        <p:nvGraphicFramePr>
          <p:cNvPr id="12" name="Table 12"/>
          <p:cNvGraphicFramePr>
            <a:graphicFrameLocks noGrp="1"/>
          </p:cNvGraphicFramePr>
          <p:nvPr/>
        </p:nvGraphicFramePr>
        <p:xfrm>
          <a:off x="4632647" y="2019661"/>
          <a:ext cx="1182976" cy="87178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591488"/>
                <a:gridCol w="591488"/>
              </a:tblGrid>
              <a:tr h="217947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Example ID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Color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  <a:tr h="217947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1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Red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  <a:tr h="217947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2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Blue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  <a:tr h="217947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3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Green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</a:tbl>
          </a:graphicData>
        </a:graphic>
      </p:graphicFrame>
      <p:graphicFrame>
        <p:nvGraphicFramePr>
          <p:cNvPr id="89" name="Table 12"/>
          <p:cNvGraphicFramePr>
            <a:graphicFrameLocks noGrp="1"/>
          </p:cNvGraphicFramePr>
          <p:nvPr/>
        </p:nvGraphicFramePr>
        <p:xfrm>
          <a:off x="6382049" y="2019661"/>
          <a:ext cx="1182976" cy="87178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591488"/>
                <a:gridCol w="591488"/>
              </a:tblGrid>
              <a:tr h="217947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Example ID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Color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  <a:tr h="217947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1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0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  <a:tr h="217947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2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1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  <a:tr h="217947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3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2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</a:tbl>
          </a:graphicData>
        </a:graphic>
      </p:graphicFrame>
      <p:sp>
        <p:nvSpPr>
          <p:cNvPr id="95" name="Google Shape;898;p88"/>
          <p:cNvSpPr txBox="1"/>
          <p:nvPr/>
        </p:nvSpPr>
        <p:spPr>
          <a:xfrm>
            <a:off x="4632647" y="1815658"/>
            <a:ext cx="1316236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Label encoding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5948883" y="2455554"/>
            <a:ext cx="271261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Google Shape;898;p88"/>
          <p:cNvSpPr txBox="1"/>
          <p:nvPr/>
        </p:nvSpPr>
        <p:spPr>
          <a:xfrm>
            <a:off x="611505" y="1537335"/>
            <a:ext cx="610298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Common data transformations include cleaning, scaling, encoding, and feature engineering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aphicFrame>
        <p:nvGraphicFramePr>
          <p:cNvPr id="23" name="Table 12"/>
          <p:cNvGraphicFramePr>
            <a:graphicFrameLocks noGrp="1"/>
          </p:cNvGraphicFramePr>
          <p:nvPr/>
        </p:nvGraphicFramePr>
        <p:xfrm>
          <a:off x="649927" y="2051411"/>
          <a:ext cx="1182976" cy="87178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591488"/>
                <a:gridCol w="591488"/>
              </a:tblGrid>
              <a:tr h="217947"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Example ID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Color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  <a:tr h="217947"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1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Red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  <a:tr h="217947"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2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NULL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  <a:tr h="217947"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3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Green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</a:tbl>
          </a:graphicData>
        </a:graphic>
      </p:graphicFrame>
      <p:graphicFrame>
        <p:nvGraphicFramePr>
          <p:cNvPr id="24" name="Table 12"/>
          <p:cNvGraphicFramePr>
            <a:graphicFrameLocks noGrp="1"/>
          </p:cNvGraphicFramePr>
          <p:nvPr/>
        </p:nvGraphicFramePr>
        <p:xfrm>
          <a:off x="2399964" y="2051411"/>
          <a:ext cx="1182673" cy="871855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591185"/>
                <a:gridCol w="591488"/>
              </a:tblGrid>
              <a:tr h="217947"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Example ID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Color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  <a:tr h="217947"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1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Red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  <a:tr h="217947"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3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Green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</a:tbl>
          </a:graphicData>
        </a:graphic>
      </p:graphicFrame>
      <p:sp>
        <p:nvSpPr>
          <p:cNvPr id="26" name="Google Shape;898;p88"/>
          <p:cNvSpPr txBox="1"/>
          <p:nvPr/>
        </p:nvSpPr>
        <p:spPr>
          <a:xfrm>
            <a:off x="649927" y="1832168"/>
            <a:ext cx="1316236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Cleaning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966163" y="2487304"/>
            <a:ext cx="271261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4632960" y="3291205"/>
            <a:ext cx="2080260" cy="964565"/>
            <a:chOff x="1485" y="6252"/>
            <a:chExt cx="3276" cy="1519"/>
          </a:xfrm>
        </p:grpSpPr>
        <p:grpSp>
          <p:nvGrpSpPr>
            <p:cNvPr id="111" name="Group 110"/>
            <p:cNvGrpSpPr/>
            <p:nvPr/>
          </p:nvGrpSpPr>
          <p:grpSpPr>
            <a:xfrm>
              <a:off x="1600" y="6675"/>
              <a:ext cx="1218" cy="1096"/>
              <a:chOff x="1233" y="6675"/>
              <a:chExt cx="1218" cy="1096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1253" y="6675"/>
                <a:ext cx="0" cy="1096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1233" y="7748"/>
                <a:ext cx="1219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1657" y="6895"/>
                <a:ext cx="119" cy="119"/>
              </a:xfrm>
              <a:prstGeom prst="ellipse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720" y="7041"/>
                <a:ext cx="119" cy="119"/>
              </a:xfrm>
              <a:prstGeom prst="ellipse">
                <a:avLst/>
              </a:prstGeom>
              <a:solidFill>
                <a:schemeClr val="accent6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879" y="7040"/>
                <a:ext cx="119" cy="119"/>
              </a:xfrm>
              <a:prstGeom prst="ellipse">
                <a:avLst/>
              </a:prstGeom>
              <a:solidFill>
                <a:schemeClr val="accent6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657" y="7210"/>
                <a:ext cx="119" cy="119"/>
              </a:xfrm>
              <a:prstGeom prst="ellipse">
                <a:avLst/>
              </a:prstGeom>
              <a:solidFill>
                <a:schemeClr val="accent6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41" y="7187"/>
                <a:ext cx="119" cy="119"/>
              </a:xfrm>
              <a:prstGeom prst="ellipse">
                <a:avLst/>
              </a:prstGeom>
              <a:solidFill>
                <a:schemeClr val="accent6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790" y="7159"/>
                <a:ext cx="119" cy="119"/>
              </a:xfrm>
              <a:prstGeom prst="ellipse">
                <a:avLst/>
              </a:prstGeom>
              <a:solidFill>
                <a:schemeClr val="accent6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552" y="7014"/>
                <a:ext cx="119" cy="119"/>
              </a:xfrm>
              <a:prstGeom prst="ellipse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104" y="7091"/>
                <a:ext cx="119" cy="119"/>
              </a:xfrm>
              <a:prstGeom prst="ellipse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839" y="6843"/>
                <a:ext cx="119" cy="119"/>
              </a:xfrm>
              <a:prstGeom prst="ellipse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985" y="6921"/>
                <a:ext cx="119" cy="119"/>
              </a:xfrm>
              <a:prstGeom prst="ellipse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1584" y="7425"/>
                <a:ext cx="119" cy="119"/>
              </a:xfrm>
              <a:prstGeom prst="ellipse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941" y="7445"/>
                <a:ext cx="119" cy="119"/>
              </a:xfrm>
              <a:prstGeom prst="ellipse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776" y="7516"/>
                <a:ext cx="119" cy="119"/>
              </a:xfrm>
              <a:prstGeom prst="ellipse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495" y="7256"/>
                <a:ext cx="119" cy="119"/>
              </a:xfrm>
              <a:prstGeom prst="ellipse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104" y="7278"/>
                <a:ext cx="119" cy="119"/>
              </a:xfrm>
              <a:prstGeom prst="ellipse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776" y="7306"/>
                <a:ext cx="119" cy="119"/>
              </a:xfrm>
              <a:prstGeom prst="ellipse">
                <a:avLst/>
              </a:prstGeom>
              <a:solidFill>
                <a:schemeClr val="accent6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3543" y="6675"/>
              <a:ext cx="1218" cy="1096"/>
              <a:chOff x="3543" y="6675"/>
              <a:chExt cx="1218" cy="1096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3563" y="6675"/>
                <a:ext cx="0" cy="1096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>
                <a:off x="3543" y="7748"/>
                <a:ext cx="1219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4205" y="7014"/>
                <a:ext cx="119" cy="119"/>
              </a:xfrm>
              <a:prstGeom prst="ellipse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754" y="7040"/>
                <a:ext cx="119" cy="119"/>
              </a:xfrm>
              <a:prstGeom prst="ellipse">
                <a:avLst/>
              </a:prstGeom>
              <a:solidFill>
                <a:schemeClr val="accent6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3883" y="6921"/>
                <a:ext cx="119" cy="119"/>
              </a:xfrm>
              <a:prstGeom prst="ellipse">
                <a:avLst/>
              </a:prstGeom>
              <a:solidFill>
                <a:schemeClr val="accent6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734" y="7210"/>
                <a:ext cx="119" cy="119"/>
              </a:xfrm>
              <a:prstGeom prst="ellipse">
                <a:avLst/>
              </a:prstGeom>
              <a:solidFill>
                <a:schemeClr val="accent6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748" y="7425"/>
                <a:ext cx="119" cy="119"/>
              </a:xfrm>
              <a:prstGeom prst="ellipse">
                <a:avLst/>
              </a:prstGeom>
              <a:solidFill>
                <a:schemeClr val="accent6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3867" y="7159"/>
                <a:ext cx="119" cy="119"/>
              </a:xfrm>
              <a:prstGeom prst="ellipse">
                <a:avLst/>
              </a:prstGeom>
              <a:solidFill>
                <a:schemeClr val="accent6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387" y="7445"/>
                <a:ext cx="119" cy="119"/>
              </a:xfrm>
              <a:prstGeom prst="ellipse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347" y="7040"/>
                <a:ext cx="119" cy="119"/>
              </a:xfrm>
              <a:prstGeom prst="ellipse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4254" y="6843"/>
                <a:ext cx="119" cy="119"/>
              </a:xfrm>
              <a:prstGeom prst="ellipse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4400" y="6843"/>
                <a:ext cx="119" cy="119"/>
              </a:xfrm>
              <a:prstGeom prst="ellipse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4440" y="7160"/>
                <a:ext cx="119" cy="119"/>
              </a:xfrm>
              <a:prstGeom prst="ellipse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4176" y="7306"/>
                <a:ext cx="119" cy="119"/>
              </a:xfrm>
              <a:prstGeom prst="ellipse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228" y="7445"/>
                <a:ext cx="119" cy="119"/>
              </a:xfrm>
              <a:prstGeom prst="ellipse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4387" y="7306"/>
                <a:ext cx="119" cy="119"/>
              </a:xfrm>
              <a:prstGeom prst="ellipse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4268" y="7187"/>
                <a:ext cx="119" cy="119"/>
              </a:xfrm>
              <a:prstGeom prst="ellipse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3853" y="7306"/>
                <a:ext cx="119" cy="119"/>
              </a:xfrm>
              <a:prstGeom prst="ellipse">
                <a:avLst/>
              </a:prstGeom>
              <a:solidFill>
                <a:schemeClr val="accent6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cxnSp>
          <p:nvCxnSpPr>
            <p:cNvPr id="112" name="Straight Arrow Connector 111"/>
            <p:cNvCxnSpPr/>
            <p:nvPr/>
          </p:nvCxnSpPr>
          <p:spPr>
            <a:xfrm>
              <a:off x="2998" y="7193"/>
              <a:ext cx="427" cy="0"/>
            </a:xfrm>
            <a:prstGeom prst="straightConnector1">
              <a:avLst/>
            </a:prstGeom>
            <a:ln w="19050">
              <a:solidFill>
                <a:schemeClr val="tx2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Google Shape;898;p88"/>
            <p:cNvSpPr txBox="1"/>
            <p:nvPr/>
          </p:nvSpPr>
          <p:spPr>
            <a:xfrm>
              <a:off x="1485" y="6252"/>
              <a:ext cx="2680" cy="3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p>
              <a:pPr marR="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Feature engineering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58495" y="3201670"/>
            <a:ext cx="2329180" cy="1350010"/>
            <a:chOff x="1037" y="5042"/>
            <a:chExt cx="3668" cy="2126"/>
          </a:xfrm>
        </p:grpSpPr>
        <p:cxnSp>
          <p:nvCxnSpPr>
            <p:cNvPr id="2" name="Straight Arrow Connector 1"/>
            <p:cNvCxnSpPr/>
            <p:nvPr/>
          </p:nvCxnSpPr>
          <p:spPr>
            <a:xfrm>
              <a:off x="2924" y="6181"/>
              <a:ext cx="427" cy="0"/>
            </a:xfrm>
            <a:prstGeom prst="straightConnector1">
              <a:avLst/>
            </a:prstGeom>
            <a:ln w="19050">
              <a:solidFill>
                <a:schemeClr val="tx2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Google Shape;898;p88"/>
            <p:cNvSpPr txBox="1"/>
            <p:nvPr/>
          </p:nvSpPr>
          <p:spPr>
            <a:xfrm>
              <a:off x="1065" y="5042"/>
              <a:ext cx="1661" cy="3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Scaling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 rot="0">
              <a:off x="3375" y="5448"/>
              <a:ext cx="1330" cy="1720"/>
              <a:chOff x="3687" y="4360"/>
              <a:chExt cx="1330" cy="172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923" y="4360"/>
                <a:ext cx="1094" cy="1660"/>
                <a:chOff x="3923" y="4360"/>
                <a:chExt cx="1094" cy="1660"/>
              </a:xfrm>
            </p:grpSpPr>
            <p:sp>
              <p:nvSpPr>
                <p:cNvPr id="15" name="Freeform: Shape 91"/>
                <p:cNvSpPr/>
                <p:nvPr/>
              </p:nvSpPr>
              <p:spPr>
                <a:xfrm rot="5233408">
                  <a:off x="3784" y="4902"/>
                  <a:ext cx="1246" cy="953"/>
                </a:xfrm>
                <a:custGeom>
                  <a:avLst/>
                  <a:gdLst>
                    <a:gd name="connsiteX0" fmla="*/ 0 w 1528763"/>
                    <a:gd name="connsiteY0" fmla="*/ 752475 h 785813"/>
                    <a:gd name="connsiteX1" fmla="*/ 366713 w 1528763"/>
                    <a:gd name="connsiteY1" fmla="*/ 709613 h 785813"/>
                    <a:gd name="connsiteX2" fmla="*/ 528638 w 1528763"/>
                    <a:gd name="connsiteY2" fmla="*/ 333375 h 785813"/>
                    <a:gd name="connsiteX3" fmla="*/ 795338 w 1528763"/>
                    <a:gd name="connsiteY3" fmla="*/ 0 h 785813"/>
                    <a:gd name="connsiteX4" fmla="*/ 1028700 w 1528763"/>
                    <a:gd name="connsiteY4" fmla="*/ 342900 h 785813"/>
                    <a:gd name="connsiteX5" fmla="*/ 1171575 w 1528763"/>
                    <a:gd name="connsiteY5" fmla="*/ 733425 h 785813"/>
                    <a:gd name="connsiteX6" fmla="*/ 1528763 w 1528763"/>
                    <a:gd name="connsiteY6" fmla="*/ 785813 h 785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28763" h="785813">
                      <a:moveTo>
                        <a:pt x="0" y="752475"/>
                      </a:moveTo>
                      <a:lnTo>
                        <a:pt x="366713" y="709613"/>
                      </a:lnTo>
                      <a:lnTo>
                        <a:pt x="528638" y="333375"/>
                      </a:lnTo>
                      <a:lnTo>
                        <a:pt x="795338" y="0"/>
                      </a:lnTo>
                      <a:lnTo>
                        <a:pt x="1028700" y="342900"/>
                      </a:lnTo>
                      <a:lnTo>
                        <a:pt x="1171575" y="733425"/>
                      </a:lnTo>
                      <a:lnTo>
                        <a:pt x="1528763" y="785813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>
                    <a:latin typeface="+mj-lt"/>
                    <a:cs typeface="+mj-lt"/>
                  </a:endParaRPr>
                </a:p>
              </p:txBody>
            </p:sp>
            <p:cxnSp>
              <p:nvCxnSpPr>
                <p:cNvPr id="16" name="Straight Connector 15"/>
                <p:cNvCxnSpPr/>
                <p:nvPr/>
              </p:nvCxnSpPr>
              <p:spPr>
                <a:xfrm rot="5400000">
                  <a:off x="3112" y="5190"/>
                  <a:ext cx="1661" cy="0"/>
                </a:xfrm>
                <a:prstGeom prst="line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rot="5400000">
                  <a:off x="4470" y="5451"/>
                  <a:ext cx="0" cy="1094"/>
                </a:xfrm>
                <a:prstGeom prst="line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Google Shape;898;p88"/>
              <p:cNvSpPr txBox="1"/>
              <p:nvPr/>
            </p:nvSpPr>
            <p:spPr>
              <a:xfrm>
                <a:off x="3687" y="4785"/>
                <a:ext cx="18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4" tIns="9144" rIns="9144" bIns="9144" anchor="t" anchorCtr="0">
                <a:spAutoFit/>
              </a:bodyPr>
              <a:p>
                <a:pPr marR="0" lvl="0" algn="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solidFill>
                      <a:schemeClr val="accent6"/>
                    </a:solidFill>
                    <a:latin typeface="+mj-lt"/>
                    <a:ea typeface="Montserrat"/>
                    <a:cs typeface="+mj-lt"/>
                    <a:sym typeface="Montserrat"/>
                  </a:rPr>
                  <a:t>1</a:t>
                </a:r>
                <a:endPara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endParaRPr>
              </a:p>
            </p:txBody>
          </p:sp>
          <p:sp>
            <p:nvSpPr>
              <p:cNvPr id="48" name="Google Shape;898;p88"/>
              <p:cNvSpPr txBox="1"/>
              <p:nvPr/>
            </p:nvSpPr>
            <p:spPr>
              <a:xfrm>
                <a:off x="3687" y="5830"/>
                <a:ext cx="18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4" tIns="9144" rIns="9144" bIns="9144" anchor="t" anchorCtr="0">
                <a:spAutoFit/>
              </a:bodyPr>
              <a:p>
                <a:pPr marR="0" lvl="0" algn="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solidFill>
                      <a:schemeClr val="accent6"/>
                    </a:solidFill>
                    <a:latin typeface="+mj-lt"/>
                    <a:ea typeface="Montserrat"/>
                    <a:cs typeface="+mj-lt"/>
                    <a:sym typeface="Montserrat"/>
                  </a:rPr>
                  <a:t>0</a:t>
                </a:r>
                <a:endPara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1037" y="5433"/>
              <a:ext cx="1614" cy="1656"/>
              <a:chOff x="1037" y="5433"/>
              <a:chExt cx="1614" cy="1656"/>
            </a:xfrm>
          </p:grpSpPr>
          <p:sp>
            <p:nvSpPr>
              <p:cNvPr id="49" name="Google Shape;898;p88"/>
              <p:cNvSpPr txBox="1"/>
              <p:nvPr/>
            </p:nvSpPr>
            <p:spPr>
              <a:xfrm>
                <a:off x="1037" y="5448"/>
                <a:ext cx="505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4" tIns="9144" rIns="9144" bIns="9144" anchor="t" anchorCtr="0">
                <a:spAutoFit/>
              </a:bodyPr>
              <a:p>
                <a:pPr marR="0" lvl="0" algn="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solidFill>
                      <a:schemeClr val="accent6"/>
                    </a:solidFill>
                    <a:latin typeface="+mj-lt"/>
                    <a:ea typeface="Montserrat"/>
                    <a:cs typeface="+mj-lt"/>
                    <a:sym typeface="Montserrat"/>
                  </a:rPr>
                  <a:t>8000</a:t>
                </a:r>
                <a:endPara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endParaRPr>
              </a:p>
            </p:txBody>
          </p:sp>
          <p:sp>
            <p:nvSpPr>
              <p:cNvPr id="52" name="Google Shape;898;p88"/>
              <p:cNvSpPr txBox="1"/>
              <p:nvPr/>
            </p:nvSpPr>
            <p:spPr>
              <a:xfrm>
                <a:off x="1037" y="6493"/>
                <a:ext cx="505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4" tIns="9144" rIns="9144" bIns="9144" anchor="t" anchorCtr="0">
                <a:spAutoFit/>
              </a:bodyPr>
              <a:p>
                <a:pPr marR="0" lvl="0" algn="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solidFill>
                      <a:schemeClr val="accent6"/>
                    </a:solidFill>
                    <a:latin typeface="+mj-lt"/>
                    <a:ea typeface="Montserrat"/>
                    <a:cs typeface="+mj-lt"/>
                    <a:sym typeface="Montserrat"/>
                  </a:rPr>
                  <a:t>5000</a:t>
                </a:r>
                <a:endPara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endParaRPr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1557" y="5433"/>
                <a:ext cx="1094" cy="1656"/>
                <a:chOff x="1557" y="5433"/>
                <a:chExt cx="1094" cy="1656"/>
              </a:xfrm>
            </p:grpSpPr>
            <p:sp>
              <p:nvSpPr>
                <p:cNvPr id="53" name="Freeform: Shape 91"/>
                <p:cNvSpPr/>
                <p:nvPr/>
              </p:nvSpPr>
              <p:spPr>
                <a:xfrm rot="5233408">
                  <a:off x="1418" y="5580"/>
                  <a:ext cx="1246" cy="953"/>
                </a:xfrm>
                <a:custGeom>
                  <a:avLst/>
                  <a:gdLst>
                    <a:gd name="connsiteX0" fmla="*/ 0 w 1528763"/>
                    <a:gd name="connsiteY0" fmla="*/ 752475 h 785813"/>
                    <a:gd name="connsiteX1" fmla="*/ 366713 w 1528763"/>
                    <a:gd name="connsiteY1" fmla="*/ 709613 h 785813"/>
                    <a:gd name="connsiteX2" fmla="*/ 528638 w 1528763"/>
                    <a:gd name="connsiteY2" fmla="*/ 333375 h 785813"/>
                    <a:gd name="connsiteX3" fmla="*/ 795338 w 1528763"/>
                    <a:gd name="connsiteY3" fmla="*/ 0 h 785813"/>
                    <a:gd name="connsiteX4" fmla="*/ 1028700 w 1528763"/>
                    <a:gd name="connsiteY4" fmla="*/ 342900 h 785813"/>
                    <a:gd name="connsiteX5" fmla="*/ 1171575 w 1528763"/>
                    <a:gd name="connsiteY5" fmla="*/ 733425 h 785813"/>
                    <a:gd name="connsiteX6" fmla="*/ 1528763 w 1528763"/>
                    <a:gd name="connsiteY6" fmla="*/ 785813 h 785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28763" h="785813">
                      <a:moveTo>
                        <a:pt x="0" y="752475"/>
                      </a:moveTo>
                      <a:lnTo>
                        <a:pt x="366713" y="709613"/>
                      </a:lnTo>
                      <a:lnTo>
                        <a:pt x="528638" y="333375"/>
                      </a:lnTo>
                      <a:lnTo>
                        <a:pt x="795338" y="0"/>
                      </a:lnTo>
                      <a:lnTo>
                        <a:pt x="1028700" y="342900"/>
                      </a:lnTo>
                      <a:lnTo>
                        <a:pt x="1171575" y="733425"/>
                      </a:lnTo>
                      <a:lnTo>
                        <a:pt x="1528763" y="785813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+mj-lt"/>
                    <a:cs typeface="+mj-lt"/>
                  </a:endParaRPr>
                </a:p>
              </p:txBody>
            </p: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1577" y="5448"/>
                  <a:ext cx="0" cy="1346"/>
                </a:xfrm>
                <a:prstGeom prst="line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rot="5400000">
                  <a:off x="2104" y="6539"/>
                  <a:ext cx="0" cy="1094"/>
                </a:xfrm>
                <a:prstGeom prst="line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1577" y="7019"/>
                  <a:ext cx="0" cy="71"/>
                </a:xfrm>
                <a:prstGeom prst="line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Oval 84"/>
                <p:cNvSpPr/>
                <p:nvPr/>
              </p:nvSpPr>
              <p:spPr>
                <a:xfrm>
                  <a:off x="1557" y="6818"/>
                  <a:ext cx="43" cy="4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1557" y="6878"/>
                  <a:ext cx="43" cy="4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1557" y="6938"/>
                  <a:ext cx="43" cy="4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Data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25" name="Google Shape;898;p88"/>
          <p:cNvSpPr txBox="1"/>
          <p:nvPr/>
        </p:nvSpPr>
        <p:spPr>
          <a:xfrm>
            <a:off x="611038" y="869579"/>
            <a:ext cx="5832005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 often overlooked aspect of model building is data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label consistency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Inconsistent labels can severely impact model performance 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26" name="Google Shape;898;p88"/>
          <p:cNvSpPr txBox="1"/>
          <p:nvPr/>
        </p:nvSpPr>
        <p:spPr>
          <a:xfrm>
            <a:off x="607124" y="1805767"/>
            <a:ext cx="2367567" cy="726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In this example, we can see that the same set of instructions can be interpreted many ways by annotators.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703704" y="1875460"/>
            <a:ext cx="1074428" cy="868287"/>
            <a:chOff x="4480559" y="1595932"/>
            <a:chExt cx="1193895" cy="868287"/>
          </a:xfrm>
        </p:grpSpPr>
        <p:grpSp>
          <p:nvGrpSpPr>
            <p:cNvPr id="5" name="Group 4"/>
            <p:cNvGrpSpPr/>
            <p:nvPr/>
          </p:nvGrpSpPr>
          <p:grpSpPr>
            <a:xfrm>
              <a:off x="4480559" y="1595932"/>
              <a:ext cx="1193895" cy="868287"/>
              <a:chOff x="3777175" y="1892105"/>
              <a:chExt cx="1392702" cy="1012874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777175" y="1892105"/>
                <a:ext cx="1392702" cy="679645"/>
              </a:xfrm>
              <a:prstGeom prst="rect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777175" y="2571751"/>
                <a:ext cx="1392702" cy="33322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4" name="Isosceles Triangle 3"/>
              <p:cNvSpPr/>
              <p:nvPr/>
            </p:nvSpPr>
            <p:spPr>
              <a:xfrm>
                <a:off x="3833446" y="2175291"/>
                <a:ext cx="1111348" cy="417907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46" name="Isosceles Triangle 45"/>
              <p:cNvSpPr/>
              <p:nvPr/>
            </p:nvSpPr>
            <p:spPr>
              <a:xfrm>
                <a:off x="4316886" y="2111475"/>
                <a:ext cx="533728" cy="648917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4528797" y="1831981"/>
              <a:ext cx="965936" cy="364964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943227" y="1783135"/>
              <a:ext cx="457539" cy="556284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032317" y="1875460"/>
            <a:ext cx="1074428" cy="868287"/>
            <a:chOff x="5936566" y="1595932"/>
            <a:chExt cx="1193895" cy="868287"/>
          </a:xfrm>
        </p:grpSpPr>
        <p:grpSp>
          <p:nvGrpSpPr>
            <p:cNvPr id="47" name="Group 46"/>
            <p:cNvGrpSpPr/>
            <p:nvPr/>
          </p:nvGrpSpPr>
          <p:grpSpPr>
            <a:xfrm>
              <a:off x="5936566" y="1595932"/>
              <a:ext cx="1193895" cy="868287"/>
              <a:chOff x="3777175" y="1892105"/>
              <a:chExt cx="1392702" cy="1012874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777175" y="1892105"/>
                <a:ext cx="1392702" cy="679645"/>
              </a:xfrm>
              <a:prstGeom prst="rect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777175" y="2571751"/>
                <a:ext cx="1392702" cy="33322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50" name="Isosceles Triangle 49"/>
              <p:cNvSpPr/>
              <p:nvPr/>
            </p:nvSpPr>
            <p:spPr>
              <a:xfrm>
                <a:off x="3833446" y="2175291"/>
                <a:ext cx="1111348" cy="417907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51" name="Isosceles Triangle 50"/>
              <p:cNvSpPr/>
              <p:nvPr/>
            </p:nvSpPr>
            <p:spPr>
              <a:xfrm>
                <a:off x="4316886" y="2111475"/>
                <a:ext cx="533728" cy="648917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  <p:sp>
          <p:nvSpPr>
            <p:cNvPr id="65" name="Rectangle 64"/>
            <p:cNvSpPr/>
            <p:nvPr/>
          </p:nvSpPr>
          <p:spPr>
            <a:xfrm>
              <a:off x="5984804" y="1831981"/>
              <a:ext cx="596971" cy="364964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399234" y="1783135"/>
              <a:ext cx="457539" cy="556284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734133" y="2060575"/>
              <a:ext cx="203376" cy="136370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331104" y="1875460"/>
            <a:ext cx="1074428" cy="868287"/>
            <a:chOff x="7331103" y="1595932"/>
            <a:chExt cx="1193895" cy="868287"/>
          </a:xfrm>
        </p:grpSpPr>
        <p:grpSp>
          <p:nvGrpSpPr>
            <p:cNvPr id="52" name="Group 51"/>
            <p:cNvGrpSpPr/>
            <p:nvPr/>
          </p:nvGrpSpPr>
          <p:grpSpPr>
            <a:xfrm>
              <a:off x="7331103" y="1595932"/>
              <a:ext cx="1193895" cy="868287"/>
              <a:chOff x="3777175" y="1892105"/>
              <a:chExt cx="1392702" cy="1012874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777175" y="1892105"/>
                <a:ext cx="1392702" cy="679645"/>
              </a:xfrm>
              <a:prstGeom prst="rect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777175" y="2571751"/>
                <a:ext cx="1392702" cy="33322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55" name="Isosceles Triangle 54"/>
              <p:cNvSpPr/>
              <p:nvPr/>
            </p:nvSpPr>
            <p:spPr>
              <a:xfrm>
                <a:off x="3833446" y="2175291"/>
                <a:ext cx="1111348" cy="417907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56" name="Isosceles Triangle 55"/>
              <p:cNvSpPr/>
              <p:nvPr/>
            </p:nvSpPr>
            <p:spPr>
              <a:xfrm>
                <a:off x="4316886" y="2111475"/>
                <a:ext cx="533728" cy="648917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7372048" y="1783135"/>
              <a:ext cx="959997" cy="556284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graphicFrame>
        <p:nvGraphicFramePr>
          <p:cNvPr id="11" name="Table 11"/>
          <p:cNvGraphicFramePr>
            <a:graphicFrameLocks noGrp="1"/>
          </p:cNvGraphicFramePr>
          <p:nvPr/>
        </p:nvGraphicFramePr>
        <p:xfrm>
          <a:off x="4683287" y="3624695"/>
          <a:ext cx="1759758" cy="560832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56053"/>
                <a:gridCol w="969364"/>
                <a:gridCol w="334341"/>
              </a:tblGrid>
              <a:tr h="1257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User ID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Text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Label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2570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+mj-lt"/>
                          <a:cs typeface="+mj-lt"/>
                        </a:rPr>
                        <a:t>1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He is a bad dude.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4"/>
                          </a:solidFill>
                          <a:latin typeface="+mj-lt"/>
                          <a:cs typeface="+mj-lt"/>
                        </a:rPr>
                        <a:t>+</a:t>
                      </a:r>
                      <a:endParaRPr lang="en-US" sz="800" b="1" dirty="0">
                        <a:solidFill>
                          <a:schemeClr val="accent4"/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2570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+mj-lt"/>
                          <a:cs typeface="+mj-lt"/>
                        </a:rPr>
                        <a:t>2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He is a bad dude!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4"/>
                          </a:solidFill>
                          <a:latin typeface="+mj-lt"/>
                          <a:cs typeface="+mj-lt"/>
                        </a:rPr>
                        <a:t>+</a:t>
                      </a:r>
                      <a:endParaRPr lang="en-US" sz="800" b="1" dirty="0">
                        <a:solidFill>
                          <a:schemeClr val="accent4"/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2570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+mj-lt"/>
                          <a:cs typeface="+mj-lt"/>
                        </a:rPr>
                        <a:t>3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He is a bad dude…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4"/>
                          </a:solidFill>
                          <a:latin typeface="+mj-lt"/>
                          <a:cs typeface="+mj-lt"/>
                        </a:rPr>
                        <a:t>+</a:t>
                      </a:r>
                      <a:endParaRPr lang="en-US" sz="800" b="1" dirty="0">
                        <a:solidFill>
                          <a:schemeClr val="accent4"/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</a:tbl>
          </a:graphicData>
        </a:graphic>
      </p:graphicFrame>
      <p:graphicFrame>
        <p:nvGraphicFramePr>
          <p:cNvPr id="69" name="Table 11"/>
          <p:cNvGraphicFramePr>
            <a:graphicFrameLocks noGrp="1"/>
          </p:cNvGraphicFramePr>
          <p:nvPr/>
        </p:nvGraphicFramePr>
        <p:xfrm>
          <a:off x="6645774" y="3624695"/>
          <a:ext cx="1759758" cy="560832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56053"/>
                <a:gridCol w="969364"/>
                <a:gridCol w="334341"/>
              </a:tblGrid>
              <a:tr h="1257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User ID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Text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Label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2570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+mj-lt"/>
                          <a:cs typeface="+mj-lt"/>
                        </a:rPr>
                        <a:t>1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He is a bad dude.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FF0000"/>
                          </a:solidFill>
                          <a:latin typeface="+mj-lt"/>
                          <a:cs typeface="+mj-lt"/>
                        </a:rPr>
                        <a:t>-</a:t>
                      </a:r>
                      <a:endParaRPr lang="en-US" sz="800" b="1" dirty="0">
                        <a:solidFill>
                          <a:srgbClr val="FF0000"/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2570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+mj-lt"/>
                          <a:cs typeface="+mj-lt"/>
                        </a:rPr>
                        <a:t>2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He is a bad dude!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FF0000"/>
                          </a:solidFill>
                          <a:latin typeface="+mj-lt"/>
                          <a:cs typeface="+mj-lt"/>
                        </a:rPr>
                        <a:t>-</a:t>
                      </a:r>
                      <a:endParaRPr lang="en-US" sz="800" b="1" dirty="0">
                        <a:solidFill>
                          <a:srgbClr val="FF0000"/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2570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+mj-lt"/>
                          <a:cs typeface="+mj-lt"/>
                        </a:rPr>
                        <a:t>3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He is a bad dude…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FF0000"/>
                          </a:solidFill>
                          <a:latin typeface="+mj-lt"/>
                          <a:cs typeface="+mj-lt"/>
                        </a:rPr>
                        <a:t>-</a:t>
                      </a:r>
                      <a:endParaRPr lang="en-US" sz="800" b="1" dirty="0">
                        <a:solidFill>
                          <a:srgbClr val="FF0000"/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</a:tbl>
          </a:graphicData>
        </a:graphic>
      </p:graphicFrame>
      <p:sp>
        <p:nvSpPr>
          <p:cNvPr id="70" name="Google Shape;898;p88"/>
          <p:cNvSpPr txBox="1"/>
          <p:nvPr/>
        </p:nvSpPr>
        <p:spPr>
          <a:xfrm>
            <a:off x="4703703" y="1690993"/>
            <a:ext cx="805230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Annotator 1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1" name="Google Shape;898;p88"/>
          <p:cNvSpPr txBox="1"/>
          <p:nvPr/>
        </p:nvSpPr>
        <p:spPr>
          <a:xfrm>
            <a:off x="6046799" y="1690993"/>
            <a:ext cx="805230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Annotator 2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2" name="Google Shape;898;p88"/>
          <p:cNvSpPr txBox="1"/>
          <p:nvPr/>
        </p:nvSpPr>
        <p:spPr>
          <a:xfrm>
            <a:off x="7331103" y="1690993"/>
            <a:ext cx="805230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Annotator 3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3" name="Google Shape;898;p88"/>
          <p:cNvSpPr txBox="1"/>
          <p:nvPr/>
        </p:nvSpPr>
        <p:spPr>
          <a:xfrm>
            <a:off x="3502651" y="2133947"/>
            <a:ext cx="873788" cy="549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Draw a </a:t>
            </a:r>
            <a:r>
              <a:rPr lang="en-US" sz="1000" dirty="0">
                <a:solidFill>
                  <a:srgbClr val="FF0000"/>
                </a:solidFill>
                <a:latin typeface="+mj-lt"/>
                <a:ea typeface="Montserrat"/>
                <a:cs typeface="+mj-lt"/>
                <a:sym typeface="Montserrat"/>
              </a:rPr>
              <a:t>box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around triangles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4" name="Google Shape;898;p88"/>
          <p:cNvSpPr txBox="1"/>
          <p:nvPr/>
        </p:nvSpPr>
        <p:spPr>
          <a:xfrm>
            <a:off x="3397250" y="3624695"/>
            <a:ext cx="1083309" cy="726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Mark label as </a:t>
            </a:r>
            <a:r>
              <a:rPr lang="en-US" sz="1000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rPr>
              <a:t>positive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or </a:t>
            </a:r>
            <a:r>
              <a:rPr lang="en-US" sz="1000" dirty="0">
                <a:solidFill>
                  <a:srgbClr val="FF0000"/>
                </a:solidFill>
                <a:latin typeface="+mj-lt"/>
                <a:ea typeface="Montserrat"/>
                <a:cs typeface="+mj-lt"/>
                <a:sym typeface="Montserrat"/>
              </a:rPr>
              <a:t>negative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sentiment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5" name="Google Shape;898;p88"/>
          <p:cNvSpPr txBox="1"/>
          <p:nvPr/>
        </p:nvSpPr>
        <p:spPr>
          <a:xfrm>
            <a:off x="4683287" y="3419873"/>
            <a:ext cx="805230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Annotator 1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6" name="Google Shape;898;p88"/>
          <p:cNvSpPr txBox="1"/>
          <p:nvPr/>
        </p:nvSpPr>
        <p:spPr>
          <a:xfrm>
            <a:off x="6645774" y="3419873"/>
            <a:ext cx="805230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Annotator 2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7" name="Google Shape;898;p88"/>
          <p:cNvSpPr txBox="1"/>
          <p:nvPr/>
        </p:nvSpPr>
        <p:spPr>
          <a:xfrm>
            <a:off x="4703703" y="2758301"/>
            <a:ext cx="805230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(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2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boxes)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8" name="Google Shape;898;p88"/>
          <p:cNvSpPr txBox="1"/>
          <p:nvPr/>
        </p:nvSpPr>
        <p:spPr>
          <a:xfrm>
            <a:off x="6046799" y="2758301"/>
            <a:ext cx="805230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(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3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boxes)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9" name="Google Shape;898;p88"/>
          <p:cNvSpPr txBox="1"/>
          <p:nvPr/>
        </p:nvSpPr>
        <p:spPr>
          <a:xfrm>
            <a:off x="7331103" y="2758301"/>
            <a:ext cx="805230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(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1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box)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4480559" y="1711056"/>
            <a:ext cx="0" cy="114022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518659" y="3419873"/>
            <a:ext cx="0" cy="822055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Google Shape;898;p88"/>
          <p:cNvSpPr txBox="1"/>
          <p:nvPr/>
        </p:nvSpPr>
        <p:spPr>
          <a:xfrm>
            <a:off x="607124" y="3341540"/>
            <a:ext cx="2367567" cy="726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In this example, the ambiguity of the word “bad” can lead different annotators to label the same sentence as opposite sentiments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3222171" y="3069474"/>
            <a:ext cx="5319486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146430" y="1492343"/>
            <a:ext cx="4195950" cy="1865420"/>
            <a:chOff x="374534" y="2804830"/>
            <a:chExt cx="4195950" cy="1865420"/>
          </a:xfrm>
        </p:grpSpPr>
        <p:pic>
          <p:nvPicPr>
            <p:cNvPr id="6" name="Picture 5" descr="A person wearing glasses and a hat&#10;&#10;Description automatically generated with medium confidenc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4534" y="3245749"/>
              <a:ext cx="1424501" cy="1424501"/>
            </a:xfrm>
            <a:prstGeom prst="ellipse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1090120" y="2804830"/>
              <a:ext cx="3480364" cy="1151827"/>
              <a:chOff x="1302818" y="2184927"/>
              <a:chExt cx="4528725" cy="1498783"/>
            </a:xfrm>
          </p:grpSpPr>
          <p:sp>
            <p:nvSpPr>
              <p:cNvPr id="2" name="Google Shape;277;p27"/>
              <p:cNvSpPr txBox="1"/>
              <p:nvPr/>
            </p:nvSpPr>
            <p:spPr>
              <a:xfrm>
                <a:off x="2718150" y="2184927"/>
                <a:ext cx="2953601" cy="5486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defTabSz="1219200">
                  <a:lnSpc>
                    <a:spcPct val="90000"/>
                  </a:lnSpc>
                  <a:buClr>
                    <a:srgbClr val="000000"/>
                  </a:buClr>
                </a:pPr>
                <a:r>
                  <a:rPr lang="en-GB" sz="1300" kern="0">
                    <a:solidFill>
                      <a:srgbClr val="00263E"/>
                    </a:solidFill>
                    <a:latin typeface="+mj-lt"/>
                    <a:ea typeface="Montserrat SemiBold"/>
                    <a:cs typeface="+mj-lt"/>
                    <a:sym typeface="Montserrat SemiBold"/>
                  </a:rPr>
                  <a:t>Jonathan Cosme</a:t>
                </a:r>
                <a:endParaRPr lang="en-GB" sz="1300" kern="0">
                  <a:solidFill>
                    <a:srgbClr val="00263E"/>
                  </a:solidFill>
                  <a:latin typeface="+mj-lt"/>
                  <a:ea typeface="Montserrat SemiBold"/>
                  <a:cs typeface="+mj-lt"/>
                  <a:sym typeface="Montserrat SemiBold"/>
                </a:endParaRPr>
              </a:p>
            </p:txBody>
          </p:sp>
          <p:sp>
            <p:nvSpPr>
              <p:cNvPr id="3" name="Google Shape;278;p27"/>
              <p:cNvSpPr txBox="1"/>
              <p:nvPr/>
            </p:nvSpPr>
            <p:spPr>
              <a:xfrm>
                <a:off x="2718150" y="2726510"/>
                <a:ext cx="3113393" cy="9190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defTabSz="1219200">
                  <a:lnSpc>
                    <a:spcPct val="115000"/>
                  </a:lnSpc>
                  <a:buClr>
                    <a:srgbClr val="000000"/>
                  </a:buClr>
                </a:pPr>
                <a:r>
                  <a:rPr lang="en-GB" sz="1300" kern="0">
                    <a:solidFill>
                      <a:srgbClr val="00263E"/>
                    </a:solidFill>
                    <a:latin typeface="+mj-lt"/>
                    <a:ea typeface="Montserrat Light"/>
                    <a:cs typeface="+mj-lt"/>
                    <a:sym typeface="Montserrat Light"/>
                  </a:rPr>
                  <a:t>AI/ML Solutions Architect</a:t>
                </a:r>
                <a:endParaRPr lang="en-GB" sz="1300" kern="0">
                  <a:solidFill>
                    <a:srgbClr val="00263E"/>
                  </a:solidFill>
                  <a:latin typeface="+mj-lt"/>
                  <a:ea typeface="Montserrat Light"/>
                  <a:cs typeface="+mj-lt"/>
                  <a:sym typeface="Montserrat Light"/>
                </a:endParaRPr>
              </a:p>
              <a:p>
                <a:pPr defTabSz="1219200">
                  <a:lnSpc>
                    <a:spcPct val="115000"/>
                  </a:lnSpc>
                  <a:buClr>
                    <a:srgbClr val="000000"/>
                  </a:buClr>
                </a:pPr>
                <a:r>
                  <a:rPr lang="en-GB" sz="1300" i="1">
                    <a:solidFill>
                      <a:srgbClr val="00263E"/>
                    </a:solidFill>
                    <a:latin typeface="+mj-lt"/>
                    <a:ea typeface="Montserrat Light"/>
                    <a:cs typeface="+mj-lt"/>
                    <a:sym typeface="Montserrat Light"/>
                  </a:rPr>
                  <a:t>Jonathan.Cosme@run.ai</a:t>
                </a:r>
                <a:endParaRPr sz="1300" i="1" kern="0">
                  <a:solidFill>
                    <a:srgbClr val="00263E"/>
                  </a:solidFill>
                  <a:latin typeface="+mj-lt"/>
                  <a:ea typeface="Montserrat Light"/>
                  <a:cs typeface="+mj-lt"/>
                  <a:sym typeface="Montserrat Light"/>
                </a:endParaRPr>
              </a:p>
            </p:txBody>
          </p:sp>
          <p:cxnSp>
            <p:nvCxnSpPr>
              <p:cNvPr id="4" name="Google Shape;279;p27"/>
              <p:cNvCxnSpPr/>
              <p:nvPr/>
            </p:nvCxnSpPr>
            <p:spPr>
              <a:xfrm rot="10800000" flipH="1">
                <a:off x="1302818" y="2701710"/>
                <a:ext cx="3979200" cy="982000"/>
              </a:xfrm>
              <a:prstGeom prst="bentConnector3">
                <a:avLst>
                  <a:gd name="adj1" fmla="val 34256"/>
                </a:avLst>
              </a:prstGeom>
              <a:noFill/>
              <a:ln w="9525" cap="flat" cmpd="sng">
                <a:solidFill>
                  <a:srgbClr val="DF1995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</p:grpSp>
      </p:grp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Model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25" name="Google Shape;898;p88"/>
          <p:cNvSpPr txBox="1"/>
          <p:nvPr/>
        </p:nvSpPr>
        <p:spPr>
          <a:xfrm>
            <a:off x="611492" y="918785"/>
            <a:ext cx="515626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The model architecture selection(s) will depend on the problem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26" name="Google Shape;898;p88"/>
          <p:cNvSpPr txBox="1"/>
          <p:nvPr/>
        </p:nvSpPr>
        <p:spPr>
          <a:xfrm>
            <a:off x="611492" y="1666856"/>
            <a:ext cx="2708483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All else equal, we prefer a simpler model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4254872" y="3930749"/>
            <a:ext cx="318154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245150" y="2023190"/>
            <a:ext cx="0" cy="191909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Google Shape;898;p88"/>
          <p:cNvSpPr txBox="1"/>
          <p:nvPr/>
        </p:nvSpPr>
        <p:spPr>
          <a:xfrm>
            <a:off x="3450869" y="1925471"/>
            <a:ext cx="719408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Accuracy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52" name="Google Shape;898;p88"/>
          <p:cNvSpPr txBox="1"/>
          <p:nvPr/>
        </p:nvSpPr>
        <p:spPr>
          <a:xfrm>
            <a:off x="4320024" y="3942285"/>
            <a:ext cx="548250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Simple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pic>
        <p:nvPicPr>
          <p:cNvPr id="53" name="Graphic 52" descr="Artificial Intelligence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828676" y="2839036"/>
            <a:ext cx="549379" cy="549380"/>
          </a:xfrm>
          <a:prstGeom prst="rect">
            <a:avLst/>
          </a:prstGeom>
        </p:spPr>
      </p:pic>
      <p:pic>
        <p:nvPicPr>
          <p:cNvPr id="54" name="Graphic 53" descr="Artificial Intelligence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592081" y="2142924"/>
            <a:ext cx="549379" cy="549380"/>
          </a:xfrm>
          <a:prstGeom prst="rect">
            <a:avLst/>
          </a:prstGeom>
        </p:spPr>
      </p:pic>
      <p:sp>
        <p:nvSpPr>
          <p:cNvPr id="55" name="Google Shape;898;p88"/>
          <p:cNvSpPr txBox="1"/>
          <p:nvPr/>
        </p:nvSpPr>
        <p:spPr>
          <a:xfrm>
            <a:off x="6723747" y="3963174"/>
            <a:ext cx="712671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Complex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pic>
        <p:nvPicPr>
          <p:cNvPr id="56" name="Graphic 55" descr="Artificial Intelligence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94547" y="2142924"/>
            <a:ext cx="549379" cy="54938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4512790" y="2074007"/>
            <a:ext cx="710968" cy="71096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57" name="Google Shape;898;p88"/>
          <p:cNvSpPr txBox="1"/>
          <p:nvPr/>
        </p:nvSpPr>
        <p:spPr>
          <a:xfrm>
            <a:off x="5284435" y="4221793"/>
            <a:ext cx="966637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Architecture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Model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25" name="Google Shape;898;p88"/>
          <p:cNvSpPr txBox="1"/>
          <p:nvPr/>
        </p:nvSpPr>
        <p:spPr>
          <a:xfrm>
            <a:off x="611492" y="918785"/>
            <a:ext cx="515626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The model architecture selection(s) will depend on the problem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26" name="Google Shape;898;p88"/>
          <p:cNvSpPr txBox="1"/>
          <p:nvPr/>
        </p:nvSpPr>
        <p:spPr>
          <a:xfrm>
            <a:off x="611492" y="1504587"/>
            <a:ext cx="3475172" cy="549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If our problem needs to be solved in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real time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(like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autonomous driving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), we will need to select a model with fast inference speed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11492" y="2223964"/>
            <a:ext cx="3248074" cy="2014950"/>
            <a:chOff x="532625" y="2411953"/>
            <a:chExt cx="4039375" cy="2505836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390454" y="4417231"/>
              <a:ext cx="3181546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380732" y="2509672"/>
              <a:ext cx="0" cy="1919095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Google Shape;898;p88"/>
            <p:cNvSpPr txBox="1"/>
            <p:nvPr/>
          </p:nvSpPr>
          <p:spPr>
            <a:xfrm>
              <a:off x="532625" y="2411953"/>
              <a:ext cx="773234" cy="243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Accuracy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59" name="Google Shape;898;p88"/>
            <p:cNvSpPr txBox="1"/>
            <p:nvPr/>
          </p:nvSpPr>
          <p:spPr>
            <a:xfrm>
              <a:off x="1455606" y="4428767"/>
              <a:ext cx="548250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Slow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61" name="Google Shape;898;p88"/>
            <p:cNvSpPr txBox="1"/>
            <p:nvPr/>
          </p:nvSpPr>
          <p:spPr>
            <a:xfrm>
              <a:off x="2090234" y="4674738"/>
              <a:ext cx="1670761" cy="243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Inference Speed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62" name="Google Shape;898;p88"/>
            <p:cNvSpPr txBox="1"/>
            <p:nvPr/>
          </p:nvSpPr>
          <p:spPr>
            <a:xfrm>
              <a:off x="4023750" y="4428767"/>
              <a:ext cx="548250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Fast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pic>
          <p:nvPicPr>
            <p:cNvPr id="63" name="Graphic 62" descr="Artificial Intelligenc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878173" y="2672707"/>
              <a:ext cx="549379" cy="549380"/>
            </a:xfrm>
            <a:prstGeom prst="rect">
              <a:avLst/>
            </a:prstGeom>
          </p:spPr>
        </p:pic>
        <p:pic>
          <p:nvPicPr>
            <p:cNvPr id="64" name="Graphic 63" descr="Artificial Intelligenc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632085" y="3469219"/>
              <a:ext cx="549379" cy="549380"/>
            </a:xfrm>
            <a:prstGeom prst="rect">
              <a:avLst/>
            </a:prstGeom>
          </p:spPr>
        </p:pic>
      </p:grpSp>
      <p:sp>
        <p:nvSpPr>
          <p:cNvPr id="65" name="Google Shape;898;p88"/>
          <p:cNvSpPr txBox="1"/>
          <p:nvPr/>
        </p:nvSpPr>
        <p:spPr>
          <a:xfrm>
            <a:off x="4572000" y="1504587"/>
            <a:ext cx="3475172" cy="549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If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accuracy is the top priority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(like in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medical imaging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), then we will focus on architectures with high accuracy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4474351" y="2223964"/>
            <a:ext cx="3345723" cy="2018633"/>
            <a:chOff x="411186" y="2411953"/>
            <a:chExt cx="4160814" cy="2510416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390454" y="4417231"/>
              <a:ext cx="3181546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380732" y="2509672"/>
              <a:ext cx="0" cy="1919095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Google Shape;898;p88"/>
            <p:cNvSpPr txBox="1"/>
            <p:nvPr/>
          </p:nvSpPr>
          <p:spPr>
            <a:xfrm>
              <a:off x="411186" y="2411953"/>
              <a:ext cx="894673" cy="243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Accuracy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70" name="Google Shape;898;p88"/>
            <p:cNvSpPr txBox="1"/>
            <p:nvPr/>
          </p:nvSpPr>
          <p:spPr>
            <a:xfrm>
              <a:off x="1455606" y="4428767"/>
              <a:ext cx="548250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Slow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71" name="Google Shape;898;p88"/>
            <p:cNvSpPr txBox="1"/>
            <p:nvPr/>
          </p:nvSpPr>
          <p:spPr>
            <a:xfrm>
              <a:off x="2019689" y="4674739"/>
              <a:ext cx="1880701" cy="247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Inference Speed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72" name="Google Shape;898;p88"/>
            <p:cNvSpPr txBox="1"/>
            <p:nvPr/>
          </p:nvSpPr>
          <p:spPr>
            <a:xfrm>
              <a:off x="4023750" y="4428767"/>
              <a:ext cx="548250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Fast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pic>
          <p:nvPicPr>
            <p:cNvPr id="73" name="Graphic 72" descr="Artificial Intelligenc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878173" y="2672707"/>
              <a:ext cx="549379" cy="549380"/>
            </a:xfrm>
            <a:prstGeom prst="rect">
              <a:avLst/>
            </a:prstGeom>
          </p:spPr>
        </p:pic>
        <p:pic>
          <p:nvPicPr>
            <p:cNvPr id="74" name="Graphic 73" descr="Artificial Intelligenc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632085" y="3469219"/>
              <a:ext cx="549379" cy="549380"/>
            </a:xfrm>
            <a:prstGeom prst="rect">
              <a:avLst/>
            </a:prstGeom>
          </p:spPr>
        </p:pic>
      </p:grpSp>
      <p:sp>
        <p:nvSpPr>
          <p:cNvPr id="75" name="Oval 74"/>
          <p:cNvSpPr/>
          <p:nvPr/>
        </p:nvSpPr>
        <p:spPr>
          <a:xfrm>
            <a:off x="3011851" y="2964884"/>
            <a:ext cx="614365" cy="614365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5567655" y="2330825"/>
            <a:ext cx="614365" cy="614365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4347610" y="1409033"/>
            <a:ext cx="0" cy="3142495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Model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25" name="Google Shape;898;p88"/>
          <p:cNvSpPr txBox="1"/>
          <p:nvPr/>
        </p:nvSpPr>
        <p:spPr>
          <a:xfrm>
            <a:off x="611492" y="918785"/>
            <a:ext cx="515626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The model architecture selection(s) will depend on the problem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26" name="Google Shape;898;p88"/>
          <p:cNvSpPr txBox="1"/>
          <p:nvPr/>
        </p:nvSpPr>
        <p:spPr>
          <a:xfrm>
            <a:off x="611492" y="1666856"/>
            <a:ext cx="2708483" cy="726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If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 fairnes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 is an important metric, there will be a limitation on the architectures that can be used based on </a:t>
            </a:r>
            <a:r>
              <a:rPr lang="en-US" sz="1000" b="1" dirty="0" err="1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explainability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,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825622" y="1549303"/>
            <a:ext cx="4706886" cy="3030728"/>
            <a:chOff x="3825622" y="1461242"/>
            <a:chExt cx="4706886" cy="3030728"/>
          </a:xfrm>
        </p:grpSpPr>
        <p:grpSp>
          <p:nvGrpSpPr>
            <p:cNvPr id="71" name="Group 70"/>
            <p:cNvGrpSpPr/>
            <p:nvPr/>
          </p:nvGrpSpPr>
          <p:grpSpPr>
            <a:xfrm>
              <a:off x="4481301" y="4112509"/>
              <a:ext cx="1123636" cy="379461"/>
              <a:chOff x="227595" y="3266310"/>
              <a:chExt cx="1123636" cy="379461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227595" y="3266310"/>
                <a:ext cx="146536" cy="133388"/>
              </a:xfrm>
              <a:prstGeom prst="rect">
                <a:avLst/>
              </a:prstGeom>
              <a:solidFill>
                <a:srgbClr val="92D050">
                  <a:alpha val="25000"/>
                </a:srgb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27595" y="3500021"/>
                <a:ext cx="146536" cy="133388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74" name="Google Shape;898;p88"/>
              <p:cNvSpPr txBox="1"/>
              <p:nvPr/>
            </p:nvSpPr>
            <p:spPr>
              <a:xfrm>
                <a:off x="410894" y="3266310"/>
                <a:ext cx="788080" cy="1587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4" tIns="9144" rIns="9144" bIns="9144" anchor="t" anchorCtr="0">
                <a:spAutoFit/>
              </a:bodyPr>
              <a:lstStyle/>
              <a:p>
                <a:pPr lvl="7">
                  <a:lnSpc>
                    <a:spcPct val="115000"/>
                  </a:lnSpc>
                </a:pPr>
                <a:r>
                  <a:rPr lang="en-US" sz="600" dirty="0">
                    <a:solidFill>
                      <a:schemeClr val="accent6"/>
                    </a:solidFill>
                    <a:latin typeface="+mj-lt"/>
                    <a:ea typeface="Montserrat"/>
                    <a:cs typeface="+mj-lt"/>
                    <a:sym typeface="Montserrat"/>
                  </a:rPr>
                  <a:t>Acceptable</a:t>
                </a:r>
                <a:endParaRPr lang="en-US" sz="6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endParaRPr>
              </a:p>
            </p:txBody>
          </p:sp>
          <p:sp>
            <p:nvSpPr>
              <p:cNvPr id="75" name="Google Shape;898;p88"/>
              <p:cNvSpPr txBox="1"/>
              <p:nvPr/>
            </p:nvSpPr>
            <p:spPr>
              <a:xfrm>
                <a:off x="410894" y="3487054"/>
                <a:ext cx="940337" cy="1587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4" tIns="9144" rIns="9144" bIns="9144" anchor="t" anchorCtr="0">
                <a:spAutoFit/>
              </a:bodyPr>
              <a:lstStyle/>
              <a:p>
                <a:pPr lvl="7">
                  <a:lnSpc>
                    <a:spcPct val="115000"/>
                  </a:lnSpc>
                </a:pPr>
                <a:r>
                  <a:rPr lang="en-US" sz="600" dirty="0">
                    <a:solidFill>
                      <a:schemeClr val="accent6"/>
                    </a:solidFill>
                    <a:latin typeface="+mj-lt"/>
                    <a:ea typeface="Montserrat"/>
                    <a:cs typeface="+mj-lt"/>
                    <a:sym typeface="Montserrat"/>
                  </a:rPr>
                  <a:t>Unacceptable</a:t>
                </a:r>
                <a:endParaRPr lang="en-US" sz="6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3825622" y="1461242"/>
              <a:ext cx="4706886" cy="2536474"/>
              <a:chOff x="3825622" y="1461242"/>
              <a:chExt cx="4706886" cy="2536474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3825622" y="1461242"/>
                <a:ext cx="4706886" cy="2536474"/>
                <a:chOff x="1611364" y="1354852"/>
                <a:chExt cx="4706886" cy="2536474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>
                  <a:off x="2267043" y="3663463"/>
                  <a:ext cx="3181546" cy="0"/>
                </a:xfrm>
                <a:prstGeom prst="line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2257321" y="1560466"/>
                  <a:ext cx="0" cy="2114533"/>
                </a:xfrm>
                <a:prstGeom prst="line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Google Shape;898;p88"/>
                <p:cNvSpPr txBox="1"/>
                <p:nvPr/>
              </p:nvSpPr>
              <p:spPr>
                <a:xfrm>
                  <a:off x="1611364" y="1354852"/>
                  <a:ext cx="988648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err="1">
                      <a:solidFill>
                        <a:schemeClr val="accent6"/>
                      </a:solidFill>
                      <a:latin typeface="+mj-lt"/>
                      <a:ea typeface="Montserrat"/>
                      <a:cs typeface="+mj-lt"/>
                      <a:sym typeface="Montserrat"/>
                    </a:rPr>
                    <a:t>Explainability</a:t>
                  </a:r>
                  <a:endParaRPr lang="en-US" sz="1000" dirty="0" err="1">
                    <a:solidFill>
                      <a:schemeClr val="accent6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59" name="Google Shape;898;p88"/>
                <p:cNvSpPr txBox="1"/>
                <p:nvPr/>
              </p:nvSpPr>
              <p:spPr>
                <a:xfrm>
                  <a:off x="2332195" y="3674999"/>
                  <a:ext cx="548250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solidFill>
                        <a:schemeClr val="accent6"/>
                      </a:solidFill>
                      <a:latin typeface="+mj-lt"/>
                      <a:ea typeface="Montserrat"/>
                      <a:cs typeface="+mj-lt"/>
                      <a:sym typeface="Montserrat"/>
                    </a:rPr>
                    <a:t>Simple</a:t>
                  </a:r>
                  <a:endParaRPr lang="en-US" sz="1000" dirty="0">
                    <a:solidFill>
                      <a:schemeClr val="accent6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60" name="Google Shape;898;p88"/>
                <p:cNvSpPr txBox="1"/>
                <p:nvPr/>
              </p:nvSpPr>
              <p:spPr>
                <a:xfrm>
                  <a:off x="4735918" y="3695888"/>
                  <a:ext cx="712671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solidFill>
                        <a:schemeClr val="accent6"/>
                      </a:solidFill>
                      <a:latin typeface="+mj-lt"/>
                      <a:ea typeface="Montserrat"/>
                      <a:cs typeface="+mj-lt"/>
                      <a:sym typeface="Montserrat"/>
                    </a:rPr>
                    <a:t>Complex</a:t>
                  </a:r>
                  <a:endParaRPr lang="en-US" sz="1000" dirty="0">
                    <a:solidFill>
                      <a:schemeClr val="accent6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pic>
              <p:nvPicPr>
                <p:cNvPr id="61" name="Picture 2" descr="Linear regression - Free arrows icons"/>
                <p:cNvPicPr>
                  <a:picLocks noChangeAspect="1" noChangeArrowheads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71412" y="1678538"/>
                  <a:ext cx="457200" cy="4572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2" name="Picture 4" descr="Decision-tree Icons - Free SVG &amp; PNG Decision-tree Images - Noun Project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49905" y="2486851"/>
                  <a:ext cx="457200" cy="4572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" name="Picture 6" descr="Neural network - Free networking icons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01168" y="3127480"/>
                  <a:ext cx="457200" cy="4572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Picture 8" descr="Machine learning, classification, data, scatter, statistics, curve, regression  icon - Download on Iconfinder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17576" y="2135738"/>
                  <a:ext cx="457200" cy="4572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Picture 10" descr="Cost-sensitive business failure prediction when misclassification costs are  uncertain: A heterogeneous ensemble selection approa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70552" y="2800107"/>
                  <a:ext cx="392966" cy="4572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6" name="Google Shape;898;p88"/>
                <p:cNvSpPr txBox="1"/>
                <p:nvPr/>
              </p:nvSpPr>
              <p:spPr>
                <a:xfrm>
                  <a:off x="2828613" y="1658185"/>
                  <a:ext cx="320988" cy="1600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800" dirty="0">
                      <a:solidFill>
                        <a:schemeClr val="accent6"/>
                      </a:solidFill>
                      <a:latin typeface="+mj-lt"/>
                      <a:ea typeface="Montserrat"/>
                      <a:cs typeface="+mj-lt"/>
                      <a:sym typeface="Montserrat"/>
                    </a:rPr>
                    <a:t>OLS</a:t>
                  </a:r>
                  <a:endParaRPr lang="en-US" sz="800" dirty="0">
                    <a:solidFill>
                      <a:schemeClr val="accent6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67" name="Google Shape;898;p88"/>
                <p:cNvSpPr txBox="1"/>
                <p:nvPr/>
              </p:nvSpPr>
              <p:spPr>
                <a:xfrm>
                  <a:off x="3549904" y="2135738"/>
                  <a:ext cx="514095" cy="1600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800" dirty="0">
                      <a:solidFill>
                        <a:schemeClr val="accent6"/>
                      </a:solidFill>
                      <a:latin typeface="+mj-lt"/>
                      <a:ea typeface="Montserrat"/>
                      <a:cs typeface="+mj-lt"/>
                      <a:sym typeface="Montserrat"/>
                    </a:rPr>
                    <a:t>Logistic</a:t>
                  </a:r>
                  <a:endParaRPr lang="en-US" sz="800" dirty="0">
                    <a:solidFill>
                      <a:schemeClr val="accent6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68" name="Google Shape;898;p88"/>
                <p:cNvSpPr txBox="1"/>
                <p:nvPr/>
              </p:nvSpPr>
              <p:spPr>
                <a:xfrm>
                  <a:off x="3977982" y="2521732"/>
                  <a:ext cx="757936" cy="1600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800" dirty="0">
                      <a:solidFill>
                        <a:schemeClr val="accent6"/>
                      </a:solidFill>
                      <a:latin typeface="+mj-lt"/>
                      <a:ea typeface="Montserrat"/>
                      <a:cs typeface="+mj-lt"/>
                      <a:sym typeface="Montserrat"/>
                    </a:rPr>
                    <a:t>Decision Tree</a:t>
                  </a:r>
                  <a:endParaRPr lang="en-US" sz="800" dirty="0">
                    <a:solidFill>
                      <a:schemeClr val="accent6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69" name="Google Shape;898;p88"/>
                <p:cNvSpPr txBox="1"/>
                <p:nvPr/>
              </p:nvSpPr>
              <p:spPr>
                <a:xfrm>
                  <a:off x="4563518" y="2827704"/>
                  <a:ext cx="967332" cy="1600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800" dirty="0">
                      <a:solidFill>
                        <a:schemeClr val="accent6"/>
                      </a:solidFill>
                      <a:latin typeface="+mj-lt"/>
                      <a:ea typeface="Montserrat"/>
                      <a:cs typeface="+mj-lt"/>
                      <a:sym typeface="Montserrat"/>
                    </a:rPr>
                    <a:t>Random Forest</a:t>
                  </a:r>
                  <a:endParaRPr lang="en-US" sz="800" dirty="0">
                    <a:solidFill>
                      <a:schemeClr val="accent6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70" name="Google Shape;898;p88"/>
                <p:cNvSpPr txBox="1"/>
                <p:nvPr/>
              </p:nvSpPr>
              <p:spPr>
                <a:xfrm>
                  <a:off x="5350918" y="3143713"/>
                  <a:ext cx="967332" cy="1600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800" dirty="0">
                      <a:solidFill>
                        <a:schemeClr val="accent6"/>
                      </a:solidFill>
                      <a:latin typeface="+mj-lt"/>
                      <a:ea typeface="Montserrat"/>
                      <a:cs typeface="+mj-lt"/>
                      <a:sym typeface="Montserrat"/>
                    </a:rPr>
                    <a:t>Neural Network</a:t>
                  </a:r>
                  <a:endParaRPr lang="en-US" sz="800" dirty="0">
                    <a:solidFill>
                      <a:schemeClr val="accent6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76" name="Rectangle 75"/>
              <p:cNvSpPr/>
              <p:nvPr/>
            </p:nvSpPr>
            <p:spPr>
              <a:xfrm>
                <a:off x="4481302" y="1695993"/>
                <a:ext cx="1796956" cy="2062316"/>
              </a:xfrm>
              <a:prstGeom prst="rect">
                <a:avLst/>
              </a:prstGeom>
              <a:solidFill>
                <a:srgbClr val="92D050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278257" y="1690354"/>
                <a:ext cx="1384590" cy="2067963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  <a:cs typeface="+mj-lt"/>
                </a:endParaRPr>
              </a:p>
            </p:txBody>
          </p:sp>
        </p:grpSp>
      </p:grpSp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Model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25" name="Google Shape;898;p88"/>
          <p:cNvSpPr txBox="1"/>
          <p:nvPr/>
        </p:nvSpPr>
        <p:spPr>
          <a:xfrm>
            <a:off x="611492" y="918785"/>
            <a:ext cx="515626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Hyperparameter tuning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26" name="Google Shape;898;p88"/>
          <p:cNvSpPr txBox="1"/>
          <p:nvPr/>
        </p:nvSpPr>
        <p:spPr>
          <a:xfrm>
            <a:off x="611505" y="1369060"/>
            <a:ext cx="749363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Trying out different combinations of hyperparameters to arrive at the best model is a normal part of model building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aphicFrame>
        <p:nvGraphicFramePr>
          <p:cNvPr id="2" name="Table 3"/>
          <p:cNvGraphicFramePr>
            <a:graphicFrameLocks noGrp="1"/>
          </p:cNvGraphicFramePr>
          <p:nvPr/>
        </p:nvGraphicFramePr>
        <p:xfrm>
          <a:off x="1089791" y="2482571"/>
          <a:ext cx="1926048" cy="1412260"/>
        </p:xfrm>
        <a:graphic>
          <a:graphicData uri="http://schemas.openxmlformats.org/drawingml/2006/table">
            <a:tbl>
              <a:tblPr firstRow="1" bandRow="1">
                <a:tableStyleId>{1C0F7094-B396-4FEA-AA39-9D621820287D}</a:tableStyleId>
              </a:tblPr>
              <a:tblGrid>
                <a:gridCol w="481512"/>
                <a:gridCol w="481512"/>
                <a:gridCol w="481512"/>
                <a:gridCol w="481512"/>
              </a:tblGrid>
              <a:tr h="353065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0.01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0.001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0.0001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30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16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defRPr/>
                      </a:pP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30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32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cs typeface="+mj-lt"/>
                          <a:sym typeface="Arial"/>
                        </a:rPr>
                        <a:t>Accuracy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cs typeface="+mj-lt"/>
                        <a:sym typeface="Arial"/>
                      </a:endParaRPr>
                    </a:p>
                  </a:txBody>
                  <a:tcPr marL="9826" marR="9826" marT="9826" marB="982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/>
                </a:tc>
              </a:tr>
              <a:tr h="3530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64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/>
                </a:tc>
              </a:tr>
            </a:tbl>
          </a:graphicData>
        </a:graphic>
      </p:graphicFrame>
      <p:sp>
        <p:nvSpPr>
          <p:cNvPr id="51" name="Google Shape;898;p88"/>
          <p:cNvSpPr txBox="1"/>
          <p:nvPr/>
        </p:nvSpPr>
        <p:spPr>
          <a:xfrm>
            <a:off x="1596229" y="2399912"/>
            <a:ext cx="793597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Learning Rate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52" name="Google Shape;898;p88"/>
          <p:cNvSpPr txBox="1"/>
          <p:nvPr/>
        </p:nvSpPr>
        <p:spPr>
          <a:xfrm>
            <a:off x="611492" y="2799095"/>
            <a:ext cx="589616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Batch size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53" name="Google Shape;898;p88"/>
          <p:cNvSpPr txBox="1"/>
          <p:nvPr/>
        </p:nvSpPr>
        <p:spPr>
          <a:xfrm>
            <a:off x="611492" y="2086476"/>
            <a:ext cx="906137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 dirty="0" err="1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Relu</a:t>
            </a: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Activation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aphicFrame>
        <p:nvGraphicFramePr>
          <p:cNvPr id="54" name="Table 3"/>
          <p:cNvGraphicFramePr>
            <a:graphicFrameLocks noGrp="1"/>
          </p:cNvGraphicFramePr>
          <p:nvPr/>
        </p:nvGraphicFramePr>
        <p:xfrm>
          <a:off x="3784533" y="2482571"/>
          <a:ext cx="1926048" cy="1412260"/>
        </p:xfrm>
        <a:graphic>
          <a:graphicData uri="http://schemas.openxmlformats.org/drawingml/2006/table">
            <a:tbl>
              <a:tblPr firstRow="1" bandRow="1">
                <a:tableStyleId>{1C0F7094-B396-4FEA-AA39-9D621820287D}</a:tableStyleId>
              </a:tblPr>
              <a:tblGrid>
                <a:gridCol w="481512"/>
                <a:gridCol w="481512"/>
                <a:gridCol w="481512"/>
                <a:gridCol w="481512"/>
              </a:tblGrid>
              <a:tr h="353065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0.01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0.001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0.0001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30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16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30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32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cs typeface="+mj-lt"/>
                          <a:sym typeface="Arial"/>
                        </a:rPr>
                        <a:t>Accuracy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cs typeface="+mj-lt"/>
                        <a:sym typeface="Arial"/>
                      </a:endParaRPr>
                    </a:p>
                  </a:txBody>
                  <a:tcPr marL="9826" marR="9826" marT="9826" marB="982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/>
                </a:tc>
              </a:tr>
              <a:tr h="3530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64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/>
                </a:tc>
              </a:tr>
            </a:tbl>
          </a:graphicData>
        </a:graphic>
      </p:graphicFrame>
      <p:sp>
        <p:nvSpPr>
          <p:cNvPr id="55" name="Google Shape;898;p88"/>
          <p:cNvSpPr txBox="1"/>
          <p:nvPr/>
        </p:nvSpPr>
        <p:spPr>
          <a:xfrm>
            <a:off x="4290971" y="2399912"/>
            <a:ext cx="793597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Learning Rate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56" name="Google Shape;898;p88"/>
          <p:cNvSpPr txBox="1"/>
          <p:nvPr/>
        </p:nvSpPr>
        <p:spPr>
          <a:xfrm>
            <a:off x="3306234" y="2799095"/>
            <a:ext cx="589616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Batch size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57" name="Google Shape;898;p88"/>
          <p:cNvSpPr txBox="1"/>
          <p:nvPr/>
        </p:nvSpPr>
        <p:spPr>
          <a:xfrm>
            <a:off x="3306234" y="2084243"/>
            <a:ext cx="906137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 dirty="0" err="1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Selu</a:t>
            </a: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Activation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aphicFrame>
        <p:nvGraphicFramePr>
          <p:cNvPr id="78" name="Table 3"/>
          <p:cNvGraphicFramePr>
            <a:graphicFrameLocks noGrp="1"/>
          </p:cNvGraphicFramePr>
          <p:nvPr/>
        </p:nvGraphicFramePr>
        <p:xfrm>
          <a:off x="6482285" y="2482571"/>
          <a:ext cx="1926048" cy="1412260"/>
        </p:xfrm>
        <a:graphic>
          <a:graphicData uri="http://schemas.openxmlformats.org/drawingml/2006/table">
            <a:tbl>
              <a:tblPr firstRow="1" bandRow="1">
                <a:tableStyleId>{1C0F7094-B396-4FEA-AA39-9D621820287D}</a:tableStyleId>
              </a:tblPr>
              <a:tblGrid>
                <a:gridCol w="481512"/>
                <a:gridCol w="481512"/>
                <a:gridCol w="481512"/>
                <a:gridCol w="481512"/>
              </a:tblGrid>
              <a:tr h="353065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0.01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0.001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0.0001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30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16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30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32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cs typeface="+mj-lt"/>
                          <a:sym typeface="Arial"/>
                        </a:rPr>
                        <a:t>Accuracy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cs typeface="+mj-lt"/>
                        <a:sym typeface="Arial"/>
                      </a:endParaRPr>
                    </a:p>
                  </a:txBody>
                  <a:tcPr marL="9826" marR="9826" marT="9826" marB="982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/>
                </a:tc>
              </a:tr>
              <a:tr h="3530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64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/>
                </a:tc>
              </a:tr>
            </a:tbl>
          </a:graphicData>
        </a:graphic>
      </p:graphicFrame>
      <p:sp>
        <p:nvSpPr>
          <p:cNvPr id="79" name="Google Shape;898;p88"/>
          <p:cNvSpPr txBox="1"/>
          <p:nvPr/>
        </p:nvSpPr>
        <p:spPr>
          <a:xfrm>
            <a:off x="6988723" y="2399912"/>
            <a:ext cx="793597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Learning Rate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0" name="Google Shape;898;p88"/>
          <p:cNvSpPr txBox="1"/>
          <p:nvPr/>
        </p:nvSpPr>
        <p:spPr>
          <a:xfrm>
            <a:off x="6003986" y="2799095"/>
            <a:ext cx="589616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Batch size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1" name="Google Shape;898;p88"/>
          <p:cNvSpPr txBox="1"/>
          <p:nvPr/>
        </p:nvSpPr>
        <p:spPr>
          <a:xfrm>
            <a:off x="6003986" y="2084243"/>
            <a:ext cx="906137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Gelu</a:t>
            </a: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Activation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3187550" y="1961261"/>
            <a:ext cx="0" cy="204920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902615" y="2041283"/>
            <a:ext cx="0" cy="204920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Reproducibility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25" name="Google Shape;898;p88"/>
          <p:cNvSpPr txBox="1"/>
          <p:nvPr/>
        </p:nvSpPr>
        <p:spPr>
          <a:xfrm>
            <a:off x="611997" y="948755"/>
            <a:ext cx="5605923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We want to be able to reproduce the results of any single experiment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820247" y="2069015"/>
            <a:ext cx="2420588" cy="2125730"/>
            <a:chOff x="6853763" y="2069015"/>
            <a:chExt cx="2420588" cy="2125730"/>
          </a:xfrm>
        </p:grpSpPr>
        <p:pic>
          <p:nvPicPr>
            <p:cNvPr id="27" name="Graphic 26" descr="Arrow: Rotate right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7925138" y="2290476"/>
              <a:ext cx="749262" cy="749262"/>
            </a:xfrm>
            <a:prstGeom prst="rect">
              <a:avLst/>
            </a:prstGeom>
          </p:spPr>
        </p:pic>
        <p:pic>
          <p:nvPicPr>
            <p:cNvPr id="4" name="Graphic 3" descr="Flask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53763" y="2069015"/>
              <a:ext cx="1308820" cy="1308820"/>
            </a:xfrm>
            <a:prstGeom prst="rect">
              <a:avLst/>
            </a:prstGeom>
          </p:spPr>
        </p:pic>
        <p:pic>
          <p:nvPicPr>
            <p:cNvPr id="48" name="Graphic 47" descr="Flask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65531" y="2885925"/>
              <a:ext cx="1308820" cy="130882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256620" y="1968270"/>
            <a:ext cx="2742881" cy="2464824"/>
            <a:chOff x="5045422" y="1606604"/>
            <a:chExt cx="2742881" cy="2464824"/>
          </a:xfrm>
        </p:grpSpPr>
        <p:sp>
          <p:nvSpPr>
            <p:cNvPr id="26" name="Google Shape;898;p88"/>
            <p:cNvSpPr txBox="1"/>
            <p:nvPr/>
          </p:nvSpPr>
          <p:spPr>
            <a:xfrm>
              <a:off x="5420736" y="1684214"/>
              <a:ext cx="2367567" cy="23544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Data splits</a:t>
              </a:r>
              <a:endPara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  <a:p>
              <a:pPr marR="0" lvl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  <a:p>
              <a:pPr marR="0" lvl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Transformation pipelines</a:t>
              </a:r>
              <a:endPara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  <a:p>
              <a:pPr marR="0" lvl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  <a:p>
              <a:pPr marR="0" lvl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Models</a:t>
              </a:r>
              <a:endPara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  <a:p>
              <a:pPr marR="0" lvl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  <a:p>
              <a:pPr marR="0" lvl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err="1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Hyperparamters</a:t>
              </a:r>
              <a:r>
                <a:rPr lang="en-US" sz="12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 </a:t>
              </a:r>
              <a:endPara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  <a:p>
              <a:pPr marR="0" lvl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  <a:p>
              <a:pPr marR="0" lvl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Metrics</a:t>
              </a:r>
              <a:endPara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  <a:p>
              <a:pPr marR="0" lvl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  <a:p>
              <a:pPr marR="0" lvl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Evaluations</a:t>
              </a:r>
              <a:endPara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pic>
          <p:nvPicPr>
            <p:cNvPr id="6" name="Graphic 5" descr="Checkmark with solid fill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45422" y="1606604"/>
              <a:ext cx="315183" cy="315183"/>
            </a:xfrm>
            <a:prstGeom prst="rect">
              <a:avLst/>
            </a:prstGeom>
          </p:spPr>
        </p:pic>
        <p:pic>
          <p:nvPicPr>
            <p:cNvPr id="49" name="Graphic 48" descr="Checkmark with solid fill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45422" y="2069015"/>
              <a:ext cx="315183" cy="315183"/>
            </a:xfrm>
            <a:prstGeom prst="rect">
              <a:avLst/>
            </a:prstGeom>
          </p:spPr>
        </p:pic>
        <p:pic>
          <p:nvPicPr>
            <p:cNvPr id="50" name="Graphic 49" descr="Checkmark with solid fill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45422" y="2466613"/>
              <a:ext cx="315183" cy="315183"/>
            </a:xfrm>
            <a:prstGeom prst="rect">
              <a:avLst/>
            </a:prstGeom>
          </p:spPr>
        </p:pic>
        <p:pic>
          <p:nvPicPr>
            <p:cNvPr id="51" name="Graphic 50" descr="Checkmark with solid fill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45422" y="3322492"/>
              <a:ext cx="315183" cy="315183"/>
            </a:xfrm>
            <a:prstGeom prst="rect">
              <a:avLst/>
            </a:prstGeom>
          </p:spPr>
        </p:pic>
        <p:pic>
          <p:nvPicPr>
            <p:cNvPr id="52" name="Graphic 51" descr="Checkmark with solid fill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45422" y="2861459"/>
              <a:ext cx="315183" cy="315183"/>
            </a:xfrm>
            <a:prstGeom prst="rect">
              <a:avLst/>
            </a:prstGeom>
          </p:spPr>
        </p:pic>
        <p:pic>
          <p:nvPicPr>
            <p:cNvPr id="53" name="Graphic 52" descr="Checkmark with solid fill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45422" y="3756245"/>
              <a:ext cx="315183" cy="315183"/>
            </a:xfrm>
            <a:prstGeom prst="rect">
              <a:avLst/>
            </a:prstGeom>
          </p:spPr>
        </p:pic>
      </p:grpSp>
      <p:sp>
        <p:nvSpPr>
          <p:cNvPr id="54" name="Google Shape;898;p88"/>
          <p:cNvSpPr txBox="1"/>
          <p:nvPr/>
        </p:nvSpPr>
        <p:spPr>
          <a:xfrm>
            <a:off x="611997" y="1538536"/>
            <a:ext cx="4229074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Meticulous records of all aspects of model building must be kept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Who’s responsibility is it?</a:t>
            </a:r>
            <a:endParaRPr lang="en-US" dirty="0"/>
          </a:p>
        </p:txBody>
      </p:sp>
      <p:sp>
        <p:nvSpPr>
          <p:cNvPr id="25" name="Google Shape;898;p88"/>
          <p:cNvSpPr txBox="1"/>
          <p:nvPr/>
        </p:nvSpPr>
        <p:spPr>
          <a:xfrm>
            <a:off x="4199206" y="1479022"/>
            <a:ext cx="446344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It is the role of the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data scientist 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to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deliver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trained and optimized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models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7" name="Google Shape;898;p88"/>
          <p:cNvSpPr txBox="1"/>
          <p:nvPr/>
        </p:nvSpPr>
        <p:spPr>
          <a:xfrm>
            <a:off x="2118292" y="1479022"/>
            <a:ext cx="188461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Data Scientist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8" name="Google Shape;898;p88"/>
          <p:cNvSpPr txBox="1"/>
          <p:nvPr/>
        </p:nvSpPr>
        <p:spPr>
          <a:xfrm>
            <a:off x="803668" y="1479022"/>
            <a:ext cx="1118328" cy="33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rPr>
              <a:t>Build</a:t>
            </a:r>
            <a:endParaRPr lang="en-US" sz="1800" dirty="0">
              <a:solidFill>
                <a:schemeClr val="accent5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9" name="Google Shape;898;p88"/>
          <p:cNvSpPr txBox="1"/>
          <p:nvPr/>
        </p:nvSpPr>
        <p:spPr>
          <a:xfrm>
            <a:off x="803668" y="2129389"/>
            <a:ext cx="1118328" cy="33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rPr>
              <a:t>Serve</a:t>
            </a:r>
            <a:endParaRPr lang="en-US" sz="1800" dirty="0">
              <a:solidFill>
                <a:schemeClr val="accent1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90" name="Google Shape;898;p88"/>
          <p:cNvSpPr txBox="1"/>
          <p:nvPr/>
        </p:nvSpPr>
        <p:spPr>
          <a:xfrm>
            <a:off x="803668" y="3641789"/>
            <a:ext cx="1118328" cy="33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rPr>
              <a:t>Maintain</a:t>
            </a:r>
            <a:endParaRPr lang="en-US" sz="1800" dirty="0">
              <a:solidFill>
                <a:schemeClr val="accent4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91" name="Google Shape;898;p88"/>
          <p:cNvSpPr txBox="1"/>
          <p:nvPr/>
        </p:nvSpPr>
        <p:spPr>
          <a:xfrm>
            <a:off x="2118292" y="2129389"/>
            <a:ext cx="1884617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ML Engineer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Software Developer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92" name="Google Shape;898;p88"/>
          <p:cNvSpPr txBox="1"/>
          <p:nvPr/>
        </p:nvSpPr>
        <p:spPr>
          <a:xfrm>
            <a:off x="2118292" y="3641789"/>
            <a:ext cx="1884617" cy="65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ML Engineer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Data Scientist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Stakeholder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93" name="Google Shape;898;p88"/>
          <p:cNvSpPr txBox="1"/>
          <p:nvPr/>
        </p:nvSpPr>
        <p:spPr>
          <a:xfrm>
            <a:off x="4199206" y="2129389"/>
            <a:ext cx="4463443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The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machine learning engineer 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arguably has the most difficult job: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putting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into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production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Often, they will work alongside software developers/engineers to achieve this. 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common mistake 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organizations make is hiring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too many data scientist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, and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too few ML engineers. </a:t>
            </a:r>
            <a:endParaRPr lang="en-US" sz="12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34" name="Google Shape;898;p88"/>
          <p:cNvSpPr txBox="1"/>
          <p:nvPr/>
        </p:nvSpPr>
        <p:spPr>
          <a:xfrm>
            <a:off x="4199206" y="3641789"/>
            <a:ext cx="446344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Maintenance is a coordinated effort between the ML engineer, data scientist, and stakeholder. 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803668" y="2005275"/>
            <a:ext cx="7870731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803668" y="3538653"/>
            <a:ext cx="7870731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s 1"/>
          <p:cNvSpPr/>
          <p:nvPr/>
        </p:nvSpPr>
        <p:spPr>
          <a:xfrm>
            <a:off x="547370" y="1935480"/>
            <a:ext cx="8347075" cy="236156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8;p88"/>
          <p:cNvSpPr txBox="1"/>
          <p:nvPr/>
        </p:nvSpPr>
        <p:spPr>
          <a:xfrm>
            <a:off x="541548" y="2187702"/>
            <a:ext cx="2658852" cy="58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i="0" strike="noStrike" cap="none">
                <a:solidFill>
                  <a:schemeClr val="bg1"/>
                </a:solidFill>
                <a:latin typeface="+mj-lt"/>
                <a:ea typeface="Montserrat"/>
                <a:cs typeface="+mj-lt"/>
                <a:sym typeface="Montserrat"/>
              </a:rPr>
              <a:t>Thank you!</a:t>
            </a:r>
            <a:endParaRPr lang="en-US" sz="3200" i="0" strike="noStrike" cap="none">
              <a:solidFill>
                <a:schemeClr val="bg1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Agenda</a:t>
            </a:r>
            <a:endParaRPr lang="en-US" dirty="0"/>
          </a:p>
        </p:txBody>
      </p:sp>
      <p:sp>
        <p:nvSpPr>
          <p:cNvPr id="5" name="Google Shape;898;p88"/>
          <p:cNvSpPr txBox="1"/>
          <p:nvPr/>
        </p:nvSpPr>
        <p:spPr>
          <a:xfrm>
            <a:off x="644334" y="1235229"/>
            <a:ext cx="3235516" cy="1254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1. MLOps overview</a:t>
            </a:r>
            <a:endParaRPr lang="en-US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2. Roles &amp; responsibilities</a:t>
            </a:r>
            <a:endParaRPr lang="en-US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3. Maintenance step</a:t>
            </a:r>
            <a:endParaRPr lang="en-US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4. Serving step</a:t>
            </a:r>
            <a:endParaRPr lang="en-US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5. Build step</a:t>
            </a:r>
            <a:endParaRPr lang="en-US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4;p72"/>
          <p:cNvSpPr txBox="1"/>
          <p:nvPr/>
        </p:nvSpPr>
        <p:spPr>
          <a:xfrm>
            <a:off x="362150" y="2340900"/>
            <a:ext cx="5793000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3F3F3"/>
                </a:solidFill>
                <a:latin typeface="+mj-lt"/>
                <a:ea typeface="Montserrat Medium"/>
                <a:cs typeface="+mj-lt"/>
                <a:sym typeface="Montserrat Medium"/>
              </a:rPr>
              <a:t>MLOps Overview</a:t>
            </a:r>
            <a:endParaRPr lang="en-GB" sz="2400" dirty="0">
              <a:solidFill>
                <a:srgbClr val="F3F3F3"/>
              </a:solidFill>
              <a:latin typeface="+mj-lt"/>
              <a:ea typeface="Montserrat Medium"/>
              <a:cs typeface="+mj-lt"/>
              <a:sym typeface="Montserrat Medium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Goal of </a:t>
            </a:r>
            <a:r>
              <a:rPr lang="en-US" dirty="0" err="1"/>
              <a:t>MLOps</a:t>
            </a:r>
            <a:endParaRPr lang="en-US" dirty="0"/>
          </a:p>
        </p:txBody>
      </p:sp>
      <p:sp>
        <p:nvSpPr>
          <p:cNvPr id="5" name="Google Shape;898;p88"/>
          <p:cNvSpPr txBox="1"/>
          <p:nvPr/>
        </p:nvSpPr>
        <p:spPr>
          <a:xfrm>
            <a:off x="513524" y="1235229"/>
            <a:ext cx="3235516" cy="51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End Step:</a:t>
            </a:r>
            <a:endParaRPr lang="en-US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Maintain</a:t>
            </a: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a model in production</a:t>
            </a:r>
            <a:endParaRPr lang="en-US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3524" y="2187527"/>
            <a:ext cx="3559126" cy="2025748"/>
            <a:chOff x="2792438" y="1856936"/>
            <a:chExt cx="3559126" cy="2025748"/>
          </a:xfrm>
        </p:grpSpPr>
        <p:sp>
          <p:nvSpPr>
            <p:cNvPr id="6" name="Rectangle 5"/>
            <p:cNvSpPr/>
            <p:nvPr/>
          </p:nvSpPr>
          <p:spPr>
            <a:xfrm>
              <a:off x="2792438" y="1856936"/>
              <a:ext cx="3559126" cy="20257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  <a:cs typeface="+mj-l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912014" y="1969477"/>
              <a:ext cx="2609556" cy="13293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  <a:cs typeface="+mj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008169" y="2073666"/>
              <a:ext cx="1575581" cy="60227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  <a:cs typeface="+mj-lt"/>
              </a:endParaRPr>
            </a:p>
          </p:txBody>
        </p:sp>
        <p:sp>
          <p:nvSpPr>
            <p:cNvPr id="9" name="Google Shape;898;p88"/>
            <p:cNvSpPr txBox="1"/>
            <p:nvPr/>
          </p:nvSpPr>
          <p:spPr>
            <a:xfrm>
              <a:off x="3545099" y="2277083"/>
              <a:ext cx="501720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bg1"/>
                  </a:solidFill>
                  <a:latin typeface="+mj-lt"/>
                  <a:ea typeface="Montserrat"/>
                  <a:cs typeface="+mj-lt"/>
                  <a:sym typeface="Montserrat"/>
                </a:rPr>
                <a:t>Model</a:t>
              </a:r>
              <a:endParaRPr lang="en-US" sz="1000" dirty="0">
                <a:solidFill>
                  <a:schemeClr val="bg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0" name="Google Shape;898;p88"/>
            <p:cNvSpPr txBox="1"/>
            <p:nvPr/>
          </p:nvSpPr>
          <p:spPr>
            <a:xfrm>
              <a:off x="3808250" y="2889687"/>
              <a:ext cx="817083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bg1"/>
                  </a:solidFill>
                  <a:latin typeface="+mj-lt"/>
                  <a:ea typeface="Montserrat"/>
                  <a:cs typeface="+mj-lt"/>
                  <a:sym typeface="Montserrat"/>
                </a:rPr>
                <a:t>Production</a:t>
              </a:r>
              <a:endParaRPr lang="en-US" sz="1000" dirty="0">
                <a:solidFill>
                  <a:schemeClr val="bg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1" name="Google Shape;898;p88"/>
            <p:cNvSpPr txBox="1"/>
            <p:nvPr/>
          </p:nvSpPr>
          <p:spPr>
            <a:xfrm>
              <a:off x="4272484" y="3493060"/>
              <a:ext cx="817083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bg1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1000" dirty="0">
                <a:solidFill>
                  <a:schemeClr val="bg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Steps of </a:t>
            </a:r>
            <a:r>
              <a:rPr lang="en-US" dirty="0" err="1"/>
              <a:t>MLOps</a:t>
            </a:r>
            <a:endParaRPr lang="en-US" dirty="0"/>
          </a:p>
        </p:txBody>
      </p:sp>
      <p:sp>
        <p:nvSpPr>
          <p:cNvPr id="5" name="Google Shape;898;p88"/>
          <p:cNvSpPr txBox="1"/>
          <p:nvPr/>
        </p:nvSpPr>
        <p:spPr>
          <a:xfrm>
            <a:off x="3509942" y="1235229"/>
            <a:ext cx="231408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End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Step - 1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: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Serve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a model in production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13524" y="1931760"/>
            <a:ext cx="2350503" cy="2025748"/>
            <a:chOff x="2792438" y="1856936"/>
            <a:chExt cx="2350503" cy="2025748"/>
          </a:xfrm>
        </p:grpSpPr>
        <p:sp>
          <p:nvSpPr>
            <p:cNvPr id="30" name="Rectangle 29"/>
            <p:cNvSpPr/>
            <p:nvPr/>
          </p:nvSpPr>
          <p:spPr>
            <a:xfrm>
              <a:off x="2792438" y="1856936"/>
              <a:ext cx="2350503" cy="20257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  <a:cs typeface="+mj-l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12014" y="1969477"/>
              <a:ext cx="1723392" cy="13293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  <a:cs typeface="+mj-lt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08169" y="2073666"/>
              <a:ext cx="1040539" cy="60227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  <a:cs typeface="+mj-lt"/>
              </a:endParaRPr>
            </a:p>
          </p:txBody>
        </p:sp>
        <p:sp>
          <p:nvSpPr>
            <p:cNvPr id="33" name="Google Shape;898;p88"/>
            <p:cNvSpPr txBox="1"/>
            <p:nvPr/>
          </p:nvSpPr>
          <p:spPr>
            <a:xfrm>
              <a:off x="3252187" y="2277083"/>
              <a:ext cx="501720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+mj-lt"/>
                  <a:ea typeface="Montserrat"/>
                  <a:cs typeface="+mj-lt"/>
                  <a:sym typeface="Montserrat"/>
                </a:rPr>
                <a:t>Model</a:t>
              </a:r>
              <a:endParaRPr lang="en-US" sz="1000" b="1" dirty="0">
                <a:solidFill>
                  <a:schemeClr val="bg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34" name="Google Shape;898;p88"/>
            <p:cNvSpPr txBox="1"/>
            <p:nvPr/>
          </p:nvSpPr>
          <p:spPr>
            <a:xfrm>
              <a:off x="3515338" y="2889687"/>
              <a:ext cx="817083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+mj-lt"/>
                  <a:ea typeface="Montserrat"/>
                  <a:cs typeface="+mj-lt"/>
                  <a:sym typeface="Montserrat"/>
                </a:rPr>
                <a:t>Production</a:t>
              </a:r>
              <a:endParaRPr lang="en-US" sz="1000" b="1" dirty="0">
                <a:solidFill>
                  <a:schemeClr val="bg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35" name="Google Shape;898;p88"/>
            <p:cNvSpPr txBox="1"/>
            <p:nvPr/>
          </p:nvSpPr>
          <p:spPr>
            <a:xfrm>
              <a:off x="3979572" y="3493060"/>
              <a:ext cx="817083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1000" b="1" dirty="0">
                <a:solidFill>
                  <a:schemeClr val="bg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36" name="Google Shape;898;p88"/>
          <p:cNvSpPr txBox="1"/>
          <p:nvPr/>
        </p:nvSpPr>
        <p:spPr>
          <a:xfrm>
            <a:off x="513524" y="1235229"/>
            <a:ext cx="255323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End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Step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: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Maintain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a model in production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37" name="Google Shape;898;p88"/>
          <p:cNvSpPr txBox="1"/>
          <p:nvPr/>
        </p:nvSpPr>
        <p:spPr>
          <a:xfrm>
            <a:off x="6365685" y="1235229"/>
            <a:ext cx="1280106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End Step - 2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: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Build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a model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629518" y="2044301"/>
            <a:ext cx="1723392" cy="1329397"/>
            <a:chOff x="2912014" y="1969477"/>
            <a:chExt cx="1723392" cy="1329397"/>
          </a:xfrm>
        </p:grpSpPr>
        <p:sp>
          <p:nvSpPr>
            <p:cNvPr id="40" name="Rectangle 39"/>
            <p:cNvSpPr/>
            <p:nvPr/>
          </p:nvSpPr>
          <p:spPr>
            <a:xfrm>
              <a:off x="2912014" y="1969477"/>
              <a:ext cx="1723392" cy="13293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  <a:cs typeface="+mj-lt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008169" y="2073666"/>
              <a:ext cx="1040539" cy="60227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  <a:cs typeface="+mj-lt"/>
              </a:endParaRPr>
            </a:p>
          </p:txBody>
        </p:sp>
        <p:sp>
          <p:nvSpPr>
            <p:cNvPr id="42" name="Google Shape;898;p88"/>
            <p:cNvSpPr txBox="1"/>
            <p:nvPr/>
          </p:nvSpPr>
          <p:spPr>
            <a:xfrm>
              <a:off x="3252187" y="2277083"/>
              <a:ext cx="501720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+mj-lt"/>
                  <a:ea typeface="Montserrat"/>
                  <a:cs typeface="+mj-lt"/>
                  <a:sym typeface="Montserrat"/>
                </a:rPr>
                <a:t>Model</a:t>
              </a:r>
              <a:endParaRPr lang="en-US" sz="1000" b="1" dirty="0">
                <a:solidFill>
                  <a:schemeClr val="bg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43" name="Google Shape;898;p88"/>
            <p:cNvSpPr txBox="1"/>
            <p:nvPr/>
          </p:nvSpPr>
          <p:spPr>
            <a:xfrm>
              <a:off x="3515338" y="2889687"/>
              <a:ext cx="817083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+mj-lt"/>
                  <a:ea typeface="Montserrat"/>
                  <a:cs typeface="+mj-lt"/>
                  <a:sym typeface="Montserrat"/>
                </a:rPr>
                <a:t>Production</a:t>
              </a:r>
              <a:endParaRPr lang="en-US" sz="1000" b="1" dirty="0">
                <a:solidFill>
                  <a:schemeClr val="bg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461840" y="2148490"/>
            <a:ext cx="1040539" cy="602273"/>
            <a:chOff x="3008169" y="2073666"/>
            <a:chExt cx="1040539" cy="602273"/>
          </a:xfrm>
        </p:grpSpPr>
        <p:sp>
          <p:nvSpPr>
            <p:cNvPr id="47" name="Rectangle 46"/>
            <p:cNvSpPr/>
            <p:nvPr/>
          </p:nvSpPr>
          <p:spPr>
            <a:xfrm>
              <a:off x="3008169" y="2073666"/>
              <a:ext cx="1040539" cy="60227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  <a:cs typeface="+mj-lt"/>
              </a:endParaRPr>
            </a:p>
          </p:txBody>
        </p:sp>
        <p:sp>
          <p:nvSpPr>
            <p:cNvPr id="48" name="Google Shape;898;p88"/>
            <p:cNvSpPr txBox="1"/>
            <p:nvPr/>
          </p:nvSpPr>
          <p:spPr>
            <a:xfrm>
              <a:off x="3252187" y="2277083"/>
              <a:ext cx="501720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+mj-lt"/>
                  <a:ea typeface="Montserrat"/>
                  <a:cs typeface="+mj-lt"/>
                  <a:sym typeface="Montserrat"/>
                </a:rPr>
                <a:t>Model</a:t>
              </a:r>
              <a:endParaRPr lang="en-US" sz="1000" b="1" dirty="0">
                <a:solidFill>
                  <a:schemeClr val="bg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Process of </a:t>
            </a:r>
            <a:r>
              <a:rPr lang="en-US" dirty="0" err="1"/>
              <a:t>MLOps</a:t>
            </a:r>
            <a:endParaRPr lang="en-US" dirty="0"/>
          </a:p>
        </p:txBody>
      </p:sp>
      <p:sp>
        <p:nvSpPr>
          <p:cNvPr id="5" name="Google Shape;898;p88"/>
          <p:cNvSpPr txBox="1"/>
          <p:nvPr/>
        </p:nvSpPr>
        <p:spPr>
          <a:xfrm>
            <a:off x="578397" y="1331643"/>
            <a:ext cx="3262083" cy="266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The process of </a:t>
            </a:r>
            <a:r>
              <a:rPr lang="en-US" dirty="0" err="1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MLOps</a:t>
            </a: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is </a:t>
            </a:r>
            <a:r>
              <a:rPr lang="en-US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not linear</a:t>
            </a:r>
            <a:endParaRPr lang="en-US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6100799" y="1811807"/>
            <a:ext cx="668161" cy="1816343"/>
            <a:chOff x="5162283" y="2111311"/>
            <a:chExt cx="668161" cy="1816343"/>
          </a:xfrm>
        </p:grpSpPr>
        <p:grpSp>
          <p:nvGrpSpPr>
            <p:cNvPr id="163" name="Group 162"/>
            <p:cNvGrpSpPr/>
            <p:nvPr/>
          </p:nvGrpSpPr>
          <p:grpSpPr>
            <a:xfrm>
              <a:off x="5501641" y="2615896"/>
              <a:ext cx="58419" cy="1311758"/>
              <a:chOff x="5889186" y="1248788"/>
              <a:chExt cx="58419" cy="1311758"/>
            </a:xfrm>
          </p:grpSpPr>
          <p:cxnSp>
            <p:nvCxnSpPr>
              <p:cNvPr id="145" name="Connector: Curved 144"/>
              <p:cNvCxnSpPr>
                <a:stCxn id="148" idx="1"/>
                <a:endCxn id="149" idx="1"/>
              </p:cNvCxnSpPr>
              <p:nvPr/>
            </p:nvCxnSpPr>
            <p:spPr>
              <a:xfrm rot="10800000">
                <a:off x="5889186" y="1346507"/>
                <a:ext cx="12700" cy="1116320"/>
              </a:xfrm>
              <a:prstGeom prst="curvedConnector3">
                <a:avLst>
                  <a:gd name="adj1" fmla="val 4300000"/>
                </a:avLst>
              </a:prstGeom>
              <a:ln w="190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nector: Curved 145"/>
              <p:cNvCxnSpPr>
                <a:stCxn id="149" idx="3"/>
                <a:endCxn id="148" idx="3"/>
              </p:cNvCxnSpPr>
              <p:nvPr/>
            </p:nvCxnSpPr>
            <p:spPr>
              <a:xfrm>
                <a:off x="5934905" y="1346507"/>
                <a:ext cx="12700" cy="1116320"/>
              </a:xfrm>
              <a:prstGeom prst="curvedConnector3">
                <a:avLst>
                  <a:gd name="adj1" fmla="val 4300000"/>
                </a:avLst>
              </a:prstGeom>
              <a:ln w="190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Google Shape;898;p88"/>
              <p:cNvSpPr txBox="1"/>
              <p:nvPr/>
            </p:nvSpPr>
            <p:spPr>
              <a:xfrm>
                <a:off x="5889186" y="2365108"/>
                <a:ext cx="45719" cy="1954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4" tIns="9144" rIns="9144" bIns="9144" anchor="t" anchorCtr="0">
                <a:spAutoFit/>
              </a:bodyPr>
              <a:lstStyle/>
              <a:p>
                <a:pPr marR="0" lvl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0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endParaRPr>
              </a:p>
            </p:txBody>
          </p:sp>
          <p:sp>
            <p:nvSpPr>
              <p:cNvPr id="149" name="Google Shape;898;p88"/>
              <p:cNvSpPr txBox="1"/>
              <p:nvPr/>
            </p:nvSpPr>
            <p:spPr>
              <a:xfrm>
                <a:off x="5889186" y="1248788"/>
                <a:ext cx="45719" cy="1954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4" tIns="9144" rIns="9144" bIns="9144" anchor="t" anchorCtr="0">
                <a:spAutoFit/>
              </a:bodyPr>
              <a:lstStyle/>
              <a:p>
                <a:pPr marR="0" lvl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0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endParaRPr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5501641" y="2111311"/>
              <a:ext cx="58419" cy="1816343"/>
              <a:chOff x="7482841" y="2111311"/>
              <a:chExt cx="58419" cy="1816343"/>
            </a:xfrm>
          </p:grpSpPr>
          <p:cxnSp>
            <p:nvCxnSpPr>
              <p:cNvPr id="155" name="Connector: Curved 154"/>
              <p:cNvCxnSpPr>
                <a:stCxn id="157" idx="1"/>
                <a:endCxn id="158" idx="1"/>
              </p:cNvCxnSpPr>
              <p:nvPr/>
            </p:nvCxnSpPr>
            <p:spPr>
              <a:xfrm rot="10800000">
                <a:off x="7482841" y="2209031"/>
                <a:ext cx="12700" cy="1620905"/>
              </a:xfrm>
              <a:prstGeom prst="curvedConnector3">
                <a:avLst>
                  <a:gd name="adj1" fmla="val 5850000"/>
                </a:avLst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onnector: Curved 155"/>
              <p:cNvCxnSpPr>
                <a:stCxn id="158" idx="3"/>
                <a:endCxn id="157" idx="3"/>
              </p:cNvCxnSpPr>
              <p:nvPr/>
            </p:nvCxnSpPr>
            <p:spPr>
              <a:xfrm>
                <a:off x="7528560" y="2209030"/>
                <a:ext cx="12700" cy="1620905"/>
              </a:xfrm>
              <a:prstGeom prst="curvedConnector3">
                <a:avLst>
                  <a:gd name="adj1" fmla="val 6300000"/>
                </a:avLst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Google Shape;898;p88"/>
              <p:cNvSpPr txBox="1"/>
              <p:nvPr/>
            </p:nvSpPr>
            <p:spPr>
              <a:xfrm>
                <a:off x="7482841" y="3732216"/>
                <a:ext cx="45719" cy="1954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4" tIns="9144" rIns="9144" bIns="9144" anchor="t" anchorCtr="0">
                <a:spAutoFit/>
              </a:bodyPr>
              <a:lstStyle/>
              <a:p>
                <a:pPr marR="0" lvl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0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endParaRPr>
              </a:p>
            </p:txBody>
          </p:sp>
          <p:sp>
            <p:nvSpPr>
              <p:cNvPr id="158" name="Google Shape;898;p88"/>
              <p:cNvSpPr txBox="1"/>
              <p:nvPr/>
            </p:nvSpPr>
            <p:spPr>
              <a:xfrm>
                <a:off x="7482841" y="2111311"/>
                <a:ext cx="45719" cy="1954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4" tIns="9144" rIns="9144" bIns="9144" anchor="t" anchorCtr="0">
                <a:spAutoFit/>
              </a:bodyPr>
              <a:lstStyle/>
              <a:p>
                <a:pPr marR="0" lvl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0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endParaRPr>
              </a:p>
            </p:txBody>
          </p:sp>
        </p:grpSp>
        <p:sp>
          <p:nvSpPr>
            <p:cNvPr id="15" name="Google Shape;898;p88"/>
            <p:cNvSpPr txBox="1"/>
            <p:nvPr/>
          </p:nvSpPr>
          <p:spPr>
            <a:xfrm>
              <a:off x="5290651" y="3348106"/>
              <a:ext cx="421977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10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6" name="Google Shape;898;p88"/>
            <p:cNvSpPr txBox="1"/>
            <p:nvPr/>
          </p:nvSpPr>
          <p:spPr>
            <a:xfrm>
              <a:off x="5280100" y="2824044"/>
              <a:ext cx="432528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10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7" name="Google Shape;898;p88"/>
            <p:cNvSpPr txBox="1"/>
            <p:nvPr/>
          </p:nvSpPr>
          <p:spPr>
            <a:xfrm>
              <a:off x="5162283" y="2371598"/>
              <a:ext cx="668161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10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cxnSp>
          <p:nvCxnSpPr>
            <p:cNvPr id="109" name="Connector: Curved 108"/>
            <p:cNvCxnSpPr>
              <a:stCxn id="133" idx="1"/>
              <a:endCxn id="136" idx="1"/>
            </p:cNvCxnSpPr>
            <p:nvPr/>
          </p:nvCxnSpPr>
          <p:spPr>
            <a:xfrm rot="10800000">
              <a:off x="5501641" y="3061715"/>
              <a:ext cx="12700" cy="768220"/>
            </a:xfrm>
            <a:prstGeom prst="curvedConnector3">
              <a:avLst>
                <a:gd name="adj1" fmla="val 2950000"/>
              </a:avLst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or: Curved 111"/>
            <p:cNvCxnSpPr>
              <a:stCxn id="136" idx="3"/>
              <a:endCxn id="133" idx="3"/>
            </p:cNvCxnSpPr>
            <p:nvPr/>
          </p:nvCxnSpPr>
          <p:spPr>
            <a:xfrm>
              <a:off x="5547360" y="3061715"/>
              <a:ext cx="12700" cy="768220"/>
            </a:xfrm>
            <a:prstGeom prst="curvedConnector3">
              <a:avLst>
                <a:gd name="adj1" fmla="val 3000000"/>
              </a:avLst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Group 164"/>
            <p:cNvGrpSpPr/>
            <p:nvPr/>
          </p:nvGrpSpPr>
          <p:grpSpPr>
            <a:xfrm>
              <a:off x="5501641" y="2963996"/>
              <a:ext cx="45719" cy="963658"/>
              <a:chOff x="5501641" y="2963996"/>
              <a:chExt cx="45719" cy="963658"/>
            </a:xfrm>
          </p:grpSpPr>
          <p:sp>
            <p:nvSpPr>
              <p:cNvPr id="133" name="Google Shape;898;p88"/>
              <p:cNvSpPr txBox="1"/>
              <p:nvPr/>
            </p:nvSpPr>
            <p:spPr>
              <a:xfrm>
                <a:off x="5501641" y="3732216"/>
                <a:ext cx="45719" cy="1954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4" tIns="9144" rIns="9144" bIns="9144" anchor="t" anchorCtr="0">
                <a:spAutoFit/>
              </a:bodyPr>
              <a:lstStyle/>
              <a:p>
                <a:pPr marR="0" lvl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0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endParaRPr>
              </a:p>
            </p:txBody>
          </p:sp>
          <p:sp>
            <p:nvSpPr>
              <p:cNvPr id="136" name="Google Shape;898;p88"/>
              <p:cNvSpPr txBox="1"/>
              <p:nvPr/>
            </p:nvSpPr>
            <p:spPr>
              <a:xfrm>
                <a:off x="5501641" y="2963996"/>
                <a:ext cx="45719" cy="1954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4" tIns="9144" rIns="9144" bIns="9144" anchor="t" anchorCtr="0">
                <a:spAutoFit/>
              </a:bodyPr>
              <a:lstStyle/>
              <a:p>
                <a:pPr marR="0" lvl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0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endParaRPr>
              </a:p>
            </p:txBody>
          </p:sp>
        </p:grpSp>
      </p:grpSp>
      <p:grpSp>
        <p:nvGrpSpPr>
          <p:cNvPr id="189" name="Group 188"/>
          <p:cNvGrpSpPr/>
          <p:nvPr/>
        </p:nvGrpSpPr>
        <p:grpSpPr>
          <a:xfrm>
            <a:off x="879468" y="2576018"/>
            <a:ext cx="2772481" cy="287919"/>
            <a:chOff x="5464153" y="1590703"/>
            <a:chExt cx="2772481" cy="287919"/>
          </a:xfrm>
        </p:grpSpPr>
        <p:grpSp>
          <p:nvGrpSpPr>
            <p:cNvPr id="178" name="Group 177"/>
            <p:cNvGrpSpPr/>
            <p:nvPr/>
          </p:nvGrpSpPr>
          <p:grpSpPr>
            <a:xfrm>
              <a:off x="5464153" y="1590703"/>
              <a:ext cx="2772481" cy="287919"/>
              <a:chOff x="5274239" y="1541843"/>
              <a:chExt cx="2772481" cy="287919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5274239" y="1541843"/>
                <a:ext cx="2772481" cy="287919"/>
              </a:xfrm>
              <a:prstGeom prst="rect">
                <a:avLst/>
              </a:prstGeom>
              <a:noFill/>
            </p:spPr>
          </p:sp>
          <p:sp>
            <p:nvSpPr>
              <p:cNvPr id="180" name="Freeform: Shape 179"/>
              <p:cNvSpPr/>
              <p:nvPr/>
            </p:nvSpPr>
            <p:spPr>
              <a:xfrm>
                <a:off x="5275457" y="1541843"/>
                <a:ext cx="862531" cy="287919"/>
              </a:xfrm>
              <a:custGeom>
                <a:avLst/>
                <a:gdLst>
                  <a:gd name="connsiteX0" fmla="*/ 0 w 1065401"/>
                  <a:gd name="connsiteY0" fmla="*/ 0 h 287919"/>
                  <a:gd name="connsiteX1" fmla="*/ 921442 w 1065401"/>
                  <a:gd name="connsiteY1" fmla="*/ 0 h 287919"/>
                  <a:gd name="connsiteX2" fmla="*/ 1065401 w 1065401"/>
                  <a:gd name="connsiteY2" fmla="*/ 143960 h 287919"/>
                  <a:gd name="connsiteX3" fmla="*/ 921442 w 1065401"/>
                  <a:gd name="connsiteY3" fmla="*/ 287919 h 287919"/>
                  <a:gd name="connsiteX4" fmla="*/ 0 w 1065401"/>
                  <a:gd name="connsiteY4" fmla="*/ 287919 h 287919"/>
                  <a:gd name="connsiteX5" fmla="*/ 0 w 1065401"/>
                  <a:gd name="connsiteY5" fmla="*/ 0 h 28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5401" h="287919">
                    <a:moveTo>
                      <a:pt x="0" y="0"/>
                    </a:moveTo>
                    <a:lnTo>
                      <a:pt x="921442" y="0"/>
                    </a:lnTo>
                    <a:lnTo>
                      <a:pt x="1065401" y="143960"/>
                    </a:lnTo>
                    <a:lnTo>
                      <a:pt x="921442" y="287919"/>
                    </a:lnTo>
                    <a:lnTo>
                      <a:pt x="0" y="28791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0010" tIns="40005" rIns="91983" bIns="4000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500" kern="1200" dirty="0">
                  <a:latin typeface="+mj-lt"/>
                  <a:cs typeface="+mj-lt"/>
                </a:endParaRPr>
              </a:p>
            </p:txBody>
          </p:sp>
          <p:sp>
            <p:nvSpPr>
              <p:cNvPr id="181" name="Freeform: Shape 180"/>
              <p:cNvSpPr/>
              <p:nvPr/>
            </p:nvSpPr>
            <p:spPr>
              <a:xfrm>
                <a:off x="6127778" y="1541843"/>
                <a:ext cx="862531" cy="287919"/>
              </a:xfrm>
              <a:custGeom>
                <a:avLst/>
                <a:gdLst>
                  <a:gd name="connsiteX0" fmla="*/ 0 w 1065401"/>
                  <a:gd name="connsiteY0" fmla="*/ 0 h 287919"/>
                  <a:gd name="connsiteX1" fmla="*/ 921442 w 1065401"/>
                  <a:gd name="connsiteY1" fmla="*/ 0 h 287919"/>
                  <a:gd name="connsiteX2" fmla="*/ 1065401 w 1065401"/>
                  <a:gd name="connsiteY2" fmla="*/ 143960 h 287919"/>
                  <a:gd name="connsiteX3" fmla="*/ 921442 w 1065401"/>
                  <a:gd name="connsiteY3" fmla="*/ 287919 h 287919"/>
                  <a:gd name="connsiteX4" fmla="*/ 0 w 1065401"/>
                  <a:gd name="connsiteY4" fmla="*/ 287919 h 287919"/>
                  <a:gd name="connsiteX5" fmla="*/ 143960 w 1065401"/>
                  <a:gd name="connsiteY5" fmla="*/ 143960 h 287919"/>
                  <a:gd name="connsiteX6" fmla="*/ 0 w 1065401"/>
                  <a:gd name="connsiteY6" fmla="*/ 0 h 28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5401" h="287919">
                    <a:moveTo>
                      <a:pt x="0" y="0"/>
                    </a:moveTo>
                    <a:lnTo>
                      <a:pt x="921442" y="0"/>
                    </a:lnTo>
                    <a:lnTo>
                      <a:pt x="1065401" y="143960"/>
                    </a:lnTo>
                    <a:lnTo>
                      <a:pt x="921442" y="287919"/>
                    </a:lnTo>
                    <a:lnTo>
                      <a:pt x="0" y="287919"/>
                    </a:lnTo>
                    <a:lnTo>
                      <a:pt x="143960" y="1439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3968" tIns="40005" rIns="163962" bIns="4000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500" kern="1200" dirty="0">
                  <a:latin typeface="+mj-lt"/>
                  <a:cs typeface="+mj-lt"/>
                </a:endParaRPr>
              </a:p>
            </p:txBody>
          </p:sp>
          <p:sp>
            <p:nvSpPr>
              <p:cNvPr id="182" name="Freeform: Shape 181"/>
              <p:cNvSpPr/>
              <p:nvPr/>
            </p:nvSpPr>
            <p:spPr>
              <a:xfrm>
                <a:off x="6980099" y="1541843"/>
                <a:ext cx="862531" cy="287919"/>
              </a:xfrm>
              <a:custGeom>
                <a:avLst/>
                <a:gdLst>
                  <a:gd name="connsiteX0" fmla="*/ 0 w 1065401"/>
                  <a:gd name="connsiteY0" fmla="*/ 0 h 287919"/>
                  <a:gd name="connsiteX1" fmla="*/ 921442 w 1065401"/>
                  <a:gd name="connsiteY1" fmla="*/ 0 h 287919"/>
                  <a:gd name="connsiteX2" fmla="*/ 1065401 w 1065401"/>
                  <a:gd name="connsiteY2" fmla="*/ 143960 h 287919"/>
                  <a:gd name="connsiteX3" fmla="*/ 921442 w 1065401"/>
                  <a:gd name="connsiteY3" fmla="*/ 287919 h 287919"/>
                  <a:gd name="connsiteX4" fmla="*/ 0 w 1065401"/>
                  <a:gd name="connsiteY4" fmla="*/ 287919 h 287919"/>
                  <a:gd name="connsiteX5" fmla="*/ 143960 w 1065401"/>
                  <a:gd name="connsiteY5" fmla="*/ 143960 h 287919"/>
                  <a:gd name="connsiteX6" fmla="*/ 0 w 1065401"/>
                  <a:gd name="connsiteY6" fmla="*/ 0 h 28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5401" h="287919">
                    <a:moveTo>
                      <a:pt x="0" y="0"/>
                    </a:moveTo>
                    <a:lnTo>
                      <a:pt x="921442" y="0"/>
                    </a:lnTo>
                    <a:lnTo>
                      <a:pt x="1065401" y="143960"/>
                    </a:lnTo>
                    <a:lnTo>
                      <a:pt x="921442" y="287919"/>
                    </a:lnTo>
                    <a:lnTo>
                      <a:pt x="0" y="287919"/>
                    </a:lnTo>
                    <a:lnTo>
                      <a:pt x="143960" y="1439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3968" tIns="40005" rIns="163962" bIns="4000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500" kern="1200" dirty="0">
                  <a:latin typeface="+mj-lt"/>
                  <a:cs typeface="+mj-lt"/>
                </a:endParaRPr>
              </a:p>
            </p:txBody>
          </p:sp>
        </p:grpSp>
        <p:sp>
          <p:nvSpPr>
            <p:cNvPr id="175" name="Google Shape;898;p88"/>
            <p:cNvSpPr txBox="1"/>
            <p:nvPr/>
          </p:nvSpPr>
          <p:spPr>
            <a:xfrm>
              <a:off x="5634167" y="1636943"/>
              <a:ext cx="421977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10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76" name="Google Shape;898;p88"/>
            <p:cNvSpPr txBox="1"/>
            <p:nvPr/>
          </p:nvSpPr>
          <p:spPr>
            <a:xfrm>
              <a:off x="6522578" y="1617890"/>
              <a:ext cx="432528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10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77" name="Google Shape;898;p88"/>
            <p:cNvSpPr txBox="1"/>
            <p:nvPr/>
          </p:nvSpPr>
          <p:spPr>
            <a:xfrm>
              <a:off x="7293008" y="1617890"/>
              <a:ext cx="668161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10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pic>
        <p:nvPicPr>
          <p:cNvPr id="184" name="Graphic 183" descr="Close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881622" y="3996892"/>
            <a:ext cx="668161" cy="668161"/>
          </a:xfrm>
          <a:prstGeom prst="rect">
            <a:avLst/>
          </a:prstGeom>
        </p:spPr>
      </p:pic>
      <p:pic>
        <p:nvPicPr>
          <p:cNvPr id="186" name="Graphic 185" descr="Checkmark with solid fil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8145" y="3981776"/>
            <a:ext cx="668161" cy="668161"/>
          </a:xfrm>
          <a:prstGeom prst="rect">
            <a:avLst/>
          </a:prstGeom>
        </p:spPr>
      </p:pic>
      <p:sp>
        <p:nvSpPr>
          <p:cNvPr id="187" name="Google Shape;898;p88"/>
          <p:cNvSpPr txBox="1"/>
          <p:nvPr/>
        </p:nvSpPr>
        <p:spPr>
          <a:xfrm>
            <a:off x="4572000" y="1328582"/>
            <a:ext cx="4102400" cy="266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The process of </a:t>
            </a:r>
            <a:r>
              <a:rPr lang="en-US" dirty="0" err="1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MLOps</a:t>
            </a: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is a </a:t>
            </a:r>
            <a:r>
              <a:rPr lang="en-US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feedback loop.</a:t>
            </a:r>
            <a:endParaRPr lang="en-US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4;p72"/>
          <p:cNvSpPr txBox="1"/>
          <p:nvPr/>
        </p:nvSpPr>
        <p:spPr>
          <a:xfrm>
            <a:off x="362150" y="2340900"/>
            <a:ext cx="5793000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3F3F3"/>
                </a:solidFill>
                <a:latin typeface="+mj-lt"/>
                <a:ea typeface="Montserrat Medium"/>
                <a:cs typeface="+mj-lt"/>
                <a:sym typeface="Montserrat Medium"/>
              </a:rPr>
              <a:t>Role Responsibilities</a:t>
            </a:r>
            <a:endParaRPr lang="en-GB" sz="2400" dirty="0">
              <a:solidFill>
                <a:srgbClr val="F3F3F3"/>
              </a:solidFill>
              <a:latin typeface="+mj-lt"/>
              <a:ea typeface="Montserrat Medium"/>
              <a:cs typeface="+mj-lt"/>
              <a:sym typeface="Montserrat Medium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DF1995"/>
      </a:dk2>
      <a:lt2>
        <a:srgbClr val="EEEEEE"/>
      </a:lt2>
      <a:accent1>
        <a:srgbClr val="DF1995"/>
      </a:accent1>
      <a:accent2>
        <a:srgbClr val="FC774A"/>
      </a:accent2>
      <a:accent3>
        <a:srgbClr val="FACA38"/>
      </a:accent3>
      <a:accent4>
        <a:srgbClr val="3DD37A"/>
      </a:accent4>
      <a:accent5>
        <a:srgbClr val="0654FE"/>
      </a:accent5>
      <a:accent6>
        <a:srgbClr val="00263E"/>
      </a:accent6>
      <a:hlink>
        <a:srgbClr val="DF1995"/>
      </a:hlink>
      <a:folHlink>
        <a:srgbClr val="0097A7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9717</Words>
  <Application>WPS Presentation</Application>
  <PresentationFormat>On-screen Show (16:9)</PresentationFormat>
  <Paragraphs>778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9" baseType="lpstr">
      <vt:lpstr>Arial</vt:lpstr>
      <vt:lpstr>SimSun</vt:lpstr>
      <vt:lpstr>Wingdings</vt:lpstr>
      <vt:lpstr>Arial</vt:lpstr>
      <vt:lpstr>Nimbus Roman No9 L</vt:lpstr>
      <vt:lpstr>Montserrat Medium</vt:lpstr>
      <vt:lpstr>Gubbi</vt:lpstr>
      <vt:lpstr>Clean</vt:lpstr>
      <vt:lpstr>Montserrat</vt:lpstr>
      <vt:lpstr>Montserrat Medium</vt:lpstr>
      <vt:lpstr>Montserrat SemiBold</vt:lpstr>
      <vt:lpstr>Trebuchet MS</vt:lpstr>
      <vt:lpstr>Noto Sans Symbols</vt:lpstr>
      <vt:lpstr>Montserrat ExtraLight</vt:lpstr>
      <vt:lpstr>Montserrat Light</vt:lpstr>
      <vt:lpstr>Calibri</vt:lpstr>
      <vt:lpstr>DejaVu Sans</vt:lpstr>
      <vt:lpstr>Microsoft YaHei</vt:lpstr>
      <vt:lpstr>Droid Sans Fallback</vt:lpstr>
      <vt:lpstr>Arial Unicode MS</vt:lpstr>
      <vt:lpstr>TeX Gyre Chorus</vt:lpstr>
      <vt:lpstr>Cambria</vt:lpstr>
      <vt:lpstr>1_Simple Light</vt:lpstr>
      <vt:lpstr>PowerPoint 演示文稿</vt:lpstr>
      <vt:lpstr>PowerPoint 演示文稿</vt:lpstr>
      <vt:lpstr>PowerPoint 演示文稿</vt:lpstr>
      <vt:lpstr>Agenda</vt:lpstr>
      <vt:lpstr>PowerPoint 演示文稿</vt:lpstr>
      <vt:lpstr>Goal of MLOps</vt:lpstr>
      <vt:lpstr>Steps of MLOps</vt:lpstr>
      <vt:lpstr>Process of MLOps</vt:lpstr>
      <vt:lpstr>PowerPoint 演示文稿</vt:lpstr>
      <vt:lpstr>Who’s responsibility is it?</vt:lpstr>
      <vt:lpstr>PowerPoint 演示文稿</vt:lpstr>
      <vt:lpstr>Maintenance</vt:lpstr>
      <vt:lpstr>Model Predictions</vt:lpstr>
      <vt:lpstr>Input Data</vt:lpstr>
      <vt:lpstr>User Feedback</vt:lpstr>
      <vt:lpstr>Retraining</vt:lpstr>
      <vt:lpstr>Who’s responsibility is it?</vt:lpstr>
      <vt:lpstr>PowerPoint 演示文稿</vt:lpstr>
      <vt:lpstr>Serve</vt:lpstr>
      <vt:lpstr>Model</vt:lpstr>
      <vt:lpstr>Data</vt:lpstr>
      <vt:lpstr>Feedback</vt:lpstr>
      <vt:lpstr>Retraining</vt:lpstr>
      <vt:lpstr>Tracking &amp; Automation</vt:lpstr>
      <vt:lpstr>Who’s responsibility is it?</vt:lpstr>
      <vt:lpstr>PowerPoint 演示文稿</vt:lpstr>
      <vt:lpstr>Build</vt:lpstr>
      <vt:lpstr>Data</vt:lpstr>
      <vt:lpstr>Data</vt:lpstr>
      <vt:lpstr>Model</vt:lpstr>
      <vt:lpstr>Model</vt:lpstr>
      <vt:lpstr>Model</vt:lpstr>
      <vt:lpstr>Model</vt:lpstr>
      <vt:lpstr>Reproducibility</vt:lpstr>
      <vt:lpstr>Who’s responsibility is it?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jcosme</cp:lastModifiedBy>
  <cp:revision>39</cp:revision>
  <dcterms:created xsi:type="dcterms:W3CDTF">2022-08-16T20:43:40Z</dcterms:created>
  <dcterms:modified xsi:type="dcterms:W3CDTF">2022-08-16T20:43:40Z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0x010100C77B181A238B3241B6C24BB5112EE7B5</vt:lpwstr>
  </property>
  <property fmtid="{D5CDD505-2E9C-101B-9397-08002B2CF9AE}" pid="3" name="ICV">
    <vt:lpwstr/>
  </property>
  <property fmtid="{D5CDD505-2E9C-101B-9397-08002B2CF9AE}" pid="4" name="KSOProductBuildVer">
    <vt:lpwstr>1033-11.1.0.11664</vt:lpwstr>
  </property>
</Properties>
</file>