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10.fntdata" ContentType="application/x-fontdata"/>
  <Override PartName="/ppt/fonts/font11.fntdata" ContentType="application/x-fontdata"/>
  <Override PartName="/ppt/fonts/font12.fntdata" ContentType="application/x-fontdata"/>
  <Override PartName="/ppt/fonts/font13.fntdata" ContentType="application/x-fontdata"/>
  <Override PartName="/ppt/fonts/font14.fntdata" ContentType="application/x-fontdata"/>
  <Override PartName="/ppt/fonts/font15.fntdata" ContentType="application/x-fontdata"/>
  <Override PartName="/ppt/fonts/font16.fntdata" ContentType="application/x-fontdata"/>
  <Override PartName="/ppt/fonts/font17.fntdata" ContentType="application/x-fontdata"/>
  <Override PartName="/ppt/fonts/font18.fntdata" ContentType="application/x-fontdata"/>
  <Override PartName="/ppt/fonts/font19.fntdata" ContentType="application/x-fontdata"/>
  <Override PartName="/ppt/fonts/font2.fntdata" ContentType="application/x-fontdata"/>
  <Override PartName="/ppt/fonts/font20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media/image1.svg" ContentType="image/svg+xml"/>
  <Override PartName="/ppt/media/image10.svg" ContentType="image/svg+xml"/>
  <Override PartName="/ppt/media/image11.svg" ContentType="image/svg+xml"/>
  <Override PartName="/ppt/media/image12.svg" ContentType="image/svg+xml"/>
  <Override PartName="/ppt/media/image13.svg" ContentType="image/svg+xml"/>
  <Override PartName="/ppt/media/image14.svg" ContentType="image/svg+xml"/>
  <Override PartName="/ppt/media/image15.svg" ContentType="image/svg+xml"/>
  <Override PartName="/ppt/media/image16.svg" ContentType="image/svg+xml"/>
  <Override PartName="/ppt/media/image17.svg" ContentType="image/svg+xml"/>
  <Override PartName="/ppt/media/image18.svg" ContentType="image/svg+xml"/>
  <Override PartName="/ppt/media/image19.svg" ContentType="image/svg+xml"/>
  <Override PartName="/ppt/media/image2.svg" ContentType="image/svg+xml"/>
  <Override PartName="/ppt/media/image20.svg" ContentType="image/svg+xml"/>
  <Override PartName="/ppt/media/image21.svg" ContentType="image/svg+xml"/>
  <Override PartName="/ppt/media/image22.svg" ContentType="image/svg+xml"/>
  <Override PartName="/ppt/media/image23.svg" ContentType="image/svg+xml"/>
  <Override PartName="/ppt/media/image24.svg" ContentType="image/svg+xml"/>
  <Override PartName="/ppt/media/image25.svg" ContentType="image/svg+xml"/>
  <Override PartName="/ppt/media/image26.svg" ContentType="image/svg+xml"/>
  <Override PartName="/ppt/media/image27.svg" ContentType="image/svg+xml"/>
  <Override PartName="/ppt/media/image28.svg" ContentType="image/svg+xml"/>
  <Override PartName="/ppt/media/image29.svg" ContentType="image/svg+xml"/>
  <Override PartName="/ppt/media/image3.svg" ContentType="image/svg+xml"/>
  <Override PartName="/ppt/media/image30.svg" ContentType="image/svg+xml"/>
  <Override PartName="/ppt/media/image31.svg" ContentType="image/svg+xml"/>
  <Override PartName="/ppt/media/image4.svg" ContentType="image/svg+xml"/>
  <Override PartName="/ppt/media/image5.svg" ContentType="image/svg+xml"/>
  <Override PartName="/ppt/media/image6.svg" ContentType="image/svg+xml"/>
  <Override PartName="/ppt/media/image7.svg" ContentType="image/svg+xml"/>
  <Override PartName="/ppt/media/image8.svg" ContentType="image/svg+xml"/>
  <Override PartName="/ppt/media/image9.svg" ContentType="image/svg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71"/>
  </p:notesMasterIdLst>
  <p:sldIdLst>
    <p:sldId id="319" r:id="rId3"/>
    <p:sldId id="1334" r:id="rId4"/>
    <p:sldId id="1349" r:id="rId5"/>
    <p:sldId id="1336" r:id="rId6"/>
    <p:sldId id="527" r:id="rId7"/>
    <p:sldId id="961" r:id="rId8"/>
    <p:sldId id="1173" r:id="rId9"/>
    <p:sldId id="1174" r:id="rId10"/>
    <p:sldId id="967" r:id="rId11"/>
    <p:sldId id="1175" r:id="rId12"/>
    <p:sldId id="1176" r:id="rId13"/>
    <p:sldId id="973" r:id="rId14"/>
    <p:sldId id="1177" r:id="rId15"/>
    <p:sldId id="1179" r:id="rId16"/>
    <p:sldId id="1178" r:id="rId17"/>
    <p:sldId id="533" r:id="rId18"/>
    <p:sldId id="1113" r:id="rId19"/>
    <p:sldId id="1180" r:id="rId20"/>
    <p:sldId id="1181" r:id="rId21"/>
    <p:sldId id="526" r:id="rId22"/>
    <p:sldId id="985" r:id="rId23"/>
    <p:sldId id="1182" r:id="rId24"/>
    <p:sldId id="1184" r:id="rId25"/>
    <p:sldId id="1183" r:id="rId26"/>
    <p:sldId id="1185" r:id="rId27"/>
    <p:sldId id="1187" r:id="rId28"/>
    <p:sldId id="1188" r:id="rId29"/>
    <p:sldId id="1189" r:id="rId30"/>
    <p:sldId id="1186" r:id="rId31"/>
    <p:sldId id="989" r:id="rId32"/>
    <p:sldId id="1191" r:id="rId33"/>
    <p:sldId id="1190" r:id="rId34"/>
    <p:sldId id="1195" r:id="rId35"/>
    <p:sldId id="1196" r:id="rId36"/>
    <p:sldId id="1194" r:id="rId37"/>
    <p:sldId id="1197" r:id="rId38"/>
    <p:sldId id="1198" r:id="rId39"/>
    <p:sldId id="1199" r:id="rId40"/>
    <p:sldId id="1200" r:id="rId41"/>
    <p:sldId id="1192" r:id="rId42"/>
    <p:sldId id="1003" r:id="rId43"/>
    <p:sldId id="1202" r:id="rId44"/>
    <p:sldId id="1201" r:id="rId45"/>
    <p:sldId id="1204" r:id="rId46"/>
    <p:sldId id="1205" r:id="rId47"/>
    <p:sldId id="1206" r:id="rId48"/>
    <p:sldId id="1203" r:id="rId49"/>
    <p:sldId id="1207" r:id="rId50"/>
    <p:sldId id="1209" r:id="rId51"/>
    <p:sldId id="1210" r:id="rId52"/>
    <p:sldId id="1208" r:id="rId53"/>
    <p:sldId id="1009" r:id="rId54"/>
    <p:sldId id="1212" r:id="rId55"/>
    <p:sldId id="1211" r:id="rId56"/>
    <p:sldId id="1213" r:id="rId57"/>
    <p:sldId id="1214" r:id="rId58"/>
    <p:sldId id="1216" r:id="rId59"/>
    <p:sldId id="1217" r:id="rId60"/>
    <p:sldId id="1215" r:id="rId61"/>
    <p:sldId id="1017" r:id="rId62"/>
    <p:sldId id="1220" r:id="rId63"/>
    <p:sldId id="1219" r:id="rId64"/>
    <p:sldId id="1221" r:id="rId65"/>
    <p:sldId id="1222" r:id="rId66"/>
    <p:sldId id="1223" r:id="rId67"/>
    <p:sldId id="1146" r:id="rId68"/>
    <p:sldId id="1224" r:id="rId69"/>
    <p:sldId id="917" r:id="rId70"/>
    <p:sldId id="1029" r:id="rId71"/>
    <p:sldId id="1225" r:id="rId72"/>
    <p:sldId id="1226" r:id="rId73"/>
    <p:sldId id="1227" r:id="rId74"/>
    <p:sldId id="1228" r:id="rId75"/>
    <p:sldId id="1229" r:id="rId76"/>
    <p:sldId id="1230" r:id="rId77"/>
    <p:sldId id="1231" r:id="rId78"/>
    <p:sldId id="1232" r:id="rId79"/>
    <p:sldId id="1233" r:id="rId80"/>
    <p:sldId id="1033" r:id="rId81"/>
    <p:sldId id="1234" r:id="rId82"/>
    <p:sldId id="1236" r:id="rId83"/>
    <p:sldId id="1235" r:id="rId84"/>
    <p:sldId id="1238" r:id="rId85"/>
    <p:sldId id="1043" r:id="rId86"/>
    <p:sldId id="1239" r:id="rId87"/>
    <p:sldId id="1240" r:id="rId88"/>
    <p:sldId id="1242" r:id="rId89"/>
    <p:sldId id="1243" r:id="rId90"/>
    <p:sldId id="1244" r:id="rId91"/>
    <p:sldId id="1245" r:id="rId92"/>
    <p:sldId id="1241" r:id="rId93"/>
    <p:sldId id="1246" r:id="rId94"/>
    <p:sldId id="1248" r:id="rId95"/>
    <p:sldId id="1247" r:id="rId96"/>
    <p:sldId id="1051" r:id="rId97"/>
    <p:sldId id="1249" r:id="rId98"/>
    <p:sldId id="1251" r:id="rId99"/>
    <p:sldId id="1250" r:id="rId100"/>
    <p:sldId id="1058" r:id="rId101"/>
    <p:sldId id="1253" r:id="rId102"/>
    <p:sldId id="1254" r:id="rId103"/>
    <p:sldId id="1256" r:id="rId104"/>
    <p:sldId id="1257" r:id="rId105"/>
    <p:sldId id="1255" r:id="rId106"/>
    <p:sldId id="1066" r:id="rId107"/>
    <p:sldId id="1258" r:id="rId108"/>
    <p:sldId id="1260" r:id="rId109"/>
    <p:sldId id="1259" r:id="rId110"/>
    <p:sldId id="1148" r:id="rId111"/>
    <p:sldId id="1261" r:id="rId112"/>
    <p:sldId id="918" r:id="rId113"/>
    <p:sldId id="1337" r:id="rId114"/>
    <p:sldId id="1351" r:id="rId115"/>
    <p:sldId id="1350" r:id="rId116"/>
    <p:sldId id="1340" r:id="rId117"/>
    <p:sldId id="1339" r:id="rId118"/>
    <p:sldId id="1342" r:id="rId119"/>
    <p:sldId id="1341" r:id="rId120"/>
    <p:sldId id="1343" r:id="rId121"/>
    <p:sldId id="1338" r:id="rId122"/>
    <p:sldId id="1345" r:id="rId123"/>
    <p:sldId id="1344" r:id="rId124"/>
    <p:sldId id="1346" r:id="rId125"/>
    <p:sldId id="1347" r:id="rId126"/>
    <p:sldId id="1348" r:id="rId127"/>
    <p:sldId id="1077" r:id="rId128"/>
    <p:sldId id="1262" r:id="rId129"/>
    <p:sldId id="1263" r:id="rId130"/>
    <p:sldId id="1267" r:id="rId131"/>
    <p:sldId id="1266" r:id="rId132"/>
    <p:sldId id="1269" r:id="rId133"/>
    <p:sldId id="1270" r:id="rId134"/>
    <p:sldId id="1268" r:id="rId135"/>
    <p:sldId id="1264" r:id="rId136"/>
    <p:sldId id="1271" r:id="rId137"/>
    <p:sldId id="1273" r:id="rId138"/>
    <p:sldId id="1274" r:id="rId139"/>
    <p:sldId id="1275" r:id="rId140"/>
    <p:sldId id="1272" r:id="rId141"/>
    <p:sldId id="1091" r:id="rId142"/>
    <p:sldId id="1280" r:id="rId143"/>
    <p:sldId id="1281" r:id="rId144"/>
    <p:sldId id="1282" r:id="rId145"/>
    <p:sldId id="1095" r:id="rId146"/>
    <p:sldId id="1285" r:id="rId147"/>
    <p:sldId id="1284" r:id="rId148"/>
    <p:sldId id="1283" r:id="rId149"/>
    <p:sldId id="1286" r:id="rId150"/>
    <p:sldId id="1098" r:id="rId151"/>
    <p:sldId id="1288" r:id="rId152"/>
    <p:sldId id="1287" r:id="rId153"/>
    <p:sldId id="1103" r:id="rId154"/>
    <p:sldId id="1289" r:id="rId155"/>
    <p:sldId id="1291" r:id="rId156"/>
    <p:sldId id="1292" r:id="rId157"/>
    <p:sldId id="1290" r:id="rId158"/>
    <p:sldId id="1111" r:id="rId159"/>
    <p:sldId id="1293" r:id="rId160"/>
    <p:sldId id="1294" r:id="rId161"/>
    <p:sldId id="1295" r:id="rId162"/>
    <p:sldId id="1301" r:id="rId163"/>
    <p:sldId id="1302" r:id="rId164"/>
    <p:sldId id="1303" r:id="rId165"/>
    <p:sldId id="1304" r:id="rId166"/>
    <p:sldId id="1305" r:id="rId167"/>
    <p:sldId id="1307" r:id="rId168"/>
    <p:sldId id="1308" r:id="rId169"/>
    <p:sldId id="539" r:id="rId170"/>
  </p:sldIdLst>
  <p:sldSz cx="9144000" cy="5143500" type="screen16x9"/>
  <p:notesSz cx="6858000" cy="9144000"/>
  <p:embeddedFontLst>
    <p:embeddedFont>
      <p:font typeface="Montserrat" pitchFamily="2" charset="77"/>
      <p:regular r:id="rId175"/>
      <p:bold r:id="rId176"/>
      <p:italic r:id="rId177"/>
      <p:boldItalic r:id="rId178"/>
    </p:embeddedFont>
    <p:embeddedFont>
      <p:font typeface="Montserrat Light" panose="020F0302020204030204" pitchFamily="34" charset="0"/>
      <p:regular r:id="rId179"/>
      <p:bold r:id="rId180"/>
      <p:italic r:id="rId181"/>
      <p:boldItalic r:id="rId182"/>
    </p:embeddedFont>
    <p:embeddedFont>
      <p:font typeface="Montserrat Medium" panose="020F0502020204030204" pitchFamily="34" charset="0"/>
      <p:regular r:id="rId183"/>
      <p:bold r:id="rId184"/>
      <p:italic r:id="rId185"/>
      <p:boldItalic r:id="rId186"/>
    </p:embeddedFont>
    <p:embeddedFont>
      <p:font typeface="Montserrat SemiBold" panose="020F0502020204030204" pitchFamily="34" charset="0"/>
      <p:regular r:id="rId187"/>
      <p:bold r:id="rId188"/>
      <p:italic r:id="rId189"/>
      <p:boldItalic r:id="rId190"/>
    </p:embeddedFont>
    <p:embeddedFont>
      <p:font typeface="Trebuchet MS" panose="020B0703020202090204" pitchFamily="34" charset="0"/>
      <p:regular r:id="rId191"/>
      <p:bold r:id="rId192"/>
      <p:italic r:id="rId193"/>
      <p:boldItalic r:id="rId19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6F3C"/>
    <a:srgbClr val="957104"/>
    <a:srgbClr val="B4E2D4"/>
    <a:srgbClr val="B0E3FE"/>
    <a:srgbClr val="6A98FE"/>
    <a:srgbClr val="0129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B9631B5-78F2-41C9-869B-9F39066F8104}" styleName="中度样式 3 - 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中度样式 3 - 强调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C0F7094-B396-4FEA-AA39-9D621820287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/>
      </a:tcStyle>
    </a:lastCol>
    <a:firstCol>
      <a:tcStyle>
        <a:tcBdr/>
      </a:tcStyle>
    </a:firstCol>
    <a:lastRow>
      <a:tcStyle>
        <a:tcBdr/>
      </a:tcStyle>
    </a:lastRow>
    <a:seCell>
      <a:tcStyle>
        <a:tcBdr/>
      </a:tcStyle>
    </a:seCell>
    <a:swCell>
      <a:tcStyle>
        <a:tcBdr/>
      </a:tcStyle>
    </a:swCell>
    <a:firstRow>
      <a:tcStyle>
        <a:tcBdr/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64" autoAdjust="0"/>
    <p:restoredTop sz="94648"/>
  </p:normalViewPr>
  <p:slideViewPr>
    <p:cSldViewPr snapToGrid="0">
      <p:cViewPr varScale="1">
        <p:scale>
          <a:sx n="156" d="100"/>
          <a:sy n="156" d="100"/>
        </p:scale>
        <p:origin x="568" y="168"/>
      </p:cViewPr>
      <p:guideLst>
        <p:guide orient="horz" pos="1704"/>
        <p:guide pos="288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9" Type="http://schemas.openxmlformats.org/officeDocument/2006/relationships/slide" Target="slides/slide97.xml"/><Relationship Id="rId98" Type="http://schemas.openxmlformats.org/officeDocument/2006/relationships/slide" Target="slides/slide96.xml"/><Relationship Id="rId97" Type="http://schemas.openxmlformats.org/officeDocument/2006/relationships/slide" Target="slides/slide95.xml"/><Relationship Id="rId96" Type="http://schemas.openxmlformats.org/officeDocument/2006/relationships/slide" Target="slides/slide94.xml"/><Relationship Id="rId95" Type="http://schemas.openxmlformats.org/officeDocument/2006/relationships/slide" Target="slides/slide93.xml"/><Relationship Id="rId94" Type="http://schemas.openxmlformats.org/officeDocument/2006/relationships/slide" Target="slides/slide92.xml"/><Relationship Id="rId93" Type="http://schemas.openxmlformats.org/officeDocument/2006/relationships/slide" Target="slides/slide91.xml"/><Relationship Id="rId92" Type="http://schemas.openxmlformats.org/officeDocument/2006/relationships/slide" Target="slides/slide90.xml"/><Relationship Id="rId91" Type="http://schemas.openxmlformats.org/officeDocument/2006/relationships/slide" Target="slides/slide89.xml"/><Relationship Id="rId90" Type="http://schemas.openxmlformats.org/officeDocument/2006/relationships/slide" Target="slides/slide88.xml"/><Relationship Id="rId9" Type="http://schemas.openxmlformats.org/officeDocument/2006/relationships/slide" Target="slides/slide7.xml"/><Relationship Id="rId89" Type="http://schemas.openxmlformats.org/officeDocument/2006/relationships/slide" Target="slides/slide87.xml"/><Relationship Id="rId88" Type="http://schemas.openxmlformats.org/officeDocument/2006/relationships/slide" Target="slides/slide86.xml"/><Relationship Id="rId87" Type="http://schemas.openxmlformats.org/officeDocument/2006/relationships/slide" Target="slides/slide85.xml"/><Relationship Id="rId86" Type="http://schemas.openxmlformats.org/officeDocument/2006/relationships/slide" Target="slides/slide84.xml"/><Relationship Id="rId85" Type="http://schemas.openxmlformats.org/officeDocument/2006/relationships/slide" Target="slides/slide83.xml"/><Relationship Id="rId84" Type="http://schemas.openxmlformats.org/officeDocument/2006/relationships/slide" Target="slides/slide82.xml"/><Relationship Id="rId83" Type="http://schemas.openxmlformats.org/officeDocument/2006/relationships/slide" Target="slides/slide81.xml"/><Relationship Id="rId82" Type="http://schemas.openxmlformats.org/officeDocument/2006/relationships/slide" Target="slides/slide80.xml"/><Relationship Id="rId81" Type="http://schemas.openxmlformats.org/officeDocument/2006/relationships/slide" Target="slides/slide79.xml"/><Relationship Id="rId80" Type="http://schemas.openxmlformats.org/officeDocument/2006/relationships/slide" Target="slides/slide78.xml"/><Relationship Id="rId8" Type="http://schemas.openxmlformats.org/officeDocument/2006/relationships/slide" Target="slides/slide6.xml"/><Relationship Id="rId79" Type="http://schemas.openxmlformats.org/officeDocument/2006/relationships/slide" Target="slides/slide77.xml"/><Relationship Id="rId78" Type="http://schemas.openxmlformats.org/officeDocument/2006/relationships/slide" Target="slides/slide76.xml"/><Relationship Id="rId77" Type="http://schemas.openxmlformats.org/officeDocument/2006/relationships/slide" Target="slides/slide75.xml"/><Relationship Id="rId76" Type="http://schemas.openxmlformats.org/officeDocument/2006/relationships/slide" Target="slides/slide74.xml"/><Relationship Id="rId75" Type="http://schemas.openxmlformats.org/officeDocument/2006/relationships/slide" Target="slides/slide73.xml"/><Relationship Id="rId74" Type="http://schemas.openxmlformats.org/officeDocument/2006/relationships/slide" Target="slides/slide72.xml"/><Relationship Id="rId73" Type="http://schemas.openxmlformats.org/officeDocument/2006/relationships/slide" Target="slides/slide71.xml"/><Relationship Id="rId72" Type="http://schemas.openxmlformats.org/officeDocument/2006/relationships/slide" Target="slides/slide70.xml"/><Relationship Id="rId71" Type="http://schemas.openxmlformats.org/officeDocument/2006/relationships/slide" Target="slides/slide69.xml"/><Relationship Id="rId70" Type="http://schemas.openxmlformats.org/officeDocument/2006/relationships/slide" Target="slides/slide68.xml"/><Relationship Id="rId7" Type="http://schemas.openxmlformats.org/officeDocument/2006/relationships/slide" Target="slides/slide5.xml"/><Relationship Id="rId69" Type="http://schemas.openxmlformats.org/officeDocument/2006/relationships/slide" Target="slides/slide67.xml"/><Relationship Id="rId68" Type="http://schemas.openxmlformats.org/officeDocument/2006/relationships/slide" Target="slides/slide66.xml"/><Relationship Id="rId67" Type="http://schemas.openxmlformats.org/officeDocument/2006/relationships/slide" Target="slides/slide65.xml"/><Relationship Id="rId66" Type="http://schemas.openxmlformats.org/officeDocument/2006/relationships/slide" Target="slides/slide64.xml"/><Relationship Id="rId65" Type="http://schemas.openxmlformats.org/officeDocument/2006/relationships/slide" Target="slides/slide63.xml"/><Relationship Id="rId64" Type="http://schemas.openxmlformats.org/officeDocument/2006/relationships/slide" Target="slides/slide62.xml"/><Relationship Id="rId63" Type="http://schemas.openxmlformats.org/officeDocument/2006/relationships/slide" Target="slides/slide61.xml"/><Relationship Id="rId62" Type="http://schemas.openxmlformats.org/officeDocument/2006/relationships/slide" Target="slides/slide60.xml"/><Relationship Id="rId61" Type="http://schemas.openxmlformats.org/officeDocument/2006/relationships/slide" Target="slides/slide59.xml"/><Relationship Id="rId60" Type="http://schemas.openxmlformats.org/officeDocument/2006/relationships/slide" Target="slides/slide58.xml"/><Relationship Id="rId6" Type="http://schemas.openxmlformats.org/officeDocument/2006/relationships/slide" Target="slides/slide4.xml"/><Relationship Id="rId59" Type="http://schemas.openxmlformats.org/officeDocument/2006/relationships/slide" Target="slides/slide57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4" Type="http://schemas.openxmlformats.org/officeDocument/2006/relationships/font" Target="fonts/font20.fntdata"/><Relationship Id="rId193" Type="http://schemas.openxmlformats.org/officeDocument/2006/relationships/font" Target="fonts/font19.fntdata"/><Relationship Id="rId192" Type="http://schemas.openxmlformats.org/officeDocument/2006/relationships/font" Target="fonts/font18.fntdata"/><Relationship Id="rId191" Type="http://schemas.openxmlformats.org/officeDocument/2006/relationships/font" Target="fonts/font17.fntdata"/><Relationship Id="rId190" Type="http://schemas.openxmlformats.org/officeDocument/2006/relationships/font" Target="fonts/font16.fntdata"/><Relationship Id="rId19" Type="http://schemas.openxmlformats.org/officeDocument/2006/relationships/slide" Target="slides/slide17.xml"/><Relationship Id="rId189" Type="http://schemas.openxmlformats.org/officeDocument/2006/relationships/font" Target="fonts/font15.fntdata"/><Relationship Id="rId188" Type="http://schemas.openxmlformats.org/officeDocument/2006/relationships/font" Target="fonts/font14.fntdata"/><Relationship Id="rId187" Type="http://schemas.openxmlformats.org/officeDocument/2006/relationships/font" Target="fonts/font13.fntdata"/><Relationship Id="rId186" Type="http://schemas.openxmlformats.org/officeDocument/2006/relationships/font" Target="fonts/font12.fntdata"/><Relationship Id="rId185" Type="http://schemas.openxmlformats.org/officeDocument/2006/relationships/font" Target="fonts/font11.fntdata"/><Relationship Id="rId184" Type="http://schemas.openxmlformats.org/officeDocument/2006/relationships/font" Target="fonts/font10.fntdata"/><Relationship Id="rId183" Type="http://schemas.openxmlformats.org/officeDocument/2006/relationships/font" Target="fonts/font9.fntdata"/><Relationship Id="rId182" Type="http://schemas.openxmlformats.org/officeDocument/2006/relationships/font" Target="fonts/font8.fntdata"/><Relationship Id="rId181" Type="http://schemas.openxmlformats.org/officeDocument/2006/relationships/font" Target="fonts/font7.fntdata"/><Relationship Id="rId180" Type="http://schemas.openxmlformats.org/officeDocument/2006/relationships/font" Target="fonts/font6.fntdata"/><Relationship Id="rId18" Type="http://schemas.openxmlformats.org/officeDocument/2006/relationships/slide" Target="slides/slide16.xml"/><Relationship Id="rId179" Type="http://schemas.openxmlformats.org/officeDocument/2006/relationships/font" Target="fonts/font5.fntdata"/><Relationship Id="rId178" Type="http://schemas.openxmlformats.org/officeDocument/2006/relationships/font" Target="fonts/font4.fntdata"/><Relationship Id="rId177" Type="http://schemas.openxmlformats.org/officeDocument/2006/relationships/font" Target="fonts/font3.fntdata"/><Relationship Id="rId176" Type="http://schemas.openxmlformats.org/officeDocument/2006/relationships/font" Target="fonts/font2.fntdata"/><Relationship Id="rId175" Type="http://schemas.openxmlformats.org/officeDocument/2006/relationships/font" Target="fonts/font1.fntdata"/><Relationship Id="rId174" Type="http://schemas.openxmlformats.org/officeDocument/2006/relationships/tableStyles" Target="tableStyles.xml"/><Relationship Id="rId173" Type="http://schemas.openxmlformats.org/officeDocument/2006/relationships/viewProps" Target="viewProps.xml"/><Relationship Id="rId172" Type="http://schemas.openxmlformats.org/officeDocument/2006/relationships/presProps" Target="presProps.xml"/><Relationship Id="rId171" Type="http://schemas.openxmlformats.org/officeDocument/2006/relationships/notesMaster" Target="notesMasters/notesMaster1.xml"/><Relationship Id="rId170" Type="http://schemas.openxmlformats.org/officeDocument/2006/relationships/slide" Target="slides/slide168.xml"/><Relationship Id="rId17" Type="http://schemas.openxmlformats.org/officeDocument/2006/relationships/slide" Target="slides/slide15.xml"/><Relationship Id="rId169" Type="http://schemas.openxmlformats.org/officeDocument/2006/relationships/slide" Target="slides/slide167.xml"/><Relationship Id="rId168" Type="http://schemas.openxmlformats.org/officeDocument/2006/relationships/slide" Target="slides/slide166.xml"/><Relationship Id="rId167" Type="http://schemas.openxmlformats.org/officeDocument/2006/relationships/slide" Target="slides/slide165.xml"/><Relationship Id="rId166" Type="http://schemas.openxmlformats.org/officeDocument/2006/relationships/slide" Target="slides/slide164.xml"/><Relationship Id="rId165" Type="http://schemas.openxmlformats.org/officeDocument/2006/relationships/slide" Target="slides/slide163.xml"/><Relationship Id="rId164" Type="http://schemas.openxmlformats.org/officeDocument/2006/relationships/slide" Target="slides/slide162.xml"/><Relationship Id="rId163" Type="http://schemas.openxmlformats.org/officeDocument/2006/relationships/slide" Target="slides/slide161.xml"/><Relationship Id="rId162" Type="http://schemas.openxmlformats.org/officeDocument/2006/relationships/slide" Target="slides/slide160.xml"/><Relationship Id="rId161" Type="http://schemas.openxmlformats.org/officeDocument/2006/relationships/slide" Target="slides/slide159.xml"/><Relationship Id="rId160" Type="http://schemas.openxmlformats.org/officeDocument/2006/relationships/slide" Target="slides/slide158.xml"/><Relationship Id="rId16" Type="http://schemas.openxmlformats.org/officeDocument/2006/relationships/slide" Target="slides/slide14.xml"/><Relationship Id="rId159" Type="http://schemas.openxmlformats.org/officeDocument/2006/relationships/slide" Target="slides/slide157.xml"/><Relationship Id="rId158" Type="http://schemas.openxmlformats.org/officeDocument/2006/relationships/slide" Target="slides/slide156.xml"/><Relationship Id="rId157" Type="http://schemas.openxmlformats.org/officeDocument/2006/relationships/slide" Target="slides/slide155.xml"/><Relationship Id="rId156" Type="http://schemas.openxmlformats.org/officeDocument/2006/relationships/slide" Target="slides/slide154.xml"/><Relationship Id="rId155" Type="http://schemas.openxmlformats.org/officeDocument/2006/relationships/slide" Target="slides/slide153.xml"/><Relationship Id="rId154" Type="http://schemas.openxmlformats.org/officeDocument/2006/relationships/slide" Target="slides/slide152.xml"/><Relationship Id="rId153" Type="http://schemas.openxmlformats.org/officeDocument/2006/relationships/slide" Target="slides/slide151.xml"/><Relationship Id="rId152" Type="http://schemas.openxmlformats.org/officeDocument/2006/relationships/slide" Target="slides/slide150.xml"/><Relationship Id="rId151" Type="http://schemas.openxmlformats.org/officeDocument/2006/relationships/slide" Target="slides/slide149.xml"/><Relationship Id="rId150" Type="http://schemas.openxmlformats.org/officeDocument/2006/relationships/slide" Target="slides/slide148.xml"/><Relationship Id="rId15" Type="http://schemas.openxmlformats.org/officeDocument/2006/relationships/slide" Target="slides/slide13.xml"/><Relationship Id="rId149" Type="http://schemas.openxmlformats.org/officeDocument/2006/relationships/slide" Target="slides/slide147.xml"/><Relationship Id="rId148" Type="http://schemas.openxmlformats.org/officeDocument/2006/relationships/slide" Target="slides/slide146.xml"/><Relationship Id="rId147" Type="http://schemas.openxmlformats.org/officeDocument/2006/relationships/slide" Target="slides/slide145.xml"/><Relationship Id="rId146" Type="http://schemas.openxmlformats.org/officeDocument/2006/relationships/slide" Target="slides/slide144.xml"/><Relationship Id="rId145" Type="http://schemas.openxmlformats.org/officeDocument/2006/relationships/slide" Target="slides/slide143.xml"/><Relationship Id="rId144" Type="http://schemas.openxmlformats.org/officeDocument/2006/relationships/slide" Target="slides/slide142.xml"/><Relationship Id="rId143" Type="http://schemas.openxmlformats.org/officeDocument/2006/relationships/slide" Target="slides/slide141.xml"/><Relationship Id="rId142" Type="http://schemas.openxmlformats.org/officeDocument/2006/relationships/slide" Target="slides/slide140.xml"/><Relationship Id="rId141" Type="http://schemas.openxmlformats.org/officeDocument/2006/relationships/slide" Target="slides/slide139.xml"/><Relationship Id="rId140" Type="http://schemas.openxmlformats.org/officeDocument/2006/relationships/slide" Target="slides/slide138.xml"/><Relationship Id="rId14" Type="http://schemas.openxmlformats.org/officeDocument/2006/relationships/slide" Target="slides/slide12.xml"/><Relationship Id="rId139" Type="http://schemas.openxmlformats.org/officeDocument/2006/relationships/slide" Target="slides/slide137.xml"/><Relationship Id="rId138" Type="http://schemas.openxmlformats.org/officeDocument/2006/relationships/slide" Target="slides/slide136.xml"/><Relationship Id="rId137" Type="http://schemas.openxmlformats.org/officeDocument/2006/relationships/slide" Target="slides/slide135.xml"/><Relationship Id="rId136" Type="http://schemas.openxmlformats.org/officeDocument/2006/relationships/slide" Target="slides/slide134.xml"/><Relationship Id="rId135" Type="http://schemas.openxmlformats.org/officeDocument/2006/relationships/slide" Target="slides/slide133.xml"/><Relationship Id="rId134" Type="http://schemas.openxmlformats.org/officeDocument/2006/relationships/slide" Target="slides/slide132.xml"/><Relationship Id="rId133" Type="http://schemas.openxmlformats.org/officeDocument/2006/relationships/slide" Target="slides/slide131.xml"/><Relationship Id="rId132" Type="http://schemas.openxmlformats.org/officeDocument/2006/relationships/slide" Target="slides/slide130.xml"/><Relationship Id="rId131" Type="http://schemas.openxmlformats.org/officeDocument/2006/relationships/slide" Target="slides/slide129.xml"/><Relationship Id="rId130" Type="http://schemas.openxmlformats.org/officeDocument/2006/relationships/slide" Target="slides/slide128.xml"/><Relationship Id="rId13" Type="http://schemas.openxmlformats.org/officeDocument/2006/relationships/slide" Target="slides/slide11.xml"/><Relationship Id="rId129" Type="http://schemas.openxmlformats.org/officeDocument/2006/relationships/slide" Target="slides/slide127.xml"/><Relationship Id="rId128" Type="http://schemas.openxmlformats.org/officeDocument/2006/relationships/slide" Target="slides/slide126.xml"/><Relationship Id="rId127" Type="http://schemas.openxmlformats.org/officeDocument/2006/relationships/slide" Target="slides/slide125.xml"/><Relationship Id="rId126" Type="http://schemas.openxmlformats.org/officeDocument/2006/relationships/slide" Target="slides/slide124.xml"/><Relationship Id="rId125" Type="http://schemas.openxmlformats.org/officeDocument/2006/relationships/slide" Target="slides/slide123.xml"/><Relationship Id="rId124" Type="http://schemas.openxmlformats.org/officeDocument/2006/relationships/slide" Target="slides/slide122.xml"/><Relationship Id="rId123" Type="http://schemas.openxmlformats.org/officeDocument/2006/relationships/slide" Target="slides/slide121.xml"/><Relationship Id="rId122" Type="http://schemas.openxmlformats.org/officeDocument/2006/relationships/slide" Target="slides/slide120.xml"/><Relationship Id="rId121" Type="http://schemas.openxmlformats.org/officeDocument/2006/relationships/slide" Target="slides/slide119.xml"/><Relationship Id="rId120" Type="http://schemas.openxmlformats.org/officeDocument/2006/relationships/slide" Target="slides/slide118.xml"/><Relationship Id="rId12" Type="http://schemas.openxmlformats.org/officeDocument/2006/relationships/slide" Target="slides/slide10.xml"/><Relationship Id="rId119" Type="http://schemas.openxmlformats.org/officeDocument/2006/relationships/slide" Target="slides/slide117.xml"/><Relationship Id="rId118" Type="http://schemas.openxmlformats.org/officeDocument/2006/relationships/slide" Target="slides/slide116.xml"/><Relationship Id="rId117" Type="http://schemas.openxmlformats.org/officeDocument/2006/relationships/slide" Target="slides/slide115.xml"/><Relationship Id="rId116" Type="http://schemas.openxmlformats.org/officeDocument/2006/relationships/slide" Target="slides/slide114.xml"/><Relationship Id="rId115" Type="http://schemas.openxmlformats.org/officeDocument/2006/relationships/slide" Target="slides/slide113.xml"/><Relationship Id="rId114" Type="http://schemas.openxmlformats.org/officeDocument/2006/relationships/slide" Target="slides/slide112.xml"/><Relationship Id="rId113" Type="http://schemas.openxmlformats.org/officeDocument/2006/relationships/slide" Target="slides/slide111.xml"/><Relationship Id="rId112" Type="http://schemas.openxmlformats.org/officeDocument/2006/relationships/slide" Target="slides/slide110.xml"/><Relationship Id="rId111" Type="http://schemas.openxmlformats.org/officeDocument/2006/relationships/slide" Target="slides/slide109.xml"/><Relationship Id="rId110" Type="http://schemas.openxmlformats.org/officeDocument/2006/relationships/slide" Target="slides/slide108.xml"/><Relationship Id="rId11" Type="http://schemas.openxmlformats.org/officeDocument/2006/relationships/slide" Target="slides/slide9.xml"/><Relationship Id="rId109" Type="http://schemas.openxmlformats.org/officeDocument/2006/relationships/slide" Target="slides/slide107.xml"/><Relationship Id="rId108" Type="http://schemas.openxmlformats.org/officeDocument/2006/relationships/slide" Target="slides/slide106.xml"/><Relationship Id="rId107" Type="http://schemas.openxmlformats.org/officeDocument/2006/relationships/slide" Target="slides/slide105.xml"/><Relationship Id="rId106" Type="http://schemas.openxmlformats.org/officeDocument/2006/relationships/slide" Target="slides/slide104.xml"/><Relationship Id="rId105" Type="http://schemas.openxmlformats.org/officeDocument/2006/relationships/slide" Target="slides/slide103.xml"/><Relationship Id="rId104" Type="http://schemas.openxmlformats.org/officeDocument/2006/relationships/slide" Target="slides/slide102.xml"/><Relationship Id="rId103" Type="http://schemas.openxmlformats.org/officeDocument/2006/relationships/slide" Target="slides/slide101.xml"/><Relationship Id="rId102" Type="http://schemas.openxmlformats.org/officeDocument/2006/relationships/slide" Target="slides/slide100.xml"/><Relationship Id="rId101" Type="http://schemas.openxmlformats.org/officeDocument/2006/relationships/slide" Target="slides/slide99.xml"/><Relationship Id="rId100" Type="http://schemas.openxmlformats.org/officeDocument/2006/relationships/slide" Target="slides/slide98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7" Type="http://schemas.openxmlformats.org/officeDocument/2006/relationships/image" Target="../media/image5.png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9" Type="http://schemas.openxmlformats.org/officeDocument/2006/relationships/image" Target="../media/image7.png"/><Relationship Id="rId8" Type="http://schemas.openxmlformats.org/officeDocument/2006/relationships/image" Target="../media/image6.png"/><Relationship Id="rId7" Type="http://schemas.openxmlformats.org/officeDocument/2006/relationships/image" Target="../media/image5.png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3" Type="http://schemas.openxmlformats.org/officeDocument/2006/relationships/hyperlink" Target="http://www.run.ai" TargetMode="External"/><Relationship Id="rId2" Type="http://schemas.openxmlformats.org/officeDocument/2006/relationships/hyperlink" Target="mailto:info@run.ai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9" Type="http://schemas.openxmlformats.org/officeDocument/2006/relationships/image" Target="../media/image7.png"/><Relationship Id="rId8" Type="http://schemas.openxmlformats.org/officeDocument/2006/relationships/image" Target="../media/image6.png"/><Relationship Id="rId7" Type="http://schemas.openxmlformats.org/officeDocument/2006/relationships/image" Target="../media/image5.png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3" Type="http://schemas.openxmlformats.org/officeDocument/2006/relationships/hyperlink" Target="http://www.run.ai" TargetMode="External"/><Relationship Id="rId2" Type="http://schemas.openxmlformats.org/officeDocument/2006/relationships/hyperlink" Target="mailto:info@run.ai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ull Image Bleed">
  <p:cSld name="CUSTOM_2_1"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4"/>
          <p:cNvSpPr>
            <a:spLocks noGrp="1"/>
          </p:cNvSpPr>
          <p:nvPr>
            <p:ph type="pic" idx="2"/>
          </p:nvPr>
        </p:nvSpPr>
        <p:spPr>
          <a:xfrm>
            <a:off x="-4500" y="0"/>
            <a:ext cx="9153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28" name="Google Shape;228;p3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Clean" charset="0"/>
                <a:ea typeface="Clean" charset="0"/>
                <a:cs typeface="Clean" charset="0"/>
                <a:sym typeface="Clean" charset="0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Subtitle, and Content">
  <p:cSld name="Title, Subtitle, and Content"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48"/>
          <p:cNvSpPr txBox="1">
            <a:spLocks noGrp="1"/>
          </p:cNvSpPr>
          <p:nvPr>
            <p:ph type="title"/>
          </p:nvPr>
        </p:nvSpPr>
        <p:spPr>
          <a:xfrm>
            <a:off x="415290" y="434340"/>
            <a:ext cx="8313300" cy="4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dk2"/>
                </a:solidFill>
                <a:latin typeface="+mj-lt"/>
                <a:cs typeface="+mj-l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5" name="Google Shape;365;p48"/>
          <p:cNvSpPr txBox="1">
            <a:spLocks noGrp="1"/>
          </p:cNvSpPr>
          <p:nvPr>
            <p:ph type="body" idx="1"/>
          </p:nvPr>
        </p:nvSpPr>
        <p:spPr>
          <a:xfrm>
            <a:off x="430625" y="1752529"/>
            <a:ext cx="8290500" cy="30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rebuchet MS"/>
              <a:buNone/>
              <a:defRPr sz="1200">
                <a:solidFill>
                  <a:schemeClr val="accent4"/>
                </a:solidFill>
                <a:latin typeface="+mj-lt"/>
                <a:cs typeface="+mj-lt"/>
              </a:defRPr>
            </a:lvl1pPr>
            <a:lvl2pPr marL="914400" lvl="1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rebuchet MS"/>
              <a:buNone/>
              <a:defRPr sz="1000">
                <a:solidFill>
                  <a:schemeClr val="accent4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rebuchet MS"/>
              <a:buNone/>
              <a:defRPr sz="900">
                <a:solidFill>
                  <a:schemeClr val="accent4"/>
                </a:solidFill>
              </a:defRPr>
            </a:lvl3pPr>
            <a:lvl4pPr marL="1828800" lvl="3" indent="-32385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>
                <a:solidFill>
                  <a:schemeClr val="lt1"/>
                </a:solidFill>
              </a:defRPr>
            </a:lvl4pPr>
            <a:lvl5pPr marL="2286000" lvl="4" indent="-33655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oto Sans Symbols"/>
              <a:buChar char="▪"/>
              <a:defRPr>
                <a:solidFill>
                  <a:schemeClr val="lt1"/>
                </a:solidFill>
              </a:defRPr>
            </a:lvl5pPr>
            <a:lvl6pPr marL="2743200" lvl="5" indent="-28575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900"/>
              <a:buChar char="■"/>
              <a:defRPr/>
            </a:lvl6pPr>
            <a:lvl7pPr marL="3200400" lvl="6" indent="-28575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900"/>
              <a:buChar char="●"/>
              <a:defRPr/>
            </a:lvl7pPr>
            <a:lvl8pPr marL="3657600" lvl="7" indent="-28575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900"/>
              <a:buChar char="○"/>
              <a:defRPr/>
            </a:lvl8pPr>
            <a:lvl9pPr marL="4114800" lvl="8" indent="-28575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900"/>
              <a:buChar char="■"/>
              <a:defRPr/>
            </a:lvl9pPr>
          </a:lstStyle>
          <a:p/>
        </p:txBody>
      </p:sp>
      <p:sp>
        <p:nvSpPr>
          <p:cNvPr id="366" name="Google Shape;366;p48"/>
          <p:cNvSpPr txBox="1">
            <a:spLocks noGrp="1"/>
          </p:cNvSpPr>
          <p:nvPr>
            <p:ph type="body" idx="2"/>
          </p:nvPr>
        </p:nvSpPr>
        <p:spPr>
          <a:xfrm>
            <a:off x="415290" y="906780"/>
            <a:ext cx="8313300" cy="43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500"/>
              <a:buFont typeface="Trebuchet MS"/>
              <a:buNone/>
              <a:defRPr sz="1500" b="0">
                <a:solidFill>
                  <a:schemeClr val="lt2"/>
                </a:solidFill>
                <a:latin typeface="+mj-lt"/>
                <a:ea typeface="Trebuchet MS"/>
                <a:cs typeface="+mj-lt"/>
                <a:sym typeface="Trebuchet MS"/>
              </a:defRPr>
            </a:lvl1pPr>
            <a:lvl2pPr marL="914400" lvl="1" indent="-2286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300"/>
              <a:buFont typeface="Trebuchet MS"/>
              <a:buNone/>
              <a:defRPr sz="23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lvl="2" indent="-2286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300"/>
              <a:buFont typeface="Trebuchet MS"/>
              <a:buNone/>
              <a:defRPr sz="23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lvl="3" indent="-228600" algn="ctr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300"/>
              <a:buFont typeface="Trebuchet MS"/>
              <a:buNone/>
              <a:defRPr sz="23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lvl="4" indent="-228600" algn="ctr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2300"/>
              <a:buFont typeface="Trebuchet MS"/>
              <a:buNone/>
              <a:defRPr sz="23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lvl="5" indent="-28575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900"/>
              <a:buChar char="■"/>
              <a:defRPr/>
            </a:lvl6pPr>
            <a:lvl7pPr marL="3200400" lvl="6" indent="-28575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900"/>
              <a:buChar char="●"/>
              <a:defRPr/>
            </a:lvl7pPr>
            <a:lvl8pPr marL="3657600" lvl="7" indent="-28575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900"/>
              <a:buChar char="○"/>
              <a:defRPr/>
            </a:lvl8pPr>
            <a:lvl9pPr marL="4114800" lvl="8" indent="-28575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900"/>
              <a:buChar char="■"/>
              <a:defRPr/>
            </a:lvl9pPr>
          </a:lstStyle>
          <a:p/>
        </p:txBody>
      </p:sp>
      <p:sp>
        <p:nvSpPr>
          <p:cNvPr id="367" name="Google Shape;367;p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+mj-lt"/>
                <a:ea typeface="Clean" charset="0"/>
                <a:cs typeface="+mj-lt"/>
                <a:sym typeface="Clean" charset="0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Subtitle, and Content with CONFIDENTIAL">
  <p:cSld name="Title, Subtitle, and Content with CONFIDENTIAL"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49"/>
          <p:cNvSpPr txBox="1">
            <a:spLocks noGrp="1"/>
          </p:cNvSpPr>
          <p:nvPr>
            <p:ph type="title"/>
          </p:nvPr>
        </p:nvSpPr>
        <p:spPr>
          <a:xfrm>
            <a:off x="415290" y="551022"/>
            <a:ext cx="83136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38075" rIns="76200" bIns="38075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dk2"/>
                </a:solidFill>
                <a:latin typeface="+mj-lt"/>
                <a:cs typeface="+mj-l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0" name="Google Shape;370;p49"/>
          <p:cNvSpPr txBox="1">
            <a:spLocks noGrp="1"/>
          </p:cNvSpPr>
          <p:nvPr>
            <p:ph type="body" idx="1"/>
          </p:nvPr>
        </p:nvSpPr>
        <p:spPr>
          <a:xfrm>
            <a:off x="426720" y="1752529"/>
            <a:ext cx="8290500" cy="30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38075" rIns="76200" bIns="3807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rebuchet MS"/>
              <a:buNone/>
              <a:defRPr sz="1700">
                <a:solidFill>
                  <a:schemeClr val="dk2"/>
                </a:solidFill>
                <a:latin typeface="+mj-lt"/>
                <a:cs typeface="+mj-lt"/>
              </a:defRPr>
            </a:lvl1pPr>
            <a:lvl2pPr marL="914400" lvl="1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rebuchet MS"/>
              <a:buNone/>
              <a:defRPr sz="1500">
                <a:solidFill>
                  <a:schemeClr val="dk2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Trebuchet MS"/>
              <a:buNone/>
              <a:defRPr sz="1300">
                <a:solidFill>
                  <a:schemeClr val="dk2"/>
                </a:solidFill>
              </a:defRPr>
            </a:lvl3pPr>
            <a:lvl4pPr marL="1828800" lvl="3" indent="-32385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>
                <a:solidFill>
                  <a:schemeClr val="lt1"/>
                </a:solidFill>
              </a:defRPr>
            </a:lvl4pPr>
            <a:lvl5pPr marL="2286000" lvl="4" indent="-33655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oto Sans Symbols"/>
              <a:buChar char="▪"/>
              <a:defRPr>
                <a:solidFill>
                  <a:schemeClr val="lt1"/>
                </a:solidFill>
              </a:defRPr>
            </a:lvl5pPr>
            <a:lvl6pPr marL="2743200" lvl="5" indent="-32385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500"/>
              <a:buChar char="■"/>
              <a:defRPr/>
            </a:lvl6pPr>
            <a:lvl7pPr marL="3200400" lvl="6" indent="-32385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  <a:defRPr/>
            </a:lvl7pPr>
            <a:lvl8pPr marL="3657600" lvl="7" indent="-32385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500"/>
              <a:buChar char="○"/>
              <a:defRPr/>
            </a:lvl8pPr>
            <a:lvl9pPr marL="4114800" lvl="8" indent="-32385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500"/>
              <a:buChar char="■"/>
              <a:defRPr/>
            </a:lvl9pPr>
          </a:lstStyle>
          <a:p/>
        </p:txBody>
      </p:sp>
      <p:sp>
        <p:nvSpPr>
          <p:cNvPr id="371" name="Google Shape;371;p49"/>
          <p:cNvSpPr txBox="1">
            <a:spLocks noGrp="1"/>
          </p:cNvSpPr>
          <p:nvPr>
            <p:ph type="body" idx="2"/>
          </p:nvPr>
        </p:nvSpPr>
        <p:spPr>
          <a:xfrm>
            <a:off x="415290" y="986111"/>
            <a:ext cx="8313600" cy="43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38075" rIns="76200" bIns="38075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Trebuchet MS"/>
              <a:buNone/>
              <a:defRPr sz="2000" b="0">
                <a:solidFill>
                  <a:schemeClr val="lt2"/>
                </a:solidFill>
                <a:latin typeface="+mj-lt"/>
                <a:ea typeface="Trebuchet MS"/>
                <a:cs typeface="+mj-lt"/>
                <a:sym typeface="Trebuchet MS"/>
              </a:defRPr>
            </a:lvl1pPr>
            <a:lvl2pPr marL="914400" lvl="1" indent="-2286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300"/>
              <a:buFont typeface="Trebuchet MS"/>
              <a:buNone/>
              <a:defRPr sz="23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lvl="2" indent="-2286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300"/>
              <a:buFont typeface="Trebuchet MS"/>
              <a:buNone/>
              <a:defRPr sz="23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lvl="3" indent="-228600" algn="ctr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300"/>
              <a:buFont typeface="Trebuchet MS"/>
              <a:buNone/>
              <a:defRPr sz="23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lvl="4" indent="-228600" algn="ctr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2300"/>
              <a:buFont typeface="Trebuchet MS"/>
              <a:buNone/>
              <a:defRPr sz="23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lvl="5" indent="-32385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500"/>
              <a:buChar char="■"/>
              <a:defRPr/>
            </a:lvl6pPr>
            <a:lvl7pPr marL="3200400" lvl="6" indent="-32385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  <a:defRPr/>
            </a:lvl7pPr>
            <a:lvl8pPr marL="3657600" lvl="7" indent="-32385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500"/>
              <a:buChar char="○"/>
              <a:defRPr/>
            </a:lvl8pPr>
            <a:lvl9pPr marL="4114800" lvl="8" indent="-32385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500"/>
              <a:buChar char="■"/>
              <a:defRPr/>
            </a:lvl9pPr>
          </a:lstStyle>
          <a:p/>
        </p:txBody>
      </p:sp>
      <p:sp>
        <p:nvSpPr>
          <p:cNvPr id="372" name="Google Shape;372;p4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+mj-lt"/>
                <a:ea typeface="Arial"/>
                <a:cs typeface="+mj-lt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er and Content">
  <p:cSld name="Header and Content"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51"/>
          <p:cNvSpPr txBox="1">
            <a:spLocks noGrp="1"/>
          </p:cNvSpPr>
          <p:nvPr>
            <p:ph type="body" idx="1"/>
          </p:nvPr>
        </p:nvSpPr>
        <p:spPr>
          <a:xfrm>
            <a:off x="342900" y="932201"/>
            <a:ext cx="8458200" cy="35355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>
                <a:latin typeface="+mj-lt"/>
                <a:cs typeface="+mj-lt"/>
              </a:defRPr>
            </a:lvl1pPr>
            <a:lvl2pPr marL="914400" lvl="1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377" name="Google Shape;377;p51"/>
          <p:cNvSpPr txBox="1">
            <a:spLocks noGrp="1"/>
          </p:cNvSpPr>
          <p:nvPr>
            <p:ph type="title"/>
          </p:nvPr>
        </p:nvSpPr>
        <p:spPr>
          <a:xfrm>
            <a:off x="342900" y="291059"/>
            <a:ext cx="8458200" cy="622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latin typeface="+mj-lt"/>
                <a:cs typeface="+mj-l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86434" y="4910328"/>
            <a:ext cx="3319272" cy="89154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>
              <a:defRPr lang="en-US" sz="600" smtClean="0">
                <a:solidFill>
                  <a:schemeClr val="tx1"/>
                </a:solidFill>
                <a:latin typeface="+mj-lt"/>
                <a:cs typeface="+mj-lt"/>
              </a:defRPr>
            </a:lvl1pPr>
          </a:lstStyle>
          <a:p>
            <a:r>
              <a:rPr lang="en-US"/>
              <a:t>© 2020 NetApp, Inc. All rights reserved.  — NETAPP CONFIDENTIAL — </a:t>
            </a:r>
            <a:endParaRPr lang="en-US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7824" y="4910328"/>
            <a:ext cx="301752" cy="89154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 algn="ctr">
              <a:defRPr lang="en-US" sz="600" b="0" smtClean="0">
                <a:solidFill>
                  <a:schemeClr val="tx1"/>
                </a:solidFill>
                <a:latin typeface="+mj-lt"/>
                <a:cs typeface="+mj-lt"/>
              </a:defRPr>
            </a:lvl1pPr>
          </a:lstStyle>
          <a:p>
            <a:fld id="{B071A5F3-A4FF-4CEE-8215-C08835B585C1}" type="slidenum">
              <a:rPr lang="en-US" smtClean="0"/>
            </a:fld>
            <a:endParaRPr lang="en-US"/>
          </a:p>
        </p:txBody>
      </p:sp>
      <p:sp>
        <p:nvSpPr>
          <p:cNvPr id="8" name="Content Placeholder 39"/>
          <p:cNvSpPr>
            <a:spLocks noGrp="1"/>
          </p:cNvSpPr>
          <p:nvPr>
            <p:ph sz="quarter" idx="15" hasCustomPrompt="1"/>
          </p:nvPr>
        </p:nvSpPr>
        <p:spPr bwMode="gray">
          <a:xfrm>
            <a:off x="281178" y="1337310"/>
            <a:ext cx="2770632" cy="3154680"/>
          </a:xfrm>
          <a:prstGeom prst="rect">
            <a:avLst/>
          </a:prstGeom>
        </p:spPr>
        <p:txBody>
          <a:bodyPr wrap="square" lIns="91521">
            <a:noAutofit/>
          </a:bodyPr>
          <a:lstStyle>
            <a:lvl1pPr>
              <a:defRPr>
                <a:latin typeface="+mj-lt"/>
                <a:cs typeface="+mj-lt"/>
              </a:defRPr>
            </a:lvl1pPr>
            <a:lvl2pPr>
              <a:defRPr>
                <a:latin typeface="+mj-lt"/>
                <a:cs typeface="+mj-lt"/>
              </a:defRPr>
            </a:lvl2pPr>
            <a:lvl3pPr>
              <a:defRPr>
                <a:latin typeface="+mj-lt"/>
                <a:cs typeface="+mj-lt"/>
              </a:defRPr>
            </a:lvl3pPr>
            <a:lvl4pPr>
              <a:defRPr>
                <a:latin typeface="+mj-lt"/>
                <a:cs typeface="+mj-lt"/>
              </a:defRPr>
            </a:lvl4pPr>
            <a:lvl5pPr>
              <a:defRPr>
                <a:latin typeface="+mj-lt"/>
                <a:cs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11" name="Content Placeholder 39"/>
          <p:cNvSpPr>
            <a:spLocks noGrp="1"/>
          </p:cNvSpPr>
          <p:nvPr>
            <p:ph sz="quarter" idx="17" hasCustomPrompt="1"/>
          </p:nvPr>
        </p:nvSpPr>
        <p:spPr bwMode="gray">
          <a:xfrm>
            <a:off x="3185494" y="1337310"/>
            <a:ext cx="2770632" cy="3154680"/>
          </a:xfrm>
          <a:prstGeom prst="rect">
            <a:avLst/>
          </a:prstGeom>
        </p:spPr>
        <p:txBody>
          <a:bodyPr wrap="square" lIns="91521">
            <a:noAutofit/>
          </a:bodyPr>
          <a:lstStyle>
            <a:lvl1pPr>
              <a:defRPr>
                <a:latin typeface="+mj-lt"/>
                <a:cs typeface="+mj-lt"/>
              </a:defRPr>
            </a:lvl1pPr>
            <a:lvl2pPr>
              <a:defRPr>
                <a:latin typeface="+mj-lt"/>
                <a:cs typeface="+mj-lt"/>
              </a:defRPr>
            </a:lvl2pPr>
            <a:lvl3pPr>
              <a:defRPr>
                <a:latin typeface="+mj-lt"/>
                <a:cs typeface="+mj-lt"/>
              </a:defRPr>
            </a:lvl3pPr>
            <a:lvl4pPr>
              <a:defRPr>
                <a:latin typeface="+mj-lt"/>
                <a:cs typeface="+mj-lt"/>
              </a:defRPr>
            </a:lvl4pPr>
            <a:lvl5pPr>
              <a:defRPr>
                <a:latin typeface="+mj-lt"/>
                <a:cs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16" name="Content Placeholder 39"/>
          <p:cNvSpPr>
            <a:spLocks noGrp="1"/>
          </p:cNvSpPr>
          <p:nvPr>
            <p:ph sz="quarter" idx="18" hasCustomPrompt="1"/>
          </p:nvPr>
        </p:nvSpPr>
        <p:spPr bwMode="gray">
          <a:xfrm>
            <a:off x="6089810" y="1337310"/>
            <a:ext cx="2770632" cy="3154680"/>
          </a:xfrm>
          <a:prstGeom prst="rect">
            <a:avLst/>
          </a:prstGeom>
        </p:spPr>
        <p:txBody>
          <a:bodyPr wrap="square" lIns="91521">
            <a:noAutofit/>
          </a:bodyPr>
          <a:lstStyle>
            <a:lvl1pPr>
              <a:defRPr>
                <a:latin typeface="+mj-lt"/>
                <a:cs typeface="+mj-lt"/>
              </a:defRPr>
            </a:lvl1pPr>
            <a:lvl2pPr>
              <a:defRPr>
                <a:latin typeface="+mj-lt"/>
                <a:cs typeface="+mj-lt"/>
              </a:defRPr>
            </a:lvl2pPr>
            <a:lvl3pPr>
              <a:defRPr>
                <a:latin typeface="+mj-lt"/>
                <a:cs typeface="+mj-lt"/>
              </a:defRPr>
            </a:lvl3pPr>
            <a:lvl4pPr>
              <a:defRPr>
                <a:latin typeface="+mj-lt"/>
                <a:cs typeface="+mj-lt"/>
              </a:defRPr>
            </a:lvl4pPr>
            <a:lvl5pPr>
              <a:defRPr>
                <a:latin typeface="+mj-lt"/>
                <a:cs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17" name="Text Placeholder 2"/>
          <p:cNvSpPr>
            <a:spLocks noGrp="1"/>
          </p:cNvSpPr>
          <p:nvPr>
            <p:ph type="body" idx="10" hasCustomPrompt="1"/>
          </p:nvPr>
        </p:nvSpPr>
        <p:spPr bwMode="gray">
          <a:xfrm>
            <a:off x="281178" y="612324"/>
            <a:ext cx="8579358" cy="473202"/>
          </a:xfrm>
          <a:prstGeom prst="rect">
            <a:avLst/>
          </a:prstGeom>
        </p:spPr>
        <p:txBody>
          <a:bodyPr lIns="91521" tIns="45761" rIns="91521" bIns="45761" anchor="t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350" b="0">
                <a:solidFill>
                  <a:schemeClr val="tx1"/>
                </a:solidFill>
                <a:latin typeface="+mj-lt"/>
                <a:cs typeface="+mj-lt"/>
              </a:defRPr>
            </a:lvl1pPr>
            <a:lvl2pPr marL="342900" indent="0">
              <a:buNone/>
              <a:defRPr sz="1500" b="1"/>
            </a:lvl2pPr>
            <a:lvl3pPr marL="686435" indent="0">
              <a:buNone/>
              <a:defRPr sz="1425" b="1"/>
            </a:lvl3pPr>
            <a:lvl4pPr marL="1029335" indent="0">
              <a:buNone/>
              <a:defRPr sz="1200" b="1"/>
            </a:lvl4pPr>
            <a:lvl5pPr marL="1372870" indent="0">
              <a:buNone/>
              <a:defRPr sz="1200" b="1"/>
            </a:lvl5pPr>
            <a:lvl6pPr marL="1715770" indent="0">
              <a:buNone/>
              <a:defRPr sz="1200" b="1"/>
            </a:lvl6pPr>
            <a:lvl7pPr marL="2059305" indent="0">
              <a:buNone/>
              <a:defRPr sz="1200" b="1"/>
            </a:lvl7pPr>
            <a:lvl8pPr marL="2402205" indent="0">
              <a:buNone/>
              <a:defRPr sz="1200" b="1"/>
            </a:lvl8pPr>
            <a:lvl9pPr marL="274574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8" name="Title 3"/>
          <p:cNvSpPr>
            <a:spLocks noGrp="1"/>
          </p:cNvSpPr>
          <p:nvPr>
            <p:ph type="title" hasCustomPrompt="1"/>
          </p:nvPr>
        </p:nvSpPr>
        <p:spPr>
          <a:xfrm>
            <a:off x="281178" y="395802"/>
            <a:ext cx="8579358" cy="246888"/>
          </a:xfrm>
        </p:spPr>
        <p:txBody>
          <a:bodyPr wrap="square" lIns="91440">
            <a:noAutofit/>
          </a:bodyPr>
          <a:lstStyle>
            <a:lvl1pPr>
              <a:defRPr sz="1650">
                <a:latin typeface="+mj-lt"/>
                <a:cs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Slide">
  <p:cSld name="Opening Slide"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53"/>
          <p:cNvSpPr/>
          <p:nvPr/>
        </p:nvSpPr>
        <p:spPr>
          <a:xfrm>
            <a:off x="-35300" y="-35300"/>
            <a:ext cx="9208800" cy="5211600"/>
          </a:xfrm>
          <a:prstGeom prst="rect">
            <a:avLst/>
          </a:prstGeom>
          <a:solidFill>
            <a:srgbClr val="00263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highlight>
                  <a:srgbClr val="00263E"/>
                </a:highlight>
                <a:latin typeface="+mj-lt"/>
                <a:cs typeface="+mj-lt"/>
              </a:rPr>
              <a:t>          </a:t>
            </a:r>
            <a:endParaRPr lang="en-GB">
              <a:highlight>
                <a:srgbClr val="00263E"/>
              </a:highlight>
              <a:latin typeface="+mj-lt"/>
              <a:cs typeface="+mj-lt"/>
            </a:endParaRPr>
          </a:p>
        </p:txBody>
      </p:sp>
      <p:pic>
        <p:nvPicPr>
          <p:cNvPr id="384" name="Google Shape;384;p53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8458574" y="355675"/>
            <a:ext cx="411575" cy="2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5" name="Google Shape;385;p53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3802075" y="1833775"/>
            <a:ext cx="1468239" cy="1485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86" name="Google Shape;386;p53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287025" y="1878406"/>
            <a:ext cx="3359532" cy="139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7" name="Google Shape;387;p53"/>
          <p:cNvPicPr preferRelativeResize="0"/>
          <p:nvPr/>
        </p:nvPicPr>
        <p:blipFill>
          <a:blip r:embed="rId5"/>
          <a:stretch>
            <a:fillRect/>
          </a:stretch>
        </p:blipFill>
        <p:spPr>
          <a:xfrm flipH="1">
            <a:off x="295192" y="295362"/>
            <a:ext cx="1433450" cy="143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8" name="Google Shape;388;p53"/>
          <p:cNvPicPr preferRelativeResize="0"/>
          <p:nvPr/>
        </p:nvPicPr>
        <p:blipFill>
          <a:blip r:embed="rId6"/>
          <a:stretch>
            <a:fillRect/>
          </a:stretch>
        </p:blipFill>
        <p:spPr>
          <a:xfrm flipH="1">
            <a:off x="287018" y="3424388"/>
            <a:ext cx="1409387" cy="1433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" name="Google Shape;389;p53"/>
          <p:cNvPicPr preferRelativeResize="0"/>
          <p:nvPr/>
        </p:nvPicPr>
        <p:blipFill>
          <a:blip r:embed="rId7"/>
          <a:stretch>
            <a:fillRect/>
          </a:stretch>
        </p:blipFill>
        <p:spPr>
          <a:xfrm>
            <a:off x="1910800" y="3442875"/>
            <a:ext cx="3359532" cy="139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0" name="Google Shape;390;p53"/>
          <p:cNvPicPr preferRelativeResize="0"/>
          <p:nvPr/>
        </p:nvPicPr>
        <p:blipFill>
          <a:blip r:embed="rId8"/>
          <a:stretch>
            <a:fillRect/>
          </a:stretch>
        </p:blipFill>
        <p:spPr>
          <a:xfrm>
            <a:off x="1910800" y="313937"/>
            <a:ext cx="3359532" cy="139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Pink Divider Slide">
  <p:cSld name="Pink Divider Slide"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55"/>
          <p:cNvSpPr/>
          <p:nvPr/>
        </p:nvSpPr>
        <p:spPr>
          <a:xfrm>
            <a:off x="-35300" y="-35300"/>
            <a:ext cx="9208800" cy="5211600"/>
          </a:xfrm>
          <a:prstGeom prst="rect">
            <a:avLst/>
          </a:prstGeom>
          <a:solidFill>
            <a:srgbClr val="00263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highlight>
                <a:srgbClr val="00263E"/>
              </a:highlight>
              <a:latin typeface="+mj-lt"/>
              <a:cs typeface="+mj-lt"/>
            </a:endParaRPr>
          </a:p>
        </p:txBody>
      </p:sp>
      <p:pic>
        <p:nvPicPr>
          <p:cNvPr id="402" name="Google Shape;402;p55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4902000" y="-133825"/>
            <a:ext cx="4896800" cy="5429726"/>
          </a:xfrm>
          <a:prstGeom prst="rect">
            <a:avLst/>
          </a:prstGeom>
          <a:noFill/>
          <a:ln>
            <a:noFill/>
          </a:ln>
        </p:spPr>
      </p:pic>
      <p:sp>
        <p:nvSpPr>
          <p:cNvPr id="403" name="Google Shape;403;p55"/>
          <p:cNvSpPr/>
          <p:nvPr/>
        </p:nvSpPr>
        <p:spPr>
          <a:xfrm>
            <a:off x="-35300" y="1972950"/>
            <a:ext cx="7188900" cy="1199400"/>
          </a:xfrm>
          <a:prstGeom prst="rect">
            <a:avLst/>
          </a:prstGeom>
          <a:solidFill>
            <a:srgbClr val="DF199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lt"/>
              <a:cs typeface="+mj-lt"/>
            </a:endParaRPr>
          </a:p>
        </p:txBody>
      </p:sp>
      <p:sp>
        <p:nvSpPr>
          <p:cNvPr id="404" name="Google Shape;404;p55"/>
          <p:cNvSpPr/>
          <p:nvPr/>
        </p:nvSpPr>
        <p:spPr>
          <a:xfrm>
            <a:off x="6575860" y="1972952"/>
            <a:ext cx="1199400" cy="1199400"/>
          </a:xfrm>
          <a:prstGeom prst="ellipse">
            <a:avLst/>
          </a:prstGeom>
          <a:solidFill>
            <a:srgbClr val="6800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highlight>
                <a:srgbClr val="680030"/>
              </a:highlight>
              <a:latin typeface="+mj-lt"/>
              <a:cs typeface="+mj-lt"/>
            </a:endParaRPr>
          </a:p>
        </p:txBody>
      </p:sp>
      <p:pic>
        <p:nvPicPr>
          <p:cNvPr id="405" name="Google Shape;405;p5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6567649" y="1963825"/>
            <a:ext cx="1215800" cy="121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 Mode Slide">
  <p:cSld name="1_Blank Dark Mode Slide"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61"/>
          <p:cNvSpPr/>
          <p:nvPr/>
        </p:nvSpPr>
        <p:spPr>
          <a:xfrm>
            <a:off x="-40300" y="-35300"/>
            <a:ext cx="9213900" cy="5211600"/>
          </a:xfrm>
          <a:prstGeom prst="rect">
            <a:avLst/>
          </a:prstGeom>
          <a:solidFill>
            <a:srgbClr val="00263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highlight>
                <a:srgbClr val="00263E"/>
              </a:highlight>
              <a:latin typeface="+mj-lt"/>
              <a:cs typeface="+mj-lt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Navy Body">
  <p:cSld name="1_Navy Body"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62"/>
          <p:cNvSpPr/>
          <p:nvPr/>
        </p:nvSpPr>
        <p:spPr>
          <a:xfrm>
            <a:off x="0" y="0"/>
            <a:ext cx="9158700" cy="51435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lt"/>
              <a:cs typeface="+mj-lt"/>
            </a:endParaRPr>
          </a:p>
        </p:txBody>
      </p:sp>
      <p:sp>
        <p:nvSpPr>
          <p:cNvPr id="432" name="Google Shape;432;p62"/>
          <p:cNvSpPr/>
          <p:nvPr/>
        </p:nvSpPr>
        <p:spPr>
          <a:xfrm rot="10800000" flipH="1">
            <a:off x="-5625" y="1126800"/>
            <a:ext cx="9164400" cy="4028700"/>
          </a:xfrm>
          <a:prstGeom prst="rect">
            <a:avLst/>
          </a:prstGeom>
          <a:solidFill>
            <a:srgbClr val="00263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lt"/>
              <a:cs typeface="+mj-lt"/>
            </a:endParaRPr>
          </a:p>
        </p:txBody>
      </p:sp>
      <p:grpSp>
        <p:nvGrpSpPr>
          <p:cNvPr id="433" name="Google Shape;433;p62"/>
          <p:cNvGrpSpPr/>
          <p:nvPr/>
        </p:nvGrpSpPr>
        <p:grpSpPr>
          <a:xfrm>
            <a:off x="8567826" y="4638568"/>
            <a:ext cx="591024" cy="242707"/>
            <a:chOff x="8567826" y="4638568"/>
            <a:chExt cx="591024" cy="242707"/>
          </a:xfrm>
        </p:grpSpPr>
        <p:sp>
          <p:nvSpPr>
            <p:cNvPr id="434" name="Google Shape;434;p62"/>
            <p:cNvSpPr/>
            <p:nvPr/>
          </p:nvSpPr>
          <p:spPr>
            <a:xfrm>
              <a:off x="8681250" y="4638575"/>
              <a:ext cx="477600" cy="242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  <a:cs typeface="+mj-lt"/>
              </a:endParaRPr>
            </a:p>
          </p:txBody>
        </p:sp>
        <p:sp>
          <p:nvSpPr>
            <p:cNvPr id="435" name="Google Shape;435;p62"/>
            <p:cNvSpPr/>
            <p:nvPr/>
          </p:nvSpPr>
          <p:spPr>
            <a:xfrm>
              <a:off x="8567826" y="4638568"/>
              <a:ext cx="242700" cy="242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  <a:cs typeface="+mj-lt"/>
              </a:endParaRPr>
            </a:p>
          </p:txBody>
        </p:sp>
        <p:pic>
          <p:nvPicPr>
            <p:cNvPr id="436" name="Google Shape;436;p62"/>
            <p:cNvPicPr preferRelativeResize="0"/>
            <p:nvPr/>
          </p:nvPicPr>
          <p:blipFill>
            <a:blip r:embed="rId2"/>
            <a:stretch>
              <a:fillRect/>
            </a:stretch>
          </p:blipFill>
          <p:spPr>
            <a:xfrm>
              <a:off x="8590519" y="4701008"/>
              <a:ext cx="197281" cy="117788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 spd="med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vy Headline">
  <p:cSld name="1_Navy Headline"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63"/>
          <p:cNvSpPr/>
          <p:nvPr/>
        </p:nvSpPr>
        <p:spPr>
          <a:xfrm>
            <a:off x="0" y="0"/>
            <a:ext cx="9158700" cy="1536300"/>
          </a:xfrm>
          <a:prstGeom prst="rect">
            <a:avLst/>
          </a:prstGeom>
          <a:solidFill>
            <a:srgbClr val="00263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lt"/>
              <a:cs typeface="+mj-lt"/>
            </a:endParaRPr>
          </a:p>
        </p:txBody>
      </p:sp>
      <p:grpSp>
        <p:nvGrpSpPr>
          <p:cNvPr id="439" name="Google Shape;439;p63"/>
          <p:cNvGrpSpPr/>
          <p:nvPr/>
        </p:nvGrpSpPr>
        <p:grpSpPr>
          <a:xfrm>
            <a:off x="8567826" y="4638568"/>
            <a:ext cx="591024" cy="242707"/>
            <a:chOff x="8567826" y="4638568"/>
            <a:chExt cx="591024" cy="242707"/>
          </a:xfrm>
        </p:grpSpPr>
        <p:sp>
          <p:nvSpPr>
            <p:cNvPr id="440" name="Google Shape;440;p63"/>
            <p:cNvSpPr/>
            <p:nvPr/>
          </p:nvSpPr>
          <p:spPr>
            <a:xfrm>
              <a:off x="8681250" y="4638575"/>
              <a:ext cx="477600" cy="2427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  <a:cs typeface="+mj-lt"/>
              </a:endParaRPr>
            </a:p>
          </p:txBody>
        </p:sp>
        <p:sp>
          <p:nvSpPr>
            <p:cNvPr id="441" name="Google Shape;441;p63"/>
            <p:cNvSpPr/>
            <p:nvPr/>
          </p:nvSpPr>
          <p:spPr>
            <a:xfrm>
              <a:off x="8567826" y="4638568"/>
              <a:ext cx="242700" cy="242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  <a:cs typeface="+mj-lt"/>
              </a:endParaRPr>
            </a:p>
          </p:txBody>
        </p:sp>
        <p:pic>
          <p:nvPicPr>
            <p:cNvPr id="442" name="Google Shape;442;p63"/>
            <p:cNvPicPr preferRelativeResize="0"/>
            <p:nvPr/>
          </p:nvPicPr>
          <p:blipFill>
            <a:blip r:embed="rId2"/>
            <a:stretch>
              <a:fillRect/>
            </a:stretch>
          </p:blipFill>
          <p:spPr>
            <a:xfrm>
              <a:off x="8590519" y="4701008"/>
              <a:ext cx="197281" cy="117788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 spd="med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 Slide">
  <p:cSld name="1_Closing Slide"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64"/>
          <p:cNvSpPr/>
          <p:nvPr/>
        </p:nvSpPr>
        <p:spPr>
          <a:xfrm>
            <a:off x="-33575" y="-35300"/>
            <a:ext cx="9207000" cy="5211600"/>
          </a:xfrm>
          <a:prstGeom prst="rect">
            <a:avLst/>
          </a:prstGeom>
          <a:solidFill>
            <a:srgbClr val="00263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lt"/>
              <a:cs typeface="+mj-lt"/>
            </a:endParaRPr>
          </a:p>
        </p:txBody>
      </p:sp>
      <p:sp>
        <p:nvSpPr>
          <p:cNvPr id="445" name="Google Shape;445;p64"/>
          <p:cNvSpPr txBox="1"/>
          <p:nvPr/>
        </p:nvSpPr>
        <p:spPr>
          <a:xfrm>
            <a:off x="489200" y="4566025"/>
            <a:ext cx="1881000" cy="28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lt2"/>
                </a:solidFill>
                <a:uFill>
                  <a:noFill/>
                </a:uFill>
                <a:latin typeface="+mj-lt"/>
                <a:ea typeface="Montserrat SemiBold"/>
                <a:cs typeface="+mj-lt"/>
                <a:sym typeface="Montserrat SemiBold"/>
                <a:hlinkClick r:id="rId2"/>
              </a:rPr>
              <a:t>info@run.ai</a:t>
            </a:r>
            <a:r>
              <a:rPr lang="en-GB" sz="1000">
                <a:latin typeface="+mj-lt"/>
                <a:ea typeface="Montserrat SemiBold"/>
                <a:cs typeface="+mj-lt"/>
                <a:sym typeface="Montserrat SemiBold"/>
              </a:rPr>
              <a:t> </a:t>
            </a:r>
            <a:r>
              <a:rPr lang="en-GB" sz="1000">
                <a:solidFill>
                  <a:schemeClr val="lt1"/>
                </a:solidFill>
                <a:latin typeface="+mj-lt"/>
                <a:cs typeface="+mj-lt"/>
              </a:rPr>
              <a:t> </a:t>
            </a:r>
            <a:r>
              <a:rPr lang="en-GB" sz="1000">
                <a:solidFill>
                  <a:schemeClr val="lt1"/>
                </a:solidFill>
                <a:latin typeface="+mj-lt"/>
                <a:ea typeface="Clean" charset="0"/>
                <a:cs typeface="+mj-lt"/>
                <a:sym typeface="Clean" charset="0"/>
              </a:rPr>
              <a:t>|</a:t>
            </a:r>
            <a:r>
              <a:rPr lang="en-GB" sz="1000">
                <a:solidFill>
                  <a:schemeClr val="lt1"/>
                </a:solidFill>
                <a:latin typeface="+mj-lt"/>
                <a:cs typeface="+mj-lt"/>
              </a:rPr>
              <a:t> </a:t>
            </a:r>
            <a:r>
              <a:rPr lang="en-GB" sz="1000">
                <a:latin typeface="+mj-lt"/>
                <a:cs typeface="+mj-lt"/>
              </a:rPr>
              <a:t> </a:t>
            </a:r>
            <a:r>
              <a:rPr lang="en-GB" sz="1000">
                <a:solidFill>
                  <a:schemeClr val="dk2"/>
                </a:solidFill>
                <a:uFill>
                  <a:noFill/>
                </a:uFill>
                <a:latin typeface="+mj-lt"/>
                <a:ea typeface="Montserrat SemiBold"/>
                <a:cs typeface="+mj-lt"/>
                <a:sym typeface="Montserrat SemiBold"/>
                <a:hlinkClick r:id="rId3"/>
              </a:rPr>
              <a:t>www.run.ai</a:t>
            </a:r>
            <a:endParaRPr sz="1000">
              <a:solidFill>
                <a:schemeClr val="dk2"/>
              </a:solidFill>
              <a:latin typeface="+mj-lt"/>
              <a:ea typeface="Montserrat SemiBold"/>
              <a:cs typeface="+mj-lt"/>
              <a:sym typeface="Montserrat SemiBold"/>
            </a:endParaRPr>
          </a:p>
        </p:txBody>
      </p:sp>
      <p:grpSp>
        <p:nvGrpSpPr>
          <p:cNvPr id="446" name="Google Shape;446;p64"/>
          <p:cNvGrpSpPr/>
          <p:nvPr/>
        </p:nvGrpSpPr>
        <p:grpSpPr>
          <a:xfrm>
            <a:off x="3860943" y="295362"/>
            <a:ext cx="4983315" cy="4562300"/>
            <a:chOff x="287018" y="295362"/>
            <a:chExt cx="4983315" cy="4562300"/>
          </a:xfrm>
        </p:grpSpPr>
        <p:pic>
          <p:nvPicPr>
            <p:cNvPr id="447" name="Google Shape;447;p64"/>
            <p:cNvPicPr preferRelativeResize="0"/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287036" y="1833775"/>
              <a:ext cx="1468239" cy="148565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448" name="Google Shape;448;p64"/>
            <p:cNvGrpSpPr/>
            <p:nvPr/>
          </p:nvGrpSpPr>
          <p:grpSpPr>
            <a:xfrm flipH="1">
              <a:off x="287018" y="295362"/>
              <a:ext cx="4983315" cy="4562300"/>
              <a:chOff x="287018" y="295362"/>
              <a:chExt cx="4983315" cy="4562300"/>
            </a:xfrm>
          </p:grpSpPr>
          <p:pic>
            <p:nvPicPr>
              <p:cNvPr id="449" name="Google Shape;449;p64"/>
              <p:cNvPicPr preferRelativeResize="0"/>
              <p:nvPr/>
            </p:nvPicPr>
            <p:blipFill>
              <a:blip r:embed="rId5"/>
              <a:stretch>
                <a:fillRect/>
              </a:stretch>
            </p:blipFill>
            <p:spPr>
              <a:xfrm flipH="1">
                <a:off x="295192" y="295362"/>
                <a:ext cx="1433450" cy="14334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50" name="Google Shape;450;p64"/>
              <p:cNvPicPr preferRelativeResize="0"/>
              <p:nvPr/>
            </p:nvPicPr>
            <p:blipFill>
              <a:blip r:embed="rId6"/>
              <a:stretch>
                <a:fillRect/>
              </a:stretch>
            </p:blipFill>
            <p:spPr>
              <a:xfrm flipH="1">
                <a:off x="287018" y="3424388"/>
                <a:ext cx="1409387" cy="14332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51" name="Google Shape;451;p64"/>
              <p:cNvPicPr preferRelativeResize="0"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910800" y="3442875"/>
                <a:ext cx="3359532" cy="13963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52" name="Google Shape;452;p64"/>
              <p:cNvPicPr preferRelativeResize="0"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87025" y="1878406"/>
                <a:ext cx="3359532" cy="13963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53" name="Google Shape;453;p64"/>
              <p:cNvPicPr preferRelativeResize="0"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910800" y="313937"/>
                <a:ext cx="3359532" cy="13963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 matchingName="Multiple Logos or Graphs (white background)">
  <p:cSld name="CUSTOM_3"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6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42" name="Google Shape;242;p36"/>
          <p:cNvGrpSpPr/>
          <p:nvPr userDrawn="1"/>
        </p:nvGrpSpPr>
        <p:grpSpPr>
          <a:xfrm>
            <a:off x="8686776" y="4638568"/>
            <a:ext cx="471924" cy="242707"/>
            <a:chOff x="8567826" y="4638568"/>
            <a:chExt cx="471924" cy="242707"/>
          </a:xfrm>
        </p:grpSpPr>
        <p:sp>
          <p:nvSpPr>
            <p:cNvPr id="243" name="Google Shape;243;p36"/>
            <p:cNvSpPr/>
            <p:nvPr/>
          </p:nvSpPr>
          <p:spPr>
            <a:xfrm>
              <a:off x="8681250" y="4638575"/>
              <a:ext cx="358500" cy="242700"/>
            </a:xfrm>
            <a:prstGeom prst="rect">
              <a:avLst/>
            </a:prstGeom>
            <a:solidFill>
              <a:srgbClr val="0026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36"/>
            <p:cNvSpPr/>
            <p:nvPr/>
          </p:nvSpPr>
          <p:spPr>
            <a:xfrm>
              <a:off x="8567826" y="4638568"/>
              <a:ext cx="242700" cy="242700"/>
            </a:xfrm>
            <a:prstGeom prst="ellipse">
              <a:avLst/>
            </a:prstGeom>
            <a:solidFill>
              <a:srgbClr val="DF1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45" name="Google Shape;245;p36"/>
            <p:cNvPicPr preferRelativeResize="0"/>
            <p:nvPr/>
          </p:nvPicPr>
          <p:blipFill rotWithShape="1">
            <a:blip r:embed="rId2"/>
            <a:srcRect/>
            <a:stretch>
              <a:fillRect/>
            </a:stretch>
          </p:blipFill>
          <p:spPr>
            <a:xfrm>
              <a:off x="8590519" y="4701008"/>
              <a:ext cx="197281" cy="11778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  <a:cs typeface="+mj-lt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 spd="med"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">
  <p:cSld name="CUSTOM_5"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+mj-lt"/>
                <a:ea typeface="Montserrat"/>
                <a:cs typeface="+mj-l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 Mode Slide">
  <p:cSld name="CUSTOM"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7"/>
          <p:cNvSpPr/>
          <p:nvPr/>
        </p:nvSpPr>
        <p:spPr>
          <a:xfrm>
            <a:off x="-40300" y="-35300"/>
            <a:ext cx="9213900" cy="5211600"/>
          </a:xfrm>
          <a:prstGeom prst="rect">
            <a:avLst/>
          </a:prstGeom>
          <a:solidFill>
            <a:srgbClr val="00263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highlight>
                <a:srgbClr val="00263E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3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+mj-lt"/>
                <a:ea typeface="Clean" charset="0"/>
                <a:cs typeface="+mj-lt"/>
                <a:sym typeface="Clean" charset="0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 Slide">
  <p:cSld name="CUSTOM_1"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8"/>
          <p:cNvSpPr/>
          <p:nvPr/>
        </p:nvSpPr>
        <p:spPr>
          <a:xfrm>
            <a:off x="-33575" y="-35300"/>
            <a:ext cx="9207000" cy="5211600"/>
          </a:xfrm>
          <a:prstGeom prst="rect">
            <a:avLst/>
          </a:prstGeom>
          <a:solidFill>
            <a:srgbClr val="00263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38"/>
          <p:cNvSpPr txBox="1"/>
          <p:nvPr/>
        </p:nvSpPr>
        <p:spPr>
          <a:xfrm>
            <a:off x="489200" y="4566025"/>
            <a:ext cx="1881000" cy="28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GB" sz="1000" b="0" i="0" u="none" strike="noStrike" cap="none">
                <a:solidFill>
                  <a:schemeClr val="lt2"/>
                </a:solidFill>
                <a:uFill>
                  <a:noFill/>
                </a:uFill>
                <a:latin typeface="+mj-lt"/>
                <a:ea typeface="Montserrat SemiBold"/>
                <a:cs typeface="+mj-lt"/>
                <a:sym typeface="Montserrat SemiBold"/>
                <a:hlinkClick r:id="rId2"/>
              </a:rPr>
              <a:t>info@run.ai</a:t>
            </a:r>
            <a:r>
              <a:rPr lang="en-GB" sz="1000" b="0" i="0" u="none" strike="noStrike" cap="none">
                <a:solidFill>
                  <a:srgbClr val="000000"/>
                </a:solidFill>
                <a:latin typeface="+mj-lt"/>
                <a:ea typeface="Montserrat SemiBold"/>
                <a:cs typeface="+mj-lt"/>
                <a:sym typeface="Montserrat SemiBold"/>
              </a:rPr>
              <a:t> </a:t>
            </a:r>
            <a:r>
              <a:rPr lang="en-GB" sz="1000" b="0" i="0" u="none" strike="noStrike" cap="none">
                <a:solidFill>
                  <a:schemeClr val="lt1"/>
                </a:solidFill>
                <a:latin typeface="+mj-lt"/>
                <a:ea typeface="Arial"/>
                <a:cs typeface="+mj-lt"/>
                <a:sym typeface="Arial"/>
              </a:rPr>
              <a:t> </a:t>
            </a:r>
            <a:r>
              <a:rPr lang="en-GB" sz="1000" b="0" i="0" u="none" strike="noStrike" cap="none">
                <a:solidFill>
                  <a:schemeClr val="lt1"/>
                </a:solidFill>
                <a:latin typeface="+mj-lt"/>
                <a:ea typeface="Clean" charset="0"/>
                <a:cs typeface="+mj-lt"/>
                <a:sym typeface="Clean" charset="0"/>
              </a:rPr>
              <a:t>|</a:t>
            </a:r>
            <a:r>
              <a:rPr lang="en-GB" sz="1000" b="0" i="0" u="none" strike="noStrike" cap="none">
                <a:solidFill>
                  <a:schemeClr val="lt1"/>
                </a:solidFill>
                <a:latin typeface="+mj-lt"/>
                <a:ea typeface="Arial"/>
                <a:cs typeface="+mj-lt"/>
                <a:sym typeface="Arial"/>
              </a:rPr>
              <a:t> </a:t>
            </a:r>
            <a:r>
              <a:rPr lang="en-GB" sz="1000" b="0" i="0" u="none" strike="noStrike" cap="none">
                <a:solidFill>
                  <a:srgbClr val="000000"/>
                </a:solidFill>
                <a:latin typeface="+mj-lt"/>
                <a:ea typeface="Arial"/>
                <a:cs typeface="+mj-lt"/>
                <a:sym typeface="Arial"/>
              </a:rPr>
              <a:t> </a:t>
            </a:r>
            <a:r>
              <a:rPr lang="en-GB" sz="1000" b="0" i="0" u="none" strike="noStrike" cap="none">
                <a:solidFill>
                  <a:schemeClr val="dk2"/>
                </a:solidFill>
                <a:uFill>
                  <a:noFill/>
                </a:uFill>
                <a:latin typeface="+mj-lt"/>
                <a:ea typeface="Montserrat SemiBold"/>
                <a:cs typeface="+mj-lt"/>
                <a:sym typeface="Montserrat SemiBold"/>
                <a:hlinkClick r:id="rId3"/>
              </a:rPr>
              <a:t>www.run.ai</a:t>
            </a:r>
            <a:endParaRPr sz="1000" b="0" i="0" u="none" strike="noStrike" cap="none">
              <a:solidFill>
                <a:schemeClr val="dk2"/>
              </a:solidFill>
              <a:latin typeface="+mj-lt"/>
              <a:ea typeface="Montserrat SemiBold"/>
              <a:cs typeface="+mj-lt"/>
              <a:sym typeface="Montserrat SemiBold"/>
            </a:endParaRPr>
          </a:p>
        </p:txBody>
      </p:sp>
      <p:grpSp>
        <p:nvGrpSpPr>
          <p:cNvPr id="252" name="Google Shape;252;p38"/>
          <p:cNvGrpSpPr/>
          <p:nvPr/>
        </p:nvGrpSpPr>
        <p:grpSpPr>
          <a:xfrm>
            <a:off x="3860944" y="295362"/>
            <a:ext cx="4983314" cy="4562301"/>
            <a:chOff x="287019" y="295362"/>
            <a:chExt cx="4983314" cy="4562301"/>
          </a:xfrm>
        </p:grpSpPr>
        <p:pic>
          <p:nvPicPr>
            <p:cNvPr id="253" name="Google Shape;253;p38"/>
            <p:cNvPicPr preferRelativeResize="0"/>
            <p:nvPr/>
          </p:nvPicPr>
          <p:blipFill rotWithShape="1">
            <a:blip r:embed="rId4"/>
            <a:srcRect/>
            <a:stretch>
              <a:fillRect/>
            </a:stretch>
          </p:blipFill>
          <p:spPr>
            <a:xfrm flipH="1">
              <a:off x="287036" y="1833775"/>
              <a:ext cx="1468239" cy="148565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54" name="Google Shape;254;p38"/>
            <p:cNvGrpSpPr/>
            <p:nvPr/>
          </p:nvGrpSpPr>
          <p:grpSpPr>
            <a:xfrm flipH="1">
              <a:off x="287019" y="295362"/>
              <a:ext cx="4983314" cy="4562301"/>
              <a:chOff x="287018" y="295362"/>
              <a:chExt cx="4983314" cy="4562301"/>
            </a:xfrm>
          </p:grpSpPr>
          <p:pic>
            <p:nvPicPr>
              <p:cNvPr id="255" name="Google Shape;255;p38"/>
              <p:cNvPicPr preferRelativeResize="0"/>
              <p:nvPr/>
            </p:nvPicPr>
            <p:blipFill rotWithShape="1">
              <a:blip r:embed="rId5"/>
              <a:srcRect/>
              <a:stretch>
                <a:fillRect/>
              </a:stretch>
            </p:blipFill>
            <p:spPr>
              <a:xfrm flipH="1">
                <a:off x="295192" y="295362"/>
                <a:ext cx="1433450" cy="14334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56" name="Google Shape;256;p38"/>
              <p:cNvPicPr preferRelativeResize="0"/>
              <p:nvPr/>
            </p:nvPicPr>
            <p:blipFill rotWithShape="1">
              <a:blip r:embed="rId6"/>
              <a:srcRect/>
              <a:stretch>
                <a:fillRect/>
              </a:stretch>
            </p:blipFill>
            <p:spPr>
              <a:xfrm flipH="1">
                <a:off x="287018" y="3424388"/>
                <a:ext cx="1409387" cy="14332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57" name="Google Shape;257;p38"/>
              <p:cNvPicPr preferRelativeResize="0"/>
              <p:nvPr/>
            </p:nvPicPr>
            <p:blipFill rotWithShape="1">
              <a:blip r:embed="rId7"/>
              <a:srcRect/>
              <a:stretch>
                <a:fillRect/>
              </a:stretch>
            </p:blipFill>
            <p:spPr>
              <a:xfrm>
                <a:off x="1910800" y="3442875"/>
                <a:ext cx="3359532" cy="13963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58" name="Google Shape;258;p38"/>
              <p:cNvPicPr preferRelativeResize="0"/>
              <p:nvPr/>
            </p:nvPicPr>
            <p:blipFill rotWithShape="1">
              <a:blip r:embed="rId8"/>
              <a:srcRect/>
              <a:stretch>
                <a:fillRect/>
              </a:stretch>
            </p:blipFill>
            <p:spPr>
              <a:xfrm>
                <a:off x="287025" y="1878406"/>
                <a:ext cx="3359532" cy="13963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59" name="Google Shape;259;p38"/>
              <p:cNvPicPr preferRelativeResize="0"/>
              <p:nvPr/>
            </p:nvPicPr>
            <p:blipFill rotWithShape="1">
              <a:blip r:embed="rId9"/>
              <a:srcRect/>
              <a:stretch>
                <a:fillRect/>
              </a:stretch>
            </p:blipFill>
            <p:spPr>
              <a:xfrm>
                <a:off x="1910800" y="313937"/>
                <a:ext cx="3359532" cy="13963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260" name="Google Shape;260;p3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+mj-ea"/>
                <a:ea typeface="Clean" charset="0"/>
                <a:cs typeface="+mj-ea"/>
                <a:sym typeface="Clean" charset="0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on Half Page">
  <p:cSld name="CUSTOM_1_1"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1"/>
          <p:cNvSpPr>
            <a:spLocks noGrp="1"/>
          </p:cNvSpPr>
          <p:nvPr>
            <p:ph type="pic" idx="2"/>
          </p:nvPr>
        </p:nvSpPr>
        <p:spPr>
          <a:xfrm>
            <a:off x="5236700" y="-8975"/>
            <a:ext cx="39162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80" name="Google Shape;280;p4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+mj-lt"/>
                <a:ea typeface="Clean" charset="0"/>
                <a:cs typeface="+mj-lt"/>
                <a:sym typeface="Clean" charset="0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Navy Body">
  <p:cSld name="TITLE_ONLY"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2"/>
          <p:cNvSpPr/>
          <p:nvPr/>
        </p:nvSpPr>
        <p:spPr>
          <a:xfrm>
            <a:off x="0" y="0"/>
            <a:ext cx="9158700" cy="51435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+mj-lt"/>
              <a:ea typeface="Arial"/>
              <a:cs typeface="+mj-lt"/>
              <a:sym typeface="Arial"/>
            </a:endParaRPr>
          </a:p>
        </p:txBody>
      </p:sp>
      <p:sp>
        <p:nvSpPr>
          <p:cNvPr id="283" name="Google Shape;283;p42"/>
          <p:cNvSpPr/>
          <p:nvPr/>
        </p:nvSpPr>
        <p:spPr>
          <a:xfrm rot="10800000" flipH="1">
            <a:off x="-5625" y="1126800"/>
            <a:ext cx="9164400" cy="4028700"/>
          </a:xfrm>
          <a:prstGeom prst="rect">
            <a:avLst/>
          </a:prstGeom>
          <a:solidFill>
            <a:srgbClr val="00263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4" name="Google Shape;284;p42"/>
          <p:cNvGrpSpPr/>
          <p:nvPr/>
        </p:nvGrpSpPr>
        <p:grpSpPr>
          <a:xfrm>
            <a:off x="8567826" y="4638568"/>
            <a:ext cx="591024" cy="242707"/>
            <a:chOff x="8567826" y="4638568"/>
            <a:chExt cx="591024" cy="242707"/>
          </a:xfrm>
        </p:grpSpPr>
        <p:sp>
          <p:nvSpPr>
            <p:cNvPr id="285" name="Google Shape;285;p42"/>
            <p:cNvSpPr/>
            <p:nvPr/>
          </p:nvSpPr>
          <p:spPr>
            <a:xfrm>
              <a:off x="8681250" y="4638575"/>
              <a:ext cx="477600" cy="242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+mj-lt"/>
                <a:ea typeface="Arial"/>
                <a:cs typeface="+mj-lt"/>
                <a:sym typeface="Arial"/>
              </a:endParaRPr>
            </a:p>
          </p:txBody>
        </p:sp>
        <p:sp>
          <p:nvSpPr>
            <p:cNvPr id="286" name="Google Shape;286;p42"/>
            <p:cNvSpPr/>
            <p:nvPr/>
          </p:nvSpPr>
          <p:spPr>
            <a:xfrm>
              <a:off x="8567826" y="4638568"/>
              <a:ext cx="242700" cy="242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+mj-lt"/>
                <a:ea typeface="Arial"/>
                <a:cs typeface="+mj-lt"/>
                <a:sym typeface="Arial"/>
              </a:endParaRPr>
            </a:p>
          </p:txBody>
        </p:sp>
        <p:pic>
          <p:nvPicPr>
            <p:cNvPr id="287" name="Google Shape;287;p42"/>
            <p:cNvPicPr preferRelativeResize="0"/>
            <p:nvPr/>
          </p:nvPicPr>
          <p:blipFill rotWithShape="1">
            <a:blip r:embed="rId2"/>
            <a:srcRect/>
            <a:stretch>
              <a:fillRect/>
            </a:stretch>
          </p:blipFill>
          <p:spPr>
            <a:xfrm>
              <a:off x="8590519" y="4701008"/>
              <a:ext cx="197281" cy="11778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88" name="Google Shape;288;p4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+mj-lt"/>
                <a:ea typeface="Clean" charset="0"/>
                <a:cs typeface="+mj-lt"/>
                <a:sym typeface="Clean" charset="0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vy Headline">
  <p:cSld name="ONE_COLUMN_TEXT"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3"/>
          <p:cNvSpPr/>
          <p:nvPr/>
        </p:nvSpPr>
        <p:spPr>
          <a:xfrm>
            <a:off x="0" y="0"/>
            <a:ext cx="9158700" cy="1536300"/>
          </a:xfrm>
          <a:prstGeom prst="rect">
            <a:avLst/>
          </a:prstGeom>
          <a:solidFill>
            <a:srgbClr val="00263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+mj-lt"/>
              <a:ea typeface="Arial"/>
              <a:cs typeface="+mj-lt"/>
              <a:sym typeface="Arial"/>
            </a:endParaRPr>
          </a:p>
        </p:txBody>
      </p:sp>
      <p:grpSp>
        <p:nvGrpSpPr>
          <p:cNvPr id="291" name="Google Shape;291;p43"/>
          <p:cNvGrpSpPr/>
          <p:nvPr/>
        </p:nvGrpSpPr>
        <p:grpSpPr>
          <a:xfrm>
            <a:off x="8567826" y="4638568"/>
            <a:ext cx="591024" cy="242707"/>
            <a:chOff x="8567826" y="4638568"/>
            <a:chExt cx="591024" cy="242707"/>
          </a:xfrm>
        </p:grpSpPr>
        <p:sp>
          <p:nvSpPr>
            <p:cNvPr id="292" name="Google Shape;292;p43"/>
            <p:cNvSpPr/>
            <p:nvPr/>
          </p:nvSpPr>
          <p:spPr>
            <a:xfrm>
              <a:off x="8681250" y="4638575"/>
              <a:ext cx="477600" cy="2427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+mj-lt"/>
                <a:ea typeface="Arial"/>
                <a:cs typeface="+mj-lt"/>
                <a:sym typeface="Arial"/>
              </a:endParaRPr>
            </a:p>
          </p:txBody>
        </p:sp>
        <p:sp>
          <p:nvSpPr>
            <p:cNvPr id="293" name="Google Shape;293;p43"/>
            <p:cNvSpPr/>
            <p:nvPr/>
          </p:nvSpPr>
          <p:spPr>
            <a:xfrm>
              <a:off x="8567826" y="4638568"/>
              <a:ext cx="242700" cy="242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+mj-lt"/>
                <a:ea typeface="Arial"/>
                <a:cs typeface="+mj-lt"/>
                <a:sym typeface="Arial"/>
              </a:endParaRPr>
            </a:p>
          </p:txBody>
        </p:sp>
        <p:pic>
          <p:nvPicPr>
            <p:cNvPr id="294" name="Google Shape;294;p43"/>
            <p:cNvPicPr preferRelativeResize="0"/>
            <p:nvPr/>
          </p:nvPicPr>
          <p:blipFill rotWithShape="1">
            <a:blip r:embed="rId2"/>
            <a:srcRect/>
            <a:stretch>
              <a:fillRect/>
            </a:stretch>
          </p:blipFill>
          <p:spPr>
            <a:xfrm>
              <a:off x="8590519" y="4701008"/>
              <a:ext cx="197281" cy="11778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95" name="Google Shape;295;p4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+mj-lt"/>
                <a:ea typeface="Clean" charset="0"/>
                <a:cs typeface="+mj-lt"/>
                <a:sym typeface="Clean" charset="0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cons Toolkit">
  <p:cSld name="CUSTOM_4"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6"/>
          <p:cNvSpPr txBox="1">
            <a:spLocks noGrp="1"/>
          </p:cNvSpPr>
          <p:nvPr>
            <p:ph type="title"/>
          </p:nvPr>
        </p:nvSpPr>
        <p:spPr>
          <a:xfrm>
            <a:off x="493100" y="327225"/>
            <a:ext cx="8181300" cy="5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latin typeface="+mj-ea"/>
                <a:cs typeface="+mj-e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305" name="Google Shape;305;p46"/>
          <p:cNvGrpSpPr/>
          <p:nvPr/>
        </p:nvGrpSpPr>
        <p:grpSpPr>
          <a:xfrm>
            <a:off x="594963" y="884925"/>
            <a:ext cx="7954075" cy="572100"/>
            <a:chOff x="594963" y="1082250"/>
            <a:chExt cx="7954075" cy="572100"/>
          </a:xfrm>
        </p:grpSpPr>
        <p:sp>
          <p:nvSpPr>
            <p:cNvPr id="306" name="Google Shape;306;p46"/>
            <p:cNvSpPr/>
            <p:nvPr/>
          </p:nvSpPr>
          <p:spPr>
            <a:xfrm>
              <a:off x="594963" y="1082250"/>
              <a:ext cx="572100" cy="572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+mj-ea"/>
                <a:ea typeface="Arial"/>
                <a:cs typeface="+mj-ea"/>
                <a:sym typeface="Arial"/>
              </a:endParaRPr>
            </a:p>
          </p:txBody>
        </p:sp>
        <p:sp>
          <p:nvSpPr>
            <p:cNvPr id="307" name="Google Shape;307;p46"/>
            <p:cNvSpPr/>
            <p:nvPr/>
          </p:nvSpPr>
          <p:spPr>
            <a:xfrm>
              <a:off x="1266051" y="1082250"/>
              <a:ext cx="572100" cy="572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+mj-ea"/>
                <a:ea typeface="Arial"/>
                <a:cs typeface="+mj-ea"/>
                <a:sym typeface="Arial"/>
              </a:endParaRPr>
            </a:p>
          </p:txBody>
        </p:sp>
        <p:sp>
          <p:nvSpPr>
            <p:cNvPr id="308" name="Google Shape;308;p46"/>
            <p:cNvSpPr/>
            <p:nvPr/>
          </p:nvSpPr>
          <p:spPr>
            <a:xfrm>
              <a:off x="1937140" y="1082250"/>
              <a:ext cx="572100" cy="572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+mj-ea"/>
                <a:ea typeface="Arial"/>
                <a:cs typeface="+mj-ea"/>
                <a:sym typeface="Arial"/>
              </a:endParaRPr>
            </a:p>
          </p:txBody>
        </p:sp>
        <p:sp>
          <p:nvSpPr>
            <p:cNvPr id="309" name="Google Shape;309;p46"/>
            <p:cNvSpPr/>
            <p:nvPr/>
          </p:nvSpPr>
          <p:spPr>
            <a:xfrm>
              <a:off x="2608228" y="1082250"/>
              <a:ext cx="572100" cy="572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+mj-ea"/>
                <a:ea typeface="Arial"/>
                <a:cs typeface="+mj-ea"/>
                <a:sym typeface="Arial"/>
              </a:endParaRPr>
            </a:p>
          </p:txBody>
        </p:sp>
        <p:sp>
          <p:nvSpPr>
            <p:cNvPr id="310" name="Google Shape;310;p46"/>
            <p:cNvSpPr/>
            <p:nvPr/>
          </p:nvSpPr>
          <p:spPr>
            <a:xfrm>
              <a:off x="3279317" y="1082250"/>
              <a:ext cx="572100" cy="572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+mj-ea"/>
                <a:ea typeface="Arial"/>
                <a:cs typeface="+mj-ea"/>
                <a:sym typeface="Arial"/>
              </a:endParaRPr>
            </a:p>
          </p:txBody>
        </p:sp>
        <p:sp>
          <p:nvSpPr>
            <p:cNvPr id="311" name="Google Shape;311;p46"/>
            <p:cNvSpPr/>
            <p:nvPr/>
          </p:nvSpPr>
          <p:spPr>
            <a:xfrm>
              <a:off x="3950406" y="1082250"/>
              <a:ext cx="572100" cy="572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+mj-ea"/>
                <a:ea typeface="Arial"/>
                <a:cs typeface="+mj-ea"/>
                <a:sym typeface="Arial"/>
              </a:endParaRPr>
            </a:p>
          </p:txBody>
        </p:sp>
        <p:sp>
          <p:nvSpPr>
            <p:cNvPr id="312" name="Google Shape;312;p46"/>
            <p:cNvSpPr/>
            <p:nvPr/>
          </p:nvSpPr>
          <p:spPr>
            <a:xfrm>
              <a:off x="4621494" y="1082250"/>
              <a:ext cx="572100" cy="572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+mj-ea"/>
                <a:ea typeface="Arial"/>
                <a:cs typeface="+mj-ea"/>
                <a:sym typeface="Arial"/>
              </a:endParaRPr>
            </a:p>
          </p:txBody>
        </p:sp>
        <p:sp>
          <p:nvSpPr>
            <p:cNvPr id="313" name="Google Shape;313;p46"/>
            <p:cNvSpPr/>
            <p:nvPr/>
          </p:nvSpPr>
          <p:spPr>
            <a:xfrm>
              <a:off x="5292583" y="1082250"/>
              <a:ext cx="572100" cy="572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+mj-ea"/>
                <a:ea typeface="Arial"/>
                <a:cs typeface="+mj-ea"/>
                <a:sym typeface="Arial"/>
              </a:endParaRPr>
            </a:p>
          </p:txBody>
        </p:sp>
        <p:sp>
          <p:nvSpPr>
            <p:cNvPr id="314" name="Google Shape;314;p46"/>
            <p:cNvSpPr/>
            <p:nvPr/>
          </p:nvSpPr>
          <p:spPr>
            <a:xfrm>
              <a:off x="5963672" y="1082250"/>
              <a:ext cx="572100" cy="572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+mj-ea"/>
                <a:ea typeface="Arial"/>
                <a:cs typeface="+mj-ea"/>
                <a:sym typeface="Arial"/>
              </a:endParaRPr>
            </a:p>
          </p:txBody>
        </p:sp>
        <p:sp>
          <p:nvSpPr>
            <p:cNvPr id="315" name="Google Shape;315;p46"/>
            <p:cNvSpPr/>
            <p:nvPr/>
          </p:nvSpPr>
          <p:spPr>
            <a:xfrm>
              <a:off x="6634760" y="1082250"/>
              <a:ext cx="572100" cy="572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+mj-ea"/>
                <a:ea typeface="Arial"/>
                <a:cs typeface="+mj-ea"/>
                <a:sym typeface="Arial"/>
              </a:endParaRPr>
            </a:p>
          </p:txBody>
        </p:sp>
        <p:sp>
          <p:nvSpPr>
            <p:cNvPr id="316" name="Google Shape;316;p46"/>
            <p:cNvSpPr/>
            <p:nvPr/>
          </p:nvSpPr>
          <p:spPr>
            <a:xfrm>
              <a:off x="7305849" y="1082250"/>
              <a:ext cx="572100" cy="572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+mj-ea"/>
                <a:ea typeface="Arial"/>
                <a:cs typeface="+mj-ea"/>
                <a:sym typeface="Arial"/>
              </a:endParaRPr>
            </a:p>
          </p:txBody>
        </p:sp>
        <p:sp>
          <p:nvSpPr>
            <p:cNvPr id="317" name="Google Shape;317;p46"/>
            <p:cNvSpPr/>
            <p:nvPr/>
          </p:nvSpPr>
          <p:spPr>
            <a:xfrm>
              <a:off x="7976938" y="1082250"/>
              <a:ext cx="572100" cy="572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+mj-ea"/>
                <a:ea typeface="Arial"/>
                <a:cs typeface="+mj-ea"/>
                <a:sym typeface="Arial"/>
              </a:endParaRPr>
            </a:p>
          </p:txBody>
        </p:sp>
      </p:grpSp>
      <p:grpSp>
        <p:nvGrpSpPr>
          <p:cNvPr id="318" name="Google Shape;318;p46"/>
          <p:cNvGrpSpPr/>
          <p:nvPr/>
        </p:nvGrpSpPr>
        <p:grpSpPr>
          <a:xfrm>
            <a:off x="594963" y="1926417"/>
            <a:ext cx="7954075" cy="572100"/>
            <a:chOff x="594963" y="1082250"/>
            <a:chExt cx="7954075" cy="572100"/>
          </a:xfrm>
        </p:grpSpPr>
        <p:sp>
          <p:nvSpPr>
            <p:cNvPr id="319" name="Google Shape;319;p46"/>
            <p:cNvSpPr/>
            <p:nvPr/>
          </p:nvSpPr>
          <p:spPr>
            <a:xfrm>
              <a:off x="594963" y="1082250"/>
              <a:ext cx="572100" cy="572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+mj-ea"/>
                <a:ea typeface="Arial"/>
                <a:cs typeface="+mj-ea"/>
                <a:sym typeface="Arial"/>
              </a:endParaRPr>
            </a:p>
          </p:txBody>
        </p:sp>
        <p:sp>
          <p:nvSpPr>
            <p:cNvPr id="320" name="Google Shape;320;p46"/>
            <p:cNvSpPr/>
            <p:nvPr/>
          </p:nvSpPr>
          <p:spPr>
            <a:xfrm>
              <a:off x="1266051" y="1082250"/>
              <a:ext cx="572100" cy="572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+mj-ea"/>
                <a:ea typeface="Arial"/>
                <a:cs typeface="+mj-ea"/>
                <a:sym typeface="Arial"/>
              </a:endParaRPr>
            </a:p>
          </p:txBody>
        </p:sp>
        <p:sp>
          <p:nvSpPr>
            <p:cNvPr id="321" name="Google Shape;321;p46"/>
            <p:cNvSpPr/>
            <p:nvPr/>
          </p:nvSpPr>
          <p:spPr>
            <a:xfrm>
              <a:off x="1937140" y="1082250"/>
              <a:ext cx="572100" cy="572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+mj-ea"/>
                <a:ea typeface="Arial"/>
                <a:cs typeface="+mj-ea"/>
                <a:sym typeface="Arial"/>
              </a:endParaRPr>
            </a:p>
          </p:txBody>
        </p:sp>
        <p:sp>
          <p:nvSpPr>
            <p:cNvPr id="322" name="Google Shape;322;p46"/>
            <p:cNvSpPr/>
            <p:nvPr/>
          </p:nvSpPr>
          <p:spPr>
            <a:xfrm>
              <a:off x="2608228" y="1082250"/>
              <a:ext cx="572100" cy="572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+mj-ea"/>
                <a:ea typeface="Arial"/>
                <a:cs typeface="+mj-ea"/>
                <a:sym typeface="Arial"/>
              </a:endParaRPr>
            </a:p>
          </p:txBody>
        </p:sp>
        <p:sp>
          <p:nvSpPr>
            <p:cNvPr id="323" name="Google Shape;323;p46"/>
            <p:cNvSpPr/>
            <p:nvPr/>
          </p:nvSpPr>
          <p:spPr>
            <a:xfrm>
              <a:off x="3279317" y="1082250"/>
              <a:ext cx="572100" cy="572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+mj-ea"/>
                <a:ea typeface="Arial"/>
                <a:cs typeface="+mj-ea"/>
                <a:sym typeface="Arial"/>
              </a:endParaRPr>
            </a:p>
          </p:txBody>
        </p:sp>
        <p:sp>
          <p:nvSpPr>
            <p:cNvPr id="324" name="Google Shape;324;p46"/>
            <p:cNvSpPr/>
            <p:nvPr/>
          </p:nvSpPr>
          <p:spPr>
            <a:xfrm>
              <a:off x="3950406" y="1082250"/>
              <a:ext cx="572100" cy="572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+mj-ea"/>
                <a:ea typeface="Arial"/>
                <a:cs typeface="+mj-ea"/>
                <a:sym typeface="Arial"/>
              </a:endParaRPr>
            </a:p>
          </p:txBody>
        </p:sp>
        <p:sp>
          <p:nvSpPr>
            <p:cNvPr id="325" name="Google Shape;325;p46"/>
            <p:cNvSpPr/>
            <p:nvPr/>
          </p:nvSpPr>
          <p:spPr>
            <a:xfrm>
              <a:off x="4621494" y="1082250"/>
              <a:ext cx="572100" cy="572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+mj-ea"/>
                <a:ea typeface="Arial"/>
                <a:cs typeface="+mj-ea"/>
                <a:sym typeface="Arial"/>
              </a:endParaRPr>
            </a:p>
          </p:txBody>
        </p:sp>
        <p:sp>
          <p:nvSpPr>
            <p:cNvPr id="326" name="Google Shape;326;p46"/>
            <p:cNvSpPr/>
            <p:nvPr/>
          </p:nvSpPr>
          <p:spPr>
            <a:xfrm>
              <a:off x="5292583" y="1082250"/>
              <a:ext cx="572100" cy="572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+mj-ea"/>
                <a:ea typeface="Arial"/>
                <a:cs typeface="+mj-ea"/>
                <a:sym typeface="Arial"/>
              </a:endParaRPr>
            </a:p>
          </p:txBody>
        </p:sp>
        <p:sp>
          <p:nvSpPr>
            <p:cNvPr id="327" name="Google Shape;327;p46"/>
            <p:cNvSpPr/>
            <p:nvPr/>
          </p:nvSpPr>
          <p:spPr>
            <a:xfrm>
              <a:off x="5963672" y="1082250"/>
              <a:ext cx="572100" cy="572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+mj-ea"/>
                <a:ea typeface="Arial"/>
                <a:cs typeface="+mj-ea"/>
                <a:sym typeface="Arial"/>
              </a:endParaRPr>
            </a:p>
          </p:txBody>
        </p:sp>
        <p:sp>
          <p:nvSpPr>
            <p:cNvPr id="328" name="Google Shape;328;p46"/>
            <p:cNvSpPr/>
            <p:nvPr/>
          </p:nvSpPr>
          <p:spPr>
            <a:xfrm>
              <a:off x="6634760" y="1082250"/>
              <a:ext cx="572100" cy="572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+mj-ea"/>
                <a:ea typeface="Arial"/>
                <a:cs typeface="+mj-ea"/>
                <a:sym typeface="Arial"/>
              </a:endParaRPr>
            </a:p>
          </p:txBody>
        </p:sp>
        <p:sp>
          <p:nvSpPr>
            <p:cNvPr id="329" name="Google Shape;329;p46"/>
            <p:cNvSpPr/>
            <p:nvPr/>
          </p:nvSpPr>
          <p:spPr>
            <a:xfrm>
              <a:off x="7305849" y="1082250"/>
              <a:ext cx="572100" cy="572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+mj-ea"/>
                <a:ea typeface="Arial"/>
                <a:cs typeface="+mj-ea"/>
                <a:sym typeface="Arial"/>
              </a:endParaRPr>
            </a:p>
          </p:txBody>
        </p:sp>
        <p:sp>
          <p:nvSpPr>
            <p:cNvPr id="330" name="Google Shape;330;p46"/>
            <p:cNvSpPr/>
            <p:nvPr/>
          </p:nvSpPr>
          <p:spPr>
            <a:xfrm>
              <a:off x="7976938" y="1082250"/>
              <a:ext cx="572100" cy="572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+mj-ea"/>
                <a:ea typeface="Arial"/>
                <a:cs typeface="+mj-ea"/>
                <a:sym typeface="Arial"/>
              </a:endParaRPr>
            </a:p>
          </p:txBody>
        </p:sp>
      </p:grpSp>
      <p:grpSp>
        <p:nvGrpSpPr>
          <p:cNvPr id="331" name="Google Shape;331;p46"/>
          <p:cNvGrpSpPr/>
          <p:nvPr/>
        </p:nvGrpSpPr>
        <p:grpSpPr>
          <a:xfrm>
            <a:off x="594963" y="2967908"/>
            <a:ext cx="7954075" cy="572100"/>
            <a:chOff x="594963" y="1082250"/>
            <a:chExt cx="7954075" cy="572100"/>
          </a:xfrm>
        </p:grpSpPr>
        <p:sp>
          <p:nvSpPr>
            <p:cNvPr id="332" name="Google Shape;332;p46"/>
            <p:cNvSpPr/>
            <p:nvPr/>
          </p:nvSpPr>
          <p:spPr>
            <a:xfrm>
              <a:off x="594963" y="1082250"/>
              <a:ext cx="572100" cy="572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+mj-ea"/>
                <a:ea typeface="Arial"/>
                <a:cs typeface="+mj-ea"/>
                <a:sym typeface="Arial"/>
              </a:endParaRPr>
            </a:p>
          </p:txBody>
        </p:sp>
        <p:sp>
          <p:nvSpPr>
            <p:cNvPr id="333" name="Google Shape;333;p46"/>
            <p:cNvSpPr/>
            <p:nvPr/>
          </p:nvSpPr>
          <p:spPr>
            <a:xfrm>
              <a:off x="1266051" y="1082250"/>
              <a:ext cx="572100" cy="572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+mj-ea"/>
                <a:ea typeface="Arial"/>
                <a:cs typeface="+mj-ea"/>
                <a:sym typeface="Arial"/>
              </a:endParaRPr>
            </a:p>
          </p:txBody>
        </p:sp>
        <p:sp>
          <p:nvSpPr>
            <p:cNvPr id="334" name="Google Shape;334;p46"/>
            <p:cNvSpPr/>
            <p:nvPr/>
          </p:nvSpPr>
          <p:spPr>
            <a:xfrm>
              <a:off x="1937140" y="1082250"/>
              <a:ext cx="572100" cy="572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+mj-ea"/>
                <a:ea typeface="Arial"/>
                <a:cs typeface="+mj-ea"/>
                <a:sym typeface="Arial"/>
              </a:endParaRPr>
            </a:p>
          </p:txBody>
        </p:sp>
        <p:sp>
          <p:nvSpPr>
            <p:cNvPr id="335" name="Google Shape;335;p46"/>
            <p:cNvSpPr/>
            <p:nvPr/>
          </p:nvSpPr>
          <p:spPr>
            <a:xfrm>
              <a:off x="2608228" y="1082250"/>
              <a:ext cx="572100" cy="572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+mj-ea"/>
                <a:ea typeface="Arial"/>
                <a:cs typeface="+mj-ea"/>
                <a:sym typeface="Arial"/>
              </a:endParaRPr>
            </a:p>
          </p:txBody>
        </p:sp>
        <p:sp>
          <p:nvSpPr>
            <p:cNvPr id="336" name="Google Shape;336;p46"/>
            <p:cNvSpPr/>
            <p:nvPr/>
          </p:nvSpPr>
          <p:spPr>
            <a:xfrm>
              <a:off x="3279317" y="1082250"/>
              <a:ext cx="572100" cy="572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+mj-ea"/>
                <a:ea typeface="Arial"/>
                <a:cs typeface="+mj-ea"/>
                <a:sym typeface="Arial"/>
              </a:endParaRPr>
            </a:p>
          </p:txBody>
        </p:sp>
        <p:sp>
          <p:nvSpPr>
            <p:cNvPr id="337" name="Google Shape;337;p46"/>
            <p:cNvSpPr/>
            <p:nvPr/>
          </p:nvSpPr>
          <p:spPr>
            <a:xfrm>
              <a:off x="3950406" y="1082250"/>
              <a:ext cx="572100" cy="572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+mj-ea"/>
                <a:ea typeface="Arial"/>
                <a:cs typeface="+mj-ea"/>
                <a:sym typeface="Arial"/>
              </a:endParaRPr>
            </a:p>
          </p:txBody>
        </p:sp>
        <p:sp>
          <p:nvSpPr>
            <p:cNvPr id="338" name="Google Shape;338;p46"/>
            <p:cNvSpPr/>
            <p:nvPr/>
          </p:nvSpPr>
          <p:spPr>
            <a:xfrm>
              <a:off x="4621494" y="1082250"/>
              <a:ext cx="572100" cy="572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+mj-ea"/>
                <a:ea typeface="Arial"/>
                <a:cs typeface="+mj-ea"/>
                <a:sym typeface="Arial"/>
              </a:endParaRPr>
            </a:p>
          </p:txBody>
        </p:sp>
        <p:sp>
          <p:nvSpPr>
            <p:cNvPr id="339" name="Google Shape;339;p46"/>
            <p:cNvSpPr/>
            <p:nvPr/>
          </p:nvSpPr>
          <p:spPr>
            <a:xfrm>
              <a:off x="5292583" y="1082250"/>
              <a:ext cx="572100" cy="572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+mj-ea"/>
                <a:ea typeface="Arial"/>
                <a:cs typeface="+mj-ea"/>
                <a:sym typeface="Arial"/>
              </a:endParaRPr>
            </a:p>
          </p:txBody>
        </p:sp>
        <p:sp>
          <p:nvSpPr>
            <p:cNvPr id="340" name="Google Shape;340;p46"/>
            <p:cNvSpPr/>
            <p:nvPr/>
          </p:nvSpPr>
          <p:spPr>
            <a:xfrm>
              <a:off x="5963672" y="1082250"/>
              <a:ext cx="572100" cy="572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+mj-ea"/>
                <a:ea typeface="Arial"/>
                <a:cs typeface="+mj-ea"/>
                <a:sym typeface="Arial"/>
              </a:endParaRPr>
            </a:p>
          </p:txBody>
        </p:sp>
        <p:sp>
          <p:nvSpPr>
            <p:cNvPr id="341" name="Google Shape;341;p46"/>
            <p:cNvSpPr/>
            <p:nvPr/>
          </p:nvSpPr>
          <p:spPr>
            <a:xfrm>
              <a:off x="6634760" y="1082250"/>
              <a:ext cx="572100" cy="572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+mj-ea"/>
                <a:ea typeface="Arial"/>
                <a:cs typeface="+mj-ea"/>
                <a:sym typeface="Arial"/>
              </a:endParaRPr>
            </a:p>
          </p:txBody>
        </p:sp>
        <p:sp>
          <p:nvSpPr>
            <p:cNvPr id="342" name="Google Shape;342;p46"/>
            <p:cNvSpPr/>
            <p:nvPr/>
          </p:nvSpPr>
          <p:spPr>
            <a:xfrm>
              <a:off x="7305849" y="1082250"/>
              <a:ext cx="572100" cy="572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+mj-ea"/>
                <a:ea typeface="Arial"/>
                <a:cs typeface="+mj-ea"/>
                <a:sym typeface="Arial"/>
              </a:endParaRPr>
            </a:p>
          </p:txBody>
        </p:sp>
        <p:sp>
          <p:nvSpPr>
            <p:cNvPr id="343" name="Google Shape;343;p46"/>
            <p:cNvSpPr/>
            <p:nvPr/>
          </p:nvSpPr>
          <p:spPr>
            <a:xfrm>
              <a:off x="7976938" y="1082250"/>
              <a:ext cx="572100" cy="572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+mj-ea"/>
                <a:ea typeface="Arial"/>
                <a:cs typeface="+mj-ea"/>
                <a:sym typeface="Arial"/>
              </a:endParaRPr>
            </a:p>
          </p:txBody>
        </p:sp>
      </p:grpSp>
      <p:grpSp>
        <p:nvGrpSpPr>
          <p:cNvPr id="344" name="Google Shape;344;p46"/>
          <p:cNvGrpSpPr/>
          <p:nvPr/>
        </p:nvGrpSpPr>
        <p:grpSpPr>
          <a:xfrm>
            <a:off x="594963" y="4009400"/>
            <a:ext cx="7954075" cy="572100"/>
            <a:chOff x="594963" y="1082250"/>
            <a:chExt cx="7954075" cy="572100"/>
          </a:xfrm>
        </p:grpSpPr>
        <p:sp>
          <p:nvSpPr>
            <p:cNvPr id="345" name="Google Shape;345;p46"/>
            <p:cNvSpPr/>
            <p:nvPr/>
          </p:nvSpPr>
          <p:spPr>
            <a:xfrm>
              <a:off x="594963" y="1082250"/>
              <a:ext cx="572100" cy="572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+mj-ea"/>
                <a:ea typeface="Arial"/>
                <a:cs typeface="+mj-ea"/>
                <a:sym typeface="Arial"/>
              </a:endParaRPr>
            </a:p>
          </p:txBody>
        </p:sp>
        <p:sp>
          <p:nvSpPr>
            <p:cNvPr id="346" name="Google Shape;346;p46"/>
            <p:cNvSpPr/>
            <p:nvPr/>
          </p:nvSpPr>
          <p:spPr>
            <a:xfrm>
              <a:off x="1266051" y="1082250"/>
              <a:ext cx="572100" cy="572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+mj-ea"/>
                <a:ea typeface="Arial"/>
                <a:cs typeface="+mj-ea"/>
                <a:sym typeface="Arial"/>
              </a:endParaRPr>
            </a:p>
          </p:txBody>
        </p:sp>
        <p:sp>
          <p:nvSpPr>
            <p:cNvPr id="347" name="Google Shape;347;p46"/>
            <p:cNvSpPr/>
            <p:nvPr/>
          </p:nvSpPr>
          <p:spPr>
            <a:xfrm>
              <a:off x="1937140" y="1082250"/>
              <a:ext cx="572100" cy="572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+mj-ea"/>
                <a:ea typeface="Arial"/>
                <a:cs typeface="+mj-ea"/>
                <a:sym typeface="Arial"/>
              </a:endParaRPr>
            </a:p>
          </p:txBody>
        </p:sp>
        <p:sp>
          <p:nvSpPr>
            <p:cNvPr id="348" name="Google Shape;348;p46"/>
            <p:cNvSpPr/>
            <p:nvPr/>
          </p:nvSpPr>
          <p:spPr>
            <a:xfrm>
              <a:off x="2608228" y="1082250"/>
              <a:ext cx="572100" cy="572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+mj-ea"/>
                <a:ea typeface="Arial"/>
                <a:cs typeface="+mj-ea"/>
                <a:sym typeface="Arial"/>
              </a:endParaRPr>
            </a:p>
          </p:txBody>
        </p:sp>
        <p:sp>
          <p:nvSpPr>
            <p:cNvPr id="349" name="Google Shape;349;p46"/>
            <p:cNvSpPr/>
            <p:nvPr/>
          </p:nvSpPr>
          <p:spPr>
            <a:xfrm>
              <a:off x="3279317" y="1082250"/>
              <a:ext cx="572100" cy="572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+mj-ea"/>
                <a:ea typeface="Arial"/>
                <a:cs typeface="+mj-ea"/>
                <a:sym typeface="Arial"/>
              </a:endParaRPr>
            </a:p>
          </p:txBody>
        </p:sp>
        <p:sp>
          <p:nvSpPr>
            <p:cNvPr id="350" name="Google Shape;350;p46"/>
            <p:cNvSpPr/>
            <p:nvPr/>
          </p:nvSpPr>
          <p:spPr>
            <a:xfrm>
              <a:off x="3950406" y="1082250"/>
              <a:ext cx="572100" cy="572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+mj-ea"/>
                <a:ea typeface="Arial"/>
                <a:cs typeface="+mj-ea"/>
                <a:sym typeface="Arial"/>
              </a:endParaRPr>
            </a:p>
          </p:txBody>
        </p:sp>
        <p:sp>
          <p:nvSpPr>
            <p:cNvPr id="351" name="Google Shape;351;p46"/>
            <p:cNvSpPr/>
            <p:nvPr/>
          </p:nvSpPr>
          <p:spPr>
            <a:xfrm>
              <a:off x="4621494" y="1082250"/>
              <a:ext cx="572100" cy="572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+mj-ea"/>
                <a:ea typeface="Arial"/>
                <a:cs typeface="+mj-ea"/>
                <a:sym typeface="Arial"/>
              </a:endParaRPr>
            </a:p>
          </p:txBody>
        </p:sp>
        <p:sp>
          <p:nvSpPr>
            <p:cNvPr id="352" name="Google Shape;352;p46"/>
            <p:cNvSpPr/>
            <p:nvPr/>
          </p:nvSpPr>
          <p:spPr>
            <a:xfrm>
              <a:off x="5292583" y="1082250"/>
              <a:ext cx="572100" cy="572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+mj-ea"/>
                <a:ea typeface="Arial"/>
                <a:cs typeface="+mj-ea"/>
                <a:sym typeface="Arial"/>
              </a:endParaRPr>
            </a:p>
          </p:txBody>
        </p:sp>
        <p:sp>
          <p:nvSpPr>
            <p:cNvPr id="353" name="Google Shape;353;p46"/>
            <p:cNvSpPr/>
            <p:nvPr/>
          </p:nvSpPr>
          <p:spPr>
            <a:xfrm>
              <a:off x="5963672" y="1082250"/>
              <a:ext cx="572100" cy="572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+mj-ea"/>
                <a:ea typeface="Arial"/>
                <a:cs typeface="+mj-ea"/>
                <a:sym typeface="Arial"/>
              </a:endParaRPr>
            </a:p>
          </p:txBody>
        </p:sp>
        <p:sp>
          <p:nvSpPr>
            <p:cNvPr id="354" name="Google Shape;354;p46"/>
            <p:cNvSpPr/>
            <p:nvPr/>
          </p:nvSpPr>
          <p:spPr>
            <a:xfrm>
              <a:off x="6634760" y="1082250"/>
              <a:ext cx="572100" cy="572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+mj-ea"/>
                <a:ea typeface="Arial"/>
                <a:cs typeface="+mj-ea"/>
                <a:sym typeface="Arial"/>
              </a:endParaRPr>
            </a:p>
          </p:txBody>
        </p:sp>
        <p:sp>
          <p:nvSpPr>
            <p:cNvPr id="355" name="Google Shape;355;p46"/>
            <p:cNvSpPr/>
            <p:nvPr/>
          </p:nvSpPr>
          <p:spPr>
            <a:xfrm>
              <a:off x="7305849" y="1082250"/>
              <a:ext cx="572100" cy="572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+mj-ea"/>
                <a:ea typeface="Arial"/>
                <a:cs typeface="+mj-ea"/>
                <a:sym typeface="Arial"/>
              </a:endParaRPr>
            </a:p>
          </p:txBody>
        </p:sp>
        <p:sp>
          <p:nvSpPr>
            <p:cNvPr id="356" name="Google Shape;356;p46"/>
            <p:cNvSpPr/>
            <p:nvPr/>
          </p:nvSpPr>
          <p:spPr>
            <a:xfrm>
              <a:off x="7976938" y="1082250"/>
              <a:ext cx="572100" cy="572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+mj-ea"/>
                <a:ea typeface="Arial"/>
                <a:cs typeface="+mj-ea"/>
                <a:sym typeface="Arial"/>
              </a:endParaRPr>
            </a:p>
          </p:txBody>
        </p:sp>
      </p:grpSp>
      <p:sp>
        <p:nvSpPr>
          <p:cNvPr id="357" name="Google Shape;357;p4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+mj-ea"/>
                <a:ea typeface="Clean" charset="0"/>
                <a:cs typeface="+mj-ea"/>
                <a:sym typeface="Clean" charset="0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ULLET_ICON_Title, Subtitle, and Content">
  <p:cSld name="BULLET_ICON_Title, Subtitle, and Content"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47"/>
          <p:cNvSpPr txBox="1">
            <a:spLocks noGrp="1"/>
          </p:cNvSpPr>
          <p:nvPr>
            <p:ph type="title"/>
          </p:nvPr>
        </p:nvSpPr>
        <p:spPr>
          <a:xfrm>
            <a:off x="415290" y="434340"/>
            <a:ext cx="83136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38075" rIns="76200" bIns="38075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300">
                <a:solidFill>
                  <a:schemeClr val="dk2"/>
                </a:solidFill>
                <a:latin typeface="+mj-lt"/>
                <a:cs typeface="+mj-l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0" name="Google Shape;360;p47"/>
          <p:cNvSpPr txBox="1">
            <a:spLocks noGrp="1"/>
          </p:cNvSpPr>
          <p:nvPr>
            <p:ph type="body" idx="1"/>
          </p:nvPr>
        </p:nvSpPr>
        <p:spPr>
          <a:xfrm>
            <a:off x="430625" y="1752529"/>
            <a:ext cx="8290500" cy="30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38075" rIns="76200" bIns="38075" anchor="t" anchorCtr="0">
            <a:noAutofit/>
          </a:bodyPr>
          <a:lstStyle>
            <a:lvl1pPr marL="457200" lvl="0" indent="-28575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rebuchet MS"/>
              <a:buChar char="•"/>
              <a:defRPr sz="1200">
                <a:solidFill>
                  <a:schemeClr val="accent4"/>
                </a:solidFill>
                <a:latin typeface="+mj-lt"/>
                <a:cs typeface="+mj-lt"/>
              </a:defRPr>
            </a:lvl1pPr>
            <a:lvl2pPr marL="914400" lvl="1" indent="-279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rebuchet MS"/>
              <a:buChar char="•"/>
              <a:defRPr sz="1000">
                <a:solidFill>
                  <a:schemeClr val="accent4"/>
                </a:solidFill>
              </a:defRPr>
            </a:lvl2pPr>
            <a:lvl3pPr marL="1371600" lvl="2" indent="-27305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Trebuchet MS"/>
              <a:buChar char="•"/>
              <a:defRPr sz="900">
                <a:solidFill>
                  <a:schemeClr val="accent4"/>
                </a:solidFill>
              </a:defRPr>
            </a:lvl3pPr>
            <a:lvl4pPr marL="1828800" lvl="3" indent="-2667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600"/>
              <a:buFont typeface="Trebuchet MS"/>
              <a:buChar char="•"/>
              <a:defRPr sz="800">
                <a:solidFill>
                  <a:schemeClr val="accent4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lvl="4" indent="-33655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oto Sans Symbols"/>
              <a:buChar char="▪"/>
              <a:defRPr>
                <a:solidFill>
                  <a:schemeClr val="lt1"/>
                </a:solidFill>
              </a:defRPr>
            </a:lvl5pPr>
            <a:lvl6pPr marL="2743200" lvl="5" indent="-32385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500"/>
              <a:buChar char="■"/>
              <a:defRPr/>
            </a:lvl6pPr>
            <a:lvl7pPr marL="3200400" lvl="6" indent="-32385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  <a:defRPr/>
            </a:lvl7pPr>
            <a:lvl8pPr marL="3657600" lvl="7" indent="-32385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500"/>
              <a:buChar char="○"/>
              <a:defRPr/>
            </a:lvl8pPr>
            <a:lvl9pPr marL="4114800" lvl="8" indent="-32385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500"/>
              <a:buChar char="■"/>
              <a:defRPr/>
            </a:lvl9pPr>
          </a:lstStyle>
          <a:p/>
        </p:txBody>
      </p:sp>
      <p:sp>
        <p:nvSpPr>
          <p:cNvPr id="361" name="Google Shape;361;p47"/>
          <p:cNvSpPr txBox="1">
            <a:spLocks noGrp="1"/>
          </p:cNvSpPr>
          <p:nvPr>
            <p:ph type="body" idx="2"/>
          </p:nvPr>
        </p:nvSpPr>
        <p:spPr>
          <a:xfrm>
            <a:off x="415290" y="906780"/>
            <a:ext cx="8313600" cy="43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38075" rIns="76200" bIns="38075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500"/>
              <a:buFont typeface="Trebuchet MS"/>
              <a:buNone/>
              <a:defRPr sz="1500" b="0">
                <a:solidFill>
                  <a:schemeClr val="lt2"/>
                </a:solidFill>
                <a:latin typeface="+mj-lt"/>
                <a:ea typeface="Trebuchet MS"/>
                <a:cs typeface="+mj-lt"/>
                <a:sym typeface="Trebuchet MS"/>
              </a:defRPr>
            </a:lvl1pPr>
            <a:lvl2pPr marL="914400" lvl="1" indent="-2286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300"/>
              <a:buFont typeface="Trebuchet MS"/>
              <a:buNone/>
              <a:defRPr sz="23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lvl="2" indent="-2286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300"/>
              <a:buFont typeface="Trebuchet MS"/>
              <a:buNone/>
              <a:defRPr sz="23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lvl="3" indent="-228600" algn="ctr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300"/>
              <a:buFont typeface="Trebuchet MS"/>
              <a:buNone/>
              <a:defRPr sz="23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lvl="4" indent="-228600" algn="ctr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2300"/>
              <a:buFont typeface="Trebuchet MS"/>
              <a:buNone/>
              <a:defRPr sz="23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lvl="5" indent="-32385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500"/>
              <a:buChar char="■"/>
              <a:defRPr/>
            </a:lvl6pPr>
            <a:lvl7pPr marL="3200400" lvl="6" indent="-32385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  <a:defRPr/>
            </a:lvl7pPr>
            <a:lvl8pPr marL="3657600" lvl="7" indent="-32385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500"/>
              <a:buChar char="○"/>
              <a:defRPr/>
            </a:lvl8pPr>
            <a:lvl9pPr marL="4114800" lvl="8" indent="-32385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500"/>
              <a:buChar char="■"/>
              <a:defRPr/>
            </a:lvl9pPr>
          </a:lstStyle>
          <a:p/>
        </p:txBody>
      </p:sp>
      <p:sp>
        <p:nvSpPr>
          <p:cNvPr id="362" name="Google Shape;362;p4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4"/>
                </a:solidFill>
                <a:latin typeface="+mj-lt"/>
                <a:ea typeface="Arial"/>
                <a:cs typeface="+mj-lt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3"/>
          <p:cNvSpPr txBox="1">
            <a:spLocks noGrp="1"/>
          </p:cNvSpPr>
          <p:nvPr>
            <p:ph type="title"/>
          </p:nvPr>
        </p:nvSpPr>
        <p:spPr>
          <a:xfrm>
            <a:off x="493100" y="420575"/>
            <a:ext cx="8181300" cy="5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63E"/>
              </a:buClr>
              <a:buSzPts val="2400"/>
              <a:buFont typeface="Montserrat Medium"/>
              <a:buNone/>
              <a:defRPr sz="2400" b="0" i="0" u="none" strike="noStrike" cap="none">
                <a:solidFill>
                  <a:srgbClr val="00263E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63E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263E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63E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263E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63E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263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63E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263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63E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263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63E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263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63E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263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63E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263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225" name="Google Shape;225;p3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+mj-lt"/>
                <a:ea typeface="Clean" charset="0"/>
                <a:cs typeface="+mj-lt"/>
                <a:sym typeface="Clean" charset="0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Char char="•"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 Medium" panose="00000600000000000000" pitchFamily="2" charset="0"/>
                <a:ea typeface="+mn-ea"/>
                <a:cs typeface="+mn-cs"/>
              </a:rPr>
              <a:t>Click to edit Master text styles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 Medium" panose="00000600000000000000" pitchFamily="2" charset="0"/>
              <a:ea typeface="+mn-ea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Char char="•"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 Medium" panose="00000600000000000000" pitchFamily="2" charset="0"/>
                <a:ea typeface="+mn-ea"/>
                <a:cs typeface="+mn-cs"/>
              </a:rPr>
              <a:t>Second level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 Medium" panose="00000600000000000000" pitchFamily="2" charset="0"/>
              <a:ea typeface="+mn-ea"/>
              <a:cs typeface="+mn-cs"/>
            </a:endParaRP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Char char="•"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 Medium" panose="00000600000000000000" pitchFamily="2" charset="0"/>
                <a:ea typeface="+mn-ea"/>
                <a:cs typeface="+mn-cs"/>
              </a:rPr>
              <a:t>Third level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 Medium" panose="00000600000000000000" pitchFamily="2" charset="0"/>
              <a:ea typeface="+mn-ea"/>
              <a:cs typeface="+mn-cs"/>
            </a:endParaRP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Char char="•"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 Medium" panose="00000600000000000000" pitchFamily="2" charset="0"/>
                <a:ea typeface="+mn-ea"/>
                <a:cs typeface="+mn-cs"/>
              </a:rPr>
              <a:t>Fourth level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 Medium" panose="00000600000000000000" pitchFamily="2" charset="0"/>
              <a:ea typeface="+mn-ea"/>
              <a:cs typeface="+mn-cs"/>
            </a:endParaRP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Char char="•"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 Medium" panose="00000600000000000000" pitchFamily="2" charset="0"/>
                <a:ea typeface="+mn-ea"/>
                <a:cs typeface="+mn-cs"/>
              </a:rPr>
              <a:t>Fifth level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 Medium" panose="00000600000000000000" pitchFamily="2" charset="0"/>
              <a:ea typeface="+mn-ea"/>
              <a:cs typeface="+mn-cs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</p:sldLayoutIdLst>
  <p:transition spd="med">
    <p:fade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+mj-lt"/>
          <a:ea typeface="Arial"/>
          <a:cs typeface="+mj-lt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+mj-lt"/>
          <a:ea typeface="Montserrat Medium" panose="00000600000000000000" pitchFamily="2" charset="0"/>
          <a:cs typeface="+mj-lt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+mj-lt"/>
          <a:ea typeface="Montserrat Medium" panose="00000600000000000000" pitchFamily="2" charset="0"/>
          <a:cs typeface="+mj-lt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+mj-lt"/>
          <a:ea typeface="Montserrat Medium" panose="00000600000000000000" pitchFamily="2" charset="0"/>
          <a:cs typeface="+mj-lt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+mj-lt"/>
          <a:ea typeface="Montserrat Medium" panose="00000600000000000000" pitchFamily="2" charset="0"/>
          <a:cs typeface="+mj-lt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+mj-lt"/>
          <a:ea typeface="Montserrat Medium" panose="00000600000000000000" pitchFamily="2" charset="0"/>
          <a:cs typeface="+mj-lt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24.svg"/><Relationship Id="rId5" Type="http://schemas.openxmlformats.org/officeDocument/2006/relationships/image" Target="../media/image34.png"/><Relationship Id="rId4" Type="http://schemas.openxmlformats.org/officeDocument/2006/relationships/image" Target="../media/image10.svg"/><Relationship Id="rId3" Type="http://schemas.openxmlformats.org/officeDocument/2006/relationships/image" Target="../media/image18.png"/><Relationship Id="rId2" Type="http://schemas.openxmlformats.org/officeDocument/2006/relationships/image" Target="../media/image11.svg"/><Relationship Id="rId1" Type="http://schemas.openxmlformats.org/officeDocument/2006/relationships/image" Target="../media/image21.png"/></Relationships>
</file>

<file path=ppt/slides/_rels/slide10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24.svg"/><Relationship Id="rId5" Type="http://schemas.openxmlformats.org/officeDocument/2006/relationships/image" Target="../media/image34.png"/><Relationship Id="rId4" Type="http://schemas.openxmlformats.org/officeDocument/2006/relationships/image" Target="../media/image10.svg"/><Relationship Id="rId3" Type="http://schemas.openxmlformats.org/officeDocument/2006/relationships/image" Target="../media/image18.png"/><Relationship Id="rId2" Type="http://schemas.openxmlformats.org/officeDocument/2006/relationships/image" Target="../media/image11.svg"/><Relationship Id="rId1" Type="http://schemas.openxmlformats.org/officeDocument/2006/relationships/image" Target="../media/image21.png"/></Relationships>
</file>

<file path=ppt/slides/_rels/slide103.xml.rels><?xml version="1.0" encoding="UTF-8" standalone="yes"?>
<Relationships xmlns="http://schemas.openxmlformats.org/package/2006/relationships"><Relationship Id="rId9" Type="http://schemas.openxmlformats.org/officeDocument/2006/relationships/image" Target="../media/image20.png"/><Relationship Id="rId8" Type="http://schemas.openxmlformats.org/officeDocument/2006/relationships/image" Target="../media/image8.svg"/><Relationship Id="rId7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34.png"/><Relationship Id="rId4" Type="http://schemas.openxmlformats.org/officeDocument/2006/relationships/image" Target="../media/image10.svg"/><Relationship Id="rId3" Type="http://schemas.openxmlformats.org/officeDocument/2006/relationships/image" Target="../media/image18.png"/><Relationship Id="rId2" Type="http://schemas.openxmlformats.org/officeDocument/2006/relationships/image" Target="../media/image11.svg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9.svg"/><Relationship Id="rId1" Type="http://schemas.openxmlformats.org/officeDocument/2006/relationships/image" Target="../media/image21.png"/></Relationships>
</file>

<file path=ppt/slides/_rels/slide104.xml.rels><?xml version="1.0" encoding="UTF-8" standalone="yes"?>
<Relationships xmlns="http://schemas.openxmlformats.org/package/2006/relationships"><Relationship Id="rId9" Type="http://schemas.openxmlformats.org/officeDocument/2006/relationships/image" Target="../media/image20.png"/><Relationship Id="rId8" Type="http://schemas.openxmlformats.org/officeDocument/2006/relationships/image" Target="../media/image8.svg"/><Relationship Id="rId7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34.png"/><Relationship Id="rId4" Type="http://schemas.openxmlformats.org/officeDocument/2006/relationships/image" Target="../media/image10.svg"/><Relationship Id="rId3" Type="http://schemas.openxmlformats.org/officeDocument/2006/relationships/image" Target="../media/image18.png"/><Relationship Id="rId2" Type="http://schemas.openxmlformats.org/officeDocument/2006/relationships/image" Target="../media/image11.svg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9.svg"/><Relationship Id="rId1" Type="http://schemas.openxmlformats.org/officeDocument/2006/relationships/image" Target="../media/image21.png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6.svg"/><Relationship Id="rId3" Type="http://schemas.openxmlformats.org/officeDocument/2006/relationships/image" Target="../media/image36.png"/><Relationship Id="rId2" Type="http://schemas.openxmlformats.org/officeDocument/2006/relationships/image" Target="../media/image25.svg"/><Relationship Id="rId1" Type="http://schemas.openxmlformats.org/officeDocument/2006/relationships/image" Target="../media/image35.png"/></Relationships>
</file>

<file path=ppt/slides/_rels/slide10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6.svg"/><Relationship Id="rId3" Type="http://schemas.openxmlformats.org/officeDocument/2006/relationships/image" Target="../media/image36.png"/><Relationship Id="rId2" Type="http://schemas.openxmlformats.org/officeDocument/2006/relationships/image" Target="../media/image25.svg"/><Relationship Id="rId1" Type="http://schemas.openxmlformats.org/officeDocument/2006/relationships/image" Target="../media/image35.png"/></Relationships>
</file>

<file path=ppt/slides/_rels/slide108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27.svg"/><Relationship Id="rId5" Type="http://schemas.openxmlformats.org/officeDocument/2006/relationships/image" Target="../media/image37.png"/><Relationship Id="rId4" Type="http://schemas.openxmlformats.org/officeDocument/2006/relationships/image" Target="../media/image26.svg"/><Relationship Id="rId3" Type="http://schemas.openxmlformats.org/officeDocument/2006/relationships/image" Target="../media/image36.png"/><Relationship Id="rId2" Type="http://schemas.openxmlformats.org/officeDocument/2006/relationships/image" Target="../media/image25.svg"/><Relationship Id="rId1" Type="http://schemas.openxmlformats.org/officeDocument/2006/relationships/image" Target="../media/image35.png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svg"/><Relationship Id="rId1" Type="http://schemas.openxmlformats.org/officeDocument/2006/relationships/image" Target="../media/image12.png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8.svg"/><Relationship Id="rId1" Type="http://schemas.openxmlformats.org/officeDocument/2006/relationships/image" Target="../media/image38.png"/></Relationships>
</file>

<file path=ppt/slides/_rels/slide14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8.svg"/><Relationship Id="rId1" Type="http://schemas.openxmlformats.org/officeDocument/2006/relationships/image" Target="../media/image38.png"/></Relationships>
</file>

<file path=ppt/slides/_rels/slide14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8.svg"/><Relationship Id="rId1" Type="http://schemas.openxmlformats.org/officeDocument/2006/relationships/image" Target="../media/image38.png"/></Relationships>
</file>

<file path=ppt/slides/_rels/slide14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8.svg"/><Relationship Id="rId1" Type="http://schemas.openxmlformats.org/officeDocument/2006/relationships/image" Target="../media/image38.png"/></Relationships>
</file>

<file path=ppt/slides/_rels/slide14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8.svg"/><Relationship Id="rId1" Type="http://schemas.openxmlformats.org/officeDocument/2006/relationships/image" Target="../media/image38.png"/></Relationships>
</file>

<file path=ppt/slides/_rels/slide14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8.svg"/><Relationship Id="rId1" Type="http://schemas.openxmlformats.org/officeDocument/2006/relationships/image" Target="../media/image38.png"/></Relationships>
</file>

<file path=ppt/slides/_rels/slide14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8.svg"/><Relationship Id="rId1" Type="http://schemas.openxmlformats.org/officeDocument/2006/relationships/image" Target="../media/image38.png"/></Relationships>
</file>

<file path=ppt/slides/_rels/slide14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image" Target="../media/image39.png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.svg"/><Relationship Id="rId3" Type="http://schemas.openxmlformats.org/officeDocument/2006/relationships/image" Target="../media/image13.png"/><Relationship Id="rId2" Type="http://schemas.openxmlformats.org/officeDocument/2006/relationships/image" Target="../media/image1.svg"/><Relationship Id="rId1" Type="http://schemas.openxmlformats.org/officeDocument/2006/relationships/image" Target="../media/image12.png"/></Relationships>
</file>

<file path=ppt/slides/_rels/slide150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image" Target="../media/image39.png"/></Relationships>
</file>

<file path=ppt/slides/_rels/slide15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image" Target="../media/image39.png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0.svg"/><Relationship Id="rId3" Type="http://schemas.openxmlformats.org/officeDocument/2006/relationships/image" Target="../media/image45.png"/><Relationship Id="rId2" Type="http://schemas.openxmlformats.org/officeDocument/2006/relationships/image" Target="../media/image29.svg"/><Relationship Id="rId1" Type="http://schemas.openxmlformats.org/officeDocument/2006/relationships/image" Target="../media/image44.png"/></Relationships>
</file>

<file path=ppt/slides/_rels/slide15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0.svg"/><Relationship Id="rId3" Type="http://schemas.openxmlformats.org/officeDocument/2006/relationships/image" Target="../media/image45.png"/><Relationship Id="rId2" Type="http://schemas.openxmlformats.org/officeDocument/2006/relationships/image" Target="../media/image29.svg"/><Relationship Id="rId1" Type="http://schemas.openxmlformats.org/officeDocument/2006/relationships/image" Target="../media/image4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0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31.svg"/><Relationship Id="rId5" Type="http://schemas.openxmlformats.org/officeDocument/2006/relationships/image" Target="../media/image46.png"/><Relationship Id="rId4" Type="http://schemas.openxmlformats.org/officeDocument/2006/relationships/image" Target="../media/image30.svg"/><Relationship Id="rId3" Type="http://schemas.openxmlformats.org/officeDocument/2006/relationships/image" Target="../media/image45.png"/><Relationship Id="rId2" Type="http://schemas.openxmlformats.org/officeDocument/2006/relationships/image" Target="../media/image29.svg"/><Relationship Id="rId1" Type="http://schemas.openxmlformats.org/officeDocument/2006/relationships/image" Target="../media/image44.png"/></Relationships>
</file>

<file path=ppt/slides/_rels/slide16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31.svg"/><Relationship Id="rId5" Type="http://schemas.openxmlformats.org/officeDocument/2006/relationships/image" Target="../media/image46.png"/><Relationship Id="rId4" Type="http://schemas.openxmlformats.org/officeDocument/2006/relationships/image" Target="../media/image30.svg"/><Relationship Id="rId3" Type="http://schemas.openxmlformats.org/officeDocument/2006/relationships/image" Target="../media/image45.png"/><Relationship Id="rId2" Type="http://schemas.openxmlformats.org/officeDocument/2006/relationships/image" Target="../media/image29.svg"/><Relationship Id="rId1" Type="http://schemas.openxmlformats.org/officeDocument/2006/relationships/image" Target="../media/image44.png"/></Relationships>
</file>

<file path=ppt/slides/_rels/slide16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31.svg"/><Relationship Id="rId5" Type="http://schemas.openxmlformats.org/officeDocument/2006/relationships/image" Target="../media/image46.png"/><Relationship Id="rId4" Type="http://schemas.openxmlformats.org/officeDocument/2006/relationships/image" Target="../media/image30.svg"/><Relationship Id="rId3" Type="http://schemas.openxmlformats.org/officeDocument/2006/relationships/image" Target="../media/image45.png"/><Relationship Id="rId2" Type="http://schemas.openxmlformats.org/officeDocument/2006/relationships/image" Target="../media/image29.svg"/><Relationship Id="rId1" Type="http://schemas.openxmlformats.org/officeDocument/2006/relationships/image" Target="../media/image44.png"/></Relationships>
</file>

<file path=ppt/slides/_rels/slide16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31.svg"/><Relationship Id="rId5" Type="http://schemas.openxmlformats.org/officeDocument/2006/relationships/image" Target="../media/image46.png"/><Relationship Id="rId4" Type="http://schemas.openxmlformats.org/officeDocument/2006/relationships/image" Target="../media/image30.svg"/><Relationship Id="rId3" Type="http://schemas.openxmlformats.org/officeDocument/2006/relationships/image" Target="../media/image45.png"/><Relationship Id="rId2" Type="http://schemas.openxmlformats.org/officeDocument/2006/relationships/image" Target="../media/image29.svg"/><Relationship Id="rId1" Type="http://schemas.openxmlformats.org/officeDocument/2006/relationships/image" Target="../media/image44.png"/></Relationships>
</file>

<file path=ppt/slides/_rels/slide16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31.svg"/><Relationship Id="rId5" Type="http://schemas.openxmlformats.org/officeDocument/2006/relationships/image" Target="../media/image46.png"/><Relationship Id="rId4" Type="http://schemas.openxmlformats.org/officeDocument/2006/relationships/image" Target="../media/image30.svg"/><Relationship Id="rId3" Type="http://schemas.openxmlformats.org/officeDocument/2006/relationships/image" Target="../media/image45.png"/><Relationship Id="rId2" Type="http://schemas.openxmlformats.org/officeDocument/2006/relationships/image" Target="../media/image29.svg"/><Relationship Id="rId1" Type="http://schemas.openxmlformats.org/officeDocument/2006/relationships/image" Target="../media/image44.png"/></Relationships>
</file>

<file path=ppt/slides/_rels/slide16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31.svg"/><Relationship Id="rId5" Type="http://schemas.openxmlformats.org/officeDocument/2006/relationships/image" Target="../media/image46.png"/><Relationship Id="rId4" Type="http://schemas.openxmlformats.org/officeDocument/2006/relationships/image" Target="../media/image30.svg"/><Relationship Id="rId3" Type="http://schemas.openxmlformats.org/officeDocument/2006/relationships/image" Target="../media/image45.png"/><Relationship Id="rId2" Type="http://schemas.openxmlformats.org/officeDocument/2006/relationships/image" Target="../media/image29.svg"/><Relationship Id="rId1" Type="http://schemas.openxmlformats.org/officeDocument/2006/relationships/image" Target="../media/image44.png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svg"/><Relationship Id="rId1" Type="http://schemas.openxmlformats.org/officeDocument/2006/relationships/image" Target="../media/image14.png"/></Relationships>
</file>

<file path=ppt/slides/_rels/slide2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svg"/><Relationship Id="rId3" Type="http://schemas.openxmlformats.org/officeDocument/2006/relationships/image" Target="../media/image15.png"/><Relationship Id="rId2" Type="http://schemas.openxmlformats.org/officeDocument/2006/relationships/image" Target="../media/image3.svg"/><Relationship Id="rId1" Type="http://schemas.openxmlformats.org/officeDocument/2006/relationships/image" Target="../media/image14.png"/></Relationships>
</file>

<file path=ppt/slides/_rels/slide2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4.svg"/><Relationship Id="rId7" Type="http://schemas.openxmlformats.org/officeDocument/2006/relationships/image" Target="../media/image15.png"/><Relationship Id="rId6" Type="http://schemas.openxmlformats.org/officeDocument/2006/relationships/image" Target="../media/image3.svg"/><Relationship Id="rId5" Type="http://schemas.openxmlformats.org/officeDocument/2006/relationships/image" Target="../media/image14.png"/><Relationship Id="rId4" Type="http://schemas.openxmlformats.org/officeDocument/2006/relationships/image" Target="../media/image6.svg"/><Relationship Id="rId3" Type="http://schemas.openxmlformats.org/officeDocument/2006/relationships/image" Target="../media/image17.png"/><Relationship Id="rId2" Type="http://schemas.openxmlformats.org/officeDocument/2006/relationships/image" Target="../media/image5.svg"/><Relationship Id="rId1" Type="http://schemas.openxmlformats.org/officeDocument/2006/relationships/image" Target="../media/image16.png"/></Relationships>
</file>

<file path=ppt/slides/_rels/slide29.xml.rels><?xml version="1.0" encoding="UTF-8" standalone="yes"?>
<Relationships xmlns="http://schemas.openxmlformats.org/package/2006/relationships"><Relationship Id="rId9" Type="http://schemas.openxmlformats.org/officeDocument/2006/relationships/image" Target="../media/image18.png"/><Relationship Id="rId8" Type="http://schemas.openxmlformats.org/officeDocument/2006/relationships/image" Target="../media/image4.svg"/><Relationship Id="rId7" Type="http://schemas.openxmlformats.org/officeDocument/2006/relationships/image" Target="../media/image15.png"/><Relationship Id="rId6" Type="http://schemas.openxmlformats.org/officeDocument/2006/relationships/image" Target="../media/image3.svg"/><Relationship Id="rId5" Type="http://schemas.openxmlformats.org/officeDocument/2006/relationships/image" Target="../media/image14.png"/><Relationship Id="rId4" Type="http://schemas.openxmlformats.org/officeDocument/2006/relationships/image" Target="../media/image6.svg"/><Relationship Id="rId3" Type="http://schemas.openxmlformats.org/officeDocument/2006/relationships/image" Target="../media/image17.png"/><Relationship Id="rId2" Type="http://schemas.openxmlformats.org/officeDocument/2006/relationships/image" Target="../media/image5.svg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7.svg"/><Relationship Id="rId1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0.xml"/><Relationship Id="rId1" Type="http://schemas.openxmlformats.org/officeDocument/2006/relationships/image" Target="../media/image11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9.svg"/><Relationship Id="rId3" Type="http://schemas.openxmlformats.org/officeDocument/2006/relationships/image" Target="../media/image20.png"/><Relationship Id="rId2" Type="http://schemas.openxmlformats.org/officeDocument/2006/relationships/image" Target="../media/image8.svg"/><Relationship Id="rId1" Type="http://schemas.openxmlformats.org/officeDocument/2006/relationships/image" Target="../media/image19.png"/></Relationships>
</file>

<file path=ppt/slides/_rels/slide5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9.svg"/><Relationship Id="rId3" Type="http://schemas.openxmlformats.org/officeDocument/2006/relationships/image" Target="../media/image20.png"/><Relationship Id="rId2" Type="http://schemas.openxmlformats.org/officeDocument/2006/relationships/image" Target="../media/image8.svg"/><Relationship Id="rId1" Type="http://schemas.openxmlformats.org/officeDocument/2006/relationships/image" Target="../media/image19.png"/></Relationships>
</file>

<file path=ppt/slides/_rels/slide5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9.svg"/><Relationship Id="rId3" Type="http://schemas.openxmlformats.org/officeDocument/2006/relationships/image" Target="../media/image20.png"/><Relationship Id="rId2" Type="http://schemas.openxmlformats.org/officeDocument/2006/relationships/image" Target="../media/image8.svg"/><Relationship Id="rId1" Type="http://schemas.openxmlformats.org/officeDocument/2006/relationships/image" Target="../media/image19.png"/></Relationships>
</file>

<file path=ppt/slides/_rels/slide5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9.svg"/><Relationship Id="rId3" Type="http://schemas.openxmlformats.org/officeDocument/2006/relationships/image" Target="../media/image20.png"/><Relationship Id="rId2" Type="http://schemas.openxmlformats.org/officeDocument/2006/relationships/image" Target="../media/image8.svg"/><Relationship Id="rId1" Type="http://schemas.openxmlformats.org/officeDocument/2006/relationships/image" Target="../media/image19.png"/></Relationships>
</file>

<file path=ppt/slides/_rels/slide5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9.svg"/><Relationship Id="rId3" Type="http://schemas.openxmlformats.org/officeDocument/2006/relationships/image" Target="../media/image20.png"/><Relationship Id="rId2" Type="http://schemas.openxmlformats.org/officeDocument/2006/relationships/image" Target="../media/image8.svg"/><Relationship Id="rId1" Type="http://schemas.openxmlformats.org/officeDocument/2006/relationships/image" Target="../media/image19.png"/></Relationships>
</file>

<file path=ppt/slides/_rels/slide5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9.svg"/><Relationship Id="rId3" Type="http://schemas.openxmlformats.org/officeDocument/2006/relationships/image" Target="../media/image20.png"/><Relationship Id="rId2" Type="http://schemas.openxmlformats.org/officeDocument/2006/relationships/image" Target="../media/image8.svg"/><Relationship Id="rId1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svg"/><Relationship Id="rId1" Type="http://schemas.openxmlformats.org/officeDocument/2006/relationships/image" Target="../media/image18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svg"/><Relationship Id="rId1" Type="http://schemas.openxmlformats.org/officeDocument/2006/relationships/image" Target="../media/image18.png"/></Relationships>
</file>

<file path=ppt/slides/_rels/slide6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9.svg"/><Relationship Id="rId5" Type="http://schemas.openxmlformats.org/officeDocument/2006/relationships/image" Target="../media/image20.png"/><Relationship Id="rId4" Type="http://schemas.openxmlformats.org/officeDocument/2006/relationships/image" Target="../media/image8.svg"/><Relationship Id="rId3" Type="http://schemas.openxmlformats.org/officeDocument/2006/relationships/image" Target="../media/image19.png"/><Relationship Id="rId2" Type="http://schemas.openxmlformats.org/officeDocument/2006/relationships/image" Target="../media/image10.svg"/><Relationship Id="rId1" Type="http://schemas.openxmlformats.org/officeDocument/2006/relationships/image" Target="../media/image18.png"/></Relationships>
</file>

<file path=ppt/slides/_rels/slide6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9.svg"/><Relationship Id="rId7" Type="http://schemas.openxmlformats.org/officeDocument/2006/relationships/image" Target="../media/image20.png"/><Relationship Id="rId6" Type="http://schemas.openxmlformats.org/officeDocument/2006/relationships/image" Target="../media/image8.svg"/><Relationship Id="rId5" Type="http://schemas.openxmlformats.org/officeDocument/2006/relationships/image" Target="../media/image19.png"/><Relationship Id="rId4" Type="http://schemas.openxmlformats.org/officeDocument/2006/relationships/image" Target="../media/image11.svg"/><Relationship Id="rId3" Type="http://schemas.openxmlformats.org/officeDocument/2006/relationships/image" Target="../media/image21.png"/><Relationship Id="rId2" Type="http://schemas.openxmlformats.org/officeDocument/2006/relationships/image" Target="../media/image10.svg"/><Relationship Id="rId1" Type="http://schemas.openxmlformats.org/officeDocument/2006/relationships/image" Target="../media/image18.png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svg"/><Relationship Id="rId1" Type="http://schemas.openxmlformats.org/officeDocument/2006/relationships/image" Target="../media/image22.png"/></Relationships>
</file>

<file path=ppt/slides/_rels/slide8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4.svg"/><Relationship Id="rId5" Type="http://schemas.openxmlformats.org/officeDocument/2006/relationships/image" Target="../media/image24.png"/><Relationship Id="rId4" Type="http://schemas.openxmlformats.org/officeDocument/2006/relationships/image" Target="../media/image13.svg"/><Relationship Id="rId3" Type="http://schemas.openxmlformats.org/officeDocument/2006/relationships/image" Target="../media/image23.png"/><Relationship Id="rId2" Type="http://schemas.openxmlformats.org/officeDocument/2006/relationships/image" Target="../media/image12.svg"/><Relationship Id="rId1" Type="http://schemas.openxmlformats.org/officeDocument/2006/relationships/image" Target="../media/image22.png"/></Relationships>
</file>

<file path=ppt/slides/_rels/slide8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6.png"/><Relationship Id="rId8" Type="http://schemas.openxmlformats.org/officeDocument/2006/relationships/image" Target="../media/image15.svg"/><Relationship Id="rId7" Type="http://schemas.openxmlformats.org/officeDocument/2006/relationships/image" Target="../media/image25.png"/><Relationship Id="rId6" Type="http://schemas.openxmlformats.org/officeDocument/2006/relationships/image" Target="../media/image14.svg"/><Relationship Id="rId5" Type="http://schemas.openxmlformats.org/officeDocument/2006/relationships/image" Target="../media/image24.png"/><Relationship Id="rId4" Type="http://schemas.openxmlformats.org/officeDocument/2006/relationships/image" Target="../media/image13.svg"/><Relationship Id="rId3" Type="http://schemas.openxmlformats.org/officeDocument/2006/relationships/image" Target="../media/image23.png"/><Relationship Id="rId2" Type="http://schemas.openxmlformats.org/officeDocument/2006/relationships/image" Target="../media/image12.svg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5.svg"/><Relationship Id="rId1" Type="http://schemas.openxmlformats.org/officeDocument/2006/relationships/image" Target="../media/image22.png"/></Relationships>
</file>

<file path=ppt/slides/_rels/slide83.xml.rels><?xml version="1.0" encoding="UTF-8" standalone="yes"?>
<Relationships xmlns="http://schemas.openxmlformats.org/package/2006/relationships"><Relationship Id="rId9" Type="http://schemas.openxmlformats.org/officeDocument/2006/relationships/image" Target="../media/image25.png"/><Relationship Id="rId8" Type="http://schemas.openxmlformats.org/officeDocument/2006/relationships/image" Target="../media/image5.svg"/><Relationship Id="rId7" Type="http://schemas.openxmlformats.org/officeDocument/2006/relationships/image" Target="../media/image16.png"/><Relationship Id="rId6" Type="http://schemas.openxmlformats.org/officeDocument/2006/relationships/image" Target="../media/image14.svg"/><Relationship Id="rId5" Type="http://schemas.openxmlformats.org/officeDocument/2006/relationships/image" Target="../media/image24.png"/><Relationship Id="rId4" Type="http://schemas.openxmlformats.org/officeDocument/2006/relationships/image" Target="../media/image13.svg"/><Relationship Id="rId3" Type="http://schemas.openxmlformats.org/officeDocument/2006/relationships/image" Target="../media/image23.png"/><Relationship Id="rId2" Type="http://schemas.openxmlformats.org/officeDocument/2006/relationships/image" Target="../media/image12.svg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15.svg"/><Relationship Id="rId1" Type="http://schemas.openxmlformats.org/officeDocument/2006/relationships/image" Target="../media/image22.png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8.svg"/><Relationship Id="rId5" Type="http://schemas.openxmlformats.org/officeDocument/2006/relationships/image" Target="../media/image28.png"/><Relationship Id="rId4" Type="http://schemas.openxmlformats.org/officeDocument/2006/relationships/image" Target="../media/image17.svg"/><Relationship Id="rId3" Type="http://schemas.openxmlformats.org/officeDocument/2006/relationships/image" Target="../media/image27.png"/><Relationship Id="rId2" Type="http://schemas.openxmlformats.org/officeDocument/2006/relationships/image" Target="../media/image16.svg"/><Relationship Id="rId1" Type="http://schemas.openxmlformats.org/officeDocument/2006/relationships/image" Target="../media/image26.png"/></Relationships>
</file>

<file path=ppt/slides/_rels/slide8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19.svg"/><Relationship Id="rId7" Type="http://schemas.openxmlformats.org/officeDocument/2006/relationships/image" Target="../media/image29.png"/><Relationship Id="rId6" Type="http://schemas.openxmlformats.org/officeDocument/2006/relationships/image" Target="../media/image18.svg"/><Relationship Id="rId5" Type="http://schemas.openxmlformats.org/officeDocument/2006/relationships/image" Target="../media/image28.png"/><Relationship Id="rId4" Type="http://schemas.openxmlformats.org/officeDocument/2006/relationships/image" Target="../media/image17.svg"/><Relationship Id="rId3" Type="http://schemas.openxmlformats.org/officeDocument/2006/relationships/image" Target="../media/image27.png"/><Relationship Id="rId2" Type="http://schemas.openxmlformats.org/officeDocument/2006/relationships/image" Target="../media/image16.svg"/><Relationship Id="rId1" Type="http://schemas.openxmlformats.org/officeDocument/2006/relationships/image" Target="../media/image26.png"/></Relationships>
</file>

<file path=ppt/slides/_rels/slide8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19.svg"/><Relationship Id="rId7" Type="http://schemas.openxmlformats.org/officeDocument/2006/relationships/image" Target="../media/image29.png"/><Relationship Id="rId6" Type="http://schemas.openxmlformats.org/officeDocument/2006/relationships/image" Target="../media/image18.svg"/><Relationship Id="rId5" Type="http://schemas.openxmlformats.org/officeDocument/2006/relationships/image" Target="../media/image28.png"/><Relationship Id="rId4" Type="http://schemas.openxmlformats.org/officeDocument/2006/relationships/image" Target="../media/image17.svg"/><Relationship Id="rId3" Type="http://schemas.openxmlformats.org/officeDocument/2006/relationships/image" Target="../media/image27.png"/><Relationship Id="rId2" Type="http://schemas.openxmlformats.org/officeDocument/2006/relationships/image" Target="../media/image16.svg"/><Relationship Id="rId1" Type="http://schemas.openxmlformats.org/officeDocument/2006/relationships/image" Target="../media/image26.png"/></Relationships>
</file>

<file path=ppt/slides/_rels/slide8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19.svg"/><Relationship Id="rId7" Type="http://schemas.openxmlformats.org/officeDocument/2006/relationships/image" Target="../media/image29.png"/><Relationship Id="rId6" Type="http://schemas.openxmlformats.org/officeDocument/2006/relationships/image" Target="../media/image18.svg"/><Relationship Id="rId5" Type="http://schemas.openxmlformats.org/officeDocument/2006/relationships/image" Target="../media/image28.png"/><Relationship Id="rId4" Type="http://schemas.openxmlformats.org/officeDocument/2006/relationships/image" Target="../media/image17.svg"/><Relationship Id="rId3" Type="http://schemas.openxmlformats.org/officeDocument/2006/relationships/image" Target="../media/image27.png"/><Relationship Id="rId2" Type="http://schemas.openxmlformats.org/officeDocument/2006/relationships/image" Target="../media/image16.svg"/><Relationship Id="rId1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19.svg"/><Relationship Id="rId7" Type="http://schemas.openxmlformats.org/officeDocument/2006/relationships/image" Target="../media/image29.png"/><Relationship Id="rId6" Type="http://schemas.openxmlformats.org/officeDocument/2006/relationships/image" Target="../media/image18.svg"/><Relationship Id="rId5" Type="http://schemas.openxmlformats.org/officeDocument/2006/relationships/image" Target="../media/image28.png"/><Relationship Id="rId4" Type="http://schemas.openxmlformats.org/officeDocument/2006/relationships/image" Target="../media/image17.svg"/><Relationship Id="rId3" Type="http://schemas.openxmlformats.org/officeDocument/2006/relationships/image" Target="../media/image27.png"/><Relationship Id="rId2" Type="http://schemas.openxmlformats.org/officeDocument/2006/relationships/image" Target="../media/image16.svg"/><Relationship Id="rId1" Type="http://schemas.openxmlformats.org/officeDocument/2006/relationships/image" Target="../media/image26.png"/></Relationships>
</file>

<file path=ppt/slides/_rels/slide9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19.svg"/><Relationship Id="rId7" Type="http://schemas.openxmlformats.org/officeDocument/2006/relationships/image" Target="../media/image29.png"/><Relationship Id="rId6" Type="http://schemas.openxmlformats.org/officeDocument/2006/relationships/image" Target="../media/image18.svg"/><Relationship Id="rId5" Type="http://schemas.openxmlformats.org/officeDocument/2006/relationships/image" Target="../media/image28.png"/><Relationship Id="rId4" Type="http://schemas.openxmlformats.org/officeDocument/2006/relationships/image" Target="../media/image17.svg"/><Relationship Id="rId3" Type="http://schemas.openxmlformats.org/officeDocument/2006/relationships/image" Target="../media/image27.png"/><Relationship Id="rId2" Type="http://schemas.openxmlformats.org/officeDocument/2006/relationships/image" Target="../media/image16.svg"/><Relationship Id="rId1" Type="http://schemas.openxmlformats.org/officeDocument/2006/relationships/image" Target="../media/image26.png"/></Relationships>
</file>

<file path=ppt/slides/_rels/slide92.xml.rels><?xml version="1.0" encoding="UTF-8" standalone="yes"?>
<Relationships xmlns="http://schemas.openxmlformats.org/package/2006/relationships"><Relationship Id="rId9" Type="http://schemas.openxmlformats.org/officeDocument/2006/relationships/image" Target="../media/image30.png"/><Relationship Id="rId8" Type="http://schemas.openxmlformats.org/officeDocument/2006/relationships/image" Target="../media/image19.svg"/><Relationship Id="rId7" Type="http://schemas.openxmlformats.org/officeDocument/2006/relationships/image" Target="../media/image29.png"/><Relationship Id="rId6" Type="http://schemas.openxmlformats.org/officeDocument/2006/relationships/image" Target="../media/image18.svg"/><Relationship Id="rId5" Type="http://schemas.openxmlformats.org/officeDocument/2006/relationships/image" Target="../media/image28.png"/><Relationship Id="rId4" Type="http://schemas.openxmlformats.org/officeDocument/2006/relationships/image" Target="../media/image17.svg"/><Relationship Id="rId3" Type="http://schemas.openxmlformats.org/officeDocument/2006/relationships/image" Target="../media/image27.png"/><Relationship Id="rId2" Type="http://schemas.openxmlformats.org/officeDocument/2006/relationships/image" Target="../media/image16.svg"/><Relationship Id="rId13" Type="http://schemas.openxmlformats.org/officeDocument/2006/relationships/slideLayout" Target="../slideLayouts/slideLayout2.xml"/><Relationship Id="rId12" Type="http://schemas.openxmlformats.org/officeDocument/2006/relationships/image" Target="../media/image10.svg"/><Relationship Id="rId11" Type="http://schemas.openxmlformats.org/officeDocument/2006/relationships/image" Target="../media/image18.png"/><Relationship Id="rId10" Type="http://schemas.openxmlformats.org/officeDocument/2006/relationships/image" Target="../media/image20.svg"/><Relationship Id="rId1" Type="http://schemas.openxmlformats.org/officeDocument/2006/relationships/image" Target="../media/image26.png"/></Relationships>
</file>

<file path=ppt/slides/_rels/slide93.xml.rels><?xml version="1.0" encoding="UTF-8" standalone="yes"?>
<Relationships xmlns="http://schemas.openxmlformats.org/package/2006/relationships"><Relationship Id="rId9" Type="http://schemas.openxmlformats.org/officeDocument/2006/relationships/image" Target="../media/image30.png"/><Relationship Id="rId8" Type="http://schemas.openxmlformats.org/officeDocument/2006/relationships/image" Target="../media/image19.svg"/><Relationship Id="rId7" Type="http://schemas.openxmlformats.org/officeDocument/2006/relationships/image" Target="../media/image29.png"/><Relationship Id="rId6" Type="http://schemas.openxmlformats.org/officeDocument/2006/relationships/image" Target="../media/image18.svg"/><Relationship Id="rId5" Type="http://schemas.openxmlformats.org/officeDocument/2006/relationships/image" Target="../media/image28.png"/><Relationship Id="rId4" Type="http://schemas.openxmlformats.org/officeDocument/2006/relationships/image" Target="../media/image17.svg"/><Relationship Id="rId3" Type="http://schemas.openxmlformats.org/officeDocument/2006/relationships/image" Target="../media/image27.png"/><Relationship Id="rId2" Type="http://schemas.openxmlformats.org/officeDocument/2006/relationships/image" Target="../media/image16.svg"/><Relationship Id="rId13" Type="http://schemas.openxmlformats.org/officeDocument/2006/relationships/slideLayout" Target="../slideLayouts/slideLayout2.xml"/><Relationship Id="rId12" Type="http://schemas.openxmlformats.org/officeDocument/2006/relationships/image" Target="../media/image10.svg"/><Relationship Id="rId11" Type="http://schemas.openxmlformats.org/officeDocument/2006/relationships/image" Target="../media/image18.png"/><Relationship Id="rId10" Type="http://schemas.openxmlformats.org/officeDocument/2006/relationships/image" Target="../media/image20.svg"/><Relationship Id="rId1" Type="http://schemas.openxmlformats.org/officeDocument/2006/relationships/image" Target="../media/image26.png"/></Relationships>
</file>

<file path=ppt/slides/_rels/slide94.xml.rels><?xml version="1.0" encoding="UTF-8" standalone="yes"?>
<Relationships xmlns="http://schemas.openxmlformats.org/package/2006/relationships"><Relationship Id="rId9" Type="http://schemas.openxmlformats.org/officeDocument/2006/relationships/image" Target="../media/image30.png"/><Relationship Id="rId8" Type="http://schemas.openxmlformats.org/officeDocument/2006/relationships/image" Target="../media/image19.svg"/><Relationship Id="rId7" Type="http://schemas.openxmlformats.org/officeDocument/2006/relationships/image" Target="../media/image29.png"/><Relationship Id="rId6" Type="http://schemas.openxmlformats.org/officeDocument/2006/relationships/image" Target="../media/image18.svg"/><Relationship Id="rId5" Type="http://schemas.openxmlformats.org/officeDocument/2006/relationships/image" Target="../media/image28.png"/><Relationship Id="rId4" Type="http://schemas.openxmlformats.org/officeDocument/2006/relationships/image" Target="../media/image17.svg"/><Relationship Id="rId3" Type="http://schemas.openxmlformats.org/officeDocument/2006/relationships/image" Target="../media/image27.png"/><Relationship Id="rId2" Type="http://schemas.openxmlformats.org/officeDocument/2006/relationships/image" Target="../media/image16.svg"/><Relationship Id="rId13" Type="http://schemas.openxmlformats.org/officeDocument/2006/relationships/slideLayout" Target="../slideLayouts/slideLayout2.xml"/><Relationship Id="rId12" Type="http://schemas.openxmlformats.org/officeDocument/2006/relationships/image" Target="../media/image10.svg"/><Relationship Id="rId11" Type="http://schemas.openxmlformats.org/officeDocument/2006/relationships/image" Target="../media/image18.png"/><Relationship Id="rId10" Type="http://schemas.openxmlformats.org/officeDocument/2006/relationships/image" Target="../media/image20.svg"/><Relationship Id="rId1" Type="http://schemas.openxmlformats.org/officeDocument/2006/relationships/image" Target="../media/image26.png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9" Type="http://schemas.openxmlformats.org/officeDocument/2006/relationships/image" Target="../media/image20.png"/><Relationship Id="rId8" Type="http://schemas.openxmlformats.org/officeDocument/2006/relationships/image" Target="../media/image8.svg"/><Relationship Id="rId7" Type="http://schemas.openxmlformats.org/officeDocument/2006/relationships/image" Target="../media/image19.png"/><Relationship Id="rId6" Type="http://schemas.openxmlformats.org/officeDocument/2006/relationships/image" Target="../media/image23.svg"/><Relationship Id="rId5" Type="http://schemas.openxmlformats.org/officeDocument/2006/relationships/image" Target="../media/image33.png"/><Relationship Id="rId4" Type="http://schemas.openxmlformats.org/officeDocument/2006/relationships/image" Target="../media/image22.svg"/><Relationship Id="rId3" Type="http://schemas.openxmlformats.org/officeDocument/2006/relationships/image" Target="../media/image32.png"/><Relationship Id="rId2" Type="http://schemas.openxmlformats.org/officeDocument/2006/relationships/image" Target="../media/image21.svg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9.svg"/><Relationship Id="rId1" Type="http://schemas.openxmlformats.org/officeDocument/2006/relationships/image" Target="../media/image31.png"/></Relationships>
</file>

<file path=ppt/slides/_rels/slide97.xml.rels><?xml version="1.0" encoding="UTF-8" standalone="yes"?>
<Relationships xmlns="http://schemas.openxmlformats.org/package/2006/relationships"><Relationship Id="rId9" Type="http://schemas.openxmlformats.org/officeDocument/2006/relationships/image" Target="../media/image20.png"/><Relationship Id="rId8" Type="http://schemas.openxmlformats.org/officeDocument/2006/relationships/image" Target="../media/image8.svg"/><Relationship Id="rId7" Type="http://schemas.openxmlformats.org/officeDocument/2006/relationships/image" Target="../media/image19.png"/><Relationship Id="rId6" Type="http://schemas.openxmlformats.org/officeDocument/2006/relationships/image" Target="../media/image23.svg"/><Relationship Id="rId5" Type="http://schemas.openxmlformats.org/officeDocument/2006/relationships/image" Target="../media/image33.png"/><Relationship Id="rId4" Type="http://schemas.openxmlformats.org/officeDocument/2006/relationships/image" Target="../media/image22.svg"/><Relationship Id="rId3" Type="http://schemas.openxmlformats.org/officeDocument/2006/relationships/image" Target="../media/image32.png"/><Relationship Id="rId2" Type="http://schemas.openxmlformats.org/officeDocument/2006/relationships/image" Target="../media/image21.svg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9.svg"/><Relationship Id="rId1" Type="http://schemas.openxmlformats.org/officeDocument/2006/relationships/image" Target="../media/image31.png"/></Relationships>
</file>

<file path=ppt/slides/_rels/slide98.xml.rels><?xml version="1.0" encoding="UTF-8" standalone="yes"?>
<Relationships xmlns="http://schemas.openxmlformats.org/package/2006/relationships"><Relationship Id="rId9" Type="http://schemas.openxmlformats.org/officeDocument/2006/relationships/image" Target="../media/image20.png"/><Relationship Id="rId8" Type="http://schemas.openxmlformats.org/officeDocument/2006/relationships/image" Target="../media/image8.svg"/><Relationship Id="rId7" Type="http://schemas.openxmlformats.org/officeDocument/2006/relationships/image" Target="../media/image19.png"/><Relationship Id="rId6" Type="http://schemas.openxmlformats.org/officeDocument/2006/relationships/image" Target="../media/image23.svg"/><Relationship Id="rId5" Type="http://schemas.openxmlformats.org/officeDocument/2006/relationships/image" Target="../media/image33.png"/><Relationship Id="rId4" Type="http://schemas.openxmlformats.org/officeDocument/2006/relationships/image" Target="../media/image22.svg"/><Relationship Id="rId3" Type="http://schemas.openxmlformats.org/officeDocument/2006/relationships/image" Target="../media/image32.png"/><Relationship Id="rId2" Type="http://schemas.openxmlformats.org/officeDocument/2006/relationships/image" Target="../media/image21.svg"/><Relationship Id="rId13" Type="http://schemas.openxmlformats.org/officeDocument/2006/relationships/slideLayout" Target="../slideLayouts/slideLayout2.xml"/><Relationship Id="rId12" Type="http://schemas.openxmlformats.org/officeDocument/2006/relationships/image" Target="../media/image16.svg"/><Relationship Id="rId11" Type="http://schemas.openxmlformats.org/officeDocument/2006/relationships/image" Target="../media/image26.png"/><Relationship Id="rId10" Type="http://schemas.openxmlformats.org/officeDocument/2006/relationships/image" Target="../media/image9.svg"/><Relationship Id="rId1" Type="http://schemas.openxmlformats.org/officeDocument/2006/relationships/image" Target="../media/image31.png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69;p1"/>
          <p:cNvSpPr txBox="1"/>
          <p:nvPr/>
        </p:nvSpPr>
        <p:spPr>
          <a:xfrm>
            <a:off x="5515563" y="2000753"/>
            <a:ext cx="3628437" cy="679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 dirty="0" err="1">
                <a:solidFill>
                  <a:schemeClr val="lt1"/>
                </a:solidFill>
                <a:latin typeface="+mj-lt"/>
                <a:ea typeface="Montserrat Medium"/>
                <a:cs typeface="+mj-lt"/>
                <a:sym typeface="Montserrat Medium"/>
              </a:rPr>
              <a:t>MLOps Intro</a:t>
            </a:r>
            <a:endParaRPr lang="en-US" sz="3600" b="0" i="0" u="none" strike="noStrike" cap="none" dirty="0" err="1">
              <a:solidFill>
                <a:schemeClr val="lt1"/>
              </a:solidFill>
              <a:latin typeface="+mj-lt"/>
              <a:ea typeface="Montserrat Medium"/>
              <a:cs typeface="+mj-lt"/>
              <a:sym typeface="Montserrat Medium"/>
            </a:endParaRPr>
          </a:p>
        </p:txBody>
      </p:sp>
      <p:sp>
        <p:nvSpPr>
          <p:cNvPr id="2" name="Google Shape;68;p1"/>
          <p:cNvSpPr txBox="1"/>
          <p:nvPr/>
        </p:nvSpPr>
        <p:spPr>
          <a:xfrm>
            <a:off x="5515564" y="3920938"/>
            <a:ext cx="30915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lt1"/>
                </a:solidFill>
                <a:latin typeface="+mj-lt"/>
                <a:ea typeface="Montserrat SemiBold"/>
                <a:cs typeface="+mj-lt"/>
                <a:sym typeface="Montserrat SemiBold"/>
              </a:rPr>
              <a:t>August </a:t>
            </a:r>
            <a:r>
              <a:rPr lang="en-US" sz="1200" b="0" i="0" u="none" strike="noStrike" cap="none">
                <a:solidFill>
                  <a:schemeClr val="lt1"/>
                </a:solidFill>
                <a:latin typeface="+mj-lt"/>
                <a:ea typeface="Montserrat ExtraLight"/>
                <a:cs typeface="+mj-lt"/>
                <a:sym typeface="Montserrat ExtraLight"/>
              </a:rPr>
              <a:t>|</a:t>
            </a:r>
            <a:r>
              <a:rPr lang="en-US" sz="1200" b="0" i="0" u="none" strike="noStrike" cap="none">
                <a:solidFill>
                  <a:schemeClr val="lt1"/>
                </a:solidFill>
                <a:latin typeface="+mj-lt"/>
                <a:ea typeface="Montserrat Light"/>
                <a:cs typeface="+mj-lt"/>
                <a:sym typeface="Montserrat Light"/>
              </a:rPr>
              <a:t> </a:t>
            </a:r>
            <a:r>
              <a:rPr lang="en-US" sz="1200" b="0" i="0" u="none" strike="noStrike" cap="none">
                <a:solidFill>
                  <a:schemeClr val="lt1"/>
                </a:solidFill>
                <a:latin typeface="+mj-lt"/>
                <a:ea typeface="Montserrat SemiBold"/>
                <a:cs typeface="+mj-lt"/>
                <a:sym typeface="Montserrat SemiBold"/>
              </a:rPr>
              <a:t> 2022</a:t>
            </a:r>
            <a:endParaRPr sz="1100" b="0" i="0" u="none" strike="noStrike" cap="none">
              <a:solidFill>
                <a:srgbClr val="000000"/>
              </a:solidFill>
              <a:latin typeface="+mj-lt"/>
              <a:ea typeface="Montserrat SemiBold"/>
              <a:cs typeface="+mj-lt"/>
              <a:sym typeface="Montserrat SemiBold"/>
            </a:endParaRPr>
          </a:p>
        </p:txBody>
      </p:sp>
    </p:spTree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93100" y="420575"/>
            <a:ext cx="8181300" cy="502800"/>
          </a:xfrm>
        </p:spPr>
        <p:txBody>
          <a:bodyPr/>
          <a:lstStyle/>
          <a:p>
            <a:r>
              <a:rPr lang="en-US" dirty="0"/>
              <a:t>Steps of </a:t>
            </a:r>
            <a:r>
              <a:rPr lang="en-US" dirty="0" err="1"/>
              <a:t>MLOps</a:t>
            </a:r>
            <a:endParaRPr lang="en-US" dirty="0"/>
          </a:p>
        </p:txBody>
      </p:sp>
      <p:sp>
        <p:nvSpPr>
          <p:cNvPr id="5" name="Google Shape;898;p88"/>
          <p:cNvSpPr txBox="1"/>
          <p:nvPr/>
        </p:nvSpPr>
        <p:spPr>
          <a:xfrm>
            <a:off x="3509942" y="1235229"/>
            <a:ext cx="2314083" cy="443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End</a:t>
            </a:r>
            <a:r>
              <a:rPr lang="en-US" sz="12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 </a:t>
            </a:r>
            <a:r>
              <a:rPr lang="en-US" sz="1200" b="1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Step - 1</a:t>
            </a:r>
            <a:r>
              <a:rPr lang="en-US" sz="12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:</a:t>
            </a:r>
            <a:endParaRPr lang="en-US" sz="12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i="1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Serve</a:t>
            </a:r>
            <a:r>
              <a:rPr lang="en-US" sz="12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 a model in production</a:t>
            </a:r>
            <a:endParaRPr lang="en-US" sz="12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513524" y="1931760"/>
            <a:ext cx="2350503" cy="2025748"/>
            <a:chOff x="2792438" y="1856936"/>
            <a:chExt cx="2350503" cy="2025748"/>
          </a:xfrm>
        </p:grpSpPr>
        <p:sp>
          <p:nvSpPr>
            <p:cNvPr id="30" name="Rectangle 29"/>
            <p:cNvSpPr/>
            <p:nvPr/>
          </p:nvSpPr>
          <p:spPr>
            <a:xfrm>
              <a:off x="2792438" y="1856936"/>
              <a:ext cx="2350503" cy="202574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j-lt"/>
                <a:cs typeface="+mj-lt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2912014" y="1969477"/>
              <a:ext cx="1723392" cy="132939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j-lt"/>
                <a:cs typeface="+mj-lt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008169" y="2073666"/>
              <a:ext cx="1040539" cy="60227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j-lt"/>
                <a:cs typeface="+mj-lt"/>
              </a:endParaRPr>
            </a:p>
          </p:txBody>
        </p:sp>
        <p:sp>
          <p:nvSpPr>
            <p:cNvPr id="33" name="Google Shape;898;p88"/>
            <p:cNvSpPr txBox="1"/>
            <p:nvPr/>
          </p:nvSpPr>
          <p:spPr>
            <a:xfrm>
              <a:off x="3252187" y="2277083"/>
              <a:ext cx="501720" cy="19543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4" tIns="9144" rIns="9144" bIns="9144" anchor="t" anchorCtr="0">
              <a:spAutoFit/>
            </a:bodyPr>
            <a:lstStyle/>
            <a:p>
              <a:pPr marR="0" lvl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1" dirty="0">
                  <a:solidFill>
                    <a:schemeClr val="bg1"/>
                  </a:solidFill>
                  <a:latin typeface="+mj-lt"/>
                  <a:ea typeface="Montserrat"/>
                  <a:cs typeface="+mj-lt"/>
                  <a:sym typeface="Montserrat"/>
                </a:rPr>
                <a:t>Model</a:t>
              </a:r>
              <a:endParaRPr lang="en-US" sz="1000" b="1" dirty="0">
                <a:solidFill>
                  <a:schemeClr val="bg1"/>
                </a:solidFill>
                <a:latin typeface="+mj-lt"/>
                <a:ea typeface="Montserrat"/>
                <a:cs typeface="+mj-lt"/>
                <a:sym typeface="Montserrat"/>
              </a:endParaRPr>
            </a:p>
          </p:txBody>
        </p:sp>
        <p:sp>
          <p:nvSpPr>
            <p:cNvPr id="34" name="Google Shape;898;p88"/>
            <p:cNvSpPr txBox="1"/>
            <p:nvPr/>
          </p:nvSpPr>
          <p:spPr>
            <a:xfrm>
              <a:off x="3515338" y="2889687"/>
              <a:ext cx="817083" cy="19543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4" tIns="9144" rIns="9144" bIns="9144" anchor="t" anchorCtr="0">
              <a:spAutoFit/>
            </a:bodyPr>
            <a:lstStyle/>
            <a:p>
              <a:pPr marR="0" lvl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1" dirty="0">
                  <a:solidFill>
                    <a:schemeClr val="bg1"/>
                  </a:solidFill>
                  <a:latin typeface="+mj-lt"/>
                  <a:ea typeface="Montserrat"/>
                  <a:cs typeface="+mj-lt"/>
                  <a:sym typeface="Montserrat"/>
                </a:rPr>
                <a:t>Production</a:t>
              </a:r>
              <a:endParaRPr lang="en-US" sz="1000" b="1" dirty="0">
                <a:solidFill>
                  <a:schemeClr val="bg1"/>
                </a:solidFill>
                <a:latin typeface="+mj-lt"/>
                <a:ea typeface="Montserrat"/>
                <a:cs typeface="+mj-lt"/>
                <a:sym typeface="Montserrat"/>
              </a:endParaRPr>
            </a:p>
          </p:txBody>
        </p:sp>
        <p:sp>
          <p:nvSpPr>
            <p:cNvPr id="35" name="Google Shape;898;p88"/>
            <p:cNvSpPr txBox="1"/>
            <p:nvPr/>
          </p:nvSpPr>
          <p:spPr>
            <a:xfrm>
              <a:off x="3979572" y="3493060"/>
              <a:ext cx="817083" cy="19543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4" tIns="9144" rIns="9144" bIns="9144" anchor="t" anchorCtr="0">
              <a:spAutoFit/>
            </a:bodyPr>
            <a:lstStyle/>
            <a:p>
              <a:pPr marR="0" lvl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1" dirty="0">
                  <a:solidFill>
                    <a:schemeClr val="bg1"/>
                  </a:solidFill>
                  <a:latin typeface="+mj-lt"/>
                  <a:ea typeface="Montserrat"/>
                  <a:cs typeface="+mj-lt"/>
                  <a:sym typeface="Montserrat"/>
                </a:rPr>
                <a:t>Maintain</a:t>
              </a:r>
              <a:endParaRPr lang="en-US" sz="1000" b="1" dirty="0">
                <a:solidFill>
                  <a:schemeClr val="bg1"/>
                </a:solidFill>
                <a:latin typeface="+mj-lt"/>
                <a:ea typeface="Montserrat"/>
                <a:cs typeface="+mj-lt"/>
                <a:sym typeface="Montserrat"/>
              </a:endParaRPr>
            </a:p>
          </p:txBody>
        </p:sp>
      </p:grpSp>
      <p:sp>
        <p:nvSpPr>
          <p:cNvPr id="36" name="Google Shape;898;p88"/>
          <p:cNvSpPr txBox="1"/>
          <p:nvPr/>
        </p:nvSpPr>
        <p:spPr>
          <a:xfrm>
            <a:off x="513524" y="1235229"/>
            <a:ext cx="2553233" cy="443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End</a:t>
            </a:r>
            <a:r>
              <a:rPr lang="en-US" sz="12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 </a:t>
            </a:r>
            <a:r>
              <a:rPr lang="en-US" sz="1200" b="1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Step</a:t>
            </a:r>
            <a:r>
              <a:rPr lang="en-US" sz="12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:</a:t>
            </a:r>
            <a:endParaRPr lang="en-US" sz="12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i="1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Maintain</a:t>
            </a:r>
            <a:r>
              <a:rPr lang="en-US" sz="12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 a model in production</a:t>
            </a:r>
            <a:endParaRPr lang="en-US" sz="12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3629518" y="2044301"/>
            <a:ext cx="1723392" cy="1329397"/>
            <a:chOff x="2912014" y="1969477"/>
            <a:chExt cx="1723392" cy="1329397"/>
          </a:xfrm>
        </p:grpSpPr>
        <p:sp>
          <p:nvSpPr>
            <p:cNvPr id="40" name="Rectangle 39"/>
            <p:cNvSpPr/>
            <p:nvPr/>
          </p:nvSpPr>
          <p:spPr>
            <a:xfrm>
              <a:off x="2912014" y="1969477"/>
              <a:ext cx="1723392" cy="132939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j-lt"/>
                <a:cs typeface="+mj-lt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3008169" y="2073666"/>
              <a:ext cx="1040539" cy="60227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j-lt"/>
                <a:cs typeface="+mj-lt"/>
              </a:endParaRPr>
            </a:p>
          </p:txBody>
        </p:sp>
        <p:sp>
          <p:nvSpPr>
            <p:cNvPr id="42" name="Google Shape;898;p88"/>
            <p:cNvSpPr txBox="1"/>
            <p:nvPr/>
          </p:nvSpPr>
          <p:spPr>
            <a:xfrm>
              <a:off x="3252187" y="2277083"/>
              <a:ext cx="501720" cy="19543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4" tIns="9144" rIns="9144" bIns="9144" anchor="t" anchorCtr="0">
              <a:spAutoFit/>
            </a:bodyPr>
            <a:lstStyle/>
            <a:p>
              <a:pPr marR="0" lvl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1" dirty="0">
                  <a:solidFill>
                    <a:schemeClr val="bg1"/>
                  </a:solidFill>
                  <a:latin typeface="+mj-lt"/>
                  <a:ea typeface="Montserrat"/>
                  <a:cs typeface="+mj-lt"/>
                  <a:sym typeface="Montserrat"/>
                </a:rPr>
                <a:t>Model</a:t>
              </a:r>
              <a:endParaRPr lang="en-US" sz="1000" b="1" dirty="0">
                <a:solidFill>
                  <a:schemeClr val="bg1"/>
                </a:solidFill>
                <a:latin typeface="+mj-lt"/>
                <a:ea typeface="Montserrat"/>
                <a:cs typeface="+mj-lt"/>
                <a:sym typeface="Montserrat"/>
              </a:endParaRPr>
            </a:p>
          </p:txBody>
        </p:sp>
        <p:sp>
          <p:nvSpPr>
            <p:cNvPr id="43" name="Google Shape;898;p88"/>
            <p:cNvSpPr txBox="1"/>
            <p:nvPr/>
          </p:nvSpPr>
          <p:spPr>
            <a:xfrm>
              <a:off x="3515338" y="2889687"/>
              <a:ext cx="817083" cy="19543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4" tIns="9144" rIns="9144" bIns="9144" anchor="t" anchorCtr="0">
              <a:spAutoFit/>
            </a:bodyPr>
            <a:lstStyle/>
            <a:p>
              <a:pPr marR="0" lvl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1" dirty="0">
                  <a:solidFill>
                    <a:schemeClr val="bg1"/>
                  </a:solidFill>
                  <a:latin typeface="+mj-lt"/>
                  <a:ea typeface="Montserrat"/>
                  <a:cs typeface="+mj-lt"/>
                  <a:sym typeface="Montserrat"/>
                </a:rPr>
                <a:t>Production</a:t>
              </a:r>
              <a:endParaRPr lang="en-US" sz="1000" b="1" dirty="0">
                <a:solidFill>
                  <a:schemeClr val="bg1"/>
                </a:solidFill>
                <a:latin typeface="+mj-lt"/>
                <a:ea typeface="Montserrat"/>
                <a:cs typeface="+mj-lt"/>
                <a:sym typeface="Montserrat"/>
              </a:endParaRPr>
            </a:p>
          </p:txBody>
        </p:sp>
      </p:grpSp>
    </p:spTree>
  </p:cSld>
  <p:clrMapOvr>
    <a:masterClrMapping/>
  </p:clrMapOvr>
  <p:transition spd="med">
    <p:fade/>
  </p:transition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93100" y="420575"/>
            <a:ext cx="8181300" cy="502800"/>
          </a:xfrm>
        </p:spPr>
        <p:txBody>
          <a:bodyPr/>
          <a:lstStyle/>
          <a:p>
            <a:r>
              <a:rPr lang="en-US" dirty="0"/>
              <a:t>Retraining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7331103" y="141172"/>
            <a:ext cx="914400" cy="914400"/>
            <a:chOff x="7331103" y="141172"/>
            <a:chExt cx="914400" cy="914400"/>
          </a:xfrm>
        </p:grpSpPr>
        <p:grpSp>
          <p:nvGrpSpPr>
            <p:cNvPr id="28" name="Group 27"/>
            <p:cNvGrpSpPr/>
            <p:nvPr/>
          </p:nvGrpSpPr>
          <p:grpSpPr>
            <a:xfrm>
              <a:off x="7331103" y="141172"/>
              <a:ext cx="914400" cy="914400"/>
              <a:chOff x="2941984" y="2188023"/>
              <a:chExt cx="1695840" cy="1816343"/>
            </a:xfrm>
          </p:grpSpPr>
          <p:grpSp>
            <p:nvGrpSpPr>
              <p:cNvPr id="29" name="Group 28"/>
              <p:cNvGrpSpPr/>
              <p:nvPr/>
            </p:nvGrpSpPr>
            <p:grpSpPr>
              <a:xfrm>
                <a:off x="3744185" y="3138427"/>
                <a:ext cx="58419" cy="768220"/>
                <a:chOff x="1190898" y="3138427"/>
                <a:chExt cx="58419" cy="768220"/>
              </a:xfrm>
            </p:grpSpPr>
            <p:cxnSp>
              <p:nvCxnSpPr>
                <p:cNvPr id="44" name="Connector: Curved 43"/>
                <p:cNvCxnSpPr>
                  <a:stCxn id="34" idx="1"/>
                  <a:endCxn id="35" idx="1"/>
                </p:cNvCxnSpPr>
                <p:nvPr/>
              </p:nvCxnSpPr>
              <p:spPr>
                <a:xfrm rot="10800000">
                  <a:off x="1190898" y="3138427"/>
                  <a:ext cx="12700" cy="768220"/>
                </a:xfrm>
                <a:prstGeom prst="curvedConnector3">
                  <a:avLst>
                    <a:gd name="adj1" fmla="val 2950000"/>
                  </a:avLst>
                </a:prstGeom>
                <a:ln w="19050">
                  <a:solidFill>
                    <a:schemeClr val="accent5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Connector: Curved 44"/>
                <p:cNvCxnSpPr>
                  <a:stCxn id="35" idx="3"/>
                  <a:endCxn id="34" idx="3"/>
                </p:cNvCxnSpPr>
                <p:nvPr/>
              </p:nvCxnSpPr>
              <p:spPr>
                <a:xfrm>
                  <a:off x="1236617" y="3138427"/>
                  <a:ext cx="12700" cy="768220"/>
                </a:xfrm>
                <a:prstGeom prst="curvedConnector3">
                  <a:avLst>
                    <a:gd name="adj1" fmla="val 3000000"/>
                  </a:avLst>
                </a:prstGeom>
                <a:ln w="19050">
                  <a:solidFill>
                    <a:schemeClr val="accent5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0" name="Group 29"/>
              <p:cNvGrpSpPr/>
              <p:nvPr/>
            </p:nvGrpSpPr>
            <p:grpSpPr>
              <a:xfrm>
                <a:off x="3744185" y="2188023"/>
                <a:ext cx="58419" cy="1816343"/>
                <a:chOff x="7482841" y="2111311"/>
                <a:chExt cx="58419" cy="1816343"/>
              </a:xfrm>
            </p:grpSpPr>
            <p:cxnSp>
              <p:nvCxnSpPr>
                <p:cNvPr id="40" name="Connector: Curved 39"/>
                <p:cNvCxnSpPr>
                  <a:stCxn id="42" idx="1"/>
                  <a:endCxn id="43" idx="1"/>
                </p:cNvCxnSpPr>
                <p:nvPr/>
              </p:nvCxnSpPr>
              <p:spPr>
                <a:xfrm rot="10800000">
                  <a:off x="7482841" y="2209031"/>
                  <a:ext cx="12700" cy="1620905"/>
                </a:xfrm>
                <a:prstGeom prst="curvedConnector3">
                  <a:avLst>
                    <a:gd name="adj1" fmla="val 5850000"/>
                  </a:avLst>
                </a:prstGeom>
                <a:ln w="19050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nector: Curved 40"/>
                <p:cNvCxnSpPr>
                  <a:stCxn id="43" idx="3"/>
                  <a:endCxn id="42" idx="3"/>
                </p:cNvCxnSpPr>
                <p:nvPr/>
              </p:nvCxnSpPr>
              <p:spPr>
                <a:xfrm>
                  <a:off x="7528560" y="2209030"/>
                  <a:ext cx="12700" cy="1620905"/>
                </a:xfrm>
                <a:prstGeom prst="curvedConnector3">
                  <a:avLst>
                    <a:gd name="adj1" fmla="val 6300000"/>
                  </a:avLst>
                </a:prstGeom>
                <a:ln w="19050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2" name="Google Shape;898;p88"/>
                <p:cNvSpPr txBox="1"/>
                <p:nvPr/>
              </p:nvSpPr>
              <p:spPr>
                <a:xfrm>
                  <a:off x="7482841" y="3732216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  <p:sp>
              <p:nvSpPr>
                <p:cNvPr id="43" name="Google Shape;898;p88"/>
                <p:cNvSpPr txBox="1"/>
                <p:nvPr/>
              </p:nvSpPr>
              <p:spPr>
                <a:xfrm>
                  <a:off x="7482841" y="2111311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</p:grpSp>
          <p:sp>
            <p:nvSpPr>
              <p:cNvPr id="31" name="Oval 30"/>
              <p:cNvSpPr/>
              <p:nvPr/>
            </p:nvSpPr>
            <p:spPr>
              <a:xfrm>
                <a:off x="2941984" y="2188023"/>
                <a:ext cx="1695840" cy="1807446"/>
              </a:xfrm>
              <a:prstGeom prst="ellipse">
                <a:avLst/>
              </a:prstGeom>
              <a:solidFill>
                <a:schemeClr val="bg1">
                  <a:alpha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+mj-lt"/>
                </a:endParaRPr>
              </a:p>
            </p:txBody>
          </p:sp>
          <p:grpSp>
            <p:nvGrpSpPr>
              <p:cNvPr id="32" name="Group 31"/>
              <p:cNvGrpSpPr/>
              <p:nvPr/>
            </p:nvGrpSpPr>
            <p:grpSpPr>
              <a:xfrm>
                <a:off x="3744185" y="2692608"/>
                <a:ext cx="58419" cy="1311758"/>
                <a:chOff x="5889186" y="1248788"/>
                <a:chExt cx="58419" cy="1311758"/>
              </a:xfrm>
            </p:grpSpPr>
            <p:cxnSp>
              <p:nvCxnSpPr>
                <p:cNvPr id="36" name="Connector: Curved 35"/>
                <p:cNvCxnSpPr>
                  <a:stCxn id="38" idx="1"/>
                  <a:endCxn id="39" idx="1"/>
                </p:cNvCxnSpPr>
                <p:nvPr/>
              </p:nvCxnSpPr>
              <p:spPr>
                <a:xfrm rot="10800000">
                  <a:off x="5889186" y="1346507"/>
                  <a:ext cx="12700" cy="1116320"/>
                </a:xfrm>
                <a:prstGeom prst="curvedConnector3">
                  <a:avLst>
                    <a:gd name="adj1" fmla="val 4300000"/>
                  </a:avLst>
                </a:prstGeom>
                <a:ln w="19050">
                  <a:solidFill>
                    <a:schemeClr val="accent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Connector: Curved 36"/>
                <p:cNvCxnSpPr>
                  <a:stCxn id="39" idx="3"/>
                  <a:endCxn id="38" idx="3"/>
                </p:cNvCxnSpPr>
                <p:nvPr/>
              </p:nvCxnSpPr>
              <p:spPr>
                <a:xfrm>
                  <a:off x="5934905" y="1346507"/>
                  <a:ext cx="12700" cy="1116320"/>
                </a:xfrm>
                <a:prstGeom prst="curvedConnector3">
                  <a:avLst>
                    <a:gd name="adj1" fmla="val 4300000"/>
                  </a:avLst>
                </a:prstGeom>
                <a:ln w="19050">
                  <a:solidFill>
                    <a:schemeClr val="accent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8" name="Google Shape;898;p88"/>
                <p:cNvSpPr txBox="1"/>
                <p:nvPr/>
              </p:nvSpPr>
              <p:spPr>
                <a:xfrm>
                  <a:off x="5889186" y="2365108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  <p:sp>
              <p:nvSpPr>
                <p:cNvPr id="39" name="Google Shape;898;p88"/>
                <p:cNvSpPr txBox="1"/>
                <p:nvPr/>
              </p:nvSpPr>
              <p:spPr>
                <a:xfrm>
                  <a:off x="5889186" y="1248788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</p:grpSp>
          <p:grpSp>
            <p:nvGrpSpPr>
              <p:cNvPr id="33" name="Group 32"/>
              <p:cNvGrpSpPr/>
              <p:nvPr/>
            </p:nvGrpSpPr>
            <p:grpSpPr>
              <a:xfrm>
                <a:off x="3744185" y="3040708"/>
                <a:ext cx="45719" cy="963658"/>
                <a:chOff x="5501641" y="2963996"/>
                <a:chExt cx="45719" cy="963658"/>
              </a:xfrm>
            </p:grpSpPr>
            <p:sp>
              <p:nvSpPr>
                <p:cNvPr id="34" name="Google Shape;898;p88"/>
                <p:cNvSpPr txBox="1"/>
                <p:nvPr/>
              </p:nvSpPr>
              <p:spPr>
                <a:xfrm>
                  <a:off x="5501641" y="3732216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  <p:sp>
              <p:nvSpPr>
                <p:cNvPr id="35" name="Google Shape;898;p88"/>
                <p:cNvSpPr txBox="1"/>
                <p:nvPr/>
              </p:nvSpPr>
              <p:spPr>
                <a:xfrm>
                  <a:off x="5501641" y="2963996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</p:grpSp>
        </p:grpSp>
        <p:sp>
          <p:nvSpPr>
            <p:cNvPr id="46" name="Google Shape;898;p88"/>
            <p:cNvSpPr txBox="1"/>
            <p:nvPr/>
          </p:nvSpPr>
          <p:spPr>
            <a:xfrm>
              <a:off x="7436418" y="497552"/>
              <a:ext cx="668161" cy="1069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4" tIns="9144" rIns="9144" bIns="9144" anchor="t" anchorCtr="0">
              <a:spAutoFit/>
            </a:bodyPr>
            <a:lstStyle/>
            <a:p>
              <a:pPr marR="0" lvl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500" b="1" dirty="0">
                  <a:solidFill>
                    <a:schemeClr val="accent1"/>
                  </a:solidFill>
                  <a:latin typeface="+mj-lt"/>
                  <a:ea typeface="Montserrat"/>
                  <a:cs typeface="+mj-lt"/>
                  <a:sym typeface="Montserrat"/>
                </a:rPr>
                <a:t>Serve</a:t>
              </a:r>
              <a:endParaRPr lang="en-US" sz="500" b="1" dirty="0">
                <a:solidFill>
                  <a:schemeClr val="accent1"/>
                </a:solidFill>
                <a:latin typeface="+mj-lt"/>
                <a:ea typeface="Montserrat"/>
                <a:cs typeface="+mj-lt"/>
                <a:sym typeface="Montserrat"/>
              </a:endParaRPr>
            </a:p>
          </p:txBody>
        </p:sp>
      </p:grpSp>
      <p:sp>
        <p:nvSpPr>
          <p:cNvPr id="361" name="Google Shape;898;p88"/>
          <p:cNvSpPr txBox="1"/>
          <p:nvPr/>
        </p:nvSpPr>
        <p:spPr>
          <a:xfrm>
            <a:off x="513523" y="1119848"/>
            <a:ext cx="3517109" cy="441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marR="0"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Pipelines for retraining </a:t>
            </a:r>
            <a:endParaRPr lang="en-US" sz="1200" b="1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  <a:p>
            <a:pPr marL="0" marR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80604020202020204" pitchFamily="34" charset="0"/>
              <a:buNone/>
            </a:pPr>
            <a:endParaRPr lang="en-US" sz="12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</p:spTree>
  </p:cSld>
  <p:clrMapOvr>
    <a:masterClrMapping/>
  </p:clrMapOvr>
  <p:transition spd="med">
    <p:fade/>
  </p:transition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93100" y="420575"/>
            <a:ext cx="8181300" cy="502800"/>
          </a:xfrm>
        </p:spPr>
        <p:txBody>
          <a:bodyPr/>
          <a:lstStyle/>
          <a:p>
            <a:r>
              <a:rPr lang="en-US" dirty="0"/>
              <a:t>Retraining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7331103" y="141172"/>
            <a:ext cx="914400" cy="914400"/>
            <a:chOff x="7331103" y="141172"/>
            <a:chExt cx="914400" cy="914400"/>
          </a:xfrm>
        </p:grpSpPr>
        <p:grpSp>
          <p:nvGrpSpPr>
            <p:cNvPr id="28" name="Group 27"/>
            <p:cNvGrpSpPr/>
            <p:nvPr/>
          </p:nvGrpSpPr>
          <p:grpSpPr>
            <a:xfrm>
              <a:off x="7331103" y="141172"/>
              <a:ext cx="914400" cy="914400"/>
              <a:chOff x="2941984" y="2188023"/>
              <a:chExt cx="1695840" cy="1816343"/>
            </a:xfrm>
          </p:grpSpPr>
          <p:grpSp>
            <p:nvGrpSpPr>
              <p:cNvPr id="29" name="Group 28"/>
              <p:cNvGrpSpPr/>
              <p:nvPr/>
            </p:nvGrpSpPr>
            <p:grpSpPr>
              <a:xfrm>
                <a:off x="3744185" y="3138427"/>
                <a:ext cx="58419" cy="768220"/>
                <a:chOff x="1190898" y="3138427"/>
                <a:chExt cx="58419" cy="768220"/>
              </a:xfrm>
            </p:grpSpPr>
            <p:cxnSp>
              <p:nvCxnSpPr>
                <p:cNvPr id="44" name="Connector: Curved 43"/>
                <p:cNvCxnSpPr>
                  <a:stCxn id="34" idx="1"/>
                  <a:endCxn id="35" idx="1"/>
                </p:cNvCxnSpPr>
                <p:nvPr/>
              </p:nvCxnSpPr>
              <p:spPr>
                <a:xfrm rot="10800000">
                  <a:off x="1190898" y="3138427"/>
                  <a:ext cx="12700" cy="768220"/>
                </a:xfrm>
                <a:prstGeom prst="curvedConnector3">
                  <a:avLst>
                    <a:gd name="adj1" fmla="val 2950000"/>
                  </a:avLst>
                </a:prstGeom>
                <a:ln w="19050">
                  <a:solidFill>
                    <a:schemeClr val="accent5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Connector: Curved 44"/>
                <p:cNvCxnSpPr>
                  <a:stCxn id="35" idx="3"/>
                  <a:endCxn id="34" idx="3"/>
                </p:cNvCxnSpPr>
                <p:nvPr/>
              </p:nvCxnSpPr>
              <p:spPr>
                <a:xfrm>
                  <a:off x="1236617" y="3138427"/>
                  <a:ext cx="12700" cy="768220"/>
                </a:xfrm>
                <a:prstGeom prst="curvedConnector3">
                  <a:avLst>
                    <a:gd name="adj1" fmla="val 3000000"/>
                  </a:avLst>
                </a:prstGeom>
                <a:ln w="19050">
                  <a:solidFill>
                    <a:schemeClr val="accent5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0" name="Group 29"/>
              <p:cNvGrpSpPr/>
              <p:nvPr/>
            </p:nvGrpSpPr>
            <p:grpSpPr>
              <a:xfrm>
                <a:off x="3744185" y="2188023"/>
                <a:ext cx="58419" cy="1816343"/>
                <a:chOff x="7482841" y="2111311"/>
                <a:chExt cx="58419" cy="1816343"/>
              </a:xfrm>
            </p:grpSpPr>
            <p:cxnSp>
              <p:nvCxnSpPr>
                <p:cNvPr id="40" name="Connector: Curved 39"/>
                <p:cNvCxnSpPr>
                  <a:stCxn id="42" idx="1"/>
                  <a:endCxn id="43" idx="1"/>
                </p:cNvCxnSpPr>
                <p:nvPr/>
              </p:nvCxnSpPr>
              <p:spPr>
                <a:xfrm rot="10800000">
                  <a:off x="7482841" y="2209031"/>
                  <a:ext cx="12700" cy="1620905"/>
                </a:xfrm>
                <a:prstGeom prst="curvedConnector3">
                  <a:avLst>
                    <a:gd name="adj1" fmla="val 5850000"/>
                  </a:avLst>
                </a:prstGeom>
                <a:ln w="19050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nector: Curved 40"/>
                <p:cNvCxnSpPr>
                  <a:stCxn id="43" idx="3"/>
                  <a:endCxn id="42" idx="3"/>
                </p:cNvCxnSpPr>
                <p:nvPr/>
              </p:nvCxnSpPr>
              <p:spPr>
                <a:xfrm>
                  <a:off x="7528560" y="2209030"/>
                  <a:ext cx="12700" cy="1620905"/>
                </a:xfrm>
                <a:prstGeom prst="curvedConnector3">
                  <a:avLst>
                    <a:gd name="adj1" fmla="val 6300000"/>
                  </a:avLst>
                </a:prstGeom>
                <a:ln w="19050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2" name="Google Shape;898;p88"/>
                <p:cNvSpPr txBox="1"/>
                <p:nvPr/>
              </p:nvSpPr>
              <p:spPr>
                <a:xfrm>
                  <a:off x="7482841" y="3732216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  <p:sp>
              <p:nvSpPr>
                <p:cNvPr id="43" name="Google Shape;898;p88"/>
                <p:cNvSpPr txBox="1"/>
                <p:nvPr/>
              </p:nvSpPr>
              <p:spPr>
                <a:xfrm>
                  <a:off x="7482841" y="2111311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</p:grpSp>
          <p:sp>
            <p:nvSpPr>
              <p:cNvPr id="31" name="Oval 30"/>
              <p:cNvSpPr/>
              <p:nvPr/>
            </p:nvSpPr>
            <p:spPr>
              <a:xfrm>
                <a:off x="2941984" y="2188023"/>
                <a:ext cx="1695840" cy="1807446"/>
              </a:xfrm>
              <a:prstGeom prst="ellipse">
                <a:avLst/>
              </a:prstGeom>
              <a:solidFill>
                <a:schemeClr val="bg1">
                  <a:alpha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+mj-lt"/>
                </a:endParaRPr>
              </a:p>
            </p:txBody>
          </p:sp>
          <p:grpSp>
            <p:nvGrpSpPr>
              <p:cNvPr id="32" name="Group 31"/>
              <p:cNvGrpSpPr/>
              <p:nvPr/>
            </p:nvGrpSpPr>
            <p:grpSpPr>
              <a:xfrm>
                <a:off x="3744185" y="2692608"/>
                <a:ext cx="58419" cy="1311758"/>
                <a:chOff x="5889186" y="1248788"/>
                <a:chExt cx="58419" cy="1311758"/>
              </a:xfrm>
            </p:grpSpPr>
            <p:cxnSp>
              <p:nvCxnSpPr>
                <p:cNvPr id="36" name="Connector: Curved 35"/>
                <p:cNvCxnSpPr>
                  <a:stCxn id="38" idx="1"/>
                  <a:endCxn id="39" idx="1"/>
                </p:cNvCxnSpPr>
                <p:nvPr/>
              </p:nvCxnSpPr>
              <p:spPr>
                <a:xfrm rot="10800000">
                  <a:off x="5889186" y="1346507"/>
                  <a:ext cx="12700" cy="1116320"/>
                </a:xfrm>
                <a:prstGeom prst="curvedConnector3">
                  <a:avLst>
                    <a:gd name="adj1" fmla="val 4300000"/>
                  </a:avLst>
                </a:prstGeom>
                <a:ln w="19050">
                  <a:solidFill>
                    <a:schemeClr val="accent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Connector: Curved 36"/>
                <p:cNvCxnSpPr>
                  <a:stCxn id="39" idx="3"/>
                  <a:endCxn id="38" idx="3"/>
                </p:cNvCxnSpPr>
                <p:nvPr/>
              </p:nvCxnSpPr>
              <p:spPr>
                <a:xfrm>
                  <a:off x="5934905" y="1346507"/>
                  <a:ext cx="12700" cy="1116320"/>
                </a:xfrm>
                <a:prstGeom prst="curvedConnector3">
                  <a:avLst>
                    <a:gd name="adj1" fmla="val 4300000"/>
                  </a:avLst>
                </a:prstGeom>
                <a:ln w="19050">
                  <a:solidFill>
                    <a:schemeClr val="accent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8" name="Google Shape;898;p88"/>
                <p:cNvSpPr txBox="1"/>
                <p:nvPr/>
              </p:nvSpPr>
              <p:spPr>
                <a:xfrm>
                  <a:off x="5889186" y="2365108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  <p:sp>
              <p:nvSpPr>
                <p:cNvPr id="39" name="Google Shape;898;p88"/>
                <p:cNvSpPr txBox="1"/>
                <p:nvPr/>
              </p:nvSpPr>
              <p:spPr>
                <a:xfrm>
                  <a:off x="5889186" y="1248788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</p:grpSp>
          <p:grpSp>
            <p:nvGrpSpPr>
              <p:cNvPr id="33" name="Group 32"/>
              <p:cNvGrpSpPr/>
              <p:nvPr/>
            </p:nvGrpSpPr>
            <p:grpSpPr>
              <a:xfrm>
                <a:off x="3744185" y="3040708"/>
                <a:ext cx="45719" cy="963658"/>
                <a:chOff x="5501641" y="2963996"/>
                <a:chExt cx="45719" cy="963658"/>
              </a:xfrm>
            </p:grpSpPr>
            <p:sp>
              <p:nvSpPr>
                <p:cNvPr id="34" name="Google Shape;898;p88"/>
                <p:cNvSpPr txBox="1"/>
                <p:nvPr/>
              </p:nvSpPr>
              <p:spPr>
                <a:xfrm>
                  <a:off x="5501641" y="3732216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  <p:sp>
              <p:nvSpPr>
                <p:cNvPr id="35" name="Google Shape;898;p88"/>
                <p:cNvSpPr txBox="1"/>
                <p:nvPr/>
              </p:nvSpPr>
              <p:spPr>
                <a:xfrm>
                  <a:off x="5501641" y="2963996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</p:grpSp>
        </p:grpSp>
        <p:sp>
          <p:nvSpPr>
            <p:cNvPr id="46" name="Google Shape;898;p88"/>
            <p:cNvSpPr txBox="1"/>
            <p:nvPr/>
          </p:nvSpPr>
          <p:spPr>
            <a:xfrm>
              <a:off x="7436418" y="497552"/>
              <a:ext cx="668161" cy="1069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4" tIns="9144" rIns="9144" bIns="9144" anchor="t" anchorCtr="0">
              <a:spAutoFit/>
            </a:bodyPr>
            <a:lstStyle/>
            <a:p>
              <a:pPr marR="0" lvl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500" b="1" dirty="0">
                  <a:solidFill>
                    <a:schemeClr val="accent1"/>
                  </a:solidFill>
                  <a:latin typeface="+mj-lt"/>
                  <a:ea typeface="Montserrat"/>
                  <a:cs typeface="+mj-lt"/>
                  <a:sym typeface="Montserrat"/>
                </a:rPr>
                <a:t>Serve</a:t>
              </a:r>
              <a:endParaRPr lang="en-US" sz="500" b="1" dirty="0">
                <a:solidFill>
                  <a:schemeClr val="accent1"/>
                </a:solidFill>
                <a:latin typeface="+mj-lt"/>
                <a:ea typeface="Montserrat"/>
                <a:cs typeface="+mj-lt"/>
                <a:sym typeface="Montserrat"/>
              </a:endParaRPr>
            </a:p>
          </p:txBody>
        </p:sp>
      </p:grpSp>
      <p:pic>
        <p:nvPicPr>
          <p:cNvPr id="300" name="Graphic 299" descr="Clock with solid fill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177665" y="2635581"/>
            <a:ext cx="459665" cy="459665"/>
          </a:xfrm>
          <a:prstGeom prst="rect">
            <a:avLst/>
          </a:prstGeom>
        </p:spPr>
      </p:pic>
      <p:grpSp>
        <p:nvGrpSpPr>
          <p:cNvPr id="340" name="Group 339"/>
          <p:cNvGrpSpPr/>
          <p:nvPr/>
        </p:nvGrpSpPr>
        <p:grpSpPr>
          <a:xfrm>
            <a:off x="2160077" y="2561947"/>
            <a:ext cx="1154105" cy="646451"/>
            <a:chOff x="2657456" y="3162391"/>
            <a:chExt cx="1991915" cy="1115735"/>
          </a:xfrm>
        </p:grpSpPr>
        <p:grpSp>
          <p:nvGrpSpPr>
            <p:cNvPr id="341" name="Group 340"/>
            <p:cNvGrpSpPr/>
            <p:nvPr/>
          </p:nvGrpSpPr>
          <p:grpSpPr>
            <a:xfrm>
              <a:off x="2657456" y="3162391"/>
              <a:ext cx="1991915" cy="1115735"/>
              <a:chOff x="2657457" y="3162392"/>
              <a:chExt cx="1372038" cy="768522"/>
            </a:xfrm>
          </p:grpSpPr>
          <p:sp>
            <p:nvSpPr>
              <p:cNvPr id="347" name="Rectangle 346"/>
              <p:cNvSpPr/>
              <p:nvPr/>
            </p:nvSpPr>
            <p:spPr>
              <a:xfrm>
                <a:off x="2785971" y="3204280"/>
                <a:ext cx="1094665" cy="66920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+mj-lt"/>
                </a:endParaRPr>
              </a:p>
            </p:txBody>
          </p:sp>
          <p:sp>
            <p:nvSpPr>
              <p:cNvPr id="348" name="Rectangle: Rounded Corners 347"/>
              <p:cNvSpPr/>
              <p:nvPr/>
            </p:nvSpPr>
            <p:spPr>
              <a:xfrm>
                <a:off x="2657457" y="3162392"/>
                <a:ext cx="148859" cy="768522"/>
              </a:xfrm>
              <a:prstGeom prst="round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+mj-lt"/>
                </a:endParaRPr>
              </a:p>
            </p:txBody>
          </p:sp>
          <p:sp>
            <p:nvSpPr>
              <p:cNvPr id="349" name="Rectangle: Rounded Corners 348"/>
              <p:cNvSpPr/>
              <p:nvPr/>
            </p:nvSpPr>
            <p:spPr>
              <a:xfrm>
                <a:off x="3880636" y="3162392"/>
                <a:ext cx="148859" cy="768522"/>
              </a:xfrm>
              <a:prstGeom prst="round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+mj-lt"/>
                </a:endParaRPr>
              </a:p>
            </p:txBody>
          </p:sp>
        </p:grpSp>
        <p:grpSp>
          <p:nvGrpSpPr>
            <p:cNvPr id="342" name="Group 341"/>
            <p:cNvGrpSpPr/>
            <p:nvPr/>
          </p:nvGrpSpPr>
          <p:grpSpPr>
            <a:xfrm>
              <a:off x="3210308" y="3316563"/>
              <a:ext cx="679573" cy="689875"/>
              <a:chOff x="5775857" y="3104643"/>
              <a:chExt cx="722472" cy="733424"/>
            </a:xfrm>
            <a:solidFill>
              <a:schemeClr val="accent6">
                <a:lumMod val="50000"/>
                <a:lumOff val="50000"/>
              </a:schemeClr>
            </a:solidFill>
          </p:grpSpPr>
          <p:sp>
            <p:nvSpPr>
              <p:cNvPr id="344" name="Freeform: Shape 343"/>
              <p:cNvSpPr/>
              <p:nvPr/>
            </p:nvSpPr>
            <p:spPr>
              <a:xfrm>
                <a:off x="5874822" y="3201988"/>
                <a:ext cx="113157" cy="113157"/>
              </a:xfrm>
              <a:custGeom>
                <a:avLst/>
                <a:gdLst>
                  <a:gd name="connsiteX0" fmla="*/ 113157 w 113157"/>
                  <a:gd name="connsiteY0" fmla="*/ 56579 h 113157"/>
                  <a:gd name="connsiteX1" fmla="*/ 56578 w 113157"/>
                  <a:gd name="connsiteY1" fmla="*/ 113157 h 113157"/>
                  <a:gd name="connsiteX2" fmla="*/ 0 w 113157"/>
                  <a:gd name="connsiteY2" fmla="*/ 56578 h 113157"/>
                  <a:gd name="connsiteX3" fmla="*/ 56578 w 113157"/>
                  <a:gd name="connsiteY3" fmla="*/ 0 h 113157"/>
                  <a:gd name="connsiteX4" fmla="*/ 113157 w 113157"/>
                  <a:gd name="connsiteY4" fmla="*/ 56579 h 113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157" h="113157">
                    <a:moveTo>
                      <a:pt x="113157" y="56579"/>
                    </a:moveTo>
                    <a:cubicBezTo>
                      <a:pt x="113157" y="87826"/>
                      <a:pt x="87826" y="113157"/>
                      <a:pt x="56578" y="113157"/>
                    </a:cubicBezTo>
                    <a:cubicBezTo>
                      <a:pt x="25331" y="113157"/>
                      <a:pt x="0" y="87826"/>
                      <a:pt x="0" y="56578"/>
                    </a:cubicBezTo>
                    <a:cubicBezTo>
                      <a:pt x="0" y="25331"/>
                      <a:pt x="25331" y="0"/>
                      <a:pt x="56578" y="0"/>
                    </a:cubicBezTo>
                    <a:cubicBezTo>
                      <a:pt x="87826" y="0"/>
                      <a:pt x="113157" y="25331"/>
                      <a:pt x="113157" y="565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+mj-lt"/>
                  <a:cs typeface="+mj-lt"/>
                </a:endParaRPr>
              </a:p>
            </p:txBody>
          </p:sp>
          <p:sp>
            <p:nvSpPr>
              <p:cNvPr id="345" name="Freeform: Shape 344"/>
              <p:cNvSpPr/>
              <p:nvPr/>
            </p:nvSpPr>
            <p:spPr>
              <a:xfrm>
                <a:off x="5775857" y="3232614"/>
                <a:ext cx="493343" cy="605453"/>
              </a:xfrm>
              <a:custGeom>
                <a:avLst/>
                <a:gdLst>
                  <a:gd name="connsiteX0" fmla="*/ 489204 w 493343"/>
                  <a:gd name="connsiteY0" fmla="*/ 4140 h 605453"/>
                  <a:gd name="connsiteX1" fmla="*/ 469011 w 493343"/>
                  <a:gd name="connsiteY1" fmla="*/ 4140 h 605453"/>
                  <a:gd name="connsiteX2" fmla="*/ 345948 w 493343"/>
                  <a:gd name="connsiteY2" fmla="*/ 127203 h 605453"/>
                  <a:gd name="connsiteX3" fmla="*/ 318230 w 493343"/>
                  <a:gd name="connsiteY3" fmla="*/ 134251 h 605453"/>
                  <a:gd name="connsiteX4" fmla="*/ 280702 w 493343"/>
                  <a:gd name="connsiteY4" fmla="*/ 194354 h 605453"/>
                  <a:gd name="connsiteX5" fmla="*/ 270034 w 493343"/>
                  <a:gd name="connsiteY5" fmla="*/ 148920 h 605453"/>
                  <a:gd name="connsiteX6" fmla="*/ 261557 w 493343"/>
                  <a:gd name="connsiteY6" fmla="*/ 133299 h 605453"/>
                  <a:gd name="connsiteX7" fmla="*/ 202121 w 493343"/>
                  <a:gd name="connsiteY7" fmla="*/ 102247 h 605453"/>
                  <a:gd name="connsiteX8" fmla="*/ 155543 w 493343"/>
                  <a:gd name="connsiteY8" fmla="*/ 96628 h 605453"/>
                  <a:gd name="connsiteX9" fmla="*/ 108871 w 493343"/>
                  <a:gd name="connsiteY9" fmla="*/ 103676 h 605453"/>
                  <a:gd name="connsiteX10" fmla="*/ 49530 w 493343"/>
                  <a:gd name="connsiteY10" fmla="*/ 134728 h 605453"/>
                  <a:gd name="connsiteX11" fmla="*/ 41053 w 493343"/>
                  <a:gd name="connsiteY11" fmla="*/ 150349 h 605453"/>
                  <a:gd name="connsiteX12" fmla="*/ 0 w 493343"/>
                  <a:gd name="connsiteY12" fmla="*/ 325609 h 605453"/>
                  <a:gd name="connsiteX13" fmla="*/ 28575 w 493343"/>
                  <a:gd name="connsiteY13" fmla="*/ 354184 h 605453"/>
                  <a:gd name="connsiteX14" fmla="*/ 55436 w 493343"/>
                  <a:gd name="connsiteY14" fmla="*/ 333038 h 605453"/>
                  <a:gd name="connsiteX15" fmla="*/ 85154 w 493343"/>
                  <a:gd name="connsiteY15" fmla="*/ 210070 h 605453"/>
                  <a:gd name="connsiteX16" fmla="*/ 85154 w 493343"/>
                  <a:gd name="connsiteY16" fmla="*/ 605453 h 605453"/>
                  <a:gd name="connsiteX17" fmla="*/ 141446 w 493343"/>
                  <a:gd name="connsiteY17" fmla="*/ 605453 h 605453"/>
                  <a:gd name="connsiteX18" fmla="*/ 141446 w 493343"/>
                  <a:gd name="connsiteY18" fmla="*/ 351040 h 605453"/>
                  <a:gd name="connsiteX19" fmla="*/ 170021 w 493343"/>
                  <a:gd name="connsiteY19" fmla="*/ 351040 h 605453"/>
                  <a:gd name="connsiteX20" fmla="*/ 170021 w 493343"/>
                  <a:gd name="connsiteY20" fmla="*/ 605453 h 605453"/>
                  <a:gd name="connsiteX21" fmla="*/ 226219 w 493343"/>
                  <a:gd name="connsiteY21" fmla="*/ 605453 h 605453"/>
                  <a:gd name="connsiteX22" fmla="*/ 226219 w 493343"/>
                  <a:gd name="connsiteY22" fmla="*/ 208261 h 605453"/>
                  <a:gd name="connsiteX23" fmla="*/ 236696 w 493343"/>
                  <a:gd name="connsiteY23" fmla="*/ 253028 h 605453"/>
                  <a:gd name="connsiteX24" fmla="*/ 242316 w 493343"/>
                  <a:gd name="connsiteY24" fmla="*/ 260172 h 605453"/>
                  <a:gd name="connsiteX25" fmla="*/ 280416 w 493343"/>
                  <a:gd name="connsiteY25" fmla="*/ 273602 h 605453"/>
                  <a:gd name="connsiteX26" fmla="*/ 303276 w 493343"/>
                  <a:gd name="connsiteY26" fmla="*/ 263220 h 605453"/>
                  <a:gd name="connsiteX27" fmla="*/ 361379 w 493343"/>
                  <a:gd name="connsiteY27" fmla="*/ 167970 h 605453"/>
                  <a:gd name="connsiteX28" fmla="*/ 365284 w 493343"/>
                  <a:gd name="connsiteY28" fmla="*/ 148253 h 605453"/>
                  <a:gd name="connsiteX29" fmla="*/ 489109 w 493343"/>
                  <a:gd name="connsiteY29" fmla="*/ 24428 h 605453"/>
                  <a:gd name="connsiteX30" fmla="*/ 489204 w 493343"/>
                  <a:gd name="connsiteY30" fmla="*/ 4140 h 6054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493343" h="605453">
                    <a:moveTo>
                      <a:pt x="489204" y="4140"/>
                    </a:moveTo>
                    <a:cubicBezTo>
                      <a:pt x="483604" y="-1380"/>
                      <a:pt x="474611" y="-1380"/>
                      <a:pt x="469011" y="4140"/>
                    </a:cubicBezTo>
                    <a:lnTo>
                      <a:pt x="345948" y="127203"/>
                    </a:lnTo>
                    <a:cubicBezTo>
                      <a:pt x="336113" y="124427"/>
                      <a:pt x="325545" y="127114"/>
                      <a:pt x="318230" y="134251"/>
                    </a:cubicBezTo>
                    <a:cubicBezTo>
                      <a:pt x="316230" y="136252"/>
                      <a:pt x="280702" y="194354"/>
                      <a:pt x="280702" y="194354"/>
                    </a:cubicBezTo>
                    <a:lnTo>
                      <a:pt x="270034" y="148920"/>
                    </a:lnTo>
                    <a:cubicBezTo>
                      <a:pt x="268621" y="143062"/>
                      <a:pt x="265699" y="137676"/>
                      <a:pt x="261557" y="133299"/>
                    </a:cubicBezTo>
                    <a:cubicBezTo>
                      <a:pt x="244001" y="119108"/>
                      <a:pt x="223797" y="108552"/>
                      <a:pt x="202121" y="102247"/>
                    </a:cubicBezTo>
                    <a:cubicBezTo>
                      <a:pt x="186797" y="98970"/>
                      <a:pt x="171207" y="97089"/>
                      <a:pt x="155543" y="96628"/>
                    </a:cubicBezTo>
                    <a:cubicBezTo>
                      <a:pt x="139740" y="96871"/>
                      <a:pt x="124041" y="99242"/>
                      <a:pt x="108871" y="103676"/>
                    </a:cubicBezTo>
                    <a:cubicBezTo>
                      <a:pt x="86998" y="109410"/>
                      <a:pt x="66710" y="120027"/>
                      <a:pt x="49530" y="134728"/>
                    </a:cubicBezTo>
                    <a:cubicBezTo>
                      <a:pt x="45351" y="139078"/>
                      <a:pt x="42422" y="144474"/>
                      <a:pt x="41053" y="150349"/>
                    </a:cubicBezTo>
                    <a:cubicBezTo>
                      <a:pt x="41053" y="150349"/>
                      <a:pt x="0" y="322751"/>
                      <a:pt x="0" y="325609"/>
                    </a:cubicBezTo>
                    <a:cubicBezTo>
                      <a:pt x="0" y="341391"/>
                      <a:pt x="12794" y="354184"/>
                      <a:pt x="28575" y="354184"/>
                    </a:cubicBezTo>
                    <a:cubicBezTo>
                      <a:pt x="41222" y="353859"/>
                      <a:pt x="52150" y="345256"/>
                      <a:pt x="55436" y="333038"/>
                    </a:cubicBezTo>
                    <a:lnTo>
                      <a:pt x="85154" y="210070"/>
                    </a:lnTo>
                    <a:lnTo>
                      <a:pt x="85154" y="605453"/>
                    </a:lnTo>
                    <a:lnTo>
                      <a:pt x="141446" y="605453"/>
                    </a:lnTo>
                    <a:lnTo>
                      <a:pt x="141446" y="351040"/>
                    </a:lnTo>
                    <a:lnTo>
                      <a:pt x="170021" y="351040"/>
                    </a:lnTo>
                    <a:lnTo>
                      <a:pt x="170021" y="605453"/>
                    </a:lnTo>
                    <a:lnTo>
                      <a:pt x="226219" y="605453"/>
                    </a:lnTo>
                    <a:lnTo>
                      <a:pt x="226219" y="208261"/>
                    </a:lnTo>
                    <a:lnTo>
                      <a:pt x="236696" y="253028"/>
                    </a:lnTo>
                    <a:cubicBezTo>
                      <a:pt x="237423" y="256123"/>
                      <a:pt x="239479" y="258737"/>
                      <a:pt x="242316" y="260172"/>
                    </a:cubicBezTo>
                    <a:cubicBezTo>
                      <a:pt x="253269" y="268579"/>
                      <a:pt x="266612" y="273282"/>
                      <a:pt x="280416" y="273602"/>
                    </a:cubicBezTo>
                    <a:cubicBezTo>
                      <a:pt x="289404" y="274860"/>
                      <a:pt x="298310" y="270815"/>
                      <a:pt x="303276" y="263220"/>
                    </a:cubicBezTo>
                    <a:lnTo>
                      <a:pt x="361379" y="167970"/>
                    </a:lnTo>
                    <a:cubicBezTo>
                      <a:pt x="365092" y="162114"/>
                      <a:pt x="366486" y="155082"/>
                      <a:pt x="365284" y="148253"/>
                    </a:cubicBezTo>
                    <a:lnTo>
                      <a:pt x="489109" y="24428"/>
                    </a:lnTo>
                    <a:cubicBezTo>
                      <a:pt x="494717" y="18844"/>
                      <a:pt x="494760" y="9777"/>
                      <a:pt x="489204" y="414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+mj-lt"/>
                  <a:cs typeface="+mj-lt"/>
                </a:endParaRPr>
              </a:p>
            </p:txBody>
          </p:sp>
          <p:sp>
            <p:nvSpPr>
              <p:cNvPr id="346" name="Freeform: Shape 345"/>
              <p:cNvSpPr/>
              <p:nvPr/>
            </p:nvSpPr>
            <p:spPr>
              <a:xfrm>
                <a:off x="5955404" y="3104643"/>
                <a:ext cx="542925" cy="390525"/>
              </a:xfrm>
              <a:custGeom>
                <a:avLst/>
                <a:gdLst>
                  <a:gd name="connsiteX0" fmla="*/ 504825 w 542925"/>
                  <a:gd name="connsiteY0" fmla="*/ 0 h 390525"/>
                  <a:gd name="connsiteX1" fmla="*/ 38100 w 542925"/>
                  <a:gd name="connsiteY1" fmla="*/ 0 h 390525"/>
                  <a:gd name="connsiteX2" fmla="*/ 0 w 542925"/>
                  <a:gd name="connsiteY2" fmla="*/ 38100 h 390525"/>
                  <a:gd name="connsiteX3" fmla="*/ 0 w 542925"/>
                  <a:gd name="connsiteY3" fmla="*/ 72390 h 390525"/>
                  <a:gd name="connsiteX4" fmla="*/ 38100 w 542925"/>
                  <a:gd name="connsiteY4" fmla="*/ 95250 h 390525"/>
                  <a:gd name="connsiteX5" fmla="*/ 38100 w 542925"/>
                  <a:gd name="connsiteY5" fmla="*/ 38100 h 390525"/>
                  <a:gd name="connsiteX6" fmla="*/ 504825 w 542925"/>
                  <a:gd name="connsiteY6" fmla="*/ 38100 h 390525"/>
                  <a:gd name="connsiteX7" fmla="*/ 504825 w 542925"/>
                  <a:gd name="connsiteY7" fmla="*/ 352425 h 390525"/>
                  <a:gd name="connsiteX8" fmla="*/ 179737 w 542925"/>
                  <a:gd name="connsiteY8" fmla="*/ 352425 h 390525"/>
                  <a:gd name="connsiteX9" fmla="*/ 156496 w 542925"/>
                  <a:gd name="connsiteY9" fmla="*/ 390525 h 390525"/>
                  <a:gd name="connsiteX10" fmla="*/ 504825 w 542925"/>
                  <a:gd name="connsiteY10" fmla="*/ 390525 h 390525"/>
                  <a:gd name="connsiteX11" fmla="*/ 542925 w 542925"/>
                  <a:gd name="connsiteY11" fmla="*/ 352425 h 390525"/>
                  <a:gd name="connsiteX12" fmla="*/ 542925 w 542925"/>
                  <a:gd name="connsiteY12" fmla="*/ 38100 h 390525"/>
                  <a:gd name="connsiteX13" fmla="*/ 504825 w 542925"/>
                  <a:gd name="connsiteY13" fmla="*/ 0 h 390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542925" h="390525">
                    <a:moveTo>
                      <a:pt x="504825" y="0"/>
                    </a:moveTo>
                    <a:lnTo>
                      <a:pt x="38100" y="0"/>
                    </a:lnTo>
                    <a:cubicBezTo>
                      <a:pt x="17058" y="0"/>
                      <a:pt x="0" y="17058"/>
                      <a:pt x="0" y="38100"/>
                    </a:cubicBezTo>
                    <a:lnTo>
                      <a:pt x="0" y="72390"/>
                    </a:lnTo>
                    <a:cubicBezTo>
                      <a:pt x="14564" y="76354"/>
                      <a:pt x="27748" y="84266"/>
                      <a:pt x="38100" y="95250"/>
                    </a:cubicBezTo>
                    <a:lnTo>
                      <a:pt x="38100" y="38100"/>
                    </a:lnTo>
                    <a:lnTo>
                      <a:pt x="504825" y="38100"/>
                    </a:lnTo>
                    <a:lnTo>
                      <a:pt x="504825" y="352425"/>
                    </a:lnTo>
                    <a:lnTo>
                      <a:pt x="179737" y="352425"/>
                    </a:lnTo>
                    <a:lnTo>
                      <a:pt x="156496" y="390525"/>
                    </a:lnTo>
                    <a:lnTo>
                      <a:pt x="504825" y="390525"/>
                    </a:lnTo>
                    <a:cubicBezTo>
                      <a:pt x="525867" y="390525"/>
                      <a:pt x="542925" y="373467"/>
                      <a:pt x="542925" y="352425"/>
                    </a:cubicBezTo>
                    <a:lnTo>
                      <a:pt x="542925" y="38100"/>
                    </a:lnTo>
                    <a:cubicBezTo>
                      <a:pt x="542925" y="17058"/>
                      <a:pt x="525867" y="0"/>
                      <a:pt x="504825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+mj-lt"/>
                  <a:cs typeface="+mj-lt"/>
                </a:endParaRPr>
              </a:p>
            </p:txBody>
          </p:sp>
        </p:grpSp>
        <p:pic>
          <p:nvPicPr>
            <p:cNvPr id="343" name="Graphic 342" descr="Artificial Intelligence with solid fill"/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550095" y="3700236"/>
              <a:ext cx="428808" cy="428808"/>
            </a:xfrm>
            <a:prstGeom prst="rect">
              <a:avLst/>
            </a:prstGeom>
          </p:spPr>
        </p:pic>
      </p:grpSp>
      <p:pic>
        <p:nvPicPr>
          <p:cNvPr id="350" name="Graphic 349" descr="Artificial Intelligence with solid fill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648049" y="2651273"/>
            <a:ext cx="444596" cy="444597"/>
          </a:xfrm>
          <a:prstGeom prst="rect">
            <a:avLst/>
          </a:prstGeom>
        </p:spPr>
      </p:pic>
      <p:cxnSp>
        <p:nvCxnSpPr>
          <p:cNvPr id="351" name="Straight Arrow Connector 350"/>
          <p:cNvCxnSpPr/>
          <p:nvPr/>
        </p:nvCxnSpPr>
        <p:spPr>
          <a:xfrm>
            <a:off x="3363473" y="2860043"/>
            <a:ext cx="271261" cy="0"/>
          </a:xfrm>
          <a:prstGeom prst="straightConnector1">
            <a:avLst/>
          </a:prstGeom>
          <a:ln w="19050">
            <a:solidFill>
              <a:schemeClr val="tx2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Straight Arrow Connector 351"/>
          <p:cNvCxnSpPr/>
          <p:nvPr/>
        </p:nvCxnSpPr>
        <p:spPr>
          <a:xfrm>
            <a:off x="1811932" y="2860043"/>
            <a:ext cx="271261" cy="0"/>
          </a:xfrm>
          <a:prstGeom prst="straightConnector1">
            <a:avLst/>
          </a:prstGeom>
          <a:ln w="19050">
            <a:solidFill>
              <a:schemeClr val="tx2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1" name="Google Shape;898;p88"/>
          <p:cNvSpPr txBox="1"/>
          <p:nvPr/>
        </p:nvSpPr>
        <p:spPr>
          <a:xfrm>
            <a:off x="513523" y="1119848"/>
            <a:ext cx="3517109" cy="654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marR="0"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Pipelines for retraining </a:t>
            </a:r>
            <a:endParaRPr lang="en-US" sz="1200" b="1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  <a:p>
            <a:pPr marL="171450" marR="0" lvl="0" indent="-171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80604020202020204" pitchFamily="34" charset="0"/>
              <a:buChar char="•"/>
            </a:pPr>
            <a:r>
              <a:rPr lang="en-US" sz="12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on regular intervals, </a:t>
            </a:r>
            <a:endParaRPr lang="en-US" sz="12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  <a:p>
            <a:pPr marL="171450" marR="0" lvl="0" indent="-171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80604020202020204" pitchFamily="34" charset="0"/>
              <a:buChar char="•"/>
            </a:pPr>
            <a:endParaRPr lang="en-US" sz="12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</p:spTree>
  </p:cSld>
  <p:clrMapOvr>
    <a:masterClrMapping/>
  </p:clrMapOvr>
  <p:transition spd="med">
    <p:fade/>
  </p:transition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93100" y="420575"/>
            <a:ext cx="8181300" cy="502800"/>
          </a:xfrm>
        </p:spPr>
        <p:txBody>
          <a:bodyPr/>
          <a:lstStyle/>
          <a:p>
            <a:r>
              <a:rPr lang="en-US" dirty="0"/>
              <a:t>Retraining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7331103" y="141172"/>
            <a:ext cx="914400" cy="914400"/>
            <a:chOff x="7331103" y="141172"/>
            <a:chExt cx="914400" cy="914400"/>
          </a:xfrm>
        </p:grpSpPr>
        <p:grpSp>
          <p:nvGrpSpPr>
            <p:cNvPr id="28" name="Group 27"/>
            <p:cNvGrpSpPr/>
            <p:nvPr/>
          </p:nvGrpSpPr>
          <p:grpSpPr>
            <a:xfrm>
              <a:off x="7331103" y="141172"/>
              <a:ext cx="914400" cy="914400"/>
              <a:chOff x="2941984" y="2188023"/>
              <a:chExt cx="1695840" cy="1816343"/>
            </a:xfrm>
          </p:grpSpPr>
          <p:grpSp>
            <p:nvGrpSpPr>
              <p:cNvPr id="29" name="Group 28"/>
              <p:cNvGrpSpPr/>
              <p:nvPr/>
            </p:nvGrpSpPr>
            <p:grpSpPr>
              <a:xfrm>
                <a:off x="3744185" y="3138427"/>
                <a:ext cx="58419" cy="768220"/>
                <a:chOff x="1190898" y="3138427"/>
                <a:chExt cx="58419" cy="768220"/>
              </a:xfrm>
            </p:grpSpPr>
            <p:cxnSp>
              <p:nvCxnSpPr>
                <p:cNvPr id="44" name="Connector: Curved 43"/>
                <p:cNvCxnSpPr>
                  <a:stCxn id="34" idx="1"/>
                  <a:endCxn id="35" idx="1"/>
                </p:cNvCxnSpPr>
                <p:nvPr/>
              </p:nvCxnSpPr>
              <p:spPr>
                <a:xfrm rot="10800000">
                  <a:off x="1190898" y="3138427"/>
                  <a:ext cx="12700" cy="768220"/>
                </a:xfrm>
                <a:prstGeom prst="curvedConnector3">
                  <a:avLst>
                    <a:gd name="adj1" fmla="val 2950000"/>
                  </a:avLst>
                </a:prstGeom>
                <a:ln w="19050">
                  <a:solidFill>
                    <a:schemeClr val="accent5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Connector: Curved 44"/>
                <p:cNvCxnSpPr>
                  <a:stCxn id="35" idx="3"/>
                  <a:endCxn id="34" idx="3"/>
                </p:cNvCxnSpPr>
                <p:nvPr/>
              </p:nvCxnSpPr>
              <p:spPr>
                <a:xfrm>
                  <a:off x="1236617" y="3138427"/>
                  <a:ext cx="12700" cy="768220"/>
                </a:xfrm>
                <a:prstGeom prst="curvedConnector3">
                  <a:avLst>
                    <a:gd name="adj1" fmla="val 3000000"/>
                  </a:avLst>
                </a:prstGeom>
                <a:ln w="19050">
                  <a:solidFill>
                    <a:schemeClr val="accent5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0" name="Group 29"/>
              <p:cNvGrpSpPr/>
              <p:nvPr/>
            </p:nvGrpSpPr>
            <p:grpSpPr>
              <a:xfrm>
                <a:off x="3744185" y="2188023"/>
                <a:ext cx="58419" cy="1816343"/>
                <a:chOff x="7482841" y="2111311"/>
                <a:chExt cx="58419" cy="1816343"/>
              </a:xfrm>
            </p:grpSpPr>
            <p:cxnSp>
              <p:nvCxnSpPr>
                <p:cNvPr id="40" name="Connector: Curved 39"/>
                <p:cNvCxnSpPr>
                  <a:stCxn id="42" idx="1"/>
                  <a:endCxn id="43" idx="1"/>
                </p:cNvCxnSpPr>
                <p:nvPr/>
              </p:nvCxnSpPr>
              <p:spPr>
                <a:xfrm rot="10800000">
                  <a:off x="7482841" y="2209031"/>
                  <a:ext cx="12700" cy="1620905"/>
                </a:xfrm>
                <a:prstGeom prst="curvedConnector3">
                  <a:avLst>
                    <a:gd name="adj1" fmla="val 5850000"/>
                  </a:avLst>
                </a:prstGeom>
                <a:ln w="19050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nector: Curved 40"/>
                <p:cNvCxnSpPr>
                  <a:stCxn id="43" idx="3"/>
                  <a:endCxn id="42" idx="3"/>
                </p:cNvCxnSpPr>
                <p:nvPr/>
              </p:nvCxnSpPr>
              <p:spPr>
                <a:xfrm>
                  <a:off x="7528560" y="2209030"/>
                  <a:ext cx="12700" cy="1620905"/>
                </a:xfrm>
                <a:prstGeom prst="curvedConnector3">
                  <a:avLst>
                    <a:gd name="adj1" fmla="val 6300000"/>
                  </a:avLst>
                </a:prstGeom>
                <a:ln w="19050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2" name="Google Shape;898;p88"/>
                <p:cNvSpPr txBox="1"/>
                <p:nvPr/>
              </p:nvSpPr>
              <p:spPr>
                <a:xfrm>
                  <a:off x="7482841" y="3732216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  <p:sp>
              <p:nvSpPr>
                <p:cNvPr id="43" name="Google Shape;898;p88"/>
                <p:cNvSpPr txBox="1"/>
                <p:nvPr/>
              </p:nvSpPr>
              <p:spPr>
                <a:xfrm>
                  <a:off x="7482841" y="2111311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</p:grpSp>
          <p:sp>
            <p:nvSpPr>
              <p:cNvPr id="31" name="Oval 30"/>
              <p:cNvSpPr/>
              <p:nvPr/>
            </p:nvSpPr>
            <p:spPr>
              <a:xfrm>
                <a:off x="2941984" y="2188023"/>
                <a:ext cx="1695840" cy="1807446"/>
              </a:xfrm>
              <a:prstGeom prst="ellipse">
                <a:avLst/>
              </a:prstGeom>
              <a:solidFill>
                <a:schemeClr val="bg1">
                  <a:alpha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+mj-lt"/>
                </a:endParaRPr>
              </a:p>
            </p:txBody>
          </p:sp>
          <p:grpSp>
            <p:nvGrpSpPr>
              <p:cNvPr id="32" name="Group 31"/>
              <p:cNvGrpSpPr/>
              <p:nvPr/>
            </p:nvGrpSpPr>
            <p:grpSpPr>
              <a:xfrm>
                <a:off x="3744185" y="2692608"/>
                <a:ext cx="58419" cy="1311758"/>
                <a:chOff x="5889186" y="1248788"/>
                <a:chExt cx="58419" cy="1311758"/>
              </a:xfrm>
            </p:grpSpPr>
            <p:cxnSp>
              <p:nvCxnSpPr>
                <p:cNvPr id="36" name="Connector: Curved 35"/>
                <p:cNvCxnSpPr>
                  <a:stCxn id="38" idx="1"/>
                  <a:endCxn id="39" idx="1"/>
                </p:cNvCxnSpPr>
                <p:nvPr/>
              </p:nvCxnSpPr>
              <p:spPr>
                <a:xfrm rot="10800000">
                  <a:off x="5889186" y="1346507"/>
                  <a:ext cx="12700" cy="1116320"/>
                </a:xfrm>
                <a:prstGeom prst="curvedConnector3">
                  <a:avLst>
                    <a:gd name="adj1" fmla="val 4300000"/>
                  </a:avLst>
                </a:prstGeom>
                <a:ln w="19050">
                  <a:solidFill>
                    <a:schemeClr val="accent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Connector: Curved 36"/>
                <p:cNvCxnSpPr>
                  <a:stCxn id="39" idx="3"/>
                  <a:endCxn id="38" idx="3"/>
                </p:cNvCxnSpPr>
                <p:nvPr/>
              </p:nvCxnSpPr>
              <p:spPr>
                <a:xfrm>
                  <a:off x="5934905" y="1346507"/>
                  <a:ext cx="12700" cy="1116320"/>
                </a:xfrm>
                <a:prstGeom prst="curvedConnector3">
                  <a:avLst>
                    <a:gd name="adj1" fmla="val 4300000"/>
                  </a:avLst>
                </a:prstGeom>
                <a:ln w="19050">
                  <a:solidFill>
                    <a:schemeClr val="accent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8" name="Google Shape;898;p88"/>
                <p:cNvSpPr txBox="1"/>
                <p:nvPr/>
              </p:nvSpPr>
              <p:spPr>
                <a:xfrm>
                  <a:off x="5889186" y="2365108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  <p:sp>
              <p:nvSpPr>
                <p:cNvPr id="39" name="Google Shape;898;p88"/>
                <p:cNvSpPr txBox="1"/>
                <p:nvPr/>
              </p:nvSpPr>
              <p:spPr>
                <a:xfrm>
                  <a:off x="5889186" y="1248788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</p:grpSp>
          <p:grpSp>
            <p:nvGrpSpPr>
              <p:cNvPr id="33" name="Group 32"/>
              <p:cNvGrpSpPr/>
              <p:nvPr/>
            </p:nvGrpSpPr>
            <p:grpSpPr>
              <a:xfrm>
                <a:off x="3744185" y="3040708"/>
                <a:ext cx="45719" cy="963658"/>
                <a:chOff x="5501641" y="2963996"/>
                <a:chExt cx="45719" cy="963658"/>
              </a:xfrm>
            </p:grpSpPr>
            <p:sp>
              <p:nvSpPr>
                <p:cNvPr id="34" name="Google Shape;898;p88"/>
                <p:cNvSpPr txBox="1"/>
                <p:nvPr/>
              </p:nvSpPr>
              <p:spPr>
                <a:xfrm>
                  <a:off x="5501641" y="3732216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  <p:sp>
              <p:nvSpPr>
                <p:cNvPr id="35" name="Google Shape;898;p88"/>
                <p:cNvSpPr txBox="1"/>
                <p:nvPr/>
              </p:nvSpPr>
              <p:spPr>
                <a:xfrm>
                  <a:off x="5501641" y="2963996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</p:grpSp>
        </p:grpSp>
        <p:sp>
          <p:nvSpPr>
            <p:cNvPr id="46" name="Google Shape;898;p88"/>
            <p:cNvSpPr txBox="1"/>
            <p:nvPr/>
          </p:nvSpPr>
          <p:spPr>
            <a:xfrm>
              <a:off x="7436418" y="497552"/>
              <a:ext cx="668161" cy="1069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4" tIns="9144" rIns="9144" bIns="9144" anchor="t" anchorCtr="0">
              <a:spAutoFit/>
            </a:bodyPr>
            <a:lstStyle/>
            <a:p>
              <a:pPr marR="0" lvl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500" b="1" dirty="0">
                  <a:solidFill>
                    <a:schemeClr val="accent1"/>
                  </a:solidFill>
                  <a:latin typeface="+mj-lt"/>
                  <a:ea typeface="Montserrat"/>
                  <a:cs typeface="+mj-lt"/>
                  <a:sym typeface="Montserrat"/>
                </a:rPr>
                <a:t>Serve</a:t>
              </a:r>
              <a:endParaRPr lang="en-US" sz="500" b="1" dirty="0">
                <a:solidFill>
                  <a:schemeClr val="accent1"/>
                </a:solidFill>
                <a:latin typeface="+mj-lt"/>
                <a:ea typeface="Montserrat"/>
                <a:cs typeface="+mj-lt"/>
                <a:sym typeface="Montserrat"/>
              </a:endParaRPr>
            </a:p>
          </p:txBody>
        </p:sp>
      </p:grpSp>
      <p:grpSp>
        <p:nvGrpSpPr>
          <p:cNvPr id="290" name="Group 289"/>
          <p:cNvGrpSpPr/>
          <p:nvPr/>
        </p:nvGrpSpPr>
        <p:grpSpPr>
          <a:xfrm>
            <a:off x="4649153" y="2668507"/>
            <a:ext cx="731477" cy="370332"/>
            <a:chOff x="3967726" y="3793909"/>
            <a:chExt cx="1371576" cy="694401"/>
          </a:xfrm>
        </p:grpSpPr>
        <p:grpSp>
          <p:nvGrpSpPr>
            <p:cNvPr id="291" name="Group 290"/>
            <p:cNvGrpSpPr/>
            <p:nvPr/>
          </p:nvGrpSpPr>
          <p:grpSpPr>
            <a:xfrm>
              <a:off x="3967726" y="3793909"/>
              <a:ext cx="641587" cy="694401"/>
              <a:chOff x="3825381" y="1893254"/>
              <a:chExt cx="1054693" cy="694401"/>
            </a:xfrm>
          </p:grpSpPr>
          <p:sp>
            <p:nvSpPr>
              <p:cNvPr id="297" name="Freeform: Shape 296"/>
              <p:cNvSpPr/>
              <p:nvPr/>
            </p:nvSpPr>
            <p:spPr>
              <a:xfrm rot="21433409">
                <a:off x="3931363" y="1978030"/>
                <a:ext cx="790934" cy="604891"/>
              </a:xfrm>
              <a:custGeom>
                <a:avLst/>
                <a:gdLst>
                  <a:gd name="connsiteX0" fmla="*/ 0 w 1528763"/>
                  <a:gd name="connsiteY0" fmla="*/ 752475 h 785813"/>
                  <a:gd name="connsiteX1" fmla="*/ 366713 w 1528763"/>
                  <a:gd name="connsiteY1" fmla="*/ 709613 h 785813"/>
                  <a:gd name="connsiteX2" fmla="*/ 528638 w 1528763"/>
                  <a:gd name="connsiteY2" fmla="*/ 333375 h 785813"/>
                  <a:gd name="connsiteX3" fmla="*/ 795338 w 1528763"/>
                  <a:gd name="connsiteY3" fmla="*/ 0 h 785813"/>
                  <a:gd name="connsiteX4" fmla="*/ 1028700 w 1528763"/>
                  <a:gd name="connsiteY4" fmla="*/ 342900 h 785813"/>
                  <a:gd name="connsiteX5" fmla="*/ 1171575 w 1528763"/>
                  <a:gd name="connsiteY5" fmla="*/ 733425 h 785813"/>
                  <a:gd name="connsiteX6" fmla="*/ 1528763 w 1528763"/>
                  <a:gd name="connsiteY6" fmla="*/ 785813 h 785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28763" h="785813">
                    <a:moveTo>
                      <a:pt x="0" y="752475"/>
                    </a:moveTo>
                    <a:lnTo>
                      <a:pt x="366713" y="709613"/>
                    </a:lnTo>
                    <a:lnTo>
                      <a:pt x="528638" y="333375"/>
                    </a:lnTo>
                    <a:lnTo>
                      <a:pt x="795338" y="0"/>
                    </a:lnTo>
                    <a:lnTo>
                      <a:pt x="1028700" y="342900"/>
                    </a:lnTo>
                    <a:lnTo>
                      <a:pt x="1171575" y="733425"/>
                    </a:lnTo>
                    <a:lnTo>
                      <a:pt x="1528763" y="785813"/>
                    </a:lnTo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+mj-lt"/>
                </a:endParaRPr>
              </a:p>
            </p:txBody>
          </p:sp>
          <p:cxnSp>
            <p:nvCxnSpPr>
              <p:cNvPr id="298" name="Straight Connector 297"/>
              <p:cNvCxnSpPr/>
              <p:nvPr/>
            </p:nvCxnSpPr>
            <p:spPr>
              <a:xfrm>
                <a:off x="4329295" y="1893254"/>
                <a:ext cx="0" cy="694401"/>
              </a:xfrm>
              <a:prstGeom prst="line">
                <a:avLst/>
              </a:prstGeom>
              <a:ln w="28575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9" name="Straight Connector 298"/>
              <p:cNvCxnSpPr/>
              <p:nvPr/>
            </p:nvCxnSpPr>
            <p:spPr>
              <a:xfrm>
                <a:off x="3825381" y="2575589"/>
                <a:ext cx="1054693" cy="0"/>
              </a:xfrm>
              <a:prstGeom prst="line">
                <a:avLst/>
              </a:prstGeom>
              <a:ln w="28575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2" name="Group 291"/>
            <p:cNvGrpSpPr/>
            <p:nvPr/>
          </p:nvGrpSpPr>
          <p:grpSpPr>
            <a:xfrm>
              <a:off x="4659415" y="3793909"/>
              <a:ext cx="679887" cy="694401"/>
              <a:chOff x="7414402" y="1893254"/>
              <a:chExt cx="1117653" cy="694401"/>
            </a:xfrm>
          </p:grpSpPr>
          <p:sp>
            <p:nvSpPr>
              <p:cNvPr id="294" name="Freeform: Shape 293"/>
              <p:cNvSpPr/>
              <p:nvPr/>
            </p:nvSpPr>
            <p:spPr>
              <a:xfrm rot="21433409">
                <a:off x="7741122" y="1978030"/>
                <a:ext cx="790933" cy="604891"/>
              </a:xfrm>
              <a:custGeom>
                <a:avLst/>
                <a:gdLst>
                  <a:gd name="connsiteX0" fmla="*/ 0 w 1528763"/>
                  <a:gd name="connsiteY0" fmla="*/ 752475 h 785813"/>
                  <a:gd name="connsiteX1" fmla="*/ 366713 w 1528763"/>
                  <a:gd name="connsiteY1" fmla="*/ 709613 h 785813"/>
                  <a:gd name="connsiteX2" fmla="*/ 528638 w 1528763"/>
                  <a:gd name="connsiteY2" fmla="*/ 333375 h 785813"/>
                  <a:gd name="connsiteX3" fmla="*/ 795338 w 1528763"/>
                  <a:gd name="connsiteY3" fmla="*/ 0 h 785813"/>
                  <a:gd name="connsiteX4" fmla="*/ 1028700 w 1528763"/>
                  <a:gd name="connsiteY4" fmla="*/ 342900 h 785813"/>
                  <a:gd name="connsiteX5" fmla="*/ 1171575 w 1528763"/>
                  <a:gd name="connsiteY5" fmla="*/ 733425 h 785813"/>
                  <a:gd name="connsiteX6" fmla="*/ 1528763 w 1528763"/>
                  <a:gd name="connsiteY6" fmla="*/ 785813 h 785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28763" h="785813">
                    <a:moveTo>
                      <a:pt x="0" y="752475"/>
                    </a:moveTo>
                    <a:lnTo>
                      <a:pt x="366713" y="709613"/>
                    </a:lnTo>
                    <a:lnTo>
                      <a:pt x="528638" y="333375"/>
                    </a:lnTo>
                    <a:lnTo>
                      <a:pt x="795338" y="0"/>
                    </a:lnTo>
                    <a:lnTo>
                      <a:pt x="1028700" y="342900"/>
                    </a:lnTo>
                    <a:lnTo>
                      <a:pt x="1171575" y="733425"/>
                    </a:lnTo>
                    <a:lnTo>
                      <a:pt x="1528763" y="785813"/>
                    </a:lnTo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+mj-lt"/>
                </a:endParaRPr>
              </a:p>
            </p:txBody>
          </p:sp>
          <p:cxnSp>
            <p:nvCxnSpPr>
              <p:cNvPr id="295" name="Straight Connector 294"/>
              <p:cNvCxnSpPr/>
              <p:nvPr/>
            </p:nvCxnSpPr>
            <p:spPr>
              <a:xfrm>
                <a:off x="7414402" y="2575589"/>
                <a:ext cx="1054693" cy="0"/>
              </a:xfrm>
              <a:prstGeom prst="line">
                <a:avLst/>
              </a:prstGeom>
              <a:ln w="28575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6" name="Straight Connector 295"/>
              <p:cNvCxnSpPr/>
              <p:nvPr/>
            </p:nvCxnSpPr>
            <p:spPr>
              <a:xfrm>
                <a:off x="7918316" y="1893254"/>
                <a:ext cx="0" cy="694401"/>
              </a:xfrm>
              <a:prstGeom prst="line">
                <a:avLst/>
              </a:prstGeom>
              <a:ln w="28575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93" name="Straight Arrow Connector 292"/>
            <p:cNvCxnSpPr/>
            <p:nvPr/>
          </p:nvCxnSpPr>
          <p:spPr>
            <a:xfrm>
              <a:off x="4458400" y="4141109"/>
              <a:ext cx="402030" cy="0"/>
            </a:xfrm>
            <a:prstGeom prst="straightConnector1">
              <a:avLst/>
            </a:prstGeom>
            <a:ln w="19050">
              <a:solidFill>
                <a:schemeClr val="tx2">
                  <a:lumMod val="50000"/>
                </a:schemeClr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0" name="Graphic 299" descr="Clock with solid fill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177665" y="2635581"/>
            <a:ext cx="459665" cy="459665"/>
          </a:xfrm>
          <a:prstGeom prst="rect">
            <a:avLst/>
          </a:prstGeom>
        </p:spPr>
      </p:pic>
      <p:grpSp>
        <p:nvGrpSpPr>
          <p:cNvPr id="327" name="Group 326"/>
          <p:cNvGrpSpPr/>
          <p:nvPr/>
        </p:nvGrpSpPr>
        <p:grpSpPr>
          <a:xfrm>
            <a:off x="5903398" y="2561323"/>
            <a:ext cx="1154105" cy="646451"/>
            <a:chOff x="2657456" y="3162391"/>
            <a:chExt cx="1991915" cy="1115735"/>
          </a:xfrm>
        </p:grpSpPr>
        <p:grpSp>
          <p:nvGrpSpPr>
            <p:cNvPr id="328" name="Group 327"/>
            <p:cNvGrpSpPr/>
            <p:nvPr/>
          </p:nvGrpSpPr>
          <p:grpSpPr>
            <a:xfrm>
              <a:off x="2657456" y="3162391"/>
              <a:ext cx="1991915" cy="1115735"/>
              <a:chOff x="2657457" y="3162392"/>
              <a:chExt cx="1372038" cy="768522"/>
            </a:xfrm>
          </p:grpSpPr>
          <p:sp>
            <p:nvSpPr>
              <p:cNvPr id="334" name="Rectangle 333"/>
              <p:cNvSpPr/>
              <p:nvPr/>
            </p:nvSpPr>
            <p:spPr>
              <a:xfrm>
                <a:off x="2785971" y="3204280"/>
                <a:ext cx="1094665" cy="66920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+mj-lt"/>
                </a:endParaRPr>
              </a:p>
            </p:txBody>
          </p:sp>
          <p:sp>
            <p:nvSpPr>
              <p:cNvPr id="335" name="Rectangle: Rounded Corners 334"/>
              <p:cNvSpPr/>
              <p:nvPr/>
            </p:nvSpPr>
            <p:spPr>
              <a:xfrm>
                <a:off x="2657457" y="3162392"/>
                <a:ext cx="148859" cy="768522"/>
              </a:xfrm>
              <a:prstGeom prst="round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+mj-lt"/>
                </a:endParaRPr>
              </a:p>
            </p:txBody>
          </p:sp>
          <p:sp>
            <p:nvSpPr>
              <p:cNvPr id="336" name="Rectangle: Rounded Corners 335"/>
              <p:cNvSpPr/>
              <p:nvPr/>
            </p:nvSpPr>
            <p:spPr>
              <a:xfrm>
                <a:off x="3880636" y="3162392"/>
                <a:ext cx="148859" cy="768522"/>
              </a:xfrm>
              <a:prstGeom prst="round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+mj-lt"/>
                </a:endParaRPr>
              </a:p>
            </p:txBody>
          </p:sp>
        </p:grpSp>
        <p:grpSp>
          <p:nvGrpSpPr>
            <p:cNvPr id="329" name="Group 328"/>
            <p:cNvGrpSpPr/>
            <p:nvPr/>
          </p:nvGrpSpPr>
          <p:grpSpPr>
            <a:xfrm>
              <a:off x="3210308" y="3316563"/>
              <a:ext cx="679573" cy="689875"/>
              <a:chOff x="5775857" y="3104643"/>
              <a:chExt cx="722472" cy="733424"/>
            </a:xfrm>
            <a:solidFill>
              <a:schemeClr val="accent6">
                <a:lumMod val="50000"/>
                <a:lumOff val="50000"/>
              </a:schemeClr>
            </a:solidFill>
          </p:grpSpPr>
          <p:sp>
            <p:nvSpPr>
              <p:cNvPr id="331" name="Freeform: Shape 330"/>
              <p:cNvSpPr/>
              <p:nvPr/>
            </p:nvSpPr>
            <p:spPr>
              <a:xfrm>
                <a:off x="5874822" y="3201988"/>
                <a:ext cx="113157" cy="113157"/>
              </a:xfrm>
              <a:custGeom>
                <a:avLst/>
                <a:gdLst>
                  <a:gd name="connsiteX0" fmla="*/ 113157 w 113157"/>
                  <a:gd name="connsiteY0" fmla="*/ 56579 h 113157"/>
                  <a:gd name="connsiteX1" fmla="*/ 56578 w 113157"/>
                  <a:gd name="connsiteY1" fmla="*/ 113157 h 113157"/>
                  <a:gd name="connsiteX2" fmla="*/ 0 w 113157"/>
                  <a:gd name="connsiteY2" fmla="*/ 56578 h 113157"/>
                  <a:gd name="connsiteX3" fmla="*/ 56578 w 113157"/>
                  <a:gd name="connsiteY3" fmla="*/ 0 h 113157"/>
                  <a:gd name="connsiteX4" fmla="*/ 113157 w 113157"/>
                  <a:gd name="connsiteY4" fmla="*/ 56579 h 113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157" h="113157">
                    <a:moveTo>
                      <a:pt x="113157" y="56579"/>
                    </a:moveTo>
                    <a:cubicBezTo>
                      <a:pt x="113157" y="87826"/>
                      <a:pt x="87826" y="113157"/>
                      <a:pt x="56578" y="113157"/>
                    </a:cubicBezTo>
                    <a:cubicBezTo>
                      <a:pt x="25331" y="113157"/>
                      <a:pt x="0" y="87826"/>
                      <a:pt x="0" y="56578"/>
                    </a:cubicBezTo>
                    <a:cubicBezTo>
                      <a:pt x="0" y="25331"/>
                      <a:pt x="25331" y="0"/>
                      <a:pt x="56578" y="0"/>
                    </a:cubicBezTo>
                    <a:cubicBezTo>
                      <a:pt x="87826" y="0"/>
                      <a:pt x="113157" y="25331"/>
                      <a:pt x="113157" y="565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+mj-lt"/>
                  <a:cs typeface="+mj-lt"/>
                </a:endParaRPr>
              </a:p>
            </p:txBody>
          </p:sp>
          <p:sp>
            <p:nvSpPr>
              <p:cNvPr id="332" name="Freeform: Shape 331"/>
              <p:cNvSpPr/>
              <p:nvPr/>
            </p:nvSpPr>
            <p:spPr>
              <a:xfrm>
                <a:off x="5775857" y="3232614"/>
                <a:ext cx="493343" cy="605453"/>
              </a:xfrm>
              <a:custGeom>
                <a:avLst/>
                <a:gdLst>
                  <a:gd name="connsiteX0" fmla="*/ 489204 w 493343"/>
                  <a:gd name="connsiteY0" fmla="*/ 4140 h 605453"/>
                  <a:gd name="connsiteX1" fmla="*/ 469011 w 493343"/>
                  <a:gd name="connsiteY1" fmla="*/ 4140 h 605453"/>
                  <a:gd name="connsiteX2" fmla="*/ 345948 w 493343"/>
                  <a:gd name="connsiteY2" fmla="*/ 127203 h 605453"/>
                  <a:gd name="connsiteX3" fmla="*/ 318230 w 493343"/>
                  <a:gd name="connsiteY3" fmla="*/ 134251 h 605453"/>
                  <a:gd name="connsiteX4" fmla="*/ 280702 w 493343"/>
                  <a:gd name="connsiteY4" fmla="*/ 194354 h 605453"/>
                  <a:gd name="connsiteX5" fmla="*/ 270034 w 493343"/>
                  <a:gd name="connsiteY5" fmla="*/ 148920 h 605453"/>
                  <a:gd name="connsiteX6" fmla="*/ 261557 w 493343"/>
                  <a:gd name="connsiteY6" fmla="*/ 133299 h 605453"/>
                  <a:gd name="connsiteX7" fmla="*/ 202121 w 493343"/>
                  <a:gd name="connsiteY7" fmla="*/ 102247 h 605453"/>
                  <a:gd name="connsiteX8" fmla="*/ 155543 w 493343"/>
                  <a:gd name="connsiteY8" fmla="*/ 96628 h 605453"/>
                  <a:gd name="connsiteX9" fmla="*/ 108871 w 493343"/>
                  <a:gd name="connsiteY9" fmla="*/ 103676 h 605453"/>
                  <a:gd name="connsiteX10" fmla="*/ 49530 w 493343"/>
                  <a:gd name="connsiteY10" fmla="*/ 134728 h 605453"/>
                  <a:gd name="connsiteX11" fmla="*/ 41053 w 493343"/>
                  <a:gd name="connsiteY11" fmla="*/ 150349 h 605453"/>
                  <a:gd name="connsiteX12" fmla="*/ 0 w 493343"/>
                  <a:gd name="connsiteY12" fmla="*/ 325609 h 605453"/>
                  <a:gd name="connsiteX13" fmla="*/ 28575 w 493343"/>
                  <a:gd name="connsiteY13" fmla="*/ 354184 h 605453"/>
                  <a:gd name="connsiteX14" fmla="*/ 55436 w 493343"/>
                  <a:gd name="connsiteY14" fmla="*/ 333038 h 605453"/>
                  <a:gd name="connsiteX15" fmla="*/ 85154 w 493343"/>
                  <a:gd name="connsiteY15" fmla="*/ 210070 h 605453"/>
                  <a:gd name="connsiteX16" fmla="*/ 85154 w 493343"/>
                  <a:gd name="connsiteY16" fmla="*/ 605453 h 605453"/>
                  <a:gd name="connsiteX17" fmla="*/ 141446 w 493343"/>
                  <a:gd name="connsiteY17" fmla="*/ 605453 h 605453"/>
                  <a:gd name="connsiteX18" fmla="*/ 141446 w 493343"/>
                  <a:gd name="connsiteY18" fmla="*/ 351040 h 605453"/>
                  <a:gd name="connsiteX19" fmla="*/ 170021 w 493343"/>
                  <a:gd name="connsiteY19" fmla="*/ 351040 h 605453"/>
                  <a:gd name="connsiteX20" fmla="*/ 170021 w 493343"/>
                  <a:gd name="connsiteY20" fmla="*/ 605453 h 605453"/>
                  <a:gd name="connsiteX21" fmla="*/ 226219 w 493343"/>
                  <a:gd name="connsiteY21" fmla="*/ 605453 h 605453"/>
                  <a:gd name="connsiteX22" fmla="*/ 226219 w 493343"/>
                  <a:gd name="connsiteY22" fmla="*/ 208261 h 605453"/>
                  <a:gd name="connsiteX23" fmla="*/ 236696 w 493343"/>
                  <a:gd name="connsiteY23" fmla="*/ 253028 h 605453"/>
                  <a:gd name="connsiteX24" fmla="*/ 242316 w 493343"/>
                  <a:gd name="connsiteY24" fmla="*/ 260172 h 605453"/>
                  <a:gd name="connsiteX25" fmla="*/ 280416 w 493343"/>
                  <a:gd name="connsiteY25" fmla="*/ 273602 h 605453"/>
                  <a:gd name="connsiteX26" fmla="*/ 303276 w 493343"/>
                  <a:gd name="connsiteY26" fmla="*/ 263220 h 605453"/>
                  <a:gd name="connsiteX27" fmla="*/ 361379 w 493343"/>
                  <a:gd name="connsiteY27" fmla="*/ 167970 h 605453"/>
                  <a:gd name="connsiteX28" fmla="*/ 365284 w 493343"/>
                  <a:gd name="connsiteY28" fmla="*/ 148253 h 605453"/>
                  <a:gd name="connsiteX29" fmla="*/ 489109 w 493343"/>
                  <a:gd name="connsiteY29" fmla="*/ 24428 h 605453"/>
                  <a:gd name="connsiteX30" fmla="*/ 489204 w 493343"/>
                  <a:gd name="connsiteY30" fmla="*/ 4140 h 6054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493343" h="605453">
                    <a:moveTo>
                      <a:pt x="489204" y="4140"/>
                    </a:moveTo>
                    <a:cubicBezTo>
                      <a:pt x="483604" y="-1380"/>
                      <a:pt x="474611" y="-1380"/>
                      <a:pt x="469011" y="4140"/>
                    </a:cubicBezTo>
                    <a:lnTo>
                      <a:pt x="345948" y="127203"/>
                    </a:lnTo>
                    <a:cubicBezTo>
                      <a:pt x="336113" y="124427"/>
                      <a:pt x="325545" y="127114"/>
                      <a:pt x="318230" y="134251"/>
                    </a:cubicBezTo>
                    <a:cubicBezTo>
                      <a:pt x="316230" y="136252"/>
                      <a:pt x="280702" y="194354"/>
                      <a:pt x="280702" y="194354"/>
                    </a:cubicBezTo>
                    <a:lnTo>
                      <a:pt x="270034" y="148920"/>
                    </a:lnTo>
                    <a:cubicBezTo>
                      <a:pt x="268621" y="143062"/>
                      <a:pt x="265699" y="137676"/>
                      <a:pt x="261557" y="133299"/>
                    </a:cubicBezTo>
                    <a:cubicBezTo>
                      <a:pt x="244001" y="119108"/>
                      <a:pt x="223797" y="108552"/>
                      <a:pt x="202121" y="102247"/>
                    </a:cubicBezTo>
                    <a:cubicBezTo>
                      <a:pt x="186797" y="98970"/>
                      <a:pt x="171207" y="97089"/>
                      <a:pt x="155543" y="96628"/>
                    </a:cubicBezTo>
                    <a:cubicBezTo>
                      <a:pt x="139740" y="96871"/>
                      <a:pt x="124041" y="99242"/>
                      <a:pt x="108871" y="103676"/>
                    </a:cubicBezTo>
                    <a:cubicBezTo>
                      <a:pt x="86998" y="109410"/>
                      <a:pt x="66710" y="120027"/>
                      <a:pt x="49530" y="134728"/>
                    </a:cubicBezTo>
                    <a:cubicBezTo>
                      <a:pt x="45351" y="139078"/>
                      <a:pt x="42422" y="144474"/>
                      <a:pt x="41053" y="150349"/>
                    </a:cubicBezTo>
                    <a:cubicBezTo>
                      <a:pt x="41053" y="150349"/>
                      <a:pt x="0" y="322751"/>
                      <a:pt x="0" y="325609"/>
                    </a:cubicBezTo>
                    <a:cubicBezTo>
                      <a:pt x="0" y="341391"/>
                      <a:pt x="12794" y="354184"/>
                      <a:pt x="28575" y="354184"/>
                    </a:cubicBezTo>
                    <a:cubicBezTo>
                      <a:pt x="41222" y="353859"/>
                      <a:pt x="52150" y="345256"/>
                      <a:pt x="55436" y="333038"/>
                    </a:cubicBezTo>
                    <a:lnTo>
                      <a:pt x="85154" y="210070"/>
                    </a:lnTo>
                    <a:lnTo>
                      <a:pt x="85154" y="605453"/>
                    </a:lnTo>
                    <a:lnTo>
                      <a:pt x="141446" y="605453"/>
                    </a:lnTo>
                    <a:lnTo>
                      <a:pt x="141446" y="351040"/>
                    </a:lnTo>
                    <a:lnTo>
                      <a:pt x="170021" y="351040"/>
                    </a:lnTo>
                    <a:lnTo>
                      <a:pt x="170021" y="605453"/>
                    </a:lnTo>
                    <a:lnTo>
                      <a:pt x="226219" y="605453"/>
                    </a:lnTo>
                    <a:lnTo>
                      <a:pt x="226219" y="208261"/>
                    </a:lnTo>
                    <a:lnTo>
                      <a:pt x="236696" y="253028"/>
                    </a:lnTo>
                    <a:cubicBezTo>
                      <a:pt x="237423" y="256123"/>
                      <a:pt x="239479" y="258737"/>
                      <a:pt x="242316" y="260172"/>
                    </a:cubicBezTo>
                    <a:cubicBezTo>
                      <a:pt x="253269" y="268579"/>
                      <a:pt x="266612" y="273282"/>
                      <a:pt x="280416" y="273602"/>
                    </a:cubicBezTo>
                    <a:cubicBezTo>
                      <a:pt x="289404" y="274860"/>
                      <a:pt x="298310" y="270815"/>
                      <a:pt x="303276" y="263220"/>
                    </a:cubicBezTo>
                    <a:lnTo>
                      <a:pt x="361379" y="167970"/>
                    </a:lnTo>
                    <a:cubicBezTo>
                      <a:pt x="365092" y="162114"/>
                      <a:pt x="366486" y="155082"/>
                      <a:pt x="365284" y="148253"/>
                    </a:cubicBezTo>
                    <a:lnTo>
                      <a:pt x="489109" y="24428"/>
                    </a:lnTo>
                    <a:cubicBezTo>
                      <a:pt x="494717" y="18844"/>
                      <a:pt x="494760" y="9777"/>
                      <a:pt x="489204" y="414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+mj-lt"/>
                  <a:cs typeface="+mj-lt"/>
                </a:endParaRPr>
              </a:p>
            </p:txBody>
          </p:sp>
          <p:sp>
            <p:nvSpPr>
              <p:cNvPr id="333" name="Freeform: Shape 332"/>
              <p:cNvSpPr/>
              <p:nvPr/>
            </p:nvSpPr>
            <p:spPr>
              <a:xfrm>
                <a:off x="5955404" y="3104643"/>
                <a:ext cx="542925" cy="390525"/>
              </a:xfrm>
              <a:custGeom>
                <a:avLst/>
                <a:gdLst>
                  <a:gd name="connsiteX0" fmla="*/ 504825 w 542925"/>
                  <a:gd name="connsiteY0" fmla="*/ 0 h 390525"/>
                  <a:gd name="connsiteX1" fmla="*/ 38100 w 542925"/>
                  <a:gd name="connsiteY1" fmla="*/ 0 h 390525"/>
                  <a:gd name="connsiteX2" fmla="*/ 0 w 542925"/>
                  <a:gd name="connsiteY2" fmla="*/ 38100 h 390525"/>
                  <a:gd name="connsiteX3" fmla="*/ 0 w 542925"/>
                  <a:gd name="connsiteY3" fmla="*/ 72390 h 390525"/>
                  <a:gd name="connsiteX4" fmla="*/ 38100 w 542925"/>
                  <a:gd name="connsiteY4" fmla="*/ 95250 h 390525"/>
                  <a:gd name="connsiteX5" fmla="*/ 38100 w 542925"/>
                  <a:gd name="connsiteY5" fmla="*/ 38100 h 390525"/>
                  <a:gd name="connsiteX6" fmla="*/ 504825 w 542925"/>
                  <a:gd name="connsiteY6" fmla="*/ 38100 h 390525"/>
                  <a:gd name="connsiteX7" fmla="*/ 504825 w 542925"/>
                  <a:gd name="connsiteY7" fmla="*/ 352425 h 390525"/>
                  <a:gd name="connsiteX8" fmla="*/ 179737 w 542925"/>
                  <a:gd name="connsiteY8" fmla="*/ 352425 h 390525"/>
                  <a:gd name="connsiteX9" fmla="*/ 156496 w 542925"/>
                  <a:gd name="connsiteY9" fmla="*/ 390525 h 390525"/>
                  <a:gd name="connsiteX10" fmla="*/ 504825 w 542925"/>
                  <a:gd name="connsiteY10" fmla="*/ 390525 h 390525"/>
                  <a:gd name="connsiteX11" fmla="*/ 542925 w 542925"/>
                  <a:gd name="connsiteY11" fmla="*/ 352425 h 390525"/>
                  <a:gd name="connsiteX12" fmla="*/ 542925 w 542925"/>
                  <a:gd name="connsiteY12" fmla="*/ 38100 h 390525"/>
                  <a:gd name="connsiteX13" fmla="*/ 504825 w 542925"/>
                  <a:gd name="connsiteY13" fmla="*/ 0 h 390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542925" h="390525">
                    <a:moveTo>
                      <a:pt x="504825" y="0"/>
                    </a:moveTo>
                    <a:lnTo>
                      <a:pt x="38100" y="0"/>
                    </a:lnTo>
                    <a:cubicBezTo>
                      <a:pt x="17058" y="0"/>
                      <a:pt x="0" y="17058"/>
                      <a:pt x="0" y="38100"/>
                    </a:cubicBezTo>
                    <a:lnTo>
                      <a:pt x="0" y="72390"/>
                    </a:lnTo>
                    <a:cubicBezTo>
                      <a:pt x="14564" y="76354"/>
                      <a:pt x="27748" y="84266"/>
                      <a:pt x="38100" y="95250"/>
                    </a:cubicBezTo>
                    <a:lnTo>
                      <a:pt x="38100" y="38100"/>
                    </a:lnTo>
                    <a:lnTo>
                      <a:pt x="504825" y="38100"/>
                    </a:lnTo>
                    <a:lnTo>
                      <a:pt x="504825" y="352425"/>
                    </a:lnTo>
                    <a:lnTo>
                      <a:pt x="179737" y="352425"/>
                    </a:lnTo>
                    <a:lnTo>
                      <a:pt x="156496" y="390525"/>
                    </a:lnTo>
                    <a:lnTo>
                      <a:pt x="504825" y="390525"/>
                    </a:lnTo>
                    <a:cubicBezTo>
                      <a:pt x="525867" y="390525"/>
                      <a:pt x="542925" y="373467"/>
                      <a:pt x="542925" y="352425"/>
                    </a:cubicBezTo>
                    <a:lnTo>
                      <a:pt x="542925" y="38100"/>
                    </a:lnTo>
                    <a:cubicBezTo>
                      <a:pt x="542925" y="17058"/>
                      <a:pt x="525867" y="0"/>
                      <a:pt x="504825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+mj-lt"/>
                  <a:cs typeface="+mj-lt"/>
                </a:endParaRPr>
              </a:p>
            </p:txBody>
          </p:sp>
        </p:grpSp>
        <p:pic>
          <p:nvPicPr>
            <p:cNvPr id="330" name="Graphic 329" descr="Artificial Intelligence with solid fill"/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550095" y="3700236"/>
              <a:ext cx="428808" cy="428808"/>
            </a:xfrm>
            <a:prstGeom prst="rect">
              <a:avLst/>
            </a:prstGeom>
          </p:spPr>
        </p:pic>
      </p:grpSp>
      <p:pic>
        <p:nvPicPr>
          <p:cNvPr id="337" name="Graphic 336" descr="Artificial Intelligence with solid fill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391370" y="2650649"/>
            <a:ext cx="444596" cy="444597"/>
          </a:xfrm>
          <a:prstGeom prst="rect">
            <a:avLst/>
          </a:prstGeom>
        </p:spPr>
      </p:pic>
      <p:cxnSp>
        <p:nvCxnSpPr>
          <p:cNvPr id="338" name="Straight Arrow Connector 337"/>
          <p:cNvCxnSpPr/>
          <p:nvPr/>
        </p:nvCxnSpPr>
        <p:spPr>
          <a:xfrm>
            <a:off x="7106794" y="2859419"/>
            <a:ext cx="271261" cy="0"/>
          </a:xfrm>
          <a:prstGeom prst="straightConnector1">
            <a:avLst/>
          </a:prstGeom>
          <a:ln w="19050">
            <a:solidFill>
              <a:schemeClr val="tx2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Straight Arrow Connector 338"/>
          <p:cNvCxnSpPr/>
          <p:nvPr/>
        </p:nvCxnSpPr>
        <p:spPr>
          <a:xfrm>
            <a:off x="5555253" y="2859419"/>
            <a:ext cx="271261" cy="0"/>
          </a:xfrm>
          <a:prstGeom prst="straightConnector1">
            <a:avLst/>
          </a:prstGeom>
          <a:ln w="19050">
            <a:solidFill>
              <a:schemeClr val="tx2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0" name="Group 339"/>
          <p:cNvGrpSpPr/>
          <p:nvPr/>
        </p:nvGrpSpPr>
        <p:grpSpPr>
          <a:xfrm>
            <a:off x="2160077" y="2561947"/>
            <a:ext cx="1154105" cy="646451"/>
            <a:chOff x="2657456" y="3162391"/>
            <a:chExt cx="1991915" cy="1115735"/>
          </a:xfrm>
        </p:grpSpPr>
        <p:grpSp>
          <p:nvGrpSpPr>
            <p:cNvPr id="341" name="Group 340"/>
            <p:cNvGrpSpPr/>
            <p:nvPr/>
          </p:nvGrpSpPr>
          <p:grpSpPr>
            <a:xfrm>
              <a:off x="2657456" y="3162391"/>
              <a:ext cx="1991915" cy="1115735"/>
              <a:chOff x="2657457" y="3162392"/>
              <a:chExt cx="1372038" cy="768522"/>
            </a:xfrm>
          </p:grpSpPr>
          <p:sp>
            <p:nvSpPr>
              <p:cNvPr id="347" name="Rectangle 346"/>
              <p:cNvSpPr/>
              <p:nvPr/>
            </p:nvSpPr>
            <p:spPr>
              <a:xfrm>
                <a:off x="2785971" y="3204280"/>
                <a:ext cx="1094665" cy="66920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+mj-lt"/>
                </a:endParaRPr>
              </a:p>
            </p:txBody>
          </p:sp>
          <p:sp>
            <p:nvSpPr>
              <p:cNvPr id="348" name="Rectangle: Rounded Corners 347"/>
              <p:cNvSpPr/>
              <p:nvPr/>
            </p:nvSpPr>
            <p:spPr>
              <a:xfrm>
                <a:off x="2657457" y="3162392"/>
                <a:ext cx="148859" cy="768522"/>
              </a:xfrm>
              <a:prstGeom prst="round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+mj-lt"/>
                </a:endParaRPr>
              </a:p>
            </p:txBody>
          </p:sp>
          <p:sp>
            <p:nvSpPr>
              <p:cNvPr id="349" name="Rectangle: Rounded Corners 348"/>
              <p:cNvSpPr/>
              <p:nvPr/>
            </p:nvSpPr>
            <p:spPr>
              <a:xfrm>
                <a:off x="3880636" y="3162392"/>
                <a:ext cx="148859" cy="768522"/>
              </a:xfrm>
              <a:prstGeom prst="round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+mj-lt"/>
                </a:endParaRPr>
              </a:p>
            </p:txBody>
          </p:sp>
        </p:grpSp>
        <p:grpSp>
          <p:nvGrpSpPr>
            <p:cNvPr id="342" name="Group 341"/>
            <p:cNvGrpSpPr/>
            <p:nvPr/>
          </p:nvGrpSpPr>
          <p:grpSpPr>
            <a:xfrm>
              <a:off x="3210308" y="3316563"/>
              <a:ext cx="679573" cy="689875"/>
              <a:chOff x="5775857" y="3104643"/>
              <a:chExt cx="722472" cy="733424"/>
            </a:xfrm>
            <a:solidFill>
              <a:schemeClr val="accent6">
                <a:lumMod val="50000"/>
                <a:lumOff val="50000"/>
              </a:schemeClr>
            </a:solidFill>
          </p:grpSpPr>
          <p:sp>
            <p:nvSpPr>
              <p:cNvPr id="344" name="Freeform: Shape 343"/>
              <p:cNvSpPr/>
              <p:nvPr/>
            </p:nvSpPr>
            <p:spPr>
              <a:xfrm>
                <a:off x="5874822" y="3201988"/>
                <a:ext cx="113157" cy="113157"/>
              </a:xfrm>
              <a:custGeom>
                <a:avLst/>
                <a:gdLst>
                  <a:gd name="connsiteX0" fmla="*/ 113157 w 113157"/>
                  <a:gd name="connsiteY0" fmla="*/ 56579 h 113157"/>
                  <a:gd name="connsiteX1" fmla="*/ 56578 w 113157"/>
                  <a:gd name="connsiteY1" fmla="*/ 113157 h 113157"/>
                  <a:gd name="connsiteX2" fmla="*/ 0 w 113157"/>
                  <a:gd name="connsiteY2" fmla="*/ 56578 h 113157"/>
                  <a:gd name="connsiteX3" fmla="*/ 56578 w 113157"/>
                  <a:gd name="connsiteY3" fmla="*/ 0 h 113157"/>
                  <a:gd name="connsiteX4" fmla="*/ 113157 w 113157"/>
                  <a:gd name="connsiteY4" fmla="*/ 56579 h 113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157" h="113157">
                    <a:moveTo>
                      <a:pt x="113157" y="56579"/>
                    </a:moveTo>
                    <a:cubicBezTo>
                      <a:pt x="113157" y="87826"/>
                      <a:pt x="87826" y="113157"/>
                      <a:pt x="56578" y="113157"/>
                    </a:cubicBezTo>
                    <a:cubicBezTo>
                      <a:pt x="25331" y="113157"/>
                      <a:pt x="0" y="87826"/>
                      <a:pt x="0" y="56578"/>
                    </a:cubicBezTo>
                    <a:cubicBezTo>
                      <a:pt x="0" y="25331"/>
                      <a:pt x="25331" y="0"/>
                      <a:pt x="56578" y="0"/>
                    </a:cubicBezTo>
                    <a:cubicBezTo>
                      <a:pt x="87826" y="0"/>
                      <a:pt x="113157" y="25331"/>
                      <a:pt x="113157" y="565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+mj-lt"/>
                  <a:cs typeface="+mj-lt"/>
                </a:endParaRPr>
              </a:p>
            </p:txBody>
          </p:sp>
          <p:sp>
            <p:nvSpPr>
              <p:cNvPr id="345" name="Freeform: Shape 344"/>
              <p:cNvSpPr/>
              <p:nvPr/>
            </p:nvSpPr>
            <p:spPr>
              <a:xfrm>
                <a:off x="5775857" y="3232614"/>
                <a:ext cx="493343" cy="605453"/>
              </a:xfrm>
              <a:custGeom>
                <a:avLst/>
                <a:gdLst>
                  <a:gd name="connsiteX0" fmla="*/ 489204 w 493343"/>
                  <a:gd name="connsiteY0" fmla="*/ 4140 h 605453"/>
                  <a:gd name="connsiteX1" fmla="*/ 469011 w 493343"/>
                  <a:gd name="connsiteY1" fmla="*/ 4140 h 605453"/>
                  <a:gd name="connsiteX2" fmla="*/ 345948 w 493343"/>
                  <a:gd name="connsiteY2" fmla="*/ 127203 h 605453"/>
                  <a:gd name="connsiteX3" fmla="*/ 318230 w 493343"/>
                  <a:gd name="connsiteY3" fmla="*/ 134251 h 605453"/>
                  <a:gd name="connsiteX4" fmla="*/ 280702 w 493343"/>
                  <a:gd name="connsiteY4" fmla="*/ 194354 h 605453"/>
                  <a:gd name="connsiteX5" fmla="*/ 270034 w 493343"/>
                  <a:gd name="connsiteY5" fmla="*/ 148920 h 605453"/>
                  <a:gd name="connsiteX6" fmla="*/ 261557 w 493343"/>
                  <a:gd name="connsiteY6" fmla="*/ 133299 h 605453"/>
                  <a:gd name="connsiteX7" fmla="*/ 202121 w 493343"/>
                  <a:gd name="connsiteY7" fmla="*/ 102247 h 605453"/>
                  <a:gd name="connsiteX8" fmla="*/ 155543 w 493343"/>
                  <a:gd name="connsiteY8" fmla="*/ 96628 h 605453"/>
                  <a:gd name="connsiteX9" fmla="*/ 108871 w 493343"/>
                  <a:gd name="connsiteY9" fmla="*/ 103676 h 605453"/>
                  <a:gd name="connsiteX10" fmla="*/ 49530 w 493343"/>
                  <a:gd name="connsiteY10" fmla="*/ 134728 h 605453"/>
                  <a:gd name="connsiteX11" fmla="*/ 41053 w 493343"/>
                  <a:gd name="connsiteY11" fmla="*/ 150349 h 605453"/>
                  <a:gd name="connsiteX12" fmla="*/ 0 w 493343"/>
                  <a:gd name="connsiteY12" fmla="*/ 325609 h 605453"/>
                  <a:gd name="connsiteX13" fmla="*/ 28575 w 493343"/>
                  <a:gd name="connsiteY13" fmla="*/ 354184 h 605453"/>
                  <a:gd name="connsiteX14" fmla="*/ 55436 w 493343"/>
                  <a:gd name="connsiteY14" fmla="*/ 333038 h 605453"/>
                  <a:gd name="connsiteX15" fmla="*/ 85154 w 493343"/>
                  <a:gd name="connsiteY15" fmla="*/ 210070 h 605453"/>
                  <a:gd name="connsiteX16" fmla="*/ 85154 w 493343"/>
                  <a:gd name="connsiteY16" fmla="*/ 605453 h 605453"/>
                  <a:gd name="connsiteX17" fmla="*/ 141446 w 493343"/>
                  <a:gd name="connsiteY17" fmla="*/ 605453 h 605453"/>
                  <a:gd name="connsiteX18" fmla="*/ 141446 w 493343"/>
                  <a:gd name="connsiteY18" fmla="*/ 351040 h 605453"/>
                  <a:gd name="connsiteX19" fmla="*/ 170021 w 493343"/>
                  <a:gd name="connsiteY19" fmla="*/ 351040 h 605453"/>
                  <a:gd name="connsiteX20" fmla="*/ 170021 w 493343"/>
                  <a:gd name="connsiteY20" fmla="*/ 605453 h 605453"/>
                  <a:gd name="connsiteX21" fmla="*/ 226219 w 493343"/>
                  <a:gd name="connsiteY21" fmla="*/ 605453 h 605453"/>
                  <a:gd name="connsiteX22" fmla="*/ 226219 w 493343"/>
                  <a:gd name="connsiteY22" fmla="*/ 208261 h 605453"/>
                  <a:gd name="connsiteX23" fmla="*/ 236696 w 493343"/>
                  <a:gd name="connsiteY23" fmla="*/ 253028 h 605453"/>
                  <a:gd name="connsiteX24" fmla="*/ 242316 w 493343"/>
                  <a:gd name="connsiteY24" fmla="*/ 260172 h 605453"/>
                  <a:gd name="connsiteX25" fmla="*/ 280416 w 493343"/>
                  <a:gd name="connsiteY25" fmla="*/ 273602 h 605453"/>
                  <a:gd name="connsiteX26" fmla="*/ 303276 w 493343"/>
                  <a:gd name="connsiteY26" fmla="*/ 263220 h 605453"/>
                  <a:gd name="connsiteX27" fmla="*/ 361379 w 493343"/>
                  <a:gd name="connsiteY27" fmla="*/ 167970 h 605453"/>
                  <a:gd name="connsiteX28" fmla="*/ 365284 w 493343"/>
                  <a:gd name="connsiteY28" fmla="*/ 148253 h 605453"/>
                  <a:gd name="connsiteX29" fmla="*/ 489109 w 493343"/>
                  <a:gd name="connsiteY29" fmla="*/ 24428 h 605453"/>
                  <a:gd name="connsiteX30" fmla="*/ 489204 w 493343"/>
                  <a:gd name="connsiteY30" fmla="*/ 4140 h 6054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493343" h="605453">
                    <a:moveTo>
                      <a:pt x="489204" y="4140"/>
                    </a:moveTo>
                    <a:cubicBezTo>
                      <a:pt x="483604" y="-1380"/>
                      <a:pt x="474611" y="-1380"/>
                      <a:pt x="469011" y="4140"/>
                    </a:cubicBezTo>
                    <a:lnTo>
                      <a:pt x="345948" y="127203"/>
                    </a:lnTo>
                    <a:cubicBezTo>
                      <a:pt x="336113" y="124427"/>
                      <a:pt x="325545" y="127114"/>
                      <a:pt x="318230" y="134251"/>
                    </a:cubicBezTo>
                    <a:cubicBezTo>
                      <a:pt x="316230" y="136252"/>
                      <a:pt x="280702" y="194354"/>
                      <a:pt x="280702" y="194354"/>
                    </a:cubicBezTo>
                    <a:lnTo>
                      <a:pt x="270034" y="148920"/>
                    </a:lnTo>
                    <a:cubicBezTo>
                      <a:pt x="268621" y="143062"/>
                      <a:pt x="265699" y="137676"/>
                      <a:pt x="261557" y="133299"/>
                    </a:cubicBezTo>
                    <a:cubicBezTo>
                      <a:pt x="244001" y="119108"/>
                      <a:pt x="223797" y="108552"/>
                      <a:pt x="202121" y="102247"/>
                    </a:cubicBezTo>
                    <a:cubicBezTo>
                      <a:pt x="186797" y="98970"/>
                      <a:pt x="171207" y="97089"/>
                      <a:pt x="155543" y="96628"/>
                    </a:cubicBezTo>
                    <a:cubicBezTo>
                      <a:pt x="139740" y="96871"/>
                      <a:pt x="124041" y="99242"/>
                      <a:pt x="108871" y="103676"/>
                    </a:cubicBezTo>
                    <a:cubicBezTo>
                      <a:pt x="86998" y="109410"/>
                      <a:pt x="66710" y="120027"/>
                      <a:pt x="49530" y="134728"/>
                    </a:cubicBezTo>
                    <a:cubicBezTo>
                      <a:pt x="45351" y="139078"/>
                      <a:pt x="42422" y="144474"/>
                      <a:pt x="41053" y="150349"/>
                    </a:cubicBezTo>
                    <a:cubicBezTo>
                      <a:pt x="41053" y="150349"/>
                      <a:pt x="0" y="322751"/>
                      <a:pt x="0" y="325609"/>
                    </a:cubicBezTo>
                    <a:cubicBezTo>
                      <a:pt x="0" y="341391"/>
                      <a:pt x="12794" y="354184"/>
                      <a:pt x="28575" y="354184"/>
                    </a:cubicBezTo>
                    <a:cubicBezTo>
                      <a:pt x="41222" y="353859"/>
                      <a:pt x="52150" y="345256"/>
                      <a:pt x="55436" y="333038"/>
                    </a:cubicBezTo>
                    <a:lnTo>
                      <a:pt x="85154" y="210070"/>
                    </a:lnTo>
                    <a:lnTo>
                      <a:pt x="85154" y="605453"/>
                    </a:lnTo>
                    <a:lnTo>
                      <a:pt x="141446" y="605453"/>
                    </a:lnTo>
                    <a:lnTo>
                      <a:pt x="141446" y="351040"/>
                    </a:lnTo>
                    <a:lnTo>
                      <a:pt x="170021" y="351040"/>
                    </a:lnTo>
                    <a:lnTo>
                      <a:pt x="170021" y="605453"/>
                    </a:lnTo>
                    <a:lnTo>
                      <a:pt x="226219" y="605453"/>
                    </a:lnTo>
                    <a:lnTo>
                      <a:pt x="226219" y="208261"/>
                    </a:lnTo>
                    <a:lnTo>
                      <a:pt x="236696" y="253028"/>
                    </a:lnTo>
                    <a:cubicBezTo>
                      <a:pt x="237423" y="256123"/>
                      <a:pt x="239479" y="258737"/>
                      <a:pt x="242316" y="260172"/>
                    </a:cubicBezTo>
                    <a:cubicBezTo>
                      <a:pt x="253269" y="268579"/>
                      <a:pt x="266612" y="273282"/>
                      <a:pt x="280416" y="273602"/>
                    </a:cubicBezTo>
                    <a:cubicBezTo>
                      <a:pt x="289404" y="274860"/>
                      <a:pt x="298310" y="270815"/>
                      <a:pt x="303276" y="263220"/>
                    </a:cubicBezTo>
                    <a:lnTo>
                      <a:pt x="361379" y="167970"/>
                    </a:lnTo>
                    <a:cubicBezTo>
                      <a:pt x="365092" y="162114"/>
                      <a:pt x="366486" y="155082"/>
                      <a:pt x="365284" y="148253"/>
                    </a:cubicBezTo>
                    <a:lnTo>
                      <a:pt x="489109" y="24428"/>
                    </a:lnTo>
                    <a:cubicBezTo>
                      <a:pt x="494717" y="18844"/>
                      <a:pt x="494760" y="9777"/>
                      <a:pt x="489204" y="414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+mj-lt"/>
                  <a:cs typeface="+mj-lt"/>
                </a:endParaRPr>
              </a:p>
            </p:txBody>
          </p:sp>
          <p:sp>
            <p:nvSpPr>
              <p:cNvPr id="346" name="Freeform: Shape 345"/>
              <p:cNvSpPr/>
              <p:nvPr/>
            </p:nvSpPr>
            <p:spPr>
              <a:xfrm>
                <a:off x="5955404" y="3104643"/>
                <a:ext cx="542925" cy="390525"/>
              </a:xfrm>
              <a:custGeom>
                <a:avLst/>
                <a:gdLst>
                  <a:gd name="connsiteX0" fmla="*/ 504825 w 542925"/>
                  <a:gd name="connsiteY0" fmla="*/ 0 h 390525"/>
                  <a:gd name="connsiteX1" fmla="*/ 38100 w 542925"/>
                  <a:gd name="connsiteY1" fmla="*/ 0 h 390525"/>
                  <a:gd name="connsiteX2" fmla="*/ 0 w 542925"/>
                  <a:gd name="connsiteY2" fmla="*/ 38100 h 390525"/>
                  <a:gd name="connsiteX3" fmla="*/ 0 w 542925"/>
                  <a:gd name="connsiteY3" fmla="*/ 72390 h 390525"/>
                  <a:gd name="connsiteX4" fmla="*/ 38100 w 542925"/>
                  <a:gd name="connsiteY4" fmla="*/ 95250 h 390525"/>
                  <a:gd name="connsiteX5" fmla="*/ 38100 w 542925"/>
                  <a:gd name="connsiteY5" fmla="*/ 38100 h 390525"/>
                  <a:gd name="connsiteX6" fmla="*/ 504825 w 542925"/>
                  <a:gd name="connsiteY6" fmla="*/ 38100 h 390525"/>
                  <a:gd name="connsiteX7" fmla="*/ 504825 w 542925"/>
                  <a:gd name="connsiteY7" fmla="*/ 352425 h 390525"/>
                  <a:gd name="connsiteX8" fmla="*/ 179737 w 542925"/>
                  <a:gd name="connsiteY8" fmla="*/ 352425 h 390525"/>
                  <a:gd name="connsiteX9" fmla="*/ 156496 w 542925"/>
                  <a:gd name="connsiteY9" fmla="*/ 390525 h 390525"/>
                  <a:gd name="connsiteX10" fmla="*/ 504825 w 542925"/>
                  <a:gd name="connsiteY10" fmla="*/ 390525 h 390525"/>
                  <a:gd name="connsiteX11" fmla="*/ 542925 w 542925"/>
                  <a:gd name="connsiteY11" fmla="*/ 352425 h 390525"/>
                  <a:gd name="connsiteX12" fmla="*/ 542925 w 542925"/>
                  <a:gd name="connsiteY12" fmla="*/ 38100 h 390525"/>
                  <a:gd name="connsiteX13" fmla="*/ 504825 w 542925"/>
                  <a:gd name="connsiteY13" fmla="*/ 0 h 390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542925" h="390525">
                    <a:moveTo>
                      <a:pt x="504825" y="0"/>
                    </a:moveTo>
                    <a:lnTo>
                      <a:pt x="38100" y="0"/>
                    </a:lnTo>
                    <a:cubicBezTo>
                      <a:pt x="17058" y="0"/>
                      <a:pt x="0" y="17058"/>
                      <a:pt x="0" y="38100"/>
                    </a:cubicBezTo>
                    <a:lnTo>
                      <a:pt x="0" y="72390"/>
                    </a:lnTo>
                    <a:cubicBezTo>
                      <a:pt x="14564" y="76354"/>
                      <a:pt x="27748" y="84266"/>
                      <a:pt x="38100" y="95250"/>
                    </a:cubicBezTo>
                    <a:lnTo>
                      <a:pt x="38100" y="38100"/>
                    </a:lnTo>
                    <a:lnTo>
                      <a:pt x="504825" y="38100"/>
                    </a:lnTo>
                    <a:lnTo>
                      <a:pt x="504825" y="352425"/>
                    </a:lnTo>
                    <a:lnTo>
                      <a:pt x="179737" y="352425"/>
                    </a:lnTo>
                    <a:lnTo>
                      <a:pt x="156496" y="390525"/>
                    </a:lnTo>
                    <a:lnTo>
                      <a:pt x="504825" y="390525"/>
                    </a:lnTo>
                    <a:cubicBezTo>
                      <a:pt x="525867" y="390525"/>
                      <a:pt x="542925" y="373467"/>
                      <a:pt x="542925" y="352425"/>
                    </a:cubicBezTo>
                    <a:lnTo>
                      <a:pt x="542925" y="38100"/>
                    </a:lnTo>
                    <a:cubicBezTo>
                      <a:pt x="542925" y="17058"/>
                      <a:pt x="525867" y="0"/>
                      <a:pt x="504825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+mj-lt"/>
                  <a:cs typeface="+mj-lt"/>
                </a:endParaRPr>
              </a:p>
            </p:txBody>
          </p:sp>
        </p:grpSp>
        <p:pic>
          <p:nvPicPr>
            <p:cNvPr id="343" name="Graphic 342" descr="Artificial Intelligence with solid fill"/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550095" y="3700236"/>
              <a:ext cx="428808" cy="428808"/>
            </a:xfrm>
            <a:prstGeom prst="rect">
              <a:avLst/>
            </a:prstGeom>
          </p:spPr>
        </p:pic>
      </p:grpSp>
      <p:pic>
        <p:nvPicPr>
          <p:cNvPr id="350" name="Graphic 349" descr="Artificial Intelligence with solid fill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648049" y="2651273"/>
            <a:ext cx="444596" cy="444597"/>
          </a:xfrm>
          <a:prstGeom prst="rect">
            <a:avLst/>
          </a:prstGeom>
        </p:spPr>
      </p:pic>
      <p:cxnSp>
        <p:nvCxnSpPr>
          <p:cNvPr id="351" name="Straight Arrow Connector 350"/>
          <p:cNvCxnSpPr/>
          <p:nvPr/>
        </p:nvCxnSpPr>
        <p:spPr>
          <a:xfrm>
            <a:off x="3363473" y="2860043"/>
            <a:ext cx="271261" cy="0"/>
          </a:xfrm>
          <a:prstGeom prst="straightConnector1">
            <a:avLst/>
          </a:prstGeom>
          <a:ln w="19050">
            <a:solidFill>
              <a:schemeClr val="tx2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Straight Arrow Connector 351"/>
          <p:cNvCxnSpPr/>
          <p:nvPr/>
        </p:nvCxnSpPr>
        <p:spPr>
          <a:xfrm>
            <a:off x="1811932" y="2860043"/>
            <a:ext cx="271261" cy="0"/>
          </a:xfrm>
          <a:prstGeom prst="straightConnector1">
            <a:avLst/>
          </a:prstGeom>
          <a:ln w="19050">
            <a:solidFill>
              <a:schemeClr val="tx2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1" name="Google Shape;898;p88"/>
          <p:cNvSpPr txBox="1"/>
          <p:nvPr/>
        </p:nvSpPr>
        <p:spPr>
          <a:xfrm>
            <a:off x="513523" y="1119848"/>
            <a:ext cx="3517109" cy="866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marR="0"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Pipelines for retraining </a:t>
            </a:r>
            <a:endParaRPr lang="en-US" sz="1200" b="1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  <a:p>
            <a:pPr marL="171450" marR="0" lvl="0" indent="-171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80604020202020204" pitchFamily="34" charset="0"/>
              <a:buChar char="•"/>
            </a:pPr>
            <a:r>
              <a:rPr lang="en-US" sz="12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on regular intervals, </a:t>
            </a:r>
            <a:endParaRPr lang="en-US" sz="12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  <a:p>
            <a:pPr marL="171450" marR="0" lvl="0" indent="-171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80604020202020204" pitchFamily="34" charset="0"/>
              <a:buChar char="•"/>
            </a:pPr>
            <a:r>
              <a:rPr lang="en-US" sz="12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on changed data, </a:t>
            </a:r>
            <a:endParaRPr lang="en-US" sz="12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  <a:p>
            <a:pPr marL="171450" marR="0" lvl="0" indent="-171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80604020202020204" pitchFamily="34" charset="0"/>
              <a:buChar char="•"/>
            </a:pPr>
            <a:endParaRPr lang="en-US" sz="12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</p:spTree>
  </p:cSld>
  <p:clrMapOvr>
    <a:masterClrMapping/>
  </p:clrMapOvr>
  <p:transition spd="med">
    <p:fade/>
  </p:transition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93100" y="420575"/>
            <a:ext cx="8181300" cy="502800"/>
          </a:xfrm>
        </p:spPr>
        <p:txBody>
          <a:bodyPr/>
          <a:lstStyle/>
          <a:p>
            <a:r>
              <a:rPr lang="en-US" dirty="0"/>
              <a:t>Retraining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7331103" y="141172"/>
            <a:ext cx="914400" cy="914400"/>
            <a:chOff x="7331103" y="141172"/>
            <a:chExt cx="914400" cy="914400"/>
          </a:xfrm>
        </p:grpSpPr>
        <p:grpSp>
          <p:nvGrpSpPr>
            <p:cNvPr id="28" name="Group 27"/>
            <p:cNvGrpSpPr/>
            <p:nvPr/>
          </p:nvGrpSpPr>
          <p:grpSpPr>
            <a:xfrm>
              <a:off x="7331103" y="141172"/>
              <a:ext cx="914400" cy="914400"/>
              <a:chOff x="2941984" y="2188023"/>
              <a:chExt cx="1695840" cy="1816343"/>
            </a:xfrm>
          </p:grpSpPr>
          <p:grpSp>
            <p:nvGrpSpPr>
              <p:cNvPr id="29" name="Group 28"/>
              <p:cNvGrpSpPr/>
              <p:nvPr/>
            </p:nvGrpSpPr>
            <p:grpSpPr>
              <a:xfrm>
                <a:off x="3744185" y="3138427"/>
                <a:ext cx="58419" cy="768220"/>
                <a:chOff x="1190898" y="3138427"/>
                <a:chExt cx="58419" cy="768220"/>
              </a:xfrm>
            </p:grpSpPr>
            <p:cxnSp>
              <p:nvCxnSpPr>
                <p:cNvPr id="44" name="Connector: Curved 43"/>
                <p:cNvCxnSpPr>
                  <a:stCxn id="34" idx="1"/>
                  <a:endCxn id="35" idx="1"/>
                </p:cNvCxnSpPr>
                <p:nvPr/>
              </p:nvCxnSpPr>
              <p:spPr>
                <a:xfrm rot="10800000">
                  <a:off x="1190898" y="3138427"/>
                  <a:ext cx="12700" cy="768220"/>
                </a:xfrm>
                <a:prstGeom prst="curvedConnector3">
                  <a:avLst>
                    <a:gd name="adj1" fmla="val 2950000"/>
                  </a:avLst>
                </a:prstGeom>
                <a:ln w="19050">
                  <a:solidFill>
                    <a:schemeClr val="accent5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Connector: Curved 44"/>
                <p:cNvCxnSpPr>
                  <a:stCxn id="35" idx="3"/>
                  <a:endCxn id="34" idx="3"/>
                </p:cNvCxnSpPr>
                <p:nvPr/>
              </p:nvCxnSpPr>
              <p:spPr>
                <a:xfrm>
                  <a:off x="1236617" y="3138427"/>
                  <a:ext cx="12700" cy="768220"/>
                </a:xfrm>
                <a:prstGeom prst="curvedConnector3">
                  <a:avLst>
                    <a:gd name="adj1" fmla="val 3000000"/>
                  </a:avLst>
                </a:prstGeom>
                <a:ln w="19050">
                  <a:solidFill>
                    <a:schemeClr val="accent5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0" name="Group 29"/>
              <p:cNvGrpSpPr/>
              <p:nvPr/>
            </p:nvGrpSpPr>
            <p:grpSpPr>
              <a:xfrm>
                <a:off x="3744185" y="2188023"/>
                <a:ext cx="58419" cy="1816343"/>
                <a:chOff x="7482841" y="2111311"/>
                <a:chExt cx="58419" cy="1816343"/>
              </a:xfrm>
            </p:grpSpPr>
            <p:cxnSp>
              <p:nvCxnSpPr>
                <p:cNvPr id="40" name="Connector: Curved 39"/>
                <p:cNvCxnSpPr>
                  <a:stCxn id="42" idx="1"/>
                  <a:endCxn id="43" idx="1"/>
                </p:cNvCxnSpPr>
                <p:nvPr/>
              </p:nvCxnSpPr>
              <p:spPr>
                <a:xfrm rot="10800000">
                  <a:off x="7482841" y="2209031"/>
                  <a:ext cx="12700" cy="1620905"/>
                </a:xfrm>
                <a:prstGeom prst="curvedConnector3">
                  <a:avLst>
                    <a:gd name="adj1" fmla="val 5850000"/>
                  </a:avLst>
                </a:prstGeom>
                <a:ln w="19050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nector: Curved 40"/>
                <p:cNvCxnSpPr>
                  <a:stCxn id="43" idx="3"/>
                  <a:endCxn id="42" idx="3"/>
                </p:cNvCxnSpPr>
                <p:nvPr/>
              </p:nvCxnSpPr>
              <p:spPr>
                <a:xfrm>
                  <a:off x="7528560" y="2209030"/>
                  <a:ext cx="12700" cy="1620905"/>
                </a:xfrm>
                <a:prstGeom prst="curvedConnector3">
                  <a:avLst>
                    <a:gd name="adj1" fmla="val 6300000"/>
                  </a:avLst>
                </a:prstGeom>
                <a:ln w="19050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2" name="Google Shape;898;p88"/>
                <p:cNvSpPr txBox="1"/>
                <p:nvPr/>
              </p:nvSpPr>
              <p:spPr>
                <a:xfrm>
                  <a:off x="7482841" y="3732216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  <p:sp>
              <p:nvSpPr>
                <p:cNvPr id="43" name="Google Shape;898;p88"/>
                <p:cNvSpPr txBox="1"/>
                <p:nvPr/>
              </p:nvSpPr>
              <p:spPr>
                <a:xfrm>
                  <a:off x="7482841" y="2111311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</p:grpSp>
          <p:sp>
            <p:nvSpPr>
              <p:cNvPr id="31" name="Oval 30"/>
              <p:cNvSpPr/>
              <p:nvPr/>
            </p:nvSpPr>
            <p:spPr>
              <a:xfrm>
                <a:off x="2941984" y="2188023"/>
                <a:ext cx="1695840" cy="1807446"/>
              </a:xfrm>
              <a:prstGeom prst="ellipse">
                <a:avLst/>
              </a:prstGeom>
              <a:solidFill>
                <a:schemeClr val="bg1">
                  <a:alpha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+mj-lt"/>
                </a:endParaRPr>
              </a:p>
            </p:txBody>
          </p:sp>
          <p:grpSp>
            <p:nvGrpSpPr>
              <p:cNvPr id="32" name="Group 31"/>
              <p:cNvGrpSpPr/>
              <p:nvPr/>
            </p:nvGrpSpPr>
            <p:grpSpPr>
              <a:xfrm>
                <a:off x="3744185" y="2692608"/>
                <a:ext cx="58419" cy="1311758"/>
                <a:chOff x="5889186" y="1248788"/>
                <a:chExt cx="58419" cy="1311758"/>
              </a:xfrm>
            </p:grpSpPr>
            <p:cxnSp>
              <p:nvCxnSpPr>
                <p:cNvPr id="36" name="Connector: Curved 35"/>
                <p:cNvCxnSpPr>
                  <a:stCxn id="38" idx="1"/>
                  <a:endCxn id="39" idx="1"/>
                </p:cNvCxnSpPr>
                <p:nvPr/>
              </p:nvCxnSpPr>
              <p:spPr>
                <a:xfrm rot="10800000">
                  <a:off x="5889186" y="1346507"/>
                  <a:ext cx="12700" cy="1116320"/>
                </a:xfrm>
                <a:prstGeom prst="curvedConnector3">
                  <a:avLst>
                    <a:gd name="adj1" fmla="val 4300000"/>
                  </a:avLst>
                </a:prstGeom>
                <a:ln w="19050">
                  <a:solidFill>
                    <a:schemeClr val="accent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Connector: Curved 36"/>
                <p:cNvCxnSpPr>
                  <a:stCxn id="39" idx="3"/>
                  <a:endCxn id="38" idx="3"/>
                </p:cNvCxnSpPr>
                <p:nvPr/>
              </p:nvCxnSpPr>
              <p:spPr>
                <a:xfrm>
                  <a:off x="5934905" y="1346507"/>
                  <a:ext cx="12700" cy="1116320"/>
                </a:xfrm>
                <a:prstGeom prst="curvedConnector3">
                  <a:avLst>
                    <a:gd name="adj1" fmla="val 4300000"/>
                  </a:avLst>
                </a:prstGeom>
                <a:ln w="19050">
                  <a:solidFill>
                    <a:schemeClr val="accent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8" name="Google Shape;898;p88"/>
                <p:cNvSpPr txBox="1"/>
                <p:nvPr/>
              </p:nvSpPr>
              <p:spPr>
                <a:xfrm>
                  <a:off x="5889186" y="2365108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  <p:sp>
              <p:nvSpPr>
                <p:cNvPr id="39" name="Google Shape;898;p88"/>
                <p:cNvSpPr txBox="1"/>
                <p:nvPr/>
              </p:nvSpPr>
              <p:spPr>
                <a:xfrm>
                  <a:off x="5889186" y="1248788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</p:grpSp>
          <p:grpSp>
            <p:nvGrpSpPr>
              <p:cNvPr id="33" name="Group 32"/>
              <p:cNvGrpSpPr/>
              <p:nvPr/>
            </p:nvGrpSpPr>
            <p:grpSpPr>
              <a:xfrm>
                <a:off x="3744185" y="3040708"/>
                <a:ext cx="45719" cy="963658"/>
                <a:chOff x="5501641" y="2963996"/>
                <a:chExt cx="45719" cy="963658"/>
              </a:xfrm>
            </p:grpSpPr>
            <p:sp>
              <p:nvSpPr>
                <p:cNvPr id="34" name="Google Shape;898;p88"/>
                <p:cNvSpPr txBox="1"/>
                <p:nvPr/>
              </p:nvSpPr>
              <p:spPr>
                <a:xfrm>
                  <a:off x="5501641" y="3732216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  <p:sp>
              <p:nvSpPr>
                <p:cNvPr id="35" name="Google Shape;898;p88"/>
                <p:cNvSpPr txBox="1"/>
                <p:nvPr/>
              </p:nvSpPr>
              <p:spPr>
                <a:xfrm>
                  <a:off x="5501641" y="2963996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</p:grpSp>
        </p:grpSp>
        <p:sp>
          <p:nvSpPr>
            <p:cNvPr id="46" name="Google Shape;898;p88"/>
            <p:cNvSpPr txBox="1"/>
            <p:nvPr/>
          </p:nvSpPr>
          <p:spPr>
            <a:xfrm>
              <a:off x="7436418" y="497552"/>
              <a:ext cx="668161" cy="1069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4" tIns="9144" rIns="9144" bIns="9144" anchor="t" anchorCtr="0">
              <a:spAutoFit/>
            </a:bodyPr>
            <a:lstStyle/>
            <a:p>
              <a:pPr marR="0" lvl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500" b="1" dirty="0">
                  <a:solidFill>
                    <a:schemeClr val="accent1"/>
                  </a:solidFill>
                  <a:latin typeface="+mj-lt"/>
                  <a:ea typeface="Montserrat"/>
                  <a:cs typeface="+mj-lt"/>
                  <a:sym typeface="Montserrat"/>
                </a:rPr>
                <a:t>Serve</a:t>
              </a:r>
              <a:endParaRPr lang="en-US" sz="500" b="1" dirty="0">
                <a:solidFill>
                  <a:schemeClr val="accent1"/>
                </a:solidFill>
                <a:latin typeface="+mj-lt"/>
                <a:ea typeface="Montserrat"/>
                <a:cs typeface="+mj-lt"/>
                <a:sym typeface="Montserrat"/>
              </a:endParaRPr>
            </a:p>
          </p:txBody>
        </p:sp>
      </p:grpSp>
      <p:grpSp>
        <p:nvGrpSpPr>
          <p:cNvPr id="290" name="Group 289"/>
          <p:cNvGrpSpPr/>
          <p:nvPr/>
        </p:nvGrpSpPr>
        <p:grpSpPr>
          <a:xfrm>
            <a:off x="4649153" y="2668507"/>
            <a:ext cx="731477" cy="370332"/>
            <a:chOff x="3967726" y="3793909"/>
            <a:chExt cx="1371576" cy="694401"/>
          </a:xfrm>
        </p:grpSpPr>
        <p:grpSp>
          <p:nvGrpSpPr>
            <p:cNvPr id="291" name="Group 290"/>
            <p:cNvGrpSpPr/>
            <p:nvPr/>
          </p:nvGrpSpPr>
          <p:grpSpPr>
            <a:xfrm>
              <a:off x="3967726" y="3793909"/>
              <a:ext cx="641587" cy="694401"/>
              <a:chOff x="3825381" y="1893254"/>
              <a:chExt cx="1054693" cy="694401"/>
            </a:xfrm>
          </p:grpSpPr>
          <p:sp>
            <p:nvSpPr>
              <p:cNvPr id="297" name="Freeform: Shape 296"/>
              <p:cNvSpPr/>
              <p:nvPr/>
            </p:nvSpPr>
            <p:spPr>
              <a:xfrm rot="21433409">
                <a:off x="3931363" y="1978030"/>
                <a:ext cx="790934" cy="604891"/>
              </a:xfrm>
              <a:custGeom>
                <a:avLst/>
                <a:gdLst>
                  <a:gd name="connsiteX0" fmla="*/ 0 w 1528763"/>
                  <a:gd name="connsiteY0" fmla="*/ 752475 h 785813"/>
                  <a:gd name="connsiteX1" fmla="*/ 366713 w 1528763"/>
                  <a:gd name="connsiteY1" fmla="*/ 709613 h 785813"/>
                  <a:gd name="connsiteX2" fmla="*/ 528638 w 1528763"/>
                  <a:gd name="connsiteY2" fmla="*/ 333375 h 785813"/>
                  <a:gd name="connsiteX3" fmla="*/ 795338 w 1528763"/>
                  <a:gd name="connsiteY3" fmla="*/ 0 h 785813"/>
                  <a:gd name="connsiteX4" fmla="*/ 1028700 w 1528763"/>
                  <a:gd name="connsiteY4" fmla="*/ 342900 h 785813"/>
                  <a:gd name="connsiteX5" fmla="*/ 1171575 w 1528763"/>
                  <a:gd name="connsiteY5" fmla="*/ 733425 h 785813"/>
                  <a:gd name="connsiteX6" fmla="*/ 1528763 w 1528763"/>
                  <a:gd name="connsiteY6" fmla="*/ 785813 h 785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28763" h="785813">
                    <a:moveTo>
                      <a:pt x="0" y="752475"/>
                    </a:moveTo>
                    <a:lnTo>
                      <a:pt x="366713" y="709613"/>
                    </a:lnTo>
                    <a:lnTo>
                      <a:pt x="528638" y="333375"/>
                    </a:lnTo>
                    <a:lnTo>
                      <a:pt x="795338" y="0"/>
                    </a:lnTo>
                    <a:lnTo>
                      <a:pt x="1028700" y="342900"/>
                    </a:lnTo>
                    <a:lnTo>
                      <a:pt x="1171575" y="733425"/>
                    </a:lnTo>
                    <a:lnTo>
                      <a:pt x="1528763" y="785813"/>
                    </a:lnTo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+mj-lt"/>
                </a:endParaRPr>
              </a:p>
            </p:txBody>
          </p:sp>
          <p:cxnSp>
            <p:nvCxnSpPr>
              <p:cNvPr id="298" name="Straight Connector 297"/>
              <p:cNvCxnSpPr/>
              <p:nvPr/>
            </p:nvCxnSpPr>
            <p:spPr>
              <a:xfrm>
                <a:off x="4329295" y="1893254"/>
                <a:ext cx="0" cy="694401"/>
              </a:xfrm>
              <a:prstGeom prst="line">
                <a:avLst/>
              </a:prstGeom>
              <a:ln w="28575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9" name="Straight Connector 298"/>
              <p:cNvCxnSpPr/>
              <p:nvPr/>
            </p:nvCxnSpPr>
            <p:spPr>
              <a:xfrm>
                <a:off x="3825381" y="2575589"/>
                <a:ext cx="1054693" cy="0"/>
              </a:xfrm>
              <a:prstGeom prst="line">
                <a:avLst/>
              </a:prstGeom>
              <a:ln w="28575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2" name="Group 291"/>
            <p:cNvGrpSpPr/>
            <p:nvPr/>
          </p:nvGrpSpPr>
          <p:grpSpPr>
            <a:xfrm>
              <a:off x="4659415" y="3793909"/>
              <a:ext cx="679887" cy="694401"/>
              <a:chOff x="7414402" y="1893254"/>
              <a:chExt cx="1117653" cy="694401"/>
            </a:xfrm>
          </p:grpSpPr>
          <p:sp>
            <p:nvSpPr>
              <p:cNvPr id="294" name="Freeform: Shape 293"/>
              <p:cNvSpPr/>
              <p:nvPr/>
            </p:nvSpPr>
            <p:spPr>
              <a:xfrm rot="21433409">
                <a:off x="7741122" y="1978030"/>
                <a:ext cx="790933" cy="604891"/>
              </a:xfrm>
              <a:custGeom>
                <a:avLst/>
                <a:gdLst>
                  <a:gd name="connsiteX0" fmla="*/ 0 w 1528763"/>
                  <a:gd name="connsiteY0" fmla="*/ 752475 h 785813"/>
                  <a:gd name="connsiteX1" fmla="*/ 366713 w 1528763"/>
                  <a:gd name="connsiteY1" fmla="*/ 709613 h 785813"/>
                  <a:gd name="connsiteX2" fmla="*/ 528638 w 1528763"/>
                  <a:gd name="connsiteY2" fmla="*/ 333375 h 785813"/>
                  <a:gd name="connsiteX3" fmla="*/ 795338 w 1528763"/>
                  <a:gd name="connsiteY3" fmla="*/ 0 h 785813"/>
                  <a:gd name="connsiteX4" fmla="*/ 1028700 w 1528763"/>
                  <a:gd name="connsiteY4" fmla="*/ 342900 h 785813"/>
                  <a:gd name="connsiteX5" fmla="*/ 1171575 w 1528763"/>
                  <a:gd name="connsiteY5" fmla="*/ 733425 h 785813"/>
                  <a:gd name="connsiteX6" fmla="*/ 1528763 w 1528763"/>
                  <a:gd name="connsiteY6" fmla="*/ 785813 h 785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28763" h="785813">
                    <a:moveTo>
                      <a:pt x="0" y="752475"/>
                    </a:moveTo>
                    <a:lnTo>
                      <a:pt x="366713" y="709613"/>
                    </a:lnTo>
                    <a:lnTo>
                      <a:pt x="528638" y="333375"/>
                    </a:lnTo>
                    <a:lnTo>
                      <a:pt x="795338" y="0"/>
                    </a:lnTo>
                    <a:lnTo>
                      <a:pt x="1028700" y="342900"/>
                    </a:lnTo>
                    <a:lnTo>
                      <a:pt x="1171575" y="733425"/>
                    </a:lnTo>
                    <a:lnTo>
                      <a:pt x="1528763" y="785813"/>
                    </a:lnTo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+mj-lt"/>
                </a:endParaRPr>
              </a:p>
            </p:txBody>
          </p:sp>
          <p:cxnSp>
            <p:nvCxnSpPr>
              <p:cNvPr id="295" name="Straight Connector 294"/>
              <p:cNvCxnSpPr/>
              <p:nvPr/>
            </p:nvCxnSpPr>
            <p:spPr>
              <a:xfrm>
                <a:off x="7414402" y="2575589"/>
                <a:ext cx="1054693" cy="0"/>
              </a:xfrm>
              <a:prstGeom prst="line">
                <a:avLst/>
              </a:prstGeom>
              <a:ln w="28575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6" name="Straight Connector 295"/>
              <p:cNvCxnSpPr/>
              <p:nvPr/>
            </p:nvCxnSpPr>
            <p:spPr>
              <a:xfrm>
                <a:off x="7918316" y="1893254"/>
                <a:ext cx="0" cy="694401"/>
              </a:xfrm>
              <a:prstGeom prst="line">
                <a:avLst/>
              </a:prstGeom>
              <a:ln w="28575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93" name="Straight Arrow Connector 292"/>
            <p:cNvCxnSpPr/>
            <p:nvPr/>
          </p:nvCxnSpPr>
          <p:spPr>
            <a:xfrm>
              <a:off x="4458400" y="4141109"/>
              <a:ext cx="402030" cy="0"/>
            </a:xfrm>
            <a:prstGeom prst="straightConnector1">
              <a:avLst/>
            </a:prstGeom>
            <a:ln w="19050">
              <a:solidFill>
                <a:schemeClr val="tx2">
                  <a:lumMod val="50000"/>
                </a:schemeClr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0" name="Graphic 299" descr="Clock with solid fill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177665" y="2635581"/>
            <a:ext cx="459665" cy="459665"/>
          </a:xfrm>
          <a:prstGeom prst="rect">
            <a:avLst/>
          </a:prstGeom>
        </p:spPr>
      </p:pic>
      <p:grpSp>
        <p:nvGrpSpPr>
          <p:cNvPr id="327" name="Group 326"/>
          <p:cNvGrpSpPr/>
          <p:nvPr/>
        </p:nvGrpSpPr>
        <p:grpSpPr>
          <a:xfrm>
            <a:off x="5903398" y="2561323"/>
            <a:ext cx="1154105" cy="646451"/>
            <a:chOff x="2657456" y="3162391"/>
            <a:chExt cx="1991915" cy="1115735"/>
          </a:xfrm>
        </p:grpSpPr>
        <p:grpSp>
          <p:nvGrpSpPr>
            <p:cNvPr id="328" name="Group 327"/>
            <p:cNvGrpSpPr/>
            <p:nvPr/>
          </p:nvGrpSpPr>
          <p:grpSpPr>
            <a:xfrm>
              <a:off x="2657456" y="3162391"/>
              <a:ext cx="1991915" cy="1115735"/>
              <a:chOff x="2657457" y="3162392"/>
              <a:chExt cx="1372038" cy="768522"/>
            </a:xfrm>
          </p:grpSpPr>
          <p:sp>
            <p:nvSpPr>
              <p:cNvPr id="334" name="Rectangle 333"/>
              <p:cNvSpPr/>
              <p:nvPr/>
            </p:nvSpPr>
            <p:spPr>
              <a:xfrm>
                <a:off x="2785971" y="3204280"/>
                <a:ext cx="1094665" cy="66920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+mj-lt"/>
                </a:endParaRPr>
              </a:p>
            </p:txBody>
          </p:sp>
          <p:sp>
            <p:nvSpPr>
              <p:cNvPr id="335" name="Rectangle: Rounded Corners 334"/>
              <p:cNvSpPr/>
              <p:nvPr/>
            </p:nvSpPr>
            <p:spPr>
              <a:xfrm>
                <a:off x="2657457" y="3162392"/>
                <a:ext cx="148859" cy="768522"/>
              </a:xfrm>
              <a:prstGeom prst="round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+mj-lt"/>
                </a:endParaRPr>
              </a:p>
            </p:txBody>
          </p:sp>
          <p:sp>
            <p:nvSpPr>
              <p:cNvPr id="336" name="Rectangle: Rounded Corners 335"/>
              <p:cNvSpPr/>
              <p:nvPr/>
            </p:nvSpPr>
            <p:spPr>
              <a:xfrm>
                <a:off x="3880636" y="3162392"/>
                <a:ext cx="148859" cy="768522"/>
              </a:xfrm>
              <a:prstGeom prst="round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+mj-lt"/>
                </a:endParaRPr>
              </a:p>
            </p:txBody>
          </p:sp>
        </p:grpSp>
        <p:grpSp>
          <p:nvGrpSpPr>
            <p:cNvPr id="329" name="Group 328"/>
            <p:cNvGrpSpPr/>
            <p:nvPr/>
          </p:nvGrpSpPr>
          <p:grpSpPr>
            <a:xfrm>
              <a:off x="3210308" y="3316563"/>
              <a:ext cx="679573" cy="689875"/>
              <a:chOff x="5775857" y="3104643"/>
              <a:chExt cx="722472" cy="733424"/>
            </a:xfrm>
            <a:solidFill>
              <a:schemeClr val="accent6">
                <a:lumMod val="50000"/>
                <a:lumOff val="50000"/>
              </a:schemeClr>
            </a:solidFill>
          </p:grpSpPr>
          <p:sp>
            <p:nvSpPr>
              <p:cNvPr id="331" name="Freeform: Shape 330"/>
              <p:cNvSpPr/>
              <p:nvPr/>
            </p:nvSpPr>
            <p:spPr>
              <a:xfrm>
                <a:off x="5874822" y="3201988"/>
                <a:ext cx="113157" cy="113157"/>
              </a:xfrm>
              <a:custGeom>
                <a:avLst/>
                <a:gdLst>
                  <a:gd name="connsiteX0" fmla="*/ 113157 w 113157"/>
                  <a:gd name="connsiteY0" fmla="*/ 56579 h 113157"/>
                  <a:gd name="connsiteX1" fmla="*/ 56578 w 113157"/>
                  <a:gd name="connsiteY1" fmla="*/ 113157 h 113157"/>
                  <a:gd name="connsiteX2" fmla="*/ 0 w 113157"/>
                  <a:gd name="connsiteY2" fmla="*/ 56578 h 113157"/>
                  <a:gd name="connsiteX3" fmla="*/ 56578 w 113157"/>
                  <a:gd name="connsiteY3" fmla="*/ 0 h 113157"/>
                  <a:gd name="connsiteX4" fmla="*/ 113157 w 113157"/>
                  <a:gd name="connsiteY4" fmla="*/ 56579 h 113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157" h="113157">
                    <a:moveTo>
                      <a:pt x="113157" y="56579"/>
                    </a:moveTo>
                    <a:cubicBezTo>
                      <a:pt x="113157" y="87826"/>
                      <a:pt x="87826" y="113157"/>
                      <a:pt x="56578" y="113157"/>
                    </a:cubicBezTo>
                    <a:cubicBezTo>
                      <a:pt x="25331" y="113157"/>
                      <a:pt x="0" y="87826"/>
                      <a:pt x="0" y="56578"/>
                    </a:cubicBezTo>
                    <a:cubicBezTo>
                      <a:pt x="0" y="25331"/>
                      <a:pt x="25331" y="0"/>
                      <a:pt x="56578" y="0"/>
                    </a:cubicBezTo>
                    <a:cubicBezTo>
                      <a:pt x="87826" y="0"/>
                      <a:pt x="113157" y="25331"/>
                      <a:pt x="113157" y="565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+mj-lt"/>
                  <a:cs typeface="+mj-lt"/>
                </a:endParaRPr>
              </a:p>
            </p:txBody>
          </p:sp>
          <p:sp>
            <p:nvSpPr>
              <p:cNvPr id="332" name="Freeform: Shape 331"/>
              <p:cNvSpPr/>
              <p:nvPr/>
            </p:nvSpPr>
            <p:spPr>
              <a:xfrm>
                <a:off x="5775857" y="3232614"/>
                <a:ext cx="493343" cy="605453"/>
              </a:xfrm>
              <a:custGeom>
                <a:avLst/>
                <a:gdLst>
                  <a:gd name="connsiteX0" fmla="*/ 489204 w 493343"/>
                  <a:gd name="connsiteY0" fmla="*/ 4140 h 605453"/>
                  <a:gd name="connsiteX1" fmla="*/ 469011 w 493343"/>
                  <a:gd name="connsiteY1" fmla="*/ 4140 h 605453"/>
                  <a:gd name="connsiteX2" fmla="*/ 345948 w 493343"/>
                  <a:gd name="connsiteY2" fmla="*/ 127203 h 605453"/>
                  <a:gd name="connsiteX3" fmla="*/ 318230 w 493343"/>
                  <a:gd name="connsiteY3" fmla="*/ 134251 h 605453"/>
                  <a:gd name="connsiteX4" fmla="*/ 280702 w 493343"/>
                  <a:gd name="connsiteY4" fmla="*/ 194354 h 605453"/>
                  <a:gd name="connsiteX5" fmla="*/ 270034 w 493343"/>
                  <a:gd name="connsiteY5" fmla="*/ 148920 h 605453"/>
                  <a:gd name="connsiteX6" fmla="*/ 261557 w 493343"/>
                  <a:gd name="connsiteY6" fmla="*/ 133299 h 605453"/>
                  <a:gd name="connsiteX7" fmla="*/ 202121 w 493343"/>
                  <a:gd name="connsiteY7" fmla="*/ 102247 h 605453"/>
                  <a:gd name="connsiteX8" fmla="*/ 155543 w 493343"/>
                  <a:gd name="connsiteY8" fmla="*/ 96628 h 605453"/>
                  <a:gd name="connsiteX9" fmla="*/ 108871 w 493343"/>
                  <a:gd name="connsiteY9" fmla="*/ 103676 h 605453"/>
                  <a:gd name="connsiteX10" fmla="*/ 49530 w 493343"/>
                  <a:gd name="connsiteY10" fmla="*/ 134728 h 605453"/>
                  <a:gd name="connsiteX11" fmla="*/ 41053 w 493343"/>
                  <a:gd name="connsiteY11" fmla="*/ 150349 h 605453"/>
                  <a:gd name="connsiteX12" fmla="*/ 0 w 493343"/>
                  <a:gd name="connsiteY12" fmla="*/ 325609 h 605453"/>
                  <a:gd name="connsiteX13" fmla="*/ 28575 w 493343"/>
                  <a:gd name="connsiteY13" fmla="*/ 354184 h 605453"/>
                  <a:gd name="connsiteX14" fmla="*/ 55436 w 493343"/>
                  <a:gd name="connsiteY14" fmla="*/ 333038 h 605453"/>
                  <a:gd name="connsiteX15" fmla="*/ 85154 w 493343"/>
                  <a:gd name="connsiteY15" fmla="*/ 210070 h 605453"/>
                  <a:gd name="connsiteX16" fmla="*/ 85154 w 493343"/>
                  <a:gd name="connsiteY16" fmla="*/ 605453 h 605453"/>
                  <a:gd name="connsiteX17" fmla="*/ 141446 w 493343"/>
                  <a:gd name="connsiteY17" fmla="*/ 605453 h 605453"/>
                  <a:gd name="connsiteX18" fmla="*/ 141446 w 493343"/>
                  <a:gd name="connsiteY18" fmla="*/ 351040 h 605453"/>
                  <a:gd name="connsiteX19" fmla="*/ 170021 w 493343"/>
                  <a:gd name="connsiteY19" fmla="*/ 351040 h 605453"/>
                  <a:gd name="connsiteX20" fmla="*/ 170021 w 493343"/>
                  <a:gd name="connsiteY20" fmla="*/ 605453 h 605453"/>
                  <a:gd name="connsiteX21" fmla="*/ 226219 w 493343"/>
                  <a:gd name="connsiteY21" fmla="*/ 605453 h 605453"/>
                  <a:gd name="connsiteX22" fmla="*/ 226219 w 493343"/>
                  <a:gd name="connsiteY22" fmla="*/ 208261 h 605453"/>
                  <a:gd name="connsiteX23" fmla="*/ 236696 w 493343"/>
                  <a:gd name="connsiteY23" fmla="*/ 253028 h 605453"/>
                  <a:gd name="connsiteX24" fmla="*/ 242316 w 493343"/>
                  <a:gd name="connsiteY24" fmla="*/ 260172 h 605453"/>
                  <a:gd name="connsiteX25" fmla="*/ 280416 w 493343"/>
                  <a:gd name="connsiteY25" fmla="*/ 273602 h 605453"/>
                  <a:gd name="connsiteX26" fmla="*/ 303276 w 493343"/>
                  <a:gd name="connsiteY26" fmla="*/ 263220 h 605453"/>
                  <a:gd name="connsiteX27" fmla="*/ 361379 w 493343"/>
                  <a:gd name="connsiteY27" fmla="*/ 167970 h 605453"/>
                  <a:gd name="connsiteX28" fmla="*/ 365284 w 493343"/>
                  <a:gd name="connsiteY28" fmla="*/ 148253 h 605453"/>
                  <a:gd name="connsiteX29" fmla="*/ 489109 w 493343"/>
                  <a:gd name="connsiteY29" fmla="*/ 24428 h 605453"/>
                  <a:gd name="connsiteX30" fmla="*/ 489204 w 493343"/>
                  <a:gd name="connsiteY30" fmla="*/ 4140 h 6054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493343" h="605453">
                    <a:moveTo>
                      <a:pt x="489204" y="4140"/>
                    </a:moveTo>
                    <a:cubicBezTo>
                      <a:pt x="483604" y="-1380"/>
                      <a:pt x="474611" y="-1380"/>
                      <a:pt x="469011" y="4140"/>
                    </a:cubicBezTo>
                    <a:lnTo>
                      <a:pt x="345948" y="127203"/>
                    </a:lnTo>
                    <a:cubicBezTo>
                      <a:pt x="336113" y="124427"/>
                      <a:pt x="325545" y="127114"/>
                      <a:pt x="318230" y="134251"/>
                    </a:cubicBezTo>
                    <a:cubicBezTo>
                      <a:pt x="316230" y="136252"/>
                      <a:pt x="280702" y="194354"/>
                      <a:pt x="280702" y="194354"/>
                    </a:cubicBezTo>
                    <a:lnTo>
                      <a:pt x="270034" y="148920"/>
                    </a:lnTo>
                    <a:cubicBezTo>
                      <a:pt x="268621" y="143062"/>
                      <a:pt x="265699" y="137676"/>
                      <a:pt x="261557" y="133299"/>
                    </a:cubicBezTo>
                    <a:cubicBezTo>
                      <a:pt x="244001" y="119108"/>
                      <a:pt x="223797" y="108552"/>
                      <a:pt x="202121" y="102247"/>
                    </a:cubicBezTo>
                    <a:cubicBezTo>
                      <a:pt x="186797" y="98970"/>
                      <a:pt x="171207" y="97089"/>
                      <a:pt x="155543" y="96628"/>
                    </a:cubicBezTo>
                    <a:cubicBezTo>
                      <a:pt x="139740" y="96871"/>
                      <a:pt x="124041" y="99242"/>
                      <a:pt x="108871" y="103676"/>
                    </a:cubicBezTo>
                    <a:cubicBezTo>
                      <a:pt x="86998" y="109410"/>
                      <a:pt x="66710" y="120027"/>
                      <a:pt x="49530" y="134728"/>
                    </a:cubicBezTo>
                    <a:cubicBezTo>
                      <a:pt x="45351" y="139078"/>
                      <a:pt x="42422" y="144474"/>
                      <a:pt x="41053" y="150349"/>
                    </a:cubicBezTo>
                    <a:cubicBezTo>
                      <a:pt x="41053" y="150349"/>
                      <a:pt x="0" y="322751"/>
                      <a:pt x="0" y="325609"/>
                    </a:cubicBezTo>
                    <a:cubicBezTo>
                      <a:pt x="0" y="341391"/>
                      <a:pt x="12794" y="354184"/>
                      <a:pt x="28575" y="354184"/>
                    </a:cubicBezTo>
                    <a:cubicBezTo>
                      <a:pt x="41222" y="353859"/>
                      <a:pt x="52150" y="345256"/>
                      <a:pt x="55436" y="333038"/>
                    </a:cubicBezTo>
                    <a:lnTo>
                      <a:pt x="85154" y="210070"/>
                    </a:lnTo>
                    <a:lnTo>
                      <a:pt x="85154" y="605453"/>
                    </a:lnTo>
                    <a:lnTo>
                      <a:pt x="141446" y="605453"/>
                    </a:lnTo>
                    <a:lnTo>
                      <a:pt x="141446" y="351040"/>
                    </a:lnTo>
                    <a:lnTo>
                      <a:pt x="170021" y="351040"/>
                    </a:lnTo>
                    <a:lnTo>
                      <a:pt x="170021" y="605453"/>
                    </a:lnTo>
                    <a:lnTo>
                      <a:pt x="226219" y="605453"/>
                    </a:lnTo>
                    <a:lnTo>
                      <a:pt x="226219" y="208261"/>
                    </a:lnTo>
                    <a:lnTo>
                      <a:pt x="236696" y="253028"/>
                    </a:lnTo>
                    <a:cubicBezTo>
                      <a:pt x="237423" y="256123"/>
                      <a:pt x="239479" y="258737"/>
                      <a:pt x="242316" y="260172"/>
                    </a:cubicBezTo>
                    <a:cubicBezTo>
                      <a:pt x="253269" y="268579"/>
                      <a:pt x="266612" y="273282"/>
                      <a:pt x="280416" y="273602"/>
                    </a:cubicBezTo>
                    <a:cubicBezTo>
                      <a:pt x="289404" y="274860"/>
                      <a:pt x="298310" y="270815"/>
                      <a:pt x="303276" y="263220"/>
                    </a:cubicBezTo>
                    <a:lnTo>
                      <a:pt x="361379" y="167970"/>
                    </a:lnTo>
                    <a:cubicBezTo>
                      <a:pt x="365092" y="162114"/>
                      <a:pt x="366486" y="155082"/>
                      <a:pt x="365284" y="148253"/>
                    </a:cubicBezTo>
                    <a:lnTo>
                      <a:pt x="489109" y="24428"/>
                    </a:lnTo>
                    <a:cubicBezTo>
                      <a:pt x="494717" y="18844"/>
                      <a:pt x="494760" y="9777"/>
                      <a:pt x="489204" y="414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+mj-lt"/>
                  <a:cs typeface="+mj-lt"/>
                </a:endParaRPr>
              </a:p>
            </p:txBody>
          </p:sp>
          <p:sp>
            <p:nvSpPr>
              <p:cNvPr id="333" name="Freeform: Shape 332"/>
              <p:cNvSpPr/>
              <p:nvPr/>
            </p:nvSpPr>
            <p:spPr>
              <a:xfrm>
                <a:off x="5955404" y="3104643"/>
                <a:ext cx="542925" cy="390525"/>
              </a:xfrm>
              <a:custGeom>
                <a:avLst/>
                <a:gdLst>
                  <a:gd name="connsiteX0" fmla="*/ 504825 w 542925"/>
                  <a:gd name="connsiteY0" fmla="*/ 0 h 390525"/>
                  <a:gd name="connsiteX1" fmla="*/ 38100 w 542925"/>
                  <a:gd name="connsiteY1" fmla="*/ 0 h 390525"/>
                  <a:gd name="connsiteX2" fmla="*/ 0 w 542925"/>
                  <a:gd name="connsiteY2" fmla="*/ 38100 h 390525"/>
                  <a:gd name="connsiteX3" fmla="*/ 0 w 542925"/>
                  <a:gd name="connsiteY3" fmla="*/ 72390 h 390525"/>
                  <a:gd name="connsiteX4" fmla="*/ 38100 w 542925"/>
                  <a:gd name="connsiteY4" fmla="*/ 95250 h 390525"/>
                  <a:gd name="connsiteX5" fmla="*/ 38100 w 542925"/>
                  <a:gd name="connsiteY5" fmla="*/ 38100 h 390525"/>
                  <a:gd name="connsiteX6" fmla="*/ 504825 w 542925"/>
                  <a:gd name="connsiteY6" fmla="*/ 38100 h 390525"/>
                  <a:gd name="connsiteX7" fmla="*/ 504825 w 542925"/>
                  <a:gd name="connsiteY7" fmla="*/ 352425 h 390525"/>
                  <a:gd name="connsiteX8" fmla="*/ 179737 w 542925"/>
                  <a:gd name="connsiteY8" fmla="*/ 352425 h 390525"/>
                  <a:gd name="connsiteX9" fmla="*/ 156496 w 542925"/>
                  <a:gd name="connsiteY9" fmla="*/ 390525 h 390525"/>
                  <a:gd name="connsiteX10" fmla="*/ 504825 w 542925"/>
                  <a:gd name="connsiteY10" fmla="*/ 390525 h 390525"/>
                  <a:gd name="connsiteX11" fmla="*/ 542925 w 542925"/>
                  <a:gd name="connsiteY11" fmla="*/ 352425 h 390525"/>
                  <a:gd name="connsiteX12" fmla="*/ 542925 w 542925"/>
                  <a:gd name="connsiteY12" fmla="*/ 38100 h 390525"/>
                  <a:gd name="connsiteX13" fmla="*/ 504825 w 542925"/>
                  <a:gd name="connsiteY13" fmla="*/ 0 h 390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542925" h="390525">
                    <a:moveTo>
                      <a:pt x="504825" y="0"/>
                    </a:moveTo>
                    <a:lnTo>
                      <a:pt x="38100" y="0"/>
                    </a:lnTo>
                    <a:cubicBezTo>
                      <a:pt x="17058" y="0"/>
                      <a:pt x="0" y="17058"/>
                      <a:pt x="0" y="38100"/>
                    </a:cubicBezTo>
                    <a:lnTo>
                      <a:pt x="0" y="72390"/>
                    </a:lnTo>
                    <a:cubicBezTo>
                      <a:pt x="14564" y="76354"/>
                      <a:pt x="27748" y="84266"/>
                      <a:pt x="38100" y="95250"/>
                    </a:cubicBezTo>
                    <a:lnTo>
                      <a:pt x="38100" y="38100"/>
                    </a:lnTo>
                    <a:lnTo>
                      <a:pt x="504825" y="38100"/>
                    </a:lnTo>
                    <a:lnTo>
                      <a:pt x="504825" y="352425"/>
                    </a:lnTo>
                    <a:lnTo>
                      <a:pt x="179737" y="352425"/>
                    </a:lnTo>
                    <a:lnTo>
                      <a:pt x="156496" y="390525"/>
                    </a:lnTo>
                    <a:lnTo>
                      <a:pt x="504825" y="390525"/>
                    </a:lnTo>
                    <a:cubicBezTo>
                      <a:pt x="525867" y="390525"/>
                      <a:pt x="542925" y="373467"/>
                      <a:pt x="542925" y="352425"/>
                    </a:cubicBezTo>
                    <a:lnTo>
                      <a:pt x="542925" y="38100"/>
                    </a:lnTo>
                    <a:cubicBezTo>
                      <a:pt x="542925" y="17058"/>
                      <a:pt x="525867" y="0"/>
                      <a:pt x="504825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+mj-lt"/>
                  <a:cs typeface="+mj-lt"/>
                </a:endParaRPr>
              </a:p>
            </p:txBody>
          </p:sp>
        </p:grpSp>
        <p:pic>
          <p:nvPicPr>
            <p:cNvPr id="330" name="Graphic 329" descr="Artificial Intelligence with solid fill"/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550095" y="3700236"/>
              <a:ext cx="428808" cy="428808"/>
            </a:xfrm>
            <a:prstGeom prst="rect">
              <a:avLst/>
            </a:prstGeom>
          </p:spPr>
        </p:pic>
      </p:grpSp>
      <p:pic>
        <p:nvPicPr>
          <p:cNvPr id="337" name="Graphic 336" descr="Artificial Intelligence with solid fill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391370" y="2650649"/>
            <a:ext cx="444596" cy="444597"/>
          </a:xfrm>
          <a:prstGeom prst="rect">
            <a:avLst/>
          </a:prstGeom>
        </p:spPr>
      </p:pic>
      <p:cxnSp>
        <p:nvCxnSpPr>
          <p:cNvPr id="338" name="Straight Arrow Connector 337"/>
          <p:cNvCxnSpPr/>
          <p:nvPr/>
        </p:nvCxnSpPr>
        <p:spPr>
          <a:xfrm>
            <a:off x="7106794" y="2859419"/>
            <a:ext cx="271261" cy="0"/>
          </a:xfrm>
          <a:prstGeom prst="straightConnector1">
            <a:avLst/>
          </a:prstGeom>
          <a:ln w="19050">
            <a:solidFill>
              <a:schemeClr val="tx2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Straight Arrow Connector 338"/>
          <p:cNvCxnSpPr/>
          <p:nvPr/>
        </p:nvCxnSpPr>
        <p:spPr>
          <a:xfrm>
            <a:off x="5555253" y="2859419"/>
            <a:ext cx="271261" cy="0"/>
          </a:xfrm>
          <a:prstGeom prst="straightConnector1">
            <a:avLst/>
          </a:prstGeom>
          <a:ln w="19050">
            <a:solidFill>
              <a:schemeClr val="tx2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0" name="Group 339"/>
          <p:cNvGrpSpPr/>
          <p:nvPr/>
        </p:nvGrpSpPr>
        <p:grpSpPr>
          <a:xfrm>
            <a:off x="2160077" y="2561947"/>
            <a:ext cx="1154105" cy="646451"/>
            <a:chOff x="2657456" y="3162391"/>
            <a:chExt cx="1991915" cy="1115735"/>
          </a:xfrm>
        </p:grpSpPr>
        <p:grpSp>
          <p:nvGrpSpPr>
            <p:cNvPr id="341" name="Group 340"/>
            <p:cNvGrpSpPr/>
            <p:nvPr/>
          </p:nvGrpSpPr>
          <p:grpSpPr>
            <a:xfrm>
              <a:off x="2657456" y="3162391"/>
              <a:ext cx="1991915" cy="1115735"/>
              <a:chOff x="2657457" y="3162392"/>
              <a:chExt cx="1372038" cy="768522"/>
            </a:xfrm>
          </p:grpSpPr>
          <p:sp>
            <p:nvSpPr>
              <p:cNvPr id="347" name="Rectangle 346"/>
              <p:cNvSpPr/>
              <p:nvPr/>
            </p:nvSpPr>
            <p:spPr>
              <a:xfrm>
                <a:off x="2785971" y="3204280"/>
                <a:ext cx="1094665" cy="66920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+mj-lt"/>
                </a:endParaRPr>
              </a:p>
            </p:txBody>
          </p:sp>
          <p:sp>
            <p:nvSpPr>
              <p:cNvPr id="348" name="Rectangle: Rounded Corners 347"/>
              <p:cNvSpPr/>
              <p:nvPr/>
            </p:nvSpPr>
            <p:spPr>
              <a:xfrm>
                <a:off x="2657457" y="3162392"/>
                <a:ext cx="148859" cy="768522"/>
              </a:xfrm>
              <a:prstGeom prst="round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+mj-lt"/>
                </a:endParaRPr>
              </a:p>
            </p:txBody>
          </p:sp>
          <p:sp>
            <p:nvSpPr>
              <p:cNvPr id="349" name="Rectangle: Rounded Corners 348"/>
              <p:cNvSpPr/>
              <p:nvPr/>
            </p:nvSpPr>
            <p:spPr>
              <a:xfrm>
                <a:off x="3880636" y="3162392"/>
                <a:ext cx="148859" cy="768522"/>
              </a:xfrm>
              <a:prstGeom prst="round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+mj-lt"/>
                </a:endParaRPr>
              </a:p>
            </p:txBody>
          </p:sp>
        </p:grpSp>
        <p:grpSp>
          <p:nvGrpSpPr>
            <p:cNvPr id="342" name="Group 341"/>
            <p:cNvGrpSpPr/>
            <p:nvPr/>
          </p:nvGrpSpPr>
          <p:grpSpPr>
            <a:xfrm>
              <a:off x="3210308" y="3316563"/>
              <a:ext cx="679573" cy="689875"/>
              <a:chOff x="5775857" y="3104643"/>
              <a:chExt cx="722472" cy="733424"/>
            </a:xfrm>
            <a:solidFill>
              <a:schemeClr val="accent6">
                <a:lumMod val="50000"/>
                <a:lumOff val="50000"/>
              </a:schemeClr>
            </a:solidFill>
          </p:grpSpPr>
          <p:sp>
            <p:nvSpPr>
              <p:cNvPr id="344" name="Freeform: Shape 343"/>
              <p:cNvSpPr/>
              <p:nvPr/>
            </p:nvSpPr>
            <p:spPr>
              <a:xfrm>
                <a:off x="5874822" y="3201988"/>
                <a:ext cx="113157" cy="113157"/>
              </a:xfrm>
              <a:custGeom>
                <a:avLst/>
                <a:gdLst>
                  <a:gd name="connsiteX0" fmla="*/ 113157 w 113157"/>
                  <a:gd name="connsiteY0" fmla="*/ 56579 h 113157"/>
                  <a:gd name="connsiteX1" fmla="*/ 56578 w 113157"/>
                  <a:gd name="connsiteY1" fmla="*/ 113157 h 113157"/>
                  <a:gd name="connsiteX2" fmla="*/ 0 w 113157"/>
                  <a:gd name="connsiteY2" fmla="*/ 56578 h 113157"/>
                  <a:gd name="connsiteX3" fmla="*/ 56578 w 113157"/>
                  <a:gd name="connsiteY3" fmla="*/ 0 h 113157"/>
                  <a:gd name="connsiteX4" fmla="*/ 113157 w 113157"/>
                  <a:gd name="connsiteY4" fmla="*/ 56579 h 113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157" h="113157">
                    <a:moveTo>
                      <a:pt x="113157" y="56579"/>
                    </a:moveTo>
                    <a:cubicBezTo>
                      <a:pt x="113157" y="87826"/>
                      <a:pt x="87826" y="113157"/>
                      <a:pt x="56578" y="113157"/>
                    </a:cubicBezTo>
                    <a:cubicBezTo>
                      <a:pt x="25331" y="113157"/>
                      <a:pt x="0" y="87826"/>
                      <a:pt x="0" y="56578"/>
                    </a:cubicBezTo>
                    <a:cubicBezTo>
                      <a:pt x="0" y="25331"/>
                      <a:pt x="25331" y="0"/>
                      <a:pt x="56578" y="0"/>
                    </a:cubicBezTo>
                    <a:cubicBezTo>
                      <a:pt x="87826" y="0"/>
                      <a:pt x="113157" y="25331"/>
                      <a:pt x="113157" y="565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+mj-lt"/>
                  <a:cs typeface="+mj-lt"/>
                </a:endParaRPr>
              </a:p>
            </p:txBody>
          </p:sp>
          <p:sp>
            <p:nvSpPr>
              <p:cNvPr id="345" name="Freeform: Shape 344"/>
              <p:cNvSpPr/>
              <p:nvPr/>
            </p:nvSpPr>
            <p:spPr>
              <a:xfrm>
                <a:off x="5775857" y="3232614"/>
                <a:ext cx="493343" cy="605453"/>
              </a:xfrm>
              <a:custGeom>
                <a:avLst/>
                <a:gdLst>
                  <a:gd name="connsiteX0" fmla="*/ 489204 w 493343"/>
                  <a:gd name="connsiteY0" fmla="*/ 4140 h 605453"/>
                  <a:gd name="connsiteX1" fmla="*/ 469011 w 493343"/>
                  <a:gd name="connsiteY1" fmla="*/ 4140 h 605453"/>
                  <a:gd name="connsiteX2" fmla="*/ 345948 w 493343"/>
                  <a:gd name="connsiteY2" fmla="*/ 127203 h 605453"/>
                  <a:gd name="connsiteX3" fmla="*/ 318230 w 493343"/>
                  <a:gd name="connsiteY3" fmla="*/ 134251 h 605453"/>
                  <a:gd name="connsiteX4" fmla="*/ 280702 w 493343"/>
                  <a:gd name="connsiteY4" fmla="*/ 194354 h 605453"/>
                  <a:gd name="connsiteX5" fmla="*/ 270034 w 493343"/>
                  <a:gd name="connsiteY5" fmla="*/ 148920 h 605453"/>
                  <a:gd name="connsiteX6" fmla="*/ 261557 w 493343"/>
                  <a:gd name="connsiteY6" fmla="*/ 133299 h 605453"/>
                  <a:gd name="connsiteX7" fmla="*/ 202121 w 493343"/>
                  <a:gd name="connsiteY7" fmla="*/ 102247 h 605453"/>
                  <a:gd name="connsiteX8" fmla="*/ 155543 w 493343"/>
                  <a:gd name="connsiteY8" fmla="*/ 96628 h 605453"/>
                  <a:gd name="connsiteX9" fmla="*/ 108871 w 493343"/>
                  <a:gd name="connsiteY9" fmla="*/ 103676 h 605453"/>
                  <a:gd name="connsiteX10" fmla="*/ 49530 w 493343"/>
                  <a:gd name="connsiteY10" fmla="*/ 134728 h 605453"/>
                  <a:gd name="connsiteX11" fmla="*/ 41053 w 493343"/>
                  <a:gd name="connsiteY11" fmla="*/ 150349 h 605453"/>
                  <a:gd name="connsiteX12" fmla="*/ 0 w 493343"/>
                  <a:gd name="connsiteY12" fmla="*/ 325609 h 605453"/>
                  <a:gd name="connsiteX13" fmla="*/ 28575 w 493343"/>
                  <a:gd name="connsiteY13" fmla="*/ 354184 h 605453"/>
                  <a:gd name="connsiteX14" fmla="*/ 55436 w 493343"/>
                  <a:gd name="connsiteY14" fmla="*/ 333038 h 605453"/>
                  <a:gd name="connsiteX15" fmla="*/ 85154 w 493343"/>
                  <a:gd name="connsiteY15" fmla="*/ 210070 h 605453"/>
                  <a:gd name="connsiteX16" fmla="*/ 85154 w 493343"/>
                  <a:gd name="connsiteY16" fmla="*/ 605453 h 605453"/>
                  <a:gd name="connsiteX17" fmla="*/ 141446 w 493343"/>
                  <a:gd name="connsiteY17" fmla="*/ 605453 h 605453"/>
                  <a:gd name="connsiteX18" fmla="*/ 141446 w 493343"/>
                  <a:gd name="connsiteY18" fmla="*/ 351040 h 605453"/>
                  <a:gd name="connsiteX19" fmla="*/ 170021 w 493343"/>
                  <a:gd name="connsiteY19" fmla="*/ 351040 h 605453"/>
                  <a:gd name="connsiteX20" fmla="*/ 170021 w 493343"/>
                  <a:gd name="connsiteY20" fmla="*/ 605453 h 605453"/>
                  <a:gd name="connsiteX21" fmla="*/ 226219 w 493343"/>
                  <a:gd name="connsiteY21" fmla="*/ 605453 h 605453"/>
                  <a:gd name="connsiteX22" fmla="*/ 226219 w 493343"/>
                  <a:gd name="connsiteY22" fmla="*/ 208261 h 605453"/>
                  <a:gd name="connsiteX23" fmla="*/ 236696 w 493343"/>
                  <a:gd name="connsiteY23" fmla="*/ 253028 h 605453"/>
                  <a:gd name="connsiteX24" fmla="*/ 242316 w 493343"/>
                  <a:gd name="connsiteY24" fmla="*/ 260172 h 605453"/>
                  <a:gd name="connsiteX25" fmla="*/ 280416 w 493343"/>
                  <a:gd name="connsiteY25" fmla="*/ 273602 h 605453"/>
                  <a:gd name="connsiteX26" fmla="*/ 303276 w 493343"/>
                  <a:gd name="connsiteY26" fmla="*/ 263220 h 605453"/>
                  <a:gd name="connsiteX27" fmla="*/ 361379 w 493343"/>
                  <a:gd name="connsiteY27" fmla="*/ 167970 h 605453"/>
                  <a:gd name="connsiteX28" fmla="*/ 365284 w 493343"/>
                  <a:gd name="connsiteY28" fmla="*/ 148253 h 605453"/>
                  <a:gd name="connsiteX29" fmla="*/ 489109 w 493343"/>
                  <a:gd name="connsiteY29" fmla="*/ 24428 h 605453"/>
                  <a:gd name="connsiteX30" fmla="*/ 489204 w 493343"/>
                  <a:gd name="connsiteY30" fmla="*/ 4140 h 6054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493343" h="605453">
                    <a:moveTo>
                      <a:pt x="489204" y="4140"/>
                    </a:moveTo>
                    <a:cubicBezTo>
                      <a:pt x="483604" y="-1380"/>
                      <a:pt x="474611" y="-1380"/>
                      <a:pt x="469011" y="4140"/>
                    </a:cubicBezTo>
                    <a:lnTo>
                      <a:pt x="345948" y="127203"/>
                    </a:lnTo>
                    <a:cubicBezTo>
                      <a:pt x="336113" y="124427"/>
                      <a:pt x="325545" y="127114"/>
                      <a:pt x="318230" y="134251"/>
                    </a:cubicBezTo>
                    <a:cubicBezTo>
                      <a:pt x="316230" y="136252"/>
                      <a:pt x="280702" y="194354"/>
                      <a:pt x="280702" y="194354"/>
                    </a:cubicBezTo>
                    <a:lnTo>
                      <a:pt x="270034" y="148920"/>
                    </a:lnTo>
                    <a:cubicBezTo>
                      <a:pt x="268621" y="143062"/>
                      <a:pt x="265699" y="137676"/>
                      <a:pt x="261557" y="133299"/>
                    </a:cubicBezTo>
                    <a:cubicBezTo>
                      <a:pt x="244001" y="119108"/>
                      <a:pt x="223797" y="108552"/>
                      <a:pt x="202121" y="102247"/>
                    </a:cubicBezTo>
                    <a:cubicBezTo>
                      <a:pt x="186797" y="98970"/>
                      <a:pt x="171207" y="97089"/>
                      <a:pt x="155543" y="96628"/>
                    </a:cubicBezTo>
                    <a:cubicBezTo>
                      <a:pt x="139740" y="96871"/>
                      <a:pt x="124041" y="99242"/>
                      <a:pt x="108871" y="103676"/>
                    </a:cubicBezTo>
                    <a:cubicBezTo>
                      <a:pt x="86998" y="109410"/>
                      <a:pt x="66710" y="120027"/>
                      <a:pt x="49530" y="134728"/>
                    </a:cubicBezTo>
                    <a:cubicBezTo>
                      <a:pt x="45351" y="139078"/>
                      <a:pt x="42422" y="144474"/>
                      <a:pt x="41053" y="150349"/>
                    </a:cubicBezTo>
                    <a:cubicBezTo>
                      <a:pt x="41053" y="150349"/>
                      <a:pt x="0" y="322751"/>
                      <a:pt x="0" y="325609"/>
                    </a:cubicBezTo>
                    <a:cubicBezTo>
                      <a:pt x="0" y="341391"/>
                      <a:pt x="12794" y="354184"/>
                      <a:pt x="28575" y="354184"/>
                    </a:cubicBezTo>
                    <a:cubicBezTo>
                      <a:pt x="41222" y="353859"/>
                      <a:pt x="52150" y="345256"/>
                      <a:pt x="55436" y="333038"/>
                    </a:cubicBezTo>
                    <a:lnTo>
                      <a:pt x="85154" y="210070"/>
                    </a:lnTo>
                    <a:lnTo>
                      <a:pt x="85154" y="605453"/>
                    </a:lnTo>
                    <a:lnTo>
                      <a:pt x="141446" y="605453"/>
                    </a:lnTo>
                    <a:lnTo>
                      <a:pt x="141446" y="351040"/>
                    </a:lnTo>
                    <a:lnTo>
                      <a:pt x="170021" y="351040"/>
                    </a:lnTo>
                    <a:lnTo>
                      <a:pt x="170021" y="605453"/>
                    </a:lnTo>
                    <a:lnTo>
                      <a:pt x="226219" y="605453"/>
                    </a:lnTo>
                    <a:lnTo>
                      <a:pt x="226219" y="208261"/>
                    </a:lnTo>
                    <a:lnTo>
                      <a:pt x="236696" y="253028"/>
                    </a:lnTo>
                    <a:cubicBezTo>
                      <a:pt x="237423" y="256123"/>
                      <a:pt x="239479" y="258737"/>
                      <a:pt x="242316" y="260172"/>
                    </a:cubicBezTo>
                    <a:cubicBezTo>
                      <a:pt x="253269" y="268579"/>
                      <a:pt x="266612" y="273282"/>
                      <a:pt x="280416" y="273602"/>
                    </a:cubicBezTo>
                    <a:cubicBezTo>
                      <a:pt x="289404" y="274860"/>
                      <a:pt x="298310" y="270815"/>
                      <a:pt x="303276" y="263220"/>
                    </a:cubicBezTo>
                    <a:lnTo>
                      <a:pt x="361379" y="167970"/>
                    </a:lnTo>
                    <a:cubicBezTo>
                      <a:pt x="365092" y="162114"/>
                      <a:pt x="366486" y="155082"/>
                      <a:pt x="365284" y="148253"/>
                    </a:cubicBezTo>
                    <a:lnTo>
                      <a:pt x="489109" y="24428"/>
                    </a:lnTo>
                    <a:cubicBezTo>
                      <a:pt x="494717" y="18844"/>
                      <a:pt x="494760" y="9777"/>
                      <a:pt x="489204" y="414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+mj-lt"/>
                  <a:cs typeface="+mj-lt"/>
                </a:endParaRPr>
              </a:p>
            </p:txBody>
          </p:sp>
          <p:sp>
            <p:nvSpPr>
              <p:cNvPr id="346" name="Freeform: Shape 345"/>
              <p:cNvSpPr/>
              <p:nvPr/>
            </p:nvSpPr>
            <p:spPr>
              <a:xfrm>
                <a:off x="5955404" y="3104643"/>
                <a:ext cx="542925" cy="390525"/>
              </a:xfrm>
              <a:custGeom>
                <a:avLst/>
                <a:gdLst>
                  <a:gd name="connsiteX0" fmla="*/ 504825 w 542925"/>
                  <a:gd name="connsiteY0" fmla="*/ 0 h 390525"/>
                  <a:gd name="connsiteX1" fmla="*/ 38100 w 542925"/>
                  <a:gd name="connsiteY1" fmla="*/ 0 h 390525"/>
                  <a:gd name="connsiteX2" fmla="*/ 0 w 542925"/>
                  <a:gd name="connsiteY2" fmla="*/ 38100 h 390525"/>
                  <a:gd name="connsiteX3" fmla="*/ 0 w 542925"/>
                  <a:gd name="connsiteY3" fmla="*/ 72390 h 390525"/>
                  <a:gd name="connsiteX4" fmla="*/ 38100 w 542925"/>
                  <a:gd name="connsiteY4" fmla="*/ 95250 h 390525"/>
                  <a:gd name="connsiteX5" fmla="*/ 38100 w 542925"/>
                  <a:gd name="connsiteY5" fmla="*/ 38100 h 390525"/>
                  <a:gd name="connsiteX6" fmla="*/ 504825 w 542925"/>
                  <a:gd name="connsiteY6" fmla="*/ 38100 h 390525"/>
                  <a:gd name="connsiteX7" fmla="*/ 504825 w 542925"/>
                  <a:gd name="connsiteY7" fmla="*/ 352425 h 390525"/>
                  <a:gd name="connsiteX8" fmla="*/ 179737 w 542925"/>
                  <a:gd name="connsiteY8" fmla="*/ 352425 h 390525"/>
                  <a:gd name="connsiteX9" fmla="*/ 156496 w 542925"/>
                  <a:gd name="connsiteY9" fmla="*/ 390525 h 390525"/>
                  <a:gd name="connsiteX10" fmla="*/ 504825 w 542925"/>
                  <a:gd name="connsiteY10" fmla="*/ 390525 h 390525"/>
                  <a:gd name="connsiteX11" fmla="*/ 542925 w 542925"/>
                  <a:gd name="connsiteY11" fmla="*/ 352425 h 390525"/>
                  <a:gd name="connsiteX12" fmla="*/ 542925 w 542925"/>
                  <a:gd name="connsiteY12" fmla="*/ 38100 h 390525"/>
                  <a:gd name="connsiteX13" fmla="*/ 504825 w 542925"/>
                  <a:gd name="connsiteY13" fmla="*/ 0 h 390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542925" h="390525">
                    <a:moveTo>
                      <a:pt x="504825" y="0"/>
                    </a:moveTo>
                    <a:lnTo>
                      <a:pt x="38100" y="0"/>
                    </a:lnTo>
                    <a:cubicBezTo>
                      <a:pt x="17058" y="0"/>
                      <a:pt x="0" y="17058"/>
                      <a:pt x="0" y="38100"/>
                    </a:cubicBezTo>
                    <a:lnTo>
                      <a:pt x="0" y="72390"/>
                    </a:lnTo>
                    <a:cubicBezTo>
                      <a:pt x="14564" y="76354"/>
                      <a:pt x="27748" y="84266"/>
                      <a:pt x="38100" y="95250"/>
                    </a:cubicBezTo>
                    <a:lnTo>
                      <a:pt x="38100" y="38100"/>
                    </a:lnTo>
                    <a:lnTo>
                      <a:pt x="504825" y="38100"/>
                    </a:lnTo>
                    <a:lnTo>
                      <a:pt x="504825" y="352425"/>
                    </a:lnTo>
                    <a:lnTo>
                      <a:pt x="179737" y="352425"/>
                    </a:lnTo>
                    <a:lnTo>
                      <a:pt x="156496" y="390525"/>
                    </a:lnTo>
                    <a:lnTo>
                      <a:pt x="504825" y="390525"/>
                    </a:lnTo>
                    <a:cubicBezTo>
                      <a:pt x="525867" y="390525"/>
                      <a:pt x="542925" y="373467"/>
                      <a:pt x="542925" y="352425"/>
                    </a:cubicBezTo>
                    <a:lnTo>
                      <a:pt x="542925" y="38100"/>
                    </a:lnTo>
                    <a:cubicBezTo>
                      <a:pt x="542925" y="17058"/>
                      <a:pt x="525867" y="0"/>
                      <a:pt x="504825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+mj-lt"/>
                  <a:cs typeface="+mj-lt"/>
                </a:endParaRPr>
              </a:p>
            </p:txBody>
          </p:sp>
        </p:grpSp>
        <p:pic>
          <p:nvPicPr>
            <p:cNvPr id="343" name="Graphic 342" descr="Artificial Intelligence with solid fill"/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550095" y="3700236"/>
              <a:ext cx="428808" cy="428808"/>
            </a:xfrm>
            <a:prstGeom prst="rect">
              <a:avLst/>
            </a:prstGeom>
          </p:spPr>
        </p:pic>
      </p:grpSp>
      <p:pic>
        <p:nvPicPr>
          <p:cNvPr id="350" name="Graphic 349" descr="Artificial Intelligence with solid fill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648049" y="2651273"/>
            <a:ext cx="444596" cy="444597"/>
          </a:xfrm>
          <a:prstGeom prst="rect">
            <a:avLst/>
          </a:prstGeom>
        </p:spPr>
      </p:pic>
      <p:cxnSp>
        <p:nvCxnSpPr>
          <p:cNvPr id="351" name="Straight Arrow Connector 350"/>
          <p:cNvCxnSpPr/>
          <p:nvPr/>
        </p:nvCxnSpPr>
        <p:spPr>
          <a:xfrm>
            <a:off x="3363473" y="2860043"/>
            <a:ext cx="271261" cy="0"/>
          </a:xfrm>
          <a:prstGeom prst="straightConnector1">
            <a:avLst/>
          </a:prstGeom>
          <a:ln w="19050">
            <a:solidFill>
              <a:schemeClr val="tx2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Straight Arrow Connector 351"/>
          <p:cNvCxnSpPr/>
          <p:nvPr/>
        </p:nvCxnSpPr>
        <p:spPr>
          <a:xfrm>
            <a:off x="1811932" y="2860043"/>
            <a:ext cx="271261" cy="0"/>
          </a:xfrm>
          <a:prstGeom prst="straightConnector1">
            <a:avLst/>
          </a:prstGeom>
          <a:ln w="19050">
            <a:solidFill>
              <a:schemeClr val="tx2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1" name="Google Shape;898;p88"/>
          <p:cNvSpPr txBox="1"/>
          <p:nvPr/>
        </p:nvSpPr>
        <p:spPr>
          <a:xfrm>
            <a:off x="513523" y="1119848"/>
            <a:ext cx="3517109" cy="1078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marR="0"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Pipelines for retraining </a:t>
            </a:r>
            <a:endParaRPr lang="en-US" sz="1200" b="1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  <a:p>
            <a:pPr marL="171450" marR="0" lvl="0" indent="-171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80604020202020204" pitchFamily="34" charset="0"/>
              <a:buChar char="•"/>
            </a:pPr>
            <a:r>
              <a:rPr lang="en-US" sz="12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on regular intervals, </a:t>
            </a:r>
            <a:endParaRPr lang="en-US" sz="12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  <a:p>
            <a:pPr marL="171450" marR="0" lvl="0" indent="-171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80604020202020204" pitchFamily="34" charset="0"/>
              <a:buChar char="•"/>
            </a:pPr>
            <a:r>
              <a:rPr lang="en-US" sz="12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on changed data, </a:t>
            </a:r>
            <a:endParaRPr lang="en-US" sz="12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  <a:p>
            <a:pPr marL="171450" marR="0" lvl="0" indent="-171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80604020202020204" pitchFamily="34" charset="0"/>
              <a:buChar char="•"/>
            </a:pPr>
            <a:r>
              <a:rPr lang="en-US" sz="12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on user feedback, </a:t>
            </a:r>
            <a:endParaRPr lang="en-US" sz="12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  <a:p>
            <a:pPr marL="171450" marR="0" lvl="0" indent="-171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80604020202020204" pitchFamily="34" charset="0"/>
              <a:buChar char="•"/>
            </a:pPr>
            <a:endParaRPr lang="en-US" sz="12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grpSp>
        <p:nvGrpSpPr>
          <p:cNvPr id="83" name="Group 82"/>
          <p:cNvGrpSpPr/>
          <p:nvPr/>
        </p:nvGrpSpPr>
        <p:grpSpPr>
          <a:xfrm>
            <a:off x="1322118" y="3511797"/>
            <a:ext cx="354553" cy="678795"/>
            <a:chOff x="5047946" y="1351882"/>
            <a:chExt cx="354553" cy="678795"/>
          </a:xfrm>
        </p:grpSpPr>
        <p:pic>
          <p:nvPicPr>
            <p:cNvPr id="84" name="Graphic 83" descr="Thumbs up sign with solid fill"/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047946" y="1351882"/>
              <a:ext cx="354553" cy="354553"/>
            </a:xfrm>
            <a:prstGeom prst="rect">
              <a:avLst/>
            </a:prstGeom>
          </p:spPr>
        </p:pic>
        <p:pic>
          <p:nvPicPr>
            <p:cNvPr id="85" name="Graphic 84" descr="Thumbs Down with solid fill"/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5047946" y="1676124"/>
              <a:ext cx="354553" cy="354553"/>
            </a:xfrm>
            <a:prstGeom prst="rect">
              <a:avLst/>
            </a:prstGeom>
          </p:spPr>
        </p:pic>
      </p:grpSp>
      <p:grpSp>
        <p:nvGrpSpPr>
          <p:cNvPr id="86" name="Group 85"/>
          <p:cNvGrpSpPr/>
          <p:nvPr/>
        </p:nvGrpSpPr>
        <p:grpSpPr>
          <a:xfrm>
            <a:off x="2182231" y="3529436"/>
            <a:ext cx="1154105" cy="646451"/>
            <a:chOff x="2657456" y="3162391"/>
            <a:chExt cx="1991915" cy="1115735"/>
          </a:xfrm>
        </p:grpSpPr>
        <p:grpSp>
          <p:nvGrpSpPr>
            <p:cNvPr id="87" name="Group 86"/>
            <p:cNvGrpSpPr/>
            <p:nvPr/>
          </p:nvGrpSpPr>
          <p:grpSpPr>
            <a:xfrm>
              <a:off x="2657456" y="3162391"/>
              <a:ext cx="1991915" cy="1115735"/>
              <a:chOff x="2657457" y="3162392"/>
              <a:chExt cx="1372038" cy="768522"/>
            </a:xfrm>
          </p:grpSpPr>
          <p:sp>
            <p:nvSpPr>
              <p:cNvPr id="93" name="Rectangle 92"/>
              <p:cNvSpPr/>
              <p:nvPr/>
            </p:nvSpPr>
            <p:spPr>
              <a:xfrm>
                <a:off x="2785971" y="3204280"/>
                <a:ext cx="1094665" cy="66920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+mj-lt"/>
                </a:endParaRPr>
              </a:p>
            </p:txBody>
          </p:sp>
          <p:sp>
            <p:nvSpPr>
              <p:cNvPr id="94" name="Rectangle: Rounded Corners 93"/>
              <p:cNvSpPr/>
              <p:nvPr/>
            </p:nvSpPr>
            <p:spPr>
              <a:xfrm>
                <a:off x="2657457" y="3162392"/>
                <a:ext cx="148859" cy="768522"/>
              </a:xfrm>
              <a:prstGeom prst="round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+mj-lt"/>
                </a:endParaRPr>
              </a:p>
            </p:txBody>
          </p:sp>
          <p:sp>
            <p:nvSpPr>
              <p:cNvPr id="95" name="Rectangle: Rounded Corners 94"/>
              <p:cNvSpPr/>
              <p:nvPr/>
            </p:nvSpPr>
            <p:spPr>
              <a:xfrm>
                <a:off x="3880636" y="3162392"/>
                <a:ext cx="148859" cy="768522"/>
              </a:xfrm>
              <a:prstGeom prst="round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+mj-lt"/>
                </a:endParaRPr>
              </a:p>
            </p:txBody>
          </p:sp>
        </p:grpSp>
        <p:grpSp>
          <p:nvGrpSpPr>
            <p:cNvPr id="88" name="Group 87"/>
            <p:cNvGrpSpPr/>
            <p:nvPr/>
          </p:nvGrpSpPr>
          <p:grpSpPr>
            <a:xfrm>
              <a:off x="3210308" y="3316563"/>
              <a:ext cx="679573" cy="689875"/>
              <a:chOff x="5775857" y="3104643"/>
              <a:chExt cx="722472" cy="733424"/>
            </a:xfrm>
            <a:solidFill>
              <a:schemeClr val="accent6">
                <a:lumMod val="50000"/>
                <a:lumOff val="50000"/>
              </a:schemeClr>
            </a:solidFill>
          </p:grpSpPr>
          <p:sp>
            <p:nvSpPr>
              <p:cNvPr id="90" name="Freeform: Shape 89"/>
              <p:cNvSpPr/>
              <p:nvPr/>
            </p:nvSpPr>
            <p:spPr>
              <a:xfrm>
                <a:off x="5874822" y="3201988"/>
                <a:ext cx="113157" cy="113157"/>
              </a:xfrm>
              <a:custGeom>
                <a:avLst/>
                <a:gdLst>
                  <a:gd name="connsiteX0" fmla="*/ 113157 w 113157"/>
                  <a:gd name="connsiteY0" fmla="*/ 56579 h 113157"/>
                  <a:gd name="connsiteX1" fmla="*/ 56578 w 113157"/>
                  <a:gd name="connsiteY1" fmla="*/ 113157 h 113157"/>
                  <a:gd name="connsiteX2" fmla="*/ 0 w 113157"/>
                  <a:gd name="connsiteY2" fmla="*/ 56578 h 113157"/>
                  <a:gd name="connsiteX3" fmla="*/ 56578 w 113157"/>
                  <a:gd name="connsiteY3" fmla="*/ 0 h 113157"/>
                  <a:gd name="connsiteX4" fmla="*/ 113157 w 113157"/>
                  <a:gd name="connsiteY4" fmla="*/ 56579 h 113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157" h="113157">
                    <a:moveTo>
                      <a:pt x="113157" y="56579"/>
                    </a:moveTo>
                    <a:cubicBezTo>
                      <a:pt x="113157" y="87826"/>
                      <a:pt x="87826" y="113157"/>
                      <a:pt x="56578" y="113157"/>
                    </a:cubicBezTo>
                    <a:cubicBezTo>
                      <a:pt x="25331" y="113157"/>
                      <a:pt x="0" y="87826"/>
                      <a:pt x="0" y="56578"/>
                    </a:cubicBezTo>
                    <a:cubicBezTo>
                      <a:pt x="0" y="25331"/>
                      <a:pt x="25331" y="0"/>
                      <a:pt x="56578" y="0"/>
                    </a:cubicBezTo>
                    <a:cubicBezTo>
                      <a:pt x="87826" y="0"/>
                      <a:pt x="113157" y="25331"/>
                      <a:pt x="113157" y="565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+mj-lt"/>
                  <a:cs typeface="+mj-lt"/>
                </a:endParaRPr>
              </a:p>
            </p:txBody>
          </p:sp>
          <p:sp>
            <p:nvSpPr>
              <p:cNvPr id="91" name="Freeform: Shape 90"/>
              <p:cNvSpPr/>
              <p:nvPr/>
            </p:nvSpPr>
            <p:spPr>
              <a:xfrm>
                <a:off x="5775857" y="3232614"/>
                <a:ext cx="493343" cy="605453"/>
              </a:xfrm>
              <a:custGeom>
                <a:avLst/>
                <a:gdLst>
                  <a:gd name="connsiteX0" fmla="*/ 489204 w 493343"/>
                  <a:gd name="connsiteY0" fmla="*/ 4140 h 605453"/>
                  <a:gd name="connsiteX1" fmla="*/ 469011 w 493343"/>
                  <a:gd name="connsiteY1" fmla="*/ 4140 h 605453"/>
                  <a:gd name="connsiteX2" fmla="*/ 345948 w 493343"/>
                  <a:gd name="connsiteY2" fmla="*/ 127203 h 605453"/>
                  <a:gd name="connsiteX3" fmla="*/ 318230 w 493343"/>
                  <a:gd name="connsiteY3" fmla="*/ 134251 h 605453"/>
                  <a:gd name="connsiteX4" fmla="*/ 280702 w 493343"/>
                  <a:gd name="connsiteY4" fmla="*/ 194354 h 605453"/>
                  <a:gd name="connsiteX5" fmla="*/ 270034 w 493343"/>
                  <a:gd name="connsiteY5" fmla="*/ 148920 h 605453"/>
                  <a:gd name="connsiteX6" fmla="*/ 261557 w 493343"/>
                  <a:gd name="connsiteY6" fmla="*/ 133299 h 605453"/>
                  <a:gd name="connsiteX7" fmla="*/ 202121 w 493343"/>
                  <a:gd name="connsiteY7" fmla="*/ 102247 h 605453"/>
                  <a:gd name="connsiteX8" fmla="*/ 155543 w 493343"/>
                  <a:gd name="connsiteY8" fmla="*/ 96628 h 605453"/>
                  <a:gd name="connsiteX9" fmla="*/ 108871 w 493343"/>
                  <a:gd name="connsiteY9" fmla="*/ 103676 h 605453"/>
                  <a:gd name="connsiteX10" fmla="*/ 49530 w 493343"/>
                  <a:gd name="connsiteY10" fmla="*/ 134728 h 605453"/>
                  <a:gd name="connsiteX11" fmla="*/ 41053 w 493343"/>
                  <a:gd name="connsiteY11" fmla="*/ 150349 h 605453"/>
                  <a:gd name="connsiteX12" fmla="*/ 0 w 493343"/>
                  <a:gd name="connsiteY12" fmla="*/ 325609 h 605453"/>
                  <a:gd name="connsiteX13" fmla="*/ 28575 w 493343"/>
                  <a:gd name="connsiteY13" fmla="*/ 354184 h 605453"/>
                  <a:gd name="connsiteX14" fmla="*/ 55436 w 493343"/>
                  <a:gd name="connsiteY14" fmla="*/ 333038 h 605453"/>
                  <a:gd name="connsiteX15" fmla="*/ 85154 w 493343"/>
                  <a:gd name="connsiteY15" fmla="*/ 210070 h 605453"/>
                  <a:gd name="connsiteX16" fmla="*/ 85154 w 493343"/>
                  <a:gd name="connsiteY16" fmla="*/ 605453 h 605453"/>
                  <a:gd name="connsiteX17" fmla="*/ 141446 w 493343"/>
                  <a:gd name="connsiteY17" fmla="*/ 605453 h 605453"/>
                  <a:gd name="connsiteX18" fmla="*/ 141446 w 493343"/>
                  <a:gd name="connsiteY18" fmla="*/ 351040 h 605453"/>
                  <a:gd name="connsiteX19" fmla="*/ 170021 w 493343"/>
                  <a:gd name="connsiteY19" fmla="*/ 351040 h 605453"/>
                  <a:gd name="connsiteX20" fmla="*/ 170021 w 493343"/>
                  <a:gd name="connsiteY20" fmla="*/ 605453 h 605453"/>
                  <a:gd name="connsiteX21" fmla="*/ 226219 w 493343"/>
                  <a:gd name="connsiteY21" fmla="*/ 605453 h 605453"/>
                  <a:gd name="connsiteX22" fmla="*/ 226219 w 493343"/>
                  <a:gd name="connsiteY22" fmla="*/ 208261 h 605453"/>
                  <a:gd name="connsiteX23" fmla="*/ 236696 w 493343"/>
                  <a:gd name="connsiteY23" fmla="*/ 253028 h 605453"/>
                  <a:gd name="connsiteX24" fmla="*/ 242316 w 493343"/>
                  <a:gd name="connsiteY24" fmla="*/ 260172 h 605453"/>
                  <a:gd name="connsiteX25" fmla="*/ 280416 w 493343"/>
                  <a:gd name="connsiteY25" fmla="*/ 273602 h 605453"/>
                  <a:gd name="connsiteX26" fmla="*/ 303276 w 493343"/>
                  <a:gd name="connsiteY26" fmla="*/ 263220 h 605453"/>
                  <a:gd name="connsiteX27" fmla="*/ 361379 w 493343"/>
                  <a:gd name="connsiteY27" fmla="*/ 167970 h 605453"/>
                  <a:gd name="connsiteX28" fmla="*/ 365284 w 493343"/>
                  <a:gd name="connsiteY28" fmla="*/ 148253 h 605453"/>
                  <a:gd name="connsiteX29" fmla="*/ 489109 w 493343"/>
                  <a:gd name="connsiteY29" fmla="*/ 24428 h 605453"/>
                  <a:gd name="connsiteX30" fmla="*/ 489204 w 493343"/>
                  <a:gd name="connsiteY30" fmla="*/ 4140 h 6054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493343" h="605453">
                    <a:moveTo>
                      <a:pt x="489204" y="4140"/>
                    </a:moveTo>
                    <a:cubicBezTo>
                      <a:pt x="483604" y="-1380"/>
                      <a:pt x="474611" y="-1380"/>
                      <a:pt x="469011" y="4140"/>
                    </a:cubicBezTo>
                    <a:lnTo>
                      <a:pt x="345948" y="127203"/>
                    </a:lnTo>
                    <a:cubicBezTo>
                      <a:pt x="336113" y="124427"/>
                      <a:pt x="325545" y="127114"/>
                      <a:pt x="318230" y="134251"/>
                    </a:cubicBezTo>
                    <a:cubicBezTo>
                      <a:pt x="316230" y="136252"/>
                      <a:pt x="280702" y="194354"/>
                      <a:pt x="280702" y="194354"/>
                    </a:cubicBezTo>
                    <a:lnTo>
                      <a:pt x="270034" y="148920"/>
                    </a:lnTo>
                    <a:cubicBezTo>
                      <a:pt x="268621" y="143062"/>
                      <a:pt x="265699" y="137676"/>
                      <a:pt x="261557" y="133299"/>
                    </a:cubicBezTo>
                    <a:cubicBezTo>
                      <a:pt x="244001" y="119108"/>
                      <a:pt x="223797" y="108552"/>
                      <a:pt x="202121" y="102247"/>
                    </a:cubicBezTo>
                    <a:cubicBezTo>
                      <a:pt x="186797" y="98970"/>
                      <a:pt x="171207" y="97089"/>
                      <a:pt x="155543" y="96628"/>
                    </a:cubicBezTo>
                    <a:cubicBezTo>
                      <a:pt x="139740" y="96871"/>
                      <a:pt x="124041" y="99242"/>
                      <a:pt x="108871" y="103676"/>
                    </a:cubicBezTo>
                    <a:cubicBezTo>
                      <a:pt x="86998" y="109410"/>
                      <a:pt x="66710" y="120027"/>
                      <a:pt x="49530" y="134728"/>
                    </a:cubicBezTo>
                    <a:cubicBezTo>
                      <a:pt x="45351" y="139078"/>
                      <a:pt x="42422" y="144474"/>
                      <a:pt x="41053" y="150349"/>
                    </a:cubicBezTo>
                    <a:cubicBezTo>
                      <a:pt x="41053" y="150349"/>
                      <a:pt x="0" y="322751"/>
                      <a:pt x="0" y="325609"/>
                    </a:cubicBezTo>
                    <a:cubicBezTo>
                      <a:pt x="0" y="341391"/>
                      <a:pt x="12794" y="354184"/>
                      <a:pt x="28575" y="354184"/>
                    </a:cubicBezTo>
                    <a:cubicBezTo>
                      <a:pt x="41222" y="353859"/>
                      <a:pt x="52150" y="345256"/>
                      <a:pt x="55436" y="333038"/>
                    </a:cubicBezTo>
                    <a:lnTo>
                      <a:pt x="85154" y="210070"/>
                    </a:lnTo>
                    <a:lnTo>
                      <a:pt x="85154" y="605453"/>
                    </a:lnTo>
                    <a:lnTo>
                      <a:pt x="141446" y="605453"/>
                    </a:lnTo>
                    <a:lnTo>
                      <a:pt x="141446" y="351040"/>
                    </a:lnTo>
                    <a:lnTo>
                      <a:pt x="170021" y="351040"/>
                    </a:lnTo>
                    <a:lnTo>
                      <a:pt x="170021" y="605453"/>
                    </a:lnTo>
                    <a:lnTo>
                      <a:pt x="226219" y="605453"/>
                    </a:lnTo>
                    <a:lnTo>
                      <a:pt x="226219" y="208261"/>
                    </a:lnTo>
                    <a:lnTo>
                      <a:pt x="236696" y="253028"/>
                    </a:lnTo>
                    <a:cubicBezTo>
                      <a:pt x="237423" y="256123"/>
                      <a:pt x="239479" y="258737"/>
                      <a:pt x="242316" y="260172"/>
                    </a:cubicBezTo>
                    <a:cubicBezTo>
                      <a:pt x="253269" y="268579"/>
                      <a:pt x="266612" y="273282"/>
                      <a:pt x="280416" y="273602"/>
                    </a:cubicBezTo>
                    <a:cubicBezTo>
                      <a:pt x="289404" y="274860"/>
                      <a:pt x="298310" y="270815"/>
                      <a:pt x="303276" y="263220"/>
                    </a:cubicBezTo>
                    <a:lnTo>
                      <a:pt x="361379" y="167970"/>
                    </a:lnTo>
                    <a:cubicBezTo>
                      <a:pt x="365092" y="162114"/>
                      <a:pt x="366486" y="155082"/>
                      <a:pt x="365284" y="148253"/>
                    </a:cubicBezTo>
                    <a:lnTo>
                      <a:pt x="489109" y="24428"/>
                    </a:lnTo>
                    <a:cubicBezTo>
                      <a:pt x="494717" y="18844"/>
                      <a:pt x="494760" y="9777"/>
                      <a:pt x="489204" y="414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+mj-lt"/>
                  <a:cs typeface="+mj-lt"/>
                </a:endParaRPr>
              </a:p>
            </p:txBody>
          </p:sp>
          <p:sp>
            <p:nvSpPr>
              <p:cNvPr id="92" name="Freeform: Shape 91"/>
              <p:cNvSpPr/>
              <p:nvPr/>
            </p:nvSpPr>
            <p:spPr>
              <a:xfrm>
                <a:off x="5955404" y="3104643"/>
                <a:ext cx="542925" cy="390525"/>
              </a:xfrm>
              <a:custGeom>
                <a:avLst/>
                <a:gdLst>
                  <a:gd name="connsiteX0" fmla="*/ 504825 w 542925"/>
                  <a:gd name="connsiteY0" fmla="*/ 0 h 390525"/>
                  <a:gd name="connsiteX1" fmla="*/ 38100 w 542925"/>
                  <a:gd name="connsiteY1" fmla="*/ 0 h 390525"/>
                  <a:gd name="connsiteX2" fmla="*/ 0 w 542925"/>
                  <a:gd name="connsiteY2" fmla="*/ 38100 h 390525"/>
                  <a:gd name="connsiteX3" fmla="*/ 0 w 542925"/>
                  <a:gd name="connsiteY3" fmla="*/ 72390 h 390525"/>
                  <a:gd name="connsiteX4" fmla="*/ 38100 w 542925"/>
                  <a:gd name="connsiteY4" fmla="*/ 95250 h 390525"/>
                  <a:gd name="connsiteX5" fmla="*/ 38100 w 542925"/>
                  <a:gd name="connsiteY5" fmla="*/ 38100 h 390525"/>
                  <a:gd name="connsiteX6" fmla="*/ 504825 w 542925"/>
                  <a:gd name="connsiteY6" fmla="*/ 38100 h 390525"/>
                  <a:gd name="connsiteX7" fmla="*/ 504825 w 542925"/>
                  <a:gd name="connsiteY7" fmla="*/ 352425 h 390525"/>
                  <a:gd name="connsiteX8" fmla="*/ 179737 w 542925"/>
                  <a:gd name="connsiteY8" fmla="*/ 352425 h 390525"/>
                  <a:gd name="connsiteX9" fmla="*/ 156496 w 542925"/>
                  <a:gd name="connsiteY9" fmla="*/ 390525 h 390525"/>
                  <a:gd name="connsiteX10" fmla="*/ 504825 w 542925"/>
                  <a:gd name="connsiteY10" fmla="*/ 390525 h 390525"/>
                  <a:gd name="connsiteX11" fmla="*/ 542925 w 542925"/>
                  <a:gd name="connsiteY11" fmla="*/ 352425 h 390525"/>
                  <a:gd name="connsiteX12" fmla="*/ 542925 w 542925"/>
                  <a:gd name="connsiteY12" fmla="*/ 38100 h 390525"/>
                  <a:gd name="connsiteX13" fmla="*/ 504825 w 542925"/>
                  <a:gd name="connsiteY13" fmla="*/ 0 h 390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542925" h="390525">
                    <a:moveTo>
                      <a:pt x="504825" y="0"/>
                    </a:moveTo>
                    <a:lnTo>
                      <a:pt x="38100" y="0"/>
                    </a:lnTo>
                    <a:cubicBezTo>
                      <a:pt x="17058" y="0"/>
                      <a:pt x="0" y="17058"/>
                      <a:pt x="0" y="38100"/>
                    </a:cubicBezTo>
                    <a:lnTo>
                      <a:pt x="0" y="72390"/>
                    </a:lnTo>
                    <a:cubicBezTo>
                      <a:pt x="14564" y="76354"/>
                      <a:pt x="27748" y="84266"/>
                      <a:pt x="38100" y="95250"/>
                    </a:cubicBezTo>
                    <a:lnTo>
                      <a:pt x="38100" y="38100"/>
                    </a:lnTo>
                    <a:lnTo>
                      <a:pt x="504825" y="38100"/>
                    </a:lnTo>
                    <a:lnTo>
                      <a:pt x="504825" y="352425"/>
                    </a:lnTo>
                    <a:lnTo>
                      <a:pt x="179737" y="352425"/>
                    </a:lnTo>
                    <a:lnTo>
                      <a:pt x="156496" y="390525"/>
                    </a:lnTo>
                    <a:lnTo>
                      <a:pt x="504825" y="390525"/>
                    </a:lnTo>
                    <a:cubicBezTo>
                      <a:pt x="525867" y="390525"/>
                      <a:pt x="542925" y="373467"/>
                      <a:pt x="542925" y="352425"/>
                    </a:cubicBezTo>
                    <a:lnTo>
                      <a:pt x="542925" y="38100"/>
                    </a:lnTo>
                    <a:cubicBezTo>
                      <a:pt x="542925" y="17058"/>
                      <a:pt x="525867" y="0"/>
                      <a:pt x="504825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+mj-lt"/>
                  <a:cs typeface="+mj-lt"/>
                </a:endParaRPr>
              </a:p>
            </p:txBody>
          </p:sp>
        </p:grpSp>
        <p:pic>
          <p:nvPicPr>
            <p:cNvPr id="89" name="Graphic 88" descr="Artificial Intelligence with solid fill"/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550095" y="3700236"/>
              <a:ext cx="428808" cy="428808"/>
            </a:xfrm>
            <a:prstGeom prst="rect">
              <a:avLst/>
            </a:prstGeom>
          </p:spPr>
        </p:pic>
      </p:grpSp>
      <p:pic>
        <p:nvPicPr>
          <p:cNvPr id="96" name="Graphic 95" descr="Artificial Intelligence with solid fill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670203" y="3618762"/>
            <a:ext cx="444596" cy="444597"/>
          </a:xfrm>
          <a:prstGeom prst="rect">
            <a:avLst/>
          </a:prstGeom>
        </p:spPr>
      </p:pic>
      <p:cxnSp>
        <p:nvCxnSpPr>
          <p:cNvPr id="97" name="Straight Arrow Connector 96"/>
          <p:cNvCxnSpPr/>
          <p:nvPr/>
        </p:nvCxnSpPr>
        <p:spPr>
          <a:xfrm>
            <a:off x="3385627" y="3827532"/>
            <a:ext cx="271261" cy="0"/>
          </a:xfrm>
          <a:prstGeom prst="straightConnector1">
            <a:avLst/>
          </a:prstGeom>
          <a:ln w="19050">
            <a:solidFill>
              <a:schemeClr val="tx2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>
            <a:off x="1834086" y="3827532"/>
            <a:ext cx="271261" cy="0"/>
          </a:xfrm>
          <a:prstGeom prst="straightConnector1">
            <a:avLst/>
          </a:prstGeom>
          <a:ln w="19050">
            <a:solidFill>
              <a:schemeClr val="tx2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fade/>
  </p:transition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93100" y="420575"/>
            <a:ext cx="8181300" cy="502800"/>
          </a:xfrm>
        </p:spPr>
        <p:txBody>
          <a:bodyPr/>
          <a:lstStyle/>
          <a:p>
            <a:r>
              <a:rPr lang="en-US" dirty="0"/>
              <a:t>Retraining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7331103" y="141172"/>
            <a:ext cx="914400" cy="914400"/>
            <a:chOff x="7331103" y="141172"/>
            <a:chExt cx="914400" cy="914400"/>
          </a:xfrm>
        </p:grpSpPr>
        <p:grpSp>
          <p:nvGrpSpPr>
            <p:cNvPr id="28" name="Group 27"/>
            <p:cNvGrpSpPr/>
            <p:nvPr/>
          </p:nvGrpSpPr>
          <p:grpSpPr>
            <a:xfrm>
              <a:off x="7331103" y="141172"/>
              <a:ext cx="914400" cy="914400"/>
              <a:chOff x="2941984" y="2188023"/>
              <a:chExt cx="1695840" cy="1816343"/>
            </a:xfrm>
          </p:grpSpPr>
          <p:grpSp>
            <p:nvGrpSpPr>
              <p:cNvPr id="29" name="Group 28"/>
              <p:cNvGrpSpPr/>
              <p:nvPr/>
            </p:nvGrpSpPr>
            <p:grpSpPr>
              <a:xfrm>
                <a:off x="3744185" y="3138427"/>
                <a:ext cx="58419" cy="768220"/>
                <a:chOff x="1190898" y="3138427"/>
                <a:chExt cx="58419" cy="768220"/>
              </a:xfrm>
            </p:grpSpPr>
            <p:cxnSp>
              <p:nvCxnSpPr>
                <p:cNvPr id="44" name="Connector: Curved 43"/>
                <p:cNvCxnSpPr>
                  <a:stCxn id="34" idx="1"/>
                  <a:endCxn id="35" idx="1"/>
                </p:cNvCxnSpPr>
                <p:nvPr/>
              </p:nvCxnSpPr>
              <p:spPr>
                <a:xfrm rot="10800000">
                  <a:off x="1190898" y="3138427"/>
                  <a:ext cx="12700" cy="768220"/>
                </a:xfrm>
                <a:prstGeom prst="curvedConnector3">
                  <a:avLst>
                    <a:gd name="adj1" fmla="val 2950000"/>
                  </a:avLst>
                </a:prstGeom>
                <a:ln w="19050">
                  <a:solidFill>
                    <a:schemeClr val="accent5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Connector: Curved 44"/>
                <p:cNvCxnSpPr>
                  <a:stCxn id="35" idx="3"/>
                  <a:endCxn id="34" idx="3"/>
                </p:cNvCxnSpPr>
                <p:nvPr/>
              </p:nvCxnSpPr>
              <p:spPr>
                <a:xfrm>
                  <a:off x="1236617" y="3138427"/>
                  <a:ext cx="12700" cy="768220"/>
                </a:xfrm>
                <a:prstGeom prst="curvedConnector3">
                  <a:avLst>
                    <a:gd name="adj1" fmla="val 3000000"/>
                  </a:avLst>
                </a:prstGeom>
                <a:ln w="19050">
                  <a:solidFill>
                    <a:schemeClr val="accent5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0" name="Group 29"/>
              <p:cNvGrpSpPr/>
              <p:nvPr/>
            </p:nvGrpSpPr>
            <p:grpSpPr>
              <a:xfrm>
                <a:off x="3744185" y="2188023"/>
                <a:ext cx="58419" cy="1816343"/>
                <a:chOff x="7482841" y="2111311"/>
                <a:chExt cx="58419" cy="1816343"/>
              </a:xfrm>
            </p:grpSpPr>
            <p:cxnSp>
              <p:nvCxnSpPr>
                <p:cNvPr id="40" name="Connector: Curved 39"/>
                <p:cNvCxnSpPr>
                  <a:stCxn id="42" idx="1"/>
                  <a:endCxn id="43" idx="1"/>
                </p:cNvCxnSpPr>
                <p:nvPr/>
              </p:nvCxnSpPr>
              <p:spPr>
                <a:xfrm rot="10800000">
                  <a:off x="7482841" y="2209031"/>
                  <a:ext cx="12700" cy="1620905"/>
                </a:xfrm>
                <a:prstGeom prst="curvedConnector3">
                  <a:avLst>
                    <a:gd name="adj1" fmla="val 5850000"/>
                  </a:avLst>
                </a:prstGeom>
                <a:ln w="19050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nector: Curved 40"/>
                <p:cNvCxnSpPr>
                  <a:stCxn id="43" idx="3"/>
                  <a:endCxn id="42" idx="3"/>
                </p:cNvCxnSpPr>
                <p:nvPr/>
              </p:nvCxnSpPr>
              <p:spPr>
                <a:xfrm>
                  <a:off x="7528560" y="2209030"/>
                  <a:ext cx="12700" cy="1620905"/>
                </a:xfrm>
                <a:prstGeom prst="curvedConnector3">
                  <a:avLst>
                    <a:gd name="adj1" fmla="val 6300000"/>
                  </a:avLst>
                </a:prstGeom>
                <a:ln w="19050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2" name="Google Shape;898;p88"/>
                <p:cNvSpPr txBox="1"/>
                <p:nvPr/>
              </p:nvSpPr>
              <p:spPr>
                <a:xfrm>
                  <a:off x="7482841" y="3732216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  <p:sp>
              <p:nvSpPr>
                <p:cNvPr id="43" name="Google Shape;898;p88"/>
                <p:cNvSpPr txBox="1"/>
                <p:nvPr/>
              </p:nvSpPr>
              <p:spPr>
                <a:xfrm>
                  <a:off x="7482841" y="2111311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</p:grpSp>
          <p:sp>
            <p:nvSpPr>
              <p:cNvPr id="31" name="Oval 30"/>
              <p:cNvSpPr/>
              <p:nvPr/>
            </p:nvSpPr>
            <p:spPr>
              <a:xfrm>
                <a:off x="2941984" y="2188023"/>
                <a:ext cx="1695840" cy="1807446"/>
              </a:xfrm>
              <a:prstGeom prst="ellipse">
                <a:avLst/>
              </a:prstGeom>
              <a:solidFill>
                <a:schemeClr val="bg1">
                  <a:alpha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+mj-lt"/>
                </a:endParaRPr>
              </a:p>
            </p:txBody>
          </p:sp>
          <p:grpSp>
            <p:nvGrpSpPr>
              <p:cNvPr id="32" name="Group 31"/>
              <p:cNvGrpSpPr/>
              <p:nvPr/>
            </p:nvGrpSpPr>
            <p:grpSpPr>
              <a:xfrm>
                <a:off x="3744185" y="2692608"/>
                <a:ext cx="58419" cy="1311758"/>
                <a:chOff x="5889186" y="1248788"/>
                <a:chExt cx="58419" cy="1311758"/>
              </a:xfrm>
            </p:grpSpPr>
            <p:cxnSp>
              <p:nvCxnSpPr>
                <p:cNvPr id="36" name="Connector: Curved 35"/>
                <p:cNvCxnSpPr>
                  <a:stCxn id="38" idx="1"/>
                  <a:endCxn id="39" idx="1"/>
                </p:cNvCxnSpPr>
                <p:nvPr/>
              </p:nvCxnSpPr>
              <p:spPr>
                <a:xfrm rot="10800000">
                  <a:off x="5889186" y="1346507"/>
                  <a:ext cx="12700" cy="1116320"/>
                </a:xfrm>
                <a:prstGeom prst="curvedConnector3">
                  <a:avLst>
                    <a:gd name="adj1" fmla="val 4300000"/>
                  </a:avLst>
                </a:prstGeom>
                <a:ln w="19050">
                  <a:solidFill>
                    <a:schemeClr val="accent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Connector: Curved 36"/>
                <p:cNvCxnSpPr>
                  <a:stCxn id="39" idx="3"/>
                  <a:endCxn id="38" idx="3"/>
                </p:cNvCxnSpPr>
                <p:nvPr/>
              </p:nvCxnSpPr>
              <p:spPr>
                <a:xfrm>
                  <a:off x="5934905" y="1346507"/>
                  <a:ext cx="12700" cy="1116320"/>
                </a:xfrm>
                <a:prstGeom prst="curvedConnector3">
                  <a:avLst>
                    <a:gd name="adj1" fmla="val 4300000"/>
                  </a:avLst>
                </a:prstGeom>
                <a:ln w="19050">
                  <a:solidFill>
                    <a:schemeClr val="accent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8" name="Google Shape;898;p88"/>
                <p:cNvSpPr txBox="1"/>
                <p:nvPr/>
              </p:nvSpPr>
              <p:spPr>
                <a:xfrm>
                  <a:off x="5889186" y="2365108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  <p:sp>
              <p:nvSpPr>
                <p:cNvPr id="39" name="Google Shape;898;p88"/>
                <p:cNvSpPr txBox="1"/>
                <p:nvPr/>
              </p:nvSpPr>
              <p:spPr>
                <a:xfrm>
                  <a:off x="5889186" y="1248788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</p:grpSp>
          <p:grpSp>
            <p:nvGrpSpPr>
              <p:cNvPr id="33" name="Group 32"/>
              <p:cNvGrpSpPr/>
              <p:nvPr/>
            </p:nvGrpSpPr>
            <p:grpSpPr>
              <a:xfrm>
                <a:off x="3744185" y="3040708"/>
                <a:ext cx="45719" cy="963658"/>
                <a:chOff x="5501641" y="2963996"/>
                <a:chExt cx="45719" cy="963658"/>
              </a:xfrm>
            </p:grpSpPr>
            <p:sp>
              <p:nvSpPr>
                <p:cNvPr id="34" name="Google Shape;898;p88"/>
                <p:cNvSpPr txBox="1"/>
                <p:nvPr/>
              </p:nvSpPr>
              <p:spPr>
                <a:xfrm>
                  <a:off x="5501641" y="3732216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  <p:sp>
              <p:nvSpPr>
                <p:cNvPr id="35" name="Google Shape;898;p88"/>
                <p:cNvSpPr txBox="1"/>
                <p:nvPr/>
              </p:nvSpPr>
              <p:spPr>
                <a:xfrm>
                  <a:off x="5501641" y="2963996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</p:grpSp>
        </p:grpSp>
        <p:sp>
          <p:nvSpPr>
            <p:cNvPr id="46" name="Google Shape;898;p88"/>
            <p:cNvSpPr txBox="1"/>
            <p:nvPr/>
          </p:nvSpPr>
          <p:spPr>
            <a:xfrm>
              <a:off x="7436418" y="497552"/>
              <a:ext cx="668161" cy="1069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4" tIns="9144" rIns="9144" bIns="9144" anchor="t" anchorCtr="0">
              <a:spAutoFit/>
            </a:bodyPr>
            <a:lstStyle/>
            <a:p>
              <a:pPr marR="0" lvl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500" b="1" dirty="0">
                  <a:solidFill>
                    <a:schemeClr val="accent1"/>
                  </a:solidFill>
                  <a:latin typeface="+mj-lt"/>
                  <a:ea typeface="Montserrat"/>
                  <a:cs typeface="+mj-lt"/>
                  <a:sym typeface="Montserrat"/>
                </a:rPr>
                <a:t>Serve</a:t>
              </a:r>
              <a:endParaRPr lang="en-US" sz="500" b="1" dirty="0">
                <a:solidFill>
                  <a:schemeClr val="accent1"/>
                </a:solidFill>
                <a:latin typeface="+mj-lt"/>
                <a:ea typeface="Montserrat"/>
                <a:cs typeface="+mj-lt"/>
                <a:sym typeface="Montserrat"/>
              </a:endParaRPr>
            </a:p>
          </p:txBody>
        </p:sp>
      </p:grpSp>
      <p:grpSp>
        <p:nvGrpSpPr>
          <p:cNvPr id="290" name="Group 289"/>
          <p:cNvGrpSpPr/>
          <p:nvPr/>
        </p:nvGrpSpPr>
        <p:grpSpPr>
          <a:xfrm>
            <a:off x="4649153" y="2668507"/>
            <a:ext cx="731477" cy="370332"/>
            <a:chOff x="3967726" y="3793909"/>
            <a:chExt cx="1371576" cy="694401"/>
          </a:xfrm>
        </p:grpSpPr>
        <p:grpSp>
          <p:nvGrpSpPr>
            <p:cNvPr id="291" name="Group 290"/>
            <p:cNvGrpSpPr/>
            <p:nvPr/>
          </p:nvGrpSpPr>
          <p:grpSpPr>
            <a:xfrm>
              <a:off x="3967726" y="3793909"/>
              <a:ext cx="641587" cy="694401"/>
              <a:chOff x="3825381" y="1893254"/>
              <a:chExt cx="1054693" cy="694401"/>
            </a:xfrm>
          </p:grpSpPr>
          <p:sp>
            <p:nvSpPr>
              <p:cNvPr id="297" name="Freeform: Shape 296"/>
              <p:cNvSpPr/>
              <p:nvPr/>
            </p:nvSpPr>
            <p:spPr>
              <a:xfrm rot="21433409">
                <a:off x="3931363" y="1978030"/>
                <a:ext cx="790934" cy="604891"/>
              </a:xfrm>
              <a:custGeom>
                <a:avLst/>
                <a:gdLst>
                  <a:gd name="connsiteX0" fmla="*/ 0 w 1528763"/>
                  <a:gd name="connsiteY0" fmla="*/ 752475 h 785813"/>
                  <a:gd name="connsiteX1" fmla="*/ 366713 w 1528763"/>
                  <a:gd name="connsiteY1" fmla="*/ 709613 h 785813"/>
                  <a:gd name="connsiteX2" fmla="*/ 528638 w 1528763"/>
                  <a:gd name="connsiteY2" fmla="*/ 333375 h 785813"/>
                  <a:gd name="connsiteX3" fmla="*/ 795338 w 1528763"/>
                  <a:gd name="connsiteY3" fmla="*/ 0 h 785813"/>
                  <a:gd name="connsiteX4" fmla="*/ 1028700 w 1528763"/>
                  <a:gd name="connsiteY4" fmla="*/ 342900 h 785813"/>
                  <a:gd name="connsiteX5" fmla="*/ 1171575 w 1528763"/>
                  <a:gd name="connsiteY5" fmla="*/ 733425 h 785813"/>
                  <a:gd name="connsiteX6" fmla="*/ 1528763 w 1528763"/>
                  <a:gd name="connsiteY6" fmla="*/ 785813 h 785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28763" h="785813">
                    <a:moveTo>
                      <a:pt x="0" y="752475"/>
                    </a:moveTo>
                    <a:lnTo>
                      <a:pt x="366713" y="709613"/>
                    </a:lnTo>
                    <a:lnTo>
                      <a:pt x="528638" y="333375"/>
                    </a:lnTo>
                    <a:lnTo>
                      <a:pt x="795338" y="0"/>
                    </a:lnTo>
                    <a:lnTo>
                      <a:pt x="1028700" y="342900"/>
                    </a:lnTo>
                    <a:lnTo>
                      <a:pt x="1171575" y="733425"/>
                    </a:lnTo>
                    <a:lnTo>
                      <a:pt x="1528763" y="785813"/>
                    </a:lnTo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+mj-lt"/>
                </a:endParaRPr>
              </a:p>
            </p:txBody>
          </p:sp>
          <p:cxnSp>
            <p:nvCxnSpPr>
              <p:cNvPr id="298" name="Straight Connector 297"/>
              <p:cNvCxnSpPr/>
              <p:nvPr/>
            </p:nvCxnSpPr>
            <p:spPr>
              <a:xfrm>
                <a:off x="4329295" y="1893254"/>
                <a:ext cx="0" cy="694401"/>
              </a:xfrm>
              <a:prstGeom prst="line">
                <a:avLst/>
              </a:prstGeom>
              <a:ln w="28575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9" name="Straight Connector 298"/>
              <p:cNvCxnSpPr/>
              <p:nvPr/>
            </p:nvCxnSpPr>
            <p:spPr>
              <a:xfrm>
                <a:off x="3825381" y="2575589"/>
                <a:ext cx="1054693" cy="0"/>
              </a:xfrm>
              <a:prstGeom prst="line">
                <a:avLst/>
              </a:prstGeom>
              <a:ln w="28575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2" name="Group 291"/>
            <p:cNvGrpSpPr/>
            <p:nvPr/>
          </p:nvGrpSpPr>
          <p:grpSpPr>
            <a:xfrm>
              <a:off x="4659415" y="3793909"/>
              <a:ext cx="679887" cy="694401"/>
              <a:chOff x="7414402" y="1893254"/>
              <a:chExt cx="1117653" cy="694401"/>
            </a:xfrm>
          </p:grpSpPr>
          <p:sp>
            <p:nvSpPr>
              <p:cNvPr id="294" name="Freeform: Shape 293"/>
              <p:cNvSpPr/>
              <p:nvPr/>
            </p:nvSpPr>
            <p:spPr>
              <a:xfrm rot="21433409">
                <a:off x="7741122" y="1978030"/>
                <a:ext cx="790933" cy="604891"/>
              </a:xfrm>
              <a:custGeom>
                <a:avLst/>
                <a:gdLst>
                  <a:gd name="connsiteX0" fmla="*/ 0 w 1528763"/>
                  <a:gd name="connsiteY0" fmla="*/ 752475 h 785813"/>
                  <a:gd name="connsiteX1" fmla="*/ 366713 w 1528763"/>
                  <a:gd name="connsiteY1" fmla="*/ 709613 h 785813"/>
                  <a:gd name="connsiteX2" fmla="*/ 528638 w 1528763"/>
                  <a:gd name="connsiteY2" fmla="*/ 333375 h 785813"/>
                  <a:gd name="connsiteX3" fmla="*/ 795338 w 1528763"/>
                  <a:gd name="connsiteY3" fmla="*/ 0 h 785813"/>
                  <a:gd name="connsiteX4" fmla="*/ 1028700 w 1528763"/>
                  <a:gd name="connsiteY4" fmla="*/ 342900 h 785813"/>
                  <a:gd name="connsiteX5" fmla="*/ 1171575 w 1528763"/>
                  <a:gd name="connsiteY5" fmla="*/ 733425 h 785813"/>
                  <a:gd name="connsiteX6" fmla="*/ 1528763 w 1528763"/>
                  <a:gd name="connsiteY6" fmla="*/ 785813 h 785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28763" h="785813">
                    <a:moveTo>
                      <a:pt x="0" y="752475"/>
                    </a:moveTo>
                    <a:lnTo>
                      <a:pt x="366713" y="709613"/>
                    </a:lnTo>
                    <a:lnTo>
                      <a:pt x="528638" y="333375"/>
                    </a:lnTo>
                    <a:lnTo>
                      <a:pt x="795338" y="0"/>
                    </a:lnTo>
                    <a:lnTo>
                      <a:pt x="1028700" y="342900"/>
                    </a:lnTo>
                    <a:lnTo>
                      <a:pt x="1171575" y="733425"/>
                    </a:lnTo>
                    <a:lnTo>
                      <a:pt x="1528763" y="785813"/>
                    </a:lnTo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+mj-lt"/>
                </a:endParaRPr>
              </a:p>
            </p:txBody>
          </p:sp>
          <p:cxnSp>
            <p:nvCxnSpPr>
              <p:cNvPr id="295" name="Straight Connector 294"/>
              <p:cNvCxnSpPr/>
              <p:nvPr/>
            </p:nvCxnSpPr>
            <p:spPr>
              <a:xfrm>
                <a:off x="7414402" y="2575589"/>
                <a:ext cx="1054693" cy="0"/>
              </a:xfrm>
              <a:prstGeom prst="line">
                <a:avLst/>
              </a:prstGeom>
              <a:ln w="28575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6" name="Straight Connector 295"/>
              <p:cNvCxnSpPr/>
              <p:nvPr/>
            </p:nvCxnSpPr>
            <p:spPr>
              <a:xfrm>
                <a:off x="7918316" y="1893254"/>
                <a:ext cx="0" cy="694401"/>
              </a:xfrm>
              <a:prstGeom prst="line">
                <a:avLst/>
              </a:prstGeom>
              <a:ln w="28575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93" name="Straight Arrow Connector 292"/>
            <p:cNvCxnSpPr/>
            <p:nvPr/>
          </p:nvCxnSpPr>
          <p:spPr>
            <a:xfrm>
              <a:off x="4458400" y="4141109"/>
              <a:ext cx="402030" cy="0"/>
            </a:xfrm>
            <a:prstGeom prst="straightConnector1">
              <a:avLst/>
            </a:prstGeom>
            <a:ln w="19050">
              <a:solidFill>
                <a:schemeClr val="tx2">
                  <a:lumMod val="50000"/>
                </a:schemeClr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0" name="Graphic 299" descr="Clock with solid fill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177665" y="2635581"/>
            <a:ext cx="459665" cy="459665"/>
          </a:xfrm>
          <a:prstGeom prst="rect">
            <a:avLst/>
          </a:prstGeom>
        </p:spPr>
      </p:pic>
      <p:grpSp>
        <p:nvGrpSpPr>
          <p:cNvPr id="301" name="Group 300"/>
          <p:cNvGrpSpPr/>
          <p:nvPr/>
        </p:nvGrpSpPr>
        <p:grpSpPr>
          <a:xfrm>
            <a:off x="4730988" y="3691658"/>
            <a:ext cx="679324" cy="361747"/>
            <a:chOff x="4209238" y="1558719"/>
            <a:chExt cx="1312523" cy="698932"/>
          </a:xfrm>
        </p:grpSpPr>
        <p:grpSp>
          <p:nvGrpSpPr>
            <p:cNvPr id="302" name="Group 301"/>
            <p:cNvGrpSpPr/>
            <p:nvPr/>
          </p:nvGrpSpPr>
          <p:grpSpPr>
            <a:xfrm>
              <a:off x="4209238" y="1558719"/>
              <a:ext cx="1269114" cy="698932"/>
              <a:chOff x="2771334" y="1350498"/>
              <a:chExt cx="3453614" cy="1069145"/>
            </a:xfrm>
          </p:grpSpPr>
          <p:sp>
            <p:nvSpPr>
              <p:cNvPr id="304" name="Rectangle 303"/>
              <p:cNvSpPr/>
              <p:nvPr/>
            </p:nvSpPr>
            <p:spPr>
              <a:xfrm>
                <a:off x="2778369" y="1800665"/>
                <a:ext cx="3446579" cy="618978"/>
              </a:xfrm>
              <a:prstGeom prst="rect">
                <a:avLst/>
              </a:prstGeom>
              <a:solidFill>
                <a:srgbClr val="FF0000">
                  <a:alpha val="2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+mj-lt"/>
                </a:endParaRPr>
              </a:p>
            </p:txBody>
          </p:sp>
          <p:sp>
            <p:nvSpPr>
              <p:cNvPr id="305" name="Rectangle 304"/>
              <p:cNvSpPr/>
              <p:nvPr/>
            </p:nvSpPr>
            <p:spPr>
              <a:xfrm>
                <a:off x="2778369" y="1350498"/>
                <a:ext cx="3446579" cy="450166"/>
              </a:xfrm>
              <a:prstGeom prst="rect">
                <a:avLst/>
              </a:prstGeom>
              <a:solidFill>
                <a:srgbClr val="92D050">
                  <a:alpha val="2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+mj-lt"/>
                </a:endParaRPr>
              </a:p>
            </p:txBody>
          </p:sp>
          <p:cxnSp>
            <p:nvCxnSpPr>
              <p:cNvPr id="306" name="Straight Connector 305"/>
              <p:cNvCxnSpPr/>
              <p:nvPr/>
            </p:nvCxnSpPr>
            <p:spPr>
              <a:xfrm>
                <a:off x="2778369" y="1350498"/>
                <a:ext cx="0" cy="1069145"/>
              </a:xfrm>
              <a:prstGeom prst="line">
                <a:avLst/>
              </a:prstGeom>
              <a:ln w="28575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7" name="Straight Connector 306"/>
              <p:cNvCxnSpPr/>
              <p:nvPr/>
            </p:nvCxnSpPr>
            <p:spPr>
              <a:xfrm flipH="1">
                <a:off x="2771335" y="2419643"/>
                <a:ext cx="3446585" cy="0"/>
              </a:xfrm>
              <a:prstGeom prst="line">
                <a:avLst/>
              </a:prstGeom>
              <a:ln w="28575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8" name="Straight Connector 307"/>
              <p:cNvCxnSpPr/>
              <p:nvPr/>
            </p:nvCxnSpPr>
            <p:spPr>
              <a:xfrm flipH="1">
                <a:off x="2771335" y="1807699"/>
                <a:ext cx="3446585" cy="0"/>
              </a:xfrm>
              <a:prstGeom prst="line">
                <a:avLst/>
              </a:prstGeom>
              <a:ln w="381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9" name="Freeform: Shape 308"/>
              <p:cNvSpPr/>
              <p:nvPr/>
            </p:nvSpPr>
            <p:spPr>
              <a:xfrm>
                <a:off x="2771334" y="1432751"/>
                <a:ext cx="3446581" cy="698588"/>
              </a:xfrm>
              <a:custGeom>
                <a:avLst/>
                <a:gdLst>
                  <a:gd name="connsiteX0" fmla="*/ 0 w 3376800"/>
                  <a:gd name="connsiteY0" fmla="*/ 93788 h 698588"/>
                  <a:gd name="connsiteX1" fmla="*/ 201600 w 3376800"/>
                  <a:gd name="connsiteY1" fmla="*/ 188 h 698588"/>
                  <a:gd name="connsiteX2" fmla="*/ 324000 w 3376800"/>
                  <a:gd name="connsiteY2" fmla="*/ 115388 h 698588"/>
                  <a:gd name="connsiteX3" fmla="*/ 648000 w 3376800"/>
                  <a:gd name="connsiteY3" fmla="*/ 93788 h 698588"/>
                  <a:gd name="connsiteX4" fmla="*/ 842400 w 3376800"/>
                  <a:gd name="connsiteY4" fmla="*/ 187388 h 698588"/>
                  <a:gd name="connsiteX5" fmla="*/ 1332000 w 3376800"/>
                  <a:gd name="connsiteY5" fmla="*/ 158588 h 698588"/>
                  <a:gd name="connsiteX6" fmla="*/ 1411200 w 3376800"/>
                  <a:gd name="connsiteY6" fmla="*/ 244988 h 698588"/>
                  <a:gd name="connsiteX7" fmla="*/ 1749600 w 3376800"/>
                  <a:gd name="connsiteY7" fmla="*/ 187388 h 698588"/>
                  <a:gd name="connsiteX8" fmla="*/ 1994400 w 3376800"/>
                  <a:gd name="connsiteY8" fmla="*/ 244988 h 698588"/>
                  <a:gd name="connsiteX9" fmla="*/ 2138400 w 3376800"/>
                  <a:gd name="connsiteY9" fmla="*/ 266588 h 698588"/>
                  <a:gd name="connsiteX10" fmla="*/ 2361600 w 3376800"/>
                  <a:gd name="connsiteY10" fmla="*/ 295388 h 698588"/>
                  <a:gd name="connsiteX11" fmla="*/ 2448000 w 3376800"/>
                  <a:gd name="connsiteY11" fmla="*/ 403388 h 698588"/>
                  <a:gd name="connsiteX12" fmla="*/ 2534400 w 3376800"/>
                  <a:gd name="connsiteY12" fmla="*/ 417788 h 698588"/>
                  <a:gd name="connsiteX13" fmla="*/ 2700000 w 3376800"/>
                  <a:gd name="connsiteY13" fmla="*/ 453788 h 698588"/>
                  <a:gd name="connsiteX14" fmla="*/ 2793600 w 3376800"/>
                  <a:gd name="connsiteY14" fmla="*/ 518588 h 698588"/>
                  <a:gd name="connsiteX15" fmla="*/ 3067200 w 3376800"/>
                  <a:gd name="connsiteY15" fmla="*/ 554588 h 698588"/>
                  <a:gd name="connsiteX16" fmla="*/ 3132000 w 3376800"/>
                  <a:gd name="connsiteY16" fmla="*/ 604988 h 698588"/>
                  <a:gd name="connsiteX17" fmla="*/ 3247200 w 3376800"/>
                  <a:gd name="connsiteY17" fmla="*/ 662588 h 698588"/>
                  <a:gd name="connsiteX18" fmla="*/ 3333600 w 3376800"/>
                  <a:gd name="connsiteY18" fmla="*/ 669788 h 698588"/>
                  <a:gd name="connsiteX19" fmla="*/ 3376800 w 3376800"/>
                  <a:gd name="connsiteY19" fmla="*/ 698588 h 6985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3376800" h="698588">
                    <a:moveTo>
                      <a:pt x="0" y="93788"/>
                    </a:moveTo>
                    <a:cubicBezTo>
                      <a:pt x="73800" y="45188"/>
                      <a:pt x="147600" y="-3412"/>
                      <a:pt x="201600" y="188"/>
                    </a:cubicBezTo>
                    <a:cubicBezTo>
                      <a:pt x="255600" y="3788"/>
                      <a:pt x="249600" y="99788"/>
                      <a:pt x="324000" y="115388"/>
                    </a:cubicBezTo>
                    <a:cubicBezTo>
                      <a:pt x="398400" y="130988"/>
                      <a:pt x="561600" y="81788"/>
                      <a:pt x="648000" y="93788"/>
                    </a:cubicBezTo>
                    <a:cubicBezTo>
                      <a:pt x="734400" y="105788"/>
                      <a:pt x="728400" y="176588"/>
                      <a:pt x="842400" y="187388"/>
                    </a:cubicBezTo>
                    <a:cubicBezTo>
                      <a:pt x="956400" y="198188"/>
                      <a:pt x="1237200" y="148988"/>
                      <a:pt x="1332000" y="158588"/>
                    </a:cubicBezTo>
                    <a:cubicBezTo>
                      <a:pt x="1426800" y="168188"/>
                      <a:pt x="1341600" y="240188"/>
                      <a:pt x="1411200" y="244988"/>
                    </a:cubicBezTo>
                    <a:cubicBezTo>
                      <a:pt x="1480800" y="249788"/>
                      <a:pt x="1652400" y="187388"/>
                      <a:pt x="1749600" y="187388"/>
                    </a:cubicBezTo>
                    <a:cubicBezTo>
                      <a:pt x="1846800" y="187388"/>
                      <a:pt x="1929600" y="231788"/>
                      <a:pt x="1994400" y="244988"/>
                    </a:cubicBezTo>
                    <a:cubicBezTo>
                      <a:pt x="2059200" y="258188"/>
                      <a:pt x="2077200" y="258188"/>
                      <a:pt x="2138400" y="266588"/>
                    </a:cubicBezTo>
                    <a:cubicBezTo>
                      <a:pt x="2199600" y="274988"/>
                      <a:pt x="2310000" y="272588"/>
                      <a:pt x="2361600" y="295388"/>
                    </a:cubicBezTo>
                    <a:cubicBezTo>
                      <a:pt x="2413200" y="318188"/>
                      <a:pt x="2419200" y="382988"/>
                      <a:pt x="2448000" y="403388"/>
                    </a:cubicBezTo>
                    <a:cubicBezTo>
                      <a:pt x="2476800" y="423788"/>
                      <a:pt x="2534400" y="417788"/>
                      <a:pt x="2534400" y="417788"/>
                    </a:cubicBezTo>
                    <a:cubicBezTo>
                      <a:pt x="2576400" y="426188"/>
                      <a:pt x="2656800" y="436988"/>
                      <a:pt x="2700000" y="453788"/>
                    </a:cubicBezTo>
                    <a:cubicBezTo>
                      <a:pt x="2743200" y="470588"/>
                      <a:pt x="2732400" y="501788"/>
                      <a:pt x="2793600" y="518588"/>
                    </a:cubicBezTo>
                    <a:cubicBezTo>
                      <a:pt x="2854800" y="535388"/>
                      <a:pt x="3010800" y="540188"/>
                      <a:pt x="3067200" y="554588"/>
                    </a:cubicBezTo>
                    <a:cubicBezTo>
                      <a:pt x="3123600" y="568988"/>
                      <a:pt x="3102000" y="586988"/>
                      <a:pt x="3132000" y="604988"/>
                    </a:cubicBezTo>
                    <a:cubicBezTo>
                      <a:pt x="3162000" y="622988"/>
                      <a:pt x="3213600" y="651788"/>
                      <a:pt x="3247200" y="662588"/>
                    </a:cubicBezTo>
                    <a:cubicBezTo>
                      <a:pt x="3280800" y="673388"/>
                      <a:pt x="3312000" y="663788"/>
                      <a:pt x="3333600" y="669788"/>
                    </a:cubicBezTo>
                    <a:cubicBezTo>
                      <a:pt x="3355200" y="675788"/>
                      <a:pt x="3366000" y="687188"/>
                      <a:pt x="3376800" y="698588"/>
                    </a:cubicBezTo>
                  </a:path>
                </a:pathLst>
              </a:custGeom>
              <a:no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+mj-lt"/>
                </a:endParaRPr>
              </a:p>
            </p:txBody>
          </p:sp>
        </p:grpSp>
        <p:sp>
          <p:nvSpPr>
            <p:cNvPr id="303" name="Rectangle 302"/>
            <p:cNvSpPr/>
            <p:nvPr/>
          </p:nvSpPr>
          <p:spPr>
            <a:xfrm>
              <a:off x="5076620" y="1799668"/>
              <a:ext cx="445141" cy="323281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  <a:cs typeface="+mj-lt"/>
              </a:endParaRPr>
            </a:p>
          </p:txBody>
        </p:sp>
      </p:grpSp>
      <p:grpSp>
        <p:nvGrpSpPr>
          <p:cNvPr id="312" name="Group 311"/>
          <p:cNvGrpSpPr/>
          <p:nvPr/>
        </p:nvGrpSpPr>
        <p:grpSpPr>
          <a:xfrm>
            <a:off x="5921678" y="3590667"/>
            <a:ext cx="1154105" cy="646451"/>
            <a:chOff x="2657456" y="3162391"/>
            <a:chExt cx="1991915" cy="1115735"/>
          </a:xfrm>
        </p:grpSpPr>
        <p:grpSp>
          <p:nvGrpSpPr>
            <p:cNvPr id="316" name="Group 315"/>
            <p:cNvGrpSpPr/>
            <p:nvPr/>
          </p:nvGrpSpPr>
          <p:grpSpPr>
            <a:xfrm>
              <a:off x="2657456" y="3162391"/>
              <a:ext cx="1991915" cy="1115735"/>
              <a:chOff x="2657457" y="3162392"/>
              <a:chExt cx="1372038" cy="768522"/>
            </a:xfrm>
          </p:grpSpPr>
          <p:sp>
            <p:nvSpPr>
              <p:cNvPr id="322" name="Rectangle 321"/>
              <p:cNvSpPr/>
              <p:nvPr/>
            </p:nvSpPr>
            <p:spPr>
              <a:xfrm>
                <a:off x="2785971" y="3204280"/>
                <a:ext cx="1094665" cy="66920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+mj-lt"/>
                </a:endParaRPr>
              </a:p>
            </p:txBody>
          </p:sp>
          <p:sp>
            <p:nvSpPr>
              <p:cNvPr id="323" name="Rectangle: Rounded Corners 322"/>
              <p:cNvSpPr/>
              <p:nvPr/>
            </p:nvSpPr>
            <p:spPr>
              <a:xfrm>
                <a:off x="2657457" y="3162392"/>
                <a:ext cx="148859" cy="768522"/>
              </a:xfrm>
              <a:prstGeom prst="round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+mj-lt"/>
                </a:endParaRPr>
              </a:p>
            </p:txBody>
          </p:sp>
          <p:sp>
            <p:nvSpPr>
              <p:cNvPr id="324" name="Rectangle: Rounded Corners 323"/>
              <p:cNvSpPr/>
              <p:nvPr/>
            </p:nvSpPr>
            <p:spPr>
              <a:xfrm>
                <a:off x="3880636" y="3162392"/>
                <a:ext cx="148859" cy="768522"/>
              </a:xfrm>
              <a:prstGeom prst="round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+mj-lt"/>
                </a:endParaRPr>
              </a:p>
            </p:txBody>
          </p:sp>
        </p:grpSp>
        <p:grpSp>
          <p:nvGrpSpPr>
            <p:cNvPr id="317" name="Group 316"/>
            <p:cNvGrpSpPr/>
            <p:nvPr/>
          </p:nvGrpSpPr>
          <p:grpSpPr>
            <a:xfrm>
              <a:off x="3210308" y="3316563"/>
              <a:ext cx="679573" cy="689875"/>
              <a:chOff x="5775857" y="3104643"/>
              <a:chExt cx="722472" cy="733424"/>
            </a:xfrm>
            <a:solidFill>
              <a:schemeClr val="accent6">
                <a:lumMod val="50000"/>
                <a:lumOff val="50000"/>
              </a:schemeClr>
            </a:solidFill>
          </p:grpSpPr>
          <p:sp>
            <p:nvSpPr>
              <p:cNvPr id="319" name="Freeform: Shape 318"/>
              <p:cNvSpPr/>
              <p:nvPr/>
            </p:nvSpPr>
            <p:spPr>
              <a:xfrm>
                <a:off x="5874822" y="3201988"/>
                <a:ext cx="113157" cy="113157"/>
              </a:xfrm>
              <a:custGeom>
                <a:avLst/>
                <a:gdLst>
                  <a:gd name="connsiteX0" fmla="*/ 113157 w 113157"/>
                  <a:gd name="connsiteY0" fmla="*/ 56579 h 113157"/>
                  <a:gd name="connsiteX1" fmla="*/ 56578 w 113157"/>
                  <a:gd name="connsiteY1" fmla="*/ 113157 h 113157"/>
                  <a:gd name="connsiteX2" fmla="*/ 0 w 113157"/>
                  <a:gd name="connsiteY2" fmla="*/ 56578 h 113157"/>
                  <a:gd name="connsiteX3" fmla="*/ 56578 w 113157"/>
                  <a:gd name="connsiteY3" fmla="*/ 0 h 113157"/>
                  <a:gd name="connsiteX4" fmla="*/ 113157 w 113157"/>
                  <a:gd name="connsiteY4" fmla="*/ 56579 h 113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157" h="113157">
                    <a:moveTo>
                      <a:pt x="113157" y="56579"/>
                    </a:moveTo>
                    <a:cubicBezTo>
                      <a:pt x="113157" y="87826"/>
                      <a:pt x="87826" y="113157"/>
                      <a:pt x="56578" y="113157"/>
                    </a:cubicBezTo>
                    <a:cubicBezTo>
                      <a:pt x="25331" y="113157"/>
                      <a:pt x="0" y="87826"/>
                      <a:pt x="0" y="56578"/>
                    </a:cubicBezTo>
                    <a:cubicBezTo>
                      <a:pt x="0" y="25331"/>
                      <a:pt x="25331" y="0"/>
                      <a:pt x="56578" y="0"/>
                    </a:cubicBezTo>
                    <a:cubicBezTo>
                      <a:pt x="87826" y="0"/>
                      <a:pt x="113157" y="25331"/>
                      <a:pt x="113157" y="565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+mj-lt"/>
                  <a:cs typeface="+mj-lt"/>
                </a:endParaRPr>
              </a:p>
            </p:txBody>
          </p:sp>
          <p:sp>
            <p:nvSpPr>
              <p:cNvPr id="320" name="Freeform: Shape 319"/>
              <p:cNvSpPr/>
              <p:nvPr/>
            </p:nvSpPr>
            <p:spPr>
              <a:xfrm>
                <a:off x="5775857" y="3232614"/>
                <a:ext cx="493343" cy="605453"/>
              </a:xfrm>
              <a:custGeom>
                <a:avLst/>
                <a:gdLst>
                  <a:gd name="connsiteX0" fmla="*/ 489204 w 493343"/>
                  <a:gd name="connsiteY0" fmla="*/ 4140 h 605453"/>
                  <a:gd name="connsiteX1" fmla="*/ 469011 w 493343"/>
                  <a:gd name="connsiteY1" fmla="*/ 4140 h 605453"/>
                  <a:gd name="connsiteX2" fmla="*/ 345948 w 493343"/>
                  <a:gd name="connsiteY2" fmla="*/ 127203 h 605453"/>
                  <a:gd name="connsiteX3" fmla="*/ 318230 w 493343"/>
                  <a:gd name="connsiteY3" fmla="*/ 134251 h 605453"/>
                  <a:gd name="connsiteX4" fmla="*/ 280702 w 493343"/>
                  <a:gd name="connsiteY4" fmla="*/ 194354 h 605453"/>
                  <a:gd name="connsiteX5" fmla="*/ 270034 w 493343"/>
                  <a:gd name="connsiteY5" fmla="*/ 148920 h 605453"/>
                  <a:gd name="connsiteX6" fmla="*/ 261557 w 493343"/>
                  <a:gd name="connsiteY6" fmla="*/ 133299 h 605453"/>
                  <a:gd name="connsiteX7" fmla="*/ 202121 w 493343"/>
                  <a:gd name="connsiteY7" fmla="*/ 102247 h 605453"/>
                  <a:gd name="connsiteX8" fmla="*/ 155543 w 493343"/>
                  <a:gd name="connsiteY8" fmla="*/ 96628 h 605453"/>
                  <a:gd name="connsiteX9" fmla="*/ 108871 w 493343"/>
                  <a:gd name="connsiteY9" fmla="*/ 103676 h 605453"/>
                  <a:gd name="connsiteX10" fmla="*/ 49530 w 493343"/>
                  <a:gd name="connsiteY10" fmla="*/ 134728 h 605453"/>
                  <a:gd name="connsiteX11" fmla="*/ 41053 w 493343"/>
                  <a:gd name="connsiteY11" fmla="*/ 150349 h 605453"/>
                  <a:gd name="connsiteX12" fmla="*/ 0 w 493343"/>
                  <a:gd name="connsiteY12" fmla="*/ 325609 h 605453"/>
                  <a:gd name="connsiteX13" fmla="*/ 28575 w 493343"/>
                  <a:gd name="connsiteY13" fmla="*/ 354184 h 605453"/>
                  <a:gd name="connsiteX14" fmla="*/ 55436 w 493343"/>
                  <a:gd name="connsiteY14" fmla="*/ 333038 h 605453"/>
                  <a:gd name="connsiteX15" fmla="*/ 85154 w 493343"/>
                  <a:gd name="connsiteY15" fmla="*/ 210070 h 605453"/>
                  <a:gd name="connsiteX16" fmla="*/ 85154 w 493343"/>
                  <a:gd name="connsiteY16" fmla="*/ 605453 h 605453"/>
                  <a:gd name="connsiteX17" fmla="*/ 141446 w 493343"/>
                  <a:gd name="connsiteY17" fmla="*/ 605453 h 605453"/>
                  <a:gd name="connsiteX18" fmla="*/ 141446 w 493343"/>
                  <a:gd name="connsiteY18" fmla="*/ 351040 h 605453"/>
                  <a:gd name="connsiteX19" fmla="*/ 170021 w 493343"/>
                  <a:gd name="connsiteY19" fmla="*/ 351040 h 605453"/>
                  <a:gd name="connsiteX20" fmla="*/ 170021 w 493343"/>
                  <a:gd name="connsiteY20" fmla="*/ 605453 h 605453"/>
                  <a:gd name="connsiteX21" fmla="*/ 226219 w 493343"/>
                  <a:gd name="connsiteY21" fmla="*/ 605453 h 605453"/>
                  <a:gd name="connsiteX22" fmla="*/ 226219 w 493343"/>
                  <a:gd name="connsiteY22" fmla="*/ 208261 h 605453"/>
                  <a:gd name="connsiteX23" fmla="*/ 236696 w 493343"/>
                  <a:gd name="connsiteY23" fmla="*/ 253028 h 605453"/>
                  <a:gd name="connsiteX24" fmla="*/ 242316 w 493343"/>
                  <a:gd name="connsiteY24" fmla="*/ 260172 h 605453"/>
                  <a:gd name="connsiteX25" fmla="*/ 280416 w 493343"/>
                  <a:gd name="connsiteY25" fmla="*/ 273602 h 605453"/>
                  <a:gd name="connsiteX26" fmla="*/ 303276 w 493343"/>
                  <a:gd name="connsiteY26" fmla="*/ 263220 h 605453"/>
                  <a:gd name="connsiteX27" fmla="*/ 361379 w 493343"/>
                  <a:gd name="connsiteY27" fmla="*/ 167970 h 605453"/>
                  <a:gd name="connsiteX28" fmla="*/ 365284 w 493343"/>
                  <a:gd name="connsiteY28" fmla="*/ 148253 h 605453"/>
                  <a:gd name="connsiteX29" fmla="*/ 489109 w 493343"/>
                  <a:gd name="connsiteY29" fmla="*/ 24428 h 605453"/>
                  <a:gd name="connsiteX30" fmla="*/ 489204 w 493343"/>
                  <a:gd name="connsiteY30" fmla="*/ 4140 h 6054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493343" h="605453">
                    <a:moveTo>
                      <a:pt x="489204" y="4140"/>
                    </a:moveTo>
                    <a:cubicBezTo>
                      <a:pt x="483604" y="-1380"/>
                      <a:pt x="474611" y="-1380"/>
                      <a:pt x="469011" y="4140"/>
                    </a:cubicBezTo>
                    <a:lnTo>
                      <a:pt x="345948" y="127203"/>
                    </a:lnTo>
                    <a:cubicBezTo>
                      <a:pt x="336113" y="124427"/>
                      <a:pt x="325545" y="127114"/>
                      <a:pt x="318230" y="134251"/>
                    </a:cubicBezTo>
                    <a:cubicBezTo>
                      <a:pt x="316230" y="136252"/>
                      <a:pt x="280702" y="194354"/>
                      <a:pt x="280702" y="194354"/>
                    </a:cubicBezTo>
                    <a:lnTo>
                      <a:pt x="270034" y="148920"/>
                    </a:lnTo>
                    <a:cubicBezTo>
                      <a:pt x="268621" y="143062"/>
                      <a:pt x="265699" y="137676"/>
                      <a:pt x="261557" y="133299"/>
                    </a:cubicBezTo>
                    <a:cubicBezTo>
                      <a:pt x="244001" y="119108"/>
                      <a:pt x="223797" y="108552"/>
                      <a:pt x="202121" y="102247"/>
                    </a:cubicBezTo>
                    <a:cubicBezTo>
                      <a:pt x="186797" y="98970"/>
                      <a:pt x="171207" y="97089"/>
                      <a:pt x="155543" y="96628"/>
                    </a:cubicBezTo>
                    <a:cubicBezTo>
                      <a:pt x="139740" y="96871"/>
                      <a:pt x="124041" y="99242"/>
                      <a:pt x="108871" y="103676"/>
                    </a:cubicBezTo>
                    <a:cubicBezTo>
                      <a:pt x="86998" y="109410"/>
                      <a:pt x="66710" y="120027"/>
                      <a:pt x="49530" y="134728"/>
                    </a:cubicBezTo>
                    <a:cubicBezTo>
                      <a:pt x="45351" y="139078"/>
                      <a:pt x="42422" y="144474"/>
                      <a:pt x="41053" y="150349"/>
                    </a:cubicBezTo>
                    <a:cubicBezTo>
                      <a:pt x="41053" y="150349"/>
                      <a:pt x="0" y="322751"/>
                      <a:pt x="0" y="325609"/>
                    </a:cubicBezTo>
                    <a:cubicBezTo>
                      <a:pt x="0" y="341391"/>
                      <a:pt x="12794" y="354184"/>
                      <a:pt x="28575" y="354184"/>
                    </a:cubicBezTo>
                    <a:cubicBezTo>
                      <a:pt x="41222" y="353859"/>
                      <a:pt x="52150" y="345256"/>
                      <a:pt x="55436" y="333038"/>
                    </a:cubicBezTo>
                    <a:lnTo>
                      <a:pt x="85154" y="210070"/>
                    </a:lnTo>
                    <a:lnTo>
                      <a:pt x="85154" y="605453"/>
                    </a:lnTo>
                    <a:lnTo>
                      <a:pt x="141446" y="605453"/>
                    </a:lnTo>
                    <a:lnTo>
                      <a:pt x="141446" y="351040"/>
                    </a:lnTo>
                    <a:lnTo>
                      <a:pt x="170021" y="351040"/>
                    </a:lnTo>
                    <a:lnTo>
                      <a:pt x="170021" y="605453"/>
                    </a:lnTo>
                    <a:lnTo>
                      <a:pt x="226219" y="605453"/>
                    </a:lnTo>
                    <a:lnTo>
                      <a:pt x="226219" y="208261"/>
                    </a:lnTo>
                    <a:lnTo>
                      <a:pt x="236696" y="253028"/>
                    </a:lnTo>
                    <a:cubicBezTo>
                      <a:pt x="237423" y="256123"/>
                      <a:pt x="239479" y="258737"/>
                      <a:pt x="242316" y="260172"/>
                    </a:cubicBezTo>
                    <a:cubicBezTo>
                      <a:pt x="253269" y="268579"/>
                      <a:pt x="266612" y="273282"/>
                      <a:pt x="280416" y="273602"/>
                    </a:cubicBezTo>
                    <a:cubicBezTo>
                      <a:pt x="289404" y="274860"/>
                      <a:pt x="298310" y="270815"/>
                      <a:pt x="303276" y="263220"/>
                    </a:cubicBezTo>
                    <a:lnTo>
                      <a:pt x="361379" y="167970"/>
                    </a:lnTo>
                    <a:cubicBezTo>
                      <a:pt x="365092" y="162114"/>
                      <a:pt x="366486" y="155082"/>
                      <a:pt x="365284" y="148253"/>
                    </a:cubicBezTo>
                    <a:lnTo>
                      <a:pt x="489109" y="24428"/>
                    </a:lnTo>
                    <a:cubicBezTo>
                      <a:pt x="494717" y="18844"/>
                      <a:pt x="494760" y="9777"/>
                      <a:pt x="489204" y="414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+mj-lt"/>
                  <a:cs typeface="+mj-lt"/>
                </a:endParaRPr>
              </a:p>
            </p:txBody>
          </p:sp>
          <p:sp>
            <p:nvSpPr>
              <p:cNvPr id="321" name="Freeform: Shape 320"/>
              <p:cNvSpPr/>
              <p:nvPr/>
            </p:nvSpPr>
            <p:spPr>
              <a:xfrm>
                <a:off x="5955404" y="3104643"/>
                <a:ext cx="542925" cy="390525"/>
              </a:xfrm>
              <a:custGeom>
                <a:avLst/>
                <a:gdLst>
                  <a:gd name="connsiteX0" fmla="*/ 504825 w 542925"/>
                  <a:gd name="connsiteY0" fmla="*/ 0 h 390525"/>
                  <a:gd name="connsiteX1" fmla="*/ 38100 w 542925"/>
                  <a:gd name="connsiteY1" fmla="*/ 0 h 390525"/>
                  <a:gd name="connsiteX2" fmla="*/ 0 w 542925"/>
                  <a:gd name="connsiteY2" fmla="*/ 38100 h 390525"/>
                  <a:gd name="connsiteX3" fmla="*/ 0 w 542925"/>
                  <a:gd name="connsiteY3" fmla="*/ 72390 h 390525"/>
                  <a:gd name="connsiteX4" fmla="*/ 38100 w 542925"/>
                  <a:gd name="connsiteY4" fmla="*/ 95250 h 390525"/>
                  <a:gd name="connsiteX5" fmla="*/ 38100 w 542925"/>
                  <a:gd name="connsiteY5" fmla="*/ 38100 h 390525"/>
                  <a:gd name="connsiteX6" fmla="*/ 504825 w 542925"/>
                  <a:gd name="connsiteY6" fmla="*/ 38100 h 390525"/>
                  <a:gd name="connsiteX7" fmla="*/ 504825 w 542925"/>
                  <a:gd name="connsiteY7" fmla="*/ 352425 h 390525"/>
                  <a:gd name="connsiteX8" fmla="*/ 179737 w 542925"/>
                  <a:gd name="connsiteY8" fmla="*/ 352425 h 390525"/>
                  <a:gd name="connsiteX9" fmla="*/ 156496 w 542925"/>
                  <a:gd name="connsiteY9" fmla="*/ 390525 h 390525"/>
                  <a:gd name="connsiteX10" fmla="*/ 504825 w 542925"/>
                  <a:gd name="connsiteY10" fmla="*/ 390525 h 390525"/>
                  <a:gd name="connsiteX11" fmla="*/ 542925 w 542925"/>
                  <a:gd name="connsiteY11" fmla="*/ 352425 h 390525"/>
                  <a:gd name="connsiteX12" fmla="*/ 542925 w 542925"/>
                  <a:gd name="connsiteY12" fmla="*/ 38100 h 390525"/>
                  <a:gd name="connsiteX13" fmla="*/ 504825 w 542925"/>
                  <a:gd name="connsiteY13" fmla="*/ 0 h 390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542925" h="390525">
                    <a:moveTo>
                      <a:pt x="504825" y="0"/>
                    </a:moveTo>
                    <a:lnTo>
                      <a:pt x="38100" y="0"/>
                    </a:lnTo>
                    <a:cubicBezTo>
                      <a:pt x="17058" y="0"/>
                      <a:pt x="0" y="17058"/>
                      <a:pt x="0" y="38100"/>
                    </a:cubicBezTo>
                    <a:lnTo>
                      <a:pt x="0" y="72390"/>
                    </a:lnTo>
                    <a:cubicBezTo>
                      <a:pt x="14564" y="76354"/>
                      <a:pt x="27748" y="84266"/>
                      <a:pt x="38100" y="95250"/>
                    </a:cubicBezTo>
                    <a:lnTo>
                      <a:pt x="38100" y="38100"/>
                    </a:lnTo>
                    <a:lnTo>
                      <a:pt x="504825" y="38100"/>
                    </a:lnTo>
                    <a:lnTo>
                      <a:pt x="504825" y="352425"/>
                    </a:lnTo>
                    <a:lnTo>
                      <a:pt x="179737" y="352425"/>
                    </a:lnTo>
                    <a:lnTo>
                      <a:pt x="156496" y="390525"/>
                    </a:lnTo>
                    <a:lnTo>
                      <a:pt x="504825" y="390525"/>
                    </a:lnTo>
                    <a:cubicBezTo>
                      <a:pt x="525867" y="390525"/>
                      <a:pt x="542925" y="373467"/>
                      <a:pt x="542925" y="352425"/>
                    </a:cubicBezTo>
                    <a:lnTo>
                      <a:pt x="542925" y="38100"/>
                    </a:lnTo>
                    <a:cubicBezTo>
                      <a:pt x="542925" y="17058"/>
                      <a:pt x="525867" y="0"/>
                      <a:pt x="504825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+mj-lt"/>
                  <a:cs typeface="+mj-lt"/>
                </a:endParaRPr>
              </a:p>
            </p:txBody>
          </p:sp>
        </p:grpSp>
        <p:pic>
          <p:nvPicPr>
            <p:cNvPr id="318" name="Graphic 317" descr="Artificial Intelligence with solid fill"/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550095" y="3700236"/>
              <a:ext cx="428808" cy="428808"/>
            </a:xfrm>
            <a:prstGeom prst="rect">
              <a:avLst/>
            </a:prstGeom>
          </p:spPr>
        </p:pic>
      </p:grpSp>
      <p:pic>
        <p:nvPicPr>
          <p:cNvPr id="313" name="Graphic 312" descr="Artificial Intelligence with solid fill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409650" y="3679993"/>
            <a:ext cx="444596" cy="444597"/>
          </a:xfrm>
          <a:prstGeom prst="rect">
            <a:avLst/>
          </a:prstGeom>
        </p:spPr>
      </p:pic>
      <p:cxnSp>
        <p:nvCxnSpPr>
          <p:cNvPr id="314" name="Straight Arrow Connector 313"/>
          <p:cNvCxnSpPr/>
          <p:nvPr/>
        </p:nvCxnSpPr>
        <p:spPr>
          <a:xfrm>
            <a:off x="7125074" y="3888763"/>
            <a:ext cx="271261" cy="0"/>
          </a:xfrm>
          <a:prstGeom prst="straightConnector1">
            <a:avLst/>
          </a:prstGeom>
          <a:ln w="19050">
            <a:solidFill>
              <a:schemeClr val="tx2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Straight Arrow Connector 314"/>
          <p:cNvCxnSpPr/>
          <p:nvPr/>
        </p:nvCxnSpPr>
        <p:spPr>
          <a:xfrm>
            <a:off x="5573533" y="3888763"/>
            <a:ext cx="271261" cy="0"/>
          </a:xfrm>
          <a:prstGeom prst="straightConnector1">
            <a:avLst/>
          </a:prstGeom>
          <a:ln w="19050">
            <a:solidFill>
              <a:schemeClr val="tx2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7" name="Group 326"/>
          <p:cNvGrpSpPr/>
          <p:nvPr/>
        </p:nvGrpSpPr>
        <p:grpSpPr>
          <a:xfrm>
            <a:off x="5903398" y="2561323"/>
            <a:ext cx="1154105" cy="646451"/>
            <a:chOff x="2657456" y="3162391"/>
            <a:chExt cx="1991915" cy="1115735"/>
          </a:xfrm>
        </p:grpSpPr>
        <p:grpSp>
          <p:nvGrpSpPr>
            <p:cNvPr id="328" name="Group 327"/>
            <p:cNvGrpSpPr/>
            <p:nvPr/>
          </p:nvGrpSpPr>
          <p:grpSpPr>
            <a:xfrm>
              <a:off x="2657456" y="3162391"/>
              <a:ext cx="1991915" cy="1115735"/>
              <a:chOff x="2657457" y="3162392"/>
              <a:chExt cx="1372038" cy="768522"/>
            </a:xfrm>
          </p:grpSpPr>
          <p:sp>
            <p:nvSpPr>
              <p:cNvPr id="334" name="Rectangle 333"/>
              <p:cNvSpPr/>
              <p:nvPr/>
            </p:nvSpPr>
            <p:spPr>
              <a:xfrm>
                <a:off x="2785971" y="3204280"/>
                <a:ext cx="1094665" cy="66920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+mj-lt"/>
                </a:endParaRPr>
              </a:p>
            </p:txBody>
          </p:sp>
          <p:sp>
            <p:nvSpPr>
              <p:cNvPr id="335" name="Rectangle: Rounded Corners 334"/>
              <p:cNvSpPr/>
              <p:nvPr/>
            </p:nvSpPr>
            <p:spPr>
              <a:xfrm>
                <a:off x="2657457" y="3162392"/>
                <a:ext cx="148859" cy="768522"/>
              </a:xfrm>
              <a:prstGeom prst="round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+mj-lt"/>
                </a:endParaRPr>
              </a:p>
            </p:txBody>
          </p:sp>
          <p:sp>
            <p:nvSpPr>
              <p:cNvPr id="336" name="Rectangle: Rounded Corners 335"/>
              <p:cNvSpPr/>
              <p:nvPr/>
            </p:nvSpPr>
            <p:spPr>
              <a:xfrm>
                <a:off x="3880636" y="3162392"/>
                <a:ext cx="148859" cy="768522"/>
              </a:xfrm>
              <a:prstGeom prst="round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+mj-lt"/>
                </a:endParaRPr>
              </a:p>
            </p:txBody>
          </p:sp>
        </p:grpSp>
        <p:grpSp>
          <p:nvGrpSpPr>
            <p:cNvPr id="329" name="Group 328"/>
            <p:cNvGrpSpPr/>
            <p:nvPr/>
          </p:nvGrpSpPr>
          <p:grpSpPr>
            <a:xfrm>
              <a:off x="3210308" y="3316563"/>
              <a:ext cx="679573" cy="689875"/>
              <a:chOff x="5775857" y="3104643"/>
              <a:chExt cx="722472" cy="733424"/>
            </a:xfrm>
            <a:solidFill>
              <a:schemeClr val="accent6">
                <a:lumMod val="50000"/>
                <a:lumOff val="50000"/>
              </a:schemeClr>
            </a:solidFill>
          </p:grpSpPr>
          <p:sp>
            <p:nvSpPr>
              <p:cNvPr id="331" name="Freeform: Shape 330"/>
              <p:cNvSpPr/>
              <p:nvPr/>
            </p:nvSpPr>
            <p:spPr>
              <a:xfrm>
                <a:off x="5874822" y="3201988"/>
                <a:ext cx="113157" cy="113157"/>
              </a:xfrm>
              <a:custGeom>
                <a:avLst/>
                <a:gdLst>
                  <a:gd name="connsiteX0" fmla="*/ 113157 w 113157"/>
                  <a:gd name="connsiteY0" fmla="*/ 56579 h 113157"/>
                  <a:gd name="connsiteX1" fmla="*/ 56578 w 113157"/>
                  <a:gd name="connsiteY1" fmla="*/ 113157 h 113157"/>
                  <a:gd name="connsiteX2" fmla="*/ 0 w 113157"/>
                  <a:gd name="connsiteY2" fmla="*/ 56578 h 113157"/>
                  <a:gd name="connsiteX3" fmla="*/ 56578 w 113157"/>
                  <a:gd name="connsiteY3" fmla="*/ 0 h 113157"/>
                  <a:gd name="connsiteX4" fmla="*/ 113157 w 113157"/>
                  <a:gd name="connsiteY4" fmla="*/ 56579 h 113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157" h="113157">
                    <a:moveTo>
                      <a:pt x="113157" y="56579"/>
                    </a:moveTo>
                    <a:cubicBezTo>
                      <a:pt x="113157" y="87826"/>
                      <a:pt x="87826" y="113157"/>
                      <a:pt x="56578" y="113157"/>
                    </a:cubicBezTo>
                    <a:cubicBezTo>
                      <a:pt x="25331" y="113157"/>
                      <a:pt x="0" y="87826"/>
                      <a:pt x="0" y="56578"/>
                    </a:cubicBezTo>
                    <a:cubicBezTo>
                      <a:pt x="0" y="25331"/>
                      <a:pt x="25331" y="0"/>
                      <a:pt x="56578" y="0"/>
                    </a:cubicBezTo>
                    <a:cubicBezTo>
                      <a:pt x="87826" y="0"/>
                      <a:pt x="113157" y="25331"/>
                      <a:pt x="113157" y="565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+mj-lt"/>
                  <a:cs typeface="+mj-lt"/>
                </a:endParaRPr>
              </a:p>
            </p:txBody>
          </p:sp>
          <p:sp>
            <p:nvSpPr>
              <p:cNvPr id="332" name="Freeform: Shape 331"/>
              <p:cNvSpPr/>
              <p:nvPr/>
            </p:nvSpPr>
            <p:spPr>
              <a:xfrm>
                <a:off x="5775857" y="3232614"/>
                <a:ext cx="493343" cy="605453"/>
              </a:xfrm>
              <a:custGeom>
                <a:avLst/>
                <a:gdLst>
                  <a:gd name="connsiteX0" fmla="*/ 489204 w 493343"/>
                  <a:gd name="connsiteY0" fmla="*/ 4140 h 605453"/>
                  <a:gd name="connsiteX1" fmla="*/ 469011 w 493343"/>
                  <a:gd name="connsiteY1" fmla="*/ 4140 h 605453"/>
                  <a:gd name="connsiteX2" fmla="*/ 345948 w 493343"/>
                  <a:gd name="connsiteY2" fmla="*/ 127203 h 605453"/>
                  <a:gd name="connsiteX3" fmla="*/ 318230 w 493343"/>
                  <a:gd name="connsiteY3" fmla="*/ 134251 h 605453"/>
                  <a:gd name="connsiteX4" fmla="*/ 280702 w 493343"/>
                  <a:gd name="connsiteY4" fmla="*/ 194354 h 605453"/>
                  <a:gd name="connsiteX5" fmla="*/ 270034 w 493343"/>
                  <a:gd name="connsiteY5" fmla="*/ 148920 h 605453"/>
                  <a:gd name="connsiteX6" fmla="*/ 261557 w 493343"/>
                  <a:gd name="connsiteY6" fmla="*/ 133299 h 605453"/>
                  <a:gd name="connsiteX7" fmla="*/ 202121 w 493343"/>
                  <a:gd name="connsiteY7" fmla="*/ 102247 h 605453"/>
                  <a:gd name="connsiteX8" fmla="*/ 155543 w 493343"/>
                  <a:gd name="connsiteY8" fmla="*/ 96628 h 605453"/>
                  <a:gd name="connsiteX9" fmla="*/ 108871 w 493343"/>
                  <a:gd name="connsiteY9" fmla="*/ 103676 h 605453"/>
                  <a:gd name="connsiteX10" fmla="*/ 49530 w 493343"/>
                  <a:gd name="connsiteY10" fmla="*/ 134728 h 605453"/>
                  <a:gd name="connsiteX11" fmla="*/ 41053 w 493343"/>
                  <a:gd name="connsiteY11" fmla="*/ 150349 h 605453"/>
                  <a:gd name="connsiteX12" fmla="*/ 0 w 493343"/>
                  <a:gd name="connsiteY12" fmla="*/ 325609 h 605453"/>
                  <a:gd name="connsiteX13" fmla="*/ 28575 w 493343"/>
                  <a:gd name="connsiteY13" fmla="*/ 354184 h 605453"/>
                  <a:gd name="connsiteX14" fmla="*/ 55436 w 493343"/>
                  <a:gd name="connsiteY14" fmla="*/ 333038 h 605453"/>
                  <a:gd name="connsiteX15" fmla="*/ 85154 w 493343"/>
                  <a:gd name="connsiteY15" fmla="*/ 210070 h 605453"/>
                  <a:gd name="connsiteX16" fmla="*/ 85154 w 493343"/>
                  <a:gd name="connsiteY16" fmla="*/ 605453 h 605453"/>
                  <a:gd name="connsiteX17" fmla="*/ 141446 w 493343"/>
                  <a:gd name="connsiteY17" fmla="*/ 605453 h 605453"/>
                  <a:gd name="connsiteX18" fmla="*/ 141446 w 493343"/>
                  <a:gd name="connsiteY18" fmla="*/ 351040 h 605453"/>
                  <a:gd name="connsiteX19" fmla="*/ 170021 w 493343"/>
                  <a:gd name="connsiteY19" fmla="*/ 351040 h 605453"/>
                  <a:gd name="connsiteX20" fmla="*/ 170021 w 493343"/>
                  <a:gd name="connsiteY20" fmla="*/ 605453 h 605453"/>
                  <a:gd name="connsiteX21" fmla="*/ 226219 w 493343"/>
                  <a:gd name="connsiteY21" fmla="*/ 605453 h 605453"/>
                  <a:gd name="connsiteX22" fmla="*/ 226219 w 493343"/>
                  <a:gd name="connsiteY22" fmla="*/ 208261 h 605453"/>
                  <a:gd name="connsiteX23" fmla="*/ 236696 w 493343"/>
                  <a:gd name="connsiteY23" fmla="*/ 253028 h 605453"/>
                  <a:gd name="connsiteX24" fmla="*/ 242316 w 493343"/>
                  <a:gd name="connsiteY24" fmla="*/ 260172 h 605453"/>
                  <a:gd name="connsiteX25" fmla="*/ 280416 w 493343"/>
                  <a:gd name="connsiteY25" fmla="*/ 273602 h 605453"/>
                  <a:gd name="connsiteX26" fmla="*/ 303276 w 493343"/>
                  <a:gd name="connsiteY26" fmla="*/ 263220 h 605453"/>
                  <a:gd name="connsiteX27" fmla="*/ 361379 w 493343"/>
                  <a:gd name="connsiteY27" fmla="*/ 167970 h 605453"/>
                  <a:gd name="connsiteX28" fmla="*/ 365284 w 493343"/>
                  <a:gd name="connsiteY28" fmla="*/ 148253 h 605453"/>
                  <a:gd name="connsiteX29" fmla="*/ 489109 w 493343"/>
                  <a:gd name="connsiteY29" fmla="*/ 24428 h 605453"/>
                  <a:gd name="connsiteX30" fmla="*/ 489204 w 493343"/>
                  <a:gd name="connsiteY30" fmla="*/ 4140 h 6054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493343" h="605453">
                    <a:moveTo>
                      <a:pt x="489204" y="4140"/>
                    </a:moveTo>
                    <a:cubicBezTo>
                      <a:pt x="483604" y="-1380"/>
                      <a:pt x="474611" y="-1380"/>
                      <a:pt x="469011" y="4140"/>
                    </a:cubicBezTo>
                    <a:lnTo>
                      <a:pt x="345948" y="127203"/>
                    </a:lnTo>
                    <a:cubicBezTo>
                      <a:pt x="336113" y="124427"/>
                      <a:pt x="325545" y="127114"/>
                      <a:pt x="318230" y="134251"/>
                    </a:cubicBezTo>
                    <a:cubicBezTo>
                      <a:pt x="316230" y="136252"/>
                      <a:pt x="280702" y="194354"/>
                      <a:pt x="280702" y="194354"/>
                    </a:cubicBezTo>
                    <a:lnTo>
                      <a:pt x="270034" y="148920"/>
                    </a:lnTo>
                    <a:cubicBezTo>
                      <a:pt x="268621" y="143062"/>
                      <a:pt x="265699" y="137676"/>
                      <a:pt x="261557" y="133299"/>
                    </a:cubicBezTo>
                    <a:cubicBezTo>
                      <a:pt x="244001" y="119108"/>
                      <a:pt x="223797" y="108552"/>
                      <a:pt x="202121" y="102247"/>
                    </a:cubicBezTo>
                    <a:cubicBezTo>
                      <a:pt x="186797" y="98970"/>
                      <a:pt x="171207" y="97089"/>
                      <a:pt x="155543" y="96628"/>
                    </a:cubicBezTo>
                    <a:cubicBezTo>
                      <a:pt x="139740" y="96871"/>
                      <a:pt x="124041" y="99242"/>
                      <a:pt x="108871" y="103676"/>
                    </a:cubicBezTo>
                    <a:cubicBezTo>
                      <a:pt x="86998" y="109410"/>
                      <a:pt x="66710" y="120027"/>
                      <a:pt x="49530" y="134728"/>
                    </a:cubicBezTo>
                    <a:cubicBezTo>
                      <a:pt x="45351" y="139078"/>
                      <a:pt x="42422" y="144474"/>
                      <a:pt x="41053" y="150349"/>
                    </a:cubicBezTo>
                    <a:cubicBezTo>
                      <a:pt x="41053" y="150349"/>
                      <a:pt x="0" y="322751"/>
                      <a:pt x="0" y="325609"/>
                    </a:cubicBezTo>
                    <a:cubicBezTo>
                      <a:pt x="0" y="341391"/>
                      <a:pt x="12794" y="354184"/>
                      <a:pt x="28575" y="354184"/>
                    </a:cubicBezTo>
                    <a:cubicBezTo>
                      <a:pt x="41222" y="353859"/>
                      <a:pt x="52150" y="345256"/>
                      <a:pt x="55436" y="333038"/>
                    </a:cubicBezTo>
                    <a:lnTo>
                      <a:pt x="85154" y="210070"/>
                    </a:lnTo>
                    <a:lnTo>
                      <a:pt x="85154" y="605453"/>
                    </a:lnTo>
                    <a:lnTo>
                      <a:pt x="141446" y="605453"/>
                    </a:lnTo>
                    <a:lnTo>
                      <a:pt x="141446" y="351040"/>
                    </a:lnTo>
                    <a:lnTo>
                      <a:pt x="170021" y="351040"/>
                    </a:lnTo>
                    <a:lnTo>
                      <a:pt x="170021" y="605453"/>
                    </a:lnTo>
                    <a:lnTo>
                      <a:pt x="226219" y="605453"/>
                    </a:lnTo>
                    <a:lnTo>
                      <a:pt x="226219" y="208261"/>
                    </a:lnTo>
                    <a:lnTo>
                      <a:pt x="236696" y="253028"/>
                    </a:lnTo>
                    <a:cubicBezTo>
                      <a:pt x="237423" y="256123"/>
                      <a:pt x="239479" y="258737"/>
                      <a:pt x="242316" y="260172"/>
                    </a:cubicBezTo>
                    <a:cubicBezTo>
                      <a:pt x="253269" y="268579"/>
                      <a:pt x="266612" y="273282"/>
                      <a:pt x="280416" y="273602"/>
                    </a:cubicBezTo>
                    <a:cubicBezTo>
                      <a:pt x="289404" y="274860"/>
                      <a:pt x="298310" y="270815"/>
                      <a:pt x="303276" y="263220"/>
                    </a:cubicBezTo>
                    <a:lnTo>
                      <a:pt x="361379" y="167970"/>
                    </a:lnTo>
                    <a:cubicBezTo>
                      <a:pt x="365092" y="162114"/>
                      <a:pt x="366486" y="155082"/>
                      <a:pt x="365284" y="148253"/>
                    </a:cubicBezTo>
                    <a:lnTo>
                      <a:pt x="489109" y="24428"/>
                    </a:lnTo>
                    <a:cubicBezTo>
                      <a:pt x="494717" y="18844"/>
                      <a:pt x="494760" y="9777"/>
                      <a:pt x="489204" y="414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+mj-lt"/>
                  <a:cs typeface="+mj-lt"/>
                </a:endParaRPr>
              </a:p>
            </p:txBody>
          </p:sp>
          <p:sp>
            <p:nvSpPr>
              <p:cNvPr id="333" name="Freeform: Shape 332"/>
              <p:cNvSpPr/>
              <p:nvPr/>
            </p:nvSpPr>
            <p:spPr>
              <a:xfrm>
                <a:off x="5955404" y="3104643"/>
                <a:ext cx="542925" cy="390525"/>
              </a:xfrm>
              <a:custGeom>
                <a:avLst/>
                <a:gdLst>
                  <a:gd name="connsiteX0" fmla="*/ 504825 w 542925"/>
                  <a:gd name="connsiteY0" fmla="*/ 0 h 390525"/>
                  <a:gd name="connsiteX1" fmla="*/ 38100 w 542925"/>
                  <a:gd name="connsiteY1" fmla="*/ 0 h 390525"/>
                  <a:gd name="connsiteX2" fmla="*/ 0 w 542925"/>
                  <a:gd name="connsiteY2" fmla="*/ 38100 h 390525"/>
                  <a:gd name="connsiteX3" fmla="*/ 0 w 542925"/>
                  <a:gd name="connsiteY3" fmla="*/ 72390 h 390525"/>
                  <a:gd name="connsiteX4" fmla="*/ 38100 w 542925"/>
                  <a:gd name="connsiteY4" fmla="*/ 95250 h 390525"/>
                  <a:gd name="connsiteX5" fmla="*/ 38100 w 542925"/>
                  <a:gd name="connsiteY5" fmla="*/ 38100 h 390525"/>
                  <a:gd name="connsiteX6" fmla="*/ 504825 w 542925"/>
                  <a:gd name="connsiteY6" fmla="*/ 38100 h 390525"/>
                  <a:gd name="connsiteX7" fmla="*/ 504825 w 542925"/>
                  <a:gd name="connsiteY7" fmla="*/ 352425 h 390525"/>
                  <a:gd name="connsiteX8" fmla="*/ 179737 w 542925"/>
                  <a:gd name="connsiteY8" fmla="*/ 352425 h 390525"/>
                  <a:gd name="connsiteX9" fmla="*/ 156496 w 542925"/>
                  <a:gd name="connsiteY9" fmla="*/ 390525 h 390525"/>
                  <a:gd name="connsiteX10" fmla="*/ 504825 w 542925"/>
                  <a:gd name="connsiteY10" fmla="*/ 390525 h 390525"/>
                  <a:gd name="connsiteX11" fmla="*/ 542925 w 542925"/>
                  <a:gd name="connsiteY11" fmla="*/ 352425 h 390525"/>
                  <a:gd name="connsiteX12" fmla="*/ 542925 w 542925"/>
                  <a:gd name="connsiteY12" fmla="*/ 38100 h 390525"/>
                  <a:gd name="connsiteX13" fmla="*/ 504825 w 542925"/>
                  <a:gd name="connsiteY13" fmla="*/ 0 h 390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542925" h="390525">
                    <a:moveTo>
                      <a:pt x="504825" y="0"/>
                    </a:moveTo>
                    <a:lnTo>
                      <a:pt x="38100" y="0"/>
                    </a:lnTo>
                    <a:cubicBezTo>
                      <a:pt x="17058" y="0"/>
                      <a:pt x="0" y="17058"/>
                      <a:pt x="0" y="38100"/>
                    </a:cubicBezTo>
                    <a:lnTo>
                      <a:pt x="0" y="72390"/>
                    </a:lnTo>
                    <a:cubicBezTo>
                      <a:pt x="14564" y="76354"/>
                      <a:pt x="27748" y="84266"/>
                      <a:pt x="38100" y="95250"/>
                    </a:cubicBezTo>
                    <a:lnTo>
                      <a:pt x="38100" y="38100"/>
                    </a:lnTo>
                    <a:lnTo>
                      <a:pt x="504825" y="38100"/>
                    </a:lnTo>
                    <a:lnTo>
                      <a:pt x="504825" y="352425"/>
                    </a:lnTo>
                    <a:lnTo>
                      <a:pt x="179737" y="352425"/>
                    </a:lnTo>
                    <a:lnTo>
                      <a:pt x="156496" y="390525"/>
                    </a:lnTo>
                    <a:lnTo>
                      <a:pt x="504825" y="390525"/>
                    </a:lnTo>
                    <a:cubicBezTo>
                      <a:pt x="525867" y="390525"/>
                      <a:pt x="542925" y="373467"/>
                      <a:pt x="542925" y="352425"/>
                    </a:cubicBezTo>
                    <a:lnTo>
                      <a:pt x="542925" y="38100"/>
                    </a:lnTo>
                    <a:cubicBezTo>
                      <a:pt x="542925" y="17058"/>
                      <a:pt x="525867" y="0"/>
                      <a:pt x="504825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+mj-lt"/>
                  <a:cs typeface="+mj-lt"/>
                </a:endParaRPr>
              </a:p>
            </p:txBody>
          </p:sp>
        </p:grpSp>
        <p:pic>
          <p:nvPicPr>
            <p:cNvPr id="330" name="Graphic 329" descr="Artificial Intelligence with solid fill"/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550095" y="3700236"/>
              <a:ext cx="428808" cy="428808"/>
            </a:xfrm>
            <a:prstGeom prst="rect">
              <a:avLst/>
            </a:prstGeom>
          </p:spPr>
        </p:pic>
      </p:grpSp>
      <p:pic>
        <p:nvPicPr>
          <p:cNvPr id="337" name="Graphic 336" descr="Artificial Intelligence with solid fill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391370" y="2650649"/>
            <a:ext cx="444596" cy="444597"/>
          </a:xfrm>
          <a:prstGeom prst="rect">
            <a:avLst/>
          </a:prstGeom>
        </p:spPr>
      </p:pic>
      <p:cxnSp>
        <p:nvCxnSpPr>
          <p:cNvPr id="338" name="Straight Arrow Connector 337"/>
          <p:cNvCxnSpPr/>
          <p:nvPr/>
        </p:nvCxnSpPr>
        <p:spPr>
          <a:xfrm>
            <a:off x="7106794" y="2859419"/>
            <a:ext cx="271261" cy="0"/>
          </a:xfrm>
          <a:prstGeom prst="straightConnector1">
            <a:avLst/>
          </a:prstGeom>
          <a:ln w="19050">
            <a:solidFill>
              <a:schemeClr val="tx2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Straight Arrow Connector 338"/>
          <p:cNvCxnSpPr/>
          <p:nvPr/>
        </p:nvCxnSpPr>
        <p:spPr>
          <a:xfrm>
            <a:off x="5555253" y="2859419"/>
            <a:ext cx="271261" cy="0"/>
          </a:xfrm>
          <a:prstGeom prst="straightConnector1">
            <a:avLst/>
          </a:prstGeom>
          <a:ln w="19050">
            <a:solidFill>
              <a:schemeClr val="tx2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0" name="Group 339"/>
          <p:cNvGrpSpPr/>
          <p:nvPr/>
        </p:nvGrpSpPr>
        <p:grpSpPr>
          <a:xfrm>
            <a:off x="2160077" y="2561947"/>
            <a:ext cx="1154105" cy="646451"/>
            <a:chOff x="2657456" y="3162391"/>
            <a:chExt cx="1991915" cy="1115735"/>
          </a:xfrm>
        </p:grpSpPr>
        <p:grpSp>
          <p:nvGrpSpPr>
            <p:cNvPr id="341" name="Group 340"/>
            <p:cNvGrpSpPr/>
            <p:nvPr/>
          </p:nvGrpSpPr>
          <p:grpSpPr>
            <a:xfrm>
              <a:off x="2657456" y="3162391"/>
              <a:ext cx="1991915" cy="1115735"/>
              <a:chOff x="2657457" y="3162392"/>
              <a:chExt cx="1372038" cy="768522"/>
            </a:xfrm>
          </p:grpSpPr>
          <p:sp>
            <p:nvSpPr>
              <p:cNvPr id="347" name="Rectangle 346"/>
              <p:cNvSpPr/>
              <p:nvPr/>
            </p:nvSpPr>
            <p:spPr>
              <a:xfrm>
                <a:off x="2785971" y="3204280"/>
                <a:ext cx="1094665" cy="66920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+mj-lt"/>
                </a:endParaRPr>
              </a:p>
            </p:txBody>
          </p:sp>
          <p:sp>
            <p:nvSpPr>
              <p:cNvPr id="348" name="Rectangle: Rounded Corners 347"/>
              <p:cNvSpPr/>
              <p:nvPr/>
            </p:nvSpPr>
            <p:spPr>
              <a:xfrm>
                <a:off x="2657457" y="3162392"/>
                <a:ext cx="148859" cy="768522"/>
              </a:xfrm>
              <a:prstGeom prst="round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+mj-lt"/>
                </a:endParaRPr>
              </a:p>
            </p:txBody>
          </p:sp>
          <p:sp>
            <p:nvSpPr>
              <p:cNvPr id="349" name="Rectangle: Rounded Corners 348"/>
              <p:cNvSpPr/>
              <p:nvPr/>
            </p:nvSpPr>
            <p:spPr>
              <a:xfrm>
                <a:off x="3880636" y="3162392"/>
                <a:ext cx="148859" cy="768522"/>
              </a:xfrm>
              <a:prstGeom prst="round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+mj-lt"/>
                </a:endParaRPr>
              </a:p>
            </p:txBody>
          </p:sp>
        </p:grpSp>
        <p:grpSp>
          <p:nvGrpSpPr>
            <p:cNvPr id="342" name="Group 341"/>
            <p:cNvGrpSpPr/>
            <p:nvPr/>
          </p:nvGrpSpPr>
          <p:grpSpPr>
            <a:xfrm>
              <a:off x="3210308" y="3316563"/>
              <a:ext cx="679573" cy="689875"/>
              <a:chOff x="5775857" y="3104643"/>
              <a:chExt cx="722472" cy="733424"/>
            </a:xfrm>
            <a:solidFill>
              <a:schemeClr val="accent6">
                <a:lumMod val="50000"/>
                <a:lumOff val="50000"/>
              </a:schemeClr>
            </a:solidFill>
          </p:grpSpPr>
          <p:sp>
            <p:nvSpPr>
              <p:cNvPr id="344" name="Freeform: Shape 343"/>
              <p:cNvSpPr/>
              <p:nvPr/>
            </p:nvSpPr>
            <p:spPr>
              <a:xfrm>
                <a:off x="5874822" y="3201988"/>
                <a:ext cx="113157" cy="113157"/>
              </a:xfrm>
              <a:custGeom>
                <a:avLst/>
                <a:gdLst>
                  <a:gd name="connsiteX0" fmla="*/ 113157 w 113157"/>
                  <a:gd name="connsiteY0" fmla="*/ 56579 h 113157"/>
                  <a:gd name="connsiteX1" fmla="*/ 56578 w 113157"/>
                  <a:gd name="connsiteY1" fmla="*/ 113157 h 113157"/>
                  <a:gd name="connsiteX2" fmla="*/ 0 w 113157"/>
                  <a:gd name="connsiteY2" fmla="*/ 56578 h 113157"/>
                  <a:gd name="connsiteX3" fmla="*/ 56578 w 113157"/>
                  <a:gd name="connsiteY3" fmla="*/ 0 h 113157"/>
                  <a:gd name="connsiteX4" fmla="*/ 113157 w 113157"/>
                  <a:gd name="connsiteY4" fmla="*/ 56579 h 113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157" h="113157">
                    <a:moveTo>
                      <a:pt x="113157" y="56579"/>
                    </a:moveTo>
                    <a:cubicBezTo>
                      <a:pt x="113157" y="87826"/>
                      <a:pt x="87826" y="113157"/>
                      <a:pt x="56578" y="113157"/>
                    </a:cubicBezTo>
                    <a:cubicBezTo>
                      <a:pt x="25331" y="113157"/>
                      <a:pt x="0" y="87826"/>
                      <a:pt x="0" y="56578"/>
                    </a:cubicBezTo>
                    <a:cubicBezTo>
                      <a:pt x="0" y="25331"/>
                      <a:pt x="25331" y="0"/>
                      <a:pt x="56578" y="0"/>
                    </a:cubicBezTo>
                    <a:cubicBezTo>
                      <a:pt x="87826" y="0"/>
                      <a:pt x="113157" y="25331"/>
                      <a:pt x="113157" y="565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+mj-lt"/>
                  <a:cs typeface="+mj-lt"/>
                </a:endParaRPr>
              </a:p>
            </p:txBody>
          </p:sp>
          <p:sp>
            <p:nvSpPr>
              <p:cNvPr id="345" name="Freeform: Shape 344"/>
              <p:cNvSpPr/>
              <p:nvPr/>
            </p:nvSpPr>
            <p:spPr>
              <a:xfrm>
                <a:off x="5775857" y="3232614"/>
                <a:ext cx="493343" cy="605453"/>
              </a:xfrm>
              <a:custGeom>
                <a:avLst/>
                <a:gdLst>
                  <a:gd name="connsiteX0" fmla="*/ 489204 w 493343"/>
                  <a:gd name="connsiteY0" fmla="*/ 4140 h 605453"/>
                  <a:gd name="connsiteX1" fmla="*/ 469011 w 493343"/>
                  <a:gd name="connsiteY1" fmla="*/ 4140 h 605453"/>
                  <a:gd name="connsiteX2" fmla="*/ 345948 w 493343"/>
                  <a:gd name="connsiteY2" fmla="*/ 127203 h 605453"/>
                  <a:gd name="connsiteX3" fmla="*/ 318230 w 493343"/>
                  <a:gd name="connsiteY3" fmla="*/ 134251 h 605453"/>
                  <a:gd name="connsiteX4" fmla="*/ 280702 w 493343"/>
                  <a:gd name="connsiteY4" fmla="*/ 194354 h 605453"/>
                  <a:gd name="connsiteX5" fmla="*/ 270034 w 493343"/>
                  <a:gd name="connsiteY5" fmla="*/ 148920 h 605453"/>
                  <a:gd name="connsiteX6" fmla="*/ 261557 w 493343"/>
                  <a:gd name="connsiteY6" fmla="*/ 133299 h 605453"/>
                  <a:gd name="connsiteX7" fmla="*/ 202121 w 493343"/>
                  <a:gd name="connsiteY7" fmla="*/ 102247 h 605453"/>
                  <a:gd name="connsiteX8" fmla="*/ 155543 w 493343"/>
                  <a:gd name="connsiteY8" fmla="*/ 96628 h 605453"/>
                  <a:gd name="connsiteX9" fmla="*/ 108871 w 493343"/>
                  <a:gd name="connsiteY9" fmla="*/ 103676 h 605453"/>
                  <a:gd name="connsiteX10" fmla="*/ 49530 w 493343"/>
                  <a:gd name="connsiteY10" fmla="*/ 134728 h 605453"/>
                  <a:gd name="connsiteX11" fmla="*/ 41053 w 493343"/>
                  <a:gd name="connsiteY11" fmla="*/ 150349 h 605453"/>
                  <a:gd name="connsiteX12" fmla="*/ 0 w 493343"/>
                  <a:gd name="connsiteY12" fmla="*/ 325609 h 605453"/>
                  <a:gd name="connsiteX13" fmla="*/ 28575 w 493343"/>
                  <a:gd name="connsiteY13" fmla="*/ 354184 h 605453"/>
                  <a:gd name="connsiteX14" fmla="*/ 55436 w 493343"/>
                  <a:gd name="connsiteY14" fmla="*/ 333038 h 605453"/>
                  <a:gd name="connsiteX15" fmla="*/ 85154 w 493343"/>
                  <a:gd name="connsiteY15" fmla="*/ 210070 h 605453"/>
                  <a:gd name="connsiteX16" fmla="*/ 85154 w 493343"/>
                  <a:gd name="connsiteY16" fmla="*/ 605453 h 605453"/>
                  <a:gd name="connsiteX17" fmla="*/ 141446 w 493343"/>
                  <a:gd name="connsiteY17" fmla="*/ 605453 h 605453"/>
                  <a:gd name="connsiteX18" fmla="*/ 141446 w 493343"/>
                  <a:gd name="connsiteY18" fmla="*/ 351040 h 605453"/>
                  <a:gd name="connsiteX19" fmla="*/ 170021 w 493343"/>
                  <a:gd name="connsiteY19" fmla="*/ 351040 h 605453"/>
                  <a:gd name="connsiteX20" fmla="*/ 170021 w 493343"/>
                  <a:gd name="connsiteY20" fmla="*/ 605453 h 605453"/>
                  <a:gd name="connsiteX21" fmla="*/ 226219 w 493343"/>
                  <a:gd name="connsiteY21" fmla="*/ 605453 h 605453"/>
                  <a:gd name="connsiteX22" fmla="*/ 226219 w 493343"/>
                  <a:gd name="connsiteY22" fmla="*/ 208261 h 605453"/>
                  <a:gd name="connsiteX23" fmla="*/ 236696 w 493343"/>
                  <a:gd name="connsiteY23" fmla="*/ 253028 h 605453"/>
                  <a:gd name="connsiteX24" fmla="*/ 242316 w 493343"/>
                  <a:gd name="connsiteY24" fmla="*/ 260172 h 605453"/>
                  <a:gd name="connsiteX25" fmla="*/ 280416 w 493343"/>
                  <a:gd name="connsiteY25" fmla="*/ 273602 h 605453"/>
                  <a:gd name="connsiteX26" fmla="*/ 303276 w 493343"/>
                  <a:gd name="connsiteY26" fmla="*/ 263220 h 605453"/>
                  <a:gd name="connsiteX27" fmla="*/ 361379 w 493343"/>
                  <a:gd name="connsiteY27" fmla="*/ 167970 h 605453"/>
                  <a:gd name="connsiteX28" fmla="*/ 365284 w 493343"/>
                  <a:gd name="connsiteY28" fmla="*/ 148253 h 605453"/>
                  <a:gd name="connsiteX29" fmla="*/ 489109 w 493343"/>
                  <a:gd name="connsiteY29" fmla="*/ 24428 h 605453"/>
                  <a:gd name="connsiteX30" fmla="*/ 489204 w 493343"/>
                  <a:gd name="connsiteY30" fmla="*/ 4140 h 6054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493343" h="605453">
                    <a:moveTo>
                      <a:pt x="489204" y="4140"/>
                    </a:moveTo>
                    <a:cubicBezTo>
                      <a:pt x="483604" y="-1380"/>
                      <a:pt x="474611" y="-1380"/>
                      <a:pt x="469011" y="4140"/>
                    </a:cubicBezTo>
                    <a:lnTo>
                      <a:pt x="345948" y="127203"/>
                    </a:lnTo>
                    <a:cubicBezTo>
                      <a:pt x="336113" y="124427"/>
                      <a:pt x="325545" y="127114"/>
                      <a:pt x="318230" y="134251"/>
                    </a:cubicBezTo>
                    <a:cubicBezTo>
                      <a:pt x="316230" y="136252"/>
                      <a:pt x="280702" y="194354"/>
                      <a:pt x="280702" y="194354"/>
                    </a:cubicBezTo>
                    <a:lnTo>
                      <a:pt x="270034" y="148920"/>
                    </a:lnTo>
                    <a:cubicBezTo>
                      <a:pt x="268621" y="143062"/>
                      <a:pt x="265699" y="137676"/>
                      <a:pt x="261557" y="133299"/>
                    </a:cubicBezTo>
                    <a:cubicBezTo>
                      <a:pt x="244001" y="119108"/>
                      <a:pt x="223797" y="108552"/>
                      <a:pt x="202121" y="102247"/>
                    </a:cubicBezTo>
                    <a:cubicBezTo>
                      <a:pt x="186797" y="98970"/>
                      <a:pt x="171207" y="97089"/>
                      <a:pt x="155543" y="96628"/>
                    </a:cubicBezTo>
                    <a:cubicBezTo>
                      <a:pt x="139740" y="96871"/>
                      <a:pt x="124041" y="99242"/>
                      <a:pt x="108871" y="103676"/>
                    </a:cubicBezTo>
                    <a:cubicBezTo>
                      <a:pt x="86998" y="109410"/>
                      <a:pt x="66710" y="120027"/>
                      <a:pt x="49530" y="134728"/>
                    </a:cubicBezTo>
                    <a:cubicBezTo>
                      <a:pt x="45351" y="139078"/>
                      <a:pt x="42422" y="144474"/>
                      <a:pt x="41053" y="150349"/>
                    </a:cubicBezTo>
                    <a:cubicBezTo>
                      <a:pt x="41053" y="150349"/>
                      <a:pt x="0" y="322751"/>
                      <a:pt x="0" y="325609"/>
                    </a:cubicBezTo>
                    <a:cubicBezTo>
                      <a:pt x="0" y="341391"/>
                      <a:pt x="12794" y="354184"/>
                      <a:pt x="28575" y="354184"/>
                    </a:cubicBezTo>
                    <a:cubicBezTo>
                      <a:pt x="41222" y="353859"/>
                      <a:pt x="52150" y="345256"/>
                      <a:pt x="55436" y="333038"/>
                    </a:cubicBezTo>
                    <a:lnTo>
                      <a:pt x="85154" y="210070"/>
                    </a:lnTo>
                    <a:lnTo>
                      <a:pt x="85154" y="605453"/>
                    </a:lnTo>
                    <a:lnTo>
                      <a:pt x="141446" y="605453"/>
                    </a:lnTo>
                    <a:lnTo>
                      <a:pt x="141446" y="351040"/>
                    </a:lnTo>
                    <a:lnTo>
                      <a:pt x="170021" y="351040"/>
                    </a:lnTo>
                    <a:lnTo>
                      <a:pt x="170021" y="605453"/>
                    </a:lnTo>
                    <a:lnTo>
                      <a:pt x="226219" y="605453"/>
                    </a:lnTo>
                    <a:lnTo>
                      <a:pt x="226219" y="208261"/>
                    </a:lnTo>
                    <a:lnTo>
                      <a:pt x="236696" y="253028"/>
                    </a:lnTo>
                    <a:cubicBezTo>
                      <a:pt x="237423" y="256123"/>
                      <a:pt x="239479" y="258737"/>
                      <a:pt x="242316" y="260172"/>
                    </a:cubicBezTo>
                    <a:cubicBezTo>
                      <a:pt x="253269" y="268579"/>
                      <a:pt x="266612" y="273282"/>
                      <a:pt x="280416" y="273602"/>
                    </a:cubicBezTo>
                    <a:cubicBezTo>
                      <a:pt x="289404" y="274860"/>
                      <a:pt x="298310" y="270815"/>
                      <a:pt x="303276" y="263220"/>
                    </a:cubicBezTo>
                    <a:lnTo>
                      <a:pt x="361379" y="167970"/>
                    </a:lnTo>
                    <a:cubicBezTo>
                      <a:pt x="365092" y="162114"/>
                      <a:pt x="366486" y="155082"/>
                      <a:pt x="365284" y="148253"/>
                    </a:cubicBezTo>
                    <a:lnTo>
                      <a:pt x="489109" y="24428"/>
                    </a:lnTo>
                    <a:cubicBezTo>
                      <a:pt x="494717" y="18844"/>
                      <a:pt x="494760" y="9777"/>
                      <a:pt x="489204" y="414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+mj-lt"/>
                  <a:cs typeface="+mj-lt"/>
                </a:endParaRPr>
              </a:p>
            </p:txBody>
          </p:sp>
          <p:sp>
            <p:nvSpPr>
              <p:cNvPr id="346" name="Freeform: Shape 345"/>
              <p:cNvSpPr/>
              <p:nvPr/>
            </p:nvSpPr>
            <p:spPr>
              <a:xfrm>
                <a:off x="5955404" y="3104643"/>
                <a:ext cx="542925" cy="390525"/>
              </a:xfrm>
              <a:custGeom>
                <a:avLst/>
                <a:gdLst>
                  <a:gd name="connsiteX0" fmla="*/ 504825 w 542925"/>
                  <a:gd name="connsiteY0" fmla="*/ 0 h 390525"/>
                  <a:gd name="connsiteX1" fmla="*/ 38100 w 542925"/>
                  <a:gd name="connsiteY1" fmla="*/ 0 h 390525"/>
                  <a:gd name="connsiteX2" fmla="*/ 0 w 542925"/>
                  <a:gd name="connsiteY2" fmla="*/ 38100 h 390525"/>
                  <a:gd name="connsiteX3" fmla="*/ 0 w 542925"/>
                  <a:gd name="connsiteY3" fmla="*/ 72390 h 390525"/>
                  <a:gd name="connsiteX4" fmla="*/ 38100 w 542925"/>
                  <a:gd name="connsiteY4" fmla="*/ 95250 h 390525"/>
                  <a:gd name="connsiteX5" fmla="*/ 38100 w 542925"/>
                  <a:gd name="connsiteY5" fmla="*/ 38100 h 390525"/>
                  <a:gd name="connsiteX6" fmla="*/ 504825 w 542925"/>
                  <a:gd name="connsiteY6" fmla="*/ 38100 h 390525"/>
                  <a:gd name="connsiteX7" fmla="*/ 504825 w 542925"/>
                  <a:gd name="connsiteY7" fmla="*/ 352425 h 390525"/>
                  <a:gd name="connsiteX8" fmla="*/ 179737 w 542925"/>
                  <a:gd name="connsiteY8" fmla="*/ 352425 h 390525"/>
                  <a:gd name="connsiteX9" fmla="*/ 156496 w 542925"/>
                  <a:gd name="connsiteY9" fmla="*/ 390525 h 390525"/>
                  <a:gd name="connsiteX10" fmla="*/ 504825 w 542925"/>
                  <a:gd name="connsiteY10" fmla="*/ 390525 h 390525"/>
                  <a:gd name="connsiteX11" fmla="*/ 542925 w 542925"/>
                  <a:gd name="connsiteY11" fmla="*/ 352425 h 390525"/>
                  <a:gd name="connsiteX12" fmla="*/ 542925 w 542925"/>
                  <a:gd name="connsiteY12" fmla="*/ 38100 h 390525"/>
                  <a:gd name="connsiteX13" fmla="*/ 504825 w 542925"/>
                  <a:gd name="connsiteY13" fmla="*/ 0 h 390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542925" h="390525">
                    <a:moveTo>
                      <a:pt x="504825" y="0"/>
                    </a:moveTo>
                    <a:lnTo>
                      <a:pt x="38100" y="0"/>
                    </a:lnTo>
                    <a:cubicBezTo>
                      <a:pt x="17058" y="0"/>
                      <a:pt x="0" y="17058"/>
                      <a:pt x="0" y="38100"/>
                    </a:cubicBezTo>
                    <a:lnTo>
                      <a:pt x="0" y="72390"/>
                    </a:lnTo>
                    <a:cubicBezTo>
                      <a:pt x="14564" y="76354"/>
                      <a:pt x="27748" y="84266"/>
                      <a:pt x="38100" y="95250"/>
                    </a:cubicBezTo>
                    <a:lnTo>
                      <a:pt x="38100" y="38100"/>
                    </a:lnTo>
                    <a:lnTo>
                      <a:pt x="504825" y="38100"/>
                    </a:lnTo>
                    <a:lnTo>
                      <a:pt x="504825" y="352425"/>
                    </a:lnTo>
                    <a:lnTo>
                      <a:pt x="179737" y="352425"/>
                    </a:lnTo>
                    <a:lnTo>
                      <a:pt x="156496" y="390525"/>
                    </a:lnTo>
                    <a:lnTo>
                      <a:pt x="504825" y="390525"/>
                    </a:lnTo>
                    <a:cubicBezTo>
                      <a:pt x="525867" y="390525"/>
                      <a:pt x="542925" y="373467"/>
                      <a:pt x="542925" y="352425"/>
                    </a:cubicBezTo>
                    <a:lnTo>
                      <a:pt x="542925" y="38100"/>
                    </a:lnTo>
                    <a:cubicBezTo>
                      <a:pt x="542925" y="17058"/>
                      <a:pt x="525867" y="0"/>
                      <a:pt x="504825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+mj-lt"/>
                  <a:cs typeface="+mj-lt"/>
                </a:endParaRPr>
              </a:p>
            </p:txBody>
          </p:sp>
        </p:grpSp>
        <p:pic>
          <p:nvPicPr>
            <p:cNvPr id="343" name="Graphic 342" descr="Artificial Intelligence with solid fill"/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550095" y="3700236"/>
              <a:ext cx="428808" cy="428808"/>
            </a:xfrm>
            <a:prstGeom prst="rect">
              <a:avLst/>
            </a:prstGeom>
          </p:spPr>
        </p:pic>
      </p:grpSp>
      <p:pic>
        <p:nvPicPr>
          <p:cNvPr id="350" name="Graphic 349" descr="Artificial Intelligence with solid fill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648049" y="2651273"/>
            <a:ext cx="444596" cy="444597"/>
          </a:xfrm>
          <a:prstGeom prst="rect">
            <a:avLst/>
          </a:prstGeom>
        </p:spPr>
      </p:pic>
      <p:cxnSp>
        <p:nvCxnSpPr>
          <p:cNvPr id="351" name="Straight Arrow Connector 350"/>
          <p:cNvCxnSpPr/>
          <p:nvPr/>
        </p:nvCxnSpPr>
        <p:spPr>
          <a:xfrm>
            <a:off x="3363473" y="2860043"/>
            <a:ext cx="271261" cy="0"/>
          </a:xfrm>
          <a:prstGeom prst="straightConnector1">
            <a:avLst/>
          </a:prstGeom>
          <a:ln w="19050">
            <a:solidFill>
              <a:schemeClr val="tx2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Straight Arrow Connector 351"/>
          <p:cNvCxnSpPr/>
          <p:nvPr/>
        </p:nvCxnSpPr>
        <p:spPr>
          <a:xfrm>
            <a:off x="1811932" y="2860043"/>
            <a:ext cx="271261" cy="0"/>
          </a:xfrm>
          <a:prstGeom prst="straightConnector1">
            <a:avLst/>
          </a:prstGeom>
          <a:ln w="19050">
            <a:solidFill>
              <a:schemeClr val="tx2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1" name="Google Shape;898;p88"/>
          <p:cNvSpPr txBox="1"/>
          <p:nvPr/>
        </p:nvSpPr>
        <p:spPr>
          <a:xfrm>
            <a:off x="513523" y="1119848"/>
            <a:ext cx="3517109" cy="1292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marR="0"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Pipelines for retraining </a:t>
            </a:r>
            <a:endParaRPr lang="en-US" sz="1200" b="1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  <a:p>
            <a:pPr marL="171450" marR="0" lvl="0" indent="-171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80604020202020204" pitchFamily="34" charset="0"/>
              <a:buChar char="•"/>
            </a:pPr>
            <a:r>
              <a:rPr lang="en-US" sz="12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on regular intervals, </a:t>
            </a:r>
            <a:endParaRPr lang="en-US" sz="12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  <a:p>
            <a:pPr marL="171450" marR="0" lvl="0" indent="-171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80604020202020204" pitchFamily="34" charset="0"/>
              <a:buChar char="•"/>
            </a:pPr>
            <a:r>
              <a:rPr lang="en-US" sz="12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on changed data, </a:t>
            </a:r>
            <a:endParaRPr lang="en-US" sz="12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  <a:p>
            <a:pPr marL="171450" marR="0" lvl="0" indent="-171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80604020202020204" pitchFamily="34" charset="0"/>
              <a:buChar char="•"/>
            </a:pPr>
            <a:r>
              <a:rPr lang="en-US" sz="12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on user feedback, </a:t>
            </a:r>
            <a:endParaRPr lang="en-US" sz="12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  <a:p>
            <a:pPr marL="171450" marR="0" lvl="0" indent="-171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80604020202020204" pitchFamily="34" charset="0"/>
              <a:buChar char="•"/>
            </a:pPr>
            <a:r>
              <a:rPr lang="en-US" sz="12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or for model performance,</a:t>
            </a:r>
            <a:endParaRPr lang="en-US" sz="12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  <a:p>
            <a:pPr marR="0"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should be created.</a:t>
            </a:r>
            <a:endParaRPr lang="en-US" sz="12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grpSp>
        <p:nvGrpSpPr>
          <p:cNvPr id="83" name="Group 82"/>
          <p:cNvGrpSpPr/>
          <p:nvPr/>
        </p:nvGrpSpPr>
        <p:grpSpPr>
          <a:xfrm>
            <a:off x="1322118" y="3511797"/>
            <a:ext cx="354553" cy="678795"/>
            <a:chOff x="5047946" y="1351882"/>
            <a:chExt cx="354553" cy="678795"/>
          </a:xfrm>
        </p:grpSpPr>
        <p:pic>
          <p:nvPicPr>
            <p:cNvPr id="84" name="Graphic 83" descr="Thumbs up sign with solid fill"/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047946" y="1351882"/>
              <a:ext cx="354553" cy="354553"/>
            </a:xfrm>
            <a:prstGeom prst="rect">
              <a:avLst/>
            </a:prstGeom>
          </p:spPr>
        </p:pic>
        <p:pic>
          <p:nvPicPr>
            <p:cNvPr id="85" name="Graphic 84" descr="Thumbs Down with solid fill"/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5047946" y="1676124"/>
              <a:ext cx="354553" cy="354553"/>
            </a:xfrm>
            <a:prstGeom prst="rect">
              <a:avLst/>
            </a:prstGeom>
          </p:spPr>
        </p:pic>
      </p:grpSp>
      <p:grpSp>
        <p:nvGrpSpPr>
          <p:cNvPr id="86" name="Group 85"/>
          <p:cNvGrpSpPr/>
          <p:nvPr/>
        </p:nvGrpSpPr>
        <p:grpSpPr>
          <a:xfrm>
            <a:off x="2182231" y="3529436"/>
            <a:ext cx="1154105" cy="646451"/>
            <a:chOff x="2657456" y="3162391"/>
            <a:chExt cx="1991915" cy="1115735"/>
          </a:xfrm>
        </p:grpSpPr>
        <p:grpSp>
          <p:nvGrpSpPr>
            <p:cNvPr id="87" name="Group 86"/>
            <p:cNvGrpSpPr/>
            <p:nvPr/>
          </p:nvGrpSpPr>
          <p:grpSpPr>
            <a:xfrm>
              <a:off x="2657456" y="3162391"/>
              <a:ext cx="1991915" cy="1115735"/>
              <a:chOff x="2657457" y="3162392"/>
              <a:chExt cx="1372038" cy="768522"/>
            </a:xfrm>
          </p:grpSpPr>
          <p:sp>
            <p:nvSpPr>
              <p:cNvPr id="93" name="Rectangle 92"/>
              <p:cNvSpPr/>
              <p:nvPr/>
            </p:nvSpPr>
            <p:spPr>
              <a:xfrm>
                <a:off x="2785971" y="3204280"/>
                <a:ext cx="1094665" cy="66920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+mj-lt"/>
                </a:endParaRPr>
              </a:p>
            </p:txBody>
          </p:sp>
          <p:sp>
            <p:nvSpPr>
              <p:cNvPr id="94" name="Rectangle: Rounded Corners 93"/>
              <p:cNvSpPr/>
              <p:nvPr/>
            </p:nvSpPr>
            <p:spPr>
              <a:xfrm>
                <a:off x="2657457" y="3162392"/>
                <a:ext cx="148859" cy="768522"/>
              </a:xfrm>
              <a:prstGeom prst="round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+mj-lt"/>
                </a:endParaRPr>
              </a:p>
            </p:txBody>
          </p:sp>
          <p:sp>
            <p:nvSpPr>
              <p:cNvPr id="95" name="Rectangle: Rounded Corners 94"/>
              <p:cNvSpPr/>
              <p:nvPr/>
            </p:nvSpPr>
            <p:spPr>
              <a:xfrm>
                <a:off x="3880636" y="3162392"/>
                <a:ext cx="148859" cy="768522"/>
              </a:xfrm>
              <a:prstGeom prst="round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+mj-lt"/>
                </a:endParaRPr>
              </a:p>
            </p:txBody>
          </p:sp>
        </p:grpSp>
        <p:grpSp>
          <p:nvGrpSpPr>
            <p:cNvPr id="88" name="Group 87"/>
            <p:cNvGrpSpPr/>
            <p:nvPr/>
          </p:nvGrpSpPr>
          <p:grpSpPr>
            <a:xfrm>
              <a:off x="3210308" y="3316563"/>
              <a:ext cx="679573" cy="689875"/>
              <a:chOff x="5775857" y="3104643"/>
              <a:chExt cx="722472" cy="733424"/>
            </a:xfrm>
            <a:solidFill>
              <a:schemeClr val="accent6">
                <a:lumMod val="50000"/>
                <a:lumOff val="50000"/>
              </a:schemeClr>
            </a:solidFill>
          </p:grpSpPr>
          <p:sp>
            <p:nvSpPr>
              <p:cNvPr id="90" name="Freeform: Shape 89"/>
              <p:cNvSpPr/>
              <p:nvPr/>
            </p:nvSpPr>
            <p:spPr>
              <a:xfrm>
                <a:off x="5874822" y="3201988"/>
                <a:ext cx="113157" cy="113157"/>
              </a:xfrm>
              <a:custGeom>
                <a:avLst/>
                <a:gdLst>
                  <a:gd name="connsiteX0" fmla="*/ 113157 w 113157"/>
                  <a:gd name="connsiteY0" fmla="*/ 56579 h 113157"/>
                  <a:gd name="connsiteX1" fmla="*/ 56578 w 113157"/>
                  <a:gd name="connsiteY1" fmla="*/ 113157 h 113157"/>
                  <a:gd name="connsiteX2" fmla="*/ 0 w 113157"/>
                  <a:gd name="connsiteY2" fmla="*/ 56578 h 113157"/>
                  <a:gd name="connsiteX3" fmla="*/ 56578 w 113157"/>
                  <a:gd name="connsiteY3" fmla="*/ 0 h 113157"/>
                  <a:gd name="connsiteX4" fmla="*/ 113157 w 113157"/>
                  <a:gd name="connsiteY4" fmla="*/ 56579 h 113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157" h="113157">
                    <a:moveTo>
                      <a:pt x="113157" y="56579"/>
                    </a:moveTo>
                    <a:cubicBezTo>
                      <a:pt x="113157" y="87826"/>
                      <a:pt x="87826" y="113157"/>
                      <a:pt x="56578" y="113157"/>
                    </a:cubicBezTo>
                    <a:cubicBezTo>
                      <a:pt x="25331" y="113157"/>
                      <a:pt x="0" y="87826"/>
                      <a:pt x="0" y="56578"/>
                    </a:cubicBezTo>
                    <a:cubicBezTo>
                      <a:pt x="0" y="25331"/>
                      <a:pt x="25331" y="0"/>
                      <a:pt x="56578" y="0"/>
                    </a:cubicBezTo>
                    <a:cubicBezTo>
                      <a:pt x="87826" y="0"/>
                      <a:pt x="113157" y="25331"/>
                      <a:pt x="113157" y="565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+mj-lt"/>
                  <a:cs typeface="+mj-lt"/>
                </a:endParaRPr>
              </a:p>
            </p:txBody>
          </p:sp>
          <p:sp>
            <p:nvSpPr>
              <p:cNvPr id="91" name="Freeform: Shape 90"/>
              <p:cNvSpPr/>
              <p:nvPr/>
            </p:nvSpPr>
            <p:spPr>
              <a:xfrm>
                <a:off x="5775857" y="3232614"/>
                <a:ext cx="493343" cy="605453"/>
              </a:xfrm>
              <a:custGeom>
                <a:avLst/>
                <a:gdLst>
                  <a:gd name="connsiteX0" fmla="*/ 489204 w 493343"/>
                  <a:gd name="connsiteY0" fmla="*/ 4140 h 605453"/>
                  <a:gd name="connsiteX1" fmla="*/ 469011 w 493343"/>
                  <a:gd name="connsiteY1" fmla="*/ 4140 h 605453"/>
                  <a:gd name="connsiteX2" fmla="*/ 345948 w 493343"/>
                  <a:gd name="connsiteY2" fmla="*/ 127203 h 605453"/>
                  <a:gd name="connsiteX3" fmla="*/ 318230 w 493343"/>
                  <a:gd name="connsiteY3" fmla="*/ 134251 h 605453"/>
                  <a:gd name="connsiteX4" fmla="*/ 280702 w 493343"/>
                  <a:gd name="connsiteY4" fmla="*/ 194354 h 605453"/>
                  <a:gd name="connsiteX5" fmla="*/ 270034 w 493343"/>
                  <a:gd name="connsiteY5" fmla="*/ 148920 h 605453"/>
                  <a:gd name="connsiteX6" fmla="*/ 261557 w 493343"/>
                  <a:gd name="connsiteY6" fmla="*/ 133299 h 605453"/>
                  <a:gd name="connsiteX7" fmla="*/ 202121 w 493343"/>
                  <a:gd name="connsiteY7" fmla="*/ 102247 h 605453"/>
                  <a:gd name="connsiteX8" fmla="*/ 155543 w 493343"/>
                  <a:gd name="connsiteY8" fmla="*/ 96628 h 605453"/>
                  <a:gd name="connsiteX9" fmla="*/ 108871 w 493343"/>
                  <a:gd name="connsiteY9" fmla="*/ 103676 h 605453"/>
                  <a:gd name="connsiteX10" fmla="*/ 49530 w 493343"/>
                  <a:gd name="connsiteY10" fmla="*/ 134728 h 605453"/>
                  <a:gd name="connsiteX11" fmla="*/ 41053 w 493343"/>
                  <a:gd name="connsiteY11" fmla="*/ 150349 h 605453"/>
                  <a:gd name="connsiteX12" fmla="*/ 0 w 493343"/>
                  <a:gd name="connsiteY12" fmla="*/ 325609 h 605453"/>
                  <a:gd name="connsiteX13" fmla="*/ 28575 w 493343"/>
                  <a:gd name="connsiteY13" fmla="*/ 354184 h 605453"/>
                  <a:gd name="connsiteX14" fmla="*/ 55436 w 493343"/>
                  <a:gd name="connsiteY14" fmla="*/ 333038 h 605453"/>
                  <a:gd name="connsiteX15" fmla="*/ 85154 w 493343"/>
                  <a:gd name="connsiteY15" fmla="*/ 210070 h 605453"/>
                  <a:gd name="connsiteX16" fmla="*/ 85154 w 493343"/>
                  <a:gd name="connsiteY16" fmla="*/ 605453 h 605453"/>
                  <a:gd name="connsiteX17" fmla="*/ 141446 w 493343"/>
                  <a:gd name="connsiteY17" fmla="*/ 605453 h 605453"/>
                  <a:gd name="connsiteX18" fmla="*/ 141446 w 493343"/>
                  <a:gd name="connsiteY18" fmla="*/ 351040 h 605453"/>
                  <a:gd name="connsiteX19" fmla="*/ 170021 w 493343"/>
                  <a:gd name="connsiteY19" fmla="*/ 351040 h 605453"/>
                  <a:gd name="connsiteX20" fmla="*/ 170021 w 493343"/>
                  <a:gd name="connsiteY20" fmla="*/ 605453 h 605453"/>
                  <a:gd name="connsiteX21" fmla="*/ 226219 w 493343"/>
                  <a:gd name="connsiteY21" fmla="*/ 605453 h 605453"/>
                  <a:gd name="connsiteX22" fmla="*/ 226219 w 493343"/>
                  <a:gd name="connsiteY22" fmla="*/ 208261 h 605453"/>
                  <a:gd name="connsiteX23" fmla="*/ 236696 w 493343"/>
                  <a:gd name="connsiteY23" fmla="*/ 253028 h 605453"/>
                  <a:gd name="connsiteX24" fmla="*/ 242316 w 493343"/>
                  <a:gd name="connsiteY24" fmla="*/ 260172 h 605453"/>
                  <a:gd name="connsiteX25" fmla="*/ 280416 w 493343"/>
                  <a:gd name="connsiteY25" fmla="*/ 273602 h 605453"/>
                  <a:gd name="connsiteX26" fmla="*/ 303276 w 493343"/>
                  <a:gd name="connsiteY26" fmla="*/ 263220 h 605453"/>
                  <a:gd name="connsiteX27" fmla="*/ 361379 w 493343"/>
                  <a:gd name="connsiteY27" fmla="*/ 167970 h 605453"/>
                  <a:gd name="connsiteX28" fmla="*/ 365284 w 493343"/>
                  <a:gd name="connsiteY28" fmla="*/ 148253 h 605453"/>
                  <a:gd name="connsiteX29" fmla="*/ 489109 w 493343"/>
                  <a:gd name="connsiteY29" fmla="*/ 24428 h 605453"/>
                  <a:gd name="connsiteX30" fmla="*/ 489204 w 493343"/>
                  <a:gd name="connsiteY30" fmla="*/ 4140 h 6054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493343" h="605453">
                    <a:moveTo>
                      <a:pt x="489204" y="4140"/>
                    </a:moveTo>
                    <a:cubicBezTo>
                      <a:pt x="483604" y="-1380"/>
                      <a:pt x="474611" y="-1380"/>
                      <a:pt x="469011" y="4140"/>
                    </a:cubicBezTo>
                    <a:lnTo>
                      <a:pt x="345948" y="127203"/>
                    </a:lnTo>
                    <a:cubicBezTo>
                      <a:pt x="336113" y="124427"/>
                      <a:pt x="325545" y="127114"/>
                      <a:pt x="318230" y="134251"/>
                    </a:cubicBezTo>
                    <a:cubicBezTo>
                      <a:pt x="316230" y="136252"/>
                      <a:pt x="280702" y="194354"/>
                      <a:pt x="280702" y="194354"/>
                    </a:cubicBezTo>
                    <a:lnTo>
                      <a:pt x="270034" y="148920"/>
                    </a:lnTo>
                    <a:cubicBezTo>
                      <a:pt x="268621" y="143062"/>
                      <a:pt x="265699" y="137676"/>
                      <a:pt x="261557" y="133299"/>
                    </a:cubicBezTo>
                    <a:cubicBezTo>
                      <a:pt x="244001" y="119108"/>
                      <a:pt x="223797" y="108552"/>
                      <a:pt x="202121" y="102247"/>
                    </a:cubicBezTo>
                    <a:cubicBezTo>
                      <a:pt x="186797" y="98970"/>
                      <a:pt x="171207" y="97089"/>
                      <a:pt x="155543" y="96628"/>
                    </a:cubicBezTo>
                    <a:cubicBezTo>
                      <a:pt x="139740" y="96871"/>
                      <a:pt x="124041" y="99242"/>
                      <a:pt x="108871" y="103676"/>
                    </a:cubicBezTo>
                    <a:cubicBezTo>
                      <a:pt x="86998" y="109410"/>
                      <a:pt x="66710" y="120027"/>
                      <a:pt x="49530" y="134728"/>
                    </a:cubicBezTo>
                    <a:cubicBezTo>
                      <a:pt x="45351" y="139078"/>
                      <a:pt x="42422" y="144474"/>
                      <a:pt x="41053" y="150349"/>
                    </a:cubicBezTo>
                    <a:cubicBezTo>
                      <a:pt x="41053" y="150349"/>
                      <a:pt x="0" y="322751"/>
                      <a:pt x="0" y="325609"/>
                    </a:cubicBezTo>
                    <a:cubicBezTo>
                      <a:pt x="0" y="341391"/>
                      <a:pt x="12794" y="354184"/>
                      <a:pt x="28575" y="354184"/>
                    </a:cubicBezTo>
                    <a:cubicBezTo>
                      <a:pt x="41222" y="353859"/>
                      <a:pt x="52150" y="345256"/>
                      <a:pt x="55436" y="333038"/>
                    </a:cubicBezTo>
                    <a:lnTo>
                      <a:pt x="85154" y="210070"/>
                    </a:lnTo>
                    <a:lnTo>
                      <a:pt x="85154" y="605453"/>
                    </a:lnTo>
                    <a:lnTo>
                      <a:pt x="141446" y="605453"/>
                    </a:lnTo>
                    <a:lnTo>
                      <a:pt x="141446" y="351040"/>
                    </a:lnTo>
                    <a:lnTo>
                      <a:pt x="170021" y="351040"/>
                    </a:lnTo>
                    <a:lnTo>
                      <a:pt x="170021" y="605453"/>
                    </a:lnTo>
                    <a:lnTo>
                      <a:pt x="226219" y="605453"/>
                    </a:lnTo>
                    <a:lnTo>
                      <a:pt x="226219" y="208261"/>
                    </a:lnTo>
                    <a:lnTo>
                      <a:pt x="236696" y="253028"/>
                    </a:lnTo>
                    <a:cubicBezTo>
                      <a:pt x="237423" y="256123"/>
                      <a:pt x="239479" y="258737"/>
                      <a:pt x="242316" y="260172"/>
                    </a:cubicBezTo>
                    <a:cubicBezTo>
                      <a:pt x="253269" y="268579"/>
                      <a:pt x="266612" y="273282"/>
                      <a:pt x="280416" y="273602"/>
                    </a:cubicBezTo>
                    <a:cubicBezTo>
                      <a:pt x="289404" y="274860"/>
                      <a:pt x="298310" y="270815"/>
                      <a:pt x="303276" y="263220"/>
                    </a:cubicBezTo>
                    <a:lnTo>
                      <a:pt x="361379" y="167970"/>
                    </a:lnTo>
                    <a:cubicBezTo>
                      <a:pt x="365092" y="162114"/>
                      <a:pt x="366486" y="155082"/>
                      <a:pt x="365284" y="148253"/>
                    </a:cubicBezTo>
                    <a:lnTo>
                      <a:pt x="489109" y="24428"/>
                    </a:lnTo>
                    <a:cubicBezTo>
                      <a:pt x="494717" y="18844"/>
                      <a:pt x="494760" y="9777"/>
                      <a:pt x="489204" y="414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+mj-lt"/>
                  <a:cs typeface="+mj-lt"/>
                </a:endParaRPr>
              </a:p>
            </p:txBody>
          </p:sp>
          <p:sp>
            <p:nvSpPr>
              <p:cNvPr id="92" name="Freeform: Shape 91"/>
              <p:cNvSpPr/>
              <p:nvPr/>
            </p:nvSpPr>
            <p:spPr>
              <a:xfrm>
                <a:off x="5955404" y="3104643"/>
                <a:ext cx="542925" cy="390525"/>
              </a:xfrm>
              <a:custGeom>
                <a:avLst/>
                <a:gdLst>
                  <a:gd name="connsiteX0" fmla="*/ 504825 w 542925"/>
                  <a:gd name="connsiteY0" fmla="*/ 0 h 390525"/>
                  <a:gd name="connsiteX1" fmla="*/ 38100 w 542925"/>
                  <a:gd name="connsiteY1" fmla="*/ 0 h 390525"/>
                  <a:gd name="connsiteX2" fmla="*/ 0 w 542925"/>
                  <a:gd name="connsiteY2" fmla="*/ 38100 h 390525"/>
                  <a:gd name="connsiteX3" fmla="*/ 0 w 542925"/>
                  <a:gd name="connsiteY3" fmla="*/ 72390 h 390525"/>
                  <a:gd name="connsiteX4" fmla="*/ 38100 w 542925"/>
                  <a:gd name="connsiteY4" fmla="*/ 95250 h 390525"/>
                  <a:gd name="connsiteX5" fmla="*/ 38100 w 542925"/>
                  <a:gd name="connsiteY5" fmla="*/ 38100 h 390525"/>
                  <a:gd name="connsiteX6" fmla="*/ 504825 w 542925"/>
                  <a:gd name="connsiteY6" fmla="*/ 38100 h 390525"/>
                  <a:gd name="connsiteX7" fmla="*/ 504825 w 542925"/>
                  <a:gd name="connsiteY7" fmla="*/ 352425 h 390525"/>
                  <a:gd name="connsiteX8" fmla="*/ 179737 w 542925"/>
                  <a:gd name="connsiteY8" fmla="*/ 352425 h 390525"/>
                  <a:gd name="connsiteX9" fmla="*/ 156496 w 542925"/>
                  <a:gd name="connsiteY9" fmla="*/ 390525 h 390525"/>
                  <a:gd name="connsiteX10" fmla="*/ 504825 w 542925"/>
                  <a:gd name="connsiteY10" fmla="*/ 390525 h 390525"/>
                  <a:gd name="connsiteX11" fmla="*/ 542925 w 542925"/>
                  <a:gd name="connsiteY11" fmla="*/ 352425 h 390525"/>
                  <a:gd name="connsiteX12" fmla="*/ 542925 w 542925"/>
                  <a:gd name="connsiteY12" fmla="*/ 38100 h 390525"/>
                  <a:gd name="connsiteX13" fmla="*/ 504825 w 542925"/>
                  <a:gd name="connsiteY13" fmla="*/ 0 h 390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542925" h="390525">
                    <a:moveTo>
                      <a:pt x="504825" y="0"/>
                    </a:moveTo>
                    <a:lnTo>
                      <a:pt x="38100" y="0"/>
                    </a:lnTo>
                    <a:cubicBezTo>
                      <a:pt x="17058" y="0"/>
                      <a:pt x="0" y="17058"/>
                      <a:pt x="0" y="38100"/>
                    </a:cubicBezTo>
                    <a:lnTo>
                      <a:pt x="0" y="72390"/>
                    </a:lnTo>
                    <a:cubicBezTo>
                      <a:pt x="14564" y="76354"/>
                      <a:pt x="27748" y="84266"/>
                      <a:pt x="38100" y="95250"/>
                    </a:cubicBezTo>
                    <a:lnTo>
                      <a:pt x="38100" y="38100"/>
                    </a:lnTo>
                    <a:lnTo>
                      <a:pt x="504825" y="38100"/>
                    </a:lnTo>
                    <a:lnTo>
                      <a:pt x="504825" y="352425"/>
                    </a:lnTo>
                    <a:lnTo>
                      <a:pt x="179737" y="352425"/>
                    </a:lnTo>
                    <a:lnTo>
                      <a:pt x="156496" y="390525"/>
                    </a:lnTo>
                    <a:lnTo>
                      <a:pt x="504825" y="390525"/>
                    </a:lnTo>
                    <a:cubicBezTo>
                      <a:pt x="525867" y="390525"/>
                      <a:pt x="542925" y="373467"/>
                      <a:pt x="542925" y="352425"/>
                    </a:cubicBezTo>
                    <a:lnTo>
                      <a:pt x="542925" y="38100"/>
                    </a:lnTo>
                    <a:cubicBezTo>
                      <a:pt x="542925" y="17058"/>
                      <a:pt x="525867" y="0"/>
                      <a:pt x="504825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+mj-lt"/>
                  <a:cs typeface="+mj-lt"/>
                </a:endParaRPr>
              </a:p>
            </p:txBody>
          </p:sp>
        </p:grpSp>
        <p:pic>
          <p:nvPicPr>
            <p:cNvPr id="89" name="Graphic 88" descr="Artificial Intelligence with solid fill"/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550095" y="3700236"/>
              <a:ext cx="428808" cy="428808"/>
            </a:xfrm>
            <a:prstGeom prst="rect">
              <a:avLst/>
            </a:prstGeom>
          </p:spPr>
        </p:pic>
      </p:grpSp>
      <p:pic>
        <p:nvPicPr>
          <p:cNvPr id="96" name="Graphic 95" descr="Artificial Intelligence with solid fill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670203" y="3618762"/>
            <a:ext cx="444596" cy="444597"/>
          </a:xfrm>
          <a:prstGeom prst="rect">
            <a:avLst/>
          </a:prstGeom>
        </p:spPr>
      </p:pic>
      <p:cxnSp>
        <p:nvCxnSpPr>
          <p:cNvPr id="97" name="Straight Arrow Connector 96"/>
          <p:cNvCxnSpPr/>
          <p:nvPr/>
        </p:nvCxnSpPr>
        <p:spPr>
          <a:xfrm>
            <a:off x="3385627" y="3827532"/>
            <a:ext cx="271261" cy="0"/>
          </a:xfrm>
          <a:prstGeom prst="straightConnector1">
            <a:avLst/>
          </a:prstGeom>
          <a:ln w="19050">
            <a:solidFill>
              <a:schemeClr val="tx2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>
            <a:off x="1834086" y="3827532"/>
            <a:ext cx="271261" cy="0"/>
          </a:xfrm>
          <a:prstGeom prst="straightConnector1">
            <a:avLst/>
          </a:prstGeom>
          <a:ln w="19050">
            <a:solidFill>
              <a:schemeClr val="tx2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fade/>
  </p:transition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93100" y="420575"/>
            <a:ext cx="8181300" cy="502800"/>
          </a:xfrm>
        </p:spPr>
        <p:txBody>
          <a:bodyPr/>
          <a:lstStyle/>
          <a:p>
            <a:r>
              <a:rPr lang="en-US" dirty="0"/>
              <a:t>Tracking &amp; Automation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7331103" y="141172"/>
            <a:ext cx="914400" cy="914400"/>
            <a:chOff x="7331103" y="141172"/>
            <a:chExt cx="914400" cy="914400"/>
          </a:xfrm>
        </p:grpSpPr>
        <p:grpSp>
          <p:nvGrpSpPr>
            <p:cNvPr id="28" name="Group 27"/>
            <p:cNvGrpSpPr/>
            <p:nvPr/>
          </p:nvGrpSpPr>
          <p:grpSpPr>
            <a:xfrm>
              <a:off x="7331103" y="141172"/>
              <a:ext cx="914400" cy="914400"/>
              <a:chOff x="2941984" y="2188023"/>
              <a:chExt cx="1695840" cy="1816343"/>
            </a:xfrm>
          </p:grpSpPr>
          <p:grpSp>
            <p:nvGrpSpPr>
              <p:cNvPr id="29" name="Group 28"/>
              <p:cNvGrpSpPr/>
              <p:nvPr/>
            </p:nvGrpSpPr>
            <p:grpSpPr>
              <a:xfrm>
                <a:off x="3744185" y="3138427"/>
                <a:ext cx="58419" cy="768220"/>
                <a:chOff x="1190898" y="3138427"/>
                <a:chExt cx="58419" cy="768220"/>
              </a:xfrm>
            </p:grpSpPr>
            <p:cxnSp>
              <p:nvCxnSpPr>
                <p:cNvPr id="44" name="Connector: Curved 43"/>
                <p:cNvCxnSpPr>
                  <a:stCxn id="34" idx="1"/>
                  <a:endCxn id="35" idx="1"/>
                </p:cNvCxnSpPr>
                <p:nvPr/>
              </p:nvCxnSpPr>
              <p:spPr>
                <a:xfrm rot="10800000">
                  <a:off x="1190898" y="3138427"/>
                  <a:ext cx="12700" cy="768220"/>
                </a:xfrm>
                <a:prstGeom prst="curvedConnector3">
                  <a:avLst>
                    <a:gd name="adj1" fmla="val 2950000"/>
                  </a:avLst>
                </a:prstGeom>
                <a:ln w="19050">
                  <a:solidFill>
                    <a:schemeClr val="accent5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Connector: Curved 44"/>
                <p:cNvCxnSpPr>
                  <a:stCxn id="35" idx="3"/>
                  <a:endCxn id="34" idx="3"/>
                </p:cNvCxnSpPr>
                <p:nvPr/>
              </p:nvCxnSpPr>
              <p:spPr>
                <a:xfrm>
                  <a:off x="1236617" y="3138427"/>
                  <a:ext cx="12700" cy="768220"/>
                </a:xfrm>
                <a:prstGeom prst="curvedConnector3">
                  <a:avLst>
                    <a:gd name="adj1" fmla="val 3000000"/>
                  </a:avLst>
                </a:prstGeom>
                <a:ln w="19050">
                  <a:solidFill>
                    <a:schemeClr val="accent5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0" name="Group 29"/>
              <p:cNvGrpSpPr/>
              <p:nvPr/>
            </p:nvGrpSpPr>
            <p:grpSpPr>
              <a:xfrm>
                <a:off x="3744185" y="2188023"/>
                <a:ext cx="58419" cy="1816343"/>
                <a:chOff x="7482841" y="2111311"/>
                <a:chExt cx="58419" cy="1816343"/>
              </a:xfrm>
            </p:grpSpPr>
            <p:cxnSp>
              <p:nvCxnSpPr>
                <p:cNvPr id="40" name="Connector: Curved 39"/>
                <p:cNvCxnSpPr>
                  <a:stCxn id="42" idx="1"/>
                  <a:endCxn id="43" idx="1"/>
                </p:cNvCxnSpPr>
                <p:nvPr/>
              </p:nvCxnSpPr>
              <p:spPr>
                <a:xfrm rot="10800000">
                  <a:off x="7482841" y="2209031"/>
                  <a:ext cx="12700" cy="1620905"/>
                </a:xfrm>
                <a:prstGeom prst="curvedConnector3">
                  <a:avLst>
                    <a:gd name="adj1" fmla="val 5850000"/>
                  </a:avLst>
                </a:prstGeom>
                <a:ln w="19050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nector: Curved 40"/>
                <p:cNvCxnSpPr>
                  <a:stCxn id="43" idx="3"/>
                  <a:endCxn id="42" idx="3"/>
                </p:cNvCxnSpPr>
                <p:nvPr/>
              </p:nvCxnSpPr>
              <p:spPr>
                <a:xfrm>
                  <a:off x="7528560" y="2209030"/>
                  <a:ext cx="12700" cy="1620905"/>
                </a:xfrm>
                <a:prstGeom prst="curvedConnector3">
                  <a:avLst>
                    <a:gd name="adj1" fmla="val 6300000"/>
                  </a:avLst>
                </a:prstGeom>
                <a:ln w="19050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2" name="Google Shape;898;p88"/>
                <p:cNvSpPr txBox="1"/>
                <p:nvPr/>
              </p:nvSpPr>
              <p:spPr>
                <a:xfrm>
                  <a:off x="7482841" y="3732216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  <p:sp>
              <p:nvSpPr>
                <p:cNvPr id="43" name="Google Shape;898;p88"/>
                <p:cNvSpPr txBox="1"/>
                <p:nvPr/>
              </p:nvSpPr>
              <p:spPr>
                <a:xfrm>
                  <a:off x="7482841" y="2111311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</p:grpSp>
          <p:sp>
            <p:nvSpPr>
              <p:cNvPr id="31" name="Oval 30"/>
              <p:cNvSpPr/>
              <p:nvPr/>
            </p:nvSpPr>
            <p:spPr>
              <a:xfrm>
                <a:off x="2941984" y="2188023"/>
                <a:ext cx="1695840" cy="1807446"/>
              </a:xfrm>
              <a:prstGeom prst="ellipse">
                <a:avLst/>
              </a:prstGeom>
              <a:solidFill>
                <a:schemeClr val="bg1">
                  <a:alpha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+mj-lt"/>
                </a:endParaRPr>
              </a:p>
            </p:txBody>
          </p:sp>
          <p:grpSp>
            <p:nvGrpSpPr>
              <p:cNvPr id="32" name="Group 31"/>
              <p:cNvGrpSpPr/>
              <p:nvPr/>
            </p:nvGrpSpPr>
            <p:grpSpPr>
              <a:xfrm>
                <a:off x="3744185" y="2692608"/>
                <a:ext cx="58419" cy="1311758"/>
                <a:chOff x="5889186" y="1248788"/>
                <a:chExt cx="58419" cy="1311758"/>
              </a:xfrm>
            </p:grpSpPr>
            <p:cxnSp>
              <p:nvCxnSpPr>
                <p:cNvPr id="36" name="Connector: Curved 35"/>
                <p:cNvCxnSpPr>
                  <a:stCxn id="38" idx="1"/>
                  <a:endCxn id="39" idx="1"/>
                </p:cNvCxnSpPr>
                <p:nvPr/>
              </p:nvCxnSpPr>
              <p:spPr>
                <a:xfrm rot="10800000">
                  <a:off x="5889186" y="1346507"/>
                  <a:ext cx="12700" cy="1116320"/>
                </a:xfrm>
                <a:prstGeom prst="curvedConnector3">
                  <a:avLst>
                    <a:gd name="adj1" fmla="val 4300000"/>
                  </a:avLst>
                </a:prstGeom>
                <a:ln w="19050">
                  <a:solidFill>
                    <a:schemeClr val="accent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Connector: Curved 36"/>
                <p:cNvCxnSpPr>
                  <a:stCxn id="39" idx="3"/>
                  <a:endCxn id="38" idx="3"/>
                </p:cNvCxnSpPr>
                <p:nvPr/>
              </p:nvCxnSpPr>
              <p:spPr>
                <a:xfrm>
                  <a:off x="5934905" y="1346507"/>
                  <a:ext cx="12700" cy="1116320"/>
                </a:xfrm>
                <a:prstGeom prst="curvedConnector3">
                  <a:avLst>
                    <a:gd name="adj1" fmla="val 4300000"/>
                  </a:avLst>
                </a:prstGeom>
                <a:ln w="19050">
                  <a:solidFill>
                    <a:schemeClr val="accent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8" name="Google Shape;898;p88"/>
                <p:cNvSpPr txBox="1"/>
                <p:nvPr/>
              </p:nvSpPr>
              <p:spPr>
                <a:xfrm>
                  <a:off x="5889186" y="2365108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  <p:sp>
              <p:nvSpPr>
                <p:cNvPr id="39" name="Google Shape;898;p88"/>
                <p:cNvSpPr txBox="1"/>
                <p:nvPr/>
              </p:nvSpPr>
              <p:spPr>
                <a:xfrm>
                  <a:off x="5889186" y="1248788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</p:grpSp>
          <p:grpSp>
            <p:nvGrpSpPr>
              <p:cNvPr id="33" name="Group 32"/>
              <p:cNvGrpSpPr/>
              <p:nvPr/>
            </p:nvGrpSpPr>
            <p:grpSpPr>
              <a:xfrm>
                <a:off x="3744185" y="3040708"/>
                <a:ext cx="45719" cy="963658"/>
                <a:chOff x="5501641" y="2963996"/>
                <a:chExt cx="45719" cy="963658"/>
              </a:xfrm>
            </p:grpSpPr>
            <p:sp>
              <p:nvSpPr>
                <p:cNvPr id="34" name="Google Shape;898;p88"/>
                <p:cNvSpPr txBox="1"/>
                <p:nvPr/>
              </p:nvSpPr>
              <p:spPr>
                <a:xfrm>
                  <a:off x="5501641" y="3732216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  <p:sp>
              <p:nvSpPr>
                <p:cNvPr id="35" name="Google Shape;898;p88"/>
                <p:cNvSpPr txBox="1"/>
                <p:nvPr/>
              </p:nvSpPr>
              <p:spPr>
                <a:xfrm>
                  <a:off x="5501641" y="2963996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</p:grpSp>
        </p:grpSp>
        <p:sp>
          <p:nvSpPr>
            <p:cNvPr id="46" name="Google Shape;898;p88"/>
            <p:cNvSpPr txBox="1"/>
            <p:nvPr/>
          </p:nvSpPr>
          <p:spPr>
            <a:xfrm>
              <a:off x="7436418" y="497552"/>
              <a:ext cx="668161" cy="1069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4" tIns="9144" rIns="9144" bIns="9144" anchor="t" anchorCtr="0">
              <a:spAutoFit/>
            </a:bodyPr>
            <a:lstStyle/>
            <a:p>
              <a:pPr marR="0" lvl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500" b="1" dirty="0">
                  <a:solidFill>
                    <a:schemeClr val="accent1"/>
                  </a:solidFill>
                  <a:latin typeface="+mj-lt"/>
                  <a:ea typeface="Montserrat"/>
                  <a:cs typeface="+mj-lt"/>
                  <a:sym typeface="Montserrat"/>
                </a:rPr>
                <a:t>Serve</a:t>
              </a:r>
              <a:endParaRPr lang="en-US" sz="500" b="1" dirty="0">
                <a:solidFill>
                  <a:schemeClr val="accent1"/>
                </a:solidFill>
                <a:latin typeface="+mj-lt"/>
                <a:ea typeface="Montserrat"/>
                <a:cs typeface="+mj-lt"/>
                <a:sym typeface="Montserrat"/>
              </a:endParaRPr>
            </a:p>
          </p:txBody>
        </p:sp>
      </p:grpSp>
    </p:spTree>
  </p:cSld>
  <p:clrMapOvr>
    <a:masterClrMapping/>
  </p:clrMapOvr>
  <p:transition spd="med">
    <p:fade/>
  </p:transition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93100" y="420575"/>
            <a:ext cx="8181300" cy="502800"/>
          </a:xfrm>
        </p:spPr>
        <p:txBody>
          <a:bodyPr/>
          <a:lstStyle/>
          <a:p>
            <a:r>
              <a:rPr lang="en-US" dirty="0"/>
              <a:t>Tracking &amp; Automation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7331103" y="141172"/>
            <a:ext cx="914400" cy="914400"/>
            <a:chOff x="7331103" y="141172"/>
            <a:chExt cx="914400" cy="914400"/>
          </a:xfrm>
        </p:grpSpPr>
        <p:grpSp>
          <p:nvGrpSpPr>
            <p:cNvPr id="28" name="Group 27"/>
            <p:cNvGrpSpPr/>
            <p:nvPr/>
          </p:nvGrpSpPr>
          <p:grpSpPr>
            <a:xfrm>
              <a:off x="7331103" y="141172"/>
              <a:ext cx="914400" cy="914400"/>
              <a:chOff x="2941984" y="2188023"/>
              <a:chExt cx="1695840" cy="1816343"/>
            </a:xfrm>
          </p:grpSpPr>
          <p:grpSp>
            <p:nvGrpSpPr>
              <p:cNvPr id="29" name="Group 28"/>
              <p:cNvGrpSpPr/>
              <p:nvPr/>
            </p:nvGrpSpPr>
            <p:grpSpPr>
              <a:xfrm>
                <a:off x="3744185" y="3138427"/>
                <a:ext cx="58419" cy="768220"/>
                <a:chOff x="1190898" y="3138427"/>
                <a:chExt cx="58419" cy="768220"/>
              </a:xfrm>
            </p:grpSpPr>
            <p:cxnSp>
              <p:nvCxnSpPr>
                <p:cNvPr id="44" name="Connector: Curved 43"/>
                <p:cNvCxnSpPr>
                  <a:stCxn id="34" idx="1"/>
                  <a:endCxn id="35" idx="1"/>
                </p:cNvCxnSpPr>
                <p:nvPr/>
              </p:nvCxnSpPr>
              <p:spPr>
                <a:xfrm rot="10800000">
                  <a:off x="1190898" y="3138427"/>
                  <a:ext cx="12700" cy="768220"/>
                </a:xfrm>
                <a:prstGeom prst="curvedConnector3">
                  <a:avLst>
                    <a:gd name="adj1" fmla="val 2950000"/>
                  </a:avLst>
                </a:prstGeom>
                <a:ln w="19050">
                  <a:solidFill>
                    <a:schemeClr val="accent5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Connector: Curved 44"/>
                <p:cNvCxnSpPr>
                  <a:stCxn id="35" idx="3"/>
                  <a:endCxn id="34" idx="3"/>
                </p:cNvCxnSpPr>
                <p:nvPr/>
              </p:nvCxnSpPr>
              <p:spPr>
                <a:xfrm>
                  <a:off x="1236617" y="3138427"/>
                  <a:ext cx="12700" cy="768220"/>
                </a:xfrm>
                <a:prstGeom prst="curvedConnector3">
                  <a:avLst>
                    <a:gd name="adj1" fmla="val 3000000"/>
                  </a:avLst>
                </a:prstGeom>
                <a:ln w="19050">
                  <a:solidFill>
                    <a:schemeClr val="accent5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0" name="Group 29"/>
              <p:cNvGrpSpPr/>
              <p:nvPr/>
            </p:nvGrpSpPr>
            <p:grpSpPr>
              <a:xfrm>
                <a:off x="3744185" y="2188023"/>
                <a:ext cx="58419" cy="1816343"/>
                <a:chOff x="7482841" y="2111311"/>
                <a:chExt cx="58419" cy="1816343"/>
              </a:xfrm>
            </p:grpSpPr>
            <p:cxnSp>
              <p:nvCxnSpPr>
                <p:cNvPr id="40" name="Connector: Curved 39"/>
                <p:cNvCxnSpPr>
                  <a:stCxn id="42" idx="1"/>
                  <a:endCxn id="43" idx="1"/>
                </p:cNvCxnSpPr>
                <p:nvPr/>
              </p:nvCxnSpPr>
              <p:spPr>
                <a:xfrm rot="10800000">
                  <a:off x="7482841" y="2209031"/>
                  <a:ext cx="12700" cy="1620905"/>
                </a:xfrm>
                <a:prstGeom prst="curvedConnector3">
                  <a:avLst>
                    <a:gd name="adj1" fmla="val 5850000"/>
                  </a:avLst>
                </a:prstGeom>
                <a:ln w="19050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nector: Curved 40"/>
                <p:cNvCxnSpPr>
                  <a:stCxn id="43" idx="3"/>
                  <a:endCxn id="42" idx="3"/>
                </p:cNvCxnSpPr>
                <p:nvPr/>
              </p:nvCxnSpPr>
              <p:spPr>
                <a:xfrm>
                  <a:off x="7528560" y="2209030"/>
                  <a:ext cx="12700" cy="1620905"/>
                </a:xfrm>
                <a:prstGeom prst="curvedConnector3">
                  <a:avLst>
                    <a:gd name="adj1" fmla="val 6300000"/>
                  </a:avLst>
                </a:prstGeom>
                <a:ln w="19050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2" name="Google Shape;898;p88"/>
                <p:cNvSpPr txBox="1"/>
                <p:nvPr/>
              </p:nvSpPr>
              <p:spPr>
                <a:xfrm>
                  <a:off x="7482841" y="3732216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  <p:sp>
              <p:nvSpPr>
                <p:cNvPr id="43" name="Google Shape;898;p88"/>
                <p:cNvSpPr txBox="1"/>
                <p:nvPr/>
              </p:nvSpPr>
              <p:spPr>
                <a:xfrm>
                  <a:off x="7482841" y="2111311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</p:grpSp>
          <p:sp>
            <p:nvSpPr>
              <p:cNvPr id="31" name="Oval 30"/>
              <p:cNvSpPr/>
              <p:nvPr/>
            </p:nvSpPr>
            <p:spPr>
              <a:xfrm>
                <a:off x="2941984" y="2188023"/>
                <a:ext cx="1695840" cy="1807446"/>
              </a:xfrm>
              <a:prstGeom prst="ellipse">
                <a:avLst/>
              </a:prstGeom>
              <a:solidFill>
                <a:schemeClr val="bg1">
                  <a:alpha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+mj-lt"/>
                </a:endParaRPr>
              </a:p>
            </p:txBody>
          </p:sp>
          <p:grpSp>
            <p:nvGrpSpPr>
              <p:cNvPr id="32" name="Group 31"/>
              <p:cNvGrpSpPr/>
              <p:nvPr/>
            </p:nvGrpSpPr>
            <p:grpSpPr>
              <a:xfrm>
                <a:off x="3744185" y="2692608"/>
                <a:ext cx="58419" cy="1311758"/>
                <a:chOff x="5889186" y="1248788"/>
                <a:chExt cx="58419" cy="1311758"/>
              </a:xfrm>
            </p:grpSpPr>
            <p:cxnSp>
              <p:nvCxnSpPr>
                <p:cNvPr id="36" name="Connector: Curved 35"/>
                <p:cNvCxnSpPr>
                  <a:stCxn id="38" idx="1"/>
                  <a:endCxn id="39" idx="1"/>
                </p:cNvCxnSpPr>
                <p:nvPr/>
              </p:nvCxnSpPr>
              <p:spPr>
                <a:xfrm rot="10800000">
                  <a:off x="5889186" y="1346507"/>
                  <a:ext cx="12700" cy="1116320"/>
                </a:xfrm>
                <a:prstGeom prst="curvedConnector3">
                  <a:avLst>
                    <a:gd name="adj1" fmla="val 4300000"/>
                  </a:avLst>
                </a:prstGeom>
                <a:ln w="19050">
                  <a:solidFill>
                    <a:schemeClr val="accent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Connector: Curved 36"/>
                <p:cNvCxnSpPr>
                  <a:stCxn id="39" idx="3"/>
                  <a:endCxn id="38" idx="3"/>
                </p:cNvCxnSpPr>
                <p:nvPr/>
              </p:nvCxnSpPr>
              <p:spPr>
                <a:xfrm>
                  <a:off x="5934905" y="1346507"/>
                  <a:ext cx="12700" cy="1116320"/>
                </a:xfrm>
                <a:prstGeom prst="curvedConnector3">
                  <a:avLst>
                    <a:gd name="adj1" fmla="val 4300000"/>
                  </a:avLst>
                </a:prstGeom>
                <a:ln w="19050">
                  <a:solidFill>
                    <a:schemeClr val="accent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8" name="Google Shape;898;p88"/>
                <p:cNvSpPr txBox="1"/>
                <p:nvPr/>
              </p:nvSpPr>
              <p:spPr>
                <a:xfrm>
                  <a:off x="5889186" y="2365108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  <p:sp>
              <p:nvSpPr>
                <p:cNvPr id="39" name="Google Shape;898;p88"/>
                <p:cNvSpPr txBox="1"/>
                <p:nvPr/>
              </p:nvSpPr>
              <p:spPr>
                <a:xfrm>
                  <a:off x="5889186" y="1248788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</p:grpSp>
          <p:grpSp>
            <p:nvGrpSpPr>
              <p:cNvPr id="33" name="Group 32"/>
              <p:cNvGrpSpPr/>
              <p:nvPr/>
            </p:nvGrpSpPr>
            <p:grpSpPr>
              <a:xfrm>
                <a:off x="3744185" y="3040708"/>
                <a:ext cx="45719" cy="963658"/>
                <a:chOff x="5501641" y="2963996"/>
                <a:chExt cx="45719" cy="963658"/>
              </a:xfrm>
            </p:grpSpPr>
            <p:sp>
              <p:nvSpPr>
                <p:cNvPr id="34" name="Google Shape;898;p88"/>
                <p:cNvSpPr txBox="1"/>
                <p:nvPr/>
              </p:nvSpPr>
              <p:spPr>
                <a:xfrm>
                  <a:off x="5501641" y="3732216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  <p:sp>
              <p:nvSpPr>
                <p:cNvPr id="35" name="Google Shape;898;p88"/>
                <p:cNvSpPr txBox="1"/>
                <p:nvPr/>
              </p:nvSpPr>
              <p:spPr>
                <a:xfrm>
                  <a:off x="5501641" y="2963996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</p:grpSp>
        </p:grpSp>
        <p:sp>
          <p:nvSpPr>
            <p:cNvPr id="46" name="Google Shape;898;p88"/>
            <p:cNvSpPr txBox="1"/>
            <p:nvPr/>
          </p:nvSpPr>
          <p:spPr>
            <a:xfrm>
              <a:off x="7436418" y="497552"/>
              <a:ext cx="668161" cy="1069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4" tIns="9144" rIns="9144" bIns="9144" anchor="t" anchorCtr="0">
              <a:spAutoFit/>
            </a:bodyPr>
            <a:lstStyle/>
            <a:p>
              <a:pPr marR="0" lvl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500" b="1" dirty="0">
                  <a:solidFill>
                    <a:schemeClr val="accent1"/>
                  </a:solidFill>
                  <a:latin typeface="+mj-lt"/>
                  <a:ea typeface="Montserrat"/>
                  <a:cs typeface="+mj-lt"/>
                  <a:sym typeface="Montserrat"/>
                </a:rPr>
                <a:t>Serve</a:t>
              </a:r>
              <a:endParaRPr lang="en-US" sz="500" b="1" dirty="0">
                <a:solidFill>
                  <a:schemeClr val="accent1"/>
                </a:solidFill>
                <a:latin typeface="+mj-lt"/>
                <a:ea typeface="Montserrat"/>
                <a:cs typeface="+mj-lt"/>
                <a:sym typeface="Montserrat"/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445478" y="2466323"/>
            <a:ext cx="3814391" cy="2188360"/>
            <a:chOff x="445478" y="2466323"/>
            <a:chExt cx="3814391" cy="2188360"/>
          </a:xfrm>
        </p:grpSpPr>
        <p:cxnSp>
          <p:nvCxnSpPr>
            <p:cNvPr id="94" name="Straight Connector 93"/>
            <p:cNvCxnSpPr/>
            <p:nvPr/>
          </p:nvCxnSpPr>
          <p:spPr>
            <a:xfrm>
              <a:off x="1078323" y="4373882"/>
              <a:ext cx="3181546" cy="0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>
              <a:off x="1068601" y="2466323"/>
              <a:ext cx="0" cy="1919095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" name="Graphic 3" descr="Database with solid fill"/>
            <p:cNvPicPr>
              <a:picLocks noChangeAspect="1"/>
            </p:cNvPicPr>
            <p:nvPr/>
          </p:nvPicPr>
          <p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p:blipFill>
          <p:spPr>
            <a:xfrm>
              <a:off x="1356297" y="3451269"/>
              <a:ext cx="661180" cy="661180"/>
            </a:xfrm>
            <a:prstGeom prst="rect">
              <a:avLst/>
            </a:prstGeom>
          </p:spPr>
        </p:pic>
        <p:pic>
          <p:nvPicPr>
            <p:cNvPr id="106" name="Graphic 105" descr="Artificial Intelligence with solid fill"/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412197" y="2586057"/>
              <a:ext cx="549379" cy="549380"/>
            </a:xfrm>
            <a:prstGeom prst="rect">
              <a:avLst/>
            </a:prstGeom>
          </p:spPr>
        </p:pic>
        <p:sp>
          <p:nvSpPr>
            <p:cNvPr id="107" name="Google Shape;898;p88"/>
            <p:cNvSpPr txBox="1"/>
            <p:nvPr/>
          </p:nvSpPr>
          <p:spPr>
            <a:xfrm>
              <a:off x="1514422" y="2912604"/>
              <a:ext cx="302402" cy="19543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4" tIns="9144" rIns="9144" bIns="9144" anchor="t" anchorCtr="0">
              <a:spAutoFit/>
            </a:bodyPr>
            <a:lstStyle/>
            <a:p>
              <a:pPr marR="0" lvl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1" dirty="0">
                  <a:solidFill>
                    <a:schemeClr val="accent6"/>
                  </a:solidFill>
                  <a:latin typeface="+mj-lt"/>
                  <a:ea typeface="Montserrat"/>
                  <a:cs typeface="+mj-lt"/>
                  <a:sym typeface="Montserrat"/>
                </a:rPr>
                <a:t>1.0</a:t>
              </a:r>
              <a:endParaRPr lang="en-US" sz="1000" b="1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endParaRPr>
            </a:p>
          </p:txBody>
        </p:sp>
        <p:sp>
          <p:nvSpPr>
            <p:cNvPr id="108" name="Google Shape;898;p88"/>
            <p:cNvSpPr txBox="1"/>
            <p:nvPr/>
          </p:nvSpPr>
          <p:spPr>
            <a:xfrm>
              <a:off x="556284" y="2688610"/>
              <a:ext cx="437444" cy="19543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4" tIns="9144" rIns="9144" bIns="9144" anchor="t" anchorCtr="0">
              <a:spAutoFit/>
            </a:bodyPr>
            <a:lstStyle/>
            <a:p>
              <a:pPr marR="0" lvl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 dirty="0">
                  <a:solidFill>
                    <a:schemeClr val="accent6"/>
                  </a:solidFill>
                  <a:latin typeface="+mj-lt"/>
                  <a:ea typeface="Montserrat"/>
                  <a:cs typeface="+mj-lt"/>
                  <a:sym typeface="Montserrat"/>
                </a:rPr>
                <a:t>Model</a:t>
              </a:r>
              <a:endPara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endParaRPr>
            </a:p>
          </p:txBody>
        </p:sp>
        <p:sp>
          <p:nvSpPr>
            <p:cNvPr id="109" name="Google Shape;898;p88"/>
            <p:cNvSpPr txBox="1"/>
            <p:nvPr/>
          </p:nvSpPr>
          <p:spPr>
            <a:xfrm>
              <a:off x="445478" y="3604932"/>
              <a:ext cx="548250" cy="19543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4" tIns="9144" rIns="9144" bIns="9144" anchor="t" anchorCtr="0">
              <a:spAutoFit/>
            </a:bodyPr>
            <a:lstStyle/>
            <a:p>
              <a:pPr marR="0" lvl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 dirty="0">
                  <a:solidFill>
                    <a:schemeClr val="accent6"/>
                  </a:solidFill>
                  <a:latin typeface="+mj-lt"/>
                  <a:ea typeface="Montserrat"/>
                  <a:cs typeface="+mj-lt"/>
                  <a:sym typeface="Montserrat"/>
                </a:rPr>
                <a:t>Schema</a:t>
              </a:r>
              <a:endPara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endParaRPr>
            </a:p>
          </p:txBody>
        </p:sp>
        <p:sp>
          <p:nvSpPr>
            <p:cNvPr id="111" name="Google Shape;898;p88"/>
            <p:cNvSpPr txBox="1"/>
            <p:nvPr/>
          </p:nvSpPr>
          <p:spPr>
            <a:xfrm>
              <a:off x="1514422" y="3855579"/>
              <a:ext cx="302402" cy="19543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4" tIns="9144" rIns="9144" bIns="9144" anchor="t" anchorCtr="0">
              <a:spAutoFit/>
            </a:bodyPr>
            <a:lstStyle/>
            <a:p>
              <a:pPr marR="0" lvl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1" dirty="0">
                  <a:solidFill>
                    <a:schemeClr val="accent6"/>
                  </a:solidFill>
                  <a:latin typeface="+mj-lt"/>
                  <a:ea typeface="Montserrat"/>
                  <a:cs typeface="+mj-lt"/>
                  <a:sym typeface="Montserrat"/>
                </a:rPr>
                <a:t>1.0</a:t>
              </a:r>
              <a:endParaRPr lang="en-US" sz="1000" b="1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endParaRPr>
            </a:p>
          </p:txBody>
        </p:sp>
        <p:pic>
          <p:nvPicPr>
            <p:cNvPr id="116" name="Graphic 115" descr="Database with solid fill"/>
            <p:cNvPicPr>
              <a:picLocks noChangeAspect="1"/>
            </p:cNvPicPr>
            <p:nvPr/>
          </p:nvPicPr>
          <p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p:blipFill>
          <p:spPr>
            <a:xfrm>
              <a:off x="2596227" y="3451269"/>
              <a:ext cx="661180" cy="661180"/>
            </a:xfrm>
            <a:prstGeom prst="rect">
              <a:avLst/>
            </a:prstGeom>
          </p:spPr>
        </p:pic>
        <p:pic>
          <p:nvPicPr>
            <p:cNvPr id="117" name="Graphic 116" descr="Artificial Intelligence with solid fill"/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652127" y="2586057"/>
              <a:ext cx="549379" cy="549380"/>
            </a:xfrm>
            <a:prstGeom prst="rect">
              <a:avLst/>
            </a:prstGeom>
          </p:spPr>
        </p:pic>
        <p:sp>
          <p:nvSpPr>
            <p:cNvPr id="118" name="Google Shape;898;p88"/>
            <p:cNvSpPr txBox="1"/>
            <p:nvPr/>
          </p:nvSpPr>
          <p:spPr>
            <a:xfrm>
              <a:off x="2754352" y="2912604"/>
              <a:ext cx="302402" cy="19543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4" tIns="9144" rIns="9144" bIns="9144" anchor="t" anchorCtr="0">
              <a:spAutoFit/>
            </a:bodyPr>
            <a:lstStyle/>
            <a:p>
              <a:pPr marR="0" lvl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1" dirty="0">
                  <a:solidFill>
                    <a:schemeClr val="accent6"/>
                  </a:solidFill>
                  <a:latin typeface="+mj-lt"/>
                  <a:ea typeface="Montserrat"/>
                  <a:cs typeface="+mj-lt"/>
                  <a:sym typeface="Montserrat"/>
                </a:rPr>
                <a:t>1.1</a:t>
              </a:r>
              <a:endParaRPr lang="en-US" sz="1000" b="1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endParaRPr>
            </a:p>
          </p:txBody>
        </p:sp>
        <p:sp>
          <p:nvSpPr>
            <p:cNvPr id="119" name="Google Shape;898;p88"/>
            <p:cNvSpPr txBox="1"/>
            <p:nvPr/>
          </p:nvSpPr>
          <p:spPr>
            <a:xfrm>
              <a:off x="2754352" y="3855579"/>
              <a:ext cx="302402" cy="19543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4" tIns="9144" rIns="9144" bIns="9144" anchor="t" anchorCtr="0">
              <a:spAutoFit/>
            </a:bodyPr>
            <a:lstStyle/>
            <a:p>
              <a:pPr marR="0" lvl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1" dirty="0">
                  <a:solidFill>
                    <a:schemeClr val="accent6"/>
                  </a:solidFill>
                  <a:latin typeface="+mj-lt"/>
                  <a:ea typeface="Montserrat"/>
                  <a:cs typeface="+mj-lt"/>
                  <a:sym typeface="Montserrat"/>
                </a:rPr>
                <a:t>1.1</a:t>
              </a:r>
              <a:endParaRPr lang="en-US" sz="1000" b="1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endParaRPr>
            </a:p>
          </p:txBody>
        </p:sp>
        <p:pic>
          <p:nvPicPr>
            <p:cNvPr id="120" name="Graphic 119" descr="Database with solid fill"/>
            <p:cNvPicPr>
              <a:picLocks noChangeAspect="1"/>
            </p:cNvPicPr>
            <p:nvPr/>
          </p:nvPicPr>
          <p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p:blipFill>
          <p:spPr>
            <a:xfrm>
              <a:off x="3359632" y="3451269"/>
              <a:ext cx="661180" cy="661180"/>
            </a:xfrm>
            <a:prstGeom prst="rect">
              <a:avLst/>
            </a:prstGeom>
          </p:spPr>
        </p:pic>
        <p:pic>
          <p:nvPicPr>
            <p:cNvPr id="121" name="Graphic 120" descr="Artificial Intelligence with solid fill"/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415532" y="2586057"/>
              <a:ext cx="549379" cy="549380"/>
            </a:xfrm>
            <a:prstGeom prst="rect">
              <a:avLst/>
            </a:prstGeom>
          </p:spPr>
        </p:pic>
        <p:sp>
          <p:nvSpPr>
            <p:cNvPr id="122" name="Google Shape;898;p88"/>
            <p:cNvSpPr txBox="1"/>
            <p:nvPr/>
          </p:nvSpPr>
          <p:spPr>
            <a:xfrm>
              <a:off x="3517757" y="2912604"/>
              <a:ext cx="302402" cy="19543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4" tIns="9144" rIns="9144" bIns="9144" anchor="t" anchorCtr="0">
              <a:spAutoFit/>
            </a:bodyPr>
            <a:lstStyle/>
            <a:p>
              <a:pPr marR="0" lvl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1" dirty="0">
                  <a:solidFill>
                    <a:schemeClr val="accent6"/>
                  </a:solidFill>
                  <a:latin typeface="+mj-lt"/>
                  <a:ea typeface="Montserrat"/>
                  <a:cs typeface="+mj-lt"/>
                  <a:sym typeface="Montserrat"/>
                </a:rPr>
                <a:t>2.0</a:t>
              </a:r>
              <a:endParaRPr lang="en-US" sz="1000" b="1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endParaRPr>
            </a:p>
          </p:txBody>
        </p:sp>
        <p:sp>
          <p:nvSpPr>
            <p:cNvPr id="123" name="Google Shape;898;p88"/>
            <p:cNvSpPr txBox="1"/>
            <p:nvPr/>
          </p:nvSpPr>
          <p:spPr>
            <a:xfrm>
              <a:off x="3517757" y="3855579"/>
              <a:ext cx="302402" cy="19543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4" tIns="9144" rIns="9144" bIns="9144" anchor="t" anchorCtr="0">
              <a:spAutoFit/>
            </a:bodyPr>
            <a:lstStyle/>
            <a:p>
              <a:pPr marR="0" lvl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1" dirty="0">
                  <a:solidFill>
                    <a:schemeClr val="accent6"/>
                  </a:solidFill>
                  <a:latin typeface="+mj-lt"/>
                  <a:ea typeface="Montserrat"/>
                  <a:cs typeface="+mj-lt"/>
                  <a:sym typeface="Montserrat"/>
                </a:rPr>
                <a:t>1.1</a:t>
              </a:r>
              <a:endParaRPr lang="en-US" sz="1000" b="1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endParaRPr>
            </a:p>
          </p:txBody>
        </p:sp>
        <p:sp>
          <p:nvSpPr>
            <p:cNvPr id="124" name="Google Shape;898;p88"/>
            <p:cNvSpPr txBox="1"/>
            <p:nvPr/>
          </p:nvSpPr>
          <p:spPr>
            <a:xfrm>
              <a:off x="3711619" y="4459245"/>
              <a:ext cx="548250" cy="19543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4" tIns="9144" rIns="9144" bIns="9144" anchor="t" anchorCtr="0">
              <a:spAutoFit/>
            </a:bodyPr>
            <a:lstStyle/>
            <a:p>
              <a:pPr marR="0" lvl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 dirty="0">
                  <a:solidFill>
                    <a:schemeClr val="accent6"/>
                  </a:solidFill>
                  <a:latin typeface="+mj-lt"/>
                  <a:ea typeface="Montserrat"/>
                  <a:cs typeface="+mj-lt"/>
                  <a:sym typeface="Montserrat"/>
                </a:rPr>
                <a:t>Time</a:t>
              </a:r>
              <a:endPara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endParaRPr>
            </a:p>
          </p:txBody>
        </p:sp>
      </p:grpSp>
    </p:spTree>
  </p:cSld>
  <p:clrMapOvr>
    <a:masterClrMapping/>
  </p:clrMapOvr>
  <p:transition spd="med">
    <p:fade/>
  </p:transition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93100" y="420575"/>
            <a:ext cx="8181300" cy="502800"/>
          </a:xfrm>
        </p:spPr>
        <p:txBody>
          <a:bodyPr/>
          <a:lstStyle/>
          <a:p>
            <a:r>
              <a:rPr lang="en-US" dirty="0"/>
              <a:t>Tracking &amp; Automation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7331103" y="141172"/>
            <a:ext cx="914400" cy="914400"/>
            <a:chOff x="7331103" y="141172"/>
            <a:chExt cx="914400" cy="914400"/>
          </a:xfrm>
        </p:grpSpPr>
        <p:grpSp>
          <p:nvGrpSpPr>
            <p:cNvPr id="28" name="Group 27"/>
            <p:cNvGrpSpPr/>
            <p:nvPr/>
          </p:nvGrpSpPr>
          <p:grpSpPr>
            <a:xfrm>
              <a:off x="7331103" y="141172"/>
              <a:ext cx="914400" cy="914400"/>
              <a:chOff x="2941984" y="2188023"/>
              <a:chExt cx="1695840" cy="1816343"/>
            </a:xfrm>
          </p:grpSpPr>
          <p:grpSp>
            <p:nvGrpSpPr>
              <p:cNvPr id="29" name="Group 28"/>
              <p:cNvGrpSpPr/>
              <p:nvPr/>
            </p:nvGrpSpPr>
            <p:grpSpPr>
              <a:xfrm>
                <a:off x="3744185" y="3138427"/>
                <a:ext cx="58419" cy="768220"/>
                <a:chOff x="1190898" y="3138427"/>
                <a:chExt cx="58419" cy="768220"/>
              </a:xfrm>
            </p:grpSpPr>
            <p:cxnSp>
              <p:nvCxnSpPr>
                <p:cNvPr id="44" name="Connector: Curved 43"/>
                <p:cNvCxnSpPr>
                  <a:stCxn id="34" idx="1"/>
                  <a:endCxn id="35" idx="1"/>
                </p:cNvCxnSpPr>
                <p:nvPr/>
              </p:nvCxnSpPr>
              <p:spPr>
                <a:xfrm rot="10800000">
                  <a:off x="1190898" y="3138427"/>
                  <a:ext cx="12700" cy="768220"/>
                </a:xfrm>
                <a:prstGeom prst="curvedConnector3">
                  <a:avLst>
                    <a:gd name="adj1" fmla="val 2950000"/>
                  </a:avLst>
                </a:prstGeom>
                <a:ln w="19050">
                  <a:solidFill>
                    <a:schemeClr val="accent5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Connector: Curved 44"/>
                <p:cNvCxnSpPr>
                  <a:stCxn id="35" idx="3"/>
                  <a:endCxn id="34" idx="3"/>
                </p:cNvCxnSpPr>
                <p:nvPr/>
              </p:nvCxnSpPr>
              <p:spPr>
                <a:xfrm>
                  <a:off x="1236617" y="3138427"/>
                  <a:ext cx="12700" cy="768220"/>
                </a:xfrm>
                <a:prstGeom prst="curvedConnector3">
                  <a:avLst>
                    <a:gd name="adj1" fmla="val 3000000"/>
                  </a:avLst>
                </a:prstGeom>
                <a:ln w="19050">
                  <a:solidFill>
                    <a:schemeClr val="accent5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0" name="Group 29"/>
              <p:cNvGrpSpPr/>
              <p:nvPr/>
            </p:nvGrpSpPr>
            <p:grpSpPr>
              <a:xfrm>
                <a:off x="3744185" y="2188023"/>
                <a:ext cx="58419" cy="1816343"/>
                <a:chOff x="7482841" y="2111311"/>
                <a:chExt cx="58419" cy="1816343"/>
              </a:xfrm>
            </p:grpSpPr>
            <p:cxnSp>
              <p:nvCxnSpPr>
                <p:cNvPr id="40" name="Connector: Curved 39"/>
                <p:cNvCxnSpPr>
                  <a:stCxn id="42" idx="1"/>
                  <a:endCxn id="43" idx="1"/>
                </p:cNvCxnSpPr>
                <p:nvPr/>
              </p:nvCxnSpPr>
              <p:spPr>
                <a:xfrm rot="10800000">
                  <a:off x="7482841" y="2209031"/>
                  <a:ext cx="12700" cy="1620905"/>
                </a:xfrm>
                <a:prstGeom prst="curvedConnector3">
                  <a:avLst>
                    <a:gd name="adj1" fmla="val 5850000"/>
                  </a:avLst>
                </a:prstGeom>
                <a:ln w="19050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nector: Curved 40"/>
                <p:cNvCxnSpPr>
                  <a:stCxn id="43" idx="3"/>
                  <a:endCxn id="42" idx="3"/>
                </p:cNvCxnSpPr>
                <p:nvPr/>
              </p:nvCxnSpPr>
              <p:spPr>
                <a:xfrm>
                  <a:off x="7528560" y="2209030"/>
                  <a:ext cx="12700" cy="1620905"/>
                </a:xfrm>
                <a:prstGeom prst="curvedConnector3">
                  <a:avLst>
                    <a:gd name="adj1" fmla="val 6300000"/>
                  </a:avLst>
                </a:prstGeom>
                <a:ln w="19050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2" name="Google Shape;898;p88"/>
                <p:cNvSpPr txBox="1"/>
                <p:nvPr/>
              </p:nvSpPr>
              <p:spPr>
                <a:xfrm>
                  <a:off x="7482841" y="3732216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  <p:sp>
              <p:nvSpPr>
                <p:cNvPr id="43" name="Google Shape;898;p88"/>
                <p:cNvSpPr txBox="1"/>
                <p:nvPr/>
              </p:nvSpPr>
              <p:spPr>
                <a:xfrm>
                  <a:off x="7482841" y="2111311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</p:grpSp>
          <p:sp>
            <p:nvSpPr>
              <p:cNvPr id="31" name="Oval 30"/>
              <p:cNvSpPr/>
              <p:nvPr/>
            </p:nvSpPr>
            <p:spPr>
              <a:xfrm>
                <a:off x="2941984" y="2188023"/>
                <a:ext cx="1695840" cy="1807446"/>
              </a:xfrm>
              <a:prstGeom prst="ellipse">
                <a:avLst/>
              </a:prstGeom>
              <a:solidFill>
                <a:schemeClr val="bg1">
                  <a:alpha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+mj-lt"/>
                </a:endParaRPr>
              </a:p>
            </p:txBody>
          </p:sp>
          <p:grpSp>
            <p:nvGrpSpPr>
              <p:cNvPr id="32" name="Group 31"/>
              <p:cNvGrpSpPr/>
              <p:nvPr/>
            </p:nvGrpSpPr>
            <p:grpSpPr>
              <a:xfrm>
                <a:off x="3744185" y="2692608"/>
                <a:ext cx="58419" cy="1311758"/>
                <a:chOff x="5889186" y="1248788"/>
                <a:chExt cx="58419" cy="1311758"/>
              </a:xfrm>
            </p:grpSpPr>
            <p:cxnSp>
              <p:nvCxnSpPr>
                <p:cNvPr id="36" name="Connector: Curved 35"/>
                <p:cNvCxnSpPr>
                  <a:stCxn id="38" idx="1"/>
                  <a:endCxn id="39" idx="1"/>
                </p:cNvCxnSpPr>
                <p:nvPr/>
              </p:nvCxnSpPr>
              <p:spPr>
                <a:xfrm rot="10800000">
                  <a:off x="5889186" y="1346507"/>
                  <a:ext cx="12700" cy="1116320"/>
                </a:xfrm>
                <a:prstGeom prst="curvedConnector3">
                  <a:avLst>
                    <a:gd name="adj1" fmla="val 4300000"/>
                  </a:avLst>
                </a:prstGeom>
                <a:ln w="19050">
                  <a:solidFill>
                    <a:schemeClr val="accent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Connector: Curved 36"/>
                <p:cNvCxnSpPr>
                  <a:stCxn id="39" idx="3"/>
                  <a:endCxn id="38" idx="3"/>
                </p:cNvCxnSpPr>
                <p:nvPr/>
              </p:nvCxnSpPr>
              <p:spPr>
                <a:xfrm>
                  <a:off x="5934905" y="1346507"/>
                  <a:ext cx="12700" cy="1116320"/>
                </a:xfrm>
                <a:prstGeom prst="curvedConnector3">
                  <a:avLst>
                    <a:gd name="adj1" fmla="val 4300000"/>
                  </a:avLst>
                </a:prstGeom>
                <a:ln w="19050">
                  <a:solidFill>
                    <a:schemeClr val="accent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8" name="Google Shape;898;p88"/>
                <p:cNvSpPr txBox="1"/>
                <p:nvPr/>
              </p:nvSpPr>
              <p:spPr>
                <a:xfrm>
                  <a:off x="5889186" y="2365108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  <p:sp>
              <p:nvSpPr>
                <p:cNvPr id="39" name="Google Shape;898;p88"/>
                <p:cNvSpPr txBox="1"/>
                <p:nvPr/>
              </p:nvSpPr>
              <p:spPr>
                <a:xfrm>
                  <a:off x="5889186" y="1248788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</p:grpSp>
          <p:grpSp>
            <p:nvGrpSpPr>
              <p:cNvPr id="33" name="Group 32"/>
              <p:cNvGrpSpPr/>
              <p:nvPr/>
            </p:nvGrpSpPr>
            <p:grpSpPr>
              <a:xfrm>
                <a:off x="3744185" y="3040708"/>
                <a:ext cx="45719" cy="963658"/>
                <a:chOff x="5501641" y="2963996"/>
                <a:chExt cx="45719" cy="963658"/>
              </a:xfrm>
            </p:grpSpPr>
            <p:sp>
              <p:nvSpPr>
                <p:cNvPr id="34" name="Google Shape;898;p88"/>
                <p:cNvSpPr txBox="1"/>
                <p:nvPr/>
              </p:nvSpPr>
              <p:spPr>
                <a:xfrm>
                  <a:off x="5501641" y="3732216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  <p:sp>
              <p:nvSpPr>
                <p:cNvPr id="35" name="Google Shape;898;p88"/>
                <p:cNvSpPr txBox="1"/>
                <p:nvPr/>
              </p:nvSpPr>
              <p:spPr>
                <a:xfrm>
                  <a:off x="5501641" y="2963996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</p:grpSp>
        </p:grpSp>
        <p:sp>
          <p:nvSpPr>
            <p:cNvPr id="46" name="Google Shape;898;p88"/>
            <p:cNvSpPr txBox="1"/>
            <p:nvPr/>
          </p:nvSpPr>
          <p:spPr>
            <a:xfrm>
              <a:off x="7436418" y="497552"/>
              <a:ext cx="668161" cy="1069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4" tIns="9144" rIns="9144" bIns="9144" anchor="t" anchorCtr="0">
              <a:spAutoFit/>
            </a:bodyPr>
            <a:lstStyle/>
            <a:p>
              <a:pPr marR="0" lvl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500" b="1" dirty="0">
                  <a:solidFill>
                    <a:schemeClr val="accent1"/>
                  </a:solidFill>
                  <a:latin typeface="+mj-lt"/>
                  <a:ea typeface="Montserrat"/>
                  <a:cs typeface="+mj-lt"/>
                  <a:sym typeface="Montserrat"/>
                </a:rPr>
                <a:t>Serve</a:t>
              </a:r>
              <a:endParaRPr lang="en-US" sz="500" b="1" dirty="0">
                <a:solidFill>
                  <a:schemeClr val="accent1"/>
                </a:solidFill>
                <a:latin typeface="+mj-lt"/>
                <a:ea typeface="Montserrat"/>
                <a:cs typeface="+mj-lt"/>
                <a:sym typeface="Montserrat"/>
              </a:endParaRPr>
            </a:p>
          </p:txBody>
        </p:sp>
      </p:grpSp>
      <p:sp>
        <p:nvSpPr>
          <p:cNvPr id="361" name="Google Shape;898;p88"/>
          <p:cNvSpPr txBox="1"/>
          <p:nvPr/>
        </p:nvSpPr>
        <p:spPr>
          <a:xfrm>
            <a:off x="513523" y="1563466"/>
            <a:ext cx="3517109" cy="5493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It’s important to set </a:t>
            </a:r>
            <a:r>
              <a:rPr lang="en-US" sz="1000" b="1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up tracking of model changes and data schemas.</a:t>
            </a: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 Sometime case model reversion is necessary and we use tracking to do it.</a:t>
            </a:r>
            <a:endParaRPr lang="en-US" sz="10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445478" y="2466323"/>
            <a:ext cx="3814391" cy="2188360"/>
            <a:chOff x="445478" y="2466323"/>
            <a:chExt cx="3814391" cy="2188360"/>
          </a:xfrm>
        </p:grpSpPr>
        <p:cxnSp>
          <p:nvCxnSpPr>
            <p:cNvPr id="94" name="Straight Connector 93"/>
            <p:cNvCxnSpPr/>
            <p:nvPr/>
          </p:nvCxnSpPr>
          <p:spPr>
            <a:xfrm>
              <a:off x="1078323" y="4373882"/>
              <a:ext cx="3181546" cy="0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>
              <a:off x="1068601" y="2466323"/>
              <a:ext cx="0" cy="1919095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" name="Graphic 3" descr="Database with solid fill"/>
            <p:cNvPicPr>
              <a:picLocks noChangeAspect="1"/>
            </p:cNvPicPr>
            <p:nvPr/>
          </p:nvPicPr>
          <p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p:blipFill>
          <p:spPr>
            <a:xfrm>
              <a:off x="1356297" y="3451269"/>
              <a:ext cx="661180" cy="661180"/>
            </a:xfrm>
            <a:prstGeom prst="rect">
              <a:avLst/>
            </a:prstGeom>
          </p:spPr>
        </p:pic>
        <p:pic>
          <p:nvPicPr>
            <p:cNvPr id="106" name="Graphic 105" descr="Artificial Intelligence with solid fill"/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412197" y="2586057"/>
              <a:ext cx="549379" cy="549380"/>
            </a:xfrm>
            <a:prstGeom prst="rect">
              <a:avLst/>
            </a:prstGeom>
          </p:spPr>
        </p:pic>
        <p:sp>
          <p:nvSpPr>
            <p:cNvPr id="107" name="Google Shape;898;p88"/>
            <p:cNvSpPr txBox="1"/>
            <p:nvPr/>
          </p:nvSpPr>
          <p:spPr>
            <a:xfrm>
              <a:off x="1514422" y="2912604"/>
              <a:ext cx="302402" cy="19543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4" tIns="9144" rIns="9144" bIns="9144" anchor="t" anchorCtr="0">
              <a:spAutoFit/>
            </a:bodyPr>
            <a:lstStyle/>
            <a:p>
              <a:pPr marR="0" lvl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1" dirty="0">
                  <a:solidFill>
                    <a:schemeClr val="accent6"/>
                  </a:solidFill>
                  <a:latin typeface="+mj-lt"/>
                  <a:ea typeface="Montserrat"/>
                  <a:cs typeface="+mj-lt"/>
                  <a:sym typeface="Montserrat"/>
                </a:rPr>
                <a:t>1.0</a:t>
              </a:r>
              <a:endParaRPr lang="en-US" sz="1000" b="1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endParaRPr>
            </a:p>
          </p:txBody>
        </p:sp>
        <p:sp>
          <p:nvSpPr>
            <p:cNvPr id="108" name="Google Shape;898;p88"/>
            <p:cNvSpPr txBox="1"/>
            <p:nvPr/>
          </p:nvSpPr>
          <p:spPr>
            <a:xfrm>
              <a:off x="556284" y="2688610"/>
              <a:ext cx="437444" cy="19543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4" tIns="9144" rIns="9144" bIns="9144" anchor="t" anchorCtr="0">
              <a:spAutoFit/>
            </a:bodyPr>
            <a:lstStyle/>
            <a:p>
              <a:pPr marR="0" lvl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 dirty="0">
                  <a:solidFill>
                    <a:schemeClr val="accent6"/>
                  </a:solidFill>
                  <a:latin typeface="+mj-lt"/>
                  <a:ea typeface="Montserrat"/>
                  <a:cs typeface="+mj-lt"/>
                  <a:sym typeface="Montserrat"/>
                </a:rPr>
                <a:t>Model</a:t>
              </a:r>
              <a:endPara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endParaRPr>
            </a:p>
          </p:txBody>
        </p:sp>
        <p:sp>
          <p:nvSpPr>
            <p:cNvPr id="109" name="Google Shape;898;p88"/>
            <p:cNvSpPr txBox="1"/>
            <p:nvPr/>
          </p:nvSpPr>
          <p:spPr>
            <a:xfrm>
              <a:off x="445478" y="3604932"/>
              <a:ext cx="548250" cy="19543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4" tIns="9144" rIns="9144" bIns="9144" anchor="t" anchorCtr="0">
              <a:spAutoFit/>
            </a:bodyPr>
            <a:lstStyle/>
            <a:p>
              <a:pPr marR="0" lvl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 dirty="0">
                  <a:solidFill>
                    <a:schemeClr val="accent6"/>
                  </a:solidFill>
                  <a:latin typeface="+mj-lt"/>
                  <a:ea typeface="Montserrat"/>
                  <a:cs typeface="+mj-lt"/>
                  <a:sym typeface="Montserrat"/>
                </a:rPr>
                <a:t>Schema</a:t>
              </a:r>
              <a:endPara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endParaRPr>
            </a:p>
          </p:txBody>
        </p:sp>
        <p:sp>
          <p:nvSpPr>
            <p:cNvPr id="111" name="Google Shape;898;p88"/>
            <p:cNvSpPr txBox="1"/>
            <p:nvPr/>
          </p:nvSpPr>
          <p:spPr>
            <a:xfrm>
              <a:off x="1514422" y="3855579"/>
              <a:ext cx="302402" cy="19543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4" tIns="9144" rIns="9144" bIns="9144" anchor="t" anchorCtr="0">
              <a:spAutoFit/>
            </a:bodyPr>
            <a:lstStyle/>
            <a:p>
              <a:pPr marR="0" lvl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1" dirty="0">
                  <a:solidFill>
                    <a:schemeClr val="accent6"/>
                  </a:solidFill>
                  <a:latin typeface="+mj-lt"/>
                  <a:ea typeface="Montserrat"/>
                  <a:cs typeface="+mj-lt"/>
                  <a:sym typeface="Montserrat"/>
                </a:rPr>
                <a:t>1.0</a:t>
              </a:r>
              <a:endParaRPr lang="en-US" sz="1000" b="1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endParaRPr>
            </a:p>
          </p:txBody>
        </p:sp>
        <p:pic>
          <p:nvPicPr>
            <p:cNvPr id="116" name="Graphic 115" descr="Database with solid fill"/>
            <p:cNvPicPr>
              <a:picLocks noChangeAspect="1"/>
            </p:cNvPicPr>
            <p:nvPr/>
          </p:nvPicPr>
          <p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p:blipFill>
          <p:spPr>
            <a:xfrm>
              <a:off x="2596227" y="3451269"/>
              <a:ext cx="661180" cy="661180"/>
            </a:xfrm>
            <a:prstGeom prst="rect">
              <a:avLst/>
            </a:prstGeom>
          </p:spPr>
        </p:pic>
        <p:pic>
          <p:nvPicPr>
            <p:cNvPr id="117" name="Graphic 116" descr="Artificial Intelligence with solid fill"/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652127" y="2586057"/>
              <a:ext cx="549379" cy="549380"/>
            </a:xfrm>
            <a:prstGeom prst="rect">
              <a:avLst/>
            </a:prstGeom>
          </p:spPr>
        </p:pic>
        <p:sp>
          <p:nvSpPr>
            <p:cNvPr id="118" name="Google Shape;898;p88"/>
            <p:cNvSpPr txBox="1"/>
            <p:nvPr/>
          </p:nvSpPr>
          <p:spPr>
            <a:xfrm>
              <a:off x="2754352" y="2912604"/>
              <a:ext cx="302402" cy="19543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4" tIns="9144" rIns="9144" bIns="9144" anchor="t" anchorCtr="0">
              <a:spAutoFit/>
            </a:bodyPr>
            <a:lstStyle/>
            <a:p>
              <a:pPr marR="0" lvl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1" dirty="0">
                  <a:solidFill>
                    <a:schemeClr val="accent6"/>
                  </a:solidFill>
                  <a:latin typeface="+mj-lt"/>
                  <a:ea typeface="Montserrat"/>
                  <a:cs typeface="+mj-lt"/>
                  <a:sym typeface="Montserrat"/>
                </a:rPr>
                <a:t>1.1</a:t>
              </a:r>
              <a:endParaRPr lang="en-US" sz="1000" b="1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endParaRPr>
            </a:p>
          </p:txBody>
        </p:sp>
        <p:sp>
          <p:nvSpPr>
            <p:cNvPr id="119" name="Google Shape;898;p88"/>
            <p:cNvSpPr txBox="1"/>
            <p:nvPr/>
          </p:nvSpPr>
          <p:spPr>
            <a:xfrm>
              <a:off x="2754352" y="3855579"/>
              <a:ext cx="302402" cy="19543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4" tIns="9144" rIns="9144" bIns="9144" anchor="t" anchorCtr="0">
              <a:spAutoFit/>
            </a:bodyPr>
            <a:lstStyle/>
            <a:p>
              <a:pPr marR="0" lvl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1" dirty="0">
                  <a:solidFill>
                    <a:schemeClr val="accent6"/>
                  </a:solidFill>
                  <a:latin typeface="+mj-lt"/>
                  <a:ea typeface="Montserrat"/>
                  <a:cs typeface="+mj-lt"/>
                  <a:sym typeface="Montserrat"/>
                </a:rPr>
                <a:t>1.1</a:t>
              </a:r>
              <a:endParaRPr lang="en-US" sz="1000" b="1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endParaRPr>
            </a:p>
          </p:txBody>
        </p:sp>
        <p:pic>
          <p:nvPicPr>
            <p:cNvPr id="120" name="Graphic 119" descr="Database with solid fill"/>
            <p:cNvPicPr>
              <a:picLocks noChangeAspect="1"/>
            </p:cNvPicPr>
            <p:nvPr/>
          </p:nvPicPr>
          <p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p:blipFill>
          <p:spPr>
            <a:xfrm>
              <a:off x="3359632" y="3451269"/>
              <a:ext cx="661180" cy="661180"/>
            </a:xfrm>
            <a:prstGeom prst="rect">
              <a:avLst/>
            </a:prstGeom>
          </p:spPr>
        </p:pic>
        <p:pic>
          <p:nvPicPr>
            <p:cNvPr id="121" name="Graphic 120" descr="Artificial Intelligence with solid fill"/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415532" y="2586057"/>
              <a:ext cx="549379" cy="549380"/>
            </a:xfrm>
            <a:prstGeom prst="rect">
              <a:avLst/>
            </a:prstGeom>
          </p:spPr>
        </p:pic>
        <p:sp>
          <p:nvSpPr>
            <p:cNvPr id="122" name="Google Shape;898;p88"/>
            <p:cNvSpPr txBox="1"/>
            <p:nvPr/>
          </p:nvSpPr>
          <p:spPr>
            <a:xfrm>
              <a:off x="3517757" y="2912604"/>
              <a:ext cx="302402" cy="19543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4" tIns="9144" rIns="9144" bIns="9144" anchor="t" anchorCtr="0">
              <a:spAutoFit/>
            </a:bodyPr>
            <a:lstStyle/>
            <a:p>
              <a:pPr marR="0" lvl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1" dirty="0">
                  <a:solidFill>
                    <a:schemeClr val="accent6"/>
                  </a:solidFill>
                  <a:latin typeface="+mj-lt"/>
                  <a:ea typeface="Montserrat"/>
                  <a:cs typeface="+mj-lt"/>
                  <a:sym typeface="Montserrat"/>
                </a:rPr>
                <a:t>2.0</a:t>
              </a:r>
              <a:endParaRPr lang="en-US" sz="1000" b="1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endParaRPr>
            </a:p>
          </p:txBody>
        </p:sp>
        <p:sp>
          <p:nvSpPr>
            <p:cNvPr id="123" name="Google Shape;898;p88"/>
            <p:cNvSpPr txBox="1"/>
            <p:nvPr/>
          </p:nvSpPr>
          <p:spPr>
            <a:xfrm>
              <a:off x="3517757" y="3855579"/>
              <a:ext cx="302402" cy="19543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4" tIns="9144" rIns="9144" bIns="9144" anchor="t" anchorCtr="0">
              <a:spAutoFit/>
            </a:bodyPr>
            <a:lstStyle/>
            <a:p>
              <a:pPr marR="0" lvl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1" dirty="0">
                  <a:solidFill>
                    <a:schemeClr val="accent6"/>
                  </a:solidFill>
                  <a:latin typeface="+mj-lt"/>
                  <a:ea typeface="Montserrat"/>
                  <a:cs typeface="+mj-lt"/>
                  <a:sym typeface="Montserrat"/>
                </a:rPr>
                <a:t>1.1</a:t>
              </a:r>
              <a:endParaRPr lang="en-US" sz="1000" b="1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endParaRPr>
            </a:p>
          </p:txBody>
        </p:sp>
        <p:sp>
          <p:nvSpPr>
            <p:cNvPr id="124" name="Google Shape;898;p88"/>
            <p:cNvSpPr txBox="1"/>
            <p:nvPr/>
          </p:nvSpPr>
          <p:spPr>
            <a:xfrm>
              <a:off x="3711619" y="4459245"/>
              <a:ext cx="548250" cy="19543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4" tIns="9144" rIns="9144" bIns="9144" anchor="t" anchorCtr="0">
              <a:spAutoFit/>
            </a:bodyPr>
            <a:lstStyle/>
            <a:p>
              <a:pPr marR="0" lvl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 dirty="0">
                  <a:solidFill>
                    <a:schemeClr val="accent6"/>
                  </a:solidFill>
                  <a:latin typeface="+mj-lt"/>
                  <a:ea typeface="Montserrat"/>
                  <a:cs typeface="+mj-lt"/>
                  <a:sym typeface="Montserrat"/>
                </a:rPr>
                <a:t>Time</a:t>
              </a:r>
              <a:endPara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endParaRPr>
            </a:p>
          </p:txBody>
        </p:sp>
      </p:grpSp>
    </p:spTree>
  </p:cSld>
  <p:clrMapOvr>
    <a:masterClrMapping/>
  </p:clrMapOvr>
  <p:transition spd="med">
    <p:fade/>
  </p:transition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93100" y="420575"/>
            <a:ext cx="8181300" cy="502800"/>
          </a:xfrm>
        </p:spPr>
        <p:txBody>
          <a:bodyPr/>
          <a:lstStyle/>
          <a:p>
            <a:r>
              <a:rPr lang="en-US" dirty="0"/>
              <a:t>Tracking &amp; Automation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7331103" y="141172"/>
            <a:ext cx="914400" cy="914400"/>
            <a:chOff x="7331103" y="141172"/>
            <a:chExt cx="914400" cy="914400"/>
          </a:xfrm>
        </p:grpSpPr>
        <p:grpSp>
          <p:nvGrpSpPr>
            <p:cNvPr id="28" name="Group 27"/>
            <p:cNvGrpSpPr/>
            <p:nvPr/>
          </p:nvGrpSpPr>
          <p:grpSpPr>
            <a:xfrm>
              <a:off x="7331103" y="141172"/>
              <a:ext cx="914400" cy="914400"/>
              <a:chOff x="2941984" y="2188023"/>
              <a:chExt cx="1695840" cy="1816343"/>
            </a:xfrm>
          </p:grpSpPr>
          <p:grpSp>
            <p:nvGrpSpPr>
              <p:cNvPr id="29" name="Group 28"/>
              <p:cNvGrpSpPr/>
              <p:nvPr/>
            </p:nvGrpSpPr>
            <p:grpSpPr>
              <a:xfrm>
                <a:off x="3744185" y="3138427"/>
                <a:ext cx="58419" cy="768220"/>
                <a:chOff x="1190898" y="3138427"/>
                <a:chExt cx="58419" cy="768220"/>
              </a:xfrm>
            </p:grpSpPr>
            <p:cxnSp>
              <p:nvCxnSpPr>
                <p:cNvPr id="44" name="Connector: Curved 43"/>
                <p:cNvCxnSpPr>
                  <a:stCxn id="34" idx="1"/>
                  <a:endCxn id="35" idx="1"/>
                </p:cNvCxnSpPr>
                <p:nvPr/>
              </p:nvCxnSpPr>
              <p:spPr>
                <a:xfrm rot="10800000">
                  <a:off x="1190898" y="3138427"/>
                  <a:ext cx="12700" cy="768220"/>
                </a:xfrm>
                <a:prstGeom prst="curvedConnector3">
                  <a:avLst>
                    <a:gd name="adj1" fmla="val 2950000"/>
                  </a:avLst>
                </a:prstGeom>
                <a:ln w="19050">
                  <a:solidFill>
                    <a:schemeClr val="accent5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Connector: Curved 44"/>
                <p:cNvCxnSpPr>
                  <a:stCxn id="35" idx="3"/>
                  <a:endCxn id="34" idx="3"/>
                </p:cNvCxnSpPr>
                <p:nvPr/>
              </p:nvCxnSpPr>
              <p:spPr>
                <a:xfrm>
                  <a:off x="1236617" y="3138427"/>
                  <a:ext cx="12700" cy="768220"/>
                </a:xfrm>
                <a:prstGeom prst="curvedConnector3">
                  <a:avLst>
                    <a:gd name="adj1" fmla="val 3000000"/>
                  </a:avLst>
                </a:prstGeom>
                <a:ln w="19050">
                  <a:solidFill>
                    <a:schemeClr val="accent5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0" name="Group 29"/>
              <p:cNvGrpSpPr/>
              <p:nvPr/>
            </p:nvGrpSpPr>
            <p:grpSpPr>
              <a:xfrm>
                <a:off x="3744185" y="2188023"/>
                <a:ext cx="58419" cy="1816343"/>
                <a:chOff x="7482841" y="2111311"/>
                <a:chExt cx="58419" cy="1816343"/>
              </a:xfrm>
            </p:grpSpPr>
            <p:cxnSp>
              <p:nvCxnSpPr>
                <p:cNvPr id="40" name="Connector: Curved 39"/>
                <p:cNvCxnSpPr>
                  <a:stCxn id="42" idx="1"/>
                  <a:endCxn id="43" idx="1"/>
                </p:cNvCxnSpPr>
                <p:nvPr/>
              </p:nvCxnSpPr>
              <p:spPr>
                <a:xfrm rot="10800000">
                  <a:off x="7482841" y="2209031"/>
                  <a:ext cx="12700" cy="1620905"/>
                </a:xfrm>
                <a:prstGeom prst="curvedConnector3">
                  <a:avLst>
                    <a:gd name="adj1" fmla="val 5850000"/>
                  </a:avLst>
                </a:prstGeom>
                <a:ln w="19050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nector: Curved 40"/>
                <p:cNvCxnSpPr>
                  <a:stCxn id="43" idx="3"/>
                  <a:endCxn id="42" idx="3"/>
                </p:cNvCxnSpPr>
                <p:nvPr/>
              </p:nvCxnSpPr>
              <p:spPr>
                <a:xfrm>
                  <a:off x="7528560" y="2209030"/>
                  <a:ext cx="12700" cy="1620905"/>
                </a:xfrm>
                <a:prstGeom prst="curvedConnector3">
                  <a:avLst>
                    <a:gd name="adj1" fmla="val 6300000"/>
                  </a:avLst>
                </a:prstGeom>
                <a:ln w="19050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2" name="Google Shape;898;p88"/>
                <p:cNvSpPr txBox="1"/>
                <p:nvPr/>
              </p:nvSpPr>
              <p:spPr>
                <a:xfrm>
                  <a:off x="7482841" y="3732216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  <p:sp>
              <p:nvSpPr>
                <p:cNvPr id="43" name="Google Shape;898;p88"/>
                <p:cNvSpPr txBox="1"/>
                <p:nvPr/>
              </p:nvSpPr>
              <p:spPr>
                <a:xfrm>
                  <a:off x="7482841" y="2111311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</p:grpSp>
          <p:sp>
            <p:nvSpPr>
              <p:cNvPr id="31" name="Oval 30"/>
              <p:cNvSpPr/>
              <p:nvPr/>
            </p:nvSpPr>
            <p:spPr>
              <a:xfrm>
                <a:off x="2941984" y="2188023"/>
                <a:ext cx="1695840" cy="1807446"/>
              </a:xfrm>
              <a:prstGeom prst="ellipse">
                <a:avLst/>
              </a:prstGeom>
              <a:solidFill>
                <a:schemeClr val="bg1">
                  <a:alpha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+mj-lt"/>
                </a:endParaRPr>
              </a:p>
            </p:txBody>
          </p:sp>
          <p:grpSp>
            <p:nvGrpSpPr>
              <p:cNvPr id="32" name="Group 31"/>
              <p:cNvGrpSpPr/>
              <p:nvPr/>
            </p:nvGrpSpPr>
            <p:grpSpPr>
              <a:xfrm>
                <a:off x="3744185" y="2692608"/>
                <a:ext cx="58419" cy="1311758"/>
                <a:chOff x="5889186" y="1248788"/>
                <a:chExt cx="58419" cy="1311758"/>
              </a:xfrm>
            </p:grpSpPr>
            <p:cxnSp>
              <p:nvCxnSpPr>
                <p:cNvPr id="36" name="Connector: Curved 35"/>
                <p:cNvCxnSpPr>
                  <a:stCxn id="38" idx="1"/>
                  <a:endCxn id="39" idx="1"/>
                </p:cNvCxnSpPr>
                <p:nvPr/>
              </p:nvCxnSpPr>
              <p:spPr>
                <a:xfrm rot="10800000">
                  <a:off x="5889186" y="1346507"/>
                  <a:ext cx="12700" cy="1116320"/>
                </a:xfrm>
                <a:prstGeom prst="curvedConnector3">
                  <a:avLst>
                    <a:gd name="adj1" fmla="val 4300000"/>
                  </a:avLst>
                </a:prstGeom>
                <a:ln w="19050">
                  <a:solidFill>
                    <a:schemeClr val="accent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Connector: Curved 36"/>
                <p:cNvCxnSpPr>
                  <a:stCxn id="39" idx="3"/>
                  <a:endCxn id="38" idx="3"/>
                </p:cNvCxnSpPr>
                <p:nvPr/>
              </p:nvCxnSpPr>
              <p:spPr>
                <a:xfrm>
                  <a:off x="5934905" y="1346507"/>
                  <a:ext cx="12700" cy="1116320"/>
                </a:xfrm>
                <a:prstGeom prst="curvedConnector3">
                  <a:avLst>
                    <a:gd name="adj1" fmla="val 4300000"/>
                  </a:avLst>
                </a:prstGeom>
                <a:ln w="19050">
                  <a:solidFill>
                    <a:schemeClr val="accent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8" name="Google Shape;898;p88"/>
                <p:cNvSpPr txBox="1"/>
                <p:nvPr/>
              </p:nvSpPr>
              <p:spPr>
                <a:xfrm>
                  <a:off x="5889186" y="2365108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  <p:sp>
              <p:nvSpPr>
                <p:cNvPr id="39" name="Google Shape;898;p88"/>
                <p:cNvSpPr txBox="1"/>
                <p:nvPr/>
              </p:nvSpPr>
              <p:spPr>
                <a:xfrm>
                  <a:off x="5889186" y="1248788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</p:grpSp>
          <p:grpSp>
            <p:nvGrpSpPr>
              <p:cNvPr id="33" name="Group 32"/>
              <p:cNvGrpSpPr/>
              <p:nvPr/>
            </p:nvGrpSpPr>
            <p:grpSpPr>
              <a:xfrm>
                <a:off x="3744185" y="3040708"/>
                <a:ext cx="45719" cy="963658"/>
                <a:chOff x="5501641" y="2963996"/>
                <a:chExt cx="45719" cy="963658"/>
              </a:xfrm>
            </p:grpSpPr>
            <p:sp>
              <p:nvSpPr>
                <p:cNvPr id="34" name="Google Shape;898;p88"/>
                <p:cNvSpPr txBox="1"/>
                <p:nvPr/>
              </p:nvSpPr>
              <p:spPr>
                <a:xfrm>
                  <a:off x="5501641" y="3732216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  <p:sp>
              <p:nvSpPr>
                <p:cNvPr id="35" name="Google Shape;898;p88"/>
                <p:cNvSpPr txBox="1"/>
                <p:nvPr/>
              </p:nvSpPr>
              <p:spPr>
                <a:xfrm>
                  <a:off x="5501641" y="2963996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</p:grpSp>
        </p:grpSp>
        <p:sp>
          <p:nvSpPr>
            <p:cNvPr id="46" name="Google Shape;898;p88"/>
            <p:cNvSpPr txBox="1"/>
            <p:nvPr/>
          </p:nvSpPr>
          <p:spPr>
            <a:xfrm>
              <a:off x="7436418" y="497552"/>
              <a:ext cx="668161" cy="1069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4" tIns="9144" rIns="9144" bIns="9144" anchor="t" anchorCtr="0">
              <a:spAutoFit/>
            </a:bodyPr>
            <a:lstStyle/>
            <a:p>
              <a:pPr marR="0" lvl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500" b="1" dirty="0">
                  <a:solidFill>
                    <a:schemeClr val="accent1"/>
                  </a:solidFill>
                  <a:latin typeface="+mj-lt"/>
                  <a:ea typeface="Montserrat"/>
                  <a:cs typeface="+mj-lt"/>
                  <a:sym typeface="Montserrat"/>
                </a:rPr>
                <a:t>Serve</a:t>
              </a:r>
              <a:endParaRPr lang="en-US" sz="500" b="1" dirty="0">
                <a:solidFill>
                  <a:schemeClr val="accent1"/>
                </a:solidFill>
                <a:latin typeface="+mj-lt"/>
                <a:ea typeface="Montserrat"/>
                <a:cs typeface="+mj-lt"/>
                <a:sym typeface="Montserrat"/>
              </a:endParaRPr>
            </a:p>
          </p:txBody>
        </p:sp>
      </p:grpSp>
      <p:sp>
        <p:nvSpPr>
          <p:cNvPr id="361" name="Google Shape;898;p88"/>
          <p:cNvSpPr txBox="1"/>
          <p:nvPr/>
        </p:nvSpPr>
        <p:spPr>
          <a:xfrm>
            <a:off x="513523" y="1563466"/>
            <a:ext cx="3517109" cy="5493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It’s important to set </a:t>
            </a:r>
            <a:r>
              <a:rPr lang="en-US" sz="1000" b="1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up tracking of model changes and data schemas.</a:t>
            </a: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 Sometime case model reversion is necessary and we use tracking to do it.</a:t>
            </a:r>
            <a:endParaRPr lang="en-US" sz="10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445478" y="2466323"/>
            <a:ext cx="3814391" cy="2188360"/>
            <a:chOff x="445478" y="2466323"/>
            <a:chExt cx="3814391" cy="2188360"/>
          </a:xfrm>
        </p:grpSpPr>
        <p:cxnSp>
          <p:nvCxnSpPr>
            <p:cNvPr id="94" name="Straight Connector 93"/>
            <p:cNvCxnSpPr/>
            <p:nvPr/>
          </p:nvCxnSpPr>
          <p:spPr>
            <a:xfrm>
              <a:off x="1078323" y="4373882"/>
              <a:ext cx="3181546" cy="0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>
              <a:off x="1068601" y="2466323"/>
              <a:ext cx="0" cy="1919095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" name="Graphic 3" descr="Database with solid fill"/>
            <p:cNvPicPr>
              <a:picLocks noChangeAspect="1"/>
            </p:cNvPicPr>
            <p:nvPr/>
          </p:nvPicPr>
          <p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p:blipFill>
          <p:spPr>
            <a:xfrm>
              <a:off x="1356297" y="3451269"/>
              <a:ext cx="661180" cy="661180"/>
            </a:xfrm>
            <a:prstGeom prst="rect">
              <a:avLst/>
            </a:prstGeom>
          </p:spPr>
        </p:pic>
        <p:pic>
          <p:nvPicPr>
            <p:cNvPr id="106" name="Graphic 105" descr="Artificial Intelligence with solid fill"/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412197" y="2586057"/>
              <a:ext cx="549379" cy="549380"/>
            </a:xfrm>
            <a:prstGeom prst="rect">
              <a:avLst/>
            </a:prstGeom>
          </p:spPr>
        </p:pic>
        <p:sp>
          <p:nvSpPr>
            <p:cNvPr id="107" name="Google Shape;898;p88"/>
            <p:cNvSpPr txBox="1"/>
            <p:nvPr/>
          </p:nvSpPr>
          <p:spPr>
            <a:xfrm>
              <a:off x="1514422" y="2912604"/>
              <a:ext cx="302402" cy="19543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4" tIns="9144" rIns="9144" bIns="9144" anchor="t" anchorCtr="0">
              <a:spAutoFit/>
            </a:bodyPr>
            <a:lstStyle/>
            <a:p>
              <a:pPr marR="0" lvl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1" dirty="0">
                  <a:solidFill>
                    <a:schemeClr val="accent6"/>
                  </a:solidFill>
                  <a:latin typeface="+mj-lt"/>
                  <a:ea typeface="Montserrat"/>
                  <a:cs typeface="+mj-lt"/>
                  <a:sym typeface="Montserrat"/>
                </a:rPr>
                <a:t>1.0</a:t>
              </a:r>
              <a:endParaRPr lang="en-US" sz="1000" b="1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endParaRPr>
            </a:p>
          </p:txBody>
        </p:sp>
        <p:sp>
          <p:nvSpPr>
            <p:cNvPr id="108" name="Google Shape;898;p88"/>
            <p:cNvSpPr txBox="1"/>
            <p:nvPr/>
          </p:nvSpPr>
          <p:spPr>
            <a:xfrm>
              <a:off x="556284" y="2688610"/>
              <a:ext cx="437444" cy="19543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4" tIns="9144" rIns="9144" bIns="9144" anchor="t" anchorCtr="0">
              <a:spAutoFit/>
            </a:bodyPr>
            <a:lstStyle/>
            <a:p>
              <a:pPr marR="0" lvl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 dirty="0">
                  <a:solidFill>
                    <a:schemeClr val="accent6"/>
                  </a:solidFill>
                  <a:latin typeface="+mj-lt"/>
                  <a:ea typeface="Montserrat"/>
                  <a:cs typeface="+mj-lt"/>
                  <a:sym typeface="Montserrat"/>
                </a:rPr>
                <a:t>Model</a:t>
              </a:r>
              <a:endPara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endParaRPr>
            </a:p>
          </p:txBody>
        </p:sp>
        <p:sp>
          <p:nvSpPr>
            <p:cNvPr id="109" name="Google Shape;898;p88"/>
            <p:cNvSpPr txBox="1"/>
            <p:nvPr/>
          </p:nvSpPr>
          <p:spPr>
            <a:xfrm>
              <a:off x="445478" y="3604932"/>
              <a:ext cx="548250" cy="19543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4" tIns="9144" rIns="9144" bIns="9144" anchor="t" anchorCtr="0">
              <a:spAutoFit/>
            </a:bodyPr>
            <a:lstStyle/>
            <a:p>
              <a:pPr marR="0" lvl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 dirty="0">
                  <a:solidFill>
                    <a:schemeClr val="accent6"/>
                  </a:solidFill>
                  <a:latin typeface="+mj-lt"/>
                  <a:ea typeface="Montserrat"/>
                  <a:cs typeface="+mj-lt"/>
                  <a:sym typeface="Montserrat"/>
                </a:rPr>
                <a:t>Schema</a:t>
              </a:r>
              <a:endPara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endParaRPr>
            </a:p>
          </p:txBody>
        </p:sp>
        <p:sp>
          <p:nvSpPr>
            <p:cNvPr id="111" name="Google Shape;898;p88"/>
            <p:cNvSpPr txBox="1"/>
            <p:nvPr/>
          </p:nvSpPr>
          <p:spPr>
            <a:xfrm>
              <a:off x="1514422" y="3855579"/>
              <a:ext cx="302402" cy="19543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4" tIns="9144" rIns="9144" bIns="9144" anchor="t" anchorCtr="0">
              <a:spAutoFit/>
            </a:bodyPr>
            <a:lstStyle/>
            <a:p>
              <a:pPr marR="0" lvl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1" dirty="0">
                  <a:solidFill>
                    <a:schemeClr val="accent6"/>
                  </a:solidFill>
                  <a:latin typeface="+mj-lt"/>
                  <a:ea typeface="Montserrat"/>
                  <a:cs typeface="+mj-lt"/>
                  <a:sym typeface="Montserrat"/>
                </a:rPr>
                <a:t>1.0</a:t>
              </a:r>
              <a:endParaRPr lang="en-US" sz="1000" b="1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endParaRPr>
            </a:p>
          </p:txBody>
        </p:sp>
        <p:pic>
          <p:nvPicPr>
            <p:cNvPr id="116" name="Graphic 115" descr="Database with solid fill"/>
            <p:cNvPicPr>
              <a:picLocks noChangeAspect="1"/>
            </p:cNvPicPr>
            <p:nvPr/>
          </p:nvPicPr>
          <p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p:blipFill>
          <p:spPr>
            <a:xfrm>
              <a:off x="2596227" y="3451269"/>
              <a:ext cx="661180" cy="661180"/>
            </a:xfrm>
            <a:prstGeom prst="rect">
              <a:avLst/>
            </a:prstGeom>
          </p:spPr>
        </p:pic>
        <p:pic>
          <p:nvPicPr>
            <p:cNvPr id="117" name="Graphic 116" descr="Artificial Intelligence with solid fill"/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652127" y="2586057"/>
              <a:ext cx="549379" cy="549380"/>
            </a:xfrm>
            <a:prstGeom prst="rect">
              <a:avLst/>
            </a:prstGeom>
          </p:spPr>
        </p:pic>
        <p:sp>
          <p:nvSpPr>
            <p:cNvPr id="118" name="Google Shape;898;p88"/>
            <p:cNvSpPr txBox="1"/>
            <p:nvPr/>
          </p:nvSpPr>
          <p:spPr>
            <a:xfrm>
              <a:off x="2754352" y="2912604"/>
              <a:ext cx="302402" cy="19543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4" tIns="9144" rIns="9144" bIns="9144" anchor="t" anchorCtr="0">
              <a:spAutoFit/>
            </a:bodyPr>
            <a:lstStyle/>
            <a:p>
              <a:pPr marR="0" lvl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1" dirty="0">
                  <a:solidFill>
                    <a:schemeClr val="accent6"/>
                  </a:solidFill>
                  <a:latin typeface="+mj-lt"/>
                  <a:ea typeface="Montserrat"/>
                  <a:cs typeface="+mj-lt"/>
                  <a:sym typeface="Montserrat"/>
                </a:rPr>
                <a:t>1.1</a:t>
              </a:r>
              <a:endParaRPr lang="en-US" sz="1000" b="1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endParaRPr>
            </a:p>
          </p:txBody>
        </p:sp>
        <p:sp>
          <p:nvSpPr>
            <p:cNvPr id="119" name="Google Shape;898;p88"/>
            <p:cNvSpPr txBox="1"/>
            <p:nvPr/>
          </p:nvSpPr>
          <p:spPr>
            <a:xfrm>
              <a:off x="2754352" y="3855579"/>
              <a:ext cx="302402" cy="19543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4" tIns="9144" rIns="9144" bIns="9144" anchor="t" anchorCtr="0">
              <a:spAutoFit/>
            </a:bodyPr>
            <a:lstStyle/>
            <a:p>
              <a:pPr marR="0" lvl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1" dirty="0">
                  <a:solidFill>
                    <a:schemeClr val="accent6"/>
                  </a:solidFill>
                  <a:latin typeface="+mj-lt"/>
                  <a:ea typeface="Montserrat"/>
                  <a:cs typeface="+mj-lt"/>
                  <a:sym typeface="Montserrat"/>
                </a:rPr>
                <a:t>1.1</a:t>
              </a:r>
              <a:endParaRPr lang="en-US" sz="1000" b="1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endParaRPr>
            </a:p>
          </p:txBody>
        </p:sp>
        <p:pic>
          <p:nvPicPr>
            <p:cNvPr id="120" name="Graphic 119" descr="Database with solid fill"/>
            <p:cNvPicPr>
              <a:picLocks noChangeAspect="1"/>
            </p:cNvPicPr>
            <p:nvPr/>
          </p:nvPicPr>
          <p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p:blipFill>
          <p:spPr>
            <a:xfrm>
              <a:off x="3359632" y="3451269"/>
              <a:ext cx="661180" cy="661180"/>
            </a:xfrm>
            <a:prstGeom prst="rect">
              <a:avLst/>
            </a:prstGeom>
          </p:spPr>
        </p:pic>
        <p:pic>
          <p:nvPicPr>
            <p:cNvPr id="121" name="Graphic 120" descr="Artificial Intelligence with solid fill"/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415532" y="2586057"/>
              <a:ext cx="549379" cy="549380"/>
            </a:xfrm>
            <a:prstGeom prst="rect">
              <a:avLst/>
            </a:prstGeom>
          </p:spPr>
        </p:pic>
        <p:sp>
          <p:nvSpPr>
            <p:cNvPr id="122" name="Google Shape;898;p88"/>
            <p:cNvSpPr txBox="1"/>
            <p:nvPr/>
          </p:nvSpPr>
          <p:spPr>
            <a:xfrm>
              <a:off x="3517757" y="2912604"/>
              <a:ext cx="302402" cy="19543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4" tIns="9144" rIns="9144" bIns="9144" anchor="t" anchorCtr="0">
              <a:spAutoFit/>
            </a:bodyPr>
            <a:lstStyle/>
            <a:p>
              <a:pPr marR="0" lvl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1" dirty="0">
                  <a:solidFill>
                    <a:schemeClr val="accent6"/>
                  </a:solidFill>
                  <a:latin typeface="+mj-lt"/>
                  <a:ea typeface="Montserrat"/>
                  <a:cs typeface="+mj-lt"/>
                  <a:sym typeface="Montserrat"/>
                </a:rPr>
                <a:t>2.0</a:t>
              </a:r>
              <a:endParaRPr lang="en-US" sz="1000" b="1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endParaRPr>
            </a:p>
          </p:txBody>
        </p:sp>
        <p:sp>
          <p:nvSpPr>
            <p:cNvPr id="123" name="Google Shape;898;p88"/>
            <p:cNvSpPr txBox="1"/>
            <p:nvPr/>
          </p:nvSpPr>
          <p:spPr>
            <a:xfrm>
              <a:off x="3517757" y="3855579"/>
              <a:ext cx="302402" cy="19543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4" tIns="9144" rIns="9144" bIns="9144" anchor="t" anchorCtr="0">
              <a:spAutoFit/>
            </a:bodyPr>
            <a:lstStyle/>
            <a:p>
              <a:pPr marR="0" lvl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1" dirty="0">
                  <a:solidFill>
                    <a:schemeClr val="accent6"/>
                  </a:solidFill>
                  <a:latin typeface="+mj-lt"/>
                  <a:ea typeface="Montserrat"/>
                  <a:cs typeface="+mj-lt"/>
                  <a:sym typeface="Montserrat"/>
                </a:rPr>
                <a:t>1.1</a:t>
              </a:r>
              <a:endParaRPr lang="en-US" sz="1000" b="1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endParaRPr>
            </a:p>
          </p:txBody>
        </p:sp>
        <p:sp>
          <p:nvSpPr>
            <p:cNvPr id="124" name="Google Shape;898;p88"/>
            <p:cNvSpPr txBox="1"/>
            <p:nvPr/>
          </p:nvSpPr>
          <p:spPr>
            <a:xfrm>
              <a:off x="3711619" y="4459245"/>
              <a:ext cx="548250" cy="19543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4" tIns="9144" rIns="9144" bIns="9144" anchor="t" anchorCtr="0">
              <a:spAutoFit/>
            </a:bodyPr>
            <a:lstStyle/>
            <a:p>
              <a:pPr marR="0" lvl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 dirty="0">
                  <a:solidFill>
                    <a:schemeClr val="accent6"/>
                  </a:solidFill>
                  <a:latin typeface="+mj-lt"/>
                  <a:ea typeface="Montserrat"/>
                  <a:cs typeface="+mj-lt"/>
                  <a:sym typeface="Montserrat"/>
                </a:rPr>
                <a:t>Time</a:t>
              </a:r>
              <a:endPara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endParaRPr>
            </a:p>
          </p:txBody>
        </p:sp>
      </p:grpSp>
      <p:sp>
        <p:nvSpPr>
          <p:cNvPr id="125" name="Google Shape;898;p88"/>
          <p:cNvSpPr txBox="1"/>
          <p:nvPr/>
        </p:nvSpPr>
        <p:spPr>
          <a:xfrm>
            <a:off x="4572000" y="1563466"/>
            <a:ext cx="3517109" cy="7263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Finally, </a:t>
            </a:r>
            <a:r>
              <a:rPr lang="en-US" sz="1000" b="1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automate as much as possible</a:t>
            </a: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. It will still always be necessary to have some level of human input, but automation decreases time to production, and increases productivity </a:t>
            </a:r>
            <a:endParaRPr lang="en-US" sz="10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pic>
        <p:nvPicPr>
          <p:cNvPr id="139" name="Graphic 138" descr="Single gear with solid fill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886595" y="2736850"/>
            <a:ext cx="1267055" cy="1267055"/>
          </a:xfrm>
          <a:prstGeom prst="rect">
            <a:avLst/>
          </a:prstGeom>
        </p:spPr>
      </p:pic>
      <p:sp>
        <p:nvSpPr>
          <p:cNvPr id="18" name="Oval 17"/>
          <p:cNvSpPr/>
          <p:nvPr/>
        </p:nvSpPr>
        <p:spPr>
          <a:xfrm>
            <a:off x="5905500" y="2736850"/>
            <a:ext cx="1267055" cy="1267055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+mj-lt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6514426" y="2663251"/>
            <a:ext cx="201200" cy="147198"/>
            <a:chOff x="4950926" y="2675404"/>
            <a:chExt cx="285188" cy="208644"/>
          </a:xfrm>
        </p:grpSpPr>
        <p:sp>
          <p:nvSpPr>
            <p:cNvPr id="19" name="Rectangle 18"/>
            <p:cNvSpPr/>
            <p:nvPr/>
          </p:nvSpPr>
          <p:spPr>
            <a:xfrm>
              <a:off x="5022762" y="2711349"/>
              <a:ext cx="213352" cy="1726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  <a:cs typeface="+mj-lt"/>
              </a:endParaRPr>
            </a:p>
          </p:txBody>
        </p:sp>
        <p:sp>
          <p:nvSpPr>
            <p:cNvPr id="20" name="Isosceles Triangle 19"/>
            <p:cNvSpPr/>
            <p:nvPr/>
          </p:nvSpPr>
          <p:spPr>
            <a:xfrm rot="5400000">
              <a:off x="4937720" y="2688610"/>
              <a:ext cx="191484" cy="165072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  <a:cs typeface="+mj-lt"/>
              </a:endParaRPr>
            </a:p>
          </p:txBody>
        </p:sp>
      </p:grpSp>
      <p:grpSp>
        <p:nvGrpSpPr>
          <p:cNvPr id="146" name="Group 145"/>
          <p:cNvGrpSpPr/>
          <p:nvPr/>
        </p:nvGrpSpPr>
        <p:grpSpPr>
          <a:xfrm rot="5400000">
            <a:off x="7067495" y="3397378"/>
            <a:ext cx="201200" cy="147198"/>
            <a:chOff x="4950926" y="2675404"/>
            <a:chExt cx="285188" cy="208644"/>
          </a:xfrm>
        </p:grpSpPr>
        <p:sp>
          <p:nvSpPr>
            <p:cNvPr id="147" name="Rectangle 146"/>
            <p:cNvSpPr/>
            <p:nvPr/>
          </p:nvSpPr>
          <p:spPr>
            <a:xfrm>
              <a:off x="5022762" y="2711349"/>
              <a:ext cx="213352" cy="1726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  <a:cs typeface="+mj-lt"/>
              </a:endParaRPr>
            </a:p>
          </p:txBody>
        </p:sp>
        <p:sp>
          <p:nvSpPr>
            <p:cNvPr id="148" name="Isosceles Triangle 147"/>
            <p:cNvSpPr/>
            <p:nvPr/>
          </p:nvSpPr>
          <p:spPr>
            <a:xfrm rot="5400000">
              <a:off x="4937720" y="2688610"/>
              <a:ext cx="191484" cy="165072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  <a:cs typeface="+mj-lt"/>
              </a:endParaRPr>
            </a:p>
          </p:txBody>
        </p:sp>
      </p:grpSp>
      <p:grpSp>
        <p:nvGrpSpPr>
          <p:cNvPr id="149" name="Group 148"/>
          <p:cNvGrpSpPr/>
          <p:nvPr/>
        </p:nvGrpSpPr>
        <p:grpSpPr>
          <a:xfrm rot="10800000">
            <a:off x="6320046" y="3920486"/>
            <a:ext cx="201200" cy="147198"/>
            <a:chOff x="4950926" y="2675404"/>
            <a:chExt cx="285188" cy="208644"/>
          </a:xfrm>
        </p:grpSpPr>
        <p:sp>
          <p:nvSpPr>
            <p:cNvPr id="150" name="Rectangle 149"/>
            <p:cNvSpPr/>
            <p:nvPr/>
          </p:nvSpPr>
          <p:spPr>
            <a:xfrm>
              <a:off x="5022762" y="2711349"/>
              <a:ext cx="213352" cy="1726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  <a:cs typeface="+mj-lt"/>
              </a:endParaRPr>
            </a:p>
          </p:txBody>
        </p:sp>
        <p:sp>
          <p:nvSpPr>
            <p:cNvPr id="151" name="Isosceles Triangle 150"/>
            <p:cNvSpPr/>
            <p:nvPr/>
          </p:nvSpPr>
          <p:spPr>
            <a:xfrm rot="5400000">
              <a:off x="4937720" y="2688610"/>
              <a:ext cx="191484" cy="165072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  <a:cs typeface="+mj-lt"/>
              </a:endParaRPr>
            </a:p>
          </p:txBody>
        </p:sp>
      </p:grpSp>
      <p:grpSp>
        <p:nvGrpSpPr>
          <p:cNvPr id="152" name="Group 151"/>
          <p:cNvGrpSpPr/>
          <p:nvPr/>
        </p:nvGrpSpPr>
        <p:grpSpPr>
          <a:xfrm rot="16200000">
            <a:off x="5815813" y="3192759"/>
            <a:ext cx="201200" cy="147198"/>
            <a:chOff x="4950926" y="2675404"/>
            <a:chExt cx="285188" cy="208644"/>
          </a:xfrm>
        </p:grpSpPr>
        <p:sp>
          <p:nvSpPr>
            <p:cNvPr id="153" name="Rectangle 152"/>
            <p:cNvSpPr/>
            <p:nvPr/>
          </p:nvSpPr>
          <p:spPr>
            <a:xfrm>
              <a:off x="5022762" y="2711349"/>
              <a:ext cx="213352" cy="1726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  <a:cs typeface="+mj-lt"/>
              </a:endParaRPr>
            </a:p>
          </p:txBody>
        </p:sp>
        <p:sp>
          <p:nvSpPr>
            <p:cNvPr id="154" name="Isosceles Triangle 153"/>
            <p:cNvSpPr/>
            <p:nvPr/>
          </p:nvSpPr>
          <p:spPr>
            <a:xfrm rot="5400000">
              <a:off x="4937720" y="2688610"/>
              <a:ext cx="191484" cy="165072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  <a:cs typeface="+mj-lt"/>
              </a:endParaRPr>
            </a:p>
          </p:txBody>
        </p:sp>
      </p:grpSp>
    </p:spTree>
  </p:cSld>
  <p:clrMapOvr>
    <a:masterClrMapping/>
  </p:clrMapOvr>
  <p:transition spd="med">
    <p:fade/>
  </p:transition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93100" y="420575"/>
            <a:ext cx="8181300" cy="502800"/>
          </a:xfrm>
        </p:spPr>
        <p:txBody>
          <a:bodyPr/>
          <a:lstStyle/>
          <a:p>
            <a:r>
              <a:rPr lang="en-US" dirty="0"/>
              <a:t>Who’s responsibility is it?</a:t>
            </a:r>
            <a:endParaRPr lang="en-US" dirty="0"/>
          </a:p>
        </p:txBody>
      </p:sp>
    </p:spTree>
  </p:cSld>
  <p:clrMapOvr>
    <a:masterClrMapping/>
  </p:clrMapOvr>
  <p:transition spd="med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93100" y="420575"/>
            <a:ext cx="8181300" cy="502800"/>
          </a:xfrm>
        </p:spPr>
        <p:txBody>
          <a:bodyPr/>
          <a:lstStyle/>
          <a:p>
            <a:r>
              <a:rPr lang="en-US" dirty="0"/>
              <a:t>Steps of </a:t>
            </a:r>
            <a:r>
              <a:rPr lang="en-US" dirty="0" err="1"/>
              <a:t>MLOps</a:t>
            </a:r>
            <a:endParaRPr lang="en-US" dirty="0"/>
          </a:p>
        </p:txBody>
      </p:sp>
      <p:sp>
        <p:nvSpPr>
          <p:cNvPr id="5" name="Google Shape;898;p88"/>
          <p:cNvSpPr txBox="1"/>
          <p:nvPr/>
        </p:nvSpPr>
        <p:spPr>
          <a:xfrm>
            <a:off x="3509942" y="1235229"/>
            <a:ext cx="2314083" cy="443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End</a:t>
            </a:r>
            <a:r>
              <a:rPr lang="en-US" sz="12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 </a:t>
            </a:r>
            <a:r>
              <a:rPr lang="en-US" sz="1200" b="1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Step - 1</a:t>
            </a:r>
            <a:r>
              <a:rPr lang="en-US" sz="12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:</a:t>
            </a:r>
            <a:endParaRPr lang="en-US" sz="12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i="1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Serve</a:t>
            </a:r>
            <a:r>
              <a:rPr lang="en-US" sz="12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 a model in production</a:t>
            </a:r>
            <a:endParaRPr lang="en-US" sz="12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513524" y="1931760"/>
            <a:ext cx="2350503" cy="2025748"/>
            <a:chOff x="2792438" y="1856936"/>
            <a:chExt cx="2350503" cy="2025748"/>
          </a:xfrm>
        </p:grpSpPr>
        <p:sp>
          <p:nvSpPr>
            <p:cNvPr id="30" name="Rectangle 29"/>
            <p:cNvSpPr/>
            <p:nvPr/>
          </p:nvSpPr>
          <p:spPr>
            <a:xfrm>
              <a:off x="2792438" y="1856936"/>
              <a:ext cx="2350503" cy="202574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j-lt"/>
                <a:cs typeface="+mj-lt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2912014" y="1969477"/>
              <a:ext cx="1723392" cy="132939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j-lt"/>
                <a:cs typeface="+mj-lt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008169" y="2073666"/>
              <a:ext cx="1040539" cy="60227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j-lt"/>
                <a:cs typeface="+mj-lt"/>
              </a:endParaRPr>
            </a:p>
          </p:txBody>
        </p:sp>
        <p:sp>
          <p:nvSpPr>
            <p:cNvPr id="33" name="Google Shape;898;p88"/>
            <p:cNvSpPr txBox="1"/>
            <p:nvPr/>
          </p:nvSpPr>
          <p:spPr>
            <a:xfrm>
              <a:off x="3252187" y="2277083"/>
              <a:ext cx="501720" cy="19543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4" tIns="9144" rIns="9144" bIns="9144" anchor="t" anchorCtr="0">
              <a:spAutoFit/>
            </a:bodyPr>
            <a:lstStyle/>
            <a:p>
              <a:pPr marR="0" lvl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1" dirty="0">
                  <a:solidFill>
                    <a:schemeClr val="bg1"/>
                  </a:solidFill>
                  <a:latin typeface="+mj-lt"/>
                  <a:ea typeface="Montserrat"/>
                  <a:cs typeface="+mj-lt"/>
                  <a:sym typeface="Montserrat"/>
                </a:rPr>
                <a:t>Model</a:t>
              </a:r>
              <a:endParaRPr lang="en-US" sz="1000" b="1" dirty="0">
                <a:solidFill>
                  <a:schemeClr val="bg1"/>
                </a:solidFill>
                <a:latin typeface="+mj-lt"/>
                <a:ea typeface="Montserrat"/>
                <a:cs typeface="+mj-lt"/>
                <a:sym typeface="Montserrat"/>
              </a:endParaRPr>
            </a:p>
          </p:txBody>
        </p:sp>
        <p:sp>
          <p:nvSpPr>
            <p:cNvPr id="34" name="Google Shape;898;p88"/>
            <p:cNvSpPr txBox="1"/>
            <p:nvPr/>
          </p:nvSpPr>
          <p:spPr>
            <a:xfrm>
              <a:off x="3515338" y="2889687"/>
              <a:ext cx="817083" cy="19543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4" tIns="9144" rIns="9144" bIns="9144" anchor="t" anchorCtr="0">
              <a:spAutoFit/>
            </a:bodyPr>
            <a:lstStyle/>
            <a:p>
              <a:pPr marR="0" lvl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1" dirty="0">
                  <a:solidFill>
                    <a:schemeClr val="bg1"/>
                  </a:solidFill>
                  <a:latin typeface="+mj-lt"/>
                  <a:ea typeface="Montserrat"/>
                  <a:cs typeface="+mj-lt"/>
                  <a:sym typeface="Montserrat"/>
                </a:rPr>
                <a:t>Production</a:t>
              </a:r>
              <a:endParaRPr lang="en-US" sz="1000" b="1" dirty="0">
                <a:solidFill>
                  <a:schemeClr val="bg1"/>
                </a:solidFill>
                <a:latin typeface="+mj-lt"/>
                <a:ea typeface="Montserrat"/>
                <a:cs typeface="+mj-lt"/>
                <a:sym typeface="Montserrat"/>
              </a:endParaRPr>
            </a:p>
          </p:txBody>
        </p:sp>
        <p:sp>
          <p:nvSpPr>
            <p:cNvPr id="35" name="Google Shape;898;p88"/>
            <p:cNvSpPr txBox="1"/>
            <p:nvPr/>
          </p:nvSpPr>
          <p:spPr>
            <a:xfrm>
              <a:off x="3979572" y="3493060"/>
              <a:ext cx="817083" cy="19543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4" tIns="9144" rIns="9144" bIns="9144" anchor="t" anchorCtr="0">
              <a:spAutoFit/>
            </a:bodyPr>
            <a:lstStyle/>
            <a:p>
              <a:pPr marR="0" lvl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1" dirty="0">
                  <a:solidFill>
                    <a:schemeClr val="bg1"/>
                  </a:solidFill>
                  <a:latin typeface="+mj-lt"/>
                  <a:ea typeface="Montserrat"/>
                  <a:cs typeface="+mj-lt"/>
                  <a:sym typeface="Montserrat"/>
                </a:rPr>
                <a:t>Maintain</a:t>
              </a:r>
              <a:endParaRPr lang="en-US" sz="1000" b="1" dirty="0">
                <a:solidFill>
                  <a:schemeClr val="bg1"/>
                </a:solidFill>
                <a:latin typeface="+mj-lt"/>
                <a:ea typeface="Montserrat"/>
                <a:cs typeface="+mj-lt"/>
                <a:sym typeface="Montserrat"/>
              </a:endParaRPr>
            </a:p>
          </p:txBody>
        </p:sp>
      </p:grpSp>
      <p:sp>
        <p:nvSpPr>
          <p:cNvPr id="36" name="Google Shape;898;p88"/>
          <p:cNvSpPr txBox="1"/>
          <p:nvPr/>
        </p:nvSpPr>
        <p:spPr>
          <a:xfrm>
            <a:off x="513524" y="1235229"/>
            <a:ext cx="2553233" cy="443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End</a:t>
            </a:r>
            <a:r>
              <a:rPr lang="en-US" sz="12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 </a:t>
            </a:r>
            <a:r>
              <a:rPr lang="en-US" sz="1200" b="1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Step</a:t>
            </a:r>
            <a:r>
              <a:rPr lang="en-US" sz="12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:</a:t>
            </a:r>
            <a:endParaRPr lang="en-US" sz="12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i="1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Maintain</a:t>
            </a:r>
            <a:r>
              <a:rPr lang="en-US" sz="12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 a model in production</a:t>
            </a:r>
            <a:endParaRPr lang="en-US" sz="12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sp>
        <p:nvSpPr>
          <p:cNvPr id="37" name="Google Shape;898;p88"/>
          <p:cNvSpPr txBox="1"/>
          <p:nvPr/>
        </p:nvSpPr>
        <p:spPr>
          <a:xfrm>
            <a:off x="6365685" y="1235229"/>
            <a:ext cx="1280106" cy="443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End Step - 2</a:t>
            </a:r>
            <a:r>
              <a:rPr lang="en-US" sz="12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:</a:t>
            </a:r>
            <a:endParaRPr lang="en-US" sz="12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i="1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Build</a:t>
            </a:r>
            <a:r>
              <a:rPr lang="en-US" sz="12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 a model</a:t>
            </a:r>
            <a:endParaRPr lang="en-US" sz="12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3629518" y="2044301"/>
            <a:ext cx="1723392" cy="1329397"/>
            <a:chOff x="2912014" y="1969477"/>
            <a:chExt cx="1723392" cy="1329397"/>
          </a:xfrm>
        </p:grpSpPr>
        <p:sp>
          <p:nvSpPr>
            <p:cNvPr id="40" name="Rectangle 39"/>
            <p:cNvSpPr/>
            <p:nvPr/>
          </p:nvSpPr>
          <p:spPr>
            <a:xfrm>
              <a:off x="2912014" y="1969477"/>
              <a:ext cx="1723392" cy="132939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j-lt"/>
                <a:cs typeface="+mj-lt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3008169" y="2073666"/>
              <a:ext cx="1040539" cy="60227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j-lt"/>
                <a:cs typeface="+mj-lt"/>
              </a:endParaRPr>
            </a:p>
          </p:txBody>
        </p:sp>
        <p:sp>
          <p:nvSpPr>
            <p:cNvPr id="42" name="Google Shape;898;p88"/>
            <p:cNvSpPr txBox="1"/>
            <p:nvPr/>
          </p:nvSpPr>
          <p:spPr>
            <a:xfrm>
              <a:off x="3252187" y="2277083"/>
              <a:ext cx="501720" cy="19543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4" tIns="9144" rIns="9144" bIns="9144" anchor="t" anchorCtr="0">
              <a:spAutoFit/>
            </a:bodyPr>
            <a:lstStyle/>
            <a:p>
              <a:pPr marR="0" lvl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1" dirty="0">
                  <a:solidFill>
                    <a:schemeClr val="bg1"/>
                  </a:solidFill>
                  <a:latin typeface="+mj-lt"/>
                  <a:ea typeface="Montserrat"/>
                  <a:cs typeface="+mj-lt"/>
                  <a:sym typeface="Montserrat"/>
                </a:rPr>
                <a:t>Model</a:t>
              </a:r>
              <a:endParaRPr lang="en-US" sz="1000" b="1" dirty="0">
                <a:solidFill>
                  <a:schemeClr val="bg1"/>
                </a:solidFill>
                <a:latin typeface="+mj-lt"/>
                <a:ea typeface="Montserrat"/>
                <a:cs typeface="+mj-lt"/>
                <a:sym typeface="Montserrat"/>
              </a:endParaRPr>
            </a:p>
          </p:txBody>
        </p:sp>
        <p:sp>
          <p:nvSpPr>
            <p:cNvPr id="43" name="Google Shape;898;p88"/>
            <p:cNvSpPr txBox="1"/>
            <p:nvPr/>
          </p:nvSpPr>
          <p:spPr>
            <a:xfrm>
              <a:off x="3515338" y="2889687"/>
              <a:ext cx="817083" cy="19543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4" tIns="9144" rIns="9144" bIns="9144" anchor="t" anchorCtr="0">
              <a:spAutoFit/>
            </a:bodyPr>
            <a:lstStyle/>
            <a:p>
              <a:pPr marR="0" lvl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1" dirty="0">
                  <a:solidFill>
                    <a:schemeClr val="bg1"/>
                  </a:solidFill>
                  <a:latin typeface="+mj-lt"/>
                  <a:ea typeface="Montserrat"/>
                  <a:cs typeface="+mj-lt"/>
                  <a:sym typeface="Montserrat"/>
                </a:rPr>
                <a:t>Production</a:t>
              </a:r>
              <a:endParaRPr lang="en-US" sz="1000" b="1" dirty="0">
                <a:solidFill>
                  <a:schemeClr val="bg1"/>
                </a:solidFill>
                <a:latin typeface="+mj-lt"/>
                <a:ea typeface="Montserrat"/>
                <a:cs typeface="+mj-lt"/>
                <a:sym typeface="Montserrat"/>
              </a:endParaRP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6461840" y="2148490"/>
            <a:ext cx="1040539" cy="602273"/>
            <a:chOff x="3008169" y="2073666"/>
            <a:chExt cx="1040539" cy="602273"/>
          </a:xfrm>
        </p:grpSpPr>
        <p:sp>
          <p:nvSpPr>
            <p:cNvPr id="47" name="Rectangle 46"/>
            <p:cNvSpPr/>
            <p:nvPr/>
          </p:nvSpPr>
          <p:spPr>
            <a:xfrm>
              <a:off x="3008169" y="2073666"/>
              <a:ext cx="1040539" cy="60227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j-lt"/>
                <a:cs typeface="+mj-lt"/>
              </a:endParaRPr>
            </a:p>
          </p:txBody>
        </p:sp>
        <p:sp>
          <p:nvSpPr>
            <p:cNvPr id="48" name="Google Shape;898;p88"/>
            <p:cNvSpPr txBox="1"/>
            <p:nvPr/>
          </p:nvSpPr>
          <p:spPr>
            <a:xfrm>
              <a:off x="3252187" y="2277083"/>
              <a:ext cx="501720" cy="19543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4" tIns="9144" rIns="9144" bIns="9144" anchor="t" anchorCtr="0">
              <a:spAutoFit/>
            </a:bodyPr>
            <a:lstStyle/>
            <a:p>
              <a:pPr marR="0" lvl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1" dirty="0">
                  <a:solidFill>
                    <a:schemeClr val="bg1"/>
                  </a:solidFill>
                  <a:latin typeface="+mj-lt"/>
                  <a:ea typeface="Montserrat"/>
                  <a:cs typeface="+mj-lt"/>
                  <a:sym typeface="Montserrat"/>
                </a:rPr>
                <a:t>Model</a:t>
              </a:r>
              <a:endParaRPr lang="en-US" sz="1000" b="1" dirty="0">
                <a:solidFill>
                  <a:schemeClr val="bg1"/>
                </a:solidFill>
                <a:latin typeface="+mj-lt"/>
                <a:ea typeface="Montserrat"/>
                <a:cs typeface="+mj-lt"/>
                <a:sym typeface="Montserrat"/>
              </a:endParaRPr>
            </a:p>
          </p:txBody>
        </p:sp>
      </p:grpSp>
    </p:spTree>
  </p:cSld>
  <p:clrMapOvr>
    <a:masterClrMapping/>
  </p:clrMapOvr>
  <p:transition spd="med">
    <p:fade/>
  </p:transition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93100" y="420575"/>
            <a:ext cx="8181300" cy="502800"/>
          </a:xfrm>
        </p:spPr>
        <p:txBody>
          <a:bodyPr/>
          <a:lstStyle/>
          <a:p>
            <a:r>
              <a:rPr lang="en-US" dirty="0"/>
              <a:t>Who’s responsibility is it?</a:t>
            </a:r>
            <a:endParaRPr lang="en-US" dirty="0"/>
          </a:p>
        </p:txBody>
      </p:sp>
      <p:sp>
        <p:nvSpPr>
          <p:cNvPr id="25" name="Google Shape;898;p88"/>
          <p:cNvSpPr txBox="1"/>
          <p:nvPr/>
        </p:nvSpPr>
        <p:spPr>
          <a:xfrm>
            <a:off x="4199206" y="1479022"/>
            <a:ext cx="4463443" cy="443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marR="0"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It is the role of the </a:t>
            </a:r>
            <a:r>
              <a:rPr lang="en-US" sz="1200" b="1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data scientist </a:t>
            </a:r>
            <a:r>
              <a:rPr lang="en-US" sz="12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to </a:t>
            </a:r>
            <a:r>
              <a:rPr lang="en-US" sz="1200" b="1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deliver</a:t>
            </a:r>
            <a:r>
              <a:rPr lang="en-US" sz="12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 trained and optimized </a:t>
            </a:r>
            <a:r>
              <a:rPr lang="en-US" sz="1200" b="1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models</a:t>
            </a:r>
            <a:r>
              <a:rPr lang="en-US" sz="12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. </a:t>
            </a:r>
            <a:endParaRPr lang="en-US" sz="12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sp>
        <p:nvSpPr>
          <p:cNvPr id="87" name="Google Shape;898;p88"/>
          <p:cNvSpPr txBox="1"/>
          <p:nvPr/>
        </p:nvSpPr>
        <p:spPr>
          <a:xfrm>
            <a:off x="2118292" y="1479022"/>
            <a:ext cx="1884617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marL="285750" marR="0" lvl="0" indent="-2857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80604020202020204" pitchFamily="34" charset="0"/>
              <a:buChar char="•"/>
            </a:pPr>
            <a:r>
              <a:rPr lang="en-US" sz="12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Data Scientist</a:t>
            </a:r>
            <a:endParaRPr lang="en-US" sz="12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sp>
        <p:nvSpPr>
          <p:cNvPr id="88" name="Google Shape;898;p88"/>
          <p:cNvSpPr txBox="1"/>
          <p:nvPr/>
        </p:nvSpPr>
        <p:spPr>
          <a:xfrm>
            <a:off x="803668" y="1479022"/>
            <a:ext cx="1118328" cy="337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chemeClr val="accent5"/>
                </a:solidFill>
                <a:latin typeface="+mj-lt"/>
                <a:ea typeface="Montserrat"/>
                <a:cs typeface="+mj-lt"/>
                <a:sym typeface="Montserrat"/>
              </a:rPr>
              <a:t>Build</a:t>
            </a:r>
            <a:endParaRPr lang="en-US" sz="1800" dirty="0">
              <a:solidFill>
                <a:schemeClr val="accent5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sp>
        <p:nvSpPr>
          <p:cNvPr id="89" name="Google Shape;898;p88"/>
          <p:cNvSpPr txBox="1"/>
          <p:nvPr/>
        </p:nvSpPr>
        <p:spPr>
          <a:xfrm>
            <a:off x="803668" y="2129389"/>
            <a:ext cx="1118328" cy="337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chemeClr val="accent1"/>
                </a:solidFill>
                <a:latin typeface="+mj-lt"/>
                <a:ea typeface="Montserrat"/>
                <a:cs typeface="+mj-lt"/>
                <a:sym typeface="Montserrat"/>
              </a:rPr>
              <a:t>Serve</a:t>
            </a:r>
            <a:endParaRPr lang="en-US" sz="1800" dirty="0">
              <a:solidFill>
                <a:schemeClr val="accent1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sp>
        <p:nvSpPr>
          <p:cNvPr id="90" name="Google Shape;898;p88"/>
          <p:cNvSpPr txBox="1"/>
          <p:nvPr/>
        </p:nvSpPr>
        <p:spPr>
          <a:xfrm>
            <a:off x="803668" y="3641789"/>
            <a:ext cx="1118328" cy="337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chemeClr val="accent4"/>
                </a:solidFill>
                <a:latin typeface="+mj-lt"/>
                <a:ea typeface="Montserrat"/>
                <a:cs typeface="+mj-lt"/>
                <a:sym typeface="Montserrat"/>
              </a:rPr>
              <a:t>Maintain</a:t>
            </a:r>
            <a:endParaRPr lang="en-US" sz="1800" dirty="0">
              <a:solidFill>
                <a:schemeClr val="accent4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sp>
        <p:nvSpPr>
          <p:cNvPr id="91" name="Google Shape;898;p88"/>
          <p:cNvSpPr txBox="1"/>
          <p:nvPr/>
        </p:nvSpPr>
        <p:spPr>
          <a:xfrm>
            <a:off x="2118292" y="2129389"/>
            <a:ext cx="1884617" cy="441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marL="285750" marR="0" lvl="0" indent="-2857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80604020202020204" pitchFamily="34" charset="0"/>
              <a:buChar char="•"/>
            </a:pPr>
            <a:r>
              <a:rPr lang="en-US" sz="1200" b="1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ML Engineer</a:t>
            </a:r>
            <a:endParaRPr lang="en-US" sz="1200" b="1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  <a:p>
            <a:pPr marL="285750" marR="0" lvl="0" indent="-2857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80604020202020204" pitchFamily="34" charset="0"/>
              <a:buChar char="•"/>
            </a:pPr>
            <a:r>
              <a:rPr lang="en-US" sz="12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Software Developer</a:t>
            </a:r>
            <a:endParaRPr lang="en-US" sz="12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sp>
        <p:nvSpPr>
          <p:cNvPr id="92" name="Google Shape;898;p88"/>
          <p:cNvSpPr txBox="1"/>
          <p:nvPr/>
        </p:nvSpPr>
        <p:spPr>
          <a:xfrm>
            <a:off x="2118292" y="3641789"/>
            <a:ext cx="1884617" cy="655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marL="285750" marR="0" lvl="0" indent="-2857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80604020202020204" pitchFamily="34" charset="0"/>
              <a:buChar char="•"/>
            </a:pPr>
            <a:r>
              <a:rPr lang="en-US" sz="12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ML Engineer</a:t>
            </a:r>
            <a:endParaRPr lang="en-US" sz="12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  <a:p>
            <a:pPr marL="285750" marR="0" lvl="0" indent="-2857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80604020202020204" pitchFamily="34" charset="0"/>
              <a:buChar char="•"/>
            </a:pPr>
            <a:r>
              <a:rPr lang="en-US" sz="12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Data Scientist</a:t>
            </a:r>
            <a:endParaRPr lang="en-US" sz="12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  <a:p>
            <a:pPr marL="285750" marR="0" lvl="0" indent="-2857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80604020202020204" pitchFamily="34" charset="0"/>
              <a:buChar char="•"/>
            </a:pPr>
            <a:r>
              <a:rPr lang="en-US" sz="12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Stakeholder</a:t>
            </a:r>
            <a:endParaRPr lang="en-US" sz="12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sp>
        <p:nvSpPr>
          <p:cNvPr id="93" name="Google Shape;898;p88"/>
          <p:cNvSpPr txBox="1"/>
          <p:nvPr/>
        </p:nvSpPr>
        <p:spPr>
          <a:xfrm>
            <a:off x="4199206" y="2129389"/>
            <a:ext cx="4463443" cy="1292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marR="0"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The</a:t>
            </a:r>
            <a:r>
              <a:rPr lang="en-US" sz="1200" b="1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 machine learning engineer </a:t>
            </a:r>
            <a:r>
              <a:rPr lang="en-US" sz="12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arguably has the most difficult job: </a:t>
            </a:r>
            <a:r>
              <a:rPr lang="en-US" sz="1200" b="1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putting</a:t>
            </a:r>
            <a:r>
              <a:rPr lang="en-US" sz="12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 a </a:t>
            </a:r>
            <a:r>
              <a:rPr lang="en-US" sz="1200" b="1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model</a:t>
            </a:r>
            <a:r>
              <a:rPr lang="en-US" sz="12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 </a:t>
            </a:r>
            <a:r>
              <a:rPr lang="en-US" sz="1200" b="1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into</a:t>
            </a:r>
            <a:r>
              <a:rPr lang="en-US" sz="12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 </a:t>
            </a:r>
            <a:r>
              <a:rPr lang="en-US" sz="1200" b="1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production</a:t>
            </a:r>
            <a:r>
              <a:rPr lang="en-US" sz="12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. Often, they will work alongside software developers/engineers to achieve this. A </a:t>
            </a:r>
            <a:r>
              <a:rPr lang="en-US" sz="1200" b="1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common mistake </a:t>
            </a:r>
            <a:r>
              <a:rPr lang="en-US" sz="12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organizations make is hiring </a:t>
            </a:r>
            <a:r>
              <a:rPr lang="en-US" sz="1200" b="1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too many data scientist</a:t>
            </a:r>
            <a:r>
              <a:rPr lang="en-US" sz="12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, and</a:t>
            </a:r>
            <a:r>
              <a:rPr lang="en-US" sz="1200" b="1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 too few ML engineers. </a:t>
            </a:r>
            <a:endParaRPr lang="en-US" sz="1200" b="1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sp>
        <p:nvSpPr>
          <p:cNvPr id="134" name="Google Shape;898;p88"/>
          <p:cNvSpPr txBox="1"/>
          <p:nvPr/>
        </p:nvSpPr>
        <p:spPr>
          <a:xfrm>
            <a:off x="4199206" y="3641789"/>
            <a:ext cx="4463443" cy="443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marR="0"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Maintenance is a coordinated effort between the ML engineer, data scientist, and stakeholder. </a:t>
            </a:r>
            <a:endParaRPr lang="en-US" sz="12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cxnSp>
        <p:nvCxnSpPr>
          <p:cNvPr id="135" name="Straight Connector 134"/>
          <p:cNvCxnSpPr/>
          <p:nvPr/>
        </p:nvCxnSpPr>
        <p:spPr>
          <a:xfrm>
            <a:off x="803668" y="2005275"/>
            <a:ext cx="7870731" cy="0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>
            <a:off x="803668" y="3538653"/>
            <a:ext cx="7870731" cy="0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s 1"/>
          <p:cNvSpPr/>
          <p:nvPr/>
        </p:nvSpPr>
        <p:spPr>
          <a:xfrm>
            <a:off x="547370" y="1351915"/>
            <a:ext cx="8347075" cy="72961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Rectangles 2"/>
          <p:cNvSpPr/>
          <p:nvPr/>
        </p:nvSpPr>
        <p:spPr>
          <a:xfrm>
            <a:off x="547370" y="3442970"/>
            <a:ext cx="8347075" cy="99314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  <p:transition spd="med">
    <p:fade/>
  </p:transition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64;p72"/>
          <p:cNvSpPr txBox="1"/>
          <p:nvPr/>
        </p:nvSpPr>
        <p:spPr>
          <a:xfrm>
            <a:off x="362150" y="2340900"/>
            <a:ext cx="5793000" cy="513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dirty="0">
                <a:solidFill>
                  <a:srgbClr val="F3F3F3"/>
                </a:solidFill>
                <a:latin typeface="+mj-lt"/>
                <a:ea typeface="Montserrat Medium"/>
                <a:cs typeface="+mj-lt"/>
                <a:sym typeface="Montserrat Medium"/>
              </a:rPr>
              <a:t>Build Step</a:t>
            </a:r>
            <a:endParaRPr lang="en-GB" sz="2400" dirty="0">
              <a:solidFill>
                <a:srgbClr val="F3F3F3"/>
              </a:solidFill>
              <a:latin typeface="+mj-lt"/>
              <a:ea typeface="Montserrat Medium"/>
              <a:cs typeface="+mj-lt"/>
              <a:sym typeface="Montserrat Medium"/>
            </a:endParaRPr>
          </a:p>
        </p:txBody>
      </p:sp>
    </p:spTree>
  </p:cSld>
  <p:clrMapOvr>
    <a:masterClrMapping/>
  </p:clrMapOvr>
  <p:transition spd="med">
    <p:fade/>
  </p:transition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93100" y="420575"/>
            <a:ext cx="8181300" cy="502800"/>
          </a:xfrm>
        </p:spPr>
        <p:txBody>
          <a:bodyPr/>
          <a:lstStyle/>
          <a:p>
            <a:r>
              <a:rPr lang="en-US" dirty="0"/>
              <a:t>Build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7331103" y="141172"/>
            <a:ext cx="914400" cy="914400"/>
            <a:chOff x="7331103" y="141172"/>
            <a:chExt cx="914400" cy="914400"/>
          </a:xfrm>
        </p:grpSpPr>
        <p:grpSp>
          <p:nvGrpSpPr>
            <p:cNvPr id="28" name="Group 27"/>
            <p:cNvGrpSpPr/>
            <p:nvPr/>
          </p:nvGrpSpPr>
          <p:grpSpPr>
            <a:xfrm>
              <a:off x="7331103" y="141172"/>
              <a:ext cx="914400" cy="914400"/>
              <a:chOff x="2941984" y="2188023"/>
              <a:chExt cx="1695840" cy="1816343"/>
            </a:xfrm>
          </p:grpSpPr>
          <p:grpSp>
            <p:nvGrpSpPr>
              <p:cNvPr id="29" name="Group 28"/>
              <p:cNvGrpSpPr/>
              <p:nvPr/>
            </p:nvGrpSpPr>
            <p:grpSpPr>
              <a:xfrm>
                <a:off x="3744185" y="3138427"/>
                <a:ext cx="58419" cy="768220"/>
                <a:chOff x="1190898" y="3138427"/>
                <a:chExt cx="58419" cy="768220"/>
              </a:xfrm>
            </p:grpSpPr>
            <p:cxnSp>
              <p:nvCxnSpPr>
                <p:cNvPr id="44" name="Connector: Curved 43"/>
                <p:cNvCxnSpPr>
                  <a:stCxn id="34" idx="1"/>
                  <a:endCxn id="35" idx="1"/>
                </p:cNvCxnSpPr>
                <p:nvPr/>
              </p:nvCxnSpPr>
              <p:spPr>
                <a:xfrm rot="10800000">
                  <a:off x="1190898" y="3138427"/>
                  <a:ext cx="12700" cy="768220"/>
                </a:xfrm>
                <a:prstGeom prst="curvedConnector3">
                  <a:avLst>
                    <a:gd name="adj1" fmla="val 2950000"/>
                  </a:avLst>
                </a:prstGeom>
                <a:ln w="19050">
                  <a:solidFill>
                    <a:schemeClr val="accent5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Connector: Curved 44"/>
                <p:cNvCxnSpPr>
                  <a:stCxn id="35" idx="3"/>
                  <a:endCxn id="34" idx="3"/>
                </p:cNvCxnSpPr>
                <p:nvPr/>
              </p:nvCxnSpPr>
              <p:spPr>
                <a:xfrm>
                  <a:off x="1236617" y="3138427"/>
                  <a:ext cx="12700" cy="768220"/>
                </a:xfrm>
                <a:prstGeom prst="curvedConnector3">
                  <a:avLst>
                    <a:gd name="adj1" fmla="val 3000000"/>
                  </a:avLst>
                </a:prstGeom>
                <a:ln w="19050">
                  <a:solidFill>
                    <a:schemeClr val="accent5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0" name="Group 29"/>
              <p:cNvGrpSpPr/>
              <p:nvPr/>
            </p:nvGrpSpPr>
            <p:grpSpPr>
              <a:xfrm>
                <a:off x="3744185" y="2188023"/>
                <a:ext cx="58419" cy="1816343"/>
                <a:chOff x="7482841" y="2111311"/>
                <a:chExt cx="58419" cy="1816343"/>
              </a:xfrm>
            </p:grpSpPr>
            <p:cxnSp>
              <p:nvCxnSpPr>
                <p:cNvPr id="40" name="Connector: Curved 39"/>
                <p:cNvCxnSpPr>
                  <a:stCxn id="42" idx="1"/>
                  <a:endCxn id="43" idx="1"/>
                </p:cNvCxnSpPr>
                <p:nvPr/>
              </p:nvCxnSpPr>
              <p:spPr>
                <a:xfrm rot="10800000">
                  <a:off x="7482841" y="2209031"/>
                  <a:ext cx="12700" cy="1620905"/>
                </a:xfrm>
                <a:prstGeom prst="curvedConnector3">
                  <a:avLst>
                    <a:gd name="adj1" fmla="val 5850000"/>
                  </a:avLst>
                </a:prstGeom>
                <a:ln w="19050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nector: Curved 40"/>
                <p:cNvCxnSpPr>
                  <a:stCxn id="43" idx="3"/>
                  <a:endCxn id="42" idx="3"/>
                </p:cNvCxnSpPr>
                <p:nvPr/>
              </p:nvCxnSpPr>
              <p:spPr>
                <a:xfrm>
                  <a:off x="7528560" y="2209030"/>
                  <a:ext cx="12700" cy="1620905"/>
                </a:xfrm>
                <a:prstGeom prst="curvedConnector3">
                  <a:avLst>
                    <a:gd name="adj1" fmla="val 6300000"/>
                  </a:avLst>
                </a:prstGeom>
                <a:ln w="19050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2" name="Google Shape;898;p88"/>
                <p:cNvSpPr txBox="1"/>
                <p:nvPr/>
              </p:nvSpPr>
              <p:spPr>
                <a:xfrm>
                  <a:off x="7482841" y="3732216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  <p:sp>
              <p:nvSpPr>
                <p:cNvPr id="43" name="Google Shape;898;p88"/>
                <p:cNvSpPr txBox="1"/>
                <p:nvPr/>
              </p:nvSpPr>
              <p:spPr>
                <a:xfrm>
                  <a:off x="7482841" y="2111311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</p:grpSp>
          <p:sp>
            <p:nvSpPr>
              <p:cNvPr id="31" name="Oval 30"/>
              <p:cNvSpPr/>
              <p:nvPr/>
            </p:nvSpPr>
            <p:spPr>
              <a:xfrm>
                <a:off x="2941984" y="2188023"/>
                <a:ext cx="1695840" cy="1807446"/>
              </a:xfrm>
              <a:prstGeom prst="ellipse">
                <a:avLst/>
              </a:prstGeom>
              <a:solidFill>
                <a:schemeClr val="bg1">
                  <a:alpha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+mj-lt"/>
                </a:endParaRPr>
              </a:p>
            </p:txBody>
          </p:sp>
          <p:grpSp>
            <p:nvGrpSpPr>
              <p:cNvPr id="32" name="Group 31"/>
              <p:cNvGrpSpPr/>
              <p:nvPr/>
            </p:nvGrpSpPr>
            <p:grpSpPr>
              <a:xfrm>
                <a:off x="3744185" y="2692608"/>
                <a:ext cx="58419" cy="1311758"/>
                <a:chOff x="5889186" y="1248788"/>
                <a:chExt cx="58419" cy="1311758"/>
              </a:xfrm>
            </p:grpSpPr>
            <p:cxnSp>
              <p:nvCxnSpPr>
                <p:cNvPr id="36" name="Connector: Curved 35"/>
                <p:cNvCxnSpPr>
                  <a:stCxn id="38" idx="1"/>
                  <a:endCxn id="39" idx="1"/>
                </p:cNvCxnSpPr>
                <p:nvPr/>
              </p:nvCxnSpPr>
              <p:spPr>
                <a:xfrm rot="10800000">
                  <a:off x="5889186" y="1346507"/>
                  <a:ext cx="12700" cy="1116320"/>
                </a:xfrm>
                <a:prstGeom prst="curvedConnector3">
                  <a:avLst>
                    <a:gd name="adj1" fmla="val 4300000"/>
                  </a:avLst>
                </a:prstGeom>
                <a:ln w="19050">
                  <a:solidFill>
                    <a:schemeClr val="accent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Connector: Curved 36"/>
                <p:cNvCxnSpPr>
                  <a:stCxn id="39" idx="3"/>
                  <a:endCxn id="38" idx="3"/>
                </p:cNvCxnSpPr>
                <p:nvPr/>
              </p:nvCxnSpPr>
              <p:spPr>
                <a:xfrm>
                  <a:off x="5934905" y="1346507"/>
                  <a:ext cx="12700" cy="1116320"/>
                </a:xfrm>
                <a:prstGeom prst="curvedConnector3">
                  <a:avLst>
                    <a:gd name="adj1" fmla="val 4300000"/>
                  </a:avLst>
                </a:prstGeom>
                <a:ln w="19050">
                  <a:solidFill>
                    <a:schemeClr val="accent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8" name="Google Shape;898;p88"/>
                <p:cNvSpPr txBox="1"/>
                <p:nvPr/>
              </p:nvSpPr>
              <p:spPr>
                <a:xfrm>
                  <a:off x="5889186" y="2365108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  <p:sp>
              <p:nvSpPr>
                <p:cNvPr id="39" name="Google Shape;898;p88"/>
                <p:cNvSpPr txBox="1"/>
                <p:nvPr/>
              </p:nvSpPr>
              <p:spPr>
                <a:xfrm>
                  <a:off x="5889186" y="1248788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</p:grpSp>
          <p:grpSp>
            <p:nvGrpSpPr>
              <p:cNvPr id="33" name="Group 32"/>
              <p:cNvGrpSpPr/>
              <p:nvPr/>
            </p:nvGrpSpPr>
            <p:grpSpPr>
              <a:xfrm>
                <a:off x="3744185" y="3040708"/>
                <a:ext cx="45719" cy="963658"/>
                <a:chOff x="5501641" y="2963996"/>
                <a:chExt cx="45719" cy="963658"/>
              </a:xfrm>
            </p:grpSpPr>
            <p:sp>
              <p:nvSpPr>
                <p:cNvPr id="34" name="Google Shape;898;p88"/>
                <p:cNvSpPr txBox="1"/>
                <p:nvPr/>
              </p:nvSpPr>
              <p:spPr>
                <a:xfrm>
                  <a:off x="5501641" y="3732216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  <p:sp>
              <p:nvSpPr>
                <p:cNvPr id="35" name="Google Shape;898;p88"/>
                <p:cNvSpPr txBox="1"/>
                <p:nvPr/>
              </p:nvSpPr>
              <p:spPr>
                <a:xfrm>
                  <a:off x="5501641" y="2963996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</p:grpSp>
        </p:grpSp>
        <p:sp>
          <p:nvSpPr>
            <p:cNvPr id="46" name="Google Shape;898;p88"/>
            <p:cNvSpPr txBox="1"/>
            <p:nvPr/>
          </p:nvSpPr>
          <p:spPr>
            <a:xfrm>
              <a:off x="7436418" y="497552"/>
              <a:ext cx="668161" cy="1069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4" tIns="9144" rIns="9144" bIns="9144" anchor="t" anchorCtr="0">
              <a:spAutoFit/>
            </a:bodyPr>
            <a:lstStyle/>
            <a:p>
              <a:pPr marR="0" lvl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500" b="1" dirty="0">
                  <a:solidFill>
                    <a:schemeClr val="accent1"/>
                  </a:solidFill>
                  <a:latin typeface="+mj-lt"/>
                  <a:ea typeface="Montserrat"/>
                  <a:cs typeface="+mj-lt"/>
                  <a:sym typeface="Montserrat"/>
                </a:rPr>
                <a:t>Serve</a:t>
              </a:r>
              <a:endParaRPr lang="en-US" sz="500" b="1" dirty="0">
                <a:solidFill>
                  <a:schemeClr val="accent1"/>
                </a:solidFill>
                <a:latin typeface="+mj-lt"/>
                <a:ea typeface="Montserrat"/>
                <a:cs typeface="+mj-lt"/>
                <a:sym typeface="Montserrat"/>
              </a:endParaRPr>
            </a:p>
          </p:txBody>
        </p:sp>
      </p:grpSp>
    </p:spTree>
  </p:cSld>
  <p:clrMapOvr>
    <a:masterClrMapping/>
  </p:clrMapOvr>
  <p:transition spd="med">
    <p:fade/>
  </p:transition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93100" y="420575"/>
            <a:ext cx="8181300" cy="502800"/>
          </a:xfrm>
        </p:spPr>
        <p:txBody>
          <a:bodyPr/>
          <a:lstStyle/>
          <a:p>
            <a:r>
              <a:rPr lang="en-US" dirty="0"/>
              <a:t>Build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7331103" y="141172"/>
            <a:ext cx="914400" cy="914400"/>
            <a:chOff x="7331103" y="141172"/>
            <a:chExt cx="914400" cy="914400"/>
          </a:xfrm>
        </p:grpSpPr>
        <p:grpSp>
          <p:nvGrpSpPr>
            <p:cNvPr id="28" name="Group 27"/>
            <p:cNvGrpSpPr/>
            <p:nvPr/>
          </p:nvGrpSpPr>
          <p:grpSpPr>
            <a:xfrm>
              <a:off x="7331103" y="141172"/>
              <a:ext cx="914400" cy="914400"/>
              <a:chOff x="2941984" y="2188023"/>
              <a:chExt cx="1695840" cy="1816343"/>
            </a:xfrm>
          </p:grpSpPr>
          <p:grpSp>
            <p:nvGrpSpPr>
              <p:cNvPr id="29" name="Group 28"/>
              <p:cNvGrpSpPr/>
              <p:nvPr/>
            </p:nvGrpSpPr>
            <p:grpSpPr>
              <a:xfrm>
                <a:off x="3744185" y="3138427"/>
                <a:ext cx="58419" cy="768220"/>
                <a:chOff x="1190898" y="3138427"/>
                <a:chExt cx="58419" cy="768220"/>
              </a:xfrm>
            </p:grpSpPr>
            <p:cxnSp>
              <p:nvCxnSpPr>
                <p:cNvPr id="44" name="Connector: Curved 43"/>
                <p:cNvCxnSpPr>
                  <a:stCxn id="34" idx="1"/>
                  <a:endCxn id="35" idx="1"/>
                </p:cNvCxnSpPr>
                <p:nvPr/>
              </p:nvCxnSpPr>
              <p:spPr>
                <a:xfrm rot="10800000">
                  <a:off x="1190898" y="3138427"/>
                  <a:ext cx="12700" cy="768220"/>
                </a:xfrm>
                <a:prstGeom prst="curvedConnector3">
                  <a:avLst>
                    <a:gd name="adj1" fmla="val 2950000"/>
                  </a:avLst>
                </a:prstGeom>
                <a:ln w="19050">
                  <a:solidFill>
                    <a:schemeClr val="accent5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Connector: Curved 44"/>
                <p:cNvCxnSpPr>
                  <a:stCxn id="35" idx="3"/>
                  <a:endCxn id="34" idx="3"/>
                </p:cNvCxnSpPr>
                <p:nvPr/>
              </p:nvCxnSpPr>
              <p:spPr>
                <a:xfrm>
                  <a:off x="1236617" y="3138427"/>
                  <a:ext cx="12700" cy="768220"/>
                </a:xfrm>
                <a:prstGeom prst="curvedConnector3">
                  <a:avLst>
                    <a:gd name="adj1" fmla="val 3000000"/>
                  </a:avLst>
                </a:prstGeom>
                <a:ln w="19050">
                  <a:solidFill>
                    <a:schemeClr val="accent5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0" name="Group 29"/>
              <p:cNvGrpSpPr/>
              <p:nvPr/>
            </p:nvGrpSpPr>
            <p:grpSpPr>
              <a:xfrm>
                <a:off x="3744185" y="2188023"/>
                <a:ext cx="58419" cy="1816343"/>
                <a:chOff x="7482841" y="2111311"/>
                <a:chExt cx="58419" cy="1816343"/>
              </a:xfrm>
            </p:grpSpPr>
            <p:cxnSp>
              <p:nvCxnSpPr>
                <p:cNvPr id="40" name="Connector: Curved 39"/>
                <p:cNvCxnSpPr>
                  <a:stCxn id="42" idx="1"/>
                  <a:endCxn id="43" idx="1"/>
                </p:cNvCxnSpPr>
                <p:nvPr/>
              </p:nvCxnSpPr>
              <p:spPr>
                <a:xfrm rot="10800000">
                  <a:off x="7482841" y="2209031"/>
                  <a:ext cx="12700" cy="1620905"/>
                </a:xfrm>
                <a:prstGeom prst="curvedConnector3">
                  <a:avLst>
                    <a:gd name="adj1" fmla="val 5850000"/>
                  </a:avLst>
                </a:prstGeom>
                <a:ln w="19050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nector: Curved 40"/>
                <p:cNvCxnSpPr>
                  <a:stCxn id="43" idx="3"/>
                  <a:endCxn id="42" idx="3"/>
                </p:cNvCxnSpPr>
                <p:nvPr/>
              </p:nvCxnSpPr>
              <p:spPr>
                <a:xfrm>
                  <a:off x="7528560" y="2209030"/>
                  <a:ext cx="12700" cy="1620905"/>
                </a:xfrm>
                <a:prstGeom prst="curvedConnector3">
                  <a:avLst>
                    <a:gd name="adj1" fmla="val 6300000"/>
                  </a:avLst>
                </a:prstGeom>
                <a:ln w="19050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2" name="Google Shape;898;p88"/>
                <p:cNvSpPr txBox="1"/>
                <p:nvPr/>
              </p:nvSpPr>
              <p:spPr>
                <a:xfrm>
                  <a:off x="7482841" y="3732216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  <p:sp>
              <p:nvSpPr>
                <p:cNvPr id="43" name="Google Shape;898;p88"/>
                <p:cNvSpPr txBox="1"/>
                <p:nvPr/>
              </p:nvSpPr>
              <p:spPr>
                <a:xfrm>
                  <a:off x="7482841" y="2111311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</p:grpSp>
          <p:sp>
            <p:nvSpPr>
              <p:cNvPr id="31" name="Oval 30"/>
              <p:cNvSpPr/>
              <p:nvPr/>
            </p:nvSpPr>
            <p:spPr>
              <a:xfrm>
                <a:off x="2941984" y="2188023"/>
                <a:ext cx="1695840" cy="1807446"/>
              </a:xfrm>
              <a:prstGeom prst="ellipse">
                <a:avLst/>
              </a:prstGeom>
              <a:solidFill>
                <a:schemeClr val="bg1">
                  <a:alpha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+mj-lt"/>
                </a:endParaRPr>
              </a:p>
            </p:txBody>
          </p:sp>
          <p:grpSp>
            <p:nvGrpSpPr>
              <p:cNvPr id="32" name="Group 31"/>
              <p:cNvGrpSpPr/>
              <p:nvPr/>
            </p:nvGrpSpPr>
            <p:grpSpPr>
              <a:xfrm>
                <a:off x="3744185" y="2692608"/>
                <a:ext cx="58419" cy="1311758"/>
                <a:chOff x="5889186" y="1248788"/>
                <a:chExt cx="58419" cy="1311758"/>
              </a:xfrm>
            </p:grpSpPr>
            <p:cxnSp>
              <p:nvCxnSpPr>
                <p:cNvPr id="36" name="Connector: Curved 35"/>
                <p:cNvCxnSpPr>
                  <a:stCxn id="38" idx="1"/>
                  <a:endCxn id="39" idx="1"/>
                </p:cNvCxnSpPr>
                <p:nvPr/>
              </p:nvCxnSpPr>
              <p:spPr>
                <a:xfrm rot="10800000">
                  <a:off x="5889186" y="1346507"/>
                  <a:ext cx="12700" cy="1116320"/>
                </a:xfrm>
                <a:prstGeom prst="curvedConnector3">
                  <a:avLst>
                    <a:gd name="adj1" fmla="val 4300000"/>
                  </a:avLst>
                </a:prstGeom>
                <a:ln w="19050">
                  <a:solidFill>
                    <a:schemeClr val="accent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Connector: Curved 36"/>
                <p:cNvCxnSpPr>
                  <a:stCxn id="39" idx="3"/>
                  <a:endCxn id="38" idx="3"/>
                </p:cNvCxnSpPr>
                <p:nvPr/>
              </p:nvCxnSpPr>
              <p:spPr>
                <a:xfrm>
                  <a:off x="5934905" y="1346507"/>
                  <a:ext cx="12700" cy="1116320"/>
                </a:xfrm>
                <a:prstGeom prst="curvedConnector3">
                  <a:avLst>
                    <a:gd name="adj1" fmla="val 4300000"/>
                  </a:avLst>
                </a:prstGeom>
                <a:ln w="19050">
                  <a:solidFill>
                    <a:schemeClr val="accent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8" name="Google Shape;898;p88"/>
                <p:cNvSpPr txBox="1"/>
                <p:nvPr/>
              </p:nvSpPr>
              <p:spPr>
                <a:xfrm>
                  <a:off x="5889186" y="2365108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  <p:sp>
              <p:nvSpPr>
                <p:cNvPr id="39" name="Google Shape;898;p88"/>
                <p:cNvSpPr txBox="1"/>
                <p:nvPr/>
              </p:nvSpPr>
              <p:spPr>
                <a:xfrm>
                  <a:off x="5889186" y="1248788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</p:grpSp>
          <p:grpSp>
            <p:nvGrpSpPr>
              <p:cNvPr id="33" name="Group 32"/>
              <p:cNvGrpSpPr/>
              <p:nvPr/>
            </p:nvGrpSpPr>
            <p:grpSpPr>
              <a:xfrm>
                <a:off x="3744185" y="3040708"/>
                <a:ext cx="45719" cy="963658"/>
                <a:chOff x="5501641" y="2963996"/>
                <a:chExt cx="45719" cy="963658"/>
              </a:xfrm>
            </p:grpSpPr>
            <p:sp>
              <p:nvSpPr>
                <p:cNvPr id="34" name="Google Shape;898;p88"/>
                <p:cNvSpPr txBox="1"/>
                <p:nvPr/>
              </p:nvSpPr>
              <p:spPr>
                <a:xfrm>
                  <a:off x="5501641" y="3732216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  <p:sp>
              <p:nvSpPr>
                <p:cNvPr id="35" name="Google Shape;898;p88"/>
                <p:cNvSpPr txBox="1"/>
                <p:nvPr/>
              </p:nvSpPr>
              <p:spPr>
                <a:xfrm>
                  <a:off x="5501641" y="2963996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</p:grpSp>
        </p:grpSp>
        <p:sp>
          <p:nvSpPr>
            <p:cNvPr id="46" name="Google Shape;898;p88"/>
            <p:cNvSpPr txBox="1"/>
            <p:nvPr/>
          </p:nvSpPr>
          <p:spPr>
            <a:xfrm>
              <a:off x="7436418" y="497552"/>
              <a:ext cx="668161" cy="1069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4" tIns="9144" rIns="9144" bIns="9144" anchor="t" anchorCtr="0">
              <a:spAutoFit/>
            </a:bodyPr>
            <a:lstStyle/>
            <a:p>
              <a:pPr marR="0" lvl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500" b="1" dirty="0">
                  <a:solidFill>
                    <a:schemeClr val="accent1"/>
                  </a:solidFill>
                  <a:latin typeface="+mj-lt"/>
                  <a:ea typeface="Montserrat"/>
                  <a:cs typeface="+mj-lt"/>
                  <a:sym typeface="Montserrat"/>
                </a:rPr>
                <a:t>Serve</a:t>
              </a:r>
              <a:endParaRPr lang="en-US" sz="500" b="1" dirty="0">
                <a:solidFill>
                  <a:schemeClr val="accent1"/>
                </a:solidFill>
                <a:latin typeface="+mj-lt"/>
                <a:ea typeface="Montserrat"/>
                <a:cs typeface="+mj-lt"/>
                <a:sym typeface="Montserrat"/>
              </a:endParaRPr>
            </a:p>
          </p:txBody>
        </p:sp>
      </p:grpSp>
      <p:sp>
        <p:nvSpPr>
          <p:cNvPr id="47" name="Google Shape;898;p88"/>
          <p:cNvSpPr txBox="1"/>
          <p:nvPr/>
        </p:nvSpPr>
        <p:spPr>
          <a:xfrm>
            <a:off x="513524" y="1127987"/>
            <a:ext cx="4653562" cy="264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What is needed to build a model?</a:t>
            </a:r>
            <a:endParaRPr lang="en-US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</p:spTree>
  </p:cSld>
  <p:clrMapOvr>
    <a:masterClrMapping/>
  </p:clrMapOvr>
  <p:transition spd="med">
    <p:fade/>
  </p:transition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93100" y="420575"/>
            <a:ext cx="8181300" cy="502800"/>
          </a:xfrm>
        </p:spPr>
        <p:txBody>
          <a:bodyPr/>
          <a:lstStyle/>
          <a:p>
            <a:r>
              <a:rPr lang="en-US" dirty="0"/>
              <a:t>Build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7331103" y="141172"/>
            <a:ext cx="914400" cy="914400"/>
            <a:chOff x="7331103" y="141172"/>
            <a:chExt cx="914400" cy="914400"/>
          </a:xfrm>
        </p:grpSpPr>
        <p:grpSp>
          <p:nvGrpSpPr>
            <p:cNvPr id="28" name="Group 27"/>
            <p:cNvGrpSpPr/>
            <p:nvPr/>
          </p:nvGrpSpPr>
          <p:grpSpPr>
            <a:xfrm>
              <a:off x="7331103" y="141172"/>
              <a:ext cx="914400" cy="914400"/>
              <a:chOff x="2941984" y="2188023"/>
              <a:chExt cx="1695840" cy="1816343"/>
            </a:xfrm>
          </p:grpSpPr>
          <p:grpSp>
            <p:nvGrpSpPr>
              <p:cNvPr id="29" name="Group 28"/>
              <p:cNvGrpSpPr/>
              <p:nvPr/>
            </p:nvGrpSpPr>
            <p:grpSpPr>
              <a:xfrm>
                <a:off x="3744185" y="3138427"/>
                <a:ext cx="58419" cy="768220"/>
                <a:chOff x="1190898" y="3138427"/>
                <a:chExt cx="58419" cy="768220"/>
              </a:xfrm>
            </p:grpSpPr>
            <p:cxnSp>
              <p:nvCxnSpPr>
                <p:cNvPr id="44" name="Connector: Curved 43"/>
                <p:cNvCxnSpPr>
                  <a:stCxn id="34" idx="1"/>
                  <a:endCxn id="35" idx="1"/>
                </p:cNvCxnSpPr>
                <p:nvPr/>
              </p:nvCxnSpPr>
              <p:spPr>
                <a:xfrm rot="10800000">
                  <a:off x="1190898" y="3138427"/>
                  <a:ext cx="12700" cy="768220"/>
                </a:xfrm>
                <a:prstGeom prst="curvedConnector3">
                  <a:avLst>
                    <a:gd name="adj1" fmla="val 2950000"/>
                  </a:avLst>
                </a:prstGeom>
                <a:ln w="19050">
                  <a:solidFill>
                    <a:schemeClr val="accent5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Connector: Curved 44"/>
                <p:cNvCxnSpPr>
                  <a:stCxn id="35" idx="3"/>
                  <a:endCxn id="34" idx="3"/>
                </p:cNvCxnSpPr>
                <p:nvPr/>
              </p:nvCxnSpPr>
              <p:spPr>
                <a:xfrm>
                  <a:off x="1236617" y="3138427"/>
                  <a:ext cx="12700" cy="768220"/>
                </a:xfrm>
                <a:prstGeom prst="curvedConnector3">
                  <a:avLst>
                    <a:gd name="adj1" fmla="val 3000000"/>
                  </a:avLst>
                </a:prstGeom>
                <a:ln w="19050">
                  <a:solidFill>
                    <a:schemeClr val="accent5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0" name="Group 29"/>
              <p:cNvGrpSpPr/>
              <p:nvPr/>
            </p:nvGrpSpPr>
            <p:grpSpPr>
              <a:xfrm>
                <a:off x="3744185" y="2188023"/>
                <a:ext cx="58419" cy="1816343"/>
                <a:chOff x="7482841" y="2111311"/>
                <a:chExt cx="58419" cy="1816343"/>
              </a:xfrm>
            </p:grpSpPr>
            <p:cxnSp>
              <p:nvCxnSpPr>
                <p:cNvPr id="40" name="Connector: Curved 39"/>
                <p:cNvCxnSpPr>
                  <a:stCxn id="42" idx="1"/>
                  <a:endCxn id="43" idx="1"/>
                </p:cNvCxnSpPr>
                <p:nvPr/>
              </p:nvCxnSpPr>
              <p:spPr>
                <a:xfrm rot="10800000">
                  <a:off x="7482841" y="2209031"/>
                  <a:ext cx="12700" cy="1620905"/>
                </a:xfrm>
                <a:prstGeom prst="curvedConnector3">
                  <a:avLst>
                    <a:gd name="adj1" fmla="val 5850000"/>
                  </a:avLst>
                </a:prstGeom>
                <a:ln w="19050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nector: Curved 40"/>
                <p:cNvCxnSpPr>
                  <a:stCxn id="43" idx="3"/>
                  <a:endCxn id="42" idx="3"/>
                </p:cNvCxnSpPr>
                <p:nvPr/>
              </p:nvCxnSpPr>
              <p:spPr>
                <a:xfrm>
                  <a:off x="7528560" y="2209030"/>
                  <a:ext cx="12700" cy="1620905"/>
                </a:xfrm>
                <a:prstGeom prst="curvedConnector3">
                  <a:avLst>
                    <a:gd name="adj1" fmla="val 6300000"/>
                  </a:avLst>
                </a:prstGeom>
                <a:ln w="19050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2" name="Google Shape;898;p88"/>
                <p:cNvSpPr txBox="1"/>
                <p:nvPr/>
              </p:nvSpPr>
              <p:spPr>
                <a:xfrm>
                  <a:off x="7482841" y="3732216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  <p:sp>
              <p:nvSpPr>
                <p:cNvPr id="43" name="Google Shape;898;p88"/>
                <p:cNvSpPr txBox="1"/>
                <p:nvPr/>
              </p:nvSpPr>
              <p:spPr>
                <a:xfrm>
                  <a:off x="7482841" y="2111311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</p:grpSp>
          <p:sp>
            <p:nvSpPr>
              <p:cNvPr id="31" name="Oval 30"/>
              <p:cNvSpPr/>
              <p:nvPr/>
            </p:nvSpPr>
            <p:spPr>
              <a:xfrm>
                <a:off x="2941984" y="2188023"/>
                <a:ext cx="1695840" cy="1807446"/>
              </a:xfrm>
              <a:prstGeom prst="ellipse">
                <a:avLst/>
              </a:prstGeom>
              <a:solidFill>
                <a:schemeClr val="bg1">
                  <a:alpha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+mj-lt"/>
                </a:endParaRPr>
              </a:p>
            </p:txBody>
          </p:sp>
          <p:grpSp>
            <p:nvGrpSpPr>
              <p:cNvPr id="32" name="Group 31"/>
              <p:cNvGrpSpPr/>
              <p:nvPr/>
            </p:nvGrpSpPr>
            <p:grpSpPr>
              <a:xfrm>
                <a:off x="3744185" y="2692608"/>
                <a:ext cx="58419" cy="1311758"/>
                <a:chOff x="5889186" y="1248788"/>
                <a:chExt cx="58419" cy="1311758"/>
              </a:xfrm>
            </p:grpSpPr>
            <p:cxnSp>
              <p:nvCxnSpPr>
                <p:cNvPr id="36" name="Connector: Curved 35"/>
                <p:cNvCxnSpPr>
                  <a:stCxn id="38" idx="1"/>
                  <a:endCxn id="39" idx="1"/>
                </p:cNvCxnSpPr>
                <p:nvPr/>
              </p:nvCxnSpPr>
              <p:spPr>
                <a:xfrm rot="10800000">
                  <a:off x="5889186" y="1346507"/>
                  <a:ext cx="12700" cy="1116320"/>
                </a:xfrm>
                <a:prstGeom prst="curvedConnector3">
                  <a:avLst>
                    <a:gd name="adj1" fmla="val 4300000"/>
                  </a:avLst>
                </a:prstGeom>
                <a:ln w="19050">
                  <a:solidFill>
                    <a:schemeClr val="accent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Connector: Curved 36"/>
                <p:cNvCxnSpPr>
                  <a:stCxn id="39" idx="3"/>
                  <a:endCxn id="38" idx="3"/>
                </p:cNvCxnSpPr>
                <p:nvPr/>
              </p:nvCxnSpPr>
              <p:spPr>
                <a:xfrm>
                  <a:off x="5934905" y="1346507"/>
                  <a:ext cx="12700" cy="1116320"/>
                </a:xfrm>
                <a:prstGeom prst="curvedConnector3">
                  <a:avLst>
                    <a:gd name="adj1" fmla="val 4300000"/>
                  </a:avLst>
                </a:prstGeom>
                <a:ln w="19050">
                  <a:solidFill>
                    <a:schemeClr val="accent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8" name="Google Shape;898;p88"/>
                <p:cNvSpPr txBox="1"/>
                <p:nvPr/>
              </p:nvSpPr>
              <p:spPr>
                <a:xfrm>
                  <a:off x="5889186" y="2365108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  <p:sp>
              <p:nvSpPr>
                <p:cNvPr id="39" name="Google Shape;898;p88"/>
                <p:cNvSpPr txBox="1"/>
                <p:nvPr/>
              </p:nvSpPr>
              <p:spPr>
                <a:xfrm>
                  <a:off x="5889186" y="1248788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</p:grpSp>
          <p:grpSp>
            <p:nvGrpSpPr>
              <p:cNvPr id="33" name="Group 32"/>
              <p:cNvGrpSpPr/>
              <p:nvPr/>
            </p:nvGrpSpPr>
            <p:grpSpPr>
              <a:xfrm>
                <a:off x="3744185" y="3040708"/>
                <a:ext cx="45719" cy="963658"/>
                <a:chOff x="5501641" y="2963996"/>
                <a:chExt cx="45719" cy="963658"/>
              </a:xfrm>
            </p:grpSpPr>
            <p:sp>
              <p:nvSpPr>
                <p:cNvPr id="34" name="Google Shape;898;p88"/>
                <p:cNvSpPr txBox="1"/>
                <p:nvPr/>
              </p:nvSpPr>
              <p:spPr>
                <a:xfrm>
                  <a:off x="5501641" y="3732216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  <p:sp>
              <p:nvSpPr>
                <p:cNvPr id="35" name="Google Shape;898;p88"/>
                <p:cNvSpPr txBox="1"/>
                <p:nvPr/>
              </p:nvSpPr>
              <p:spPr>
                <a:xfrm>
                  <a:off x="5501641" y="2963996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</p:grpSp>
        </p:grpSp>
        <p:sp>
          <p:nvSpPr>
            <p:cNvPr id="46" name="Google Shape;898;p88"/>
            <p:cNvSpPr txBox="1"/>
            <p:nvPr/>
          </p:nvSpPr>
          <p:spPr>
            <a:xfrm>
              <a:off x="7436418" y="497552"/>
              <a:ext cx="668161" cy="1069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4" tIns="9144" rIns="9144" bIns="9144" anchor="t" anchorCtr="0">
              <a:spAutoFit/>
            </a:bodyPr>
            <a:lstStyle/>
            <a:p>
              <a:pPr marR="0" lvl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500" b="1" dirty="0">
                  <a:solidFill>
                    <a:schemeClr val="accent1"/>
                  </a:solidFill>
                  <a:latin typeface="+mj-lt"/>
                  <a:ea typeface="Montserrat"/>
                  <a:cs typeface="+mj-lt"/>
                  <a:sym typeface="Montserrat"/>
                </a:rPr>
                <a:t>Serve</a:t>
              </a:r>
              <a:endParaRPr lang="en-US" sz="500" b="1" dirty="0">
                <a:solidFill>
                  <a:schemeClr val="accent1"/>
                </a:solidFill>
                <a:latin typeface="+mj-lt"/>
                <a:ea typeface="Montserrat"/>
                <a:cs typeface="+mj-lt"/>
                <a:sym typeface="Montserrat"/>
              </a:endParaRPr>
            </a:p>
          </p:txBody>
        </p:sp>
      </p:grpSp>
      <p:sp>
        <p:nvSpPr>
          <p:cNvPr id="47" name="Google Shape;898;p88"/>
          <p:cNvSpPr txBox="1"/>
          <p:nvPr/>
        </p:nvSpPr>
        <p:spPr>
          <a:xfrm>
            <a:off x="513524" y="1127987"/>
            <a:ext cx="4653562" cy="264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What is needed to build a model?</a:t>
            </a:r>
            <a:endParaRPr lang="en-US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sp>
        <p:nvSpPr>
          <p:cNvPr id="48" name="Google Shape;898;p88"/>
          <p:cNvSpPr txBox="1"/>
          <p:nvPr/>
        </p:nvSpPr>
        <p:spPr>
          <a:xfrm>
            <a:off x="513523" y="1532805"/>
            <a:ext cx="4283559" cy="194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marL="171450" marR="0" lvl="0" indent="-1714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80604020202020204" pitchFamily="34" charset="0"/>
              <a:buChar char="•"/>
            </a:pP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Data</a:t>
            </a:r>
            <a:endParaRPr lang="en-US" sz="10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</p:spTree>
  </p:cSld>
  <p:clrMapOvr>
    <a:masterClrMapping/>
  </p:clrMapOvr>
  <p:transition spd="med">
    <p:fade/>
  </p:transition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93100" y="420575"/>
            <a:ext cx="8181300" cy="502800"/>
          </a:xfrm>
        </p:spPr>
        <p:txBody>
          <a:bodyPr/>
          <a:lstStyle/>
          <a:p>
            <a:r>
              <a:rPr lang="en-US" dirty="0"/>
              <a:t>Build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7331103" y="141172"/>
            <a:ext cx="914400" cy="914400"/>
            <a:chOff x="7331103" y="141172"/>
            <a:chExt cx="914400" cy="914400"/>
          </a:xfrm>
        </p:grpSpPr>
        <p:grpSp>
          <p:nvGrpSpPr>
            <p:cNvPr id="28" name="Group 27"/>
            <p:cNvGrpSpPr/>
            <p:nvPr/>
          </p:nvGrpSpPr>
          <p:grpSpPr>
            <a:xfrm>
              <a:off x="7331103" y="141172"/>
              <a:ext cx="914400" cy="914400"/>
              <a:chOff x="2941984" y="2188023"/>
              <a:chExt cx="1695840" cy="1816343"/>
            </a:xfrm>
          </p:grpSpPr>
          <p:grpSp>
            <p:nvGrpSpPr>
              <p:cNvPr id="29" name="Group 28"/>
              <p:cNvGrpSpPr/>
              <p:nvPr/>
            </p:nvGrpSpPr>
            <p:grpSpPr>
              <a:xfrm>
                <a:off x="3744185" y="3138427"/>
                <a:ext cx="58419" cy="768220"/>
                <a:chOff x="1190898" y="3138427"/>
                <a:chExt cx="58419" cy="768220"/>
              </a:xfrm>
            </p:grpSpPr>
            <p:cxnSp>
              <p:nvCxnSpPr>
                <p:cNvPr id="44" name="Connector: Curved 43"/>
                <p:cNvCxnSpPr>
                  <a:stCxn id="34" idx="1"/>
                  <a:endCxn id="35" idx="1"/>
                </p:cNvCxnSpPr>
                <p:nvPr/>
              </p:nvCxnSpPr>
              <p:spPr>
                <a:xfrm rot="10800000">
                  <a:off x="1190898" y="3138427"/>
                  <a:ext cx="12700" cy="768220"/>
                </a:xfrm>
                <a:prstGeom prst="curvedConnector3">
                  <a:avLst>
                    <a:gd name="adj1" fmla="val 2950000"/>
                  </a:avLst>
                </a:prstGeom>
                <a:ln w="19050">
                  <a:solidFill>
                    <a:schemeClr val="accent5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Connector: Curved 44"/>
                <p:cNvCxnSpPr>
                  <a:stCxn id="35" idx="3"/>
                  <a:endCxn id="34" idx="3"/>
                </p:cNvCxnSpPr>
                <p:nvPr/>
              </p:nvCxnSpPr>
              <p:spPr>
                <a:xfrm>
                  <a:off x="1236617" y="3138427"/>
                  <a:ext cx="12700" cy="768220"/>
                </a:xfrm>
                <a:prstGeom prst="curvedConnector3">
                  <a:avLst>
                    <a:gd name="adj1" fmla="val 3000000"/>
                  </a:avLst>
                </a:prstGeom>
                <a:ln w="19050">
                  <a:solidFill>
                    <a:schemeClr val="accent5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0" name="Group 29"/>
              <p:cNvGrpSpPr/>
              <p:nvPr/>
            </p:nvGrpSpPr>
            <p:grpSpPr>
              <a:xfrm>
                <a:off x="3744185" y="2188023"/>
                <a:ext cx="58419" cy="1816343"/>
                <a:chOff x="7482841" y="2111311"/>
                <a:chExt cx="58419" cy="1816343"/>
              </a:xfrm>
            </p:grpSpPr>
            <p:cxnSp>
              <p:nvCxnSpPr>
                <p:cNvPr id="40" name="Connector: Curved 39"/>
                <p:cNvCxnSpPr>
                  <a:stCxn id="42" idx="1"/>
                  <a:endCxn id="43" idx="1"/>
                </p:cNvCxnSpPr>
                <p:nvPr/>
              </p:nvCxnSpPr>
              <p:spPr>
                <a:xfrm rot="10800000">
                  <a:off x="7482841" y="2209031"/>
                  <a:ext cx="12700" cy="1620905"/>
                </a:xfrm>
                <a:prstGeom prst="curvedConnector3">
                  <a:avLst>
                    <a:gd name="adj1" fmla="val 5850000"/>
                  </a:avLst>
                </a:prstGeom>
                <a:ln w="19050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nector: Curved 40"/>
                <p:cNvCxnSpPr>
                  <a:stCxn id="43" idx="3"/>
                  <a:endCxn id="42" idx="3"/>
                </p:cNvCxnSpPr>
                <p:nvPr/>
              </p:nvCxnSpPr>
              <p:spPr>
                <a:xfrm>
                  <a:off x="7528560" y="2209030"/>
                  <a:ext cx="12700" cy="1620905"/>
                </a:xfrm>
                <a:prstGeom prst="curvedConnector3">
                  <a:avLst>
                    <a:gd name="adj1" fmla="val 6300000"/>
                  </a:avLst>
                </a:prstGeom>
                <a:ln w="19050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2" name="Google Shape;898;p88"/>
                <p:cNvSpPr txBox="1"/>
                <p:nvPr/>
              </p:nvSpPr>
              <p:spPr>
                <a:xfrm>
                  <a:off x="7482841" y="3732216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  <p:sp>
              <p:nvSpPr>
                <p:cNvPr id="43" name="Google Shape;898;p88"/>
                <p:cNvSpPr txBox="1"/>
                <p:nvPr/>
              </p:nvSpPr>
              <p:spPr>
                <a:xfrm>
                  <a:off x="7482841" y="2111311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</p:grpSp>
          <p:sp>
            <p:nvSpPr>
              <p:cNvPr id="31" name="Oval 30"/>
              <p:cNvSpPr/>
              <p:nvPr/>
            </p:nvSpPr>
            <p:spPr>
              <a:xfrm>
                <a:off x="2941984" y="2188023"/>
                <a:ext cx="1695840" cy="1807446"/>
              </a:xfrm>
              <a:prstGeom prst="ellipse">
                <a:avLst/>
              </a:prstGeom>
              <a:solidFill>
                <a:schemeClr val="bg1">
                  <a:alpha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+mj-lt"/>
                </a:endParaRPr>
              </a:p>
            </p:txBody>
          </p:sp>
          <p:grpSp>
            <p:nvGrpSpPr>
              <p:cNvPr id="32" name="Group 31"/>
              <p:cNvGrpSpPr/>
              <p:nvPr/>
            </p:nvGrpSpPr>
            <p:grpSpPr>
              <a:xfrm>
                <a:off x="3744185" y="2692608"/>
                <a:ext cx="58419" cy="1311758"/>
                <a:chOff x="5889186" y="1248788"/>
                <a:chExt cx="58419" cy="1311758"/>
              </a:xfrm>
            </p:grpSpPr>
            <p:cxnSp>
              <p:nvCxnSpPr>
                <p:cNvPr id="36" name="Connector: Curved 35"/>
                <p:cNvCxnSpPr>
                  <a:stCxn id="38" idx="1"/>
                  <a:endCxn id="39" idx="1"/>
                </p:cNvCxnSpPr>
                <p:nvPr/>
              </p:nvCxnSpPr>
              <p:spPr>
                <a:xfrm rot="10800000">
                  <a:off x="5889186" y="1346507"/>
                  <a:ext cx="12700" cy="1116320"/>
                </a:xfrm>
                <a:prstGeom prst="curvedConnector3">
                  <a:avLst>
                    <a:gd name="adj1" fmla="val 4300000"/>
                  </a:avLst>
                </a:prstGeom>
                <a:ln w="19050">
                  <a:solidFill>
                    <a:schemeClr val="accent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Connector: Curved 36"/>
                <p:cNvCxnSpPr>
                  <a:stCxn id="39" idx="3"/>
                  <a:endCxn id="38" idx="3"/>
                </p:cNvCxnSpPr>
                <p:nvPr/>
              </p:nvCxnSpPr>
              <p:spPr>
                <a:xfrm>
                  <a:off x="5934905" y="1346507"/>
                  <a:ext cx="12700" cy="1116320"/>
                </a:xfrm>
                <a:prstGeom prst="curvedConnector3">
                  <a:avLst>
                    <a:gd name="adj1" fmla="val 4300000"/>
                  </a:avLst>
                </a:prstGeom>
                <a:ln w="19050">
                  <a:solidFill>
                    <a:schemeClr val="accent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8" name="Google Shape;898;p88"/>
                <p:cNvSpPr txBox="1"/>
                <p:nvPr/>
              </p:nvSpPr>
              <p:spPr>
                <a:xfrm>
                  <a:off x="5889186" y="2365108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  <p:sp>
              <p:nvSpPr>
                <p:cNvPr id="39" name="Google Shape;898;p88"/>
                <p:cNvSpPr txBox="1"/>
                <p:nvPr/>
              </p:nvSpPr>
              <p:spPr>
                <a:xfrm>
                  <a:off x="5889186" y="1248788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</p:grpSp>
          <p:grpSp>
            <p:nvGrpSpPr>
              <p:cNvPr id="33" name="Group 32"/>
              <p:cNvGrpSpPr/>
              <p:nvPr/>
            </p:nvGrpSpPr>
            <p:grpSpPr>
              <a:xfrm>
                <a:off x="3744185" y="3040708"/>
                <a:ext cx="45719" cy="963658"/>
                <a:chOff x="5501641" y="2963996"/>
                <a:chExt cx="45719" cy="963658"/>
              </a:xfrm>
            </p:grpSpPr>
            <p:sp>
              <p:nvSpPr>
                <p:cNvPr id="34" name="Google Shape;898;p88"/>
                <p:cNvSpPr txBox="1"/>
                <p:nvPr/>
              </p:nvSpPr>
              <p:spPr>
                <a:xfrm>
                  <a:off x="5501641" y="3732216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  <p:sp>
              <p:nvSpPr>
                <p:cNvPr id="35" name="Google Shape;898;p88"/>
                <p:cNvSpPr txBox="1"/>
                <p:nvPr/>
              </p:nvSpPr>
              <p:spPr>
                <a:xfrm>
                  <a:off x="5501641" y="2963996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</p:grpSp>
        </p:grpSp>
        <p:sp>
          <p:nvSpPr>
            <p:cNvPr id="46" name="Google Shape;898;p88"/>
            <p:cNvSpPr txBox="1"/>
            <p:nvPr/>
          </p:nvSpPr>
          <p:spPr>
            <a:xfrm>
              <a:off x="7436418" y="497552"/>
              <a:ext cx="668161" cy="1069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4" tIns="9144" rIns="9144" bIns="9144" anchor="t" anchorCtr="0">
              <a:spAutoFit/>
            </a:bodyPr>
            <a:lstStyle/>
            <a:p>
              <a:pPr marR="0" lvl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500" b="1" dirty="0">
                  <a:solidFill>
                    <a:schemeClr val="accent1"/>
                  </a:solidFill>
                  <a:latin typeface="+mj-lt"/>
                  <a:ea typeface="Montserrat"/>
                  <a:cs typeface="+mj-lt"/>
                  <a:sym typeface="Montserrat"/>
                </a:rPr>
                <a:t>Serve</a:t>
              </a:r>
              <a:endParaRPr lang="en-US" sz="500" b="1" dirty="0">
                <a:solidFill>
                  <a:schemeClr val="accent1"/>
                </a:solidFill>
                <a:latin typeface="+mj-lt"/>
                <a:ea typeface="Montserrat"/>
                <a:cs typeface="+mj-lt"/>
                <a:sym typeface="Montserrat"/>
              </a:endParaRPr>
            </a:p>
          </p:txBody>
        </p:sp>
      </p:grpSp>
      <p:sp>
        <p:nvSpPr>
          <p:cNvPr id="47" name="Google Shape;898;p88"/>
          <p:cNvSpPr txBox="1"/>
          <p:nvPr/>
        </p:nvSpPr>
        <p:spPr>
          <a:xfrm>
            <a:off x="513524" y="1127987"/>
            <a:ext cx="4653562" cy="264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What is needed to build a model?</a:t>
            </a:r>
            <a:endParaRPr lang="en-US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sp>
        <p:nvSpPr>
          <p:cNvPr id="48" name="Google Shape;898;p88"/>
          <p:cNvSpPr txBox="1"/>
          <p:nvPr/>
        </p:nvSpPr>
        <p:spPr>
          <a:xfrm>
            <a:off x="513523" y="1532805"/>
            <a:ext cx="4283559" cy="54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marL="171450" marR="0" lvl="0" indent="-1714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80604020202020204" pitchFamily="34" charset="0"/>
              <a:buChar char="•"/>
            </a:pP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Data</a:t>
            </a:r>
            <a:endParaRPr lang="en-US" sz="10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  <a:p>
            <a:pPr marL="628650" marR="0" lvl="1" indent="-1714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80604020202020204" pitchFamily="34" charset="0"/>
              <a:buChar char="•"/>
            </a:pP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labels</a:t>
            </a:r>
            <a:endParaRPr lang="en-US" sz="10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  <a:p>
            <a:pPr marL="628650" marR="0" lvl="1" indent="-1714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80604020202020204" pitchFamily="34" charset="0"/>
              <a:buChar char="•"/>
            </a:pP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ETL</a:t>
            </a:r>
            <a:endParaRPr lang="en-US" sz="10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</p:spTree>
  </p:cSld>
  <p:clrMapOvr>
    <a:masterClrMapping/>
  </p:clrMapOvr>
  <p:transition spd="med">
    <p:fade/>
  </p:transition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93100" y="420575"/>
            <a:ext cx="8181300" cy="502800"/>
          </a:xfrm>
        </p:spPr>
        <p:txBody>
          <a:bodyPr/>
          <a:lstStyle/>
          <a:p>
            <a:r>
              <a:rPr lang="en-US" dirty="0"/>
              <a:t>Build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7331103" y="141172"/>
            <a:ext cx="914400" cy="914400"/>
            <a:chOff x="7331103" y="141172"/>
            <a:chExt cx="914400" cy="914400"/>
          </a:xfrm>
        </p:grpSpPr>
        <p:grpSp>
          <p:nvGrpSpPr>
            <p:cNvPr id="28" name="Group 27"/>
            <p:cNvGrpSpPr/>
            <p:nvPr/>
          </p:nvGrpSpPr>
          <p:grpSpPr>
            <a:xfrm>
              <a:off x="7331103" y="141172"/>
              <a:ext cx="914400" cy="914400"/>
              <a:chOff x="2941984" y="2188023"/>
              <a:chExt cx="1695840" cy="1816343"/>
            </a:xfrm>
          </p:grpSpPr>
          <p:grpSp>
            <p:nvGrpSpPr>
              <p:cNvPr id="29" name="Group 28"/>
              <p:cNvGrpSpPr/>
              <p:nvPr/>
            </p:nvGrpSpPr>
            <p:grpSpPr>
              <a:xfrm>
                <a:off x="3744185" y="3138427"/>
                <a:ext cx="58419" cy="768220"/>
                <a:chOff x="1190898" y="3138427"/>
                <a:chExt cx="58419" cy="768220"/>
              </a:xfrm>
            </p:grpSpPr>
            <p:cxnSp>
              <p:nvCxnSpPr>
                <p:cNvPr id="44" name="Connector: Curved 43"/>
                <p:cNvCxnSpPr>
                  <a:stCxn id="34" idx="1"/>
                  <a:endCxn id="35" idx="1"/>
                </p:cNvCxnSpPr>
                <p:nvPr/>
              </p:nvCxnSpPr>
              <p:spPr>
                <a:xfrm rot="10800000">
                  <a:off x="1190898" y="3138427"/>
                  <a:ext cx="12700" cy="768220"/>
                </a:xfrm>
                <a:prstGeom prst="curvedConnector3">
                  <a:avLst>
                    <a:gd name="adj1" fmla="val 2950000"/>
                  </a:avLst>
                </a:prstGeom>
                <a:ln w="19050">
                  <a:solidFill>
                    <a:schemeClr val="accent5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Connector: Curved 44"/>
                <p:cNvCxnSpPr>
                  <a:stCxn id="35" idx="3"/>
                  <a:endCxn id="34" idx="3"/>
                </p:cNvCxnSpPr>
                <p:nvPr/>
              </p:nvCxnSpPr>
              <p:spPr>
                <a:xfrm>
                  <a:off x="1236617" y="3138427"/>
                  <a:ext cx="12700" cy="768220"/>
                </a:xfrm>
                <a:prstGeom prst="curvedConnector3">
                  <a:avLst>
                    <a:gd name="adj1" fmla="val 3000000"/>
                  </a:avLst>
                </a:prstGeom>
                <a:ln w="19050">
                  <a:solidFill>
                    <a:schemeClr val="accent5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0" name="Group 29"/>
              <p:cNvGrpSpPr/>
              <p:nvPr/>
            </p:nvGrpSpPr>
            <p:grpSpPr>
              <a:xfrm>
                <a:off x="3744185" y="2188023"/>
                <a:ext cx="58419" cy="1816343"/>
                <a:chOff x="7482841" y="2111311"/>
                <a:chExt cx="58419" cy="1816343"/>
              </a:xfrm>
            </p:grpSpPr>
            <p:cxnSp>
              <p:nvCxnSpPr>
                <p:cNvPr id="40" name="Connector: Curved 39"/>
                <p:cNvCxnSpPr>
                  <a:stCxn id="42" idx="1"/>
                  <a:endCxn id="43" idx="1"/>
                </p:cNvCxnSpPr>
                <p:nvPr/>
              </p:nvCxnSpPr>
              <p:spPr>
                <a:xfrm rot="10800000">
                  <a:off x="7482841" y="2209031"/>
                  <a:ext cx="12700" cy="1620905"/>
                </a:xfrm>
                <a:prstGeom prst="curvedConnector3">
                  <a:avLst>
                    <a:gd name="adj1" fmla="val 5850000"/>
                  </a:avLst>
                </a:prstGeom>
                <a:ln w="19050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nector: Curved 40"/>
                <p:cNvCxnSpPr>
                  <a:stCxn id="43" idx="3"/>
                  <a:endCxn id="42" idx="3"/>
                </p:cNvCxnSpPr>
                <p:nvPr/>
              </p:nvCxnSpPr>
              <p:spPr>
                <a:xfrm>
                  <a:off x="7528560" y="2209030"/>
                  <a:ext cx="12700" cy="1620905"/>
                </a:xfrm>
                <a:prstGeom prst="curvedConnector3">
                  <a:avLst>
                    <a:gd name="adj1" fmla="val 6300000"/>
                  </a:avLst>
                </a:prstGeom>
                <a:ln w="19050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2" name="Google Shape;898;p88"/>
                <p:cNvSpPr txBox="1"/>
                <p:nvPr/>
              </p:nvSpPr>
              <p:spPr>
                <a:xfrm>
                  <a:off x="7482841" y="3732216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  <p:sp>
              <p:nvSpPr>
                <p:cNvPr id="43" name="Google Shape;898;p88"/>
                <p:cNvSpPr txBox="1"/>
                <p:nvPr/>
              </p:nvSpPr>
              <p:spPr>
                <a:xfrm>
                  <a:off x="7482841" y="2111311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</p:grpSp>
          <p:sp>
            <p:nvSpPr>
              <p:cNvPr id="31" name="Oval 30"/>
              <p:cNvSpPr/>
              <p:nvPr/>
            </p:nvSpPr>
            <p:spPr>
              <a:xfrm>
                <a:off x="2941984" y="2188023"/>
                <a:ext cx="1695840" cy="1807446"/>
              </a:xfrm>
              <a:prstGeom prst="ellipse">
                <a:avLst/>
              </a:prstGeom>
              <a:solidFill>
                <a:schemeClr val="bg1">
                  <a:alpha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+mj-lt"/>
                </a:endParaRPr>
              </a:p>
            </p:txBody>
          </p:sp>
          <p:grpSp>
            <p:nvGrpSpPr>
              <p:cNvPr id="32" name="Group 31"/>
              <p:cNvGrpSpPr/>
              <p:nvPr/>
            </p:nvGrpSpPr>
            <p:grpSpPr>
              <a:xfrm>
                <a:off x="3744185" y="2692608"/>
                <a:ext cx="58419" cy="1311758"/>
                <a:chOff x="5889186" y="1248788"/>
                <a:chExt cx="58419" cy="1311758"/>
              </a:xfrm>
            </p:grpSpPr>
            <p:cxnSp>
              <p:nvCxnSpPr>
                <p:cNvPr id="36" name="Connector: Curved 35"/>
                <p:cNvCxnSpPr>
                  <a:stCxn id="38" idx="1"/>
                  <a:endCxn id="39" idx="1"/>
                </p:cNvCxnSpPr>
                <p:nvPr/>
              </p:nvCxnSpPr>
              <p:spPr>
                <a:xfrm rot="10800000">
                  <a:off x="5889186" y="1346507"/>
                  <a:ext cx="12700" cy="1116320"/>
                </a:xfrm>
                <a:prstGeom prst="curvedConnector3">
                  <a:avLst>
                    <a:gd name="adj1" fmla="val 4300000"/>
                  </a:avLst>
                </a:prstGeom>
                <a:ln w="19050">
                  <a:solidFill>
                    <a:schemeClr val="accent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Connector: Curved 36"/>
                <p:cNvCxnSpPr>
                  <a:stCxn id="39" idx="3"/>
                  <a:endCxn id="38" idx="3"/>
                </p:cNvCxnSpPr>
                <p:nvPr/>
              </p:nvCxnSpPr>
              <p:spPr>
                <a:xfrm>
                  <a:off x="5934905" y="1346507"/>
                  <a:ext cx="12700" cy="1116320"/>
                </a:xfrm>
                <a:prstGeom prst="curvedConnector3">
                  <a:avLst>
                    <a:gd name="adj1" fmla="val 4300000"/>
                  </a:avLst>
                </a:prstGeom>
                <a:ln w="19050">
                  <a:solidFill>
                    <a:schemeClr val="accent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8" name="Google Shape;898;p88"/>
                <p:cNvSpPr txBox="1"/>
                <p:nvPr/>
              </p:nvSpPr>
              <p:spPr>
                <a:xfrm>
                  <a:off x="5889186" y="2365108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  <p:sp>
              <p:nvSpPr>
                <p:cNvPr id="39" name="Google Shape;898;p88"/>
                <p:cNvSpPr txBox="1"/>
                <p:nvPr/>
              </p:nvSpPr>
              <p:spPr>
                <a:xfrm>
                  <a:off x="5889186" y="1248788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</p:grpSp>
          <p:grpSp>
            <p:nvGrpSpPr>
              <p:cNvPr id="33" name="Group 32"/>
              <p:cNvGrpSpPr/>
              <p:nvPr/>
            </p:nvGrpSpPr>
            <p:grpSpPr>
              <a:xfrm>
                <a:off x="3744185" y="3040708"/>
                <a:ext cx="45719" cy="963658"/>
                <a:chOff x="5501641" y="2963996"/>
                <a:chExt cx="45719" cy="963658"/>
              </a:xfrm>
            </p:grpSpPr>
            <p:sp>
              <p:nvSpPr>
                <p:cNvPr id="34" name="Google Shape;898;p88"/>
                <p:cNvSpPr txBox="1"/>
                <p:nvPr/>
              </p:nvSpPr>
              <p:spPr>
                <a:xfrm>
                  <a:off x="5501641" y="3732216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  <p:sp>
              <p:nvSpPr>
                <p:cNvPr id="35" name="Google Shape;898;p88"/>
                <p:cNvSpPr txBox="1"/>
                <p:nvPr/>
              </p:nvSpPr>
              <p:spPr>
                <a:xfrm>
                  <a:off x="5501641" y="2963996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</p:grpSp>
        </p:grpSp>
        <p:sp>
          <p:nvSpPr>
            <p:cNvPr id="46" name="Google Shape;898;p88"/>
            <p:cNvSpPr txBox="1"/>
            <p:nvPr/>
          </p:nvSpPr>
          <p:spPr>
            <a:xfrm>
              <a:off x="7436418" y="497552"/>
              <a:ext cx="668161" cy="1069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4" tIns="9144" rIns="9144" bIns="9144" anchor="t" anchorCtr="0">
              <a:spAutoFit/>
            </a:bodyPr>
            <a:lstStyle/>
            <a:p>
              <a:pPr marR="0" lvl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500" b="1" dirty="0">
                  <a:solidFill>
                    <a:schemeClr val="accent1"/>
                  </a:solidFill>
                  <a:latin typeface="+mj-lt"/>
                  <a:ea typeface="Montserrat"/>
                  <a:cs typeface="+mj-lt"/>
                  <a:sym typeface="Montserrat"/>
                </a:rPr>
                <a:t>Serve</a:t>
              </a:r>
              <a:endParaRPr lang="en-US" sz="500" b="1" dirty="0">
                <a:solidFill>
                  <a:schemeClr val="accent1"/>
                </a:solidFill>
                <a:latin typeface="+mj-lt"/>
                <a:ea typeface="Montserrat"/>
                <a:cs typeface="+mj-lt"/>
                <a:sym typeface="Montserrat"/>
              </a:endParaRPr>
            </a:p>
          </p:txBody>
        </p:sp>
      </p:grpSp>
      <p:sp>
        <p:nvSpPr>
          <p:cNvPr id="47" name="Google Shape;898;p88"/>
          <p:cNvSpPr txBox="1"/>
          <p:nvPr/>
        </p:nvSpPr>
        <p:spPr>
          <a:xfrm>
            <a:off x="513524" y="1127987"/>
            <a:ext cx="4653562" cy="264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What is needed to build a model?</a:t>
            </a:r>
            <a:endParaRPr lang="en-US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sp>
        <p:nvSpPr>
          <p:cNvPr id="48" name="Google Shape;898;p88"/>
          <p:cNvSpPr txBox="1"/>
          <p:nvPr/>
        </p:nvSpPr>
        <p:spPr>
          <a:xfrm>
            <a:off x="513523" y="1532805"/>
            <a:ext cx="4283559" cy="7251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marL="171450" marR="0" lvl="0" indent="-1714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80604020202020204" pitchFamily="34" charset="0"/>
              <a:buChar char="•"/>
            </a:pP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Data</a:t>
            </a:r>
            <a:endParaRPr lang="en-US" sz="10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  <a:p>
            <a:pPr marL="628650" marR="0" lvl="1" indent="-1714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80604020202020204" pitchFamily="34" charset="0"/>
              <a:buChar char="•"/>
            </a:pP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labels</a:t>
            </a:r>
            <a:endParaRPr lang="en-US" sz="10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  <a:p>
            <a:pPr marL="628650" marR="0" lvl="1" indent="-1714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80604020202020204" pitchFamily="34" charset="0"/>
              <a:buChar char="•"/>
            </a:pP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ETL</a:t>
            </a:r>
            <a:endParaRPr lang="en-US" sz="10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  <a:p>
            <a:pPr marL="171450" marR="0" lvl="0" indent="-1714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80604020202020204" pitchFamily="34" charset="0"/>
              <a:buChar char="•"/>
            </a:pP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Model</a:t>
            </a:r>
            <a:endParaRPr lang="en-US" sz="10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</p:spTree>
  </p:cSld>
  <p:clrMapOvr>
    <a:masterClrMapping/>
  </p:clrMapOvr>
  <p:transition spd="med">
    <p:fade/>
  </p:transition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93100" y="420575"/>
            <a:ext cx="8181300" cy="502800"/>
          </a:xfrm>
        </p:spPr>
        <p:txBody>
          <a:bodyPr/>
          <a:lstStyle/>
          <a:p>
            <a:r>
              <a:rPr lang="en-US" dirty="0"/>
              <a:t>Build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7331103" y="141172"/>
            <a:ext cx="914400" cy="914400"/>
            <a:chOff x="7331103" y="141172"/>
            <a:chExt cx="914400" cy="914400"/>
          </a:xfrm>
        </p:grpSpPr>
        <p:grpSp>
          <p:nvGrpSpPr>
            <p:cNvPr id="28" name="Group 27"/>
            <p:cNvGrpSpPr/>
            <p:nvPr/>
          </p:nvGrpSpPr>
          <p:grpSpPr>
            <a:xfrm>
              <a:off x="7331103" y="141172"/>
              <a:ext cx="914400" cy="914400"/>
              <a:chOff x="2941984" y="2188023"/>
              <a:chExt cx="1695840" cy="1816343"/>
            </a:xfrm>
          </p:grpSpPr>
          <p:grpSp>
            <p:nvGrpSpPr>
              <p:cNvPr id="29" name="Group 28"/>
              <p:cNvGrpSpPr/>
              <p:nvPr/>
            </p:nvGrpSpPr>
            <p:grpSpPr>
              <a:xfrm>
                <a:off x="3744185" y="3138427"/>
                <a:ext cx="58419" cy="768220"/>
                <a:chOff x="1190898" y="3138427"/>
                <a:chExt cx="58419" cy="768220"/>
              </a:xfrm>
            </p:grpSpPr>
            <p:cxnSp>
              <p:nvCxnSpPr>
                <p:cNvPr id="44" name="Connector: Curved 43"/>
                <p:cNvCxnSpPr>
                  <a:stCxn id="34" idx="1"/>
                  <a:endCxn id="35" idx="1"/>
                </p:cNvCxnSpPr>
                <p:nvPr/>
              </p:nvCxnSpPr>
              <p:spPr>
                <a:xfrm rot="10800000">
                  <a:off x="1190898" y="3138427"/>
                  <a:ext cx="12700" cy="768220"/>
                </a:xfrm>
                <a:prstGeom prst="curvedConnector3">
                  <a:avLst>
                    <a:gd name="adj1" fmla="val 2950000"/>
                  </a:avLst>
                </a:prstGeom>
                <a:ln w="19050">
                  <a:solidFill>
                    <a:schemeClr val="accent5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Connector: Curved 44"/>
                <p:cNvCxnSpPr>
                  <a:stCxn id="35" idx="3"/>
                  <a:endCxn id="34" idx="3"/>
                </p:cNvCxnSpPr>
                <p:nvPr/>
              </p:nvCxnSpPr>
              <p:spPr>
                <a:xfrm>
                  <a:off x="1236617" y="3138427"/>
                  <a:ext cx="12700" cy="768220"/>
                </a:xfrm>
                <a:prstGeom prst="curvedConnector3">
                  <a:avLst>
                    <a:gd name="adj1" fmla="val 3000000"/>
                  </a:avLst>
                </a:prstGeom>
                <a:ln w="19050">
                  <a:solidFill>
                    <a:schemeClr val="accent5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0" name="Group 29"/>
              <p:cNvGrpSpPr/>
              <p:nvPr/>
            </p:nvGrpSpPr>
            <p:grpSpPr>
              <a:xfrm>
                <a:off x="3744185" y="2188023"/>
                <a:ext cx="58419" cy="1816343"/>
                <a:chOff x="7482841" y="2111311"/>
                <a:chExt cx="58419" cy="1816343"/>
              </a:xfrm>
            </p:grpSpPr>
            <p:cxnSp>
              <p:nvCxnSpPr>
                <p:cNvPr id="40" name="Connector: Curved 39"/>
                <p:cNvCxnSpPr>
                  <a:stCxn id="42" idx="1"/>
                  <a:endCxn id="43" idx="1"/>
                </p:cNvCxnSpPr>
                <p:nvPr/>
              </p:nvCxnSpPr>
              <p:spPr>
                <a:xfrm rot="10800000">
                  <a:off x="7482841" y="2209031"/>
                  <a:ext cx="12700" cy="1620905"/>
                </a:xfrm>
                <a:prstGeom prst="curvedConnector3">
                  <a:avLst>
                    <a:gd name="adj1" fmla="val 5850000"/>
                  </a:avLst>
                </a:prstGeom>
                <a:ln w="19050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nector: Curved 40"/>
                <p:cNvCxnSpPr>
                  <a:stCxn id="43" idx="3"/>
                  <a:endCxn id="42" idx="3"/>
                </p:cNvCxnSpPr>
                <p:nvPr/>
              </p:nvCxnSpPr>
              <p:spPr>
                <a:xfrm>
                  <a:off x="7528560" y="2209030"/>
                  <a:ext cx="12700" cy="1620905"/>
                </a:xfrm>
                <a:prstGeom prst="curvedConnector3">
                  <a:avLst>
                    <a:gd name="adj1" fmla="val 6300000"/>
                  </a:avLst>
                </a:prstGeom>
                <a:ln w="19050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2" name="Google Shape;898;p88"/>
                <p:cNvSpPr txBox="1"/>
                <p:nvPr/>
              </p:nvSpPr>
              <p:spPr>
                <a:xfrm>
                  <a:off x="7482841" y="3732216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  <p:sp>
              <p:nvSpPr>
                <p:cNvPr id="43" name="Google Shape;898;p88"/>
                <p:cNvSpPr txBox="1"/>
                <p:nvPr/>
              </p:nvSpPr>
              <p:spPr>
                <a:xfrm>
                  <a:off x="7482841" y="2111311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</p:grpSp>
          <p:sp>
            <p:nvSpPr>
              <p:cNvPr id="31" name="Oval 30"/>
              <p:cNvSpPr/>
              <p:nvPr/>
            </p:nvSpPr>
            <p:spPr>
              <a:xfrm>
                <a:off x="2941984" y="2188023"/>
                <a:ext cx="1695840" cy="1807446"/>
              </a:xfrm>
              <a:prstGeom prst="ellipse">
                <a:avLst/>
              </a:prstGeom>
              <a:solidFill>
                <a:schemeClr val="bg1">
                  <a:alpha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+mj-lt"/>
                </a:endParaRPr>
              </a:p>
            </p:txBody>
          </p:sp>
          <p:grpSp>
            <p:nvGrpSpPr>
              <p:cNvPr id="32" name="Group 31"/>
              <p:cNvGrpSpPr/>
              <p:nvPr/>
            </p:nvGrpSpPr>
            <p:grpSpPr>
              <a:xfrm>
                <a:off x="3744185" y="2692608"/>
                <a:ext cx="58419" cy="1311758"/>
                <a:chOff x="5889186" y="1248788"/>
                <a:chExt cx="58419" cy="1311758"/>
              </a:xfrm>
            </p:grpSpPr>
            <p:cxnSp>
              <p:nvCxnSpPr>
                <p:cNvPr id="36" name="Connector: Curved 35"/>
                <p:cNvCxnSpPr>
                  <a:stCxn id="38" idx="1"/>
                  <a:endCxn id="39" idx="1"/>
                </p:cNvCxnSpPr>
                <p:nvPr/>
              </p:nvCxnSpPr>
              <p:spPr>
                <a:xfrm rot="10800000">
                  <a:off x="5889186" y="1346507"/>
                  <a:ext cx="12700" cy="1116320"/>
                </a:xfrm>
                <a:prstGeom prst="curvedConnector3">
                  <a:avLst>
                    <a:gd name="adj1" fmla="val 4300000"/>
                  </a:avLst>
                </a:prstGeom>
                <a:ln w="19050">
                  <a:solidFill>
                    <a:schemeClr val="accent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Connector: Curved 36"/>
                <p:cNvCxnSpPr>
                  <a:stCxn id="39" idx="3"/>
                  <a:endCxn id="38" idx="3"/>
                </p:cNvCxnSpPr>
                <p:nvPr/>
              </p:nvCxnSpPr>
              <p:spPr>
                <a:xfrm>
                  <a:off x="5934905" y="1346507"/>
                  <a:ext cx="12700" cy="1116320"/>
                </a:xfrm>
                <a:prstGeom prst="curvedConnector3">
                  <a:avLst>
                    <a:gd name="adj1" fmla="val 4300000"/>
                  </a:avLst>
                </a:prstGeom>
                <a:ln w="19050">
                  <a:solidFill>
                    <a:schemeClr val="accent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8" name="Google Shape;898;p88"/>
                <p:cNvSpPr txBox="1"/>
                <p:nvPr/>
              </p:nvSpPr>
              <p:spPr>
                <a:xfrm>
                  <a:off x="5889186" y="2365108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  <p:sp>
              <p:nvSpPr>
                <p:cNvPr id="39" name="Google Shape;898;p88"/>
                <p:cNvSpPr txBox="1"/>
                <p:nvPr/>
              </p:nvSpPr>
              <p:spPr>
                <a:xfrm>
                  <a:off x="5889186" y="1248788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</p:grpSp>
          <p:grpSp>
            <p:nvGrpSpPr>
              <p:cNvPr id="33" name="Group 32"/>
              <p:cNvGrpSpPr/>
              <p:nvPr/>
            </p:nvGrpSpPr>
            <p:grpSpPr>
              <a:xfrm>
                <a:off x="3744185" y="3040708"/>
                <a:ext cx="45719" cy="963658"/>
                <a:chOff x="5501641" y="2963996"/>
                <a:chExt cx="45719" cy="963658"/>
              </a:xfrm>
            </p:grpSpPr>
            <p:sp>
              <p:nvSpPr>
                <p:cNvPr id="34" name="Google Shape;898;p88"/>
                <p:cNvSpPr txBox="1"/>
                <p:nvPr/>
              </p:nvSpPr>
              <p:spPr>
                <a:xfrm>
                  <a:off x="5501641" y="3732216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  <p:sp>
              <p:nvSpPr>
                <p:cNvPr id="35" name="Google Shape;898;p88"/>
                <p:cNvSpPr txBox="1"/>
                <p:nvPr/>
              </p:nvSpPr>
              <p:spPr>
                <a:xfrm>
                  <a:off x="5501641" y="2963996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</p:grpSp>
        </p:grpSp>
        <p:sp>
          <p:nvSpPr>
            <p:cNvPr id="46" name="Google Shape;898;p88"/>
            <p:cNvSpPr txBox="1"/>
            <p:nvPr/>
          </p:nvSpPr>
          <p:spPr>
            <a:xfrm>
              <a:off x="7436418" y="497552"/>
              <a:ext cx="668161" cy="1069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4" tIns="9144" rIns="9144" bIns="9144" anchor="t" anchorCtr="0">
              <a:spAutoFit/>
            </a:bodyPr>
            <a:lstStyle/>
            <a:p>
              <a:pPr marR="0" lvl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500" b="1" dirty="0">
                  <a:solidFill>
                    <a:schemeClr val="accent1"/>
                  </a:solidFill>
                  <a:latin typeface="+mj-lt"/>
                  <a:ea typeface="Montserrat"/>
                  <a:cs typeface="+mj-lt"/>
                  <a:sym typeface="Montserrat"/>
                </a:rPr>
                <a:t>Serve</a:t>
              </a:r>
              <a:endParaRPr lang="en-US" sz="500" b="1" dirty="0">
                <a:solidFill>
                  <a:schemeClr val="accent1"/>
                </a:solidFill>
                <a:latin typeface="+mj-lt"/>
                <a:ea typeface="Montserrat"/>
                <a:cs typeface="+mj-lt"/>
                <a:sym typeface="Montserrat"/>
              </a:endParaRPr>
            </a:p>
          </p:txBody>
        </p:sp>
      </p:grpSp>
      <p:sp>
        <p:nvSpPr>
          <p:cNvPr id="47" name="Google Shape;898;p88"/>
          <p:cNvSpPr txBox="1"/>
          <p:nvPr/>
        </p:nvSpPr>
        <p:spPr>
          <a:xfrm>
            <a:off x="513524" y="1127987"/>
            <a:ext cx="4653562" cy="264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What is needed to build a model?</a:t>
            </a:r>
            <a:endParaRPr lang="en-US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sp>
        <p:nvSpPr>
          <p:cNvPr id="48" name="Google Shape;898;p88"/>
          <p:cNvSpPr txBox="1"/>
          <p:nvPr/>
        </p:nvSpPr>
        <p:spPr>
          <a:xfrm>
            <a:off x="513523" y="1532805"/>
            <a:ext cx="4283559" cy="107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marL="171450" marR="0" lvl="0" indent="-1714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80604020202020204" pitchFamily="34" charset="0"/>
              <a:buChar char="•"/>
            </a:pP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Data</a:t>
            </a:r>
            <a:endParaRPr lang="en-US" sz="10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  <a:p>
            <a:pPr marL="628650" marR="0" lvl="1" indent="-1714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80604020202020204" pitchFamily="34" charset="0"/>
              <a:buChar char="•"/>
            </a:pP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labels</a:t>
            </a:r>
            <a:endParaRPr lang="en-US" sz="10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  <a:p>
            <a:pPr marL="628650" marR="0" lvl="1" indent="-1714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80604020202020204" pitchFamily="34" charset="0"/>
              <a:buChar char="•"/>
            </a:pP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ETL</a:t>
            </a:r>
            <a:endParaRPr lang="en-US" sz="10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  <a:p>
            <a:pPr marL="171450" marR="0" lvl="0" indent="-1714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80604020202020204" pitchFamily="34" charset="0"/>
              <a:buChar char="•"/>
            </a:pP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Model</a:t>
            </a:r>
            <a:endParaRPr lang="en-US" sz="10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  <a:p>
            <a:pPr marL="628650" marR="0" lvl="1" indent="-1714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80604020202020204" pitchFamily="34" charset="0"/>
              <a:buChar char="•"/>
            </a:pP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architecture</a:t>
            </a:r>
            <a:endParaRPr lang="en-US" sz="10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  <a:p>
            <a:pPr marL="628650" marR="0" lvl="1" indent="-1714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80604020202020204" pitchFamily="34" charset="0"/>
              <a:buChar char="•"/>
            </a:pP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tuning</a:t>
            </a:r>
            <a:endParaRPr lang="en-US" sz="10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</p:spTree>
  </p:cSld>
  <p:clrMapOvr>
    <a:masterClrMapping/>
  </p:clrMapOvr>
  <p:transition spd="med">
    <p:fade/>
  </p:transition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93100" y="420575"/>
            <a:ext cx="8181300" cy="502800"/>
          </a:xfrm>
        </p:spPr>
        <p:txBody>
          <a:bodyPr/>
          <a:lstStyle/>
          <a:p>
            <a:r>
              <a:rPr lang="en-US" dirty="0"/>
              <a:t>Build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7331103" y="141172"/>
            <a:ext cx="914400" cy="914400"/>
            <a:chOff x="7331103" y="141172"/>
            <a:chExt cx="914400" cy="914400"/>
          </a:xfrm>
        </p:grpSpPr>
        <p:grpSp>
          <p:nvGrpSpPr>
            <p:cNvPr id="28" name="Group 27"/>
            <p:cNvGrpSpPr/>
            <p:nvPr/>
          </p:nvGrpSpPr>
          <p:grpSpPr>
            <a:xfrm>
              <a:off x="7331103" y="141172"/>
              <a:ext cx="914400" cy="914400"/>
              <a:chOff x="2941984" y="2188023"/>
              <a:chExt cx="1695840" cy="1816343"/>
            </a:xfrm>
          </p:grpSpPr>
          <p:grpSp>
            <p:nvGrpSpPr>
              <p:cNvPr id="29" name="Group 28"/>
              <p:cNvGrpSpPr/>
              <p:nvPr/>
            </p:nvGrpSpPr>
            <p:grpSpPr>
              <a:xfrm>
                <a:off x="3744185" y="3138427"/>
                <a:ext cx="58419" cy="768220"/>
                <a:chOff x="1190898" y="3138427"/>
                <a:chExt cx="58419" cy="768220"/>
              </a:xfrm>
            </p:grpSpPr>
            <p:cxnSp>
              <p:nvCxnSpPr>
                <p:cNvPr id="44" name="Connector: Curved 43"/>
                <p:cNvCxnSpPr>
                  <a:stCxn id="34" idx="1"/>
                  <a:endCxn id="35" idx="1"/>
                </p:cNvCxnSpPr>
                <p:nvPr/>
              </p:nvCxnSpPr>
              <p:spPr>
                <a:xfrm rot="10800000">
                  <a:off x="1190898" y="3138427"/>
                  <a:ext cx="12700" cy="768220"/>
                </a:xfrm>
                <a:prstGeom prst="curvedConnector3">
                  <a:avLst>
                    <a:gd name="adj1" fmla="val 2950000"/>
                  </a:avLst>
                </a:prstGeom>
                <a:ln w="19050">
                  <a:solidFill>
                    <a:schemeClr val="accent5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Connector: Curved 44"/>
                <p:cNvCxnSpPr>
                  <a:stCxn id="35" idx="3"/>
                  <a:endCxn id="34" idx="3"/>
                </p:cNvCxnSpPr>
                <p:nvPr/>
              </p:nvCxnSpPr>
              <p:spPr>
                <a:xfrm>
                  <a:off x="1236617" y="3138427"/>
                  <a:ext cx="12700" cy="768220"/>
                </a:xfrm>
                <a:prstGeom prst="curvedConnector3">
                  <a:avLst>
                    <a:gd name="adj1" fmla="val 3000000"/>
                  </a:avLst>
                </a:prstGeom>
                <a:ln w="19050">
                  <a:solidFill>
                    <a:schemeClr val="accent5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0" name="Group 29"/>
              <p:cNvGrpSpPr/>
              <p:nvPr/>
            </p:nvGrpSpPr>
            <p:grpSpPr>
              <a:xfrm>
                <a:off x="3744185" y="2188023"/>
                <a:ext cx="58419" cy="1816343"/>
                <a:chOff x="7482841" y="2111311"/>
                <a:chExt cx="58419" cy="1816343"/>
              </a:xfrm>
            </p:grpSpPr>
            <p:cxnSp>
              <p:nvCxnSpPr>
                <p:cNvPr id="40" name="Connector: Curved 39"/>
                <p:cNvCxnSpPr>
                  <a:stCxn id="42" idx="1"/>
                  <a:endCxn id="43" idx="1"/>
                </p:cNvCxnSpPr>
                <p:nvPr/>
              </p:nvCxnSpPr>
              <p:spPr>
                <a:xfrm rot="10800000">
                  <a:off x="7482841" y="2209031"/>
                  <a:ext cx="12700" cy="1620905"/>
                </a:xfrm>
                <a:prstGeom prst="curvedConnector3">
                  <a:avLst>
                    <a:gd name="adj1" fmla="val 5850000"/>
                  </a:avLst>
                </a:prstGeom>
                <a:ln w="19050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nector: Curved 40"/>
                <p:cNvCxnSpPr>
                  <a:stCxn id="43" idx="3"/>
                  <a:endCxn id="42" idx="3"/>
                </p:cNvCxnSpPr>
                <p:nvPr/>
              </p:nvCxnSpPr>
              <p:spPr>
                <a:xfrm>
                  <a:off x="7528560" y="2209030"/>
                  <a:ext cx="12700" cy="1620905"/>
                </a:xfrm>
                <a:prstGeom prst="curvedConnector3">
                  <a:avLst>
                    <a:gd name="adj1" fmla="val 6300000"/>
                  </a:avLst>
                </a:prstGeom>
                <a:ln w="19050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2" name="Google Shape;898;p88"/>
                <p:cNvSpPr txBox="1"/>
                <p:nvPr/>
              </p:nvSpPr>
              <p:spPr>
                <a:xfrm>
                  <a:off x="7482841" y="3732216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  <p:sp>
              <p:nvSpPr>
                <p:cNvPr id="43" name="Google Shape;898;p88"/>
                <p:cNvSpPr txBox="1"/>
                <p:nvPr/>
              </p:nvSpPr>
              <p:spPr>
                <a:xfrm>
                  <a:off x="7482841" y="2111311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</p:grpSp>
          <p:sp>
            <p:nvSpPr>
              <p:cNvPr id="31" name="Oval 30"/>
              <p:cNvSpPr/>
              <p:nvPr/>
            </p:nvSpPr>
            <p:spPr>
              <a:xfrm>
                <a:off x="2941984" y="2188023"/>
                <a:ext cx="1695840" cy="1807446"/>
              </a:xfrm>
              <a:prstGeom prst="ellipse">
                <a:avLst/>
              </a:prstGeom>
              <a:solidFill>
                <a:schemeClr val="bg1">
                  <a:alpha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+mj-lt"/>
                </a:endParaRPr>
              </a:p>
            </p:txBody>
          </p:sp>
          <p:grpSp>
            <p:nvGrpSpPr>
              <p:cNvPr id="32" name="Group 31"/>
              <p:cNvGrpSpPr/>
              <p:nvPr/>
            </p:nvGrpSpPr>
            <p:grpSpPr>
              <a:xfrm>
                <a:off x="3744185" y="2692608"/>
                <a:ext cx="58419" cy="1311758"/>
                <a:chOff x="5889186" y="1248788"/>
                <a:chExt cx="58419" cy="1311758"/>
              </a:xfrm>
            </p:grpSpPr>
            <p:cxnSp>
              <p:nvCxnSpPr>
                <p:cNvPr id="36" name="Connector: Curved 35"/>
                <p:cNvCxnSpPr>
                  <a:stCxn id="38" idx="1"/>
                  <a:endCxn id="39" idx="1"/>
                </p:cNvCxnSpPr>
                <p:nvPr/>
              </p:nvCxnSpPr>
              <p:spPr>
                <a:xfrm rot="10800000">
                  <a:off x="5889186" y="1346507"/>
                  <a:ext cx="12700" cy="1116320"/>
                </a:xfrm>
                <a:prstGeom prst="curvedConnector3">
                  <a:avLst>
                    <a:gd name="adj1" fmla="val 4300000"/>
                  </a:avLst>
                </a:prstGeom>
                <a:ln w="19050">
                  <a:solidFill>
                    <a:schemeClr val="accent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Connector: Curved 36"/>
                <p:cNvCxnSpPr>
                  <a:stCxn id="39" idx="3"/>
                  <a:endCxn id="38" idx="3"/>
                </p:cNvCxnSpPr>
                <p:nvPr/>
              </p:nvCxnSpPr>
              <p:spPr>
                <a:xfrm>
                  <a:off x="5934905" y="1346507"/>
                  <a:ext cx="12700" cy="1116320"/>
                </a:xfrm>
                <a:prstGeom prst="curvedConnector3">
                  <a:avLst>
                    <a:gd name="adj1" fmla="val 4300000"/>
                  </a:avLst>
                </a:prstGeom>
                <a:ln w="19050">
                  <a:solidFill>
                    <a:schemeClr val="accent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8" name="Google Shape;898;p88"/>
                <p:cNvSpPr txBox="1"/>
                <p:nvPr/>
              </p:nvSpPr>
              <p:spPr>
                <a:xfrm>
                  <a:off x="5889186" y="2365108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  <p:sp>
              <p:nvSpPr>
                <p:cNvPr id="39" name="Google Shape;898;p88"/>
                <p:cNvSpPr txBox="1"/>
                <p:nvPr/>
              </p:nvSpPr>
              <p:spPr>
                <a:xfrm>
                  <a:off x="5889186" y="1248788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</p:grpSp>
          <p:grpSp>
            <p:nvGrpSpPr>
              <p:cNvPr id="33" name="Group 32"/>
              <p:cNvGrpSpPr/>
              <p:nvPr/>
            </p:nvGrpSpPr>
            <p:grpSpPr>
              <a:xfrm>
                <a:off x="3744185" y="3040708"/>
                <a:ext cx="45719" cy="963658"/>
                <a:chOff x="5501641" y="2963996"/>
                <a:chExt cx="45719" cy="963658"/>
              </a:xfrm>
            </p:grpSpPr>
            <p:sp>
              <p:nvSpPr>
                <p:cNvPr id="34" name="Google Shape;898;p88"/>
                <p:cNvSpPr txBox="1"/>
                <p:nvPr/>
              </p:nvSpPr>
              <p:spPr>
                <a:xfrm>
                  <a:off x="5501641" y="3732216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  <p:sp>
              <p:nvSpPr>
                <p:cNvPr id="35" name="Google Shape;898;p88"/>
                <p:cNvSpPr txBox="1"/>
                <p:nvPr/>
              </p:nvSpPr>
              <p:spPr>
                <a:xfrm>
                  <a:off x="5501641" y="2963996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</p:grpSp>
        </p:grpSp>
        <p:sp>
          <p:nvSpPr>
            <p:cNvPr id="46" name="Google Shape;898;p88"/>
            <p:cNvSpPr txBox="1"/>
            <p:nvPr/>
          </p:nvSpPr>
          <p:spPr>
            <a:xfrm>
              <a:off x="7436418" y="497552"/>
              <a:ext cx="668161" cy="1069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4" tIns="9144" rIns="9144" bIns="9144" anchor="t" anchorCtr="0">
              <a:spAutoFit/>
            </a:bodyPr>
            <a:lstStyle/>
            <a:p>
              <a:pPr marR="0" lvl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500" b="1" dirty="0">
                  <a:solidFill>
                    <a:schemeClr val="accent1"/>
                  </a:solidFill>
                  <a:latin typeface="+mj-lt"/>
                  <a:ea typeface="Montserrat"/>
                  <a:cs typeface="+mj-lt"/>
                  <a:sym typeface="Montserrat"/>
                </a:rPr>
                <a:t>Serve</a:t>
              </a:r>
              <a:endParaRPr lang="en-US" sz="500" b="1" dirty="0">
                <a:solidFill>
                  <a:schemeClr val="accent1"/>
                </a:solidFill>
                <a:latin typeface="+mj-lt"/>
                <a:ea typeface="Montserrat"/>
                <a:cs typeface="+mj-lt"/>
                <a:sym typeface="Montserrat"/>
              </a:endParaRPr>
            </a:p>
          </p:txBody>
        </p:sp>
      </p:grpSp>
      <p:sp>
        <p:nvSpPr>
          <p:cNvPr id="47" name="Google Shape;898;p88"/>
          <p:cNvSpPr txBox="1"/>
          <p:nvPr/>
        </p:nvSpPr>
        <p:spPr>
          <a:xfrm>
            <a:off x="513524" y="1127987"/>
            <a:ext cx="4653562" cy="264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What is needed to build a model?</a:t>
            </a:r>
            <a:endParaRPr lang="en-US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sp>
        <p:nvSpPr>
          <p:cNvPr id="48" name="Google Shape;898;p88"/>
          <p:cNvSpPr txBox="1"/>
          <p:nvPr/>
        </p:nvSpPr>
        <p:spPr>
          <a:xfrm>
            <a:off x="513523" y="1532805"/>
            <a:ext cx="4283559" cy="1256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marL="171450" marR="0" lvl="0" indent="-1714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80604020202020204" pitchFamily="34" charset="0"/>
              <a:buChar char="•"/>
            </a:pP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Data</a:t>
            </a:r>
            <a:endParaRPr lang="en-US" sz="10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  <a:p>
            <a:pPr marL="628650" marR="0" lvl="1" indent="-1714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80604020202020204" pitchFamily="34" charset="0"/>
              <a:buChar char="•"/>
            </a:pP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labels</a:t>
            </a:r>
            <a:endParaRPr lang="en-US" sz="10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  <a:p>
            <a:pPr marL="628650" marR="0" lvl="1" indent="-1714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80604020202020204" pitchFamily="34" charset="0"/>
              <a:buChar char="•"/>
            </a:pP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ETL</a:t>
            </a:r>
            <a:endParaRPr lang="en-US" sz="10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  <a:p>
            <a:pPr marL="171450" marR="0" lvl="0" indent="-1714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80604020202020204" pitchFamily="34" charset="0"/>
              <a:buChar char="•"/>
            </a:pP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Model</a:t>
            </a:r>
            <a:endParaRPr lang="en-US" sz="10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  <a:p>
            <a:pPr marL="628650" marR="0" lvl="1" indent="-1714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80604020202020204" pitchFamily="34" charset="0"/>
              <a:buChar char="•"/>
            </a:pP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architecture</a:t>
            </a:r>
            <a:endParaRPr lang="en-US" sz="10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  <a:p>
            <a:pPr marL="628650" marR="0" lvl="1" indent="-1714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80604020202020204" pitchFamily="34" charset="0"/>
              <a:buChar char="•"/>
            </a:pP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tuning</a:t>
            </a:r>
            <a:endParaRPr lang="en-US" sz="10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  <a:p>
            <a:pPr marL="171450" marR="0" lvl="0" indent="-1714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80604020202020204" pitchFamily="34" charset="0"/>
              <a:buChar char="•"/>
            </a:pP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Reproducibility </a:t>
            </a:r>
            <a:endParaRPr lang="en-US" sz="10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</p:spTree>
  </p:cSld>
  <p:clrMapOvr>
    <a:masterClrMapping/>
  </p:clrMapOvr>
  <p:transition spd="med">
    <p:fade/>
  </p:transition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93100" y="420575"/>
            <a:ext cx="8181300" cy="502800"/>
          </a:xfrm>
        </p:spPr>
        <p:txBody>
          <a:bodyPr/>
          <a:lstStyle/>
          <a:p>
            <a:r>
              <a:rPr lang="en-US" dirty="0"/>
              <a:t>Build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7331103" y="141172"/>
            <a:ext cx="914400" cy="914400"/>
            <a:chOff x="7331103" y="141172"/>
            <a:chExt cx="914400" cy="914400"/>
          </a:xfrm>
        </p:grpSpPr>
        <p:grpSp>
          <p:nvGrpSpPr>
            <p:cNvPr id="28" name="Group 27"/>
            <p:cNvGrpSpPr/>
            <p:nvPr/>
          </p:nvGrpSpPr>
          <p:grpSpPr>
            <a:xfrm>
              <a:off x="7331103" y="141172"/>
              <a:ext cx="914400" cy="914400"/>
              <a:chOff x="2941984" y="2188023"/>
              <a:chExt cx="1695840" cy="1816343"/>
            </a:xfrm>
          </p:grpSpPr>
          <p:grpSp>
            <p:nvGrpSpPr>
              <p:cNvPr id="29" name="Group 28"/>
              <p:cNvGrpSpPr/>
              <p:nvPr/>
            </p:nvGrpSpPr>
            <p:grpSpPr>
              <a:xfrm>
                <a:off x="3744185" y="3138427"/>
                <a:ext cx="58419" cy="768220"/>
                <a:chOff x="1190898" y="3138427"/>
                <a:chExt cx="58419" cy="768220"/>
              </a:xfrm>
            </p:grpSpPr>
            <p:cxnSp>
              <p:nvCxnSpPr>
                <p:cNvPr id="44" name="Connector: Curved 43"/>
                <p:cNvCxnSpPr>
                  <a:stCxn id="34" idx="1"/>
                  <a:endCxn id="35" idx="1"/>
                </p:cNvCxnSpPr>
                <p:nvPr/>
              </p:nvCxnSpPr>
              <p:spPr>
                <a:xfrm rot="10800000">
                  <a:off x="1190898" y="3138427"/>
                  <a:ext cx="12700" cy="768220"/>
                </a:xfrm>
                <a:prstGeom prst="curvedConnector3">
                  <a:avLst>
                    <a:gd name="adj1" fmla="val 2950000"/>
                  </a:avLst>
                </a:prstGeom>
                <a:ln w="19050">
                  <a:solidFill>
                    <a:schemeClr val="accent5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Connector: Curved 44"/>
                <p:cNvCxnSpPr>
                  <a:stCxn id="35" idx="3"/>
                  <a:endCxn id="34" idx="3"/>
                </p:cNvCxnSpPr>
                <p:nvPr/>
              </p:nvCxnSpPr>
              <p:spPr>
                <a:xfrm>
                  <a:off x="1236617" y="3138427"/>
                  <a:ext cx="12700" cy="768220"/>
                </a:xfrm>
                <a:prstGeom prst="curvedConnector3">
                  <a:avLst>
                    <a:gd name="adj1" fmla="val 3000000"/>
                  </a:avLst>
                </a:prstGeom>
                <a:ln w="19050">
                  <a:solidFill>
                    <a:schemeClr val="accent5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0" name="Group 29"/>
              <p:cNvGrpSpPr/>
              <p:nvPr/>
            </p:nvGrpSpPr>
            <p:grpSpPr>
              <a:xfrm>
                <a:off x="3744185" y="2188023"/>
                <a:ext cx="58419" cy="1816343"/>
                <a:chOff x="7482841" y="2111311"/>
                <a:chExt cx="58419" cy="1816343"/>
              </a:xfrm>
            </p:grpSpPr>
            <p:cxnSp>
              <p:nvCxnSpPr>
                <p:cNvPr id="40" name="Connector: Curved 39"/>
                <p:cNvCxnSpPr>
                  <a:stCxn id="42" idx="1"/>
                  <a:endCxn id="43" idx="1"/>
                </p:cNvCxnSpPr>
                <p:nvPr/>
              </p:nvCxnSpPr>
              <p:spPr>
                <a:xfrm rot="10800000">
                  <a:off x="7482841" y="2209031"/>
                  <a:ext cx="12700" cy="1620905"/>
                </a:xfrm>
                <a:prstGeom prst="curvedConnector3">
                  <a:avLst>
                    <a:gd name="adj1" fmla="val 5850000"/>
                  </a:avLst>
                </a:prstGeom>
                <a:ln w="19050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nector: Curved 40"/>
                <p:cNvCxnSpPr>
                  <a:stCxn id="43" idx="3"/>
                  <a:endCxn id="42" idx="3"/>
                </p:cNvCxnSpPr>
                <p:nvPr/>
              </p:nvCxnSpPr>
              <p:spPr>
                <a:xfrm>
                  <a:off x="7528560" y="2209030"/>
                  <a:ext cx="12700" cy="1620905"/>
                </a:xfrm>
                <a:prstGeom prst="curvedConnector3">
                  <a:avLst>
                    <a:gd name="adj1" fmla="val 6300000"/>
                  </a:avLst>
                </a:prstGeom>
                <a:ln w="19050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2" name="Google Shape;898;p88"/>
                <p:cNvSpPr txBox="1"/>
                <p:nvPr/>
              </p:nvSpPr>
              <p:spPr>
                <a:xfrm>
                  <a:off x="7482841" y="3732216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  <p:sp>
              <p:nvSpPr>
                <p:cNvPr id="43" name="Google Shape;898;p88"/>
                <p:cNvSpPr txBox="1"/>
                <p:nvPr/>
              </p:nvSpPr>
              <p:spPr>
                <a:xfrm>
                  <a:off x="7482841" y="2111311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</p:grpSp>
          <p:sp>
            <p:nvSpPr>
              <p:cNvPr id="31" name="Oval 30"/>
              <p:cNvSpPr/>
              <p:nvPr/>
            </p:nvSpPr>
            <p:spPr>
              <a:xfrm>
                <a:off x="2941984" y="2188023"/>
                <a:ext cx="1695840" cy="1807446"/>
              </a:xfrm>
              <a:prstGeom prst="ellipse">
                <a:avLst/>
              </a:prstGeom>
              <a:solidFill>
                <a:schemeClr val="bg1">
                  <a:alpha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+mj-lt"/>
                </a:endParaRPr>
              </a:p>
            </p:txBody>
          </p:sp>
          <p:grpSp>
            <p:nvGrpSpPr>
              <p:cNvPr id="32" name="Group 31"/>
              <p:cNvGrpSpPr/>
              <p:nvPr/>
            </p:nvGrpSpPr>
            <p:grpSpPr>
              <a:xfrm>
                <a:off x="3744185" y="2692608"/>
                <a:ext cx="58419" cy="1311758"/>
                <a:chOff x="5889186" y="1248788"/>
                <a:chExt cx="58419" cy="1311758"/>
              </a:xfrm>
            </p:grpSpPr>
            <p:cxnSp>
              <p:nvCxnSpPr>
                <p:cNvPr id="36" name="Connector: Curved 35"/>
                <p:cNvCxnSpPr>
                  <a:stCxn id="38" idx="1"/>
                  <a:endCxn id="39" idx="1"/>
                </p:cNvCxnSpPr>
                <p:nvPr/>
              </p:nvCxnSpPr>
              <p:spPr>
                <a:xfrm rot="10800000">
                  <a:off x="5889186" y="1346507"/>
                  <a:ext cx="12700" cy="1116320"/>
                </a:xfrm>
                <a:prstGeom prst="curvedConnector3">
                  <a:avLst>
                    <a:gd name="adj1" fmla="val 4300000"/>
                  </a:avLst>
                </a:prstGeom>
                <a:ln w="19050">
                  <a:solidFill>
                    <a:schemeClr val="accent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Connector: Curved 36"/>
                <p:cNvCxnSpPr>
                  <a:stCxn id="39" idx="3"/>
                  <a:endCxn id="38" idx="3"/>
                </p:cNvCxnSpPr>
                <p:nvPr/>
              </p:nvCxnSpPr>
              <p:spPr>
                <a:xfrm>
                  <a:off x="5934905" y="1346507"/>
                  <a:ext cx="12700" cy="1116320"/>
                </a:xfrm>
                <a:prstGeom prst="curvedConnector3">
                  <a:avLst>
                    <a:gd name="adj1" fmla="val 4300000"/>
                  </a:avLst>
                </a:prstGeom>
                <a:ln w="19050">
                  <a:solidFill>
                    <a:schemeClr val="accent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8" name="Google Shape;898;p88"/>
                <p:cNvSpPr txBox="1"/>
                <p:nvPr/>
              </p:nvSpPr>
              <p:spPr>
                <a:xfrm>
                  <a:off x="5889186" y="2365108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  <p:sp>
              <p:nvSpPr>
                <p:cNvPr id="39" name="Google Shape;898;p88"/>
                <p:cNvSpPr txBox="1"/>
                <p:nvPr/>
              </p:nvSpPr>
              <p:spPr>
                <a:xfrm>
                  <a:off x="5889186" y="1248788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</p:grpSp>
          <p:grpSp>
            <p:nvGrpSpPr>
              <p:cNvPr id="33" name="Group 32"/>
              <p:cNvGrpSpPr/>
              <p:nvPr/>
            </p:nvGrpSpPr>
            <p:grpSpPr>
              <a:xfrm>
                <a:off x="3744185" y="3040708"/>
                <a:ext cx="45719" cy="963658"/>
                <a:chOff x="5501641" y="2963996"/>
                <a:chExt cx="45719" cy="963658"/>
              </a:xfrm>
            </p:grpSpPr>
            <p:sp>
              <p:nvSpPr>
                <p:cNvPr id="34" name="Google Shape;898;p88"/>
                <p:cNvSpPr txBox="1"/>
                <p:nvPr/>
              </p:nvSpPr>
              <p:spPr>
                <a:xfrm>
                  <a:off x="5501641" y="3732216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  <p:sp>
              <p:nvSpPr>
                <p:cNvPr id="35" name="Google Shape;898;p88"/>
                <p:cNvSpPr txBox="1"/>
                <p:nvPr/>
              </p:nvSpPr>
              <p:spPr>
                <a:xfrm>
                  <a:off x="5501641" y="2963996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</p:grpSp>
        </p:grpSp>
        <p:sp>
          <p:nvSpPr>
            <p:cNvPr id="46" name="Google Shape;898;p88"/>
            <p:cNvSpPr txBox="1"/>
            <p:nvPr/>
          </p:nvSpPr>
          <p:spPr>
            <a:xfrm>
              <a:off x="7436418" y="497552"/>
              <a:ext cx="668161" cy="1069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4" tIns="9144" rIns="9144" bIns="9144" anchor="t" anchorCtr="0">
              <a:spAutoFit/>
            </a:bodyPr>
            <a:lstStyle/>
            <a:p>
              <a:pPr marR="0" lvl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500" b="1" dirty="0">
                  <a:solidFill>
                    <a:schemeClr val="accent1"/>
                  </a:solidFill>
                  <a:latin typeface="+mj-lt"/>
                  <a:ea typeface="Montserrat"/>
                  <a:cs typeface="+mj-lt"/>
                  <a:sym typeface="Montserrat"/>
                </a:rPr>
                <a:t>Serve</a:t>
              </a:r>
              <a:endParaRPr lang="en-US" sz="500" b="1" dirty="0">
                <a:solidFill>
                  <a:schemeClr val="accent1"/>
                </a:solidFill>
                <a:latin typeface="+mj-lt"/>
                <a:ea typeface="Montserrat"/>
                <a:cs typeface="+mj-lt"/>
                <a:sym typeface="Montserrat"/>
              </a:endParaRPr>
            </a:p>
          </p:txBody>
        </p:sp>
      </p:grpSp>
      <p:sp>
        <p:nvSpPr>
          <p:cNvPr id="47" name="Google Shape;898;p88"/>
          <p:cNvSpPr txBox="1"/>
          <p:nvPr/>
        </p:nvSpPr>
        <p:spPr>
          <a:xfrm>
            <a:off x="513524" y="1127987"/>
            <a:ext cx="4653562" cy="264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What is needed to build a model?</a:t>
            </a:r>
            <a:endParaRPr lang="en-US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sp>
        <p:nvSpPr>
          <p:cNvPr id="48" name="Google Shape;898;p88"/>
          <p:cNvSpPr txBox="1"/>
          <p:nvPr/>
        </p:nvSpPr>
        <p:spPr>
          <a:xfrm>
            <a:off x="513523" y="1532805"/>
            <a:ext cx="4283559" cy="14331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marL="171450" marR="0" lvl="0" indent="-1714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80604020202020204" pitchFamily="34" charset="0"/>
              <a:buChar char="•"/>
            </a:pP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Data</a:t>
            </a:r>
            <a:endParaRPr lang="en-US" sz="10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  <a:p>
            <a:pPr marL="628650" marR="0" lvl="1" indent="-1714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80604020202020204" pitchFamily="34" charset="0"/>
              <a:buChar char="•"/>
            </a:pP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labels</a:t>
            </a:r>
            <a:endParaRPr lang="en-US" sz="10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  <a:p>
            <a:pPr marL="628650" marR="0" lvl="1" indent="-1714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80604020202020204" pitchFamily="34" charset="0"/>
              <a:buChar char="•"/>
            </a:pP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ETL</a:t>
            </a:r>
            <a:endParaRPr lang="en-US" sz="10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  <a:p>
            <a:pPr marL="171450" marR="0" lvl="0" indent="-1714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80604020202020204" pitchFamily="34" charset="0"/>
              <a:buChar char="•"/>
            </a:pP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Model</a:t>
            </a:r>
            <a:endParaRPr lang="en-US" sz="10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  <a:p>
            <a:pPr marL="628650" marR="0" lvl="1" indent="-1714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80604020202020204" pitchFamily="34" charset="0"/>
              <a:buChar char="•"/>
            </a:pP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architecture</a:t>
            </a:r>
            <a:endParaRPr lang="en-US" sz="10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  <a:p>
            <a:pPr marL="628650" marR="0" lvl="1" indent="-1714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80604020202020204" pitchFamily="34" charset="0"/>
              <a:buChar char="•"/>
            </a:pP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tuning</a:t>
            </a:r>
            <a:endParaRPr lang="en-US" sz="10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  <a:p>
            <a:pPr marL="171450" marR="0" lvl="0" indent="-1714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80604020202020204" pitchFamily="34" charset="0"/>
              <a:buChar char="•"/>
            </a:pP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Reproducibility </a:t>
            </a:r>
            <a:endParaRPr lang="en-US" sz="1000" b="1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  <a:p>
            <a:pPr marL="628650" marR="0" lvl="1" indent="-1714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80604020202020204" pitchFamily="34" charset="0"/>
              <a:buChar char="•"/>
            </a:pP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experiment tracking</a:t>
            </a:r>
            <a:endParaRPr lang="en-US" sz="10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</p:spTree>
  </p:cSld>
  <p:clrMapOvr>
    <a:masterClrMapping/>
  </p:clrMapOvr>
  <p:transition spd="med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93100" y="420575"/>
            <a:ext cx="8181300" cy="502800"/>
          </a:xfrm>
        </p:spPr>
        <p:txBody>
          <a:bodyPr/>
          <a:lstStyle/>
          <a:p>
            <a:r>
              <a:rPr lang="en-US" dirty="0"/>
              <a:t>Process of </a:t>
            </a:r>
            <a:r>
              <a:rPr lang="en-US" dirty="0" err="1"/>
              <a:t>MLOps</a:t>
            </a:r>
            <a:endParaRPr lang="en-US" dirty="0"/>
          </a:p>
        </p:txBody>
      </p:sp>
    </p:spTree>
  </p:cSld>
  <p:clrMapOvr>
    <a:masterClrMapping/>
  </p:clrMapOvr>
  <p:transition spd="med">
    <p:fade/>
  </p:transition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93100" y="420575"/>
            <a:ext cx="8181300" cy="502800"/>
          </a:xfrm>
        </p:spPr>
        <p:txBody>
          <a:bodyPr/>
          <a:lstStyle/>
          <a:p>
            <a:r>
              <a:rPr lang="en-US" dirty="0"/>
              <a:t>Data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7331103" y="141172"/>
            <a:ext cx="914400" cy="914400"/>
            <a:chOff x="7331103" y="141172"/>
            <a:chExt cx="914400" cy="914400"/>
          </a:xfrm>
        </p:grpSpPr>
        <p:grpSp>
          <p:nvGrpSpPr>
            <p:cNvPr id="28" name="Group 27"/>
            <p:cNvGrpSpPr/>
            <p:nvPr/>
          </p:nvGrpSpPr>
          <p:grpSpPr>
            <a:xfrm>
              <a:off x="7331103" y="141172"/>
              <a:ext cx="914400" cy="914400"/>
              <a:chOff x="5776624" y="2188023"/>
              <a:chExt cx="1695840" cy="1816343"/>
            </a:xfrm>
          </p:grpSpPr>
          <p:grpSp>
            <p:nvGrpSpPr>
              <p:cNvPr id="29" name="Group 28"/>
              <p:cNvGrpSpPr/>
              <p:nvPr/>
            </p:nvGrpSpPr>
            <p:grpSpPr>
              <a:xfrm>
                <a:off x="6578825" y="2188023"/>
                <a:ext cx="58419" cy="1816343"/>
                <a:chOff x="7482841" y="2111311"/>
                <a:chExt cx="58419" cy="1816343"/>
              </a:xfrm>
            </p:grpSpPr>
            <p:cxnSp>
              <p:nvCxnSpPr>
                <p:cNvPr id="42" name="Connector: Curved 41"/>
                <p:cNvCxnSpPr>
                  <a:stCxn id="44" idx="1"/>
                  <a:endCxn id="45" idx="1"/>
                </p:cNvCxnSpPr>
                <p:nvPr/>
              </p:nvCxnSpPr>
              <p:spPr>
                <a:xfrm rot="10800000">
                  <a:off x="7482841" y="2209031"/>
                  <a:ext cx="12700" cy="1620905"/>
                </a:xfrm>
                <a:prstGeom prst="curvedConnector3">
                  <a:avLst>
                    <a:gd name="adj1" fmla="val 5850000"/>
                  </a:avLst>
                </a:prstGeom>
                <a:ln w="19050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Connector: Curved 42"/>
                <p:cNvCxnSpPr>
                  <a:stCxn id="45" idx="3"/>
                  <a:endCxn id="44" idx="3"/>
                </p:cNvCxnSpPr>
                <p:nvPr/>
              </p:nvCxnSpPr>
              <p:spPr>
                <a:xfrm>
                  <a:off x="7528560" y="2209030"/>
                  <a:ext cx="12700" cy="1620905"/>
                </a:xfrm>
                <a:prstGeom prst="curvedConnector3">
                  <a:avLst>
                    <a:gd name="adj1" fmla="val 6300000"/>
                  </a:avLst>
                </a:prstGeom>
                <a:ln w="19050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4" name="Google Shape;898;p88"/>
                <p:cNvSpPr txBox="1"/>
                <p:nvPr/>
              </p:nvSpPr>
              <p:spPr>
                <a:xfrm>
                  <a:off x="7482841" y="3732216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  <p:sp>
              <p:nvSpPr>
                <p:cNvPr id="45" name="Google Shape;898;p88"/>
                <p:cNvSpPr txBox="1"/>
                <p:nvPr/>
              </p:nvSpPr>
              <p:spPr>
                <a:xfrm>
                  <a:off x="7482841" y="2111311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</p:grpSp>
          <p:grpSp>
            <p:nvGrpSpPr>
              <p:cNvPr id="30" name="Group 29"/>
              <p:cNvGrpSpPr/>
              <p:nvPr/>
            </p:nvGrpSpPr>
            <p:grpSpPr>
              <a:xfrm>
                <a:off x="6578825" y="2692608"/>
                <a:ext cx="58419" cy="1311758"/>
                <a:chOff x="5889186" y="1248788"/>
                <a:chExt cx="58419" cy="1311758"/>
              </a:xfrm>
            </p:grpSpPr>
            <p:cxnSp>
              <p:nvCxnSpPr>
                <p:cNvPr id="38" name="Connector: Curved 37"/>
                <p:cNvCxnSpPr>
                  <a:stCxn id="40" idx="1"/>
                  <a:endCxn id="41" idx="1"/>
                </p:cNvCxnSpPr>
                <p:nvPr/>
              </p:nvCxnSpPr>
              <p:spPr>
                <a:xfrm rot="10800000">
                  <a:off x="5889186" y="1346507"/>
                  <a:ext cx="12700" cy="1116320"/>
                </a:xfrm>
                <a:prstGeom prst="curvedConnector3">
                  <a:avLst>
                    <a:gd name="adj1" fmla="val 4300000"/>
                  </a:avLst>
                </a:prstGeom>
                <a:ln w="19050">
                  <a:solidFill>
                    <a:schemeClr val="accent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nector: Curved 38"/>
                <p:cNvCxnSpPr>
                  <a:stCxn id="41" idx="3"/>
                  <a:endCxn id="40" idx="3"/>
                </p:cNvCxnSpPr>
                <p:nvPr/>
              </p:nvCxnSpPr>
              <p:spPr>
                <a:xfrm>
                  <a:off x="5934905" y="1346507"/>
                  <a:ext cx="12700" cy="1116320"/>
                </a:xfrm>
                <a:prstGeom prst="curvedConnector3">
                  <a:avLst>
                    <a:gd name="adj1" fmla="val 4300000"/>
                  </a:avLst>
                </a:prstGeom>
                <a:ln w="19050">
                  <a:solidFill>
                    <a:schemeClr val="accent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0" name="Google Shape;898;p88"/>
                <p:cNvSpPr txBox="1"/>
                <p:nvPr/>
              </p:nvSpPr>
              <p:spPr>
                <a:xfrm>
                  <a:off x="5889186" y="2365108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  <p:sp>
              <p:nvSpPr>
                <p:cNvPr id="41" name="Google Shape;898;p88"/>
                <p:cNvSpPr txBox="1"/>
                <p:nvPr/>
              </p:nvSpPr>
              <p:spPr>
                <a:xfrm>
                  <a:off x="5889186" y="1248788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</p:grpSp>
          <p:sp>
            <p:nvSpPr>
              <p:cNvPr id="31" name="Oval 30"/>
              <p:cNvSpPr/>
              <p:nvPr/>
            </p:nvSpPr>
            <p:spPr>
              <a:xfrm>
                <a:off x="5776624" y="2188023"/>
                <a:ext cx="1695840" cy="1807446"/>
              </a:xfrm>
              <a:prstGeom prst="ellipse">
                <a:avLst/>
              </a:prstGeom>
              <a:solidFill>
                <a:schemeClr val="bg1">
                  <a:alpha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+mj-lt"/>
                </a:endParaRPr>
              </a:p>
            </p:txBody>
          </p:sp>
          <p:grpSp>
            <p:nvGrpSpPr>
              <p:cNvPr id="32" name="Group 31"/>
              <p:cNvGrpSpPr/>
              <p:nvPr/>
            </p:nvGrpSpPr>
            <p:grpSpPr>
              <a:xfrm>
                <a:off x="6578825" y="3138427"/>
                <a:ext cx="58419" cy="768220"/>
                <a:chOff x="1190898" y="3138427"/>
                <a:chExt cx="58419" cy="768220"/>
              </a:xfrm>
            </p:grpSpPr>
            <p:cxnSp>
              <p:nvCxnSpPr>
                <p:cNvPr id="36" name="Connector: Curved 35"/>
                <p:cNvCxnSpPr>
                  <a:stCxn id="34" idx="1"/>
                  <a:endCxn id="35" idx="1"/>
                </p:cNvCxnSpPr>
                <p:nvPr/>
              </p:nvCxnSpPr>
              <p:spPr>
                <a:xfrm rot="10800000">
                  <a:off x="1190898" y="3138427"/>
                  <a:ext cx="12700" cy="768220"/>
                </a:xfrm>
                <a:prstGeom prst="curvedConnector3">
                  <a:avLst>
                    <a:gd name="adj1" fmla="val 2950000"/>
                  </a:avLst>
                </a:prstGeom>
                <a:ln w="19050">
                  <a:solidFill>
                    <a:schemeClr val="accent5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Connector: Curved 36"/>
                <p:cNvCxnSpPr>
                  <a:stCxn id="35" idx="3"/>
                  <a:endCxn id="34" idx="3"/>
                </p:cNvCxnSpPr>
                <p:nvPr/>
              </p:nvCxnSpPr>
              <p:spPr>
                <a:xfrm>
                  <a:off x="1236617" y="3138427"/>
                  <a:ext cx="12700" cy="768220"/>
                </a:xfrm>
                <a:prstGeom prst="curvedConnector3">
                  <a:avLst>
                    <a:gd name="adj1" fmla="val 3000000"/>
                  </a:avLst>
                </a:prstGeom>
                <a:ln w="19050">
                  <a:solidFill>
                    <a:schemeClr val="accent5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3" name="Group 32"/>
              <p:cNvGrpSpPr/>
              <p:nvPr/>
            </p:nvGrpSpPr>
            <p:grpSpPr>
              <a:xfrm>
                <a:off x="6578825" y="3040708"/>
                <a:ext cx="45719" cy="963658"/>
                <a:chOff x="5501641" y="2963996"/>
                <a:chExt cx="45719" cy="963658"/>
              </a:xfrm>
            </p:grpSpPr>
            <p:sp>
              <p:nvSpPr>
                <p:cNvPr id="34" name="Google Shape;898;p88"/>
                <p:cNvSpPr txBox="1"/>
                <p:nvPr/>
              </p:nvSpPr>
              <p:spPr>
                <a:xfrm>
                  <a:off x="5501641" y="3732216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  <p:sp>
              <p:nvSpPr>
                <p:cNvPr id="35" name="Google Shape;898;p88"/>
                <p:cNvSpPr txBox="1"/>
                <p:nvPr/>
              </p:nvSpPr>
              <p:spPr>
                <a:xfrm>
                  <a:off x="5501641" y="2963996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</p:grpSp>
        </p:grpSp>
        <p:sp>
          <p:nvSpPr>
            <p:cNvPr id="9" name="Google Shape;898;p88"/>
            <p:cNvSpPr txBox="1"/>
            <p:nvPr/>
          </p:nvSpPr>
          <p:spPr>
            <a:xfrm>
              <a:off x="7436418" y="766157"/>
              <a:ext cx="668161" cy="1069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4" tIns="9144" rIns="9144" bIns="9144" anchor="t" anchorCtr="0">
              <a:spAutoFit/>
            </a:bodyPr>
            <a:lstStyle/>
            <a:p>
              <a:pPr marR="0" lvl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500" b="1" dirty="0">
                  <a:solidFill>
                    <a:schemeClr val="accent5"/>
                  </a:solidFill>
                  <a:latin typeface="+mj-lt"/>
                  <a:ea typeface="Montserrat"/>
                  <a:cs typeface="+mj-lt"/>
                  <a:sym typeface="Montserrat"/>
                </a:rPr>
                <a:t>Build</a:t>
              </a:r>
              <a:endParaRPr lang="en-US" sz="500" b="1" dirty="0">
                <a:solidFill>
                  <a:schemeClr val="accent5"/>
                </a:solidFill>
                <a:latin typeface="+mj-lt"/>
                <a:ea typeface="Montserrat"/>
                <a:cs typeface="+mj-lt"/>
                <a:sym typeface="Montserrat"/>
              </a:endParaRPr>
            </a:p>
          </p:txBody>
        </p:sp>
      </p:grpSp>
    </p:spTree>
  </p:cSld>
  <p:clrMapOvr>
    <a:masterClrMapping/>
  </p:clrMapOvr>
  <p:transition spd="med">
    <p:fade/>
  </p:transition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93100" y="420575"/>
            <a:ext cx="8181300" cy="502800"/>
          </a:xfrm>
        </p:spPr>
        <p:txBody>
          <a:bodyPr/>
          <a:lstStyle/>
          <a:p>
            <a:r>
              <a:rPr lang="en-US" dirty="0"/>
              <a:t>Data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7331103" y="141172"/>
            <a:ext cx="914400" cy="914400"/>
            <a:chOff x="7331103" y="141172"/>
            <a:chExt cx="914400" cy="914400"/>
          </a:xfrm>
        </p:grpSpPr>
        <p:grpSp>
          <p:nvGrpSpPr>
            <p:cNvPr id="28" name="Group 27"/>
            <p:cNvGrpSpPr/>
            <p:nvPr/>
          </p:nvGrpSpPr>
          <p:grpSpPr>
            <a:xfrm>
              <a:off x="7331103" y="141172"/>
              <a:ext cx="914400" cy="914400"/>
              <a:chOff x="5776624" y="2188023"/>
              <a:chExt cx="1695840" cy="1816343"/>
            </a:xfrm>
          </p:grpSpPr>
          <p:grpSp>
            <p:nvGrpSpPr>
              <p:cNvPr id="29" name="Group 28"/>
              <p:cNvGrpSpPr/>
              <p:nvPr/>
            </p:nvGrpSpPr>
            <p:grpSpPr>
              <a:xfrm>
                <a:off x="6578825" y="2188023"/>
                <a:ext cx="58419" cy="1816343"/>
                <a:chOff x="7482841" y="2111311"/>
                <a:chExt cx="58419" cy="1816343"/>
              </a:xfrm>
            </p:grpSpPr>
            <p:cxnSp>
              <p:nvCxnSpPr>
                <p:cNvPr id="42" name="Connector: Curved 41"/>
                <p:cNvCxnSpPr>
                  <a:stCxn id="44" idx="1"/>
                  <a:endCxn id="45" idx="1"/>
                </p:cNvCxnSpPr>
                <p:nvPr/>
              </p:nvCxnSpPr>
              <p:spPr>
                <a:xfrm rot="10800000">
                  <a:off x="7482841" y="2209031"/>
                  <a:ext cx="12700" cy="1620905"/>
                </a:xfrm>
                <a:prstGeom prst="curvedConnector3">
                  <a:avLst>
                    <a:gd name="adj1" fmla="val 5850000"/>
                  </a:avLst>
                </a:prstGeom>
                <a:ln w="19050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Connector: Curved 42"/>
                <p:cNvCxnSpPr>
                  <a:stCxn id="45" idx="3"/>
                  <a:endCxn id="44" idx="3"/>
                </p:cNvCxnSpPr>
                <p:nvPr/>
              </p:nvCxnSpPr>
              <p:spPr>
                <a:xfrm>
                  <a:off x="7528560" y="2209030"/>
                  <a:ext cx="12700" cy="1620905"/>
                </a:xfrm>
                <a:prstGeom prst="curvedConnector3">
                  <a:avLst>
                    <a:gd name="adj1" fmla="val 6300000"/>
                  </a:avLst>
                </a:prstGeom>
                <a:ln w="19050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4" name="Google Shape;898;p88"/>
                <p:cNvSpPr txBox="1"/>
                <p:nvPr/>
              </p:nvSpPr>
              <p:spPr>
                <a:xfrm>
                  <a:off x="7482841" y="3732216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  <p:sp>
              <p:nvSpPr>
                <p:cNvPr id="45" name="Google Shape;898;p88"/>
                <p:cNvSpPr txBox="1"/>
                <p:nvPr/>
              </p:nvSpPr>
              <p:spPr>
                <a:xfrm>
                  <a:off x="7482841" y="2111311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</p:grpSp>
          <p:grpSp>
            <p:nvGrpSpPr>
              <p:cNvPr id="30" name="Group 29"/>
              <p:cNvGrpSpPr/>
              <p:nvPr/>
            </p:nvGrpSpPr>
            <p:grpSpPr>
              <a:xfrm>
                <a:off x="6578825" y="2692608"/>
                <a:ext cx="58419" cy="1311758"/>
                <a:chOff x="5889186" y="1248788"/>
                <a:chExt cx="58419" cy="1311758"/>
              </a:xfrm>
            </p:grpSpPr>
            <p:cxnSp>
              <p:nvCxnSpPr>
                <p:cNvPr id="38" name="Connector: Curved 37"/>
                <p:cNvCxnSpPr>
                  <a:stCxn id="40" idx="1"/>
                  <a:endCxn id="41" idx="1"/>
                </p:cNvCxnSpPr>
                <p:nvPr/>
              </p:nvCxnSpPr>
              <p:spPr>
                <a:xfrm rot="10800000">
                  <a:off x="5889186" y="1346507"/>
                  <a:ext cx="12700" cy="1116320"/>
                </a:xfrm>
                <a:prstGeom prst="curvedConnector3">
                  <a:avLst>
                    <a:gd name="adj1" fmla="val 4300000"/>
                  </a:avLst>
                </a:prstGeom>
                <a:ln w="19050">
                  <a:solidFill>
                    <a:schemeClr val="accent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nector: Curved 38"/>
                <p:cNvCxnSpPr>
                  <a:stCxn id="41" idx="3"/>
                  <a:endCxn id="40" idx="3"/>
                </p:cNvCxnSpPr>
                <p:nvPr/>
              </p:nvCxnSpPr>
              <p:spPr>
                <a:xfrm>
                  <a:off x="5934905" y="1346507"/>
                  <a:ext cx="12700" cy="1116320"/>
                </a:xfrm>
                <a:prstGeom prst="curvedConnector3">
                  <a:avLst>
                    <a:gd name="adj1" fmla="val 4300000"/>
                  </a:avLst>
                </a:prstGeom>
                <a:ln w="19050">
                  <a:solidFill>
                    <a:schemeClr val="accent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0" name="Google Shape;898;p88"/>
                <p:cNvSpPr txBox="1"/>
                <p:nvPr/>
              </p:nvSpPr>
              <p:spPr>
                <a:xfrm>
                  <a:off x="5889186" y="2365108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  <p:sp>
              <p:nvSpPr>
                <p:cNvPr id="41" name="Google Shape;898;p88"/>
                <p:cNvSpPr txBox="1"/>
                <p:nvPr/>
              </p:nvSpPr>
              <p:spPr>
                <a:xfrm>
                  <a:off x="5889186" y="1248788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</p:grpSp>
          <p:sp>
            <p:nvSpPr>
              <p:cNvPr id="31" name="Oval 30"/>
              <p:cNvSpPr/>
              <p:nvPr/>
            </p:nvSpPr>
            <p:spPr>
              <a:xfrm>
                <a:off x="5776624" y="2188023"/>
                <a:ext cx="1695840" cy="1807446"/>
              </a:xfrm>
              <a:prstGeom prst="ellipse">
                <a:avLst/>
              </a:prstGeom>
              <a:solidFill>
                <a:schemeClr val="bg1">
                  <a:alpha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+mj-lt"/>
                </a:endParaRPr>
              </a:p>
            </p:txBody>
          </p:sp>
          <p:grpSp>
            <p:nvGrpSpPr>
              <p:cNvPr id="32" name="Group 31"/>
              <p:cNvGrpSpPr/>
              <p:nvPr/>
            </p:nvGrpSpPr>
            <p:grpSpPr>
              <a:xfrm>
                <a:off x="6578825" y="3138427"/>
                <a:ext cx="58419" cy="768220"/>
                <a:chOff x="1190898" y="3138427"/>
                <a:chExt cx="58419" cy="768220"/>
              </a:xfrm>
            </p:grpSpPr>
            <p:cxnSp>
              <p:nvCxnSpPr>
                <p:cNvPr id="36" name="Connector: Curved 35"/>
                <p:cNvCxnSpPr>
                  <a:stCxn id="34" idx="1"/>
                  <a:endCxn id="35" idx="1"/>
                </p:cNvCxnSpPr>
                <p:nvPr/>
              </p:nvCxnSpPr>
              <p:spPr>
                <a:xfrm rot="10800000">
                  <a:off x="1190898" y="3138427"/>
                  <a:ext cx="12700" cy="768220"/>
                </a:xfrm>
                <a:prstGeom prst="curvedConnector3">
                  <a:avLst>
                    <a:gd name="adj1" fmla="val 2950000"/>
                  </a:avLst>
                </a:prstGeom>
                <a:ln w="19050">
                  <a:solidFill>
                    <a:schemeClr val="accent5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Connector: Curved 36"/>
                <p:cNvCxnSpPr>
                  <a:stCxn id="35" idx="3"/>
                  <a:endCxn id="34" idx="3"/>
                </p:cNvCxnSpPr>
                <p:nvPr/>
              </p:nvCxnSpPr>
              <p:spPr>
                <a:xfrm>
                  <a:off x="1236617" y="3138427"/>
                  <a:ext cx="12700" cy="768220"/>
                </a:xfrm>
                <a:prstGeom prst="curvedConnector3">
                  <a:avLst>
                    <a:gd name="adj1" fmla="val 3000000"/>
                  </a:avLst>
                </a:prstGeom>
                <a:ln w="19050">
                  <a:solidFill>
                    <a:schemeClr val="accent5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3" name="Group 32"/>
              <p:cNvGrpSpPr/>
              <p:nvPr/>
            </p:nvGrpSpPr>
            <p:grpSpPr>
              <a:xfrm>
                <a:off x="6578825" y="3040708"/>
                <a:ext cx="45719" cy="963658"/>
                <a:chOff x="5501641" y="2963996"/>
                <a:chExt cx="45719" cy="963658"/>
              </a:xfrm>
            </p:grpSpPr>
            <p:sp>
              <p:nvSpPr>
                <p:cNvPr id="34" name="Google Shape;898;p88"/>
                <p:cNvSpPr txBox="1"/>
                <p:nvPr/>
              </p:nvSpPr>
              <p:spPr>
                <a:xfrm>
                  <a:off x="5501641" y="3732216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  <p:sp>
              <p:nvSpPr>
                <p:cNvPr id="35" name="Google Shape;898;p88"/>
                <p:cNvSpPr txBox="1"/>
                <p:nvPr/>
              </p:nvSpPr>
              <p:spPr>
                <a:xfrm>
                  <a:off x="5501641" y="2963996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</p:grpSp>
        </p:grpSp>
        <p:sp>
          <p:nvSpPr>
            <p:cNvPr id="9" name="Google Shape;898;p88"/>
            <p:cNvSpPr txBox="1"/>
            <p:nvPr/>
          </p:nvSpPr>
          <p:spPr>
            <a:xfrm>
              <a:off x="7436418" y="766157"/>
              <a:ext cx="668161" cy="1069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4" tIns="9144" rIns="9144" bIns="9144" anchor="t" anchorCtr="0">
              <a:spAutoFit/>
            </a:bodyPr>
            <a:lstStyle/>
            <a:p>
              <a:pPr marR="0" lvl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500" b="1" dirty="0">
                  <a:solidFill>
                    <a:schemeClr val="accent5"/>
                  </a:solidFill>
                  <a:latin typeface="+mj-lt"/>
                  <a:ea typeface="Montserrat"/>
                  <a:cs typeface="+mj-lt"/>
                  <a:sym typeface="Montserrat"/>
                </a:rPr>
                <a:t>Build</a:t>
              </a:r>
              <a:endParaRPr lang="en-US" sz="500" b="1" dirty="0">
                <a:solidFill>
                  <a:schemeClr val="accent5"/>
                </a:solidFill>
                <a:latin typeface="+mj-lt"/>
                <a:ea typeface="Montserrat"/>
                <a:cs typeface="+mj-lt"/>
                <a:sym typeface="Montserrat"/>
              </a:endParaRPr>
            </a:p>
          </p:txBody>
        </p:sp>
      </p:grpSp>
      <p:sp>
        <p:nvSpPr>
          <p:cNvPr id="25" name="Google Shape;898;p88"/>
          <p:cNvSpPr txBox="1"/>
          <p:nvPr/>
        </p:nvSpPr>
        <p:spPr>
          <a:xfrm>
            <a:off x="611038" y="869579"/>
            <a:ext cx="5832005" cy="441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In order to get our model to accept our data, it is necessary to apply data transformations to the raw data</a:t>
            </a:r>
            <a:endParaRPr lang="en-US" sz="12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</p:spTree>
  </p:cSld>
  <p:clrMapOvr>
    <a:masterClrMapping/>
  </p:clrMapOvr>
  <p:transition spd="med">
    <p:fade/>
  </p:transition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93100" y="420575"/>
            <a:ext cx="8181300" cy="502800"/>
          </a:xfrm>
        </p:spPr>
        <p:txBody>
          <a:bodyPr/>
          <a:lstStyle/>
          <a:p>
            <a:r>
              <a:rPr lang="en-US" dirty="0"/>
              <a:t>Data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7331103" y="141172"/>
            <a:ext cx="914400" cy="914400"/>
            <a:chOff x="7331103" y="141172"/>
            <a:chExt cx="914400" cy="914400"/>
          </a:xfrm>
        </p:grpSpPr>
        <p:grpSp>
          <p:nvGrpSpPr>
            <p:cNvPr id="28" name="Group 27"/>
            <p:cNvGrpSpPr/>
            <p:nvPr/>
          </p:nvGrpSpPr>
          <p:grpSpPr>
            <a:xfrm>
              <a:off x="7331103" y="141172"/>
              <a:ext cx="914400" cy="914400"/>
              <a:chOff x="5776624" y="2188023"/>
              <a:chExt cx="1695840" cy="1816343"/>
            </a:xfrm>
          </p:grpSpPr>
          <p:grpSp>
            <p:nvGrpSpPr>
              <p:cNvPr id="29" name="Group 28"/>
              <p:cNvGrpSpPr/>
              <p:nvPr/>
            </p:nvGrpSpPr>
            <p:grpSpPr>
              <a:xfrm>
                <a:off x="6578825" y="2188023"/>
                <a:ext cx="58419" cy="1816343"/>
                <a:chOff x="7482841" y="2111311"/>
                <a:chExt cx="58419" cy="1816343"/>
              </a:xfrm>
            </p:grpSpPr>
            <p:cxnSp>
              <p:nvCxnSpPr>
                <p:cNvPr id="42" name="Connector: Curved 41"/>
                <p:cNvCxnSpPr>
                  <a:stCxn id="44" idx="1"/>
                  <a:endCxn id="45" idx="1"/>
                </p:cNvCxnSpPr>
                <p:nvPr/>
              </p:nvCxnSpPr>
              <p:spPr>
                <a:xfrm rot="10800000">
                  <a:off x="7482841" y="2209031"/>
                  <a:ext cx="12700" cy="1620905"/>
                </a:xfrm>
                <a:prstGeom prst="curvedConnector3">
                  <a:avLst>
                    <a:gd name="adj1" fmla="val 5850000"/>
                  </a:avLst>
                </a:prstGeom>
                <a:ln w="19050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Connector: Curved 42"/>
                <p:cNvCxnSpPr>
                  <a:stCxn id="45" idx="3"/>
                  <a:endCxn id="44" idx="3"/>
                </p:cNvCxnSpPr>
                <p:nvPr/>
              </p:nvCxnSpPr>
              <p:spPr>
                <a:xfrm>
                  <a:off x="7528560" y="2209030"/>
                  <a:ext cx="12700" cy="1620905"/>
                </a:xfrm>
                <a:prstGeom prst="curvedConnector3">
                  <a:avLst>
                    <a:gd name="adj1" fmla="val 6300000"/>
                  </a:avLst>
                </a:prstGeom>
                <a:ln w="19050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4" name="Google Shape;898;p88"/>
                <p:cNvSpPr txBox="1"/>
                <p:nvPr/>
              </p:nvSpPr>
              <p:spPr>
                <a:xfrm>
                  <a:off x="7482841" y="3732216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  <p:sp>
              <p:nvSpPr>
                <p:cNvPr id="45" name="Google Shape;898;p88"/>
                <p:cNvSpPr txBox="1"/>
                <p:nvPr/>
              </p:nvSpPr>
              <p:spPr>
                <a:xfrm>
                  <a:off x="7482841" y="2111311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</p:grpSp>
          <p:grpSp>
            <p:nvGrpSpPr>
              <p:cNvPr id="30" name="Group 29"/>
              <p:cNvGrpSpPr/>
              <p:nvPr/>
            </p:nvGrpSpPr>
            <p:grpSpPr>
              <a:xfrm>
                <a:off x="6578825" y="2692608"/>
                <a:ext cx="58419" cy="1311758"/>
                <a:chOff x="5889186" y="1248788"/>
                <a:chExt cx="58419" cy="1311758"/>
              </a:xfrm>
            </p:grpSpPr>
            <p:cxnSp>
              <p:nvCxnSpPr>
                <p:cNvPr id="38" name="Connector: Curved 37"/>
                <p:cNvCxnSpPr>
                  <a:stCxn id="40" idx="1"/>
                  <a:endCxn id="41" idx="1"/>
                </p:cNvCxnSpPr>
                <p:nvPr/>
              </p:nvCxnSpPr>
              <p:spPr>
                <a:xfrm rot="10800000">
                  <a:off x="5889186" y="1346507"/>
                  <a:ext cx="12700" cy="1116320"/>
                </a:xfrm>
                <a:prstGeom prst="curvedConnector3">
                  <a:avLst>
                    <a:gd name="adj1" fmla="val 4300000"/>
                  </a:avLst>
                </a:prstGeom>
                <a:ln w="19050">
                  <a:solidFill>
                    <a:schemeClr val="accent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nector: Curved 38"/>
                <p:cNvCxnSpPr>
                  <a:stCxn id="41" idx="3"/>
                  <a:endCxn id="40" idx="3"/>
                </p:cNvCxnSpPr>
                <p:nvPr/>
              </p:nvCxnSpPr>
              <p:spPr>
                <a:xfrm>
                  <a:off x="5934905" y="1346507"/>
                  <a:ext cx="12700" cy="1116320"/>
                </a:xfrm>
                <a:prstGeom prst="curvedConnector3">
                  <a:avLst>
                    <a:gd name="adj1" fmla="val 4300000"/>
                  </a:avLst>
                </a:prstGeom>
                <a:ln w="19050">
                  <a:solidFill>
                    <a:schemeClr val="accent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0" name="Google Shape;898;p88"/>
                <p:cNvSpPr txBox="1"/>
                <p:nvPr/>
              </p:nvSpPr>
              <p:spPr>
                <a:xfrm>
                  <a:off x="5889186" y="2365108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  <p:sp>
              <p:nvSpPr>
                <p:cNvPr id="41" name="Google Shape;898;p88"/>
                <p:cNvSpPr txBox="1"/>
                <p:nvPr/>
              </p:nvSpPr>
              <p:spPr>
                <a:xfrm>
                  <a:off x="5889186" y="1248788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</p:grpSp>
          <p:sp>
            <p:nvSpPr>
              <p:cNvPr id="31" name="Oval 30"/>
              <p:cNvSpPr/>
              <p:nvPr/>
            </p:nvSpPr>
            <p:spPr>
              <a:xfrm>
                <a:off x="5776624" y="2188023"/>
                <a:ext cx="1695840" cy="1807446"/>
              </a:xfrm>
              <a:prstGeom prst="ellipse">
                <a:avLst/>
              </a:prstGeom>
              <a:solidFill>
                <a:schemeClr val="bg1">
                  <a:alpha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+mj-lt"/>
                </a:endParaRPr>
              </a:p>
            </p:txBody>
          </p:sp>
          <p:grpSp>
            <p:nvGrpSpPr>
              <p:cNvPr id="32" name="Group 31"/>
              <p:cNvGrpSpPr/>
              <p:nvPr/>
            </p:nvGrpSpPr>
            <p:grpSpPr>
              <a:xfrm>
                <a:off x="6578825" y="3138427"/>
                <a:ext cx="58419" cy="768220"/>
                <a:chOff x="1190898" y="3138427"/>
                <a:chExt cx="58419" cy="768220"/>
              </a:xfrm>
            </p:grpSpPr>
            <p:cxnSp>
              <p:nvCxnSpPr>
                <p:cNvPr id="36" name="Connector: Curved 35"/>
                <p:cNvCxnSpPr>
                  <a:stCxn id="34" idx="1"/>
                  <a:endCxn id="35" idx="1"/>
                </p:cNvCxnSpPr>
                <p:nvPr/>
              </p:nvCxnSpPr>
              <p:spPr>
                <a:xfrm rot="10800000">
                  <a:off x="1190898" y="3138427"/>
                  <a:ext cx="12700" cy="768220"/>
                </a:xfrm>
                <a:prstGeom prst="curvedConnector3">
                  <a:avLst>
                    <a:gd name="adj1" fmla="val 2950000"/>
                  </a:avLst>
                </a:prstGeom>
                <a:ln w="19050">
                  <a:solidFill>
                    <a:schemeClr val="accent5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Connector: Curved 36"/>
                <p:cNvCxnSpPr>
                  <a:stCxn id="35" idx="3"/>
                  <a:endCxn id="34" idx="3"/>
                </p:cNvCxnSpPr>
                <p:nvPr/>
              </p:nvCxnSpPr>
              <p:spPr>
                <a:xfrm>
                  <a:off x="1236617" y="3138427"/>
                  <a:ext cx="12700" cy="768220"/>
                </a:xfrm>
                <a:prstGeom prst="curvedConnector3">
                  <a:avLst>
                    <a:gd name="adj1" fmla="val 3000000"/>
                  </a:avLst>
                </a:prstGeom>
                <a:ln w="19050">
                  <a:solidFill>
                    <a:schemeClr val="accent5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3" name="Group 32"/>
              <p:cNvGrpSpPr/>
              <p:nvPr/>
            </p:nvGrpSpPr>
            <p:grpSpPr>
              <a:xfrm>
                <a:off x="6578825" y="3040708"/>
                <a:ext cx="45719" cy="963658"/>
                <a:chOff x="5501641" y="2963996"/>
                <a:chExt cx="45719" cy="963658"/>
              </a:xfrm>
            </p:grpSpPr>
            <p:sp>
              <p:nvSpPr>
                <p:cNvPr id="34" name="Google Shape;898;p88"/>
                <p:cNvSpPr txBox="1"/>
                <p:nvPr/>
              </p:nvSpPr>
              <p:spPr>
                <a:xfrm>
                  <a:off x="5501641" y="3732216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  <p:sp>
              <p:nvSpPr>
                <p:cNvPr id="35" name="Google Shape;898;p88"/>
                <p:cNvSpPr txBox="1"/>
                <p:nvPr/>
              </p:nvSpPr>
              <p:spPr>
                <a:xfrm>
                  <a:off x="5501641" y="2963996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</p:grpSp>
        </p:grpSp>
        <p:sp>
          <p:nvSpPr>
            <p:cNvPr id="9" name="Google Shape;898;p88"/>
            <p:cNvSpPr txBox="1"/>
            <p:nvPr/>
          </p:nvSpPr>
          <p:spPr>
            <a:xfrm>
              <a:off x="7436418" y="766157"/>
              <a:ext cx="668161" cy="1069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4" tIns="9144" rIns="9144" bIns="9144" anchor="t" anchorCtr="0">
              <a:spAutoFit/>
            </a:bodyPr>
            <a:lstStyle/>
            <a:p>
              <a:pPr marR="0" lvl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500" b="1" dirty="0">
                  <a:solidFill>
                    <a:schemeClr val="accent5"/>
                  </a:solidFill>
                  <a:latin typeface="+mj-lt"/>
                  <a:ea typeface="Montserrat"/>
                  <a:cs typeface="+mj-lt"/>
                  <a:sym typeface="Montserrat"/>
                </a:rPr>
                <a:t>Build</a:t>
              </a:r>
              <a:endParaRPr lang="en-US" sz="500" b="1" dirty="0">
                <a:solidFill>
                  <a:schemeClr val="accent5"/>
                </a:solidFill>
                <a:latin typeface="+mj-lt"/>
                <a:ea typeface="Montserrat"/>
                <a:cs typeface="+mj-lt"/>
                <a:sym typeface="Montserrat"/>
              </a:endParaRPr>
            </a:p>
          </p:txBody>
        </p:sp>
      </p:grpSp>
      <p:sp>
        <p:nvSpPr>
          <p:cNvPr id="25" name="Google Shape;898;p88"/>
          <p:cNvSpPr txBox="1"/>
          <p:nvPr/>
        </p:nvSpPr>
        <p:spPr>
          <a:xfrm>
            <a:off x="611038" y="869579"/>
            <a:ext cx="5832005" cy="441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In order to get our model to accept our data, it is necessary to apply data transformations to the raw data</a:t>
            </a:r>
            <a:endParaRPr lang="en-US" sz="12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sp>
        <p:nvSpPr>
          <p:cNvPr id="102" name="Google Shape;898;p88"/>
          <p:cNvSpPr txBox="1"/>
          <p:nvPr/>
        </p:nvSpPr>
        <p:spPr>
          <a:xfrm>
            <a:off x="611505" y="1537335"/>
            <a:ext cx="6102985" cy="194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Common data transformations include cleaning</a:t>
            </a:r>
            <a:endParaRPr lang="en-US" sz="10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graphicFrame>
        <p:nvGraphicFramePr>
          <p:cNvPr id="23" name="Table 12"/>
          <p:cNvGraphicFramePr>
            <a:graphicFrameLocks noGrp="1"/>
          </p:cNvGraphicFramePr>
          <p:nvPr/>
        </p:nvGraphicFramePr>
        <p:xfrm>
          <a:off x="649927" y="2051411"/>
          <a:ext cx="1182976" cy="871788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591488"/>
                <a:gridCol w="591488"/>
              </a:tblGrid>
              <a:tr h="217947">
                <a:tc>
                  <a:txBody>
                    <a:bodyPr/>
                    <a:p>
                      <a:r>
                        <a:rPr lang="en-US" sz="700" dirty="0">
                          <a:latin typeface="+mj-lt"/>
                          <a:cs typeface="+mj-lt"/>
                        </a:rPr>
                        <a:t>Example ID</a:t>
                      </a:r>
                      <a:endParaRPr lang="en-US" sz="700" dirty="0">
                        <a:latin typeface="+mj-lt"/>
                        <a:cs typeface="+mj-lt"/>
                      </a:endParaRPr>
                    </a:p>
                  </a:txBody>
                  <a:tcPr marL="5374" marR="5374" marT="5374" marB="5374"/>
                </a:tc>
                <a:tc>
                  <a:txBody>
                    <a:bodyPr/>
                    <a:p>
                      <a:r>
                        <a:rPr lang="en-US" sz="700" dirty="0">
                          <a:latin typeface="+mj-lt"/>
                          <a:cs typeface="+mj-lt"/>
                        </a:rPr>
                        <a:t>Color</a:t>
                      </a:r>
                      <a:endParaRPr lang="en-US" sz="700" dirty="0">
                        <a:latin typeface="+mj-lt"/>
                        <a:cs typeface="+mj-lt"/>
                      </a:endParaRPr>
                    </a:p>
                  </a:txBody>
                  <a:tcPr marL="5374" marR="5374" marT="5374" marB="5374"/>
                </a:tc>
              </a:tr>
              <a:tr h="217947">
                <a:tc>
                  <a:txBody>
                    <a:bodyPr/>
                    <a:p>
                      <a:r>
                        <a:rPr lang="en-US" sz="700" dirty="0">
                          <a:latin typeface="+mj-lt"/>
                          <a:cs typeface="+mj-lt"/>
                        </a:rPr>
                        <a:t>1</a:t>
                      </a:r>
                      <a:endParaRPr lang="en-US" sz="700" dirty="0">
                        <a:latin typeface="+mj-lt"/>
                        <a:cs typeface="+mj-lt"/>
                      </a:endParaRPr>
                    </a:p>
                  </a:txBody>
                  <a:tcPr marL="5374" marR="5374" marT="5374" marB="5374"/>
                </a:tc>
                <a:tc>
                  <a:txBody>
                    <a:bodyPr/>
                    <a:p>
                      <a:r>
                        <a:rPr lang="en-US" sz="700" dirty="0">
                          <a:latin typeface="+mj-lt"/>
                          <a:cs typeface="+mj-lt"/>
                        </a:rPr>
                        <a:t>Red</a:t>
                      </a:r>
                      <a:endParaRPr lang="en-US" sz="700" dirty="0">
                        <a:latin typeface="+mj-lt"/>
                        <a:cs typeface="+mj-lt"/>
                      </a:endParaRPr>
                    </a:p>
                  </a:txBody>
                  <a:tcPr marL="5374" marR="5374" marT="5374" marB="5374"/>
                </a:tc>
              </a:tr>
              <a:tr h="217947">
                <a:tc>
                  <a:txBody>
                    <a:bodyPr/>
                    <a:p>
                      <a:r>
                        <a:rPr lang="en-US" sz="700" dirty="0">
                          <a:latin typeface="+mj-lt"/>
                          <a:cs typeface="+mj-lt"/>
                        </a:rPr>
                        <a:t>2</a:t>
                      </a:r>
                      <a:endParaRPr lang="en-US" sz="700" dirty="0">
                        <a:latin typeface="+mj-lt"/>
                        <a:cs typeface="+mj-lt"/>
                      </a:endParaRPr>
                    </a:p>
                  </a:txBody>
                  <a:tcPr marL="5374" marR="5374" marT="5374" marB="5374"/>
                </a:tc>
                <a:tc>
                  <a:txBody>
                    <a:bodyPr/>
                    <a:p>
                      <a:r>
                        <a:rPr lang="en-US" sz="700" dirty="0">
                          <a:latin typeface="+mj-lt"/>
                          <a:cs typeface="+mj-lt"/>
                        </a:rPr>
                        <a:t>NULL</a:t>
                      </a:r>
                      <a:endParaRPr lang="en-US" sz="700" dirty="0">
                        <a:latin typeface="+mj-lt"/>
                        <a:cs typeface="+mj-lt"/>
                      </a:endParaRPr>
                    </a:p>
                  </a:txBody>
                  <a:tcPr marL="5374" marR="5374" marT="5374" marB="5374"/>
                </a:tc>
              </a:tr>
              <a:tr h="217947">
                <a:tc>
                  <a:txBody>
                    <a:bodyPr/>
                    <a:p>
                      <a:r>
                        <a:rPr lang="en-US" sz="700" dirty="0">
                          <a:latin typeface="+mj-lt"/>
                          <a:cs typeface="+mj-lt"/>
                        </a:rPr>
                        <a:t>3</a:t>
                      </a:r>
                      <a:endParaRPr lang="en-US" sz="700" dirty="0">
                        <a:latin typeface="+mj-lt"/>
                        <a:cs typeface="+mj-lt"/>
                      </a:endParaRPr>
                    </a:p>
                  </a:txBody>
                  <a:tcPr marL="5374" marR="5374" marT="5374" marB="5374"/>
                </a:tc>
                <a:tc>
                  <a:txBody>
                    <a:bodyPr/>
                    <a:p>
                      <a:r>
                        <a:rPr lang="en-US" sz="700" dirty="0">
                          <a:latin typeface="+mj-lt"/>
                          <a:cs typeface="+mj-lt"/>
                        </a:rPr>
                        <a:t>Green</a:t>
                      </a:r>
                      <a:endParaRPr lang="en-US" sz="700" dirty="0">
                        <a:latin typeface="+mj-lt"/>
                        <a:cs typeface="+mj-lt"/>
                      </a:endParaRPr>
                    </a:p>
                  </a:txBody>
                  <a:tcPr marL="5374" marR="5374" marT="5374" marB="5374"/>
                </a:tc>
              </a:tr>
            </a:tbl>
          </a:graphicData>
        </a:graphic>
      </p:graphicFrame>
      <p:graphicFrame>
        <p:nvGraphicFramePr>
          <p:cNvPr id="24" name="Table 12"/>
          <p:cNvGraphicFramePr>
            <a:graphicFrameLocks noGrp="1"/>
          </p:cNvGraphicFramePr>
          <p:nvPr/>
        </p:nvGraphicFramePr>
        <p:xfrm>
          <a:off x="2399964" y="2051411"/>
          <a:ext cx="1182673" cy="871855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591185"/>
                <a:gridCol w="591488"/>
              </a:tblGrid>
              <a:tr h="217947">
                <a:tc>
                  <a:txBody>
                    <a:bodyPr/>
                    <a:p>
                      <a:r>
                        <a:rPr lang="en-US" sz="700" dirty="0">
                          <a:latin typeface="+mj-lt"/>
                          <a:cs typeface="+mj-lt"/>
                        </a:rPr>
                        <a:t>Example ID</a:t>
                      </a:r>
                      <a:endParaRPr lang="en-US" sz="700" dirty="0">
                        <a:latin typeface="+mj-lt"/>
                        <a:cs typeface="+mj-lt"/>
                      </a:endParaRPr>
                    </a:p>
                  </a:txBody>
                  <a:tcPr marL="5374" marR="5374" marT="5374" marB="5374"/>
                </a:tc>
                <a:tc>
                  <a:txBody>
                    <a:bodyPr/>
                    <a:p>
                      <a:r>
                        <a:rPr lang="en-US" sz="700" dirty="0">
                          <a:latin typeface="+mj-lt"/>
                          <a:cs typeface="+mj-lt"/>
                        </a:rPr>
                        <a:t>Color</a:t>
                      </a:r>
                      <a:endParaRPr lang="en-US" sz="700" dirty="0">
                        <a:latin typeface="+mj-lt"/>
                        <a:cs typeface="+mj-lt"/>
                      </a:endParaRPr>
                    </a:p>
                  </a:txBody>
                  <a:tcPr marL="5374" marR="5374" marT="5374" marB="5374"/>
                </a:tc>
              </a:tr>
              <a:tr h="217947">
                <a:tc>
                  <a:txBody>
                    <a:bodyPr/>
                    <a:p>
                      <a:r>
                        <a:rPr lang="en-US" sz="700" dirty="0">
                          <a:latin typeface="+mj-lt"/>
                          <a:cs typeface="+mj-lt"/>
                        </a:rPr>
                        <a:t>1</a:t>
                      </a:r>
                      <a:endParaRPr lang="en-US" sz="700" dirty="0">
                        <a:latin typeface="+mj-lt"/>
                        <a:cs typeface="+mj-lt"/>
                      </a:endParaRPr>
                    </a:p>
                  </a:txBody>
                  <a:tcPr marL="5374" marR="5374" marT="5374" marB="5374"/>
                </a:tc>
                <a:tc>
                  <a:txBody>
                    <a:bodyPr/>
                    <a:p>
                      <a:r>
                        <a:rPr lang="en-US" sz="700" dirty="0">
                          <a:latin typeface="+mj-lt"/>
                          <a:cs typeface="+mj-lt"/>
                        </a:rPr>
                        <a:t>Red</a:t>
                      </a:r>
                      <a:endParaRPr lang="en-US" sz="700" dirty="0">
                        <a:latin typeface="+mj-lt"/>
                        <a:cs typeface="+mj-lt"/>
                      </a:endParaRPr>
                    </a:p>
                  </a:txBody>
                  <a:tcPr marL="5374" marR="5374" marT="5374" marB="5374"/>
                </a:tc>
              </a:tr>
              <a:tr h="217947">
                <a:tc>
                  <a:txBody>
                    <a:bodyPr/>
                    <a:p>
                      <a:r>
                        <a:rPr lang="en-US" sz="700" dirty="0">
                          <a:latin typeface="+mj-lt"/>
                          <a:cs typeface="+mj-lt"/>
                        </a:rPr>
                        <a:t>3</a:t>
                      </a:r>
                      <a:endParaRPr lang="en-US" sz="700" dirty="0">
                        <a:latin typeface="+mj-lt"/>
                        <a:cs typeface="+mj-lt"/>
                      </a:endParaRPr>
                    </a:p>
                  </a:txBody>
                  <a:tcPr marL="5374" marR="5374" marT="5374" marB="5374"/>
                </a:tc>
                <a:tc>
                  <a:txBody>
                    <a:bodyPr/>
                    <a:p>
                      <a:r>
                        <a:rPr lang="en-US" sz="700" dirty="0">
                          <a:latin typeface="+mj-lt"/>
                          <a:cs typeface="+mj-lt"/>
                        </a:rPr>
                        <a:t>Green</a:t>
                      </a:r>
                      <a:endParaRPr lang="en-US" sz="700" dirty="0">
                        <a:latin typeface="+mj-lt"/>
                        <a:cs typeface="+mj-lt"/>
                      </a:endParaRPr>
                    </a:p>
                  </a:txBody>
                  <a:tcPr marL="5374" marR="5374" marT="5374" marB="5374"/>
                </a:tc>
              </a:tr>
            </a:tbl>
          </a:graphicData>
        </a:graphic>
      </p:graphicFrame>
      <p:sp>
        <p:nvSpPr>
          <p:cNvPr id="26" name="Google Shape;898;p88"/>
          <p:cNvSpPr txBox="1"/>
          <p:nvPr/>
        </p:nvSpPr>
        <p:spPr>
          <a:xfrm>
            <a:off x="649927" y="1832168"/>
            <a:ext cx="1316236" cy="194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Cleaning</a:t>
            </a:r>
            <a:endParaRPr lang="en-US" sz="10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1966163" y="2487304"/>
            <a:ext cx="271261" cy="0"/>
          </a:xfrm>
          <a:prstGeom prst="straightConnector1">
            <a:avLst/>
          </a:prstGeom>
          <a:ln w="19050">
            <a:solidFill>
              <a:schemeClr val="tx2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fade/>
  </p:transition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93100" y="420575"/>
            <a:ext cx="8181300" cy="502800"/>
          </a:xfrm>
        </p:spPr>
        <p:txBody>
          <a:bodyPr/>
          <a:lstStyle/>
          <a:p>
            <a:r>
              <a:rPr lang="en-US" dirty="0"/>
              <a:t>Data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7331103" y="141172"/>
            <a:ext cx="914400" cy="914400"/>
            <a:chOff x="7331103" y="141172"/>
            <a:chExt cx="914400" cy="914400"/>
          </a:xfrm>
        </p:grpSpPr>
        <p:grpSp>
          <p:nvGrpSpPr>
            <p:cNvPr id="28" name="Group 27"/>
            <p:cNvGrpSpPr/>
            <p:nvPr/>
          </p:nvGrpSpPr>
          <p:grpSpPr>
            <a:xfrm>
              <a:off x="7331103" y="141172"/>
              <a:ext cx="914400" cy="914400"/>
              <a:chOff x="5776624" y="2188023"/>
              <a:chExt cx="1695840" cy="1816343"/>
            </a:xfrm>
          </p:grpSpPr>
          <p:grpSp>
            <p:nvGrpSpPr>
              <p:cNvPr id="29" name="Group 28"/>
              <p:cNvGrpSpPr/>
              <p:nvPr/>
            </p:nvGrpSpPr>
            <p:grpSpPr>
              <a:xfrm>
                <a:off x="6578825" y="2188023"/>
                <a:ext cx="58419" cy="1816343"/>
                <a:chOff x="7482841" y="2111311"/>
                <a:chExt cx="58419" cy="1816343"/>
              </a:xfrm>
            </p:grpSpPr>
            <p:cxnSp>
              <p:nvCxnSpPr>
                <p:cNvPr id="42" name="Connector: Curved 41"/>
                <p:cNvCxnSpPr>
                  <a:stCxn id="44" idx="1"/>
                  <a:endCxn id="45" idx="1"/>
                </p:cNvCxnSpPr>
                <p:nvPr/>
              </p:nvCxnSpPr>
              <p:spPr>
                <a:xfrm rot="10800000">
                  <a:off x="7482841" y="2209031"/>
                  <a:ext cx="12700" cy="1620905"/>
                </a:xfrm>
                <a:prstGeom prst="curvedConnector3">
                  <a:avLst>
                    <a:gd name="adj1" fmla="val 5850000"/>
                  </a:avLst>
                </a:prstGeom>
                <a:ln w="19050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Connector: Curved 42"/>
                <p:cNvCxnSpPr>
                  <a:stCxn id="45" idx="3"/>
                  <a:endCxn id="44" idx="3"/>
                </p:cNvCxnSpPr>
                <p:nvPr/>
              </p:nvCxnSpPr>
              <p:spPr>
                <a:xfrm>
                  <a:off x="7528560" y="2209030"/>
                  <a:ext cx="12700" cy="1620905"/>
                </a:xfrm>
                <a:prstGeom prst="curvedConnector3">
                  <a:avLst>
                    <a:gd name="adj1" fmla="val 6300000"/>
                  </a:avLst>
                </a:prstGeom>
                <a:ln w="19050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4" name="Google Shape;898;p88"/>
                <p:cNvSpPr txBox="1"/>
                <p:nvPr/>
              </p:nvSpPr>
              <p:spPr>
                <a:xfrm>
                  <a:off x="7482841" y="3732216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  <p:sp>
              <p:nvSpPr>
                <p:cNvPr id="45" name="Google Shape;898;p88"/>
                <p:cNvSpPr txBox="1"/>
                <p:nvPr/>
              </p:nvSpPr>
              <p:spPr>
                <a:xfrm>
                  <a:off x="7482841" y="2111311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</p:grpSp>
          <p:grpSp>
            <p:nvGrpSpPr>
              <p:cNvPr id="30" name="Group 29"/>
              <p:cNvGrpSpPr/>
              <p:nvPr/>
            </p:nvGrpSpPr>
            <p:grpSpPr>
              <a:xfrm>
                <a:off x="6578825" y="2692608"/>
                <a:ext cx="58419" cy="1311758"/>
                <a:chOff x="5889186" y="1248788"/>
                <a:chExt cx="58419" cy="1311758"/>
              </a:xfrm>
            </p:grpSpPr>
            <p:cxnSp>
              <p:nvCxnSpPr>
                <p:cNvPr id="38" name="Connector: Curved 37"/>
                <p:cNvCxnSpPr>
                  <a:stCxn id="40" idx="1"/>
                  <a:endCxn id="41" idx="1"/>
                </p:cNvCxnSpPr>
                <p:nvPr/>
              </p:nvCxnSpPr>
              <p:spPr>
                <a:xfrm rot="10800000">
                  <a:off x="5889186" y="1346507"/>
                  <a:ext cx="12700" cy="1116320"/>
                </a:xfrm>
                <a:prstGeom prst="curvedConnector3">
                  <a:avLst>
                    <a:gd name="adj1" fmla="val 4300000"/>
                  </a:avLst>
                </a:prstGeom>
                <a:ln w="19050">
                  <a:solidFill>
                    <a:schemeClr val="accent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nector: Curved 38"/>
                <p:cNvCxnSpPr>
                  <a:stCxn id="41" idx="3"/>
                  <a:endCxn id="40" idx="3"/>
                </p:cNvCxnSpPr>
                <p:nvPr/>
              </p:nvCxnSpPr>
              <p:spPr>
                <a:xfrm>
                  <a:off x="5934905" y="1346507"/>
                  <a:ext cx="12700" cy="1116320"/>
                </a:xfrm>
                <a:prstGeom prst="curvedConnector3">
                  <a:avLst>
                    <a:gd name="adj1" fmla="val 4300000"/>
                  </a:avLst>
                </a:prstGeom>
                <a:ln w="19050">
                  <a:solidFill>
                    <a:schemeClr val="accent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0" name="Google Shape;898;p88"/>
                <p:cNvSpPr txBox="1"/>
                <p:nvPr/>
              </p:nvSpPr>
              <p:spPr>
                <a:xfrm>
                  <a:off x="5889186" y="2365108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  <p:sp>
              <p:nvSpPr>
                <p:cNvPr id="41" name="Google Shape;898;p88"/>
                <p:cNvSpPr txBox="1"/>
                <p:nvPr/>
              </p:nvSpPr>
              <p:spPr>
                <a:xfrm>
                  <a:off x="5889186" y="1248788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</p:grpSp>
          <p:sp>
            <p:nvSpPr>
              <p:cNvPr id="31" name="Oval 30"/>
              <p:cNvSpPr/>
              <p:nvPr/>
            </p:nvSpPr>
            <p:spPr>
              <a:xfrm>
                <a:off x="5776624" y="2188023"/>
                <a:ext cx="1695840" cy="1807446"/>
              </a:xfrm>
              <a:prstGeom prst="ellipse">
                <a:avLst/>
              </a:prstGeom>
              <a:solidFill>
                <a:schemeClr val="bg1">
                  <a:alpha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+mj-lt"/>
                </a:endParaRPr>
              </a:p>
            </p:txBody>
          </p:sp>
          <p:grpSp>
            <p:nvGrpSpPr>
              <p:cNvPr id="32" name="Group 31"/>
              <p:cNvGrpSpPr/>
              <p:nvPr/>
            </p:nvGrpSpPr>
            <p:grpSpPr>
              <a:xfrm>
                <a:off x="6578825" y="3138427"/>
                <a:ext cx="58419" cy="768220"/>
                <a:chOff x="1190898" y="3138427"/>
                <a:chExt cx="58419" cy="768220"/>
              </a:xfrm>
            </p:grpSpPr>
            <p:cxnSp>
              <p:nvCxnSpPr>
                <p:cNvPr id="36" name="Connector: Curved 35"/>
                <p:cNvCxnSpPr>
                  <a:stCxn id="34" idx="1"/>
                  <a:endCxn id="35" idx="1"/>
                </p:cNvCxnSpPr>
                <p:nvPr/>
              </p:nvCxnSpPr>
              <p:spPr>
                <a:xfrm rot="10800000">
                  <a:off x="1190898" y="3138427"/>
                  <a:ext cx="12700" cy="768220"/>
                </a:xfrm>
                <a:prstGeom prst="curvedConnector3">
                  <a:avLst>
                    <a:gd name="adj1" fmla="val 2950000"/>
                  </a:avLst>
                </a:prstGeom>
                <a:ln w="19050">
                  <a:solidFill>
                    <a:schemeClr val="accent5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Connector: Curved 36"/>
                <p:cNvCxnSpPr>
                  <a:stCxn id="35" idx="3"/>
                  <a:endCxn id="34" idx="3"/>
                </p:cNvCxnSpPr>
                <p:nvPr/>
              </p:nvCxnSpPr>
              <p:spPr>
                <a:xfrm>
                  <a:off x="1236617" y="3138427"/>
                  <a:ext cx="12700" cy="768220"/>
                </a:xfrm>
                <a:prstGeom prst="curvedConnector3">
                  <a:avLst>
                    <a:gd name="adj1" fmla="val 3000000"/>
                  </a:avLst>
                </a:prstGeom>
                <a:ln w="19050">
                  <a:solidFill>
                    <a:schemeClr val="accent5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3" name="Group 32"/>
              <p:cNvGrpSpPr/>
              <p:nvPr/>
            </p:nvGrpSpPr>
            <p:grpSpPr>
              <a:xfrm>
                <a:off x="6578825" y="3040708"/>
                <a:ext cx="45719" cy="963658"/>
                <a:chOff x="5501641" y="2963996"/>
                <a:chExt cx="45719" cy="963658"/>
              </a:xfrm>
            </p:grpSpPr>
            <p:sp>
              <p:nvSpPr>
                <p:cNvPr id="34" name="Google Shape;898;p88"/>
                <p:cNvSpPr txBox="1"/>
                <p:nvPr/>
              </p:nvSpPr>
              <p:spPr>
                <a:xfrm>
                  <a:off x="5501641" y="3732216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  <p:sp>
              <p:nvSpPr>
                <p:cNvPr id="35" name="Google Shape;898;p88"/>
                <p:cNvSpPr txBox="1"/>
                <p:nvPr/>
              </p:nvSpPr>
              <p:spPr>
                <a:xfrm>
                  <a:off x="5501641" y="2963996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</p:grpSp>
        </p:grpSp>
        <p:sp>
          <p:nvSpPr>
            <p:cNvPr id="9" name="Google Shape;898;p88"/>
            <p:cNvSpPr txBox="1"/>
            <p:nvPr/>
          </p:nvSpPr>
          <p:spPr>
            <a:xfrm>
              <a:off x="7436418" y="766157"/>
              <a:ext cx="668161" cy="1069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4" tIns="9144" rIns="9144" bIns="9144" anchor="t" anchorCtr="0">
              <a:spAutoFit/>
            </a:bodyPr>
            <a:lstStyle/>
            <a:p>
              <a:pPr marR="0" lvl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500" b="1" dirty="0">
                  <a:solidFill>
                    <a:schemeClr val="accent5"/>
                  </a:solidFill>
                  <a:latin typeface="+mj-lt"/>
                  <a:ea typeface="Montserrat"/>
                  <a:cs typeface="+mj-lt"/>
                  <a:sym typeface="Montserrat"/>
                </a:rPr>
                <a:t>Build</a:t>
              </a:r>
              <a:endParaRPr lang="en-US" sz="500" b="1" dirty="0">
                <a:solidFill>
                  <a:schemeClr val="accent5"/>
                </a:solidFill>
                <a:latin typeface="+mj-lt"/>
                <a:ea typeface="Montserrat"/>
                <a:cs typeface="+mj-lt"/>
                <a:sym typeface="Montserrat"/>
              </a:endParaRPr>
            </a:p>
          </p:txBody>
        </p:sp>
      </p:grpSp>
      <p:sp>
        <p:nvSpPr>
          <p:cNvPr id="25" name="Google Shape;898;p88"/>
          <p:cNvSpPr txBox="1"/>
          <p:nvPr/>
        </p:nvSpPr>
        <p:spPr>
          <a:xfrm>
            <a:off x="611038" y="869579"/>
            <a:ext cx="5832005" cy="441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In order to get our model to accept our data, it is necessary to apply data transformations to the raw data</a:t>
            </a:r>
            <a:endParaRPr lang="en-US" sz="12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sp>
        <p:nvSpPr>
          <p:cNvPr id="102" name="Google Shape;898;p88"/>
          <p:cNvSpPr txBox="1"/>
          <p:nvPr/>
        </p:nvSpPr>
        <p:spPr>
          <a:xfrm>
            <a:off x="611505" y="1537335"/>
            <a:ext cx="6102985" cy="194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Common data transformations include cleaning, scaling</a:t>
            </a:r>
            <a:endParaRPr lang="en-US" sz="10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graphicFrame>
        <p:nvGraphicFramePr>
          <p:cNvPr id="23" name="Table 12"/>
          <p:cNvGraphicFramePr>
            <a:graphicFrameLocks noGrp="1"/>
          </p:cNvGraphicFramePr>
          <p:nvPr/>
        </p:nvGraphicFramePr>
        <p:xfrm>
          <a:off x="649927" y="2051411"/>
          <a:ext cx="1182976" cy="871788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591488"/>
                <a:gridCol w="591488"/>
              </a:tblGrid>
              <a:tr h="217947">
                <a:tc>
                  <a:txBody>
                    <a:bodyPr/>
                    <a:p>
                      <a:r>
                        <a:rPr lang="en-US" sz="700" dirty="0">
                          <a:latin typeface="+mj-lt"/>
                          <a:cs typeface="+mj-lt"/>
                        </a:rPr>
                        <a:t>Example ID</a:t>
                      </a:r>
                      <a:endParaRPr lang="en-US" sz="700" dirty="0">
                        <a:latin typeface="+mj-lt"/>
                        <a:cs typeface="+mj-lt"/>
                      </a:endParaRPr>
                    </a:p>
                  </a:txBody>
                  <a:tcPr marL="5374" marR="5374" marT="5374" marB="5374"/>
                </a:tc>
                <a:tc>
                  <a:txBody>
                    <a:bodyPr/>
                    <a:p>
                      <a:r>
                        <a:rPr lang="en-US" sz="700" dirty="0">
                          <a:latin typeface="+mj-lt"/>
                          <a:cs typeface="+mj-lt"/>
                        </a:rPr>
                        <a:t>Color</a:t>
                      </a:r>
                      <a:endParaRPr lang="en-US" sz="700" dirty="0">
                        <a:latin typeface="+mj-lt"/>
                        <a:cs typeface="+mj-lt"/>
                      </a:endParaRPr>
                    </a:p>
                  </a:txBody>
                  <a:tcPr marL="5374" marR="5374" marT="5374" marB="5374"/>
                </a:tc>
              </a:tr>
              <a:tr h="217947">
                <a:tc>
                  <a:txBody>
                    <a:bodyPr/>
                    <a:p>
                      <a:r>
                        <a:rPr lang="en-US" sz="700" dirty="0">
                          <a:latin typeface="+mj-lt"/>
                          <a:cs typeface="+mj-lt"/>
                        </a:rPr>
                        <a:t>1</a:t>
                      </a:r>
                      <a:endParaRPr lang="en-US" sz="700" dirty="0">
                        <a:latin typeface="+mj-lt"/>
                        <a:cs typeface="+mj-lt"/>
                      </a:endParaRPr>
                    </a:p>
                  </a:txBody>
                  <a:tcPr marL="5374" marR="5374" marT="5374" marB="5374"/>
                </a:tc>
                <a:tc>
                  <a:txBody>
                    <a:bodyPr/>
                    <a:p>
                      <a:r>
                        <a:rPr lang="en-US" sz="700" dirty="0">
                          <a:latin typeface="+mj-lt"/>
                          <a:cs typeface="+mj-lt"/>
                        </a:rPr>
                        <a:t>Red</a:t>
                      </a:r>
                      <a:endParaRPr lang="en-US" sz="700" dirty="0">
                        <a:latin typeface="+mj-lt"/>
                        <a:cs typeface="+mj-lt"/>
                      </a:endParaRPr>
                    </a:p>
                  </a:txBody>
                  <a:tcPr marL="5374" marR="5374" marT="5374" marB="5374"/>
                </a:tc>
              </a:tr>
              <a:tr h="217947">
                <a:tc>
                  <a:txBody>
                    <a:bodyPr/>
                    <a:p>
                      <a:r>
                        <a:rPr lang="en-US" sz="700" dirty="0">
                          <a:latin typeface="+mj-lt"/>
                          <a:cs typeface="+mj-lt"/>
                        </a:rPr>
                        <a:t>2</a:t>
                      </a:r>
                      <a:endParaRPr lang="en-US" sz="700" dirty="0">
                        <a:latin typeface="+mj-lt"/>
                        <a:cs typeface="+mj-lt"/>
                      </a:endParaRPr>
                    </a:p>
                  </a:txBody>
                  <a:tcPr marL="5374" marR="5374" marT="5374" marB="5374"/>
                </a:tc>
                <a:tc>
                  <a:txBody>
                    <a:bodyPr/>
                    <a:p>
                      <a:r>
                        <a:rPr lang="en-US" sz="700" dirty="0">
                          <a:latin typeface="+mj-lt"/>
                          <a:cs typeface="+mj-lt"/>
                        </a:rPr>
                        <a:t>NULL</a:t>
                      </a:r>
                      <a:endParaRPr lang="en-US" sz="700" dirty="0">
                        <a:latin typeface="+mj-lt"/>
                        <a:cs typeface="+mj-lt"/>
                      </a:endParaRPr>
                    </a:p>
                  </a:txBody>
                  <a:tcPr marL="5374" marR="5374" marT="5374" marB="5374"/>
                </a:tc>
              </a:tr>
              <a:tr h="217947">
                <a:tc>
                  <a:txBody>
                    <a:bodyPr/>
                    <a:p>
                      <a:r>
                        <a:rPr lang="en-US" sz="700" dirty="0">
                          <a:latin typeface="+mj-lt"/>
                          <a:cs typeface="+mj-lt"/>
                        </a:rPr>
                        <a:t>3</a:t>
                      </a:r>
                      <a:endParaRPr lang="en-US" sz="700" dirty="0">
                        <a:latin typeface="+mj-lt"/>
                        <a:cs typeface="+mj-lt"/>
                      </a:endParaRPr>
                    </a:p>
                  </a:txBody>
                  <a:tcPr marL="5374" marR="5374" marT="5374" marB="5374"/>
                </a:tc>
                <a:tc>
                  <a:txBody>
                    <a:bodyPr/>
                    <a:p>
                      <a:r>
                        <a:rPr lang="en-US" sz="700" dirty="0">
                          <a:latin typeface="+mj-lt"/>
                          <a:cs typeface="+mj-lt"/>
                        </a:rPr>
                        <a:t>Green</a:t>
                      </a:r>
                      <a:endParaRPr lang="en-US" sz="700" dirty="0">
                        <a:latin typeface="+mj-lt"/>
                        <a:cs typeface="+mj-lt"/>
                      </a:endParaRPr>
                    </a:p>
                  </a:txBody>
                  <a:tcPr marL="5374" marR="5374" marT="5374" marB="5374"/>
                </a:tc>
              </a:tr>
            </a:tbl>
          </a:graphicData>
        </a:graphic>
      </p:graphicFrame>
      <p:graphicFrame>
        <p:nvGraphicFramePr>
          <p:cNvPr id="24" name="Table 12"/>
          <p:cNvGraphicFramePr>
            <a:graphicFrameLocks noGrp="1"/>
          </p:cNvGraphicFramePr>
          <p:nvPr/>
        </p:nvGraphicFramePr>
        <p:xfrm>
          <a:off x="2399964" y="2051411"/>
          <a:ext cx="1182673" cy="871855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591185"/>
                <a:gridCol w="591488"/>
              </a:tblGrid>
              <a:tr h="217947">
                <a:tc>
                  <a:txBody>
                    <a:bodyPr/>
                    <a:p>
                      <a:r>
                        <a:rPr lang="en-US" sz="700" dirty="0">
                          <a:latin typeface="+mj-lt"/>
                          <a:cs typeface="+mj-lt"/>
                        </a:rPr>
                        <a:t>Example ID</a:t>
                      </a:r>
                      <a:endParaRPr lang="en-US" sz="700" dirty="0">
                        <a:latin typeface="+mj-lt"/>
                        <a:cs typeface="+mj-lt"/>
                      </a:endParaRPr>
                    </a:p>
                  </a:txBody>
                  <a:tcPr marL="5374" marR="5374" marT="5374" marB="5374"/>
                </a:tc>
                <a:tc>
                  <a:txBody>
                    <a:bodyPr/>
                    <a:p>
                      <a:r>
                        <a:rPr lang="en-US" sz="700" dirty="0">
                          <a:latin typeface="+mj-lt"/>
                          <a:cs typeface="+mj-lt"/>
                        </a:rPr>
                        <a:t>Color</a:t>
                      </a:r>
                      <a:endParaRPr lang="en-US" sz="700" dirty="0">
                        <a:latin typeface="+mj-lt"/>
                        <a:cs typeface="+mj-lt"/>
                      </a:endParaRPr>
                    </a:p>
                  </a:txBody>
                  <a:tcPr marL="5374" marR="5374" marT="5374" marB="5374"/>
                </a:tc>
              </a:tr>
              <a:tr h="217947">
                <a:tc>
                  <a:txBody>
                    <a:bodyPr/>
                    <a:p>
                      <a:r>
                        <a:rPr lang="en-US" sz="700" dirty="0">
                          <a:latin typeface="+mj-lt"/>
                          <a:cs typeface="+mj-lt"/>
                        </a:rPr>
                        <a:t>1</a:t>
                      </a:r>
                      <a:endParaRPr lang="en-US" sz="700" dirty="0">
                        <a:latin typeface="+mj-lt"/>
                        <a:cs typeface="+mj-lt"/>
                      </a:endParaRPr>
                    </a:p>
                  </a:txBody>
                  <a:tcPr marL="5374" marR="5374" marT="5374" marB="5374"/>
                </a:tc>
                <a:tc>
                  <a:txBody>
                    <a:bodyPr/>
                    <a:p>
                      <a:r>
                        <a:rPr lang="en-US" sz="700" dirty="0">
                          <a:latin typeface="+mj-lt"/>
                          <a:cs typeface="+mj-lt"/>
                        </a:rPr>
                        <a:t>Red</a:t>
                      </a:r>
                      <a:endParaRPr lang="en-US" sz="700" dirty="0">
                        <a:latin typeface="+mj-lt"/>
                        <a:cs typeface="+mj-lt"/>
                      </a:endParaRPr>
                    </a:p>
                  </a:txBody>
                  <a:tcPr marL="5374" marR="5374" marT="5374" marB="5374"/>
                </a:tc>
              </a:tr>
              <a:tr h="217947">
                <a:tc>
                  <a:txBody>
                    <a:bodyPr/>
                    <a:p>
                      <a:r>
                        <a:rPr lang="en-US" sz="700" dirty="0">
                          <a:latin typeface="+mj-lt"/>
                          <a:cs typeface="+mj-lt"/>
                        </a:rPr>
                        <a:t>3</a:t>
                      </a:r>
                      <a:endParaRPr lang="en-US" sz="700" dirty="0">
                        <a:latin typeface="+mj-lt"/>
                        <a:cs typeface="+mj-lt"/>
                      </a:endParaRPr>
                    </a:p>
                  </a:txBody>
                  <a:tcPr marL="5374" marR="5374" marT="5374" marB="5374"/>
                </a:tc>
                <a:tc>
                  <a:txBody>
                    <a:bodyPr/>
                    <a:p>
                      <a:r>
                        <a:rPr lang="en-US" sz="700" dirty="0">
                          <a:latin typeface="+mj-lt"/>
                          <a:cs typeface="+mj-lt"/>
                        </a:rPr>
                        <a:t>Green</a:t>
                      </a:r>
                      <a:endParaRPr lang="en-US" sz="700" dirty="0">
                        <a:latin typeface="+mj-lt"/>
                        <a:cs typeface="+mj-lt"/>
                      </a:endParaRPr>
                    </a:p>
                  </a:txBody>
                  <a:tcPr marL="5374" marR="5374" marT="5374" marB="5374"/>
                </a:tc>
              </a:tr>
            </a:tbl>
          </a:graphicData>
        </a:graphic>
      </p:graphicFrame>
      <p:sp>
        <p:nvSpPr>
          <p:cNvPr id="26" name="Google Shape;898;p88"/>
          <p:cNvSpPr txBox="1"/>
          <p:nvPr/>
        </p:nvSpPr>
        <p:spPr>
          <a:xfrm>
            <a:off x="649927" y="1832168"/>
            <a:ext cx="1316236" cy="194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Cleaning</a:t>
            </a:r>
            <a:endParaRPr lang="en-US" sz="10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1966163" y="2487304"/>
            <a:ext cx="271261" cy="0"/>
          </a:xfrm>
          <a:prstGeom prst="straightConnector1">
            <a:avLst/>
          </a:prstGeom>
          <a:ln w="19050">
            <a:solidFill>
              <a:schemeClr val="tx2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Group 64"/>
          <p:cNvGrpSpPr/>
          <p:nvPr/>
        </p:nvGrpSpPr>
        <p:grpSpPr>
          <a:xfrm>
            <a:off x="658495" y="3201670"/>
            <a:ext cx="2329180" cy="1350010"/>
            <a:chOff x="1037" y="5042"/>
            <a:chExt cx="3668" cy="2126"/>
          </a:xfrm>
        </p:grpSpPr>
        <p:cxnSp>
          <p:nvCxnSpPr>
            <p:cNvPr id="101" name="Straight Arrow Connector 100"/>
            <p:cNvCxnSpPr/>
            <p:nvPr/>
          </p:nvCxnSpPr>
          <p:spPr>
            <a:xfrm>
              <a:off x="2924" y="6181"/>
              <a:ext cx="427" cy="0"/>
            </a:xfrm>
            <a:prstGeom prst="straightConnector1">
              <a:avLst/>
            </a:prstGeom>
            <a:ln w="19050">
              <a:solidFill>
                <a:schemeClr val="tx2">
                  <a:lumMod val="75000"/>
                </a:schemeClr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Google Shape;898;p88"/>
            <p:cNvSpPr txBox="1"/>
            <p:nvPr/>
          </p:nvSpPr>
          <p:spPr>
            <a:xfrm>
              <a:off x="1065" y="5042"/>
              <a:ext cx="1661" cy="30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4" tIns="9144" rIns="9144" bIns="9144" anchor="t" anchorCtr="0">
              <a:spAutoFit/>
            </a:bodyPr>
            <a:lstStyle/>
            <a:p>
              <a:pPr marR="0" lvl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 dirty="0">
                  <a:solidFill>
                    <a:schemeClr val="accent6"/>
                  </a:solidFill>
                  <a:latin typeface="+mj-lt"/>
                  <a:ea typeface="Montserrat"/>
                  <a:cs typeface="+mj-lt"/>
                  <a:sym typeface="Montserrat"/>
                </a:rPr>
                <a:t>Scaling</a:t>
              </a:r>
              <a:endPara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endParaRPr>
            </a:p>
          </p:txBody>
        </p:sp>
        <p:grpSp>
          <p:nvGrpSpPr>
            <p:cNvPr id="21" name="Group 20"/>
            <p:cNvGrpSpPr/>
            <p:nvPr/>
          </p:nvGrpSpPr>
          <p:grpSpPr>
            <a:xfrm rot="0">
              <a:off x="3375" y="5448"/>
              <a:ext cx="1330" cy="1720"/>
              <a:chOff x="3687" y="4360"/>
              <a:chExt cx="1330" cy="1720"/>
            </a:xfrm>
          </p:grpSpPr>
          <p:grpSp>
            <p:nvGrpSpPr>
              <p:cNvPr id="13" name="Group 12"/>
              <p:cNvGrpSpPr/>
              <p:nvPr/>
            </p:nvGrpSpPr>
            <p:grpSpPr>
              <a:xfrm>
                <a:off x="3923" y="4360"/>
                <a:ext cx="1094" cy="1660"/>
                <a:chOff x="3923" y="4360"/>
                <a:chExt cx="1094" cy="1660"/>
              </a:xfrm>
            </p:grpSpPr>
            <p:sp>
              <p:nvSpPr>
                <p:cNvPr id="8" name="Freeform: Shape 91"/>
                <p:cNvSpPr/>
                <p:nvPr/>
              </p:nvSpPr>
              <p:spPr>
                <a:xfrm rot="5233408">
                  <a:off x="3784" y="4902"/>
                  <a:ext cx="1246" cy="953"/>
                </a:xfrm>
                <a:custGeom>
                  <a:avLst/>
                  <a:gdLst>
                    <a:gd name="connsiteX0" fmla="*/ 0 w 1528763"/>
                    <a:gd name="connsiteY0" fmla="*/ 752475 h 785813"/>
                    <a:gd name="connsiteX1" fmla="*/ 366713 w 1528763"/>
                    <a:gd name="connsiteY1" fmla="*/ 709613 h 785813"/>
                    <a:gd name="connsiteX2" fmla="*/ 528638 w 1528763"/>
                    <a:gd name="connsiteY2" fmla="*/ 333375 h 785813"/>
                    <a:gd name="connsiteX3" fmla="*/ 795338 w 1528763"/>
                    <a:gd name="connsiteY3" fmla="*/ 0 h 785813"/>
                    <a:gd name="connsiteX4" fmla="*/ 1028700 w 1528763"/>
                    <a:gd name="connsiteY4" fmla="*/ 342900 h 785813"/>
                    <a:gd name="connsiteX5" fmla="*/ 1171575 w 1528763"/>
                    <a:gd name="connsiteY5" fmla="*/ 733425 h 785813"/>
                    <a:gd name="connsiteX6" fmla="*/ 1528763 w 1528763"/>
                    <a:gd name="connsiteY6" fmla="*/ 785813 h 7858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528763" h="785813">
                      <a:moveTo>
                        <a:pt x="0" y="752475"/>
                      </a:moveTo>
                      <a:lnTo>
                        <a:pt x="366713" y="709613"/>
                      </a:lnTo>
                      <a:lnTo>
                        <a:pt x="528638" y="333375"/>
                      </a:lnTo>
                      <a:lnTo>
                        <a:pt x="795338" y="0"/>
                      </a:lnTo>
                      <a:lnTo>
                        <a:pt x="1028700" y="342900"/>
                      </a:lnTo>
                      <a:lnTo>
                        <a:pt x="1171575" y="733425"/>
                      </a:lnTo>
                      <a:lnTo>
                        <a:pt x="1528763" y="785813"/>
                      </a:lnTo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dirty="0">
                    <a:latin typeface="+mj-lt"/>
                    <a:cs typeface="+mj-lt"/>
                  </a:endParaRPr>
                </a:p>
              </p:txBody>
            </p:sp>
            <p:cxnSp>
              <p:nvCxnSpPr>
                <p:cNvPr id="10" name="Straight Connector 9"/>
                <p:cNvCxnSpPr/>
                <p:nvPr/>
              </p:nvCxnSpPr>
              <p:spPr>
                <a:xfrm rot="5400000">
                  <a:off x="3112" y="5190"/>
                  <a:ext cx="1661" cy="0"/>
                </a:xfrm>
                <a:prstGeom prst="line">
                  <a:avLst/>
                </a:prstGeom>
                <a:ln w="28575"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Connector 10"/>
                <p:cNvCxnSpPr/>
                <p:nvPr/>
              </p:nvCxnSpPr>
              <p:spPr>
                <a:xfrm rot="5400000">
                  <a:off x="4470" y="5451"/>
                  <a:ext cx="0" cy="1094"/>
                </a:xfrm>
                <a:prstGeom prst="line">
                  <a:avLst/>
                </a:prstGeom>
                <a:ln w="28575"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9" name="Google Shape;898;p88"/>
              <p:cNvSpPr txBox="1"/>
              <p:nvPr/>
            </p:nvSpPr>
            <p:spPr>
              <a:xfrm>
                <a:off x="3687" y="4785"/>
                <a:ext cx="186" cy="2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4" tIns="9144" rIns="9144" bIns="9144" anchor="t" anchorCtr="0">
                <a:spAutoFit/>
              </a:bodyPr>
              <a:p>
                <a:pPr marR="0" lvl="0" algn="r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solidFill>
                      <a:schemeClr val="accent6"/>
                    </a:solidFill>
                    <a:latin typeface="+mj-lt"/>
                    <a:ea typeface="Montserrat"/>
                    <a:cs typeface="+mj-lt"/>
                    <a:sym typeface="Montserrat"/>
                  </a:rPr>
                  <a:t>1</a:t>
                </a:r>
                <a:endParaRPr lang="en-US" sz="800" dirty="0">
                  <a:solidFill>
                    <a:schemeClr val="accent6"/>
                  </a:solidFill>
                  <a:latin typeface="+mj-lt"/>
                  <a:ea typeface="Montserrat"/>
                  <a:cs typeface="+mj-lt"/>
                  <a:sym typeface="Montserrat"/>
                </a:endParaRPr>
              </a:p>
            </p:txBody>
          </p:sp>
          <p:sp>
            <p:nvSpPr>
              <p:cNvPr id="20" name="Google Shape;898;p88"/>
              <p:cNvSpPr txBox="1"/>
              <p:nvPr/>
            </p:nvSpPr>
            <p:spPr>
              <a:xfrm>
                <a:off x="3687" y="5830"/>
                <a:ext cx="186" cy="2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4" tIns="9144" rIns="9144" bIns="9144" anchor="t" anchorCtr="0">
                <a:spAutoFit/>
              </a:bodyPr>
              <a:p>
                <a:pPr marR="0" lvl="0" algn="r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solidFill>
                      <a:schemeClr val="accent6"/>
                    </a:solidFill>
                    <a:latin typeface="+mj-lt"/>
                    <a:ea typeface="Montserrat"/>
                    <a:cs typeface="+mj-lt"/>
                    <a:sym typeface="Montserrat"/>
                  </a:rPr>
                  <a:t>0</a:t>
                </a:r>
                <a:endParaRPr lang="en-US" sz="800" dirty="0">
                  <a:solidFill>
                    <a:schemeClr val="accent6"/>
                  </a:solidFill>
                  <a:latin typeface="+mj-lt"/>
                  <a:ea typeface="Montserrat"/>
                  <a:cs typeface="+mj-lt"/>
                  <a:sym typeface="Montserrat"/>
                </a:endParaRPr>
              </a:p>
            </p:txBody>
          </p:sp>
        </p:grpSp>
        <p:grpSp>
          <p:nvGrpSpPr>
            <p:cNvPr id="64" name="Group 63"/>
            <p:cNvGrpSpPr/>
            <p:nvPr/>
          </p:nvGrpSpPr>
          <p:grpSpPr>
            <a:xfrm>
              <a:off x="1037" y="5433"/>
              <a:ext cx="1614" cy="1656"/>
              <a:chOff x="1037" y="5433"/>
              <a:chExt cx="1614" cy="1656"/>
            </a:xfrm>
          </p:grpSpPr>
          <p:sp>
            <p:nvSpPr>
              <p:cNvPr id="17" name="Google Shape;898;p88"/>
              <p:cNvSpPr txBox="1"/>
              <p:nvPr/>
            </p:nvSpPr>
            <p:spPr>
              <a:xfrm>
                <a:off x="1037" y="5448"/>
                <a:ext cx="505" cy="2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4" tIns="9144" rIns="9144" bIns="9144" anchor="t" anchorCtr="0">
                <a:spAutoFit/>
              </a:bodyPr>
              <a:p>
                <a:pPr marR="0" lvl="0" algn="r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solidFill>
                      <a:schemeClr val="accent6"/>
                    </a:solidFill>
                    <a:latin typeface="+mj-lt"/>
                    <a:ea typeface="Montserrat"/>
                    <a:cs typeface="+mj-lt"/>
                    <a:sym typeface="Montserrat"/>
                  </a:rPr>
                  <a:t>8000</a:t>
                </a:r>
                <a:endParaRPr lang="en-US" sz="800" dirty="0">
                  <a:solidFill>
                    <a:schemeClr val="accent6"/>
                  </a:solidFill>
                  <a:latin typeface="+mj-lt"/>
                  <a:ea typeface="Montserrat"/>
                  <a:cs typeface="+mj-lt"/>
                  <a:sym typeface="Montserrat"/>
                </a:endParaRPr>
              </a:p>
            </p:txBody>
          </p:sp>
          <p:sp>
            <p:nvSpPr>
              <p:cNvPr id="18" name="Google Shape;898;p88"/>
              <p:cNvSpPr txBox="1"/>
              <p:nvPr/>
            </p:nvSpPr>
            <p:spPr>
              <a:xfrm>
                <a:off x="1037" y="6493"/>
                <a:ext cx="505" cy="2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4" tIns="9144" rIns="9144" bIns="9144" anchor="t" anchorCtr="0">
                <a:spAutoFit/>
              </a:bodyPr>
              <a:p>
                <a:pPr marR="0" lvl="0" algn="r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solidFill>
                      <a:schemeClr val="accent6"/>
                    </a:solidFill>
                    <a:latin typeface="+mj-lt"/>
                    <a:ea typeface="Montserrat"/>
                    <a:cs typeface="+mj-lt"/>
                    <a:sym typeface="Montserrat"/>
                  </a:rPr>
                  <a:t>5000</a:t>
                </a:r>
                <a:endParaRPr lang="en-US" sz="800" dirty="0">
                  <a:solidFill>
                    <a:schemeClr val="accent6"/>
                  </a:solidFill>
                  <a:latin typeface="+mj-lt"/>
                  <a:ea typeface="Montserrat"/>
                  <a:cs typeface="+mj-lt"/>
                  <a:sym typeface="Montserrat"/>
                </a:endParaRPr>
              </a:p>
            </p:txBody>
          </p:sp>
          <p:grpSp>
            <p:nvGrpSpPr>
              <p:cNvPr id="63" name="Group 62"/>
              <p:cNvGrpSpPr/>
              <p:nvPr/>
            </p:nvGrpSpPr>
            <p:grpSpPr>
              <a:xfrm>
                <a:off x="1557" y="5433"/>
                <a:ext cx="1094" cy="1656"/>
                <a:chOff x="1557" y="5433"/>
                <a:chExt cx="1094" cy="1656"/>
              </a:xfrm>
            </p:grpSpPr>
            <p:sp>
              <p:nvSpPr>
                <p:cNvPr id="92" name="Freeform: Shape 91"/>
                <p:cNvSpPr/>
                <p:nvPr/>
              </p:nvSpPr>
              <p:spPr>
                <a:xfrm rot="5233408">
                  <a:off x="1418" y="5580"/>
                  <a:ext cx="1246" cy="953"/>
                </a:xfrm>
                <a:custGeom>
                  <a:avLst/>
                  <a:gdLst>
                    <a:gd name="connsiteX0" fmla="*/ 0 w 1528763"/>
                    <a:gd name="connsiteY0" fmla="*/ 752475 h 785813"/>
                    <a:gd name="connsiteX1" fmla="*/ 366713 w 1528763"/>
                    <a:gd name="connsiteY1" fmla="*/ 709613 h 785813"/>
                    <a:gd name="connsiteX2" fmla="*/ 528638 w 1528763"/>
                    <a:gd name="connsiteY2" fmla="*/ 333375 h 785813"/>
                    <a:gd name="connsiteX3" fmla="*/ 795338 w 1528763"/>
                    <a:gd name="connsiteY3" fmla="*/ 0 h 785813"/>
                    <a:gd name="connsiteX4" fmla="*/ 1028700 w 1528763"/>
                    <a:gd name="connsiteY4" fmla="*/ 342900 h 785813"/>
                    <a:gd name="connsiteX5" fmla="*/ 1171575 w 1528763"/>
                    <a:gd name="connsiteY5" fmla="*/ 733425 h 785813"/>
                    <a:gd name="connsiteX6" fmla="*/ 1528763 w 1528763"/>
                    <a:gd name="connsiteY6" fmla="*/ 785813 h 7858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528763" h="785813">
                      <a:moveTo>
                        <a:pt x="0" y="752475"/>
                      </a:moveTo>
                      <a:lnTo>
                        <a:pt x="366713" y="709613"/>
                      </a:lnTo>
                      <a:lnTo>
                        <a:pt x="528638" y="333375"/>
                      </a:lnTo>
                      <a:lnTo>
                        <a:pt x="795338" y="0"/>
                      </a:lnTo>
                      <a:lnTo>
                        <a:pt x="1028700" y="342900"/>
                      </a:lnTo>
                      <a:lnTo>
                        <a:pt x="1171575" y="733425"/>
                      </a:lnTo>
                      <a:lnTo>
                        <a:pt x="1528763" y="785813"/>
                      </a:lnTo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+mj-lt"/>
                    <a:cs typeface="+mj-lt"/>
                  </a:endParaRPr>
                </a:p>
              </p:txBody>
            </p:sp>
            <p:cxnSp>
              <p:nvCxnSpPr>
                <p:cNvPr id="93" name="Straight Connector 92"/>
                <p:cNvCxnSpPr/>
                <p:nvPr/>
              </p:nvCxnSpPr>
              <p:spPr>
                <a:xfrm>
                  <a:off x="1577" y="5448"/>
                  <a:ext cx="0" cy="1346"/>
                </a:xfrm>
                <a:prstGeom prst="line">
                  <a:avLst/>
                </a:prstGeom>
                <a:ln w="28575"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Straight Connector 93"/>
                <p:cNvCxnSpPr/>
                <p:nvPr/>
              </p:nvCxnSpPr>
              <p:spPr>
                <a:xfrm rot="5400000">
                  <a:off x="2104" y="6539"/>
                  <a:ext cx="0" cy="1094"/>
                </a:xfrm>
                <a:prstGeom prst="line">
                  <a:avLst/>
                </a:prstGeom>
                <a:ln w="28575"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/>
                <p:cNvCxnSpPr/>
                <p:nvPr/>
              </p:nvCxnSpPr>
              <p:spPr>
                <a:xfrm>
                  <a:off x="1577" y="7019"/>
                  <a:ext cx="0" cy="71"/>
                </a:xfrm>
                <a:prstGeom prst="line">
                  <a:avLst/>
                </a:prstGeom>
                <a:ln w="28575"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6" name="Oval 45"/>
                <p:cNvSpPr/>
                <p:nvPr/>
              </p:nvSpPr>
              <p:spPr>
                <a:xfrm>
                  <a:off x="1557" y="6818"/>
                  <a:ext cx="43" cy="43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47" name="Oval 46"/>
                <p:cNvSpPr/>
                <p:nvPr/>
              </p:nvSpPr>
              <p:spPr>
                <a:xfrm>
                  <a:off x="1557" y="6878"/>
                  <a:ext cx="43" cy="43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48" name="Oval 47"/>
                <p:cNvSpPr/>
                <p:nvPr/>
              </p:nvSpPr>
              <p:spPr>
                <a:xfrm>
                  <a:off x="1557" y="6938"/>
                  <a:ext cx="43" cy="43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</p:grpSp>
      </p:grpSp>
    </p:spTree>
  </p:cSld>
  <p:clrMapOvr>
    <a:masterClrMapping/>
  </p:clrMapOvr>
  <p:transition spd="med">
    <p:fade/>
  </p:transition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93100" y="420575"/>
            <a:ext cx="8181300" cy="502800"/>
          </a:xfrm>
        </p:spPr>
        <p:txBody>
          <a:bodyPr/>
          <a:lstStyle/>
          <a:p>
            <a:r>
              <a:rPr lang="en-US" dirty="0"/>
              <a:t>Data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7331103" y="141172"/>
            <a:ext cx="914400" cy="914400"/>
            <a:chOff x="7331103" y="141172"/>
            <a:chExt cx="914400" cy="914400"/>
          </a:xfrm>
        </p:grpSpPr>
        <p:grpSp>
          <p:nvGrpSpPr>
            <p:cNvPr id="28" name="Group 27"/>
            <p:cNvGrpSpPr/>
            <p:nvPr/>
          </p:nvGrpSpPr>
          <p:grpSpPr>
            <a:xfrm>
              <a:off x="7331103" y="141172"/>
              <a:ext cx="914400" cy="914400"/>
              <a:chOff x="5776624" y="2188023"/>
              <a:chExt cx="1695840" cy="1816343"/>
            </a:xfrm>
          </p:grpSpPr>
          <p:grpSp>
            <p:nvGrpSpPr>
              <p:cNvPr id="29" name="Group 28"/>
              <p:cNvGrpSpPr/>
              <p:nvPr/>
            </p:nvGrpSpPr>
            <p:grpSpPr>
              <a:xfrm>
                <a:off x="6578825" y="2188023"/>
                <a:ext cx="58419" cy="1816343"/>
                <a:chOff x="7482841" y="2111311"/>
                <a:chExt cx="58419" cy="1816343"/>
              </a:xfrm>
            </p:grpSpPr>
            <p:cxnSp>
              <p:nvCxnSpPr>
                <p:cNvPr id="42" name="Connector: Curved 41"/>
                <p:cNvCxnSpPr>
                  <a:stCxn id="44" idx="1"/>
                  <a:endCxn id="45" idx="1"/>
                </p:cNvCxnSpPr>
                <p:nvPr/>
              </p:nvCxnSpPr>
              <p:spPr>
                <a:xfrm rot="10800000">
                  <a:off x="7482841" y="2209031"/>
                  <a:ext cx="12700" cy="1620905"/>
                </a:xfrm>
                <a:prstGeom prst="curvedConnector3">
                  <a:avLst>
                    <a:gd name="adj1" fmla="val 5850000"/>
                  </a:avLst>
                </a:prstGeom>
                <a:ln w="19050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Connector: Curved 42"/>
                <p:cNvCxnSpPr>
                  <a:stCxn id="45" idx="3"/>
                  <a:endCxn id="44" idx="3"/>
                </p:cNvCxnSpPr>
                <p:nvPr/>
              </p:nvCxnSpPr>
              <p:spPr>
                <a:xfrm>
                  <a:off x="7528560" y="2209030"/>
                  <a:ext cx="12700" cy="1620905"/>
                </a:xfrm>
                <a:prstGeom prst="curvedConnector3">
                  <a:avLst>
                    <a:gd name="adj1" fmla="val 6300000"/>
                  </a:avLst>
                </a:prstGeom>
                <a:ln w="19050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4" name="Google Shape;898;p88"/>
                <p:cNvSpPr txBox="1"/>
                <p:nvPr/>
              </p:nvSpPr>
              <p:spPr>
                <a:xfrm>
                  <a:off x="7482841" y="3732216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  <p:sp>
              <p:nvSpPr>
                <p:cNvPr id="45" name="Google Shape;898;p88"/>
                <p:cNvSpPr txBox="1"/>
                <p:nvPr/>
              </p:nvSpPr>
              <p:spPr>
                <a:xfrm>
                  <a:off x="7482841" y="2111311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</p:grpSp>
          <p:grpSp>
            <p:nvGrpSpPr>
              <p:cNvPr id="30" name="Group 29"/>
              <p:cNvGrpSpPr/>
              <p:nvPr/>
            </p:nvGrpSpPr>
            <p:grpSpPr>
              <a:xfrm>
                <a:off x="6578825" y="2692608"/>
                <a:ext cx="58419" cy="1311758"/>
                <a:chOff x="5889186" y="1248788"/>
                <a:chExt cx="58419" cy="1311758"/>
              </a:xfrm>
            </p:grpSpPr>
            <p:cxnSp>
              <p:nvCxnSpPr>
                <p:cNvPr id="38" name="Connector: Curved 37"/>
                <p:cNvCxnSpPr>
                  <a:stCxn id="40" idx="1"/>
                  <a:endCxn id="41" idx="1"/>
                </p:cNvCxnSpPr>
                <p:nvPr/>
              </p:nvCxnSpPr>
              <p:spPr>
                <a:xfrm rot="10800000">
                  <a:off x="5889186" y="1346507"/>
                  <a:ext cx="12700" cy="1116320"/>
                </a:xfrm>
                <a:prstGeom prst="curvedConnector3">
                  <a:avLst>
                    <a:gd name="adj1" fmla="val 4300000"/>
                  </a:avLst>
                </a:prstGeom>
                <a:ln w="19050">
                  <a:solidFill>
                    <a:schemeClr val="accent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nector: Curved 38"/>
                <p:cNvCxnSpPr>
                  <a:stCxn id="41" idx="3"/>
                  <a:endCxn id="40" idx="3"/>
                </p:cNvCxnSpPr>
                <p:nvPr/>
              </p:nvCxnSpPr>
              <p:spPr>
                <a:xfrm>
                  <a:off x="5934905" y="1346507"/>
                  <a:ext cx="12700" cy="1116320"/>
                </a:xfrm>
                <a:prstGeom prst="curvedConnector3">
                  <a:avLst>
                    <a:gd name="adj1" fmla="val 4300000"/>
                  </a:avLst>
                </a:prstGeom>
                <a:ln w="19050">
                  <a:solidFill>
                    <a:schemeClr val="accent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0" name="Google Shape;898;p88"/>
                <p:cNvSpPr txBox="1"/>
                <p:nvPr/>
              </p:nvSpPr>
              <p:spPr>
                <a:xfrm>
                  <a:off x="5889186" y="2365108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  <p:sp>
              <p:nvSpPr>
                <p:cNvPr id="41" name="Google Shape;898;p88"/>
                <p:cNvSpPr txBox="1"/>
                <p:nvPr/>
              </p:nvSpPr>
              <p:spPr>
                <a:xfrm>
                  <a:off x="5889186" y="1248788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</p:grpSp>
          <p:sp>
            <p:nvSpPr>
              <p:cNvPr id="31" name="Oval 30"/>
              <p:cNvSpPr/>
              <p:nvPr/>
            </p:nvSpPr>
            <p:spPr>
              <a:xfrm>
                <a:off x="5776624" y="2188023"/>
                <a:ext cx="1695840" cy="1807446"/>
              </a:xfrm>
              <a:prstGeom prst="ellipse">
                <a:avLst/>
              </a:prstGeom>
              <a:solidFill>
                <a:schemeClr val="bg1">
                  <a:alpha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+mj-lt"/>
                </a:endParaRPr>
              </a:p>
            </p:txBody>
          </p:sp>
          <p:grpSp>
            <p:nvGrpSpPr>
              <p:cNvPr id="32" name="Group 31"/>
              <p:cNvGrpSpPr/>
              <p:nvPr/>
            </p:nvGrpSpPr>
            <p:grpSpPr>
              <a:xfrm>
                <a:off x="6578825" y="3138427"/>
                <a:ext cx="58419" cy="768220"/>
                <a:chOff x="1190898" y="3138427"/>
                <a:chExt cx="58419" cy="768220"/>
              </a:xfrm>
            </p:grpSpPr>
            <p:cxnSp>
              <p:nvCxnSpPr>
                <p:cNvPr id="36" name="Connector: Curved 35"/>
                <p:cNvCxnSpPr>
                  <a:stCxn id="34" idx="1"/>
                  <a:endCxn id="35" idx="1"/>
                </p:cNvCxnSpPr>
                <p:nvPr/>
              </p:nvCxnSpPr>
              <p:spPr>
                <a:xfrm rot="10800000">
                  <a:off x="1190898" y="3138427"/>
                  <a:ext cx="12700" cy="768220"/>
                </a:xfrm>
                <a:prstGeom prst="curvedConnector3">
                  <a:avLst>
                    <a:gd name="adj1" fmla="val 2950000"/>
                  </a:avLst>
                </a:prstGeom>
                <a:ln w="19050">
                  <a:solidFill>
                    <a:schemeClr val="accent5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Connector: Curved 36"/>
                <p:cNvCxnSpPr>
                  <a:stCxn id="35" idx="3"/>
                  <a:endCxn id="34" idx="3"/>
                </p:cNvCxnSpPr>
                <p:nvPr/>
              </p:nvCxnSpPr>
              <p:spPr>
                <a:xfrm>
                  <a:off x="1236617" y="3138427"/>
                  <a:ext cx="12700" cy="768220"/>
                </a:xfrm>
                <a:prstGeom prst="curvedConnector3">
                  <a:avLst>
                    <a:gd name="adj1" fmla="val 3000000"/>
                  </a:avLst>
                </a:prstGeom>
                <a:ln w="19050">
                  <a:solidFill>
                    <a:schemeClr val="accent5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3" name="Group 32"/>
              <p:cNvGrpSpPr/>
              <p:nvPr/>
            </p:nvGrpSpPr>
            <p:grpSpPr>
              <a:xfrm>
                <a:off x="6578825" y="3040708"/>
                <a:ext cx="45719" cy="963658"/>
                <a:chOff x="5501641" y="2963996"/>
                <a:chExt cx="45719" cy="963658"/>
              </a:xfrm>
            </p:grpSpPr>
            <p:sp>
              <p:nvSpPr>
                <p:cNvPr id="34" name="Google Shape;898;p88"/>
                <p:cNvSpPr txBox="1"/>
                <p:nvPr/>
              </p:nvSpPr>
              <p:spPr>
                <a:xfrm>
                  <a:off x="5501641" y="3732216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  <p:sp>
              <p:nvSpPr>
                <p:cNvPr id="35" name="Google Shape;898;p88"/>
                <p:cNvSpPr txBox="1"/>
                <p:nvPr/>
              </p:nvSpPr>
              <p:spPr>
                <a:xfrm>
                  <a:off x="5501641" y="2963996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</p:grpSp>
        </p:grpSp>
        <p:sp>
          <p:nvSpPr>
            <p:cNvPr id="9" name="Google Shape;898;p88"/>
            <p:cNvSpPr txBox="1"/>
            <p:nvPr/>
          </p:nvSpPr>
          <p:spPr>
            <a:xfrm>
              <a:off x="7436418" y="766157"/>
              <a:ext cx="668161" cy="1069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4" tIns="9144" rIns="9144" bIns="9144" anchor="t" anchorCtr="0">
              <a:spAutoFit/>
            </a:bodyPr>
            <a:lstStyle/>
            <a:p>
              <a:pPr marR="0" lvl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500" b="1" dirty="0">
                  <a:solidFill>
                    <a:schemeClr val="accent5"/>
                  </a:solidFill>
                  <a:latin typeface="+mj-lt"/>
                  <a:ea typeface="Montserrat"/>
                  <a:cs typeface="+mj-lt"/>
                  <a:sym typeface="Montserrat"/>
                </a:rPr>
                <a:t>Build</a:t>
              </a:r>
              <a:endParaRPr lang="en-US" sz="500" b="1" dirty="0">
                <a:solidFill>
                  <a:schemeClr val="accent5"/>
                </a:solidFill>
                <a:latin typeface="+mj-lt"/>
                <a:ea typeface="Montserrat"/>
                <a:cs typeface="+mj-lt"/>
                <a:sym typeface="Montserrat"/>
              </a:endParaRPr>
            </a:p>
          </p:txBody>
        </p:sp>
      </p:grpSp>
      <p:sp>
        <p:nvSpPr>
          <p:cNvPr id="25" name="Google Shape;898;p88"/>
          <p:cNvSpPr txBox="1"/>
          <p:nvPr/>
        </p:nvSpPr>
        <p:spPr>
          <a:xfrm>
            <a:off x="611038" y="869579"/>
            <a:ext cx="5832005" cy="441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In order to get our model to accept our data, it is necessary to apply data transformations to the raw data</a:t>
            </a:r>
            <a:endParaRPr lang="en-US" sz="12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graphicFrame>
        <p:nvGraphicFramePr>
          <p:cNvPr id="12" name="Table 12"/>
          <p:cNvGraphicFramePr>
            <a:graphicFrameLocks noGrp="1"/>
          </p:cNvGraphicFramePr>
          <p:nvPr/>
        </p:nvGraphicFramePr>
        <p:xfrm>
          <a:off x="4632647" y="2019661"/>
          <a:ext cx="1182976" cy="871788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591488"/>
                <a:gridCol w="591488"/>
              </a:tblGrid>
              <a:tr h="217947">
                <a:tc>
                  <a:txBody>
                    <a:bodyPr/>
                    <a:lstStyle/>
                    <a:p>
                      <a:r>
                        <a:rPr lang="en-US" sz="700" dirty="0">
                          <a:latin typeface="+mj-lt"/>
                          <a:cs typeface="+mj-lt"/>
                        </a:rPr>
                        <a:t>Example ID</a:t>
                      </a:r>
                      <a:endParaRPr lang="en-US" sz="700" dirty="0">
                        <a:latin typeface="+mj-lt"/>
                        <a:cs typeface="+mj-lt"/>
                      </a:endParaRPr>
                    </a:p>
                  </a:txBody>
                  <a:tcPr marL="5374" marR="5374" marT="5374" marB="5374"/>
                </a:tc>
                <a:tc>
                  <a:txBody>
                    <a:bodyPr/>
                    <a:lstStyle/>
                    <a:p>
                      <a:r>
                        <a:rPr lang="en-US" sz="700" dirty="0">
                          <a:latin typeface="+mj-lt"/>
                          <a:cs typeface="+mj-lt"/>
                        </a:rPr>
                        <a:t>Color</a:t>
                      </a:r>
                      <a:endParaRPr lang="en-US" sz="700" dirty="0">
                        <a:latin typeface="+mj-lt"/>
                        <a:cs typeface="+mj-lt"/>
                      </a:endParaRPr>
                    </a:p>
                  </a:txBody>
                  <a:tcPr marL="5374" marR="5374" marT="5374" marB="5374"/>
                </a:tc>
              </a:tr>
              <a:tr h="217947">
                <a:tc>
                  <a:txBody>
                    <a:bodyPr/>
                    <a:lstStyle/>
                    <a:p>
                      <a:r>
                        <a:rPr lang="en-US" sz="700" dirty="0">
                          <a:latin typeface="+mj-lt"/>
                          <a:cs typeface="+mj-lt"/>
                        </a:rPr>
                        <a:t>1</a:t>
                      </a:r>
                      <a:endParaRPr lang="en-US" sz="700" dirty="0">
                        <a:latin typeface="+mj-lt"/>
                        <a:cs typeface="+mj-lt"/>
                      </a:endParaRPr>
                    </a:p>
                  </a:txBody>
                  <a:tcPr marL="5374" marR="5374" marT="5374" marB="5374"/>
                </a:tc>
                <a:tc>
                  <a:txBody>
                    <a:bodyPr/>
                    <a:lstStyle/>
                    <a:p>
                      <a:r>
                        <a:rPr lang="en-US" sz="700" dirty="0">
                          <a:latin typeface="+mj-lt"/>
                          <a:cs typeface="+mj-lt"/>
                        </a:rPr>
                        <a:t>Red</a:t>
                      </a:r>
                      <a:endParaRPr lang="en-US" sz="700" dirty="0">
                        <a:latin typeface="+mj-lt"/>
                        <a:cs typeface="+mj-lt"/>
                      </a:endParaRPr>
                    </a:p>
                  </a:txBody>
                  <a:tcPr marL="5374" marR="5374" marT="5374" marB="5374"/>
                </a:tc>
              </a:tr>
              <a:tr h="217947">
                <a:tc>
                  <a:txBody>
                    <a:bodyPr/>
                    <a:lstStyle/>
                    <a:p>
                      <a:r>
                        <a:rPr lang="en-US" sz="700" dirty="0">
                          <a:latin typeface="+mj-lt"/>
                          <a:cs typeface="+mj-lt"/>
                        </a:rPr>
                        <a:t>2</a:t>
                      </a:r>
                      <a:endParaRPr lang="en-US" sz="700" dirty="0">
                        <a:latin typeface="+mj-lt"/>
                        <a:cs typeface="+mj-lt"/>
                      </a:endParaRPr>
                    </a:p>
                  </a:txBody>
                  <a:tcPr marL="5374" marR="5374" marT="5374" marB="5374"/>
                </a:tc>
                <a:tc>
                  <a:txBody>
                    <a:bodyPr/>
                    <a:lstStyle/>
                    <a:p>
                      <a:r>
                        <a:rPr lang="en-US" sz="700" dirty="0">
                          <a:latin typeface="+mj-lt"/>
                          <a:cs typeface="+mj-lt"/>
                        </a:rPr>
                        <a:t>Blue</a:t>
                      </a:r>
                      <a:endParaRPr lang="en-US" sz="700" dirty="0">
                        <a:latin typeface="+mj-lt"/>
                        <a:cs typeface="+mj-lt"/>
                      </a:endParaRPr>
                    </a:p>
                  </a:txBody>
                  <a:tcPr marL="5374" marR="5374" marT="5374" marB="5374"/>
                </a:tc>
              </a:tr>
              <a:tr h="217947">
                <a:tc>
                  <a:txBody>
                    <a:bodyPr/>
                    <a:lstStyle/>
                    <a:p>
                      <a:r>
                        <a:rPr lang="en-US" sz="700" dirty="0">
                          <a:latin typeface="+mj-lt"/>
                          <a:cs typeface="+mj-lt"/>
                        </a:rPr>
                        <a:t>3</a:t>
                      </a:r>
                      <a:endParaRPr lang="en-US" sz="700" dirty="0">
                        <a:latin typeface="+mj-lt"/>
                        <a:cs typeface="+mj-lt"/>
                      </a:endParaRPr>
                    </a:p>
                  </a:txBody>
                  <a:tcPr marL="5374" marR="5374" marT="5374" marB="5374"/>
                </a:tc>
                <a:tc>
                  <a:txBody>
                    <a:bodyPr/>
                    <a:lstStyle/>
                    <a:p>
                      <a:r>
                        <a:rPr lang="en-US" sz="700" dirty="0">
                          <a:latin typeface="+mj-lt"/>
                          <a:cs typeface="+mj-lt"/>
                        </a:rPr>
                        <a:t>Green</a:t>
                      </a:r>
                      <a:endParaRPr lang="en-US" sz="700" dirty="0">
                        <a:latin typeface="+mj-lt"/>
                        <a:cs typeface="+mj-lt"/>
                      </a:endParaRPr>
                    </a:p>
                  </a:txBody>
                  <a:tcPr marL="5374" marR="5374" marT="5374" marB="5374"/>
                </a:tc>
              </a:tr>
            </a:tbl>
          </a:graphicData>
        </a:graphic>
      </p:graphicFrame>
      <p:graphicFrame>
        <p:nvGraphicFramePr>
          <p:cNvPr id="89" name="Table 12"/>
          <p:cNvGraphicFramePr>
            <a:graphicFrameLocks noGrp="1"/>
          </p:cNvGraphicFramePr>
          <p:nvPr/>
        </p:nvGraphicFramePr>
        <p:xfrm>
          <a:off x="6382049" y="2019661"/>
          <a:ext cx="1182976" cy="871788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591488"/>
                <a:gridCol w="591488"/>
              </a:tblGrid>
              <a:tr h="217947">
                <a:tc>
                  <a:txBody>
                    <a:bodyPr/>
                    <a:lstStyle/>
                    <a:p>
                      <a:r>
                        <a:rPr lang="en-US" sz="700" dirty="0">
                          <a:latin typeface="+mj-lt"/>
                          <a:cs typeface="+mj-lt"/>
                        </a:rPr>
                        <a:t>Example ID</a:t>
                      </a:r>
                      <a:endParaRPr lang="en-US" sz="700" dirty="0">
                        <a:latin typeface="+mj-lt"/>
                        <a:cs typeface="+mj-lt"/>
                      </a:endParaRPr>
                    </a:p>
                  </a:txBody>
                  <a:tcPr marL="5374" marR="5374" marT="5374" marB="5374"/>
                </a:tc>
                <a:tc>
                  <a:txBody>
                    <a:bodyPr/>
                    <a:lstStyle/>
                    <a:p>
                      <a:r>
                        <a:rPr lang="en-US" sz="700" dirty="0">
                          <a:latin typeface="+mj-lt"/>
                          <a:cs typeface="+mj-lt"/>
                        </a:rPr>
                        <a:t>Color</a:t>
                      </a:r>
                      <a:endParaRPr lang="en-US" sz="700" dirty="0">
                        <a:latin typeface="+mj-lt"/>
                        <a:cs typeface="+mj-lt"/>
                      </a:endParaRPr>
                    </a:p>
                  </a:txBody>
                  <a:tcPr marL="5374" marR="5374" marT="5374" marB="5374"/>
                </a:tc>
              </a:tr>
              <a:tr h="217947">
                <a:tc>
                  <a:txBody>
                    <a:bodyPr/>
                    <a:lstStyle/>
                    <a:p>
                      <a:r>
                        <a:rPr lang="en-US" sz="700" dirty="0">
                          <a:latin typeface="+mj-lt"/>
                          <a:cs typeface="+mj-lt"/>
                        </a:rPr>
                        <a:t>1</a:t>
                      </a:r>
                      <a:endParaRPr lang="en-US" sz="700" dirty="0">
                        <a:latin typeface="+mj-lt"/>
                        <a:cs typeface="+mj-lt"/>
                      </a:endParaRPr>
                    </a:p>
                  </a:txBody>
                  <a:tcPr marL="5374" marR="5374" marT="5374" marB="5374"/>
                </a:tc>
                <a:tc>
                  <a:txBody>
                    <a:bodyPr/>
                    <a:lstStyle/>
                    <a:p>
                      <a:r>
                        <a:rPr lang="en-US" sz="700" dirty="0">
                          <a:latin typeface="+mj-lt"/>
                          <a:cs typeface="+mj-lt"/>
                        </a:rPr>
                        <a:t>0</a:t>
                      </a:r>
                      <a:endParaRPr lang="en-US" sz="700" dirty="0">
                        <a:latin typeface="+mj-lt"/>
                        <a:cs typeface="+mj-lt"/>
                      </a:endParaRPr>
                    </a:p>
                  </a:txBody>
                  <a:tcPr marL="5374" marR="5374" marT="5374" marB="5374"/>
                </a:tc>
              </a:tr>
              <a:tr h="217947">
                <a:tc>
                  <a:txBody>
                    <a:bodyPr/>
                    <a:lstStyle/>
                    <a:p>
                      <a:r>
                        <a:rPr lang="en-US" sz="700" dirty="0">
                          <a:latin typeface="+mj-lt"/>
                          <a:cs typeface="+mj-lt"/>
                        </a:rPr>
                        <a:t>2</a:t>
                      </a:r>
                      <a:endParaRPr lang="en-US" sz="700" dirty="0">
                        <a:latin typeface="+mj-lt"/>
                        <a:cs typeface="+mj-lt"/>
                      </a:endParaRPr>
                    </a:p>
                  </a:txBody>
                  <a:tcPr marL="5374" marR="5374" marT="5374" marB="5374"/>
                </a:tc>
                <a:tc>
                  <a:txBody>
                    <a:bodyPr/>
                    <a:lstStyle/>
                    <a:p>
                      <a:r>
                        <a:rPr lang="en-US" sz="700" dirty="0">
                          <a:latin typeface="+mj-lt"/>
                          <a:cs typeface="+mj-lt"/>
                        </a:rPr>
                        <a:t>1</a:t>
                      </a:r>
                      <a:endParaRPr lang="en-US" sz="700" dirty="0">
                        <a:latin typeface="+mj-lt"/>
                        <a:cs typeface="+mj-lt"/>
                      </a:endParaRPr>
                    </a:p>
                  </a:txBody>
                  <a:tcPr marL="5374" marR="5374" marT="5374" marB="5374"/>
                </a:tc>
              </a:tr>
              <a:tr h="217947">
                <a:tc>
                  <a:txBody>
                    <a:bodyPr/>
                    <a:lstStyle/>
                    <a:p>
                      <a:r>
                        <a:rPr lang="en-US" sz="700" dirty="0">
                          <a:latin typeface="+mj-lt"/>
                          <a:cs typeface="+mj-lt"/>
                        </a:rPr>
                        <a:t>3</a:t>
                      </a:r>
                      <a:endParaRPr lang="en-US" sz="700" dirty="0">
                        <a:latin typeface="+mj-lt"/>
                        <a:cs typeface="+mj-lt"/>
                      </a:endParaRPr>
                    </a:p>
                  </a:txBody>
                  <a:tcPr marL="5374" marR="5374" marT="5374" marB="5374"/>
                </a:tc>
                <a:tc>
                  <a:txBody>
                    <a:bodyPr/>
                    <a:lstStyle/>
                    <a:p>
                      <a:r>
                        <a:rPr lang="en-US" sz="700" dirty="0">
                          <a:latin typeface="+mj-lt"/>
                          <a:cs typeface="+mj-lt"/>
                        </a:rPr>
                        <a:t>2</a:t>
                      </a:r>
                      <a:endParaRPr lang="en-US" sz="700" dirty="0">
                        <a:latin typeface="+mj-lt"/>
                        <a:cs typeface="+mj-lt"/>
                      </a:endParaRPr>
                    </a:p>
                  </a:txBody>
                  <a:tcPr marL="5374" marR="5374" marT="5374" marB="5374"/>
                </a:tc>
              </a:tr>
            </a:tbl>
          </a:graphicData>
        </a:graphic>
      </p:graphicFrame>
      <p:sp>
        <p:nvSpPr>
          <p:cNvPr id="95" name="Google Shape;898;p88"/>
          <p:cNvSpPr txBox="1"/>
          <p:nvPr/>
        </p:nvSpPr>
        <p:spPr>
          <a:xfrm>
            <a:off x="4632647" y="1815658"/>
            <a:ext cx="1316236" cy="195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Label encoding</a:t>
            </a:r>
            <a:endParaRPr lang="en-US" sz="10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cxnSp>
        <p:nvCxnSpPr>
          <p:cNvPr id="99" name="Straight Arrow Connector 98"/>
          <p:cNvCxnSpPr/>
          <p:nvPr/>
        </p:nvCxnSpPr>
        <p:spPr>
          <a:xfrm>
            <a:off x="5948883" y="2455554"/>
            <a:ext cx="271261" cy="0"/>
          </a:xfrm>
          <a:prstGeom prst="straightConnector1">
            <a:avLst/>
          </a:prstGeom>
          <a:ln w="19050">
            <a:solidFill>
              <a:schemeClr val="tx2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Google Shape;898;p88"/>
          <p:cNvSpPr txBox="1"/>
          <p:nvPr/>
        </p:nvSpPr>
        <p:spPr>
          <a:xfrm>
            <a:off x="611505" y="1537335"/>
            <a:ext cx="6102985" cy="194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Common data transformations include cleaning, scaling, encoding</a:t>
            </a:r>
            <a:endParaRPr lang="en-US" sz="10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graphicFrame>
        <p:nvGraphicFramePr>
          <p:cNvPr id="23" name="Table 12"/>
          <p:cNvGraphicFramePr>
            <a:graphicFrameLocks noGrp="1"/>
          </p:cNvGraphicFramePr>
          <p:nvPr/>
        </p:nvGraphicFramePr>
        <p:xfrm>
          <a:off x="649927" y="2051411"/>
          <a:ext cx="1182976" cy="871788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591488"/>
                <a:gridCol w="591488"/>
              </a:tblGrid>
              <a:tr h="217947">
                <a:tc>
                  <a:txBody>
                    <a:bodyPr/>
                    <a:p>
                      <a:r>
                        <a:rPr lang="en-US" sz="700" dirty="0">
                          <a:latin typeface="+mj-lt"/>
                          <a:cs typeface="+mj-lt"/>
                        </a:rPr>
                        <a:t>Example ID</a:t>
                      </a:r>
                      <a:endParaRPr lang="en-US" sz="700" dirty="0">
                        <a:latin typeface="+mj-lt"/>
                        <a:cs typeface="+mj-lt"/>
                      </a:endParaRPr>
                    </a:p>
                  </a:txBody>
                  <a:tcPr marL="5374" marR="5374" marT="5374" marB="5374"/>
                </a:tc>
                <a:tc>
                  <a:txBody>
                    <a:bodyPr/>
                    <a:p>
                      <a:r>
                        <a:rPr lang="en-US" sz="700" dirty="0">
                          <a:latin typeface="+mj-lt"/>
                          <a:cs typeface="+mj-lt"/>
                        </a:rPr>
                        <a:t>Color</a:t>
                      </a:r>
                      <a:endParaRPr lang="en-US" sz="700" dirty="0">
                        <a:latin typeface="+mj-lt"/>
                        <a:cs typeface="+mj-lt"/>
                      </a:endParaRPr>
                    </a:p>
                  </a:txBody>
                  <a:tcPr marL="5374" marR="5374" marT="5374" marB="5374"/>
                </a:tc>
              </a:tr>
              <a:tr h="217947">
                <a:tc>
                  <a:txBody>
                    <a:bodyPr/>
                    <a:p>
                      <a:r>
                        <a:rPr lang="en-US" sz="700" dirty="0">
                          <a:latin typeface="+mj-lt"/>
                          <a:cs typeface="+mj-lt"/>
                        </a:rPr>
                        <a:t>1</a:t>
                      </a:r>
                      <a:endParaRPr lang="en-US" sz="700" dirty="0">
                        <a:latin typeface="+mj-lt"/>
                        <a:cs typeface="+mj-lt"/>
                      </a:endParaRPr>
                    </a:p>
                  </a:txBody>
                  <a:tcPr marL="5374" marR="5374" marT="5374" marB="5374"/>
                </a:tc>
                <a:tc>
                  <a:txBody>
                    <a:bodyPr/>
                    <a:p>
                      <a:r>
                        <a:rPr lang="en-US" sz="700" dirty="0">
                          <a:latin typeface="+mj-lt"/>
                          <a:cs typeface="+mj-lt"/>
                        </a:rPr>
                        <a:t>Red</a:t>
                      </a:r>
                      <a:endParaRPr lang="en-US" sz="700" dirty="0">
                        <a:latin typeface="+mj-lt"/>
                        <a:cs typeface="+mj-lt"/>
                      </a:endParaRPr>
                    </a:p>
                  </a:txBody>
                  <a:tcPr marL="5374" marR="5374" marT="5374" marB="5374"/>
                </a:tc>
              </a:tr>
              <a:tr h="217947">
                <a:tc>
                  <a:txBody>
                    <a:bodyPr/>
                    <a:p>
                      <a:r>
                        <a:rPr lang="en-US" sz="700" dirty="0">
                          <a:latin typeface="+mj-lt"/>
                          <a:cs typeface="+mj-lt"/>
                        </a:rPr>
                        <a:t>2</a:t>
                      </a:r>
                      <a:endParaRPr lang="en-US" sz="700" dirty="0">
                        <a:latin typeface="+mj-lt"/>
                        <a:cs typeface="+mj-lt"/>
                      </a:endParaRPr>
                    </a:p>
                  </a:txBody>
                  <a:tcPr marL="5374" marR="5374" marT="5374" marB="5374"/>
                </a:tc>
                <a:tc>
                  <a:txBody>
                    <a:bodyPr/>
                    <a:p>
                      <a:r>
                        <a:rPr lang="en-US" sz="700" dirty="0">
                          <a:latin typeface="+mj-lt"/>
                          <a:cs typeface="+mj-lt"/>
                        </a:rPr>
                        <a:t>NULL</a:t>
                      </a:r>
                      <a:endParaRPr lang="en-US" sz="700" dirty="0">
                        <a:latin typeface="+mj-lt"/>
                        <a:cs typeface="+mj-lt"/>
                      </a:endParaRPr>
                    </a:p>
                  </a:txBody>
                  <a:tcPr marL="5374" marR="5374" marT="5374" marB="5374"/>
                </a:tc>
              </a:tr>
              <a:tr h="217947">
                <a:tc>
                  <a:txBody>
                    <a:bodyPr/>
                    <a:p>
                      <a:r>
                        <a:rPr lang="en-US" sz="700" dirty="0">
                          <a:latin typeface="+mj-lt"/>
                          <a:cs typeface="+mj-lt"/>
                        </a:rPr>
                        <a:t>3</a:t>
                      </a:r>
                      <a:endParaRPr lang="en-US" sz="700" dirty="0">
                        <a:latin typeface="+mj-lt"/>
                        <a:cs typeface="+mj-lt"/>
                      </a:endParaRPr>
                    </a:p>
                  </a:txBody>
                  <a:tcPr marL="5374" marR="5374" marT="5374" marB="5374"/>
                </a:tc>
                <a:tc>
                  <a:txBody>
                    <a:bodyPr/>
                    <a:p>
                      <a:r>
                        <a:rPr lang="en-US" sz="700" dirty="0">
                          <a:latin typeface="+mj-lt"/>
                          <a:cs typeface="+mj-lt"/>
                        </a:rPr>
                        <a:t>Green</a:t>
                      </a:r>
                      <a:endParaRPr lang="en-US" sz="700" dirty="0">
                        <a:latin typeface="+mj-lt"/>
                        <a:cs typeface="+mj-lt"/>
                      </a:endParaRPr>
                    </a:p>
                  </a:txBody>
                  <a:tcPr marL="5374" marR="5374" marT="5374" marB="5374"/>
                </a:tc>
              </a:tr>
            </a:tbl>
          </a:graphicData>
        </a:graphic>
      </p:graphicFrame>
      <p:graphicFrame>
        <p:nvGraphicFramePr>
          <p:cNvPr id="24" name="Table 12"/>
          <p:cNvGraphicFramePr>
            <a:graphicFrameLocks noGrp="1"/>
          </p:cNvGraphicFramePr>
          <p:nvPr/>
        </p:nvGraphicFramePr>
        <p:xfrm>
          <a:off x="2399964" y="2051411"/>
          <a:ext cx="1182673" cy="871855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591185"/>
                <a:gridCol w="591488"/>
              </a:tblGrid>
              <a:tr h="217947">
                <a:tc>
                  <a:txBody>
                    <a:bodyPr/>
                    <a:p>
                      <a:r>
                        <a:rPr lang="en-US" sz="700" dirty="0">
                          <a:latin typeface="+mj-lt"/>
                          <a:cs typeface="+mj-lt"/>
                        </a:rPr>
                        <a:t>Example ID</a:t>
                      </a:r>
                      <a:endParaRPr lang="en-US" sz="700" dirty="0">
                        <a:latin typeface="+mj-lt"/>
                        <a:cs typeface="+mj-lt"/>
                      </a:endParaRPr>
                    </a:p>
                  </a:txBody>
                  <a:tcPr marL="5374" marR="5374" marT="5374" marB="5374"/>
                </a:tc>
                <a:tc>
                  <a:txBody>
                    <a:bodyPr/>
                    <a:p>
                      <a:r>
                        <a:rPr lang="en-US" sz="700" dirty="0">
                          <a:latin typeface="+mj-lt"/>
                          <a:cs typeface="+mj-lt"/>
                        </a:rPr>
                        <a:t>Color</a:t>
                      </a:r>
                      <a:endParaRPr lang="en-US" sz="700" dirty="0">
                        <a:latin typeface="+mj-lt"/>
                        <a:cs typeface="+mj-lt"/>
                      </a:endParaRPr>
                    </a:p>
                  </a:txBody>
                  <a:tcPr marL="5374" marR="5374" marT="5374" marB="5374"/>
                </a:tc>
              </a:tr>
              <a:tr h="217947">
                <a:tc>
                  <a:txBody>
                    <a:bodyPr/>
                    <a:p>
                      <a:r>
                        <a:rPr lang="en-US" sz="700" dirty="0">
                          <a:latin typeface="+mj-lt"/>
                          <a:cs typeface="+mj-lt"/>
                        </a:rPr>
                        <a:t>1</a:t>
                      </a:r>
                      <a:endParaRPr lang="en-US" sz="700" dirty="0">
                        <a:latin typeface="+mj-lt"/>
                        <a:cs typeface="+mj-lt"/>
                      </a:endParaRPr>
                    </a:p>
                  </a:txBody>
                  <a:tcPr marL="5374" marR="5374" marT="5374" marB="5374"/>
                </a:tc>
                <a:tc>
                  <a:txBody>
                    <a:bodyPr/>
                    <a:p>
                      <a:r>
                        <a:rPr lang="en-US" sz="700" dirty="0">
                          <a:latin typeface="+mj-lt"/>
                          <a:cs typeface="+mj-lt"/>
                        </a:rPr>
                        <a:t>Red</a:t>
                      </a:r>
                      <a:endParaRPr lang="en-US" sz="700" dirty="0">
                        <a:latin typeface="+mj-lt"/>
                        <a:cs typeface="+mj-lt"/>
                      </a:endParaRPr>
                    </a:p>
                  </a:txBody>
                  <a:tcPr marL="5374" marR="5374" marT="5374" marB="5374"/>
                </a:tc>
              </a:tr>
              <a:tr h="217947">
                <a:tc>
                  <a:txBody>
                    <a:bodyPr/>
                    <a:p>
                      <a:r>
                        <a:rPr lang="en-US" sz="700" dirty="0">
                          <a:latin typeface="+mj-lt"/>
                          <a:cs typeface="+mj-lt"/>
                        </a:rPr>
                        <a:t>3</a:t>
                      </a:r>
                      <a:endParaRPr lang="en-US" sz="700" dirty="0">
                        <a:latin typeface="+mj-lt"/>
                        <a:cs typeface="+mj-lt"/>
                      </a:endParaRPr>
                    </a:p>
                  </a:txBody>
                  <a:tcPr marL="5374" marR="5374" marT="5374" marB="5374"/>
                </a:tc>
                <a:tc>
                  <a:txBody>
                    <a:bodyPr/>
                    <a:p>
                      <a:r>
                        <a:rPr lang="en-US" sz="700" dirty="0">
                          <a:latin typeface="+mj-lt"/>
                          <a:cs typeface="+mj-lt"/>
                        </a:rPr>
                        <a:t>Green</a:t>
                      </a:r>
                      <a:endParaRPr lang="en-US" sz="700" dirty="0">
                        <a:latin typeface="+mj-lt"/>
                        <a:cs typeface="+mj-lt"/>
                      </a:endParaRPr>
                    </a:p>
                  </a:txBody>
                  <a:tcPr marL="5374" marR="5374" marT="5374" marB="5374"/>
                </a:tc>
              </a:tr>
            </a:tbl>
          </a:graphicData>
        </a:graphic>
      </p:graphicFrame>
      <p:sp>
        <p:nvSpPr>
          <p:cNvPr id="26" name="Google Shape;898;p88"/>
          <p:cNvSpPr txBox="1"/>
          <p:nvPr/>
        </p:nvSpPr>
        <p:spPr>
          <a:xfrm>
            <a:off x="649927" y="1832168"/>
            <a:ext cx="1316236" cy="194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Cleaning</a:t>
            </a:r>
            <a:endParaRPr lang="en-US" sz="10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1966163" y="2487304"/>
            <a:ext cx="271261" cy="0"/>
          </a:xfrm>
          <a:prstGeom prst="straightConnector1">
            <a:avLst/>
          </a:prstGeom>
          <a:ln w="19050">
            <a:solidFill>
              <a:schemeClr val="tx2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Group 87"/>
          <p:cNvGrpSpPr/>
          <p:nvPr/>
        </p:nvGrpSpPr>
        <p:grpSpPr>
          <a:xfrm>
            <a:off x="658495" y="3201670"/>
            <a:ext cx="2329180" cy="1350010"/>
            <a:chOff x="1037" y="5042"/>
            <a:chExt cx="3668" cy="2126"/>
          </a:xfrm>
        </p:grpSpPr>
        <p:cxnSp>
          <p:nvCxnSpPr>
            <p:cNvPr id="90" name="Straight Arrow Connector 89"/>
            <p:cNvCxnSpPr/>
            <p:nvPr/>
          </p:nvCxnSpPr>
          <p:spPr>
            <a:xfrm>
              <a:off x="2924" y="6181"/>
              <a:ext cx="427" cy="0"/>
            </a:xfrm>
            <a:prstGeom prst="straightConnector1">
              <a:avLst/>
            </a:prstGeom>
            <a:ln w="19050">
              <a:solidFill>
                <a:schemeClr val="tx2">
                  <a:lumMod val="75000"/>
                </a:schemeClr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Google Shape;898;p88"/>
            <p:cNvSpPr txBox="1"/>
            <p:nvPr/>
          </p:nvSpPr>
          <p:spPr>
            <a:xfrm>
              <a:off x="1065" y="5042"/>
              <a:ext cx="1661" cy="30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4" tIns="9144" rIns="9144" bIns="9144" anchor="t" anchorCtr="0">
              <a:spAutoFit/>
            </a:bodyPr>
            <a:p>
              <a:pPr marR="0" lvl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 dirty="0">
                  <a:solidFill>
                    <a:schemeClr val="accent6"/>
                  </a:solidFill>
                  <a:latin typeface="+mj-lt"/>
                  <a:ea typeface="Montserrat"/>
                  <a:cs typeface="+mj-lt"/>
                  <a:sym typeface="Montserrat"/>
                </a:rPr>
                <a:t>Scaling</a:t>
              </a:r>
              <a:endPara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endParaRPr>
            </a:p>
          </p:txBody>
        </p:sp>
        <p:grpSp>
          <p:nvGrpSpPr>
            <p:cNvPr id="100" name="Group 99"/>
            <p:cNvGrpSpPr/>
            <p:nvPr/>
          </p:nvGrpSpPr>
          <p:grpSpPr>
            <a:xfrm rot="0">
              <a:off x="3375" y="5448"/>
              <a:ext cx="1330" cy="1720"/>
              <a:chOff x="3687" y="4360"/>
              <a:chExt cx="1330" cy="1720"/>
            </a:xfrm>
          </p:grpSpPr>
          <p:grpSp>
            <p:nvGrpSpPr>
              <p:cNvPr id="114" name="Group 113"/>
              <p:cNvGrpSpPr/>
              <p:nvPr/>
            </p:nvGrpSpPr>
            <p:grpSpPr>
              <a:xfrm>
                <a:off x="3923" y="4360"/>
                <a:ext cx="1094" cy="1660"/>
                <a:chOff x="3923" y="4360"/>
                <a:chExt cx="1094" cy="1660"/>
              </a:xfrm>
            </p:grpSpPr>
            <p:sp>
              <p:nvSpPr>
                <p:cNvPr id="116" name="Freeform: Shape 91"/>
                <p:cNvSpPr/>
                <p:nvPr/>
              </p:nvSpPr>
              <p:spPr>
                <a:xfrm rot="5233408">
                  <a:off x="3784" y="4902"/>
                  <a:ext cx="1246" cy="953"/>
                </a:xfrm>
                <a:custGeom>
                  <a:avLst/>
                  <a:gdLst>
                    <a:gd name="connsiteX0" fmla="*/ 0 w 1528763"/>
                    <a:gd name="connsiteY0" fmla="*/ 752475 h 785813"/>
                    <a:gd name="connsiteX1" fmla="*/ 366713 w 1528763"/>
                    <a:gd name="connsiteY1" fmla="*/ 709613 h 785813"/>
                    <a:gd name="connsiteX2" fmla="*/ 528638 w 1528763"/>
                    <a:gd name="connsiteY2" fmla="*/ 333375 h 785813"/>
                    <a:gd name="connsiteX3" fmla="*/ 795338 w 1528763"/>
                    <a:gd name="connsiteY3" fmla="*/ 0 h 785813"/>
                    <a:gd name="connsiteX4" fmla="*/ 1028700 w 1528763"/>
                    <a:gd name="connsiteY4" fmla="*/ 342900 h 785813"/>
                    <a:gd name="connsiteX5" fmla="*/ 1171575 w 1528763"/>
                    <a:gd name="connsiteY5" fmla="*/ 733425 h 785813"/>
                    <a:gd name="connsiteX6" fmla="*/ 1528763 w 1528763"/>
                    <a:gd name="connsiteY6" fmla="*/ 785813 h 7858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528763" h="785813">
                      <a:moveTo>
                        <a:pt x="0" y="752475"/>
                      </a:moveTo>
                      <a:lnTo>
                        <a:pt x="366713" y="709613"/>
                      </a:lnTo>
                      <a:lnTo>
                        <a:pt x="528638" y="333375"/>
                      </a:lnTo>
                      <a:lnTo>
                        <a:pt x="795338" y="0"/>
                      </a:lnTo>
                      <a:lnTo>
                        <a:pt x="1028700" y="342900"/>
                      </a:lnTo>
                      <a:lnTo>
                        <a:pt x="1171575" y="733425"/>
                      </a:lnTo>
                      <a:lnTo>
                        <a:pt x="1528763" y="785813"/>
                      </a:lnTo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dirty="0">
                    <a:latin typeface="+mj-lt"/>
                    <a:cs typeface="+mj-lt"/>
                  </a:endParaRPr>
                </a:p>
              </p:txBody>
            </p:sp>
            <p:cxnSp>
              <p:nvCxnSpPr>
                <p:cNvPr id="118" name="Straight Connector 117"/>
                <p:cNvCxnSpPr/>
                <p:nvPr/>
              </p:nvCxnSpPr>
              <p:spPr>
                <a:xfrm rot="5400000">
                  <a:off x="3112" y="5190"/>
                  <a:ext cx="1661" cy="0"/>
                </a:xfrm>
                <a:prstGeom prst="line">
                  <a:avLst/>
                </a:prstGeom>
                <a:ln w="28575"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Straight Connector 118"/>
                <p:cNvCxnSpPr/>
                <p:nvPr/>
              </p:nvCxnSpPr>
              <p:spPr>
                <a:xfrm rot="5400000">
                  <a:off x="4470" y="5451"/>
                  <a:ext cx="0" cy="1094"/>
                </a:xfrm>
                <a:prstGeom prst="line">
                  <a:avLst/>
                </a:prstGeom>
                <a:ln w="28575"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0" name="Google Shape;898;p88"/>
              <p:cNvSpPr txBox="1"/>
              <p:nvPr/>
            </p:nvSpPr>
            <p:spPr>
              <a:xfrm>
                <a:off x="3687" y="4785"/>
                <a:ext cx="186" cy="2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4" tIns="9144" rIns="9144" bIns="9144" anchor="t" anchorCtr="0">
                <a:spAutoFit/>
              </a:bodyPr>
              <a:p>
                <a:pPr marR="0" lvl="0" algn="r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solidFill>
                      <a:schemeClr val="accent6"/>
                    </a:solidFill>
                    <a:latin typeface="+mj-lt"/>
                    <a:ea typeface="Montserrat"/>
                    <a:cs typeface="+mj-lt"/>
                    <a:sym typeface="Montserrat"/>
                  </a:rPr>
                  <a:t>1</a:t>
                </a:r>
                <a:endParaRPr lang="en-US" sz="800" dirty="0">
                  <a:solidFill>
                    <a:schemeClr val="accent6"/>
                  </a:solidFill>
                  <a:latin typeface="+mj-lt"/>
                  <a:ea typeface="Montserrat"/>
                  <a:cs typeface="+mj-lt"/>
                  <a:sym typeface="Montserrat"/>
                </a:endParaRPr>
              </a:p>
            </p:txBody>
          </p:sp>
          <p:sp>
            <p:nvSpPr>
              <p:cNvPr id="121" name="Google Shape;898;p88"/>
              <p:cNvSpPr txBox="1"/>
              <p:nvPr/>
            </p:nvSpPr>
            <p:spPr>
              <a:xfrm>
                <a:off x="3687" y="5830"/>
                <a:ext cx="186" cy="2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4" tIns="9144" rIns="9144" bIns="9144" anchor="t" anchorCtr="0">
                <a:spAutoFit/>
              </a:bodyPr>
              <a:p>
                <a:pPr marR="0" lvl="0" algn="r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solidFill>
                      <a:schemeClr val="accent6"/>
                    </a:solidFill>
                    <a:latin typeface="+mj-lt"/>
                    <a:ea typeface="Montserrat"/>
                    <a:cs typeface="+mj-lt"/>
                    <a:sym typeface="Montserrat"/>
                  </a:rPr>
                  <a:t>0</a:t>
                </a:r>
                <a:endParaRPr lang="en-US" sz="800" dirty="0">
                  <a:solidFill>
                    <a:schemeClr val="accent6"/>
                  </a:solidFill>
                  <a:latin typeface="+mj-lt"/>
                  <a:ea typeface="Montserrat"/>
                  <a:cs typeface="+mj-lt"/>
                  <a:sym typeface="Montserrat"/>
                </a:endParaRPr>
              </a:p>
            </p:txBody>
          </p:sp>
        </p:grpSp>
        <p:grpSp>
          <p:nvGrpSpPr>
            <p:cNvPr id="122" name="Group 121"/>
            <p:cNvGrpSpPr/>
            <p:nvPr/>
          </p:nvGrpSpPr>
          <p:grpSpPr>
            <a:xfrm>
              <a:off x="1037" y="5433"/>
              <a:ext cx="1614" cy="1656"/>
              <a:chOff x="1037" y="5433"/>
              <a:chExt cx="1614" cy="1656"/>
            </a:xfrm>
          </p:grpSpPr>
          <p:sp>
            <p:nvSpPr>
              <p:cNvPr id="123" name="Google Shape;898;p88"/>
              <p:cNvSpPr txBox="1"/>
              <p:nvPr/>
            </p:nvSpPr>
            <p:spPr>
              <a:xfrm>
                <a:off x="1037" y="5448"/>
                <a:ext cx="505" cy="2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4" tIns="9144" rIns="9144" bIns="9144" anchor="t" anchorCtr="0">
                <a:spAutoFit/>
              </a:bodyPr>
              <a:p>
                <a:pPr marR="0" lvl="0" algn="r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solidFill>
                      <a:schemeClr val="accent6"/>
                    </a:solidFill>
                    <a:latin typeface="+mj-lt"/>
                    <a:ea typeface="Montserrat"/>
                    <a:cs typeface="+mj-lt"/>
                    <a:sym typeface="Montserrat"/>
                  </a:rPr>
                  <a:t>8000</a:t>
                </a:r>
                <a:endParaRPr lang="en-US" sz="800" dirty="0">
                  <a:solidFill>
                    <a:schemeClr val="accent6"/>
                  </a:solidFill>
                  <a:latin typeface="+mj-lt"/>
                  <a:ea typeface="Montserrat"/>
                  <a:cs typeface="+mj-lt"/>
                  <a:sym typeface="Montserrat"/>
                </a:endParaRPr>
              </a:p>
            </p:txBody>
          </p:sp>
          <p:sp>
            <p:nvSpPr>
              <p:cNvPr id="124" name="Google Shape;898;p88"/>
              <p:cNvSpPr txBox="1"/>
              <p:nvPr/>
            </p:nvSpPr>
            <p:spPr>
              <a:xfrm>
                <a:off x="1037" y="6493"/>
                <a:ext cx="505" cy="2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4" tIns="9144" rIns="9144" bIns="9144" anchor="t" anchorCtr="0">
                <a:spAutoFit/>
              </a:bodyPr>
              <a:p>
                <a:pPr marR="0" lvl="0" algn="r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solidFill>
                      <a:schemeClr val="accent6"/>
                    </a:solidFill>
                    <a:latin typeface="+mj-lt"/>
                    <a:ea typeface="Montserrat"/>
                    <a:cs typeface="+mj-lt"/>
                    <a:sym typeface="Montserrat"/>
                  </a:rPr>
                  <a:t>5000</a:t>
                </a:r>
                <a:endParaRPr lang="en-US" sz="800" dirty="0">
                  <a:solidFill>
                    <a:schemeClr val="accent6"/>
                  </a:solidFill>
                  <a:latin typeface="+mj-lt"/>
                  <a:ea typeface="Montserrat"/>
                  <a:cs typeface="+mj-lt"/>
                  <a:sym typeface="Montserrat"/>
                </a:endParaRPr>
              </a:p>
            </p:txBody>
          </p:sp>
          <p:grpSp>
            <p:nvGrpSpPr>
              <p:cNvPr id="125" name="Group 124"/>
              <p:cNvGrpSpPr/>
              <p:nvPr/>
            </p:nvGrpSpPr>
            <p:grpSpPr>
              <a:xfrm>
                <a:off x="1557" y="5433"/>
                <a:ext cx="1094" cy="1656"/>
                <a:chOff x="1557" y="5433"/>
                <a:chExt cx="1094" cy="1656"/>
              </a:xfrm>
            </p:grpSpPr>
            <p:sp>
              <p:nvSpPr>
                <p:cNvPr id="126" name="Freeform: Shape 91"/>
                <p:cNvSpPr/>
                <p:nvPr/>
              </p:nvSpPr>
              <p:spPr>
                <a:xfrm rot="5233408">
                  <a:off x="1418" y="5580"/>
                  <a:ext cx="1246" cy="953"/>
                </a:xfrm>
                <a:custGeom>
                  <a:avLst/>
                  <a:gdLst>
                    <a:gd name="connsiteX0" fmla="*/ 0 w 1528763"/>
                    <a:gd name="connsiteY0" fmla="*/ 752475 h 785813"/>
                    <a:gd name="connsiteX1" fmla="*/ 366713 w 1528763"/>
                    <a:gd name="connsiteY1" fmla="*/ 709613 h 785813"/>
                    <a:gd name="connsiteX2" fmla="*/ 528638 w 1528763"/>
                    <a:gd name="connsiteY2" fmla="*/ 333375 h 785813"/>
                    <a:gd name="connsiteX3" fmla="*/ 795338 w 1528763"/>
                    <a:gd name="connsiteY3" fmla="*/ 0 h 785813"/>
                    <a:gd name="connsiteX4" fmla="*/ 1028700 w 1528763"/>
                    <a:gd name="connsiteY4" fmla="*/ 342900 h 785813"/>
                    <a:gd name="connsiteX5" fmla="*/ 1171575 w 1528763"/>
                    <a:gd name="connsiteY5" fmla="*/ 733425 h 785813"/>
                    <a:gd name="connsiteX6" fmla="*/ 1528763 w 1528763"/>
                    <a:gd name="connsiteY6" fmla="*/ 785813 h 7858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528763" h="785813">
                      <a:moveTo>
                        <a:pt x="0" y="752475"/>
                      </a:moveTo>
                      <a:lnTo>
                        <a:pt x="366713" y="709613"/>
                      </a:lnTo>
                      <a:lnTo>
                        <a:pt x="528638" y="333375"/>
                      </a:lnTo>
                      <a:lnTo>
                        <a:pt x="795338" y="0"/>
                      </a:lnTo>
                      <a:lnTo>
                        <a:pt x="1028700" y="342900"/>
                      </a:lnTo>
                      <a:lnTo>
                        <a:pt x="1171575" y="733425"/>
                      </a:lnTo>
                      <a:lnTo>
                        <a:pt x="1528763" y="785813"/>
                      </a:lnTo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dirty="0">
                    <a:latin typeface="+mj-lt"/>
                    <a:cs typeface="+mj-lt"/>
                  </a:endParaRPr>
                </a:p>
              </p:txBody>
            </p:sp>
            <p:cxnSp>
              <p:nvCxnSpPr>
                <p:cNvPr id="127" name="Straight Connector 126"/>
                <p:cNvCxnSpPr/>
                <p:nvPr/>
              </p:nvCxnSpPr>
              <p:spPr>
                <a:xfrm>
                  <a:off x="1577" y="5448"/>
                  <a:ext cx="0" cy="1346"/>
                </a:xfrm>
                <a:prstGeom prst="line">
                  <a:avLst/>
                </a:prstGeom>
                <a:ln w="28575"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>
                <a:xfrm rot="5400000">
                  <a:off x="2104" y="6539"/>
                  <a:ext cx="0" cy="1094"/>
                </a:xfrm>
                <a:prstGeom prst="line">
                  <a:avLst/>
                </a:prstGeom>
                <a:ln w="28575"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>
                <a:xfrm>
                  <a:off x="1577" y="7019"/>
                  <a:ext cx="0" cy="71"/>
                </a:xfrm>
                <a:prstGeom prst="line">
                  <a:avLst/>
                </a:prstGeom>
                <a:ln w="28575"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0" name="Oval 129"/>
                <p:cNvSpPr/>
                <p:nvPr/>
              </p:nvSpPr>
              <p:spPr>
                <a:xfrm>
                  <a:off x="1557" y="6818"/>
                  <a:ext cx="43" cy="43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31" name="Oval 130"/>
                <p:cNvSpPr/>
                <p:nvPr/>
              </p:nvSpPr>
              <p:spPr>
                <a:xfrm>
                  <a:off x="1557" y="6878"/>
                  <a:ext cx="43" cy="43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32" name="Oval 131"/>
                <p:cNvSpPr/>
                <p:nvPr/>
              </p:nvSpPr>
              <p:spPr>
                <a:xfrm>
                  <a:off x="1557" y="6938"/>
                  <a:ext cx="43" cy="43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</p:grpSp>
      </p:grpSp>
    </p:spTree>
  </p:cSld>
  <p:clrMapOvr>
    <a:masterClrMapping/>
  </p:clrMapOvr>
  <p:transition spd="med">
    <p:fade/>
  </p:transition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93100" y="420575"/>
            <a:ext cx="8181300" cy="502800"/>
          </a:xfrm>
        </p:spPr>
        <p:txBody>
          <a:bodyPr/>
          <a:lstStyle/>
          <a:p>
            <a:r>
              <a:rPr lang="en-US" dirty="0"/>
              <a:t>Data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7331103" y="141172"/>
            <a:ext cx="914400" cy="914400"/>
            <a:chOff x="7331103" y="141172"/>
            <a:chExt cx="914400" cy="914400"/>
          </a:xfrm>
        </p:grpSpPr>
        <p:grpSp>
          <p:nvGrpSpPr>
            <p:cNvPr id="28" name="Group 27"/>
            <p:cNvGrpSpPr/>
            <p:nvPr/>
          </p:nvGrpSpPr>
          <p:grpSpPr>
            <a:xfrm>
              <a:off x="7331103" y="141172"/>
              <a:ext cx="914400" cy="914400"/>
              <a:chOff x="5776624" y="2188023"/>
              <a:chExt cx="1695840" cy="1816343"/>
            </a:xfrm>
          </p:grpSpPr>
          <p:grpSp>
            <p:nvGrpSpPr>
              <p:cNvPr id="29" name="Group 28"/>
              <p:cNvGrpSpPr/>
              <p:nvPr/>
            </p:nvGrpSpPr>
            <p:grpSpPr>
              <a:xfrm>
                <a:off x="6578825" y="2188023"/>
                <a:ext cx="58419" cy="1816343"/>
                <a:chOff x="7482841" y="2111311"/>
                <a:chExt cx="58419" cy="1816343"/>
              </a:xfrm>
            </p:grpSpPr>
            <p:cxnSp>
              <p:nvCxnSpPr>
                <p:cNvPr id="42" name="Connector: Curved 41"/>
                <p:cNvCxnSpPr>
                  <a:stCxn id="44" idx="1"/>
                  <a:endCxn id="45" idx="1"/>
                </p:cNvCxnSpPr>
                <p:nvPr/>
              </p:nvCxnSpPr>
              <p:spPr>
                <a:xfrm rot="10800000">
                  <a:off x="7482841" y="2209031"/>
                  <a:ext cx="12700" cy="1620905"/>
                </a:xfrm>
                <a:prstGeom prst="curvedConnector3">
                  <a:avLst>
                    <a:gd name="adj1" fmla="val 5850000"/>
                  </a:avLst>
                </a:prstGeom>
                <a:ln w="19050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Connector: Curved 42"/>
                <p:cNvCxnSpPr>
                  <a:stCxn id="45" idx="3"/>
                  <a:endCxn id="44" idx="3"/>
                </p:cNvCxnSpPr>
                <p:nvPr/>
              </p:nvCxnSpPr>
              <p:spPr>
                <a:xfrm>
                  <a:off x="7528560" y="2209030"/>
                  <a:ext cx="12700" cy="1620905"/>
                </a:xfrm>
                <a:prstGeom prst="curvedConnector3">
                  <a:avLst>
                    <a:gd name="adj1" fmla="val 6300000"/>
                  </a:avLst>
                </a:prstGeom>
                <a:ln w="19050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4" name="Google Shape;898;p88"/>
                <p:cNvSpPr txBox="1"/>
                <p:nvPr/>
              </p:nvSpPr>
              <p:spPr>
                <a:xfrm>
                  <a:off x="7482841" y="3732216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  <p:sp>
              <p:nvSpPr>
                <p:cNvPr id="45" name="Google Shape;898;p88"/>
                <p:cNvSpPr txBox="1"/>
                <p:nvPr/>
              </p:nvSpPr>
              <p:spPr>
                <a:xfrm>
                  <a:off x="7482841" y="2111311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</p:grpSp>
          <p:grpSp>
            <p:nvGrpSpPr>
              <p:cNvPr id="30" name="Group 29"/>
              <p:cNvGrpSpPr/>
              <p:nvPr/>
            </p:nvGrpSpPr>
            <p:grpSpPr>
              <a:xfrm>
                <a:off x="6578825" y="2692608"/>
                <a:ext cx="58419" cy="1311758"/>
                <a:chOff x="5889186" y="1248788"/>
                <a:chExt cx="58419" cy="1311758"/>
              </a:xfrm>
            </p:grpSpPr>
            <p:cxnSp>
              <p:nvCxnSpPr>
                <p:cNvPr id="38" name="Connector: Curved 37"/>
                <p:cNvCxnSpPr>
                  <a:stCxn id="40" idx="1"/>
                  <a:endCxn id="41" idx="1"/>
                </p:cNvCxnSpPr>
                <p:nvPr/>
              </p:nvCxnSpPr>
              <p:spPr>
                <a:xfrm rot="10800000">
                  <a:off x="5889186" y="1346507"/>
                  <a:ext cx="12700" cy="1116320"/>
                </a:xfrm>
                <a:prstGeom prst="curvedConnector3">
                  <a:avLst>
                    <a:gd name="adj1" fmla="val 4300000"/>
                  </a:avLst>
                </a:prstGeom>
                <a:ln w="19050">
                  <a:solidFill>
                    <a:schemeClr val="accent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nector: Curved 38"/>
                <p:cNvCxnSpPr>
                  <a:stCxn id="41" idx="3"/>
                  <a:endCxn id="40" idx="3"/>
                </p:cNvCxnSpPr>
                <p:nvPr/>
              </p:nvCxnSpPr>
              <p:spPr>
                <a:xfrm>
                  <a:off x="5934905" y="1346507"/>
                  <a:ext cx="12700" cy="1116320"/>
                </a:xfrm>
                <a:prstGeom prst="curvedConnector3">
                  <a:avLst>
                    <a:gd name="adj1" fmla="val 4300000"/>
                  </a:avLst>
                </a:prstGeom>
                <a:ln w="19050">
                  <a:solidFill>
                    <a:schemeClr val="accent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0" name="Google Shape;898;p88"/>
                <p:cNvSpPr txBox="1"/>
                <p:nvPr/>
              </p:nvSpPr>
              <p:spPr>
                <a:xfrm>
                  <a:off x="5889186" y="2365108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  <p:sp>
              <p:nvSpPr>
                <p:cNvPr id="41" name="Google Shape;898;p88"/>
                <p:cNvSpPr txBox="1"/>
                <p:nvPr/>
              </p:nvSpPr>
              <p:spPr>
                <a:xfrm>
                  <a:off x="5889186" y="1248788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</p:grpSp>
          <p:sp>
            <p:nvSpPr>
              <p:cNvPr id="31" name="Oval 30"/>
              <p:cNvSpPr/>
              <p:nvPr/>
            </p:nvSpPr>
            <p:spPr>
              <a:xfrm>
                <a:off x="5776624" y="2188023"/>
                <a:ext cx="1695840" cy="1807446"/>
              </a:xfrm>
              <a:prstGeom prst="ellipse">
                <a:avLst/>
              </a:prstGeom>
              <a:solidFill>
                <a:schemeClr val="bg1">
                  <a:alpha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+mj-lt"/>
                </a:endParaRPr>
              </a:p>
            </p:txBody>
          </p:sp>
          <p:grpSp>
            <p:nvGrpSpPr>
              <p:cNvPr id="32" name="Group 31"/>
              <p:cNvGrpSpPr/>
              <p:nvPr/>
            </p:nvGrpSpPr>
            <p:grpSpPr>
              <a:xfrm>
                <a:off x="6578825" y="3138427"/>
                <a:ext cx="58419" cy="768220"/>
                <a:chOff x="1190898" y="3138427"/>
                <a:chExt cx="58419" cy="768220"/>
              </a:xfrm>
            </p:grpSpPr>
            <p:cxnSp>
              <p:nvCxnSpPr>
                <p:cNvPr id="36" name="Connector: Curved 35"/>
                <p:cNvCxnSpPr>
                  <a:stCxn id="34" idx="1"/>
                  <a:endCxn id="35" idx="1"/>
                </p:cNvCxnSpPr>
                <p:nvPr/>
              </p:nvCxnSpPr>
              <p:spPr>
                <a:xfrm rot="10800000">
                  <a:off x="1190898" y="3138427"/>
                  <a:ext cx="12700" cy="768220"/>
                </a:xfrm>
                <a:prstGeom prst="curvedConnector3">
                  <a:avLst>
                    <a:gd name="adj1" fmla="val 2950000"/>
                  </a:avLst>
                </a:prstGeom>
                <a:ln w="19050">
                  <a:solidFill>
                    <a:schemeClr val="accent5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Connector: Curved 36"/>
                <p:cNvCxnSpPr>
                  <a:stCxn id="35" idx="3"/>
                  <a:endCxn id="34" idx="3"/>
                </p:cNvCxnSpPr>
                <p:nvPr/>
              </p:nvCxnSpPr>
              <p:spPr>
                <a:xfrm>
                  <a:off x="1236617" y="3138427"/>
                  <a:ext cx="12700" cy="768220"/>
                </a:xfrm>
                <a:prstGeom prst="curvedConnector3">
                  <a:avLst>
                    <a:gd name="adj1" fmla="val 3000000"/>
                  </a:avLst>
                </a:prstGeom>
                <a:ln w="19050">
                  <a:solidFill>
                    <a:schemeClr val="accent5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3" name="Group 32"/>
              <p:cNvGrpSpPr/>
              <p:nvPr/>
            </p:nvGrpSpPr>
            <p:grpSpPr>
              <a:xfrm>
                <a:off x="6578825" y="3040708"/>
                <a:ext cx="45719" cy="963658"/>
                <a:chOff x="5501641" y="2963996"/>
                <a:chExt cx="45719" cy="963658"/>
              </a:xfrm>
            </p:grpSpPr>
            <p:sp>
              <p:nvSpPr>
                <p:cNvPr id="34" name="Google Shape;898;p88"/>
                <p:cNvSpPr txBox="1"/>
                <p:nvPr/>
              </p:nvSpPr>
              <p:spPr>
                <a:xfrm>
                  <a:off x="5501641" y="3732216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  <p:sp>
              <p:nvSpPr>
                <p:cNvPr id="35" name="Google Shape;898;p88"/>
                <p:cNvSpPr txBox="1"/>
                <p:nvPr/>
              </p:nvSpPr>
              <p:spPr>
                <a:xfrm>
                  <a:off x="5501641" y="2963996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</p:grpSp>
        </p:grpSp>
        <p:sp>
          <p:nvSpPr>
            <p:cNvPr id="9" name="Google Shape;898;p88"/>
            <p:cNvSpPr txBox="1"/>
            <p:nvPr/>
          </p:nvSpPr>
          <p:spPr>
            <a:xfrm>
              <a:off x="7436418" y="766157"/>
              <a:ext cx="668161" cy="1069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4" tIns="9144" rIns="9144" bIns="9144" anchor="t" anchorCtr="0">
              <a:spAutoFit/>
            </a:bodyPr>
            <a:lstStyle/>
            <a:p>
              <a:pPr marR="0" lvl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500" b="1" dirty="0">
                  <a:solidFill>
                    <a:schemeClr val="accent5"/>
                  </a:solidFill>
                  <a:latin typeface="+mj-lt"/>
                  <a:ea typeface="Montserrat"/>
                  <a:cs typeface="+mj-lt"/>
                  <a:sym typeface="Montserrat"/>
                </a:rPr>
                <a:t>Build</a:t>
              </a:r>
              <a:endParaRPr lang="en-US" sz="500" b="1" dirty="0">
                <a:solidFill>
                  <a:schemeClr val="accent5"/>
                </a:solidFill>
                <a:latin typeface="+mj-lt"/>
                <a:ea typeface="Montserrat"/>
                <a:cs typeface="+mj-lt"/>
                <a:sym typeface="Montserrat"/>
              </a:endParaRPr>
            </a:p>
          </p:txBody>
        </p:sp>
      </p:grpSp>
      <p:sp>
        <p:nvSpPr>
          <p:cNvPr id="25" name="Google Shape;898;p88"/>
          <p:cNvSpPr txBox="1"/>
          <p:nvPr/>
        </p:nvSpPr>
        <p:spPr>
          <a:xfrm>
            <a:off x="611038" y="869579"/>
            <a:ext cx="5832005" cy="441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In order to get our model to accept our data, it is necessary to apply data transformations to the raw data</a:t>
            </a:r>
            <a:endParaRPr lang="en-US" sz="12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graphicFrame>
        <p:nvGraphicFramePr>
          <p:cNvPr id="12" name="Table 12"/>
          <p:cNvGraphicFramePr>
            <a:graphicFrameLocks noGrp="1"/>
          </p:cNvGraphicFramePr>
          <p:nvPr/>
        </p:nvGraphicFramePr>
        <p:xfrm>
          <a:off x="4632647" y="2019661"/>
          <a:ext cx="1182976" cy="871788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591488"/>
                <a:gridCol w="591488"/>
              </a:tblGrid>
              <a:tr h="217947">
                <a:tc>
                  <a:txBody>
                    <a:bodyPr/>
                    <a:lstStyle/>
                    <a:p>
                      <a:r>
                        <a:rPr lang="en-US" sz="700" dirty="0">
                          <a:latin typeface="+mj-lt"/>
                          <a:cs typeface="+mj-lt"/>
                        </a:rPr>
                        <a:t>Example ID</a:t>
                      </a:r>
                      <a:endParaRPr lang="en-US" sz="700" dirty="0">
                        <a:latin typeface="+mj-lt"/>
                        <a:cs typeface="+mj-lt"/>
                      </a:endParaRPr>
                    </a:p>
                  </a:txBody>
                  <a:tcPr marL="5374" marR="5374" marT="5374" marB="5374"/>
                </a:tc>
                <a:tc>
                  <a:txBody>
                    <a:bodyPr/>
                    <a:lstStyle/>
                    <a:p>
                      <a:r>
                        <a:rPr lang="en-US" sz="700" dirty="0">
                          <a:latin typeface="+mj-lt"/>
                          <a:cs typeface="+mj-lt"/>
                        </a:rPr>
                        <a:t>Color</a:t>
                      </a:r>
                      <a:endParaRPr lang="en-US" sz="700" dirty="0">
                        <a:latin typeface="+mj-lt"/>
                        <a:cs typeface="+mj-lt"/>
                      </a:endParaRPr>
                    </a:p>
                  </a:txBody>
                  <a:tcPr marL="5374" marR="5374" marT="5374" marB="5374"/>
                </a:tc>
              </a:tr>
              <a:tr h="217947">
                <a:tc>
                  <a:txBody>
                    <a:bodyPr/>
                    <a:lstStyle/>
                    <a:p>
                      <a:r>
                        <a:rPr lang="en-US" sz="700" dirty="0">
                          <a:latin typeface="+mj-lt"/>
                          <a:cs typeface="+mj-lt"/>
                        </a:rPr>
                        <a:t>1</a:t>
                      </a:r>
                      <a:endParaRPr lang="en-US" sz="700" dirty="0">
                        <a:latin typeface="+mj-lt"/>
                        <a:cs typeface="+mj-lt"/>
                      </a:endParaRPr>
                    </a:p>
                  </a:txBody>
                  <a:tcPr marL="5374" marR="5374" marT="5374" marB="5374"/>
                </a:tc>
                <a:tc>
                  <a:txBody>
                    <a:bodyPr/>
                    <a:lstStyle/>
                    <a:p>
                      <a:r>
                        <a:rPr lang="en-US" sz="700" dirty="0">
                          <a:latin typeface="+mj-lt"/>
                          <a:cs typeface="+mj-lt"/>
                        </a:rPr>
                        <a:t>Red</a:t>
                      </a:r>
                      <a:endParaRPr lang="en-US" sz="700" dirty="0">
                        <a:latin typeface="+mj-lt"/>
                        <a:cs typeface="+mj-lt"/>
                      </a:endParaRPr>
                    </a:p>
                  </a:txBody>
                  <a:tcPr marL="5374" marR="5374" marT="5374" marB="5374"/>
                </a:tc>
              </a:tr>
              <a:tr h="217947">
                <a:tc>
                  <a:txBody>
                    <a:bodyPr/>
                    <a:lstStyle/>
                    <a:p>
                      <a:r>
                        <a:rPr lang="en-US" sz="700" dirty="0">
                          <a:latin typeface="+mj-lt"/>
                          <a:cs typeface="+mj-lt"/>
                        </a:rPr>
                        <a:t>2</a:t>
                      </a:r>
                      <a:endParaRPr lang="en-US" sz="700" dirty="0">
                        <a:latin typeface="+mj-lt"/>
                        <a:cs typeface="+mj-lt"/>
                      </a:endParaRPr>
                    </a:p>
                  </a:txBody>
                  <a:tcPr marL="5374" marR="5374" marT="5374" marB="5374"/>
                </a:tc>
                <a:tc>
                  <a:txBody>
                    <a:bodyPr/>
                    <a:lstStyle/>
                    <a:p>
                      <a:r>
                        <a:rPr lang="en-US" sz="700" dirty="0">
                          <a:latin typeface="+mj-lt"/>
                          <a:cs typeface="+mj-lt"/>
                        </a:rPr>
                        <a:t>Blue</a:t>
                      </a:r>
                      <a:endParaRPr lang="en-US" sz="700" dirty="0">
                        <a:latin typeface="+mj-lt"/>
                        <a:cs typeface="+mj-lt"/>
                      </a:endParaRPr>
                    </a:p>
                  </a:txBody>
                  <a:tcPr marL="5374" marR="5374" marT="5374" marB="5374"/>
                </a:tc>
              </a:tr>
              <a:tr h="217947">
                <a:tc>
                  <a:txBody>
                    <a:bodyPr/>
                    <a:lstStyle/>
                    <a:p>
                      <a:r>
                        <a:rPr lang="en-US" sz="700" dirty="0">
                          <a:latin typeface="+mj-lt"/>
                          <a:cs typeface="+mj-lt"/>
                        </a:rPr>
                        <a:t>3</a:t>
                      </a:r>
                      <a:endParaRPr lang="en-US" sz="700" dirty="0">
                        <a:latin typeface="+mj-lt"/>
                        <a:cs typeface="+mj-lt"/>
                      </a:endParaRPr>
                    </a:p>
                  </a:txBody>
                  <a:tcPr marL="5374" marR="5374" marT="5374" marB="5374"/>
                </a:tc>
                <a:tc>
                  <a:txBody>
                    <a:bodyPr/>
                    <a:lstStyle/>
                    <a:p>
                      <a:r>
                        <a:rPr lang="en-US" sz="700" dirty="0">
                          <a:latin typeface="+mj-lt"/>
                          <a:cs typeface="+mj-lt"/>
                        </a:rPr>
                        <a:t>Green</a:t>
                      </a:r>
                      <a:endParaRPr lang="en-US" sz="700" dirty="0">
                        <a:latin typeface="+mj-lt"/>
                        <a:cs typeface="+mj-lt"/>
                      </a:endParaRPr>
                    </a:p>
                  </a:txBody>
                  <a:tcPr marL="5374" marR="5374" marT="5374" marB="5374"/>
                </a:tc>
              </a:tr>
            </a:tbl>
          </a:graphicData>
        </a:graphic>
      </p:graphicFrame>
      <p:graphicFrame>
        <p:nvGraphicFramePr>
          <p:cNvPr id="89" name="Table 12"/>
          <p:cNvGraphicFramePr>
            <a:graphicFrameLocks noGrp="1"/>
          </p:cNvGraphicFramePr>
          <p:nvPr/>
        </p:nvGraphicFramePr>
        <p:xfrm>
          <a:off x="6382049" y="2019661"/>
          <a:ext cx="1182976" cy="871788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591488"/>
                <a:gridCol w="591488"/>
              </a:tblGrid>
              <a:tr h="217947">
                <a:tc>
                  <a:txBody>
                    <a:bodyPr/>
                    <a:lstStyle/>
                    <a:p>
                      <a:r>
                        <a:rPr lang="en-US" sz="700" dirty="0">
                          <a:latin typeface="+mj-lt"/>
                          <a:cs typeface="+mj-lt"/>
                        </a:rPr>
                        <a:t>Example ID</a:t>
                      </a:r>
                      <a:endParaRPr lang="en-US" sz="700" dirty="0">
                        <a:latin typeface="+mj-lt"/>
                        <a:cs typeface="+mj-lt"/>
                      </a:endParaRPr>
                    </a:p>
                  </a:txBody>
                  <a:tcPr marL="5374" marR="5374" marT="5374" marB="5374"/>
                </a:tc>
                <a:tc>
                  <a:txBody>
                    <a:bodyPr/>
                    <a:lstStyle/>
                    <a:p>
                      <a:r>
                        <a:rPr lang="en-US" sz="700" dirty="0">
                          <a:latin typeface="+mj-lt"/>
                          <a:cs typeface="+mj-lt"/>
                        </a:rPr>
                        <a:t>Color</a:t>
                      </a:r>
                      <a:endParaRPr lang="en-US" sz="700" dirty="0">
                        <a:latin typeface="+mj-lt"/>
                        <a:cs typeface="+mj-lt"/>
                      </a:endParaRPr>
                    </a:p>
                  </a:txBody>
                  <a:tcPr marL="5374" marR="5374" marT="5374" marB="5374"/>
                </a:tc>
              </a:tr>
              <a:tr h="217947">
                <a:tc>
                  <a:txBody>
                    <a:bodyPr/>
                    <a:lstStyle/>
                    <a:p>
                      <a:r>
                        <a:rPr lang="en-US" sz="700" dirty="0">
                          <a:latin typeface="+mj-lt"/>
                          <a:cs typeface="+mj-lt"/>
                        </a:rPr>
                        <a:t>1</a:t>
                      </a:r>
                      <a:endParaRPr lang="en-US" sz="700" dirty="0">
                        <a:latin typeface="+mj-lt"/>
                        <a:cs typeface="+mj-lt"/>
                      </a:endParaRPr>
                    </a:p>
                  </a:txBody>
                  <a:tcPr marL="5374" marR="5374" marT="5374" marB="5374"/>
                </a:tc>
                <a:tc>
                  <a:txBody>
                    <a:bodyPr/>
                    <a:lstStyle/>
                    <a:p>
                      <a:r>
                        <a:rPr lang="en-US" sz="700" dirty="0">
                          <a:latin typeface="+mj-lt"/>
                          <a:cs typeface="+mj-lt"/>
                        </a:rPr>
                        <a:t>0</a:t>
                      </a:r>
                      <a:endParaRPr lang="en-US" sz="700" dirty="0">
                        <a:latin typeface="+mj-lt"/>
                        <a:cs typeface="+mj-lt"/>
                      </a:endParaRPr>
                    </a:p>
                  </a:txBody>
                  <a:tcPr marL="5374" marR="5374" marT="5374" marB="5374"/>
                </a:tc>
              </a:tr>
              <a:tr h="217947">
                <a:tc>
                  <a:txBody>
                    <a:bodyPr/>
                    <a:lstStyle/>
                    <a:p>
                      <a:r>
                        <a:rPr lang="en-US" sz="700" dirty="0">
                          <a:latin typeface="+mj-lt"/>
                          <a:cs typeface="+mj-lt"/>
                        </a:rPr>
                        <a:t>2</a:t>
                      </a:r>
                      <a:endParaRPr lang="en-US" sz="700" dirty="0">
                        <a:latin typeface="+mj-lt"/>
                        <a:cs typeface="+mj-lt"/>
                      </a:endParaRPr>
                    </a:p>
                  </a:txBody>
                  <a:tcPr marL="5374" marR="5374" marT="5374" marB="5374"/>
                </a:tc>
                <a:tc>
                  <a:txBody>
                    <a:bodyPr/>
                    <a:lstStyle/>
                    <a:p>
                      <a:r>
                        <a:rPr lang="en-US" sz="700" dirty="0">
                          <a:latin typeface="+mj-lt"/>
                          <a:cs typeface="+mj-lt"/>
                        </a:rPr>
                        <a:t>1</a:t>
                      </a:r>
                      <a:endParaRPr lang="en-US" sz="700" dirty="0">
                        <a:latin typeface="+mj-lt"/>
                        <a:cs typeface="+mj-lt"/>
                      </a:endParaRPr>
                    </a:p>
                  </a:txBody>
                  <a:tcPr marL="5374" marR="5374" marT="5374" marB="5374"/>
                </a:tc>
              </a:tr>
              <a:tr h="217947">
                <a:tc>
                  <a:txBody>
                    <a:bodyPr/>
                    <a:lstStyle/>
                    <a:p>
                      <a:r>
                        <a:rPr lang="en-US" sz="700" dirty="0">
                          <a:latin typeface="+mj-lt"/>
                          <a:cs typeface="+mj-lt"/>
                        </a:rPr>
                        <a:t>3</a:t>
                      </a:r>
                      <a:endParaRPr lang="en-US" sz="700" dirty="0">
                        <a:latin typeface="+mj-lt"/>
                        <a:cs typeface="+mj-lt"/>
                      </a:endParaRPr>
                    </a:p>
                  </a:txBody>
                  <a:tcPr marL="5374" marR="5374" marT="5374" marB="5374"/>
                </a:tc>
                <a:tc>
                  <a:txBody>
                    <a:bodyPr/>
                    <a:lstStyle/>
                    <a:p>
                      <a:r>
                        <a:rPr lang="en-US" sz="700" dirty="0">
                          <a:latin typeface="+mj-lt"/>
                          <a:cs typeface="+mj-lt"/>
                        </a:rPr>
                        <a:t>2</a:t>
                      </a:r>
                      <a:endParaRPr lang="en-US" sz="700" dirty="0">
                        <a:latin typeface="+mj-lt"/>
                        <a:cs typeface="+mj-lt"/>
                      </a:endParaRPr>
                    </a:p>
                  </a:txBody>
                  <a:tcPr marL="5374" marR="5374" marT="5374" marB="5374"/>
                </a:tc>
              </a:tr>
            </a:tbl>
          </a:graphicData>
        </a:graphic>
      </p:graphicFrame>
      <p:sp>
        <p:nvSpPr>
          <p:cNvPr id="95" name="Google Shape;898;p88"/>
          <p:cNvSpPr txBox="1"/>
          <p:nvPr/>
        </p:nvSpPr>
        <p:spPr>
          <a:xfrm>
            <a:off x="4632647" y="1815658"/>
            <a:ext cx="1316236" cy="195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Label encoding</a:t>
            </a:r>
            <a:endParaRPr lang="en-US" sz="10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cxnSp>
        <p:nvCxnSpPr>
          <p:cNvPr id="99" name="Straight Arrow Connector 98"/>
          <p:cNvCxnSpPr/>
          <p:nvPr/>
        </p:nvCxnSpPr>
        <p:spPr>
          <a:xfrm>
            <a:off x="5948883" y="2455554"/>
            <a:ext cx="271261" cy="0"/>
          </a:xfrm>
          <a:prstGeom prst="straightConnector1">
            <a:avLst/>
          </a:prstGeom>
          <a:ln w="19050">
            <a:solidFill>
              <a:schemeClr val="tx2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Google Shape;898;p88"/>
          <p:cNvSpPr txBox="1"/>
          <p:nvPr/>
        </p:nvSpPr>
        <p:spPr>
          <a:xfrm>
            <a:off x="611505" y="1537335"/>
            <a:ext cx="6102985" cy="194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Common data transformations include cleaning, scaling, encoding, and feature engineering</a:t>
            </a:r>
            <a:endParaRPr lang="en-US" sz="10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graphicFrame>
        <p:nvGraphicFramePr>
          <p:cNvPr id="23" name="Table 12"/>
          <p:cNvGraphicFramePr>
            <a:graphicFrameLocks noGrp="1"/>
          </p:cNvGraphicFramePr>
          <p:nvPr/>
        </p:nvGraphicFramePr>
        <p:xfrm>
          <a:off x="649927" y="2051411"/>
          <a:ext cx="1182976" cy="871788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591488"/>
                <a:gridCol w="591488"/>
              </a:tblGrid>
              <a:tr h="217947">
                <a:tc>
                  <a:txBody>
                    <a:bodyPr/>
                    <a:p>
                      <a:r>
                        <a:rPr lang="en-US" sz="700" dirty="0">
                          <a:latin typeface="+mj-lt"/>
                          <a:cs typeface="+mj-lt"/>
                        </a:rPr>
                        <a:t>Example ID</a:t>
                      </a:r>
                      <a:endParaRPr lang="en-US" sz="700" dirty="0">
                        <a:latin typeface="+mj-lt"/>
                        <a:cs typeface="+mj-lt"/>
                      </a:endParaRPr>
                    </a:p>
                  </a:txBody>
                  <a:tcPr marL="5374" marR="5374" marT="5374" marB="5374"/>
                </a:tc>
                <a:tc>
                  <a:txBody>
                    <a:bodyPr/>
                    <a:p>
                      <a:r>
                        <a:rPr lang="en-US" sz="700" dirty="0">
                          <a:latin typeface="+mj-lt"/>
                          <a:cs typeface="+mj-lt"/>
                        </a:rPr>
                        <a:t>Color</a:t>
                      </a:r>
                      <a:endParaRPr lang="en-US" sz="700" dirty="0">
                        <a:latin typeface="+mj-lt"/>
                        <a:cs typeface="+mj-lt"/>
                      </a:endParaRPr>
                    </a:p>
                  </a:txBody>
                  <a:tcPr marL="5374" marR="5374" marT="5374" marB="5374"/>
                </a:tc>
              </a:tr>
              <a:tr h="217947">
                <a:tc>
                  <a:txBody>
                    <a:bodyPr/>
                    <a:p>
                      <a:r>
                        <a:rPr lang="en-US" sz="700" dirty="0">
                          <a:latin typeface="+mj-lt"/>
                          <a:cs typeface="+mj-lt"/>
                        </a:rPr>
                        <a:t>1</a:t>
                      </a:r>
                      <a:endParaRPr lang="en-US" sz="700" dirty="0">
                        <a:latin typeface="+mj-lt"/>
                        <a:cs typeface="+mj-lt"/>
                      </a:endParaRPr>
                    </a:p>
                  </a:txBody>
                  <a:tcPr marL="5374" marR="5374" marT="5374" marB="5374"/>
                </a:tc>
                <a:tc>
                  <a:txBody>
                    <a:bodyPr/>
                    <a:p>
                      <a:r>
                        <a:rPr lang="en-US" sz="700" dirty="0">
                          <a:latin typeface="+mj-lt"/>
                          <a:cs typeface="+mj-lt"/>
                        </a:rPr>
                        <a:t>Red</a:t>
                      </a:r>
                      <a:endParaRPr lang="en-US" sz="700" dirty="0">
                        <a:latin typeface="+mj-lt"/>
                        <a:cs typeface="+mj-lt"/>
                      </a:endParaRPr>
                    </a:p>
                  </a:txBody>
                  <a:tcPr marL="5374" marR="5374" marT="5374" marB="5374"/>
                </a:tc>
              </a:tr>
              <a:tr h="217947">
                <a:tc>
                  <a:txBody>
                    <a:bodyPr/>
                    <a:p>
                      <a:r>
                        <a:rPr lang="en-US" sz="700" dirty="0">
                          <a:latin typeface="+mj-lt"/>
                          <a:cs typeface="+mj-lt"/>
                        </a:rPr>
                        <a:t>2</a:t>
                      </a:r>
                      <a:endParaRPr lang="en-US" sz="700" dirty="0">
                        <a:latin typeface="+mj-lt"/>
                        <a:cs typeface="+mj-lt"/>
                      </a:endParaRPr>
                    </a:p>
                  </a:txBody>
                  <a:tcPr marL="5374" marR="5374" marT="5374" marB="5374"/>
                </a:tc>
                <a:tc>
                  <a:txBody>
                    <a:bodyPr/>
                    <a:p>
                      <a:r>
                        <a:rPr lang="en-US" sz="700" dirty="0">
                          <a:latin typeface="+mj-lt"/>
                          <a:cs typeface="+mj-lt"/>
                        </a:rPr>
                        <a:t>NULL</a:t>
                      </a:r>
                      <a:endParaRPr lang="en-US" sz="700" dirty="0">
                        <a:latin typeface="+mj-lt"/>
                        <a:cs typeface="+mj-lt"/>
                      </a:endParaRPr>
                    </a:p>
                  </a:txBody>
                  <a:tcPr marL="5374" marR="5374" marT="5374" marB="5374"/>
                </a:tc>
              </a:tr>
              <a:tr h="217947">
                <a:tc>
                  <a:txBody>
                    <a:bodyPr/>
                    <a:p>
                      <a:r>
                        <a:rPr lang="en-US" sz="700" dirty="0">
                          <a:latin typeface="+mj-lt"/>
                          <a:cs typeface="+mj-lt"/>
                        </a:rPr>
                        <a:t>3</a:t>
                      </a:r>
                      <a:endParaRPr lang="en-US" sz="700" dirty="0">
                        <a:latin typeface="+mj-lt"/>
                        <a:cs typeface="+mj-lt"/>
                      </a:endParaRPr>
                    </a:p>
                  </a:txBody>
                  <a:tcPr marL="5374" marR="5374" marT="5374" marB="5374"/>
                </a:tc>
                <a:tc>
                  <a:txBody>
                    <a:bodyPr/>
                    <a:p>
                      <a:r>
                        <a:rPr lang="en-US" sz="700" dirty="0">
                          <a:latin typeface="+mj-lt"/>
                          <a:cs typeface="+mj-lt"/>
                        </a:rPr>
                        <a:t>Green</a:t>
                      </a:r>
                      <a:endParaRPr lang="en-US" sz="700" dirty="0">
                        <a:latin typeface="+mj-lt"/>
                        <a:cs typeface="+mj-lt"/>
                      </a:endParaRPr>
                    </a:p>
                  </a:txBody>
                  <a:tcPr marL="5374" marR="5374" marT="5374" marB="5374"/>
                </a:tc>
              </a:tr>
            </a:tbl>
          </a:graphicData>
        </a:graphic>
      </p:graphicFrame>
      <p:graphicFrame>
        <p:nvGraphicFramePr>
          <p:cNvPr id="24" name="Table 12"/>
          <p:cNvGraphicFramePr>
            <a:graphicFrameLocks noGrp="1"/>
          </p:cNvGraphicFramePr>
          <p:nvPr/>
        </p:nvGraphicFramePr>
        <p:xfrm>
          <a:off x="2399964" y="2051411"/>
          <a:ext cx="1182673" cy="871855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591185"/>
                <a:gridCol w="591488"/>
              </a:tblGrid>
              <a:tr h="217947">
                <a:tc>
                  <a:txBody>
                    <a:bodyPr/>
                    <a:p>
                      <a:r>
                        <a:rPr lang="en-US" sz="700" dirty="0">
                          <a:latin typeface="+mj-lt"/>
                          <a:cs typeface="+mj-lt"/>
                        </a:rPr>
                        <a:t>Example ID</a:t>
                      </a:r>
                      <a:endParaRPr lang="en-US" sz="700" dirty="0">
                        <a:latin typeface="+mj-lt"/>
                        <a:cs typeface="+mj-lt"/>
                      </a:endParaRPr>
                    </a:p>
                  </a:txBody>
                  <a:tcPr marL="5374" marR="5374" marT="5374" marB="5374"/>
                </a:tc>
                <a:tc>
                  <a:txBody>
                    <a:bodyPr/>
                    <a:p>
                      <a:r>
                        <a:rPr lang="en-US" sz="700" dirty="0">
                          <a:latin typeface="+mj-lt"/>
                          <a:cs typeface="+mj-lt"/>
                        </a:rPr>
                        <a:t>Color</a:t>
                      </a:r>
                      <a:endParaRPr lang="en-US" sz="700" dirty="0">
                        <a:latin typeface="+mj-lt"/>
                        <a:cs typeface="+mj-lt"/>
                      </a:endParaRPr>
                    </a:p>
                  </a:txBody>
                  <a:tcPr marL="5374" marR="5374" marT="5374" marB="5374"/>
                </a:tc>
              </a:tr>
              <a:tr h="217947">
                <a:tc>
                  <a:txBody>
                    <a:bodyPr/>
                    <a:p>
                      <a:r>
                        <a:rPr lang="en-US" sz="700" dirty="0">
                          <a:latin typeface="+mj-lt"/>
                          <a:cs typeface="+mj-lt"/>
                        </a:rPr>
                        <a:t>1</a:t>
                      </a:r>
                      <a:endParaRPr lang="en-US" sz="700" dirty="0">
                        <a:latin typeface="+mj-lt"/>
                        <a:cs typeface="+mj-lt"/>
                      </a:endParaRPr>
                    </a:p>
                  </a:txBody>
                  <a:tcPr marL="5374" marR="5374" marT="5374" marB="5374"/>
                </a:tc>
                <a:tc>
                  <a:txBody>
                    <a:bodyPr/>
                    <a:p>
                      <a:r>
                        <a:rPr lang="en-US" sz="700" dirty="0">
                          <a:latin typeface="+mj-lt"/>
                          <a:cs typeface="+mj-lt"/>
                        </a:rPr>
                        <a:t>Red</a:t>
                      </a:r>
                      <a:endParaRPr lang="en-US" sz="700" dirty="0">
                        <a:latin typeface="+mj-lt"/>
                        <a:cs typeface="+mj-lt"/>
                      </a:endParaRPr>
                    </a:p>
                  </a:txBody>
                  <a:tcPr marL="5374" marR="5374" marT="5374" marB="5374"/>
                </a:tc>
              </a:tr>
              <a:tr h="217947">
                <a:tc>
                  <a:txBody>
                    <a:bodyPr/>
                    <a:p>
                      <a:r>
                        <a:rPr lang="en-US" sz="700" dirty="0">
                          <a:latin typeface="+mj-lt"/>
                          <a:cs typeface="+mj-lt"/>
                        </a:rPr>
                        <a:t>3</a:t>
                      </a:r>
                      <a:endParaRPr lang="en-US" sz="700" dirty="0">
                        <a:latin typeface="+mj-lt"/>
                        <a:cs typeface="+mj-lt"/>
                      </a:endParaRPr>
                    </a:p>
                  </a:txBody>
                  <a:tcPr marL="5374" marR="5374" marT="5374" marB="5374"/>
                </a:tc>
                <a:tc>
                  <a:txBody>
                    <a:bodyPr/>
                    <a:p>
                      <a:r>
                        <a:rPr lang="en-US" sz="700" dirty="0">
                          <a:latin typeface="+mj-lt"/>
                          <a:cs typeface="+mj-lt"/>
                        </a:rPr>
                        <a:t>Green</a:t>
                      </a:r>
                      <a:endParaRPr lang="en-US" sz="700" dirty="0">
                        <a:latin typeface="+mj-lt"/>
                        <a:cs typeface="+mj-lt"/>
                      </a:endParaRPr>
                    </a:p>
                  </a:txBody>
                  <a:tcPr marL="5374" marR="5374" marT="5374" marB="5374"/>
                </a:tc>
              </a:tr>
            </a:tbl>
          </a:graphicData>
        </a:graphic>
      </p:graphicFrame>
      <p:sp>
        <p:nvSpPr>
          <p:cNvPr id="26" name="Google Shape;898;p88"/>
          <p:cNvSpPr txBox="1"/>
          <p:nvPr/>
        </p:nvSpPr>
        <p:spPr>
          <a:xfrm>
            <a:off x="649927" y="1832168"/>
            <a:ext cx="1316236" cy="194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Cleaning</a:t>
            </a:r>
            <a:endParaRPr lang="en-US" sz="10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1966163" y="2487304"/>
            <a:ext cx="271261" cy="0"/>
          </a:xfrm>
          <a:prstGeom prst="straightConnector1">
            <a:avLst/>
          </a:prstGeom>
          <a:ln w="19050">
            <a:solidFill>
              <a:schemeClr val="tx2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5" name="Group 114"/>
          <p:cNvGrpSpPr/>
          <p:nvPr/>
        </p:nvGrpSpPr>
        <p:grpSpPr>
          <a:xfrm>
            <a:off x="4632960" y="3291205"/>
            <a:ext cx="2080260" cy="964565"/>
            <a:chOff x="1485" y="6252"/>
            <a:chExt cx="3276" cy="1519"/>
          </a:xfrm>
        </p:grpSpPr>
        <p:grpSp>
          <p:nvGrpSpPr>
            <p:cNvPr id="111" name="Group 110"/>
            <p:cNvGrpSpPr/>
            <p:nvPr/>
          </p:nvGrpSpPr>
          <p:grpSpPr>
            <a:xfrm>
              <a:off x="1600" y="6675"/>
              <a:ext cx="1218" cy="1096"/>
              <a:chOff x="1233" y="6675"/>
              <a:chExt cx="1218" cy="1096"/>
            </a:xfrm>
          </p:grpSpPr>
          <p:cxnSp>
            <p:nvCxnSpPr>
              <p:cNvPr id="50" name="Straight Connector 49"/>
              <p:cNvCxnSpPr/>
              <p:nvPr/>
            </p:nvCxnSpPr>
            <p:spPr>
              <a:xfrm>
                <a:off x="1253" y="6675"/>
                <a:ext cx="0" cy="1096"/>
              </a:xfrm>
              <a:prstGeom prst="line">
                <a:avLst/>
              </a:prstGeom>
              <a:ln w="28575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 flipH="1">
                <a:off x="1233" y="7748"/>
                <a:ext cx="1219" cy="0"/>
              </a:xfrm>
              <a:prstGeom prst="line">
                <a:avLst/>
              </a:prstGeom>
              <a:ln w="28575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Oval 53"/>
              <p:cNvSpPr/>
              <p:nvPr/>
            </p:nvSpPr>
            <p:spPr>
              <a:xfrm>
                <a:off x="1657" y="6895"/>
                <a:ext cx="119" cy="119"/>
              </a:xfrm>
              <a:prstGeom prst="ellipse">
                <a:avLst/>
              </a:prstGeom>
              <a:solidFill>
                <a:schemeClr val="accent6">
                  <a:lumMod val="25000"/>
                  <a:lumOff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1720" y="7041"/>
                <a:ext cx="119" cy="119"/>
              </a:xfrm>
              <a:prstGeom prst="ellipse">
                <a:avLst/>
              </a:prstGeom>
              <a:solidFill>
                <a:schemeClr val="accent6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1879" y="7040"/>
                <a:ext cx="119" cy="119"/>
              </a:xfrm>
              <a:prstGeom prst="ellipse">
                <a:avLst/>
              </a:prstGeom>
              <a:solidFill>
                <a:schemeClr val="accent6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1657" y="7210"/>
                <a:ext cx="119" cy="119"/>
              </a:xfrm>
              <a:prstGeom prst="ellipse">
                <a:avLst/>
              </a:prstGeom>
              <a:solidFill>
                <a:schemeClr val="accent6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58" name="Oval 57"/>
              <p:cNvSpPr/>
              <p:nvPr/>
            </p:nvSpPr>
            <p:spPr>
              <a:xfrm>
                <a:off x="1941" y="7187"/>
                <a:ext cx="119" cy="119"/>
              </a:xfrm>
              <a:prstGeom prst="ellipse">
                <a:avLst/>
              </a:prstGeom>
              <a:solidFill>
                <a:schemeClr val="accent6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59" name="Oval 58"/>
              <p:cNvSpPr/>
              <p:nvPr/>
            </p:nvSpPr>
            <p:spPr>
              <a:xfrm>
                <a:off x="1790" y="7159"/>
                <a:ext cx="119" cy="119"/>
              </a:xfrm>
              <a:prstGeom prst="ellipse">
                <a:avLst/>
              </a:prstGeom>
              <a:solidFill>
                <a:schemeClr val="accent6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60" name="Oval 59"/>
              <p:cNvSpPr/>
              <p:nvPr/>
            </p:nvSpPr>
            <p:spPr>
              <a:xfrm>
                <a:off x="1552" y="7014"/>
                <a:ext cx="119" cy="119"/>
              </a:xfrm>
              <a:prstGeom prst="ellipse">
                <a:avLst/>
              </a:prstGeom>
              <a:solidFill>
                <a:schemeClr val="accent6">
                  <a:lumMod val="25000"/>
                  <a:lumOff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61" name="Oval 60"/>
              <p:cNvSpPr/>
              <p:nvPr/>
            </p:nvSpPr>
            <p:spPr>
              <a:xfrm>
                <a:off x="2104" y="7091"/>
                <a:ext cx="119" cy="119"/>
              </a:xfrm>
              <a:prstGeom prst="ellipse">
                <a:avLst/>
              </a:prstGeom>
              <a:solidFill>
                <a:schemeClr val="accent6">
                  <a:lumMod val="25000"/>
                  <a:lumOff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1839" y="6843"/>
                <a:ext cx="119" cy="119"/>
              </a:xfrm>
              <a:prstGeom prst="ellipse">
                <a:avLst/>
              </a:prstGeom>
              <a:solidFill>
                <a:schemeClr val="accent6">
                  <a:lumMod val="25000"/>
                  <a:lumOff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66" name="Oval 65"/>
              <p:cNvSpPr/>
              <p:nvPr/>
            </p:nvSpPr>
            <p:spPr>
              <a:xfrm>
                <a:off x="1985" y="6921"/>
                <a:ext cx="119" cy="119"/>
              </a:xfrm>
              <a:prstGeom prst="ellipse">
                <a:avLst/>
              </a:prstGeom>
              <a:solidFill>
                <a:schemeClr val="accent6">
                  <a:lumMod val="25000"/>
                  <a:lumOff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68" name="Oval 67"/>
              <p:cNvSpPr/>
              <p:nvPr/>
            </p:nvSpPr>
            <p:spPr>
              <a:xfrm>
                <a:off x="1584" y="7425"/>
                <a:ext cx="119" cy="119"/>
              </a:xfrm>
              <a:prstGeom prst="ellipse">
                <a:avLst/>
              </a:prstGeom>
              <a:solidFill>
                <a:schemeClr val="accent6">
                  <a:lumMod val="25000"/>
                  <a:lumOff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69" name="Oval 68"/>
              <p:cNvSpPr/>
              <p:nvPr/>
            </p:nvSpPr>
            <p:spPr>
              <a:xfrm>
                <a:off x="1941" y="7445"/>
                <a:ext cx="119" cy="119"/>
              </a:xfrm>
              <a:prstGeom prst="ellipse">
                <a:avLst/>
              </a:prstGeom>
              <a:solidFill>
                <a:schemeClr val="accent6">
                  <a:lumMod val="25000"/>
                  <a:lumOff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70" name="Oval 69"/>
              <p:cNvSpPr/>
              <p:nvPr/>
            </p:nvSpPr>
            <p:spPr>
              <a:xfrm>
                <a:off x="1776" y="7516"/>
                <a:ext cx="119" cy="119"/>
              </a:xfrm>
              <a:prstGeom prst="ellipse">
                <a:avLst/>
              </a:prstGeom>
              <a:solidFill>
                <a:schemeClr val="accent6">
                  <a:lumMod val="25000"/>
                  <a:lumOff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71" name="Oval 70"/>
              <p:cNvSpPr/>
              <p:nvPr/>
            </p:nvSpPr>
            <p:spPr>
              <a:xfrm>
                <a:off x="1495" y="7256"/>
                <a:ext cx="119" cy="119"/>
              </a:xfrm>
              <a:prstGeom prst="ellipse">
                <a:avLst/>
              </a:prstGeom>
              <a:solidFill>
                <a:schemeClr val="accent6">
                  <a:lumMod val="25000"/>
                  <a:lumOff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74" name="Oval 73"/>
              <p:cNvSpPr/>
              <p:nvPr/>
            </p:nvSpPr>
            <p:spPr>
              <a:xfrm>
                <a:off x="2104" y="7278"/>
                <a:ext cx="119" cy="119"/>
              </a:xfrm>
              <a:prstGeom prst="ellipse">
                <a:avLst/>
              </a:prstGeom>
              <a:solidFill>
                <a:schemeClr val="accent6">
                  <a:lumMod val="25000"/>
                  <a:lumOff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75" name="Oval 74"/>
              <p:cNvSpPr/>
              <p:nvPr/>
            </p:nvSpPr>
            <p:spPr>
              <a:xfrm>
                <a:off x="1776" y="7306"/>
                <a:ext cx="119" cy="119"/>
              </a:xfrm>
              <a:prstGeom prst="ellipse">
                <a:avLst/>
              </a:prstGeom>
              <a:solidFill>
                <a:schemeClr val="accent6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  <p:grpSp>
          <p:nvGrpSpPr>
            <p:cNvPr id="110" name="Group 109"/>
            <p:cNvGrpSpPr/>
            <p:nvPr/>
          </p:nvGrpSpPr>
          <p:grpSpPr>
            <a:xfrm>
              <a:off x="3543" y="6675"/>
              <a:ext cx="1218" cy="1096"/>
              <a:chOff x="3543" y="6675"/>
              <a:chExt cx="1218" cy="1096"/>
            </a:xfrm>
          </p:grpSpPr>
          <p:cxnSp>
            <p:nvCxnSpPr>
              <p:cNvPr id="76" name="Straight Connector 75"/>
              <p:cNvCxnSpPr/>
              <p:nvPr/>
            </p:nvCxnSpPr>
            <p:spPr>
              <a:xfrm>
                <a:off x="3563" y="6675"/>
                <a:ext cx="0" cy="1096"/>
              </a:xfrm>
              <a:prstGeom prst="line">
                <a:avLst/>
              </a:prstGeom>
              <a:ln w="28575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/>
            </p:nvCxnSpPr>
            <p:spPr>
              <a:xfrm flipH="1">
                <a:off x="3543" y="7748"/>
                <a:ext cx="1219" cy="0"/>
              </a:xfrm>
              <a:prstGeom prst="line">
                <a:avLst/>
              </a:prstGeom>
              <a:ln w="28575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Oval 77"/>
              <p:cNvSpPr/>
              <p:nvPr/>
            </p:nvSpPr>
            <p:spPr>
              <a:xfrm>
                <a:off x="4205" y="7014"/>
                <a:ext cx="119" cy="119"/>
              </a:xfrm>
              <a:prstGeom prst="ellipse">
                <a:avLst/>
              </a:prstGeom>
              <a:solidFill>
                <a:schemeClr val="accent6">
                  <a:lumMod val="25000"/>
                  <a:lumOff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79" name="Oval 78"/>
              <p:cNvSpPr/>
              <p:nvPr/>
            </p:nvSpPr>
            <p:spPr>
              <a:xfrm>
                <a:off x="3754" y="7040"/>
                <a:ext cx="119" cy="119"/>
              </a:xfrm>
              <a:prstGeom prst="ellipse">
                <a:avLst/>
              </a:prstGeom>
              <a:solidFill>
                <a:schemeClr val="accent6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80" name="Oval 79"/>
              <p:cNvSpPr/>
              <p:nvPr/>
            </p:nvSpPr>
            <p:spPr>
              <a:xfrm>
                <a:off x="3883" y="6921"/>
                <a:ext cx="119" cy="119"/>
              </a:xfrm>
              <a:prstGeom prst="ellipse">
                <a:avLst/>
              </a:prstGeom>
              <a:solidFill>
                <a:schemeClr val="accent6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81" name="Oval 80"/>
              <p:cNvSpPr/>
              <p:nvPr/>
            </p:nvSpPr>
            <p:spPr>
              <a:xfrm>
                <a:off x="3734" y="7210"/>
                <a:ext cx="119" cy="119"/>
              </a:xfrm>
              <a:prstGeom prst="ellipse">
                <a:avLst/>
              </a:prstGeom>
              <a:solidFill>
                <a:schemeClr val="accent6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82" name="Oval 81"/>
              <p:cNvSpPr/>
              <p:nvPr/>
            </p:nvSpPr>
            <p:spPr>
              <a:xfrm>
                <a:off x="3748" y="7425"/>
                <a:ext cx="119" cy="119"/>
              </a:xfrm>
              <a:prstGeom prst="ellipse">
                <a:avLst/>
              </a:prstGeom>
              <a:solidFill>
                <a:schemeClr val="accent6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83" name="Oval 82"/>
              <p:cNvSpPr/>
              <p:nvPr/>
            </p:nvSpPr>
            <p:spPr>
              <a:xfrm>
                <a:off x="3867" y="7159"/>
                <a:ext cx="119" cy="119"/>
              </a:xfrm>
              <a:prstGeom prst="ellipse">
                <a:avLst/>
              </a:prstGeom>
              <a:solidFill>
                <a:schemeClr val="accent6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84" name="Oval 83"/>
              <p:cNvSpPr/>
              <p:nvPr/>
            </p:nvSpPr>
            <p:spPr>
              <a:xfrm>
                <a:off x="4387" y="7445"/>
                <a:ext cx="119" cy="119"/>
              </a:xfrm>
              <a:prstGeom prst="ellipse">
                <a:avLst/>
              </a:prstGeom>
              <a:solidFill>
                <a:schemeClr val="accent6">
                  <a:lumMod val="25000"/>
                  <a:lumOff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91" name="Oval 90"/>
              <p:cNvSpPr/>
              <p:nvPr/>
            </p:nvSpPr>
            <p:spPr>
              <a:xfrm>
                <a:off x="4347" y="7040"/>
                <a:ext cx="119" cy="119"/>
              </a:xfrm>
              <a:prstGeom prst="ellipse">
                <a:avLst/>
              </a:prstGeom>
              <a:solidFill>
                <a:schemeClr val="accent6">
                  <a:lumMod val="25000"/>
                  <a:lumOff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96" name="Oval 95"/>
              <p:cNvSpPr/>
              <p:nvPr/>
            </p:nvSpPr>
            <p:spPr>
              <a:xfrm>
                <a:off x="4254" y="6843"/>
                <a:ext cx="119" cy="119"/>
              </a:xfrm>
              <a:prstGeom prst="ellipse">
                <a:avLst/>
              </a:prstGeom>
              <a:solidFill>
                <a:schemeClr val="accent6">
                  <a:lumMod val="25000"/>
                  <a:lumOff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03" name="Oval 102"/>
              <p:cNvSpPr/>
              <p:nvPr/>
            </p:nvSpPr>
            <p:spPr>
              <a:xfrm>
                <a:off x="4400" y="6843"/>
                <a:ext cx="119" cy="119"/>
              </a:xfrm>
              <a:prstGeom prst="ellipse">
                <a:avLst/>
              </a:prstGeom>
              <a:solidFill>
                <a:schemeClr val="accent6">
                  <a:lumMod val="25000"/>
                  <a:lumOff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04" name="Oval 103"/>
              <p:cNvSpPr/>
              <p:nvPr/>
            </p:nvSpPr>
            <p:spPr>
              <a:xfrm>
                <a:off x="4440" y="7160"/>
                <a:ext cx="119" cy="119"/>
              </a:xfrm>
              <a:prstGeom prst="ellipse">
                <a:avLst/>
              </a:prstGeom>
              <a:solidFill>
                <a:schemeClr val="accent6">
                  <a:lumMod val="25000"/>
                  <a:lumOff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05" name="Oval 104"/>
              <p:cNvSpPr/>
              <p:nvPr/>
            </p:nvSpPr>
            <p:spPr>
              <a:xfrm>
                <a:off x="4176" y="7306"/>
                <a:ext cx="119" cy="119"/>
              </a:xfrm>
              <a:prstGeom prst="ellipse">
                <a:avLst/>
              </a:prstGeom>
              <a:solidFill>
                <a:schemeClr val="accent6">
                  <a:lumMod val="25000"/>
                  <a:lumOff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06" name="Oval 105"/>
              <p:cNvSpPr/>
              <p:nvPr/>
            </p:nvSpPr>
            <p:spPr>
              <a:xfrm>
                <a:off x="4228" y="7445"/>
                <a:ext cx="119" cy="119"/>
              </a:xfrm>
              <a:prstGeom prst="ellipse">
                <a:avLst/>
              </a:prstGeom>
              <a:solidFill>
                <a:schemeClr val="accent6">
                  <a:lumMod val="25000"/>
                  <a:lumOff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07" name="Oval 106"/>
              <p:cNvSpPr/>
              <p:nvPr/>
            </p:nvSpPr>
            <p:spPr>
              <a:xfrm>
                <a:off x="4387" y="7306"/>
                <a:ext cx="119" cy="119"/>
              </a:xfrm>
              <a:prstGeom prst="ellipse">
                <a:avLst/>
              </a:prstGeom>
              <a:solidFill>
                <a:schemeClr val="accent6">
                  <a:lumMod val="25000"/>
                  <a:lumOff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08" name="Oval 107"/>
              <p:cNvSpPr/>
              <p:nvPr/>
            </p:nvSpPr>
            <p:spPr>
              <a:xfrm>
                <a:off x="4268" y="7187"/>
                <a:ext cx="119" cy="119"/>
              </a:xfrm>
              <a:prstGeom prst="ellipse">
                <a:avLst/>
              </a:prstGeom>
              <a:solidFill>
                <a:schemeClr val="accent6">
                  <a:lumMod val="25000"/>
                  <a:lumOff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09" name="Oval 108"/>
              <p:cNvSpPr/>
              <p:nvPr/>
            </p:nvSpPr>
            <p:spPr>
              <a:xfrm>
                <a:off x="3853" y="7306"/>
                <a:ext cx="119" cy="119"/>
              </a:xfrm>
              <a:prstGeom prst="ellipse">
                <a:avLst/>
              </a:prstGeom>
              <a:solidFill>
                <a:schemeClr val="accent6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  <p:cxnSp>
          <p:nvCxnSpPr>
            <p:cNvPr id="112" name="Straight Arrow Connector 111"/>
            <p:cNvCxnSpPr/>
            <p:nvPr/>
          </p:nvCxnSpPr>
          <p:spPr>
            <a:xfrm>
              <a:off x="2998" y="7193"/>
              <a:ext cx="427" cy="0"/>
            </a:xfrm>
            <a:prstGeom prst="straightConnector1">
              <a:avLst/>
            </a:prstGeom>
            <a:ln w="19050">
              <a:solidFill>
                <a:schemeClr val="tx2">
                  <a:lumMod val="75000"/>
                </a:schemeClr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Google Shape;898;p88"/>
            <p:cNvSpPr txBox="1"/>
            <p:nvPr/>
          </p:nvSpPr>
          <p:spPr>
            <a:xfrm>
              <a:off x="1485" y="6252"/>
              <a:ext cx="2680" cy="30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4" tIns="9144" rIns="9144" bIns="9144" anchor="t" anchorCtr="0">
              <a:spAutoFit/>
            </a:bodyPr>
            <a:p>
              <a:pPr marR="0" lvl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 dirty="0">
                  <a:solidFill>
                    <a:schemeClr val="accent6"/>
                  </a:solidFill>
                  <a:latin typeface="+mj-lt"/>
                  <a:ea typeface="Montserrat"/>
                  <a:cs typeface="+mj-lt"/>
                  <a:sym typeface="Montserrat"/>
                </a:rPr>
                <a:t>Feature engineering</a:t>
              </a:r>
              <a:endPara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endParaRPr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658495" y="3201670"/>
            <a:ext cx="2329180" cy="1350010"/>
            <a:chOff x="1037" y="5042"/>
            <a:chExt cx="3668" cy="2126"/>
          </a:xfrm>
        </p:grpSpPr>
        <p:cxnSp>
          <p:nvCxnSpPr>
            <p:cNvPr id="90" name="Straight Arrow Connector 89"/>
            <p:cNvCxnSpPr/>
            <p:nvPr/>
          </p:nvCxnSpPr>
          <p:spPr>
            <a:xfrm>
              <a:off x="2924" y="6181"/>
              <a:ext cx="427" cy="0"/>
            </a:xfrm>
            <a:prstGeom prst="straightConnector1">
              <a:avLst/>
            </a:prstGeom>
            <a:ln w="19050">
              <a:solidFill>
                <a:schemeClr val="tx2">
                  <a:lumMod val="75000"/>
                </a:schemeClr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Google Shape;898;p88"/>
            <p:cNvSpPr txBox="1"/>
            <p:nvPr/>
          </p:nvSpPr>
          <p:spPr>
            <a:xfrm>
              <a:off x="1065" y="5042"/>
              <a:ext cx="1661" cy="30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4" tIns="9144" rIns="9144" bIns="9144" anchor="t" anchorCtr="0">
              <a:spAutoFit/>
            </a:bodyPr>
            <a:lstStyle/>
            <a:p>
              <a:pPr marR="0" lvl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 dirty="0">
                  <a:solidFill>
                    <a:schemeClr val="accent6"/>
                  </a:solidFill>
                  <a:latin typeface="+mj-lt"/>
                  <a:ea typeface="Montserrat"/>
                  <a:cs typeface="+mj-lt"/>
                  <a:sym typeface="Montserrat"/>
                </a:rPr>
                <a:t>Scaling</a:t>
              </a:r>
              <a:endPara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endParaRPr>
            </a:p>
          </p:txBody>
        </p:sp>
        <p:grpSp>
          <p:nvGrpSpPr>
            <p:cNvPr id="100" name="Group 99"/>
            <p:cNvGrpSpPr/>
            <p:nvPr/>
          </p:nvGrpSpPr>
          <p:grpSpPr>
            <a:xfrm rot="0">
              <a:off x="3375" y="5448"/>
              <a:ext cx="1330" cy="1720"/>
              <a:chOff x="3687" y="4360"/>
              <a:chExt cx="1330" cy="1720"/>
            </a:xfrm>
          </p:grpSpPr>
          <p:grpSp>
            <p:nvGrpSpPr>
              <p:cNvPr id="114" name="Group 113"/>
              <p:cNvGrpSpPr/>
              <p:nvPr/>
            </p:nvGrpSpPr>
            <p:grpSpPr>
              <a:xfrm>
                <a:off x="3923" y="4360"/>
                <a:ext cx="1094" cy="1660"/>
                <a:chOff x="3923" y="4360"/>
                <a:chExt cx="1094" cy="1660"/>
              </a:xfrm>
            </p:grpSpPr>
            <p:sp>
              <p:nvSpPr>
                <p:cNvPr id="116" name="Freeform: Shape 91"/>
                <p:cNvSpPr/>
                <p:nvPr/>
              </p:nvSpPr>
              <p:spPr>
                <a:xfrm rot="5233408">
                  <a:off x="3784" y="4902"/>
                  <a:ext cx="1246" cy="953"/>
                </a:xfrm>
                <a:custGeom>
                  <a:avLst/>
                  <a:gdLst>
                    <a:gd name="connsiteX0" fmla="*/ 0 w 1528763"/>
                    <a:gd name="connsiteY0" fmla="*/ 752475 h 785813"/>
                    <a:gd name="connsiteX1" fmla="*/ 366713 w 1528763"/>
                    <a:gd name="connsiteY1" fmla="*/ 709613 h 785813"/>
                    <a:gd name="connsiteX2" fmla="*/ 528638 w 1528763"/>
                    <a:gd name="connsiteY2" fmla="*/ 333375 h 785813"/>
                    <a:gd name="connsiteX3" fmla="*/ 795338 w 1528763"/>
                    <a:gd name="connsiteY3" fmla="*/ 0 h 785813"/>
                    <a:gd name="connsiteX4" fmla="*/ 1028700 w 1528763"/>
                    <a:gd name="connsiteY4" fmla="*/ 342900 h 785813"/>
                    <a:gd name="connsiteX5" fmla="*/ 1171575 w 1528763"/>
                    <a:gd name="connsiteY5" fmla="*/ 733425 h 785813"/>
                    <a:gd name="connsiteX6" fmla="*/ 1528763 w 1528763"/>
                    <a:gd name="connsiteY6" fmla="*/ 785813 h 7858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528763" h="785813">
                      <a:moveTo>
                        <a:pt x="0" y="752475"/>
                      </a:moveTo>
                      <a:lnTo>
                        <a:pt x="366713" y="709613"/>
                      </a:lnTo>
                      <a:lnTo>
                        <a:pt x="528638" y="333375"/>
                      </a:lnTo>
                      <a:lnTo>
                        <a:pt x="795338" y="0"/>
                      </a:lnTo>
                      <a:lnTo>
                        <a:pt x="1028700" y="342900"/>
                      </a:lnTo>
                      <a:lnTo>
                        <a:pt x="1171575" y="733425"/>
                      </a:lnTo>
                      <a:lnTo>
                        <a:pt x="1528763" y="785813"/>
                      </a:lnTo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dirty="0">
                    <a:latin typeface="+mj-lt"/>
                    <a:cs typeface="+mj-lt"/>
                  </a:endParaRPr>
                </a:p>
              </p:txBody>
            </p:sp>
            <p:cxnSp>
              <p:nvCxnSpPr>
                <p:cNvPr id="118" name="Straight Connector 117"/>
                <p:cNvCxnSpPr/>
                <p:nvPr/>
              </p:nvCxnSpPr>
              <p:spPr>
                <a:xfrm rot="5400000">
                  <a:off x="3112" y="5190"/>
                  <a:ext cx="1661" cy="0"/>
                </a:xfrm>
                <a:prstGeom prst="line">
                  <a:avLst/>
                </a:prstGeom>
                <a:ln w="28575"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Straight Connector 118"/>
                <p:cNvCxnSpPr/>
                <p:nvPr/>
              </p:nvCxnSpPr>
              <p:spPr>
                <a:xfrm rot="5400000">
                  <a:off x="4470" y="5451"/>
                  <a:ext cx="0" cy="1094"/>
                </a:xfrm>
                <a:prstGeom prst="line">
                  <a:avLst/>
                </a:prstGeom>
                <a:ln w="28575"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0" name="Google Shape;898;p88"/>
              <p:cNvSpPr txBox="1"/>
              <p:nvPr/>
            </p:nvSpPr>
            <p:spPr>
              <a:xfrm>
                <a:off x="3687" y="4785"/>
                <a:ext cx="186" cy="2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4" tIns="9144" rIns="9144" bIns="9144" anchor="t" anchorCtr="0">
                <a:spAutoFit/>
              </a:bodyPr>
              <a:p>
                <a:pPr marR="0" lvl="0" algn="r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solidFill>
                      <a:schemeClr val="accent6"/>
                    </a:solidFill>
                    <a:latin typeface="+mj-lt"/>
                    <a:ea typeface="Montserrat"/>
                    <a:cs typeface="+mj-lt"/>
                    <a:sym typeface="Montserrat"/>
                  </a:rPr>
                  <a:t>1</a:t>
                </a:r>
                <a:endParaRPr lang="en-US" sz="800" dirty="0">
                  <a:solidFill>
                    <a:schemeClr val="accent6"/>
                  </a:solidFill>
                  <a:latin typeface="+mj-lt"/>
                  <a:ea typeface="Montserrat"/>
                  <a:cs typeface="+mj-lt"/>
                  <a:sym typeface="Montserrat"/>
                </a:endParaRPr>
              </a:p>
            </p:txBody>
          </p:sp>
          <p:sp>
            <p:nvSpPr>
              <p:cNvPr id="121" name="Google Shape;898;p88"/>
              <p:cNvSpPr txBox="1"/>
              <p:nvPr/>
            </p:nvSpPr>
            <p:spPr>
              <a:xfrm>
                <a:off x="3687" y="5830"/>
                <a:ext cx="186" cy="2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4" tIns="9144" rIns="9144" bIns="9144" anchor="t" anchorCtr="0">
                <a:spAutoFit/>
              </a:bodyPr>
              <a:p>
                <a:pPr marR="0" lvl="0" algn="r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solidFill>
                      <a:schemeClr val="accent6"/>
                    </a:solidFill>
                    <a:latin typeface="+mj-lt"/>
                    <a:ea typeface="Montserrat"/>
                    <a:cs typeface="+mj-lt"/>
                    <a:sym typeface="Montserrat"/>
                  </a:rPr>
                  <a:t>0</a:t>
                </a:r>
                <a:endParaRPr lang="en-US" sz="800" dirty="0">
                  <a:solidFill>
                    <a:schemeClr val="accent6"/>
                  </a:solidFill>
                  <a:latin typeface="+mj-lt"/>
                  <a:ea typeface="Montserrat"/>
                  <a:cs typeface="+mj-lt"/>
                  <a:sym typeface="Montserrat"/>
                </a:endParaRPr>
              </a:p>
            </p:txBody>
          </p:sp>
        </p:grpSp>
        <p:grpSp>
          <p:nvGrpSpPr>
            <p:cNvPr id="122" name="Group 121"/>
            <p:cNvGrpSpPr/>
            <p:nvPr/>
          </p:nvGrpSpPr>
          <p:grpSpPr>
            <a:xfrm>
              <a:off x="1037" y="5433"/>
              <a:ext cx="1614" cy="1656"/>
              <a:chOff x="1037" y="5433"/>
              <a:chExt cx="1614" cy="1656"/>
            </a:xfrm>
          </p:grpSpPr>
          <p:sp>
            <p:nvSpPr>
              <p:cNvPr id="123" name="Google Shape;898;p88"/>
              <p:cNvSpPr txBox="1"/>
              <p:nvPr/>
            </p:nvSpPr>
            <p:spPr>
              <a:xfrm>
                <a:off x="1037" y="5448"/>
                <a:ext cx="505" cy="2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4" tIns="9144" rIns="9144" bIns="9144" anchor="t" anchorCtr="0">
                <a:spAutoFit/>
              </a:bodyPr>
              <a:p>
                <a:pPr marR="0" lvl="0" algn="r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solidFill>
                      <a:schemeClr val="accent6"/>
                    </a:solidFill>
                    <a:latin typeface="+mj-lt"/>
                    <a:ea typeface="Montserrat"/>
                    <a:cs typeface="+mj-lt"/>
                    <a:sym typeface="Montserrat"/>
                  </a:rPr>
                  <a:t>8000</a:t>
                </a:r>
                <a:endParaRPr lang="en-US" sz="800" dirty="0">
                  <a:solidFill>
                    <a:schemeClr val="accent6"/>
                  </a:solidFill>
                  <a:latin typeface="+mj-lt"/>
                  <a:ea typeface="Montserrat"/>
                  <a:cs typeface="+mj-lt"/>
                  <a:sym typeface="Montserrat"/>
                </a:endParaRPr>
              </a:p>
            </p:txBody>
          </p:sp>
          <p:sp>
            <p:nvSpPr>
              <p:cNvPr id="124" name="Google Shape;898;p88"/>
              <p:cNvSpPr txBox="1"/>
              <p:nvPr/>
            </p:nvSpPr>
            <p:spPr>
              <a:xfrm>
                <a:off x="1037" y="6493"/>
                <a:ext cx="505" cy="2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4" tIns="9144" rIns="9144" bIns="9144" anchor="t" anchorCtr="0">
                <a:spAutoFit/>
              </a:bodyPr>
              <a:p>
                <a:pPr marR="0" lvl="0" algn="r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solidFill>
                      <a:schemeClr val="accent6"/>
                    </a:solidFill>
                    <a:latin typeface="+mj-lt"/>
                    <a:ea typeface="Montserrat"/>
                    <a:cs typeface="+mj-lt"/>
                    <a:sym typeface="Montserrat"/>
                  </a:rPr>
                  <a:t>5000</a:t>
                </a:r>
                <a:endParaRPr lang="en-US" sz="800" dirty="0">
                  <a:solidFill>
                    <a:schemeClr val="accent6"/>
                  </a:solidFill>
                  <a:latin typeface="+mj-lt"/>
                  <a:ea typeface="Montserrat"/>
                  <a:cs typeface="+mj-lt"/>
                  <a:sym typeface="Montserrat"/>
                </a:endParaRPr>
              </a:p>
            </p:txBody>
          </p:sp>
          <p:grpSp>
            <p:nvGrpSpPr>
              <p:cNvPr id="125" name="Group 124"/>
              <p:cNvGrpSpPr/>
              <p:nvPr/>
            </p:nvGrpSpPr>
            <p:grpSpPr>
              <a:xfrm>
                <a:off x="1557" y="5433"/>
                <a:ext cx="1094" cy="1656"/>
                <a:chOff x="1557" y="5433"/>
                <a:chExt cx="1094" cy="1656"/>
              </a:xfrm>
            </p:grpSpPr>
            <p:sp>
              <p:nvSpPr>
                <p:cNvPr id="126" name="Freeform: Shape 91"/>
                <p:cNvSpPr/>
                <p:nvPr/>
              </p:nvSpPr>
              <p:spPr>
                <a:xfrm rot="5233408">
                  <a:off x="1418" y="5580"/>
                  <a:ext cx="1246" cy="953"/>
                </a:xfrm>
                <a:custGeom>
                  <a:avLst/>
                  <a:gdLst>
                    <a:gd name="connsiteX0" fmla="*/ 0 w 1528763"/>
                    <a:gd name="connsiteY0" fmla="*/ 752475 h 785813"/>
                    <a:gd name="connsiteX1" fmla="*/ 366713 w 1528763"/>
                    <a:gd name="connsiteY1" fmla="*/ 709613 h 785813"/>
                    <a:gd name="connsiteX2" fmla="*/ 528638 w 1528763"/>
                    <a:gd name="connsiteY2" fmla="*/ 333375 h 785813"/>
                    <a:gd name="connsiteX3" fmla="*/ 795338 w 1528763"/>
                    <a:gd name="connsiteY3" fmla="*/ 0 h 785813"/>
                    <a:gd name="connsiteX4" fmla="*/ 1028700 w 1528763"/>
                    <a:gd name="connsiteY4" fmla="*/ 342900 h 785813"/>
                    <a:gd name="connsiteX5" fmla="*/ 1171575 w 1528763"/>
                    <a:gd name="connsiteY5" fmla="*/ 733425 h 785813"/>
                    <a:gd name="connsiteX6" fmla="*/ 1528763 w 1528763"/>
                    <a:gd name="connsiteY6" fmla="*/ 785813 h 7858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528763" h="785813">
                      <a:moveTo>
                        <a:pt x="0" y="752475"/>
                      </a:moveTo>
                      <a:lnTo>
                        <a:pt x="366713" y="709613"/>
                      </a:lnTo>
                      <a:lnTo>
                        <a:pt x="528638" y="333375"/>
                      </a:lnTo>
                      <a:lnTo>
                        <a:pt x="795338" y="0"/>
                      </a:lnTo>
                      <a:lnTo>
                        <a:pt x="1028700" y="342900"/>
                      </a:lnTo>
                      <a:lnTo>
                        <a:pt x="1171575" y="733425"/>
                      </a:lnTo>
                      <a:lnTo>
                        <a:pt x="1528763" y="785813"/>
                      </a:lnTo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+mj-lt"/>
                    <a:cs typeface="+mj-lt"/>
                  </a:endParaRPr>
                </a:p>
              </p:txBody>
            </p:sp>
            <p:cxnSp>
              <p:nvCxnSpPr>
                <p:cNvPr id="127" name="Straight Connector 126"/>
                <p:cNvCxnSpPr/>
                <p:nvPr/>
              </p:nvCxnSpPr>
              <p:spPr>
                <a:xfrm>
                  <a:off x="1577" y="5448"/>
                  <a:ext cx="0" cy="1346"/>
                </a:xfrm>
                <a:prstGeom prst="line">
                  <a:avLst/>
                </a:prstGeom>
                <a:ln w="28575"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>
                <a:xfrm rot="5400000">
                  <a:off x="2104" y="6539"/>
                  <a:ext cx="0" cy="1094"/>
                </a:xfrm>
                <a:prstGeom prst="line">
                  <a:avLst/>
                </a:prstGeom>
                <a:ln w="28575"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>
                <a:xfrm>
                  <a:off x="1577" y="7019"/>
                  <a:ext cx="0" cy="71"/>
                </a:xfrm>
                <a:prstGeom prst="line">
                  <a:avLst/>
                </a:prstGeom>
                <a:ln w="28575"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0" name="Oval 129"/>
                <p:cNvSpPr/>
                <p:nvPr/>
              </p:nvSpPr>
              <p:spPr>
                <a:xfrm>
                  <a:off x="1557" y="6818"/>
                  <a:ext cx="43" cy="43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31" name="Oval 130"/>
                <p:cNvSpPr/>
                <p:nvPr/>
              </p:nvSpPr>
              <p:spPr>
                <a:xfrm>
                  <a:off x="1557" y="6878"/>
                  <a:ext cx="43" cy="43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32" name="Oval 131"/>
                <p:cNvSpPr/>
                <p:nvPr/>
              </p:nvSpPr>
              <p:spPr>
                <a:xfrm>
                  <a:off x="1557" y="6938"/>
                  <a:ext cx="43" cy="43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</p:grpSp>
      </p:grpSp>
    </p:spTree>
  </p:cSld>
  <p:clrMapOvr>
    <a:masterClrMapping/>
  </p:clrMapOvr>
  <p:transition spd="med">
    <p:fade/>
  </p:transition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93100" y="420575"/>
            <a:ext cx="8181300" cy="502800"/>
          </a:xfrm>
        </p:spPr>
        <p:txBody>
          <a:bodyPr/>
          <a:lstStyle/>
          <a:p>
            <a:r>
              <a:rPr lang="en-US" dirty="0"/>
              <a:t>Data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7331103" y="141172"/>
            <a:ext cx="914400" cy="914400"/>
            <a:chOff x="7331103" y="141172"/>
            <a:chExt cx="914400" cy="914400"/>
          </a:xfrm>
        </p:grpSpPr>
        <p:grpSp>
          <p:nvGrpSpPr>
            <p:cNvPr id="28" name="Group 27"/>
            <p:cNvGrpSpPr/>
            <p:nvPr/>
          </p:nvGrpSpPr>
          <p:grpSpPr>
            <a:xfrm>
              <a:off x="7331103" y="141172"/>
              <a:ext cx="914400" cy="914400"/>
              <a:chOff x="5776624" y="2188023"/>
              <a:chExt cx="1695840" cy="1816343"/>
            </a:xfrm>
          </p:grpSpPr>
          <p:grpSp>
            <p:nvGrpSpPr>
              <p:cNvPr id="29" name="Group 28"/>
              <p:cNvGrpSpPr/>
              <p:nvPr/>
            </p:nvGrpSpPr>
            <p:grpSpPr>
              <a:xfrm>
                <a:off x="6578825" y="2188023"/>
                <a:ext cx="58419" cy="1816343"/>
                <a:chOff x="7482841" y="2111311"/>
                <a:chExt cx="58419" cy="1816343"/>
              </a:xfrm>
            </p:grpSpPr>
            <p:cxnSp>
              <p:nvCxnSpPr>
                <p:cNvPr id="42" name="Connector: Curved 41"/>
                <p:cNvCxnSpPr>
                  <a:stCxn id="44" idx="1"/>
                  <a:endCxn id="45" idx="1"/>
                </p:cNvCxnSpPr>
                <p:nvPr/>
              </p:nvCxnSpPr>
              <p:spPr>
                <a:xfrm rot="10800000">
                  <a:off x="7482841" y="2209031"/>
                  <a:ext cx="12700" cy="1620905"/>
                </a:xfrm>
                <a:prstGeom prst="curvedConnector3">
                  <a:avLst>
                    <a:gd name="adj1" fmla="val 5850000"/>
                  </a:avLst>
                </a:prstGeom>
                <a:ln w="19050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Connector: Curved 42"/>
                <p:cNvCxnSpPr>
                  <a:stCxn id="45" idx="3"/>
                  <a:endCxn id="44" idx="3"/>
                </p:cNvCxnSpPr>
                <p:nvPr/>
              </p:nvCxnSpPr>
              <p:spPr>
                <a:xfrm>
                  <a:off x="7528560" y="2209030"/>
                  <a:ext cx="12700" cy="1620905"/>
                </a:xfrm>
                <a:prstGeom prst="curvedConnector3">
                  <a:avLst>
                    <a:gd name="adj1" fmla="val 6300000"/>
                  </a:avLst>
                </a:prstGeom>
                <a:ln w="19050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4" name="Google Shape;898;p88"/>
                <p:cNvSpPr txBox="1"/>
                <p:nvPr/>
              </p:nvSpPr>
              <p:spPr>
                <a:xfrm>
                  <a:off x="7482841" y="3732216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  <p:sp>
              <p:nvSpPr>
                <p:cNvPr id="45" name="Google Shape;898;p88"/>
                <p:cNvSpPr txBox="1"/>
                <p:nvPr/>
              </p:nvSpPr>
              <p:spPr>
                <a:xfrm>
                  <a:off x="7482841" y="2111311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</p:grpSp>
          <p:grpSp>
            <p:nvGrpSpPr>
              <p:cNvPr id="30" name="Group 29"/>
              <p:cNvGrpSpPr/>
              <p:nvPr/>
            </p:nvGrpSpPr>
            <p:grpSpPr>
              <a:xfrm>
                <a:off x="6578825" y="2692608"/>
                <a:ext cx="58419" cy="1311758"/>
                <a:chOff x="5889186" y="1248788"/>
                <a:chExt cx="58419" cy="1311758"/>
              </a:xfrm>
            </p:grpSpPr>
            <p:cxnSp>
              <p:nvCxnSpPr>
                <p:cNvPr id="38" name="Connector: Curved 37"/>
                <p:cNvCxnSpPr>
                  <a:stCxn id="40" idx="1"/>
                  <a:endCxn id="41" idx="1"/>
                </p:cNvCxnSpPr>
                <p:nvPr/>
              </p:nvCxnSpPr>
              <p:spPr>
                <a:xfrm rot="10800000">
                  <a:off x="5889186" y="1346507"/>
                  <a:ext cx="12700" cy="1116320"/>
                </a:xfrm>
                <a:prstGeom prst="curvedConnector3">
                  <a:avLst>
                    <a:gd name="adj1" fmla="val 4300000"/>
                  </a:avLst>
                </a:prstGeom>
                <a:ln w="19050">
                  <a:solidFill>
                    <a:schemeClr val="accent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nector: Curved 38"/>
                <p:cNvCxnSpPr>
                  <a:stCxn id="41" idx="3"/>
                  <a:endCxn id="40" idx="3"/>
                </p:cNvCxnSpPr>
                <p:nvPr/>
              </p:nvCxnSpPr>
              <p:spPr>
                <a:xfrm>
                  <a:off x="5934905" y="1346507"/>
                  <a:ext cx="12700" cy="1116320"/>
                </a:xfrm>
                <a:prstGeom prst="curvedConnector3">
                  <a:avLst>
                    <a:gd name="adj1" fmla="val 4300000"/>
                  </a:avLst>
                </a:prstGeom>
                <a:ln w="19050">
                  <a:solidFill>
                    <a:schemeClr val="accent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0" name="Google Shape;898;p88"/>
                <p:cNvSpPr txBox="1"/>
                <p:nvPr/>
              </p:nvSpPr>
              <p:spPr>
                <a:xfrm>
                  <a:off x="5889186" y="2365108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  <p:sp>
              <p:nvSpPr>
                <p:cNvPr id="41" name="Google Shape;898;p88"/>
                <p:cNvSpPr txBox="1"/>
                <p:nvPr/>
              </p:nvSpPr>
              <p:spPr>
                <a:xfrm>
                  <a:off x="5889186" y="1248788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</p:grpSp>
          <p:sp>
            <p:nvSpPr>
              <p:cNvPr id="31" name="Oval 30"/>
              <p:cNvSpPr/>
              <p:nvPr/>
            </p:nvSpPr>
            <p:spPr>
              <a:xfrm>
                <a:off x="5776624" y="2188023"/>
                <a:ext cx="1695840" cy="1807446"/>
              </a:xfrm>
              <a:prstGeom prst="ellipse">
                <a:avLst/>
              </a:prstGeom>
              <a:solidFill>
                <a:schemeClr val="bg1">
                  <a:alpha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+mj-lt"/>
                </a:endParaRPr>
              </a:p>
            </p:txBody>
          </p:sp>
          <p:grpSp>
            <p:nvGrpSpPr>
              <p:cNvPr id="32" name="Group 31"/>
              <p:cNvGrpSpPr/>
              <p:nvPr/>
            </p:nvGrpSpPr>
            <p:grpSpPr>
              <a:xfrm>
                <a:off x="6578825" y="3138427"/>
                <a:ext cx="58419" cy="768220"/>
                <a:chOff x="1190898" y="3138427"/>
                <a:chExt cx="58419" cy="768220"/>
              </a:xfrm>
            </p:grpSpPr>
            <p:cxnSp>
              <p:nvCxnSpPr>
                <p:cNvPr id="36" name="Connector: Curved 35"/>
                <p:cNvCxnSpPr>
                  <a:stCxn id="34" idx="1"/>
                  <a:endCxn id="35" idx="1"/>
                </p:cNvCxnSpPr>
                <p:nvPr/>
              </p:nvCxnSpPr>
              <p:spPr>
                <a:xfrm rot="10800000">
                  <a:off x="1190898" y="3138427"/>
                  <a:ext cx="12700" cy="768220"/>
                </a:xfrm>
                <a:prstGeom prst="curvedConnector3">
                  <a:avLst>
                    <a:gd name="adj1" fmla="val 2950000"/>
                  </a:avLst>
                </a:prstGeom>
                <a:ln w="19050">
                  <a:solidFill>
                    <a:schemeClr val="accent5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Connector: Curved 36"/>
                <p:cNvCxnSpPr>
                  <a:stCxn id="35" idx="3"/>
                  <a:endCxn id="34" idx="3"/>
                </p:cNvCxnSpPr>
                <p:nvPr/>
              </p:nvCxnSpPr>
              <p:spPr>
                <a:xfrm>
                  <a:off x="1236617" y="3138427"/>
                  <a:ext cx="12700" cy="768220"/>
                </a:xfrm>
                <a:prstGeom prst="curvedConnector3">
                  <a:avLst>
                    <a:gd name="adj1" fmla="val 3000000"/>
                  </a:avLst>
                </a:prstGeom>
                <a:ln w="19050">
                  <a:solidFill>
                    <a:schemeClr val="accent5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3" name="Group 32"/>
              <p:cNvGrpSpPr/>
              <p:nvPr/>
            </p:nvGrpSpPr>
            <p:grpSpPr>
              <a:xfrm>
                <a:off x="6578825" y="3040708"/>
                <a:ext cx="45719" cy="963658"/>
                <a:chOff x="5501641" y="2963996"/>
                <a:chExt cx="45719" cy="963658"/>
              </a:xfrm>
            </p:grpSpPr>
            <p:sp>
              <p:nvSpPr>
                <p:cNvPr id="34" name="Google Shape;898;p88"/>
                <p:cNvSpPr txBox="1"/>
                <p:nvPr/>
              </p:nvSpPr>
              <p:spPr>
                <a:xfrm>
                  <a:off x="5501641" y="3732216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  <p:sp>
              <p:nvSpPr>
                <p:cNvPr id="35" name="Google Shape;898;p88"/>
                <p:cNvSpPr txBox="1"/>
                <p:nvPr/>
              </p:nvSpPr>
              <p:spPr>
                <a:xfrm>
                  <a:off x="5501641" y="2963996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</p:grpSp>
        </p:grpSp>
        <p:sp>
          <p:nvSpPr>
            <p:cNvPr id="9" name="Google Shape;898;p88"/>
            <p:cNvSpPr txBox="1"/>
            <p:nvPr/>
          </p:nvSpPr>
          <p:spPr>
            <a:xfrm>
              <a:off x="7436418" y="766157"/>
              <a:ext cx="668161" cy="1069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4" tIns="9144" rIns="9144" bIns="9144" anchor="t" anchorCtr="0">
              <a:spAutoFit/>
            </a:bodyPr>
            <a:lstStyle/>
            <a:p>
              <a:pPr marR="0" lvl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500" b="1" dirty="0">
                  <a:solidFill>
                    <a:schemeClr val="accent5"/>
                  </a:solidFill>
                  <a:latin typeface="+mj-lt"/>
                  <a:ea typeface="Montserrat"/>
                  <a:cs typeface="+mj-lt"/>
                  <a:sym typeface="Montserrat"/>
                </a:rPr>
                <a:t>Build</a:t>
              </a:r>
              <a:endParaRPr lang="en-US" sz="500" b="1" dirty="0">
                <a:solidFill>
                  <a:schemeClr val="accent5"/>
                </a:solidFill>
                <a:latin typeface="+mj-lt"/>
                <a:ea typeface="Montserrat"/>
                <a:cs typeface="+mj-lt"/>
                <a:sym typeface="Montserrat"/>
              </a:endParaRPr>
            </a:p>
          </p:txBody>
        </p:sp>
      </p:grpSp>
    </p:spTree>
  </p:cSld>
  <p:clrMapOvr>
    <a:masterClrMapping/>
  </p:clrMapOvr>
  <p:transition spd="med">
    <p:fade/>
  </p:transition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93100" y="420575"/>
            <a:ext cx="8181300" cy="502800"/>
          </a:xfrm>
        </p:spPr>
        <p:txBody>
          <a:bodyPr/>
          <a:lstStyle/>
          <a:p>
            <a:r>
              <a:rPr lang="en-US" dirty="0"/>
              <a:t>Data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7331103" y="141172"/>
            <a:ext cx="914400" cy="914400"/>
            <a:chOff x="7331103" y="141172"/>
            <a:chExt cx="914400" cy="914400"/>
          </a:xfrm>
        </p:grpSpPr>
        <p:grpSp>
          <p:nvGrpSpPr>
            <p:cNvPr id="28" name="Group 27"/>
            <p:cNvGrpSpPr/>
            <p:nvPr/>
          </p:nvGrpSpPr>
          <p:grpSpPr>
            <a:xfrm>
              <a:off x="7331103" y="141172"/>
              <a:ext cx="914400" cy="914400"/>
              <a:chOff x="5776624" y="2188023"/>
              <a:chExt cx="1695840" cy="1816343"/>
            </a:xfrm>
          </p:grpSpPr>
          <p:grpSp>
            <p:nvGrpSpPr>
              <p:cNvPr id="29" name="Group 28"/>
              <p:cNvGrpSpPr/>
              <p:nvPr/>
            </p:nvGrpSpPr>
            <p:grpSpPr>
              <a:xfrm>
                <a:off x="6578825" y="2188023"/>
                <a:ext cx="58419" cy="1816343"/>
                <a:chOff x="7482841" y="2111311"/>
                <a:chExt cx="58419" cy="1816343"/>
              </a:xfrm>
            </p:grpSpPr>
            <p:cxnSp>
              <p:nvCxnSpPr>
                <p:cNvPr id="42" name="Connector: Curved 41"/>
                <p:cNvCxnSpPr>
                  <a:stCxn id="44" idx="1"/>
                  <a:endCxn id="45" idx="1"/>
                </p:cNvCxnSpPr>
                <p:nvPr/>
              </p:nvCxnSpPr>
              <p:spPr>
                <a:xfrm rot="10800000">
                  <a:off x="7482841" y="2209031"/>
                  <a:ext cx="12700" cy="1620905"/>
                </a:xfrm>
                <a:prstGeom prst="curvedConnector3">
                  <a:avLst>
                    <a:gd name="adj1" fmla="val 5850000"/>
                  </a:avLst>
                </a:prstGeom>
                <a:ln w="19050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Connector: Curved 42"/>
                <p:cNvCxnSpPr>
                  <a:stCxn id="45" idx="3"/>
                  <a:endCxn id="44" idx="3"/>
                </p:cNvCxnSpPr>
                <p:nvPr/>
              </p:nvCxnSpPr>
              <p:spPr>
                <a:xfrm>
                  <a:off x="7528560" y="2209030"/>
                  <a:ext cx="12700" cy="1620905"/>
                </a:xfrm>
                <a:prstGeom prst="curvedConnector3">
                  <a:avLst>
                    <a:gd name="adj1" fmla="val 6300000"/>
                  </a:avLst>
                </a:prstGeom>
                <a:ln w="19050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4" name="Google Shape;898;p88"/>
                <p:cNvSpPr txBox="1"/>
                <p:nvPr/>
              </p:nvSpPr>
              <p:spPr>
                <a:xfrm>
                  <a:off x="7482841" y="3732216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  <p:sp>
              <p:nvSpPr>
                <p:cNvPr id="45" name="Google Shape;898;p88"/>
                <p:cNvSpPr txBox="1"/>
                <p:nvPr/>
              </p:nvSpPr>
              <p:spPr>
                <a:xfrm>
                  <a:off x="7482841" y="2111311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</p:grpSp>
          <p:grpSp>
            <p:nvGrpSpPr>
              <p:cNvPr id="30" name="Group 29"/>
              <p:cNvGrpSpPr/>
              <p:nvPr/>
            </p:nvGrpSpPr>
            <p:grpSpPr>
              <a:xfrm>
                <a:off x="6578825" y="2692608"/>
                <a:ext cx="58419" cy="1311758"/>
                <a:chOff x="5889186" y="1248788"/>
                <a:chExt cx="58419" cy="1311758"/>
              </a:xfrm>
            </p:grpSpPr>
            <p:cxnSp>
              <p:nvCxnSpPr>
                <p:cNvPr id="38" name="Connector: Curved 37"/>
                <p:cNvCxnSpPr>
                  <a:stCxn id="40" idx="1"/>
                  <a:endCxn id="41" idx="1"/>
                </p:cNvCxnSpPr>
                <p:nvPr/>
              </p:nvCxnSpPr>
              <p:spPr>
                <a:xfrm rot="10800000">
                  <a:off x="5889186" y="1346507"/>
                  <a:ext cx="12700" cy="1116320"/>
                </a:xfrm>
                <a:prstGeom prst="curvedConnector3">
                  <a:avLst>
                    <a:gd name="adj1" fmla="val 4300000"/>
                  </a:avLst>
                </a:prstGeom>
                <a:ln w="19050">
                  <a:solidFill>
                    <a:schemeClr val="accent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nector: Curved 38"/>
                <p:cNvCxnSpPr>
                  <a:stCxn id="41" idx="3"/>
                  <a:endCxn id="40" idx="3"/>
                </p:cNvCxnSpPr>
                <p:nvPr/>
              </p:nvCxnSpPr>
              <p:spPr>
                <a:xfrm>
                  <a:off x="5934905" y="1346507"/>
                  <a:ext cx="12700" cy="1116320"/>
                </a:xfrm>
                <a:prstGeom prst="curvedConnector3">
                  <a:avLst>
                    <a:gd name="adj1" fmla="val 4300000"/>
                  </a:avLst>
                </a:prstGeom>
                <a:ln w="19050">
                  <a:solidFill>
                    <a:schemeClr val="accent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0" name="Google Shape;898;p88"/>
                <p:cNvSpPr txBox="1"/>
                <p:nvPr/>
              </p:nvSpPr>
              <p:spPr>
                <a:xfrm>
                  <a:off x="5889186" y="2365108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  <p:sp>
              <p:nvSpPr>
                <p:cNvPr id="41" name="Google Shape;898;p88"/>
                <p:cNvSpPr txBox="1"/>
                <p:nvPr/>
              </p:nvSpPr>
              <p:spPr>
                <a:xfrm>
                  <a:off x="5889186" y="1248788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</p:grpSp>
          <p:sp>
            <p:nvSpPr>
              <p:cNvPr id="31" name="Oval 30"/>
              <p:cNvSpPr/>
              <p:nvPr/>
            </p:nvSpPr>
            <p:spPr>
              <a:xfrm>
                <a:off x="5776624" y="2188023"/>
                <a:ext cx="1695840" cy="1807446"/>
              </a:xfrm>
              <a:prstGeom prst="ellipse">
                <a:avLst/>
              </a:prstGeom>
              <a:solidFill>
                <a:schemeClr val="bg1">
                  <a:alpha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+mj-lt"/>
                </a:endParaRPr>
              </a:p>
            </p:txBody>
          </p:sp>
          <p:grpSp>
            <p:nvGrpSpPr>
              <p:cNvPr id="32" name="Group 31"/>
              <p:cNvGrpSpPr/>
              <p:nvPr/>
            </p:nvGrpSpPr>
            <p:grpSpPr>
              <a:xfrm>
                <a:off x="6578825" y="3138427"/>
                <a:ext cx="58419" cy="768220"/>
                <a:chOff x="1190898" y="3138427"/>
                <a:chExt cx="58419" cy="768220"/>
              </a:xfrm>
            </p:grpSpPr>
            <p:cxnSp>
              <p:nvCxnSpPr>
                <p:cNvPr id="36" name="Connector: Curved 35"/>
                <p:cNvCxnSpPr>
                  <a:stCxn id="34" idx="1"/>
                  <a:endCxn id="35" idx="1"/>
                </p:cNvCxnSpPr>
                <p:nvPr/>
              </p:nvCxnSpPr>
              <p:spPr>
                <a:xfrm rot="10800000">
                  <a:off x="1190898" y="3138427"/>
                  <a:ext cx="12700" cy="768220"/>
                </a:xfrm>
                <a:prstGeom prst="curvedConnector3">
                  <a:avLst>
                    <a:gd name="adj1" fmla="val 2950000"/>
                  </a:avLst>
                </a:prstGeom>
                <a:ln w="19050">
                  <a:solidFill>
                    <a:schemeClr val="accent5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Connector: Curved 36"/>
                <p:cNvCxnSpPr>
                  <a:stCxn id="35" idx="3"/>
                  <a:endCxn id="34" idx="3"/>
                </p:cNvCxnSpPr>
                <p:nvPr/>
              </p:nvCxnSpPr>
              <p:spPr>
                <a:xfrm>
                  <a:off x="1236617" y="3138427"/>
                  <a:ext cx="12700" cy="768220"/>
                </a:xfrm>
                <a:prstGeom prst="curvedConnector3">
                  <a:avLst>
                    <a:gd name="adj1" fmla="val 3000000"/>
                  </a:avLst>
                </a:prstGeom>
                <a:ln w="19050">
                  <a:solidFill>
                    <a:schemeClr val="accent5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3" name="Group 32"/>
              <p:cNvGrpSpPr/>
              <p:nvPr/>
            </p:nvGrpSpPr>
            <p:grpSpPr>
              <a:xfrm>
                <a:off x="6578825" y="3040708"/>
                <a:ext cx="45719" cy="963658"/>
                <a:chOff x="5501641" y="2963996"/>
                <a:chExt cx="45719" cy="963658"/>
              </a:xfrm>
            </p:grpSpPr>
            <p:sp>
              <p:nvSpPr>
                <p:cNvPr id="34" name="Google Shape;898;p88"/>
                <p:cNvSpPr txBox="1"/>
                <p:nvPr/>
              </p:nvSpPr>
              <p:spPr>
                <a:xfrm>
                  <a:off x="5501641" y="3732216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  <p:sp>
              <p:nvSpPr>
                <p:cNvPr id="35" name="Google Shape;898;p88"/>
                <p:cNvSpPr txBox="1"/>
                <p:nvPr/>
              </p:nvSpPr>
              <p:spPr>
                <a:xfrm>
                  <a:off x="5501641" y="2963996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</p:grpSp>
        </p:grpSp>
        <p:sp>
          <p:nvSpPr>
            <p:cNvPr id="9" name="Google Shape;898;p88"/>
            <p:cNvSpPr txBox="1"/>
            <p:nvPr/>
          </p:nvSpPr>
          <p:spPr>
            <a:xfrm>
              <a:off x="7436418" y="766157"/>
              <a:ext cx="668161" cy="1069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4" tIns="9144" rIns="9144" bIns="9144" anchor="t" anchorCtr="0">
              <a:spAutoFit/>
            </a:bodyPr>
            <a:lstStyle/>
            <a:p>
              <a:pPr marR="0" lvl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500" b="1" dirty="0">
                  <a:solidFill>
                    <a:schemeClr val="accent5"/>
                  </a:solidFill>
                  <a:latin typeface="+mj-lt"/>
                  <a:ea typeface="Montserrat"/>
                  <a:cs typeface="+mj-lt"/>
                  <a:sym typeface="Montserrat"/>
                </a:rPr>
                <a:t>Build</a:t>
              </a:r>
              <a:endParaRPr lang="en-US" sz="500" b="1" dirty="0">
                <a:solidFill>
                  <a:schemeClr val="accent5"/>
                </a:solidFill>
                <a:latin typeface="+mj-lt"/>
                <a:ea typeface="Montserrat"/>
                <a:cs typeface="+mj-lt"/>
                <a:sym typeface="Montserrat"/>
              </a:endParaRPr>
            </a:p>
          </p:txBody>
        </p:sp>
      </p:grpSp>
      <p:sp>
        <p:nvSpPr>
          <p:cNvPr id="25" name="Google Shape;898;p88"/>
          <p:cNvSpPr txBox="1"/>
          <p:nvPr/>
        </p:nvSpPr>
        <p:spPr>
          <a:xfrm>
            <a:off x="611038" y="869579"/>
            <a:ext cx="5832005" cy="441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An often overlooked aspect of model building is data </a:t>
            </a:r>
            <a:r>
              <a:rPr lang="en-US" sz="1200" b="1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label consistency</a:t>
            </a:r>
            <a:r>
              <a:rPr lang="en-US" sz="12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. Inconsistent labels can severely impact model performance </a:t>
            </a:r>
            <a:endParaRPr lang="en-US" sz="12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</p:spTree>
  </p:cSld>
  <p:clrMapOvr>
    <a:masterClrMapping/>
  </p:clrMapOvr>
  <p:transition spd="med">
    <p:fade/>
  </p:transition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93100" y="420575"/>
            <a:ext cx="8181300" cy="502800"/>
          </a:xfrm>
        </p:spPr>
        <p:txBody>
          <a:bodyPr/>
          <a:lstStyle/>
          <a:p>
            <a:r>
              <a:rPr lang="en-US" dirty="0"/>
              <a:t>Data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7331103" y="141172"/>
            <a:ext cx="914400" cy="914400"/>
            <a:chOff x="7331103" y="141172"/>
            <a:chExt cx="914400" cy="914400"/>
          </a:xfrm>
        </p:grpSpPr>
        <p:grpSp>
          <p:nvGrpSpPr>
            <p:cNvPr id="28" name="Group 27"/>
            <p:cNvGrpSpPr/>
            <p:nvPr/>
          </p:nvGrpSpPr>
          <p:grpSpPr>
            <a:xfrm>
              <a:off x="7331103" y="141172"/>
              <a:ext cx="914400" cy="914400"/>
              <a:chOff x="5776624" y="2188023"/>
              <a:chExt cx="1695840" cy="1816343"/>
            </a:xfrm>
          </p:grpSpPr>
          <p:grpSp>
            <p:nvGrpSpPr>
              <p:cNvPr id="29" name="Group 28"/>
              <p:cNvGrpSpPr/>
              <p:nvPr/>
            </p:nvGrpSpPr>
            <p:grpSpPr>
              <a:xfrm>
                <a:off x="6578825" y="2188023"/>
                <a:ext cx="58419" cy="1816343"/>
                <a:chOff x="7482841" y="2111311"/>
                <a:chExt cx="58419" cy="1816343"/>
              </a:xfrm>
            </p:grpSpPr>
            <p:cxnSp>
              <p:nvCxnSpPr>
                <p:cNvPr id="42" name="Connector: Curved 41"/>
                <p:cNvCxnSpPr>
                  <a:stCxn id="44" idx="1"/>
                  <a:endCxn id="45" idx="1"/>
                </p:cNvCxnSpPr>
                <p:nvPr/>
              </p:nvCxnSpPr>
              <p:spPr>
                <a:xfrm rot="10800000">
                  <a:off x="7482841" y="2209031"/>
                  <a:ext cx="12700" cy="1620905"/>
                </a:xfrm>
                <a:prstGeom prst="curvedConnector3">
                  <a:avLst>
                    <a:gd name="adj1" fmla="val 5850000"/>
                  </a:avLst>
                </a:prstGeom>
                <a:ln w="19050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Connector: Curved 42"/>
                <p:cNvCxnSpPr>
                  <a:stCxn id="45" idx="3"/>
                  <a:endCxn id="44" idx="3"/>
                </p:cNvCxnSpPr>
                <p:nvPr/>
              </p:nvCxnSpPr>
              <p:spPr>
                <a:xfrm>
                  <a:off x="7528560" y="2209030"/>
                  <a:ext cx="12700" cy="1620905"/>
                </a:xfrm>
                <a:prstGeom prst="curvedConnector3">
                  <a:avLst>
                    <a:gd name="adj1" fmla="val 6300000"/>
                  </a:avLst>
                </a:prstGeom>
                <a:ln w="19050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4" name="Google Shape;898;p88"/>
                <p:cNvSpPr txBox="1"/>
                <p:nvPr/>
              </p:nvSpPr>
              <p:spPr>
                <a:xfrm>
                  <a:off x="7482841" y="3732216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  <p:sp>
              <p:nvSpPr>
                <p:cNvPr id="45" name="Google Shape;898;p88"/>
                <p:cNvSpPr txBox="1"/>
                <p:nvPr/>
              </p:nvSpPr>
              <p:spPr>
                <a:xfrm>
                  <a:off x="7482841" y="2111311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</p:grpSp>
          <p:grpSp>
            <p:nvGrpSpPr>
              <p:cNvPr id="30" name="Group 29"/>
              <p:cNvGrpSpPr/>
              <p:nvPr/>
            </p:nvGrpSpPr>
            <p:grpSpPr>
              <a:xfrm>
                <a:off x="6578825" y="2692608"/>
                <a:ext cx="58419" cy="1311758"/>
                <a:chOff x="5889186" y="1248788"/>
                <a:chExt cx="58419" cy="1311758"/>
              </a:xfrm>
            </p:grpSpPr>
            <p:cxnSp>
              <p:nvCxnSpPr>
                <p:cNvPr id="38" name="Connector: Curved 37"/>
                <p:cNvCxnSpPr>
                  <a:stCxn id="40" idx="1"/>
                  <a:endCxn id="41" idx="1"/>
                </p:cNvCxnSpPr>
                <p:nvPr/>
              </p:nvCxnSpPr>
              <p:spPr>
                <a:xfrm rot="10800000">
                  <a:off x="5889186" y="1346507"/>
                  <a:ext cx="12700" cy="1116320"/>
                </a:xfrm>
                <a:prstGeom prst="curvedConnector3">
                  <a:avLst>
                    <a:gd name="adj1" fmla="val 4300000"/>
                  </a:avLst>
                </a:prstGeom>
                <a:ln w="19050">
                  <a:solidFill>
                    <a:schemeClr val="accent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nector: Curved 38"/>
                <p:cNvCxnSpPr>
                  <a:stCxn id="41" idx="3"/>
                  <a:endCxn id="40" idx="3"/>
                </p:cNvCxnSpPr>
                <p:nvPr/>
              </p:nvCxnSpPr>
              <p:spPr>
                <a:xfrm>
                  <a:off x="5934905" y="1346507"/>
                  <a:ext cx="12700" cy="1116320"/>
                </a:xfrm>
                <a:prstGeom prst="curvedConnector3">
                  <a:avLst>
                    <a:gd name="adj1" fmla="val 4300000"/>
                  </a:avLst>
                </a:prstGeom>
                <a:ln w="19050">
                  <a:solidFill>
                    <a:schemeClr val="accent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0" name="Google Shape;898;p88"/>
                <p:cNvSpPr txBox="1"/>
                <p:nvPr/>
              </p:nvSpPr>
              <p:spPr>
                <a:xfrm>
                  <a:off x="5889186" y="2365108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  <p:sp>
              <p:nvSpPr>
                <p:cNvPr id="41" name="Google Shape;898;p88"/>
                <p:cNvSpPr txBox="1"/>
                <p:nvPr/>
              </p:nvSpPr>
              <p:spPr>
                <a:xfrm>
                  <a:off x="5889186" y="1248788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</p:grpSp>
          <p:sp>
            <p:nvSpPr>
              <p:cNvPr id="31" name="Oval 30"/>
              <p:cNvSpPr/>
              <p:nvPr/>
            </p:nvSpPr>
            <p:spPr>
              <a:xfrm>
                <a:off x="5776624" y="2188023"/>
                <a:ext cx="1695840" cy="1807446"/>
              </a:xfrm>
              <a:prstGeom prst="ellipse">
                <a:avLst/>
              </a:prstGeom>
              <a:solidFill>
                <a:schemeClr val="bg1">
                  <a:alpha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+mj-lt"/>
                </a:endParaRPr>
              </a:p>
            </p:txBody>
          </p:sp>
          <p:grpSp>
            <p:nvGrpSpPr>
              <p:cNvPr id="32" name="Group 31"/>
              <p:cNvGrpSpPr/>
              <p:nvPr/>
            </p:nvGrpSpPr>
            <p:grpSpPr>
              <a:xfrm>
                <a:off x="6578825" y="3138427"/>
                <a:ext cx="58419" cy="768220"/>
                <a:chOff x="1190898" y="3138427"/>
                <a:chExt cx="58419" cy="768220"/>
              </a:xfrm>
            </p:grpSpPr>
            <p:cxnSp>
              <p:nvCxnSpPr>
                <p:cNvPr id="36" name="Connector: Curved 35"/>
                <p:cNvCxnSpPr>
                  <a:stCxn id="34" idx="1"/>
                  <a:endCxn id="35" idx="1"/>
                </p:cNvCxnSpPr>
                <p:nvPr/>
              </p:nvCxnSpPr>
              <p:spPr>
                <a:xfrm rot="10800000">
                  <a:off x="1190898" y="3138427"/>
                  <a:ext cx="12700" cy="768220"/>
                </a:xfrm>
                <a:prstGeom prst="curvedConnector3">
                  <a:avLst>
                    <a:gd name="adj1" fmla="val 2950000"/>
                  </a:avLst>
                </a:prstGeom>
                <a:ln w="19050">
                  <a:solidFill>
                    <a:schemeClr val="accent5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Connector: Curved 36"/>
                <p:cNvCxnSpPr>
                  <a:stCxn id="35" idx="3"/>
                  <a:endCxn id="34" idx="3"/>
                </p:cNvCxnSpPr>
                <p:nvPr/>
              </p:nvCxnSpPr>
              <p:spPr>
                <a:xfrm>
                  <a:off x="1236617" y="3138427"/>
                  <a:ext cx="12700" cy="768220"/>
                </a:xfrm>
                <a:prstGeom prst="curvedConnector3">
                  <a:avLst>
                    <a:gd name="adj1" fmla="val 3000000"/>
                  </a:avLst>
                </a:prstGeom>
                <a:ln w="19050">
                  <a:solidFill>
                    <a:schemeClr val="accent5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3" name="Group 32"/>
              <p:cNvGrpSpPr/>
              <p:nvPr/>
            </p:nvGrpSpPr>
            <p:grpSpPr>
              <a:xfrm>
                <a:off x="6578825" y="3040708"/>
                <a:ext cx="45719" cy="963658"/>
                <a:chOff x="5501641" y="2963996"/>
                <a:chExt cx="45719" cy="963658"/>
              </a:xfrm>
            </p:grpSpPr>
            <p:sp>
              <p:nvSpPr>
                <p:cNvPr id="34" name="Google Shape;898;p88"/>
                <p:cNvSpPr txBox="1"/>
                <p:nvPr/>
              </p:nvSpPr>
              <p:spPr>
                <a:xfrm>
                  <a:off x="5501641" y="3732216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  <p:sp>
              <p:nvSpPr>
                <p:cNvPr id="35" name="Google Shape;898;p88"/>
                <p:cNvSpPr txBox="1"/>
                <p:nvPr/>
              </p:nvSpPr>
              <p:spPr>
                <a:xfrm>
                  <a:off x="5501641" y="2963996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</p:grpSp>
        </p:grpSp>
        <p:sp>
          <p:nvSpPr>
            <p:cNvPr id="9" name="Google Shape;898;p88"/>
            <p:cNvSpPr txBox="1"/>
            <p:nvPr/>
          </p:nvSpPr>
          <p:spPr>
            <a:xfrm>
              <a:off x="7436418" y="766157"/>
              <a:ext cx="668161" cy="1069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4" tIns="9144" rIns="9144" bIns="9144" anchor="t" anchorCtr="0">
              <a:spAutoFit/>
            </a:bodyPr>
            <a:lstStyle/>
            <a:p>
              <a:pPr marR="0" lvl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500" b="1" dirty="0">
                  <a:solidFill>
                    <a:schemeClr val="accent5"/>
                  </a:solidFill>
                  <a:latin typeface="+mj-lt"/>
                  <a:ea typeface="Montserrat"/>
                  <a:cs typeface="+mj-lt"/>
                  <a:sym typeface="Montserrat"/>
                </a:rPr>
                <a:t>Build</a:t>
              </a:r>
              <a:endParaRPr lang="en-US" sz="500" b="1" dirty="0">
                <a:solidFill>
                  <a:schemeClr val="accent5"/>
                </a:solidFill>
                <a:latin typeface="+mj-lt"/>
                <a:ea typeface="Montserrat"/>
                <a:cs typeface="+mj-lt"/>
                <a:sym typeface="Montserrat"/>
              </a:endParaRPr>
            </a:p>
          </p:txBody>
        </p:sp>
      </p:grpSp>
      <p:sp>
        <p:nvSpPr>
          <p:cNvPr id="25" name="Google Shape;898;p88"/>
          <p:cNvSpPr txBox="1"/>
          <p:nvPr/>
        </p:nvSpPr>
        <p:spPr>
          <a:xfrm>
            <a:off x="611038" y="869579"/>
            <a:ext cx="5832005" cy="441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An often overlooked aspect of model building is data </a:t>
            </a:r>
            <a:r>
              <a:rPr lang="en-US" sz="1200" b="1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label consistency</a:t>
            </a:r>
            <a:r>
              <a:rPr lang="en-US" sz="12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. Inconsistent labels can severely impact model performance </a:t>
            </a:r>
            <a:endParaRPr lang="en-US" sz="12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sp>
        <p:nvSpPr>
          <p:cNvPr id="73" name="Google Shape;898;p88"/>
          <p:cNvSpPr txBox="1"/>
          <p:nvPr/>
        </p:nvSpPr>
        <p:spPr>
          <a:xfrm>
            <a:off x="3502651" y="2133947"/>
            <a:ext cx="873788" cy="5493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marR="0"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Draw a </a:t>
            </a:r>
            <a:r>
              <a:rPr lang="en-US" sz="1000" dirty="0">
                <a:solidFill>
                  <a:srgbClr val="FF0000"/>
                </a:solidFill>
                <a:latin typeface="+mj-lt"/>
                <a:ea typeface="Montserrat"/>
                <a:cs typeface="+mj-lt"/>
                <a:sym typeface="Montserrat"/>
              </a:rPr>
              <a:t>box</a:t>
            </a: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 around triangles</a:t>
            </a:r>
            <a:endParaRPr lang="en-US" sz="1000" b="1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cxnSp>
        <p:nvCxnSpPr>
          <p:cNvPr id="80" name="Straight Connector 79"/>
          <p:cNvCxnSpPr/>
          <p:nvPr/>
        </p:nvCxnSpPr>
        <p:spPr>
          <a:xfrm>
            <a:off x="4480559" y="1711056"/>
            <a:ext cx="0" cy="1140222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fade/>
  </p:transition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93100" y="420575"/>
            <a:ext cx="8181300" cy="502800"/>
          </a:xfrm>
        </p:spPr>
        <p:txBody>
          <a:bodyPr/>
          <a:lstStyle/>
          <a:p>
            <a:r>
              <a:rPr lang="en-US" dirty="0"/>
              <a:t>Data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7331103" y="141172"/>
            <a:ext cx="914400" cy="914400"/>
            <a:chOff x="7331103" y="141172"/>
            <a:chExt cx="914400" cy="914400"/>
          </a:xfrm>
        </p:grpSpPr>
        <p:grpSp>
          <p:nvGrpSpPr>
            <p:cNvPr id="28" name="Group 27"/>
            <p:cNvGrpSpPr/>
            <p:nvPr/>
          </p:nvGrpSpPr>
          <p:grpSpPr>
            <a:xfrm>
              <a:off x="7331103" y="141172"/>
              <a:ext cx="914400" cy="914400"/>
              <a:chOff x="5776624" y="2188023"/>
              <a:chExt cx="1695840" cy="1816343"/>
            </a:xfrm>
          </p:grpSpPr>
          <p:grpSp>
            <p:nvGrpSpPr>
              <p:cNvPr id="29" name="Group 28"/>
              <p:cNvGrpSpPr/>
              <p:nvPr/>
            </p:nvGrpSpPr>
            <p:grpSpPr>
              <a:xfrm>
                <a:off x="6578825" y="2188023"/>
                <a:ext cx="58419" cy="1816343"/>
                <a:chOff x="7482841" y="2111311"/>
                <a:chExt cx="58419" cy="1816343"/>
              </a:xfrm>
            </p:grpSpPr>
            <p:cxnSp>
              <p:nvCxnSpPr>
                <p:cNvPr id="42" name="Connector: Curved 41"/>
                <p:cNvCxnSpPr>
                  <a:stCxn id="44" idx="1"/>
                  <a:endCxn id="45" idx="1"/>
                </p:cNvCxnSpPr>
                <p:nvPr/>
              </p:nvCxnSpPr>
              <p:spPr>
                <a:xfrm rot="10800000">
                  <a:off x="7482841" y="2209031"/>
                  <a:ext cx="12700" cy="1620905"/>
                </a:xfrm>
                <a:prstGeom prst="curvedConnector3">
                  <a:avLst>
                    <a:gd name="adj1" fmla="val 5850000"/>
                  </a:avLst>
                </a:prstGeom>
                <a:ln w="19050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Connector: Curved 42"/>
                <p:cNvCxnSpPr>
                  <a:stCxn id="45" idx="3"/>
                  <a:endCxn id="44" idx="3"/>
                </p:cNvCxnSpPr>
                <p:nvPr/>
              </p:nvCxnSpPr>
              <p:spPr>
                <a:xfrm>
                  <a:off x="7528560" y="2209030"/>
                  <a:ext cx="12700" cy="1620905"/>
                </a:xfrm>
                <a:prstGeom prst="curvedConnector3">
                  <a:avLst>
                    <a:gd name="adj1" fmla="val 6300000"/>
                  </a:avLst>
                </a:prstGeom>
                <a:ln w="19050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4" name="Google Shape;898;p88"/>
                <p:cNvSpPr txBox="1"/>
                <p:nvPr/>
              </p:nvSpPr>
              <p:spPr>
                <a:xfrm>
                  <a:off x="7482841" y="3732216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  <p:sp>
              <p:nvSpPr>
                <p:cNvPr id="45" name="Google Shape;898;p88"/>
                <p:cNvSpPr txBox="1"/>
                <p:nvPr/>
              </p:nvSpPr>
              <p:spPr>
                <a:xfrm>
                  <a:off x="7482841" y="2111311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</p:grpSp>
          <p:grpSp>
            <p:nvGrpSpPr>
              <p:cNvPr id="30" name="Group 29"/>
              <p:cNvGrpSpPr/>
              <p:nvPr/>
            </p:nvGrpSpPr>
            <p:grpSpPr>
              <a:xfrm>
                <a:off x="6578825" y="2692608"/>
                <a:ext cx="58419" cy="1311758"/>
                <a:chOff x="5889186" y="1248788"/>
                <a:chExt cx="58419" cy="1311758"/>
              </a:xfrm>
            </p:grpSpPr>
            <p:cxnSp>
              <p:nvCxnSpPr>
                <p:cNvPr id="38" name="Connector: Curved 37"/>
                <p:cNvCxnSpPr>
                  <a:stCxn id="40" idx="1"/>
                  <a:endCxn id="41" idx="1"/>
                </p:cNvCxnSpPr>
                <p:nvPr/>
              </p:nvCxnSpPr>
              <p:spPr>
                <a:xfrm rot="10800000">
                  <a:off x="5889186" y="1346507"/>
                  <a:ext cx="12700" cy="1116320"/>
                </a:xfrm>
                <a:prstGeom prst="curvedConnector3">
                  <a:avLst>
                    <a:gd name="adj1" fmla="val 4300000"/>
                  </a:avLst>
                </a:prstGeom>
                <a:ln w="19050">
                  <a:solidFill>
                    <a:schemeClr val="accent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nector: Curved 38"/>
                <p:cNvCxnSpPr>
                  <a:stCxn id="41" idx="3"/>
                  <a:endCxn id="40" idx="3"/>
                </p:cNvCxnSpPr>
                <p:nvPr/>
              </p:nvCxnSpPr>
              <p:spPr>
                <a:xfrm>
                  <a:off x="5934905" y="1346507"/>
                  <a:ext cx="12700" cy="1116320"/>
                </a:xfrm>
                <a:prstGeom prst="curvedConnector3">
                  <a:avLst>
                    <a:gd name="adj1" fmla="val 4300000"/>
                  </a:avLst>
                </a:prstGeom>
                <a:ln w="19050">
                  <a:solidFill>
                    <a:schemeClr val="accent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0" name="Google Shape;898;p88"/>
                <p:cNvSpPr txBox="1"/>
                <p:nvPr/>
              </p:nvSpPr>
              <p:spPr>
                <a:xfrm>
                  <a:off x="5889186" y="2365108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  <p:sp>
              <p:nvSpPr>
                <p:cNvPr id="41" name="Google Shape;898;p88"/>
                <p:cNvSpPr txBox="1"/>
                <p:nvPr/>
              </p:nvSpPr>
              <p:spPr>
                <a:xfrm>
                  <a:off x="5889186" y="1248788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</p:grpSp>
          <p:sp>
            <p:nvSpPr>
              <p:cNvPr id="31" name="Oval 30"/>
              <p:cNvSpPr/>
              <p:nvPr/>
            </p:nvSpPr>
            <p:spPr>
              <a:xfrm>
                <a:off x="5776624" y="2188023"/>
                <a:ext cx="1695840" cy="1807446"/>
              </a:xfrm>
              <a:prstGeom prst="ellipse">
                <a:avLst/>
              </a:prstGeom>
              <a:solidFill>
                <a:schemeClr val="bg1">
                  <a:alpha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+mj-lt"/>
                </a:endParaRPr>
              </a:p>
            </p:txBody>
          </p:sp>
          <p:grpSp>
            <p:nvGrpSpPr>
              <p:cNvPr id="32" name="Group 31"/>
              <p:cNvGrpSpPr/>
              <p:nvPr/>
            </p:nvGrpSpPr>
            <p:grpSpPr>
              <a:xfrm>
                <a:off x="6578825" y="3138427"/>
                <a:ext cx="58419" cy="768220"/>
                <a:chOff x="1190898" y="3138427"/>
                <a:chExt cx="58419" cy="768220"/>
              </a:xfrm>
            </p:grpSpPr>
            <p:cxnSp>
              <p:nvCxnSpPr>
                <p:cNvPr id="36" name="Connector: Curved 35"/>
                <p:cNvCxnSpPr>
                  <a:stCxn id="34" idx="1"/>
                  <a:endCxn id="35" idx="1"/>
                </p:cNvCxnSpPr>
                <p:nvPr/>
              </p:nvCxnSpPr>
              <p:spPr>
                <a:xfrm rot="10800000">
                  <a:off x="1190898" y="3138427"/>
                  <a:ext cx="12700" cy="768220"/>
                </a:xfrm>
                <a:prstGeom prst="curvedConnector3">
                  <a:avLst>
                    <a:gd name="adj1" fmla="val 2950000"/>
                  </a:avLst>
                </a:prstGeom>
                <a:ln w="19050">
                  <a:solidFill>
                    <a:schemeClr val="accent5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Connector: Curved 36"/>
                <p:cNvCxnSpPr>
                  <a:stCxn id="35" idx="3"/>
                  <a:endCxn id="34" idx="3"/>
                </p:cNvCxnSpPr>
                <p:nvPr/>
              </p:nvCxnSpPr>
              <p:spPr>
                <a:xfrm>
                  <a:off x="1236617" y="3138427"/>
                  <a:ext cx="12700" cy="768220"/>
                </a:xfrm>
                <a:prstGeom prst="curvedConnector3">
                  <a:avLst>
                    <a:gd name="adj1" fmla="val 3000000"/>
                  </a:avLst>
                </a:prstGeom>
                <a:ln w="19050">
                  <a:solidFill>
                    <a:schemeClr val="accent5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3" name="Group 32"/>
              <p:cNvGrpSpPr/>
              <p:nvPr/>
            </p:nvGrpSpPr>
            <p:grpSpPr>
              <a:xfrm>
                <a:off x="6578825" y="3040708"/>
                <a:ext cx="45719" cy="963658"/>
                <a:chOff x="5501641" y="2963996"/>
                <a:chExt cx="45719" cy="963658"/>
              </a:xfrm>
            </p:grpSpPr>
            <p:sp>
              <p:nvSpPr>
                <p:cNvPr id="34" name="Google Shape;898;p88"/>
                <p:cNvSpPr txBox="1"/>
                <p:nvPr/>
              </p:nvSpPr>
              <p:spPr>
                <a:xfrm>
                  <a:off x="5501641" y="3732216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  <p:sp>
              <p:nvSpPr>
                <p:cNvPr id="35" name="Google Shape;898;p88"/>
                <p:cNvSpPr txBox="1"/>
                <p:nvPr/>
              </p:nvSpPr>
              <p:spPr>
                <a:xfrm>
                  <a:off x="5501641" y="2963996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</p:grpSp>
        </p:grpSp>
        <p:sp>
          <p:nvSpPr>
            <p:cNvPr id="9" name="Google Shape;898;p88"/>
            <p:cNvSpPr txBox="1"/>
            <p:nvPr/>
          </p:nvSpPr>
          <p:spPr>
            <a:xfrm>
              <a:off x="7436418" y="766157"/>
              <a:ext cx="668161" cy="1069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4" tIns="9144" rIns="9144" bIns="9144" anchor="t" anchorCtr="0">
              <a:spAutoFit/>
            </a:bodyPr>
            <a:lstStyle/>
            <a:p>
              <a:pPr marR="0" lvl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500" b="1" dirty="0">
                  <a:solidFill>
                    <a:schemeClr val="accent5"/>
                  </a:solidFill>
                  <a:latin typeface="+mj-lt"/>
                  <a:ea typeface="Montserrat"/>
                  <a:cs typeface="+mj-lt"/>
                  <a:sym typeface="Montserrat"/>
                </a:rPr>
                <a:t>Build</a:t>
              </a:r>
              <a:endParaRPr lang="en-US" sz="500" b="1" dirty="0">
                <a:solidFill>
                  <a:schemeClr val="accent5"/>
                </a:solidFill>
                <a:latin typeface="+mj-lt"/>
                <a:ea typeface="Montserrat"/>
                <a:cs typeface="+mj-lt"/>
                <a:sym typeface="Montserrat"/>
              </a:endParaRPr>
            </a:p>
          </p:txBody>
        </p:sp>
      </p:grpSp>
      <p:sp>
        <p:nvSpPr>
          <p:cNvPr id="25" name="Google Shape;898;p88"/>
          <p:cNvSpPr txBox="1"/>
          <p:nvPr/>
        </p:nvSpPr>
        <p:spPr>
          <a:xfrm>
            <a:off x="611038" y="869579"/>
            <a:ext cx="5832005" cy="441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An often overlooked aspect of model building is data </a:t>
            </a:r>
            <a:r>
              <a:rPr lang="en-US" sz="1200" b="1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label consistency</a:t>
            </a:r>
            <a:r>
              <a:rPr lang="en-US" sz="12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. Inconsistent labels can severely impact model performance </a:t>
            </a:r>
            <a:endParaRPr lang="en-US" sz="12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grpSp>
        <p:nvGrpSpPr>
          <p:cNvPr id="5" name="Group 4"/>
          <p:cNvGrpSpPr/>
          <p:nvPr/>
        </p:nvGrpSpPr>
        <p:grpSpPr>
          <a:xfrm rot="0">
            <a:off x="4703445" y="1875155"/>
            <a:ext cx="1074420" cy="868045"/>
            <a:chOff x="3777175" y="1892105"/>
            <a:chExt cx="1392702" cy="1012874"/>
          </a:xfrm>
        </p:grpSpPr>
        <p:sp>
          <p:nvSpPr>
            <p:cNvPr id="2" name="Rectangle 1"/>
            <p:cNvSpPr/>
            <p:nvPr/>
          </p:nvSpPr>
          <p:spPr>
            <a:xfrm>
              <a:off x="3777175" y="1892105"/>
              <a:ext cx="1392702" cy="679645"/>
            </a:xfrm>
            <a:prstGeom prst="rect">
              <a:avLst/>
            </a:prstGeom>
            <a:solidFill>
              <a:schemeClr val="accent6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  <a:cs typeface="+mj-lt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777175" y="2571751"/>
              <a:ext cx="1392702" cy="333228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  <a:cs typeface="+mj-lt"/>
              </a:endParaRPr>
            </a:p>
          </p:txBody>
        </p:sp>
        <p:sp>
          <p:nvSpPr>
            <p:cNvPr id="4" name="Isosceles Triangle 3"/>
            <p:cNvSpPr/>
            <p:nvPr/>
          </p:nvSpPr>
          <p:spPr>
            <a:xfrm>
              <a:off x="3833446" y="2175291"/>
              <a:ext cx="1111348" cy="417907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  <a:cs typeface="+mj-lt"/>
              </a:endParaRPr>
            </a:p>
          </p:txBody>
        </p:sp>
        <p:sp>
          <p:nvSpPr>
            <p:cNvPr id="46" name="Isosceles Triangle 45"/>
            <p:cNvSpPr/>
            <p:nvPr/>
          </p:nvSpPr>
          <p:spPr>
            <a:xfrm>
              <a:off x="4316886" y="2111475"/>
              <a:ext cx="533728" cy="648917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  <a:cs typeface="+mj-lt"/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 rot="0">
            <a:off x="6032500" y="1875155"/>
            <a:ext cx="1074420" cy="868045"/>
            <a:chOff x="3777175" y="1892105"/>
            <a:chExt cx="1392702" cy="1012874"/>
          </a:xfrm>
        </p:grpSpPr>
        <p:sp>
          <p:nvSpPr>
            <p:cNvPr id="48" name="Rectangle 47"/>
            <p:cNvSpPr/>
            <p:nvPr/>
          </p:nvSpPr>
          <p:spPr>
            <a:xfrm>
              <a:off x="3777175" y="1892105"/>
              <a:ext cx="1392702" cy="679645"/>
            </a:xfrm>
            <a:prstGeom prst="rect">
              <a:avLst/>
            </a:prstGeom>
            <a:solidFill>
              <a:schemeClr val="accent6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  <a:cs typeface="+mj-lt"/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3777175" y="2571751"/>
              <a:ext cx="1392702" cy="333228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  <a:cs typeface="+mj-lt"/>
              </a:endParaRPr>
            </a:p>
          </p:txBody>
        </p:sp>
        <p:sp>
          <p:nvSpPr>
            <p:cNvPr id="50" name="Isosceles Triangle 49"/>
            <p:cNvSpPr/>
            <p:nvPr/>
          </p:nvSpPr>
          <p:spPr>
            <a:xfrm>
              <a:off x="3833446" y="2175291"/>
              <a:ext cx="1111348" cy="417907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  <a:cs typeface="+mj-lt"/>
              </a:endParaRPr>
            </a:p>
          </p:txBody>
        </p:sp>
        <p:sp>
          <p:nvSpPr>
            <p:cNvPr id="51" name="Isosceles Triangle 50"/>
            <p:cNvSpPr/>
            <p:nvPr/>
          </p:nvSpPr>
          <p:spPr>
            <a:xfrm>
              <a:off x="4316886" y="2111475"/>
              <a:ext cx="533728" cy="648917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  <a:cs typeface="+mj-lt"/>
              </a:endParaRPr>
            </a:p>
          </p:txBody>
        </p:sp>
      </p:grpSp>
      <p:grpSp>
        <p:nvGrpSpPr>
          <p:cNvPr id="52" name="Group 51"/>
          <p:cNvGrpSpPr/>
          <p:nvPr/>
        </p:nvGrpSpPr>
        <p:grpSpPr>
          <a:xfrm rot="0">
            <a:off x="7331075" y="1875155"/>
            <a:ext cx="1074420" cy="868045"/>
            <a:chOff x="3777175" y="1892105"/>
            <a:chExt cx="1392702" cy="1012874"/>
          </a:xfrm>
        </p:grpSpPr>
        <p:sp>
          <p:nvSpPr>
            <p:cNvPr id="53" name="Rectangle 52"/>
            <p:cNvSpPr/>
            <p:nvPr/>
          </p:nvSpPr>
          <p:spPr>
            <a:xfrm>
              <a:off x="3777175" y="1892105"/>
              <a:ext cx="1392702" cy="679645"/>
            </a:xfrm>
            <a:prstGeom prst="rect">
              <a:avLst/>
            </a:prstGeom>
            <a:solidFill>
              <a:schemeClr val="accent6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  <a:cs typeface="+mj-lt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3777175" y="2571751"/>
              <a:ext cx="1392702" cy="333228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  <a:cs typeface="+mj-lt"/>
              </a:endParaRPr>
            </a:p>
          </p:txBody>
        </p:sp>
        <p:sp>
          <p:nvSpPr>
            <p:cNvPr id="55" name="Isosceles Triangle 54"/>
            <p:cNvSpPr/>
            <p:nvPr/>
          </p:nvSpPr>
          <p:spPr>
            <a:xfrm>
              <a:off x="3833446" y="2175291"/>
              <a:ext cx="1111348" cy="417907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  <a:cs typeface="+mj-lt"/>
              </a:endParaRPr>
            </a:p>
          </p:txBody>
        </p:sp>
        <p:sp>
          <p:nvSpPr>
            <p:cNvPr id="56" name="Isosceles Triangle 55"/>
            <p:cNvSpPr/>
            <p:nvPr/>
          </p:nvSpPr>
          <p:spPr>
            <a:xfrm>
              <a:off x="4316886" y="2111475"/>
              <a:ext cx="533728" cy="648917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  <a:cs typeface="+mj-lt"/>
              </a:endParaRPr>
            </a:p>
          </p:txBody>
        </p:sp>
      </p:grpSp>
      <p:sp>
        <p:nvSpPr>
          <p:cNvPr id="70" name="Google Shape;898;p88"/>
          <p:cNvSpPr txBox="1"/>
          <p:nvPr/>
        </p:nvSpPr>
        <p:spPr>
          <a:xfrm>
            <a:off x="4703703" y="1690993"/>
            <a:ext cx="805230" cy="160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Annotator 1</a:t>
            </a:r>
            <a:endParaRPr lang="en-US" sz="800" b="1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sp>
        <p:nvSpPr>
          <p:cNvPr id="71" name="Google Shape;898;p88"/>
          <p:cNvSpPr txBox="1"/>
          <p:nvPr/>
        </p:nvSpPr>
        <p:spPr>
          <a:xfrm>
            <a:off x="6046799" y="1690993"/>
            <a:ext cx="805230" cy="160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Annotator 2</a:t>
            </a:r>
            <a:endParaRPr lang="en-US" sz="800" b="1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sp>
        <p:nvSpPr>
          <p:cNvPr id="72" name="Google Shape;898;p88"/>
          <p:cNvSpPr txBox="1"/>
          <p:nvPr/>
        </p:nvSpPr>
        <p:spPr>
          <a:xfrm>
            <a:off x="7331103" y="1690993"/>
            <a:ext cx="805230" cy="160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Annotator 3</a:t>
            </a:r>
            <a:endParaRPr lang="en-US" sz="800" b="1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sp>
        <p:nvSpPr>
          <p:cNvPr id="73" name="Google Shape;898;p88"/>
          <p:cNvSpPr txBox="1"/>
          <p:nvPr/>
        </p:nvSpPr>
        <p:spPr>
          <a:xfrm>
            <a:off x="3502651" y="2133947"/>
            <a:ext cx="873788" cy="5493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marR="0"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Draw a </a:t>
            </a:r>
            <a:r>
              <a:rPr lang="en-US" sz="1000" dirty="0">
                <a:solidFill>
                  <a:srgbClr val="FF0000"/>
                </a:solidFill>
                <a:latin typeface="+mj-lt"/>
                <a:ea typeface="Montserrat"/>
                <a:cs typeface="+mj-lt"/>
                <a:sym typeface="Montserrat"/>
              </a:rPr>
              <a:t>box</a:t>
            </a: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 around triangles</a:t>
            </a:r>
            <a:endParaRPr lang="en-US" sz="1000" b="1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cxnSp>
        <p:nvCxnSpPr>
          <p:cNvPr id="80" name="Straight Connector 79"/>
          <p:cNvCxnSpPr/>
          <p:nvPr/>
        </p:nvCxnSpPr>
        <p:spPr>
          <a:xfrm>
            <a:off x="4480559" y="1711056"/>
            <a:ext cx="0" cy="1140222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93100" y="420575"/>
            <a:ext cx="8181300" cy="502800"/>
          </a:xfrm>
        </p:spPr>
        <p:txBody>
          <a:bodyPr/>
          <a:lstStyle/>
          <a:p>
            <a:r>
              <a:rPr lang="en-US" dirty="0"/>
              <a:t>Process of </a:t>
            </a:r>
            <a:r>
              <a:rPr lang="en-US" dirty="0" err="1"/>
              <a:t>MLOps</a:t>
            </a:r>
            <a:endParaRPr lang="en-US" dirty="0"/>
          </a:p>
        </p:txBody>
      </p:sp>
      <p:grpSp>
        <p:nvGrpSpPr>
          <p:cNvPr id="189" name="Group 188"/>
          <p:cNvGrpSpPr/>
          <p:nvPr/>
        </p:nvGrpSpPr>
        <p:grpSpPr>
          <a:xfrm>
            <a:off x="879468" y="2576018"/>
            <a:ext cx="2772481" cy="287919"/>
            <a:chOff x="5464153" y="1590703"/>
            <a:chExt cx="2772481" cy="287919"/>
          </a:xfrm>
        </p:grpSpPr>
        <p:grpSp>
          <p:nvGrpSpPr>
            <p:cNvPr id="178" name="Group 177"/>
            <p:cNvGrpSpPr/>
            <p:nvPr/>
          </p:nvGrpSpPr>
          <p:grpSpPr>
            <a:xfrm>
              <a:off x="5464153" y="1590703"/>
              <a:ext cx="2772481" cy="287919"/>
              <a:chOff x="5274239" y="1541843"/>
              <a:chExt cx="2772481" cy="287919"/>
            </a:xfrm>
          </p:grpSpPr>
          <p:sp>
            <p:nvSpPr>
              <p:cNvPr id="179" name="Rectangle 178"/>
              <p:cNvSpPr/>
              <p:nvPr/>
            </p:nvSpPr>
            <p:spPr>
              <a:xfrm>
                <a:off x="5274239" y="1541843"/>
                <a:ext cx="2772481" cy="287919"/>
              </a:xfrm>
              <a:prstGeom prst="rect">
                <a:avLst/>
              </a:prstGeom>
              <a:noFill/>
            </p:spPr>
          </p:sp>
          <p:sp>
            <p:nvSpPr>
              <p:cNvPr id="180" name="Freeform: Shape 179"/>
              <p:cNvSpPr/>
              <p:nvPr/>
            </p:nvSpPr>
            <p:spPr>
              <a:xfrm>
                <a:off x="5275457" y="1541843"/>
                <a:ext cx="862531" cy="287919"/>
              </a:xfrm>
              <a:custGeom>
                <a:avLst/>
                <a:gdLst>
                  <a:gd name="connsiteX0" fmla="*/ 0 w 1065401"/>
                  <a:gd name="connsiteY0" fmla="*/ 0 h 287919"/>
                  <a:gd name="connsiteX1" fmla="*/ 921442 w 1065401"/>
                  <a:gd name="connsiteY1" fmla="*/ 0 h 287919"/>
                  <a:gd name="connsiteX2" fmla="*/ 1065401 w 1065401"/>
                  <a:gd name="connsiteY2" fmla="*/ 143960 h 287919"/>
                  <a:gd name="connsiteX3" fmla="*/ 921442 w 1065401"/>
                  <a:gd name="connsiteY3" fmla="*/ 287919 h 287919"/>
                  <a:gd name="connsiteX4" fmla="*/ 0 w 1065401"/>
                  <a:gd name="connsiteY4" fmla="*/ 287919 h 287919"/>
                  <a:gd name="connsiteX5" fmla="*/ 0 w 1065401"/>
                  <a:gd name="connsiteY5" fmla="*/ 0 h 2879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65401" h="287919">
                    <a:moveTo>
                      <a:pt x="0" y="0"/>
                    </a:moveTo>
                    <a:lnTo>
                      <a:pt x="921442" y="0"/>
                    </a:lnTo>
                    <a:lnTo>
                      <a:pt x="1065401" y="143960"/>
                    </a:lnTo>
                    <a:lnTo>
                      <a:pt x="921442" y="287919"/>
                    </a:lnTo>
                    <a:lnTo>
                      <a:pt x="0" y="287919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solidFill>
                  <a:schemeClr val="accent5"/>
                </a:solidFill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80010" tIns="40005" rIns="91983" bIns="40005" numCol="1" spcCol="1270" anchor="ctr" anchorCtr="0">
                <a:noAutofit/>
              </a:bodyPr>
              <a:lstStyle/>
              <a:p>
                <a:pPr marL="0" lvl="0" indent="0" algn="ctr" defTabSz="6667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en-US" sz="1500" kern="1200" dirty="0">
                  <a:latin typeface="+mj-lt"/>
                  <a:cs typeface="+mj-lt"/>
                </a:endParaRPr>
              </a:p>
            </p:txBody>
          </p:sp>
          <p:sp>
            <p:nvSpPr>
              <p:cNvPr id="181" name="Freeform: Shape 180"/>
              <p:cNvSpPr/>
              <p:nvPr/>
            </p:nvSpPr>
            <p:spPr>
              <a:xfrm>
                <a:off x="6127778" y="1541843"/>
                <a:ext cx="862531" cy="287919"/>
              </a:xfrm>
              <a:custGeom>
                <a:avLst/>
                <a:gdLst>
                  <a:gd name="connsiteX0" fmla="*/ 0 w 1065401"/>
                  <a:gd name="connsiteY0" fmla="*/ 0 h 287919"/>
                  <a:gd name="connsiteX1" fmla="*/ 921442 w 1065401"/>
                  <a:gd name="connsiteY1" fmla="*/ 0 h 287919"/>
                  <a:gd name="connsiteX2" fmla="*/ 1065401 w 1065401"/>
                  <a:gd name="connsiteY2" fmla="*/ 143960 h 287919"/>
                  <a:gd name="connsiteX3" fmla="*/ 921442 w 1065401"/>
                  <a:gd name="connsiteY3" fmla="*/ 287919 h 287919"/>
                  <a:gd name="connsiteX4" fmla="*/ 0 w 1065401"/>
                  <a:gd name="connsiteY4" fmla="*/ 287919 h 287919"/>
                  <a:gd name="connsiteX5" fmla="*/ 143960 w 1065401"/>
                  <a:gd name="connsiteY5" fmla="*/ 143960 h 287919"/>
                  <a:gd name="connsiteX6" fmla="*/ 0 w 1065401"/>
                  <a:gd name="connsiteY6" fmla="*/ 0 h 2879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65401" h="287919">
                    <a:moveTo>
                      <a:pt x="0" y="0"/>
                    </a:moveTo>
                    <a:lnTo>
                      <a:pt x="921442" y="0"/>
                    </a:lnTo>
                    <a:lnTo>
                      <a:pt x="1065401" y="143960"/>
                    </a:lnTo>
                    <a:lnTo>
                      <a:pt x="921442" y="287919"/>
                    </a:lnTo>
                    <a:lnTo>
                      <a:pt x="0" y="287919"/>
                    </a:lnTo>
                    <a:lnTo>
                      <a:pt x="143960" y="14396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203968" tIns="40005" rIns="163962" bIns="40005" numCol="1" spcCol="1270" anchor="ctr" anchorCtr="0">
                <a:noAutofit/>
              </a:bodyPr>
              <a:lstStyle/>
              <a:p>
                <a:pPr marL="0" lvl="0" indent="0" algn="ctr" defTabSz="6667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en-US" sz="1500" kern="1200" dirty="0">
                  <a:latin typeface="+mj-lt"/>
                  <a:cs typeface="+mj-lt"/>
                </a:endParaRPr>
              </a:p>
            </p:txBody>
          </p:sp>
          <p:sp>
            <p:nvSpPr>
              <p:cNvPr id="182" name="Freeform: Shape 181"/>
              <p:cNvSpPr/>
              <p:nvPr/>
            </p:nvSpPr>
            <p:spPr>
              <a:xfrm>
                <a:off x="6980099" y="1541843"/>
                <a:ext cx="862531" cy="287919"/>
              </a:xfrm>
              <a:custGeom>
                <a:avLst/>
                <a:gdLst>
                  <a:gd name="connsiteX0" fmla="*/ 0 w 1065401"/>
                  <a:gd name="connsiteY0" fmla="*/ 0 h 287919"/>
                  <a:gd name="connsiteX1" fmla="*/ 921442 w 1065401"/>
                  <a:gd name="connsiteY1" fmla="*/ 0 h 287919"/>
                  <a:gd name="connsiteX2" fmla="*/ 1065401 w 1065401"/>
                  <a:gd name="connsiteY2" fmla="*/ 143960 h 287919"/>
                  <a:gd name="connsiteX3" fmla="*/ 921442 w 1065401"/>
                  <a:gd name="connsiteY3" fmla="*/ 287919 h 287919"/>
                  <a:gd name="connsiteX4" fmla="*/ 0 w 1065401"/>
                  <a:gd name="connsiteY4" fmla="*/ 287919 h 287919"/>
                  <a:gd name="connsiteX5" fmla="*/ 143960 w 1065401"/>
                  <a:gd name="connsiteY5" fmla="*/ 143960 h 287919"/>
                  <a:gd name="connsiteX6" fmla="*/ 0 w 1065401"/>
                  <a:gd name="connsiteY6" fmla="*/ 0 h 2879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65401" h="287919">
                    <a:moveTo>
                      <a:pt x="0" y="0"/>
                    </a:moveTo>
                    <a:lnTo>
                      <a:pt x="921442" y="0"/>
                    </a:lnTo>
                    <a:lnTo>
                      <a:pt x="1065401" y="143960"/>
                    </a:lnTo>
                    <a:lnTo>
                      <a:pt x="921442" y="287919"/>
                    </a:lnTo>
                    <a:lnTo>
                      <a:pt x="0" y="287919"/>
                    </a:lnTo>
                    <a:lnTo>
                      <a:pt x="143960" y="14396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solidFill>
                  <a:schemeClr val="accent4"/>
                </a:solidFill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203968" tIns="40005" rIns="163962" bIns="40005" numCol="1" spcCol="1270" anchor="ctr" anchorCtr="0">
                <a:noAutofit/>
              </a:bodyPr>
              <a:lstStyle/>
              <a:p>
                <a:pPr marL="0" lvl="0" indent="0" algn="ctr" defTabSz="6667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en-US" sz="1500" kern="1200" dirty="0">
                  <a:latin typeface="+mj-lt"/>
                  <a:cs typeface="+mj-lt"/>
                </a:endParaRPr>
              </a:p>
            </p:txBody>
          </p:sp>
        </p:grpSp>
        <p:sp>
          <p:nvSpPr>
            <p:cNvPr id="175" name="Google Shape;898;p88"/>
            <p:cNvSpPr txBox="1"/>
            <p:nvPr/>
          </p:nvSpPr>
          <p:spPr>
            <a:xfrm>
              <a:off x="5634167" y="1636943"/>
              <a:ext cx="421977" cy="19543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4" tIns="9144" rIns="9144" bIns="9144" anchor="t" anchorCtr="0">
              <a:spAutoFit/>
            </a:bodyPr>
            <a:lstStyle/>
            <a:p>
              <a:pPr marR="0" lvl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1" dirty="0">
                  <a:solidFill>
                    <a:schemeClr val="accent5"/>
                  </a:solidFill>
                  <a:latin typeface="+mj-lt"/>
                  <a:ea typeface="Montserrat"/>
                  <a:cs typeface="+mj-lt"/>
                  <a:sym typeface="Montserrat"/>
                </a:rPr>
                <a:t>Build</a:t>
              </a:r>
              <a:endParaRPr lang="en-US" sz="1000" b="1" dirty="0">
                <a:solidFill>
                  <a:schemeClr val="accent5"/>
                </a:solidFill>
                <a:latin typeface="+mj-lt"/>
                <a:ea typeface="Montserrat"/>
                <a:cs typeface="+mj-lt"/>
                <a:sym typeface="Montserrat"/>
              </a:endParaRPr>
            </a:p>
          </p:txBody>
        </p:sp>
        <p:sp>
          <p:nvSpPr>
            <p:cNvPr id="176" name="Google Shape;898;p88"/>
            <p:cNvSpPr txBox="1"/>
            <p:nvPr/>
          </p:nvSpPr>
          <p:spPr>
            <a:xfrm>
              <a:off x="6522578" y="1617890"/>
              <a:ext cx="432528" cy="19543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4" tIns="9144" rIns="9144" bIns="9144" anchor="t" anchorCtr="0">
              <a:spAutoFit/>
            </a:bodyPr>
            <a:lstStyle/>
            <a:p>
              <a:pPr marR="0" lvl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1" dirty="0">
                  <a:solidFill>
                    <a:schemeClr val="accent1"/>
                  </a:solidFill>
                  <a:latin typeface="+mj-lt"/>
                  <a:ea typeface="Montserrat"/>
                  <a:cs typeface="+mj-lt"/>
                  <a:sym typeface="Montserrat"/>
                </a:rPr>
                <a:t>Serve</a:t>
              </a:r>
              <a:endParaRPr lang="en-US" sz="1000" b="1" dirty="0">
                <a:solidFill>
                  <a:schemeClr val="accent1"/>
                </a:solidFill>
                <a:latin typeface="+mj-lt"/>
                <a:ea typeface="Montserrat"/>
                <a:cs typeface="+mj-lt"/>
                <a:sym typeface="Montserrat"/>
              </a:endParaRPr>
            </a:p>
          </p:txBody>
        </p:sp>
        <p:sp>
          <p:nvSpPr>
            <p:cNvPr id="177" name="Google Shape;898;p88"/>
            <p:cNvSpPr txBox="1"/>
            <p:nvPr/>
          </p:nvSpPr>
          <p:spPr>
            <a:xfrm>
              <a:off x="7293008" y="1617890"/>
              <a:ext cx="668161" cy="19543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4" tIns="9144" rIns="9144" bIns="9144" anchor="t" anchorCtr="0">
              <a:spAutoFit/>
            </a:bodyPr>
            <a:lstStyle/>
            <a:p>
              <a:pPr marR="0" lvl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1" dirty="0">
                  <a:solidFill>
                    <a:schemeClr val="accent4"/>
                  </a:solidFill>
                  <a:latin typeface="+mj-lt"/>
                  <a:ea typeface="Montserrat"/>
                  <a:cs typeface="+mj-lt"/>
                  <a:sym typeface="Montserrat"/>
                </a:rPr>
                <a:t>Maintain</a:t>
              </a:r>
              <a:endParaRPr lang="en-US" sz="1000" b="1" dirty="0">
                <a:solidFill>
                  <a:schemeClr val="accent4"/>
                </a:solidFill>
                <a:latin typeface="+mj-lt"/>
                <a:ea typeface="Montserrat"/>
                <a:cs typeface="+mj-lt"/>
                <a:sym typeface="Montserrat"/>
              </a:endParaRPr>
            </a:p>
          </p:txBody>
        </p:sp>
      </p:grpSp>
    </p:spTree>
  </p:cSld>
  <p:clrMapOvr>
    <a:masterClrMapping/>
  </p:clrMapOvr>
  <p:transition spd="med">
    <p:fade/>
  </p:transition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93100" y="420575"/>
            <a:ext cx="8181300" cy="502800"/>
          </a:xfrm>
        </p:spPr>
        <p:txBody>
          <a:bodyPr/>
          <a:lstStyle/>
          <a:p>
            <a:r>
              <a:rPr lang="en-US" dirty="0"/>
              <a:t>Data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7331103" y="141172"/>
            <a:ext cx="914400" cy="914400"/>
            <a:chOff x="7331103" y="141172"/>
            <a:chExt cx="914400" cy="914400"/>
          </a:xfrm>
        </p:grpSpPr>
        <p:grpSp>
          <p:nvGrpSpPr>
            <p:cNvPr id="28" name="Group 27"/>
            <p:cNvGrpSpPr/>
            <p:nvPr/>
          </p:nvGrpSpPr>
          <p:grpSpPr>
            <a:xfrm>
              <a:off x="7331103" y="141172"/>
              <a:ext cx="914400" cy="914400"/>
              <a:chOff x="5776624" y="2188023"/>
              <a:chExt cx="1695840" cy="1816343"/>
            </a:xfrm>
          </p:grpSpPr>
          <p:grpSp>
            <p:nvGrpSpPr>
              <p:cNvPr id="29" name="Group 28"/>
              <p:cNvGrpSpPr/>
              <p:nvPr/>
            </p:nvGrpSpPr>
            <p:grpSpPr>
              <a:xfrm>
                <a:off x="6578825" y="2188023"/>
                <a:ext cx="58419" cy="1816343"/>
                <a:chOff x="7482841" y="2111311"/>
                <a:chExt cx="58419" cy="1816343"/>
              </a:xfrm>
            </p:grpSpPr>
            <p:cxnSp>
              <p:nvCxnSpPr>
                <p:cNvPr id="42" name="Connector: Curved 41"/>
                <p:cNvCxnSpPr>
                  <a:stCxn id="44" idx="1"/>
                  <a:endCxn id="45" idx="1"/>
                </p:cNvCxnSpPr>
                <p:nvPr/>
              </p:nvCxnSpPr>
              <p:spPr>
                <a:xfrm rot="10800000">
                  <a:off x="7482841" y="2209031"/>
                  <a:ext cx="12700" cy="1620905"/>
                </a:xfrm>
                <a:prstGeom prst="curvedConnector3">
                  <a:avLst>
                    <a:gd name="adj1" fmla="val 5850000"/>
                  </a:avLst>
                </a:prstGeom>
                <a:ln w="19050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Connector: Curved 42"/>
                <p:cNvCxnSpPr>
                  <a:stCxn id="45" idx="3"/>
                  <a:endCxn id="44" idx="3"/>
                </p:cNvCxnSpPr>
                <p:nvPr/>
              </p:nvCxnSpPr>
              <p:spPr>
                <a:xfrm>
                  <a:off x="7528560" y="2209030"/>
                  <a:ext cx="12700" cy="1620905"/>
                </a:xfrm>
                <a:prstGeom prst="curvedConnector3">
                  <a:avLst>
                    <a:gd name="adj1" fmla="val 6300000"/>
                  </a:avLst>
                </a:prstGeom>
                <a:ln w="19050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4" name="Google Shape;898;p88"/>
                <p:cNvSpPr txBox="1"/>
                <p:nvPr/>
              </p:nvSpPr>
              <p:spPr>
                <a:xfrm>
                  <a:off x="7482841" y="3732216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  <p:sp>
              <p:nvSpPr>
                <p:cNvPr id="45" name="Google Shape;898;p88"/>
                <p:cNvSpPr txBox="1"/>
                <p:nvPr/>
              </p:nvSpPr>
              <p:spPr>
                <a:xfrm>
                  <a:off x="7482841" y="2111311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</p:grpSp>
          <p:grpSp>
            <p:nvGrpSpPr>
              <p:cNvPr id="30" name="Group 29"/>
              <p:cNvGrpSpPr/>
              <p:nvPr/>
            </p:nvGrpSpPr>
            <p:grpSpPr>
              <a:xfrm>
                <a:off x="6578825" y="2692608"/>
                <a:ext cx="58419" cy="1311758"/>
                <a:chOff x="5889186" y="1248788"/>
                <a:chExt cx="58419" cy="1311758"/>
              </a:xfrm>
            </p:grpSpPr>
            <p:cxnSp>
              <p:nvCxnSpPr>
                <p:cNvPr id="38" name="Connector: Curved 37"/>
                <p:cNvCxnSpPr>
                  <a:stCxn id="40" idx="1"/>
                  <a:endCxn id="41" idx="1"/>
                </p:cNvCxnSpPr>
                <p:nvPr/>
              </p:nvCxnSpPr>
              <p:spPr>
                <a:xfrm rot="10800000">
                  <a:off x="5889186" y="1346507"/>
                  <a:ext cx="12700" cy="1116320"/>
                </a:xfrm>
                <a:prstGeom prst="curvedConnector3">
                  <a:avLst>
                    <a:gd name="adj1" fmla="val 4300000"/>
                  </a:avLst>
                </a:prstGeom>
                <a:ln w="19050">
                  <a:solidFill>
                    <a:schemeClr val="accent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nector: Curved 38"/>
                <p:cNvCxnSpPr>
                  <a:stCxn id="41" idx="3"/>
                  <a:endCxn id="40" idx="3"/>
                </p:cNvCxnSpPr>
                <p:nvPr/>
              </p:nvCxnSpPr>
              <p:spPr>
                <a:xfrm>
                  <a:off x="5934905" y="1346507"/>
                  <a:ext cx="12700" cy="1116320"/>
                </a:xfrm>
                <a:prstGeom prst="curvedConnector3">
                  <a:avLst>
                    <a:gd name="adj1" fmla="val 4300000"/>
                  </a:avLst>
                </a:prstGeom>
                <a:ln w="19050">
                  <a:solidFill>
                    <a:schemeClr val="accent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0" name="Google Shape;898;p88"/>
                <p:cNvSpPr txBox="1"/>
                <p:nvPr/>
              </p:nvSpPr>
              <p:spPr>
                <a:xfrm>
                  <a:off x="5889186" y="2365108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  <p:sp>
              <p:nvSpPr>
                <p:cNvPr id="41" name="Google Shape;898;p88"/>
                <p:cNvSpPr txBox="1"/>
                <p:nvPr/>
              </p:nvSpPr>
              <p:spPr>
                <a:xfrm>
                  <a:off x="5889186" y="1248788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</p:grpSp>
          <p:sp>
            <p:nvSpPr>
              <p:cNvPr id="31" name="Oval 30"/>
              <p:cNvSpPr/>
              <p:nvPr/>
            </p:nvSpPr>
            <p:spPr>
              <a:xfrm>
                <a:off x="5776624" y="2188023"/>
                <a:ext cx="1695840" cy="1807446"/>
              </a:xfrm>
              <a:prstGeom prst="ellipse">
                <a:avLst/>
              </a:prstGeom>
              <a:solidFill>
                <a:schemeClr val="bg1">
                  <a:alpha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+mj-lt"/>
                </a:endParaRPr>
              </a:p>
            </p:txBody>
          </p:sp>
          <p:grpSp>
            <p:nvGrpSpPr>
              <p:cNvPr id="32" name="Group 31"/>
              <p:cNvGrpSpPr/>
              <p:nvPr/>
            </p:nvGrpSpPr>
            <p:grpSpPr>
              <a:xfrm>
                <a:off x="6578825" y="3138427"/>
                <a:ext cx="58419" cy="768220"/>
                <a:chOff x="1190898" y="3138427"/>
                <a:chExt cx="58419" cy="768220"/>
              </a:xfrm>
            </p:grpSpPr>
            <p:cxnSp>
              <p:nvCxnSpPr>
                <p:cNvPr id="36" name="Connector: Curved 35"/>
                <p:cNvCxnSpPr>
                  <a:stCxn id="34" idx="1"/>
                  <a:endCxn id="35" idx="1"/>
                </p:cNvCxnSpPr>
                <p:nvPr/>
              </p:nvCxnSpPr>
              <p:spPr>
                <a:xfrm rot="10800000">
                  <a:off x="1190898" y="3138427"/>
                  <a:ext cx="12700" cy="768220"/>
                </a:xfrm>
                <a:prstGeom prst="curvedConnector3">
                  <a:avLst>
                    <a:gd name="adj1" fmla="val 2950000"/>
                  </a:avLst>
                </a:prstGeom>
                <a:ln w="19050">
                  <a:solidFill>
                    <a:schemeClr val="accent5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Connector: Curved 36"/>
                <p:cNvCxnSpPr>
                  <a:stCxn id="35" idx="3"/>
                  <a:endCxn id="34" idx="3"/>
                </p:cNvCxnSpPr>
                <p:nvPr/>
              </p:nvCxnSpPr>
              <p:spPr>
                <a:xfrm>
                  <a:off x="1236617" y="3138427"/>
                  <a:ext cx="12700" cy="768220"/>
                </a:xfrm>
                <a:prstGeom prst="curvedConnector3">
                  <a:avLst>
                    <a:gd name="adj1" fmla="val 3000000"/>
                  </a:avLst>
                </a:prstGeom>
                <a:ln w="19050">
                  <a:solidFill>
                    <a:schemeClr val="accent5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3" name="Group 32"/>
              <p:cNvGrpSpPr/>
              <p:nvPr/>
            </p:nvGrpSpPr>
            <p:grpSpPr>
              <a:xfrm>
                <a:off x="6578825" y="3040708"/>
                <a:ext cx="45719" cy="963658"/>
                <a:chOff x="5501641" y="2963996"/>
                <a:chExt cx="45719" cy="963658"/>
              </a:xfrm>
            </p:grpSpPr>
            <p:sp>
              <p:nvSpPr>
                <p:cNvPr id="34" name="Google Shape;898;p88"/>
                <p:cNvSpPr txBox="1"/>
                <p:nvPr/>
              </p:nvSpPr>
              <p:spPr>
                <a:xfrm>
                  <a:off x="5501641" y="3732216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  <p:sp>
              <p:nvSpPr>
                <p:cNvPr id="35" name="Google Shape;898;p88"/>
                <p:cNvSpPr txBox="1"/>
                <p:nvPr/>
              </p:nvSpPr>
              <p:spPr>
                <a:xfrm>
                  <a:off x="5501641" y="2963996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</p:grpSp>
        </p:grpSp>
        <p:sp>
          <p:nvSpPr>
            <p:cNvPr id="9" name="Google Shape;898;p88"/>
            <p:cNvSpPr txBox="1"/>
            <p:nvPr/>
          </p:nvSpPr>
          <p:spPr>
            <a:xfrm>
              <a:off x="7436418" y="766157"/>
              <a:ext cx="668161" cy="1069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4" tIns="9144" rIns="9144" bIns="9144" anchor="t" anchorCtr="0">
              <a:spAutoFit/>
            </a:bodyPr>
            <a:lstStyle/>
            <a:p>
              <a:pPr marR="0" lvl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500" b="1" dirty="0">
                  <a:solidFill>
                    <a:schemeClr val="accent5"/>
                  </a:solidFill>
                  <a:latin typeface="+mj-lt"/>
                  <a:ea typeface="Montserrat"/>
                  <a:cs typeface="+mj-lt"/>
                  <a:sym typeface="Montserrat"/>
                </a:rPr>
                <a:t>Build</a:t>
              </a:r>
              <a:endParaRPr lang="en-US" sz="500" b="1" dirty="0">
                <a:solidFill>
                  <a:schemeClr val="accent5"/>
                </a:solidFill>
                <a:latin typeface="+mj-lt"/>
                <a:ea typeface="Montserrat"/>
                <a:cs typeface="+mj-lt"/>
                <a:sym typeface="Montserrat"/>
              </a:endParaRPr>
            </a:p>
          </p:txBody>
        </p:sp>
      </p:grpSp>
      <p:sp>
        <p:nvSpPr>
          <p:cNvPr id="25" name="Google Shape;898;p88"/>
          <p:cNvSpPr txBox="1"/>
          <p:nvPr/>
        </p:nvSpPr>
        <p:spPr>
          <a:xfrm>
            <a:off x="611038" y="869579"/>
            <a:ext cx="5832005" cy="441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An often overlooked aspect of model building is data </a:t>
            </a:r>
            <a:r>
              <a:rPr lang="en-US" sz="1200" b="1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label consistency</a:t>
            </a:r>
            <a:r>
              <a:rPr lang="en-US" sz="12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. Inconsistent labels can severely impact model performance </a:t>
            </a:r>
            <a:endParaRPr lang="en-US" sz="12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grpSp>
        <p:nvGrpSpPr>
          <p:cNvPr id="5" name="Group 4"/>
          <p:cNvGrpSpPr/>
          <p:nvPr/>
        </p:nvGrpSpPr>
        <p:grpSpPr>
          <a:xfrm rot="0">
            <a:off x="4703445" y="1875155"/>
            <a:ext cx="1074420" cy="868045"/>
            <a:chOff x="3777175" y="1892105"/>
            <a:chExt cx="1392702" cy="1012874"/>
          </a:xfrm>
        </p:grpSpPr>
        <p:sp>
          <p:nvSpPr>
            <p:cNvPr id="2" name="Rectangle 1"/>
            <p:cNvSpPr/>
            <p:nvPr/>
          </p:nvSpPr>
          <p:spPr>
            <a:xfrm>
              <a:off x="3777175" y="1892105"/>
              <a:ext cx="1392702" cy="679645"/>
            </a:xfrm>
            <a:prstGeom prst="rect">
              <a:avLst/>
            </a:prstGeom>
            <a:solidFill>
              <a:schemeClr val="accent6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  <a:cs typeface="+mj-lt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777175" y="2571751"/>
              <a:ext cx="1392702" cy="333228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  <a:cs typeface="+mj-lt"/>
              </a:endParaRPr>
            </a:p>
          </p:txBody>
        </p:sp>
        <p:sp>
          <p:nvSpPr>
            <p:cNvPr id="4" name="Isosceles Triangle 3"/>
            <p:cNvSpPr/>
            <p:nvPr/>
          </p:nvSpPr>
          <p:spPr>
            <a:xfrm>
              <a:off x="3833446" y="2175291"/>
              <a:ext cx="1111348" cy="417907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  <a:cs typeface="+mj-lt"/>
              </a:endParaRPr>
            </a:p>
          </p:txBody>
        </p:sp>
        <p:sp>
          <p:nvSpPr>
            <p:cNvPr id="46" name="Isosceles Triangle 45"/>
            <p:cNvSpPr/>
            <p:nvPr/>
          </p:nvSpPr>
          <p:spPr>
            <a:xfrm>
              <a:off x="4316886" y="2111475"/>
              <a:ext cx="533728" cy="648917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  <a:cs typeface="+mj-lt"/>
              </a:endParaRPr>
            </a:p>
          </p:txBody>
        </p:sp>
      </p:grpSp>
      <p:sp>
        <p:nvSpPr>
          <p:cNvPr id="6" name="Rectangle 5"/>
          <p:cNvSpPr/>
          <p:nvPr/>
        </p:nvSpPr>
        <p:spPr>
          <a:xfrm>
            <a:off x="4747260" y="2111375"/>
            <a:ext cx="869315" cy="365125"/>
          </a:xfrm>
          <a:prstGeom prst="rect">
            <a:avLst/>
          </a:prstGeom>
          <a:noFill/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+mj-lt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5120005" y="2062480"/>
            <a:ext cx="411480" cy="556260"/>
          </a:xfrm>
          <a:prstGeom prst="rect">
            <a:avLst/>
          </a:prstGeom>
          <a:noFill/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+mj-lt"/>
            </a:endParaRPr>
          </a:p>
        </p:txBody>
      </p:sp>
      <p:grpSp>
        <p:nvGrpSpPr>
          <p:cNvPr id="47" name="Group 46"/>
          <p:cNvGrpSpPr/>
          <p:nvPr/>
        </p:nvGrpSpPr>
        <p:grpSpPr>
          <a:xfrm rot="0">
            <a:off x="6032500" y="1875155"/>
            <a:ext cx="1074420" cy="868045"/>
            <a:chOff x="3777175" y="1892105"/>
            <a:chExt cx="1392702" cy="1012874"/>
          </a:xfrm>
        </p:grpSpPr>
        <p:sp>
          <p:nvSpPr>
            <p:cNvPr id="48" name="Rectangle 47"/>
            <p:cNvSpPr/>
            <p:nvPr/>
          </p:nvSpPr>
          <p:spPr>
            <a:xfrm>
              <a:off x="3777175" y="1892105"/>
              <a:ext cx="1392702" cy="679645"/>
            </a:xfrm>
            <a:prstGeom prst="rect">
              <a:avLst/>
            </a:prstGeom>
            <a:solidFill>
              <a:schemeClr val="accent6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  <a:cs typeface="+mj-lt"/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3777175" y="2571751"/>
              <a:ext cx="1392702" cy="333228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  <a:cs typeface="+mj-lt"/>
              </a:endParaRPr>
            </a:p>
          </p:txBody>
        </p:sp>
        <p:sp>
          <p:nvSpPr>
            <p:cNvPr id="50" name="Isosceles Triangle 49"/>
            <p:cNvSpPr/>
            <p:nvPr/>
          </p:nvSpPr>
          <p:spPr>
            <a:xfrm>
              <a:off x="3833446" y="2175291"/>
              <a:ext cx="1111348" cy="417907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  <a:cs typeface="+mj-lt"/>
              </a:endParaRPr>
            </a:p>
          </p:txBody>
        </p:sp>
        <p:sp>
          <p:nvSpPr>
            <p:cNvPr id="51" name="Isosceles Triangle 50"/>
            <p:cNvSpPr/>
            <p:nvPr/>
          </p:nvSpPr>
          <p:spPr>
            <a:xfrm>
              <a:off x="4316886" y="2111475"/>
              <a:ext cx="533728" cy="648917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  <a:cs typeface="+mj-lt"/>
              </a:endParaRPr>
            </a:p>
          </p:txBody>
        </p:sp>
      </p:grpSp>
      <p:grpSp>
        <p:nvGrpSpPr>
          <p:cNvPr id="52" name="Group 51"/>
          <p:cNvGrpSpPr/>
          <p:nvPr/>
        </p:nvGrpSpPr>
        <p:grpSpPr>
          <a:xfrm rot="0">
            <a:off x="7331075" y="1875155"/>
            <a:ext cx="1074420" cy="868045"/>
            <a:chOff x="3777175" y="1892105"/>
            <a:chExt cx="1392702" cy="1012874"/>
          </a:xfrm>
        </p:grpSpPr>
        <p:sp>
          <p:nvSpPr>
            <p:cNvPr id="53" name="Rectangle 52"/>
            <p:cNvSpPr/>
            <p:nvPr/>
          </p:nvSpPr>
          <p:spPr>
            <a:xfrm>
              <a:off x="3777175" y="1892105"/>
              <a:ext cx="1392702" cy="679645"/>
            </a:xfrm>
            <a:prstGeom prst="rect">
              <a:avLst/>
            </a:prstGeom>
            <a:solidFill>
              <a:schemeClr val="accent6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  <a:cs typeface="+mj-lt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3777175" y="2571751"/>
              <a:ext cx="1392702" cy="333228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  <a:cs typeface="+mj-lt"/>
              </a:endParaRPr>
            </a:p>
          </p:txBody>
        </p:sp>
        <p:sp>
          <p:nvSpPr>
            <p:cNvPr id="55" name="Isosceles Triangle 54"/>
            <p:cNvSpPr/>
            <p:nvPr/>
          </p:nvSpPr>
          <p:spPr>
            <a:xfrm>
              <a:off x="3833446" y="2175291"/>
              <a:ext cx="1111348" cy="417907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  <a:cs typeface="+mj-lt"/>
              </a:endParaRPr>
            </a:p>
          </p:txBody>
        </p:sp>
        <p:sp>
          <p:nvSpPr>
            <p:cNvPr id="56" name="Isosceles Triangle 55"/>
            <p:cNvSpPr/>
            <p:nvPr/>
          </p:nvSpPr>
          <p:spPr>
            <a:xfrm>
              <a:off x="4316886" y="2111475"/>
              <a:ext cx="533728" cy="648917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  <a:cs typeface="+mj-lt"/>
              </a:endParaRPr>
            </a:p>
          </p:txBody>
        </p:sp>
      </p:grpSp>
      <p:sp>
        <p:nvSpPr>
          <p:cNvPr id="70" name="Google Shape;898;p88"/>
          <p:cNvSpPr txBox="1"/>
          <p:nvPr/>
        </p:nvSpPr>
        <p:spPr>
          <a:xfrm>
            <a:off x="4703703" y="1690993"/>
            <a:ext cx="805230" cy="160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Annotator 1</a:t>
            </a:r>
            <a:endParaRPr lang="en-US" sz="800" b="1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sp>
        <p:nvSpPr>
          <p:cNvPr id="71" name="Google Shape;898;p88"/>
          <p:cNvSpPr txBox="1"/>
          <p:nvPr/>
        </p:nvSpPr>
        <p:spPr>
          <a:xfrm>
            <a:off x="6046799" y="1690993"/>
            <a:ext cx="805230" cy="160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Annotator 2</a:t>
            </a:r>
            <a:endParaRPr lang="en-US" sz="800" b="1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sp>
        <p:nvSpPr>
          <p:cNvPr id="72" name="Google Shape;898;p88"/>
          <p:cNvSpPr txBox="1"/>
          <p:nvPr/>
        </p:nvSpPr>
        <p:spPr>
          <a:xfrm>
            <a:off x="7331103" y="1690993"/>
            <a:ext cx="805230" cy="160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Annotator 3</a:t>
            </a:r>
            <a:endParaRPr lang="en-US" sz="800" b="1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sp>
        <p:nvSpPr>
          <p:cNvPr id="73" name="Google Shape;898;p88"/>
          <p:cNvSpPr txBox="1"/>
          <p:nvPr/>
        </p:nvSpPr>
        <p:spPr>
          <a:xfrm>
            <a:off x="3502651" y="2133947"/>
            <a:ext cx="873788" cy="5493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marR="0"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Draw a </a:t>
            </a:r>
            <a:r>
              <a:rPr lang="en-US" sz="1000" dirty="0">
                <a:solidFill>
                  <a:srgbClr val="FF0000"/>
                </a:solidFill>
                <a:latin typeface="+mj-lt"/>
                <a:ea typeface="Montserrat"/>
                <a:cs typeface="+mj-lt"/>
                <a:sym typeface="Montserrat"/>
              </a:rPr>
              <a:t>box</a:t>
            </a: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 around triangles</a:t>
            </a:r>
            <a:endParaRPr lang="en-US" sz="1000" b="1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cxnSp>
        <p:nvCxnSpPr>
          <p:cNvPr id="80" name="Straight Connector 79"/>
          <p:cNvCxnSpPr/>
          <p:nvPr/>
        </p:nvCxnSpPr>
        <p:spPr>
          <a:xfrm>
            <a:off x="4480559" y="1711056"/>
            <a:ext cx="0" cy="1140222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fade/>
  </p:transition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93100" y="420575"/>
            <a:ext cx="8181300" cy="502800"/>
          </a:xfrm>
        </p:spPr>
        <p:txBody>
          <a:bodyPr/>
          <a:lstStyle/>
          <a:p>
            <a:r>
              <a:rPr lang="en-US" dirty="0"/>
              <a:t>Data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7331103" y="141172"/>
            <a:ext cx="914400" cy="914400"/>
            <a:chOff x="7331103" y="141172"/>
            <a:chExt cx="914400" cy="914400"/>
          </a:xfrm>
        </p:grpSpPr>
        <p:grpSp>
          <p:nvGrpSpPr>
            <p:cNvPr id="28" name="Group 27"/>
            <p:cNvGrpSpPr/>
            <p:nvPr/>
          </p:nvGrpSpPr>
          <p:grpSpPr>
            <a:xfrm>
              <a:off x="7331103" y="141172"/>
              <a:ext cx="914400" cy="914400"/>
              <a:chOff x="5776624" y="2188023"/>
              <a:chExt cx="1695840" cy="1816343"/>
            </a:xfrm>
          </p:grpSpPr>
          <p:grpSp>
            <p:nvGrpSpPr>
              <p:cNvPr id="29" name="Group 28"/>
              <p:cNvGrpSpPr/>
              <p:nvPr/>
            </p:nvGrpSpPr>
            <p:grpSpPr>
              <a:xfrm>
                <a:off x="6578825" y="2188023"/>
                <a:ext cx="58419" cy="1816343"/>
                <a:chOff x="7482841" y="2111311"/>
                <a:chExt cx="58419" cy="1816343"/>
              </a:xfrm>
            </p:grpSpPr>
            <p:cxnSp>
              <p:nvCxnSpPr>
                <p:cNvPr id="42" name="Connector: Curved 41"/>
                <p:cNvCxnSpPr>
                  <a:stCxn id="44" idx="1"/>
                  <a:endCxn id="45" idx="1"/>
                </p:cNvCxnSpPr>
                <p:nvPr/>
              </p:nvCxnSpPr>
              <p:spPr>
                <a:xfrm rot="10800000">
                  <a:off x="7482841" y="2209031"/>
                  <a:ext cx="12700" cy="1620905"/>
                </a:xfrm>
                <a:prstGeom prst="curvedConnector3">
                  <a:avLst>
                    <a:gd name="adj1" fmla="val 5850000"/>
                  </a:avLst>
                </a:prstGeom>
                <a:ln w="19050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Connector: Curved 42"/>
                <p:cNvCxnSpPr>
                  <a:stCxn id="45" idx="3"/>
                  <a:endCxn id="44" idx="3"/>
                </p:cNvCxnSpPr>
                <p:nvPr/>
              </p:nvCxnSpPr>
              <p:spPr>
                <a:xfrm>
                  <a:off x="7528560" y="2209030"/>
                  <a:ext cx="12700" cy="1620905"/>
                </a:xfrm>
                <a:prstGeom prst="curvedConnector3">
                  <a:avLst>
                    <a:gd name="adj1" fmla="val 6300000"/>
                  </a:avLst>
                </a:prstGeom>
                <a:ln w="19050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4" name="Google Shape;898;p88"/>
                <p:cNvSpPr txBox="1"/>
                <p:nvPr/>
              </p:nvSpPr>
              <p:spPr>
                <a:xfrm>
                  <a:off x="7482841" y="3732216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  <p:sp>
              <p:nvSpPr>
                <p:cNvPr id="45" name="Google Shape;898;p88"/>
                <p:cNvSpPr txBox="1"/>
                <p:nvPr/>
              </p:nvSpPr>
              <p:spPr>
                <a:xfrm>
                  <a:off x="7482841" y="2111311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</p:grpSp>
          <p:grpSp>
            <p:nvGrpSpPr>
              <p:cNvPr id="30" name="Group 29"/>
              <p:cNvGrpSpPr/>
              <p:nvPr/>
            </p:nvGrpSpPr>
            <p:grpSpPr>
              <a:xfrm>
                <a:off x="6578825" y="2692608"/>
                <a:ext cx="58419" cy="1311758"/>
                <a:chOff x="5889186" y="1248788"/>
                <a:chExt cx="58419" cy="1311758"/>
              </a:xfrm>
            </p:grpSpPr>
            <p:cxnSp>
              <p:nvCxnSpPr>
                <p:cNvPr id="38" name="Connector: Curved 37"/>
                <p:cNvCxnSpPr>
                  <a:stCxn id="40" idx="1"/>
                  <a:endCxn id="41" idx="1"/>
                </p:cNvCxnSpPr>
                <p:nvPr/>
              </p:nvCxnSpPr>
              <p:spPr>
                <a:xfrm rot="10800000">
                  <a:off x="5889186" y="1346507"/>
                  <a:ext cx="12700" cy="1116320"/>
                </a:xfrm>
                <a:prstGeom prst="curvedConnector3">
                  <a:avLst>
                    <a:gd name="adj1" fmla="val 4300000"/>
                  </a:avLst>
                </a:prstGeom>
                <a:ln w="19050">
                  <a:solidFill>
                    <a:schemeClr val="accent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nector: Curved 38"/>
                <p:cNvCxnSpPr>
                  <a:stCxn id="41" idx="3"/>
                  <a:endCxn id="40" idx="3"/>
                </p:cNvCxnSpPr>
                <p:nvPr/>
              </p:nvCxnSpPr>
              <p:spPr>
                <a:xfrm>
                  <a:off x="5934905" y="1346507"/>
                  <a:ext cx="12700" cy="1116320"/>
                </a:xfrm>
                <a:prstGeom prst="curvedConnector3">
                  <a:avLst>
                    <a:gd name="adj1" fmla="val 4300000"/>
                  </a:avLst>
                </a:prstGeom>
                <a:ln w="19050">
                  <a:solidFill>
                    <a:schemeClr val="accent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0" name="Google Shape;898;p88"/>
                <p:cNvSpPr txBox="1"/>
                <p:nvPr/>
              </p:nvSpPr>
              <p:spPr>
                <a:xfrm>
                  <a:off x="5889186" y="2365108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  <p:sp>
              <p:nvSpPr>
                <p:cNvPr id="41" name="Google Shape;898;p88"/>
                <p:cNvSpPr txBox="1"/>
                <p:nvPr/>
              </p:nvSpPr>
              <p:spPr>
                <a:xfrm>
                  <a:off x="5889186" y="1248788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</p:grpSp>
          <p:sp>
            <p:nvSpPr>
              <p:cNvPr id="31" name="Oval 30"/>
              <p:cNvSpPr/>
              <p:nvPr/>
            </p:nvSpPr>
            <p:spPr>
              <a:xfrm>
                <a:off x="5776624" y="2188023"/>
                <a:ext cx="1695840" cy="1807446"/>
              </a:xfrm>
              <a:prstGeom prst="ellipse">
                <a:avLst/>
              </a:prstGeom>
              <a:solidFill>
                <a:schemeClr val="bg1">
                  <a:alpha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+mj-lt"/>
                </a:endParaRPr>
              </a:p>
            </p:txBody>
          </p:sp>
          <p:grpSp>
            <p:nvGrpSpPr>
              <p:cNvPr id="32" name="Group 31"/>
              <p:cNvGrpSpPr/>
              <p:nvPr/>
            </p:nvGrpSpPr>
            <p:grpSpPr>
              <a:xfrm>
                <a:off x="6578825" y="3138427"/>
                <a:ext cx="58419" cy="768220"/>
                <a:chOff x="1190898" y="3138427"/>
                <a:chExt cx="58419" cy="768220"/>
              </a:xfrm>
            </p:grpSpPr>
            <p:cxnSp>
              <p:nvCxnSpPr>
                <p:cNvPr id="36" name="Connector: Curved 35"/>
                <p:cNvCxnSpPr>
                  <a:stCxn id="34" idx="1"/>
                  <a:endCxn id="35" idx="1"/>
                </p:cNvCxnSpPr>
                <p:nvPr/>
              </p:nvCxnSpPr>
              <p:spPr>
                <a:xfrm rot="10800000">
                  <a:off x="1190898" y="3138427"/>
                  <a:ext cx="12700" cy="768220"/>
                </a:xfrm>
                <a:prstGeom prst="curvedConnector3">
                  <a:avLst>
                    <a:gd name="adj1" fmla="val 2950000"/>
                  </a:avLst>
                </a:prstGeom>
                <a:ln w="19050">
                  <a:solidFill>
                    <a:schemeClr val="accent5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Connector: Curved 36"/>
                <p:cNvCxnSpPr>
                  <a:stCxn id="35" idx="3"/>
                  <a:endCxn id="34" idx="3"/>
                </p:cNvCxnSpPr>
                <p:nvPr/>
              </p:nvCxnSpPr>
              <p:spPr>
                <a:xfrm>
                  <a:off x="1236617" y="3138427"/>
                  <a:ext cx="12700" cy="768220"/>
                </a:xfrm>
                <a:prstGeom prst="curvedConnector3">
                  <a:avLst>
                    <a:gd name="adj1" fmla="val 3000000"/>
                  </a:avLst>
                </a:prstGeom>
                <a:ln w="19050">
                  <a:solidFill>
                    <a:schemeClr val="accent5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3" name="Group 32"/>
              <p:cNvGrpSpPr/>
              <p:nvPr/>
            </p:nvGrpSpPr>
            <p:grpSpPr>
              <a:xfrm>
                <a:off x="6578825" y="3040708"/>
                <a:ext cx="45719" cy="963658"/>
                <a:chOff x="5501641" y="2963996"/>
                <a:chExt cx="45719" cy="963658"/>
              </a:xfrm>
            </p:grpSpPr>
            <p:sp>
              <p:nvSpPr>
                <p:cNvPr id="34" name="Google Shape;898;p88"/>
                <p:cNvSpPr txBox="1"/>
                <p:nvPr/>
              </p:nvSpPr>
              <p:spPr>
                <a:xfrm>
                  <a:off x="5501641" y="3732216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  <p:sp>
              <p:nvSpPr>
                <p:cNvPr id="35" name="Google Shape;898;p88"/>
                <p:cNvSpPr txBox="1"/>
                <p:nvPr/>
              </p:nvSpPr>
              <p:spPr>
                <a:xfrm>
                  <a:off x="5501641" y="2963996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</p:grpSp>
        </p:grpSp>
        <p:sp>
          <p:nvSpPr>
            <p:cNvPr id="9" name="Google Shape;898;p88"/>
            <p:cNvSpPr txBox="1"/>
            <p:nvPr/>
          </p:nvSpPr>
          <p:spPr>
            <a:xfrm>
              <a:off x="7436418" y="766157"/>
              <a:ext cx="668161" cy="1069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4" tIns="9144" rIns="9144" bIns="9144" anchor="t" anchorCtr="0">
              <a:spAutoFit/>
            </a:bodyPr>
            <a:lstStyle/>
            <a:p>
              <a:pPr marR="0" lvl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500" b="1" dirty="0">
                  <a:solidFill>
                    <a:schemeClr val="accent5"/>
                  </a:solidFill>
                  <a:latin typeface="+mj-lt"/>
                  <a:ea typeface="Montserrat"/>
                  <a:cs typeface="+mj-lt"/>
                  <a:sym typeface="Montserrat"/>
                </a:rPr>
                <a:t>Build</a:t>
              </a:r>
              <a:endParaRPr lang="en-US" sz="500" b="1" dirty="0">
                <a:solidFill>
                  <a:schemeClr val="accent5"/>
                </a:solidFill>
                <a:latin typeface="+mj-lt"/>
                <a:ea typeface="Montserrat"/>
                <a:cs typeface="+mj-lt"/>
                <a:sym typeface="Montserrat"/>
              </a:endParaRPr>
            </a:p>
          </p:txBody>
        </p:sp>
      </p:grpSp>
      <p:sp>
        <p:nvSpPr>
          <p:cNvPr id="25" name="Google Shape;898;p88"/>
          <p:cNvSpPr txBox="1"/>
          <p:nvPr/>
        </p:nvSpPr>
        <p:spPr>
          <a:xfrm>
            <a:off x="611038" y="869579"/>
            <a:ext cx="5832005" cy="441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An often overlooked aspect of model building is data </a:t>
            </a:r>
            <a:r>
              <a:rPr lang="en-US" sz="1200" b="1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label consistency</a:t>
            </a:r>
            <a:r>
              <a:rPr lang="en-US" sz="12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. Inconsistent labels can severely impact model performance </a:t>
            </a:r>
            <a:endParaRPr lang="en-US" sz="12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grpSp>
        <p:nvGrpSpPr>
          <p:cNvPr id="5" name="Group 4"/>
          <p:cNvGrpSpPr/>
          <p:nvPr/>
        </p:nvGrpSpPr>
        <p:grpSpPr>
          <a:xfrm rot="0">
            <a:off x="4703445" y="1875155"/>
            <a:ext cx="1074420" cy="868045"/>
            <a:chOff x="3777175" y="1892105"/>
            <a:chExt cx="1392702" cy="1012874"/>
          </a:xfrm>
        </p:grpSpPr>
        <p:sp>
          <p:nvSpPr>
            <p:cNvPr id="2" name="Rectangle 1"/>
            <p:cNvSpPr/>
            <p:nvPr/>
          </p:nvSpPr>
          <p:spPr>
            <a:xfrm>
              <a:off x="3777175" y="1892105"/>
              <a:ext cx="1392702" cy="679645"/>
            </a:xfrm>
            <a:prstGeom prst="rect">
              <a:avLst/>
            </a:prstGeom>
            <a:solidFill>
              <a:schemeClr val="accent6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  <a:cs typeface="+mj-lt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777175" y="2571751"/>
              <a:ext cx="1392702" cy="333228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  <a:cs typeface="+mj-lt"/>
              </a:endParaRPr>
            </a:p>
          </p:txBody>
        </p:sp>
        <p:sp>
          <p:nvSpPr>
            <p:cNvPr id="4" name="Isosceles Triangle 3"/>
            <p:cNvSpPr/>
            <p:nvPr/>
          </p:nvSpPr>
          <p:spPr>
            <a:xfrm>
              <a:off x="3833446" y="2175291"/>
              <a:ext cx="1111348" cy="417907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  <a:cs typeface="+mj-lt"/>
              </a:endParaRPr>
            </a:p>
          </p:txBody>
        </p:sp>
        <p:sp>
          <p:nvSpPr>
            <p:cNvPr id="46" name="Isosceles Triangle 45"/>
            <p:cNvSpPr/>
            <p:nvPr/>
          </p:nvSpPr>
          <p:spPr>
            <a:xfrm>
              <a:off x="4316886" y="2111475"/>
              <a:ext cx="533728" cy="648917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  <a:cs typeface="+mj-lt"/>
              </a:endParaRPr>
            </a:p>
          </p:txBody>
        </p:sp>
      </p:grpSp>
      <p:sp>
        <p:nvSpPr>
          <p:cNvPr id="6" name="Rectangle 5"/>
          <p:cNvSpPr/>
          <p:nvPr/>
        </p:nvSpPr>
        <p:spPr>
          <a:xfrm>
            <a:off x="4747260" y="2111375"/>
            <a:ext cx="869315" cy="365125"/>
          </a:xfrm>
          <a:prstGeom prst="rect">
            <a:avLst/>
          </a:prstGeom>
          <a:noFill/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+mj-lt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5120005" y="2062480"/>
            <a:ext cx="411480" cy="556260"/>
          </a:xfrm>
          <a:prstGeom prst="rect">
            <a:avLst/>
          </a:prstGeom>
          <a:noFill/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+mj-lt"/>
            </a:endParaRPr>
          </a:p>
        </p:txBody>
      </p:sp>
      <p:grpSp>
        <p:nvGrpSpPr>
          <p:cNvPr id="47" name="Group 46"/>
          <p:cNvGrpSpPr/>
          <p:nvPr/>
        </p:nvGrpSpPr>
        <p:grpSpPr>
          <a:xfrm rot="0">
            <a:off x="6032500" y="1875155"/>
            <a:ext cx="1074420" cy="868045"/>
            <a:chOff x="3777175" y="1892105"/>
            <a:chExt cx="1392702" cy="1012874"/>
          </a:xfrm>
        </p:grpSpPr>
        <p:sp>
          <p:nvSpPr>
            <p:cNvPr id="48" name="Rectangle 47"/>
            <p:cNvSpPr/>
            <p:nvPr/>
          </p:nvSpPr>
          <p:spPr>
            <a:xfrm>
              <a:off x="3777175" y="1892105"/>
              <a:ext cx="1392702" cy="679645"/>
            </a:xfrm>
            <a:prstGeom prst="rect">
              <a:avLst/>
            </a:prstGeom>
            <a:solidFill>
              <a:schemeClr val="accent6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  <a:cs typeface="+mj-lt"/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3777175" y="2571751"/>
              <a:ext cx="1392702" cy="333228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  <a:cs typeface="+mj-lt"/>
              </a:endParaRPr>
            </a:p>
          </p:txBody>
        </p:sp>
        <p:sp>
          <p:nvSpPr>
            <p:cNvPr id="50" name="Isosceles Triangle 49"/>
            <p:cNvSpPr/>
            <p:nvPr/>
          </p:nvSpPr>
          <p:spPr>
            <a:xfrm>
              <a:off x="3833446" y="2175291"/>
              <a:ext cx="1111348" cy="417907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  <a:cs typeface="+mj-lt"/>
              </a:endParaRPr>
            </a:p>
          </p:txBody>
        </p:sp>
        <p:sp>
          <p:nvSpPr>
            <p:cNvPr id="51" name="Isosceles Triangle 50"/>
            <p:cNvSpPr/>
            <p:nvPr/>
          </p:nvSpPr>
          <p:spPr>
            <a:xfrm>
              <a:off x="4316886" y="2111475"/>
              <a:ext cx="533728" cy="648917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  <a:cs typeface="+mj-lt"/>
              </a:endParaRPr>
            </a:p>
          </p:txBody>
        </p:sp>
      </p:grpSp>
      <p:sp>
        <p:nvSpPr>
          <p:cNvPr id="65" name="Rectangle 64"/>
          <p:cNvSpPr/>
          <p:nvPr/>
        </p:nvSpPr>
        <p:spPr>
          <a:xfrm>
            <a:off x="6075680" y="2111375"/>
            <a:ext cx="537210" cy="365125"/>
          </a:xfrm>
          <a:prstGeom prst="rect">
            <a:avLst/>
          </a:prstGeom>
          <a:noFill/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+mj-lt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6448425" y="2062480"/>
            <a:ext cx="411480" cy="556260"/>
          </a:xfrm>
          <a:prstGeom prst="rect">
            <a:avLst/>
          </a:prstGeom>
          <a:noFill/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+mj-lt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6750050" y="2339975"/>
            <a:ext cx="182880" cy="136525"/>
          </a:xfrm>
          <a:prstGeom prst="rect">
            <a:avLst/>
          </a:prstGeom>
          <a:noFill/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+mj-lt"/>
            </a:endParaRPr>
          </a:p>
        </p:txBody>
      </p:sp>
      <p:grpSp>
        <p:nvGrpSpPr>
          <p:cNvPr id="52" name="Group 51"/>
          <p:cNvGrpSpPr/>
          <p:nvPr/>
        </p:nvGrpSpPr>
        <p:grpSpPr>
          <a:xfrm rot="0">
            <a:off x="7331075" y="1875155"/>
            <a:ext cx="1074420" cy="868045"/>
            <a:chOff x="3777175" y="1892105"/>
            <a:chExt cx="1392702" cy="1012874"/>
          </a:xfrm>
        </p:grpSpPr>
        <p:sp>
          <p:nvSpPr>
            <p:cNvPr id="53" name="Rectangle 52"/>
            <p:cNvSpPr/>
            <p:nvPr/>
          </p:nvSpPr>
          <p:spPr>
            <a:xfrm>
              <a:off x="3777175" y="1892105"/>
              <a:ext cx="1392702" cy="679645"/>
            </a:xfrm>
            <a:prstGeom prst="rect">
              <a:avLst/>
            </a:prstGeom>
            <a:solidFill>
              <a:schemeClr val="accent6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  <a:cs typeface="+mj-lt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3777175" y="2571751"/>
              <a:ext cx="1392702" cy="333228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  <a:cs typeface="+mj-lt"/>
              </a:endParaRPr>
            </a:p>
          </p:txBody>
        </p:sp>
        <p:sp>
          <p:nvSpPr>
            <p:cNvPr id="55" name="Isosceles Triangle 54"/>
            <p:cNvSpPr/>
            <p:nvPr/>
          </p:nvSpPr>
          <p:spPr>
            <a:xfrm>
              <a:off x="3833446" y="2175291"/>
              <a:ext cx="1111348" cy="417907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  <a:cs typeface="+mj-lt"/>
              </a:endParaRPr>
            </a:p>
          </p:txBody>
        </p:sp>
        <p:sp>
          <p:nvSpPr>
            <p:cNvPr id="56" name="Isosceles Triangle 55"/>
            <p:cNvSpPr/>
            <p:nvPr/>
          </p:nvSpPr>
          <p:spPr>
            <a:xfrm>
              <a:off x="4316886" y="2111475"/>
              <a:ext cx="533728" cy="648917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  <a:cs typeface="+mj-lt"/>
              </a:endParaRPr>
            </a:p>
          </p:txBody>
        </p:sp>
      </p:grpSp>
      <p:sp>
        <p:nvSpPr>
          <p:cNvPr id="70" name="Google Shape;898;p88"/>
          <p:cNvSpPr txBox="1"/>
          <p:nvPr/>
        </p:nvSpPr>
        <p:spPr>
          <a:xfrm>
            <a:off x="4703703" y="1690993"/>
            <a:ext cx="805230" cy="160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Annotator 1</a:t>
            </a:r>
            <a:endParaRPr lang="en-US" sz="800" b="1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sp>
        <p:nvSpPr>
          <p:cNvPr id="71" name="Google Shape;898;p88"/>
          <p:cNvSpPr txBox="1"/>
          <p:nvPr/>
        </p:nvSpPr>
        <p:spPr>
          <a:xfrm>
            <a:off x="6046799" y="1690993"/>
            <a:ext cx="805230" cy="160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Annotator 2</a:t>
            </a:r>
            <a:endParaRPr lang="en-US" sz="800" b="1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sp>
        <p:nvSpPr>
          <p:cNvPr id="72" name="Google Shape;898;p88"/>
          <p:cNvSpPr txBox="1"/>
          <p:nvPr/>
        </p:nvSpPr>
        <p:spPr>
          <a:xfrm>
            <a:off x="7331103" y="1690993"/>
            <a:ext cx="805230" cy="160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Annotator 3</a:t>
            </a:r>
            <a:endParaRPr lang="en-US" sz="800" b="1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sp>
        <p:nvSpPr>
          <p:cNvPr id="73" name="Google Shape;898;p88"/>
          <p:cNvSpPr txBox="1"/>
          <p:nvPr/>
        </p:nvSpPr>
        <p:spPr>
          <a:xfrm>
            <a:off x="3502651" y="2133947"/>
            <a:ext cx="873788" cy="5493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marR="0"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Draw a </a:t>
            </a:r>
            <a:r>
              <a:rPr lang="en-US" sz="1000" dirty="0">
                <a:solidFill>
                  <a:srgbClr val="FF0000"/>
                </a:solidFill>
                <a:latin typeface="+mj-lt"/>
                <a:ea typeface="Montserrat"/>
                <a:cs typeface="+mj-lt"/>
                <a:sym typeface="Montserrat"/>
              </a:rPr>
              <a:t>box</a:t>
            </a: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 around triangles</a:t>
            </a:r>
            <a:endParaRPr lang="en-US" sz="1000" b="1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cxnSp>
        <p:nvCxnSpPr>
          <p:cNvPr id="80" name="Straight Connector 79"/>
          <p:cNvCxnSpPr/>
          <p:nvPr/>
        </p:nvCxnSpPr>
        <p:spPr>
          <a:xfrm>
            <a:off x="4480559" y="1711056"/>
            <a:ext cx="0" cy="1140222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fade/>
  </p:transition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93100" y="420575"/>
            <a:ext cx="8181300" cy="502800"/>
          </a:xfrm>
        </p:spPr>
        <p:txBody>
          <a:bodyPr/>
          <a:lstStyle/>
          <a:p>
            <a:r>
              <a:rPr lang="en-US" dirty="0"/>
              <a:t>Data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7331103" y="141172"/>
            <a:ext cx="914400" cy="914400"/>
            <a:chOff x="7331103" y="141172"/>
            <a:chExt cx="914400" cy="914400"/>
          </a:xfrm>
        </p:grpSpPr>
        <p:grpSp>
          <p:nvGrpSpPr>
            <p:cNvPr id="28" name="Group 27"/>
            <p:cNvGrpSpPr/>
            <p:nvPr/>
          </p:nvGrpSpPr>
          <p:grpSpPr>
            <a:xfrm>
              <a:off x="7331103" y="141172"/>
              <a:ext cx="914400" cy="914400"/>
              <a:chOff x="5776624" y="2188023"/>
              <a:chExt cx="1695840" cy="1816343"/>
            </a:xfrm>
          </p:grpSpPr>
          <p:grpSp>
            <p:nvGrpSpPr>
              <p:cNvPr id="29" name="Group 28"/>
              <p:cNvGrpSpPr/>
              <p:nvPr/>
            </p:nvGrpSpPr>
            <p:grpSpPr>
              <a:xfrm>
                <a:off x="6578825" y="2188023"/>
                <a:ext cx="58419" cy="1816343"/>
                <a:chOff x="7482841" y="2111311"/>
                <a:chExt cx="58419" cy="1816343"/>
              </a:xfrm>
            </p:grpSpPr>
            <p:cxnSp>
              <p:nvCxnSpPr>
                <p:cNvPr id="42" name="Connector: Curved 41"/>
                <p:cNvCxnSpPr>
                  <a:stCxn id="44" idx="1"/>
                  <a:endCxn id="45" idx="1"/>
                </p:cNvCxnSpPr>
                <p:nvPr/>
              </p:nvCxnSpPr>
              <p:spPr>
                <a:xfrm rot="10800000">
                  <a:off x="7482841" y="2209031"/>
                  <a:ext cx="12700" cy="1620905"/>
                </a:xfrm>
                <a:prstGeom prst="curvedConnector3">
                  <a:avLst>
                    <a:gd name="adj1" fmla="val 5850000"/>
                  </a:avLst>
                </a:prstGeom>
                <a:ln w="19050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Connector: Curved 42"/>
                <p:cNvCxnSpPr>
                  <a:stCxn id="45" idx="3"/>
                  <a:endCxn id="44" idx="3"/>
                </p:cNvCxnSpPr>
                <p:nvPr/>
              </p:nvCxnSpPr>
              <p:spPr>
                <a:xfrm>
                  <a:off x="7528560" y="2209030"/>
                  <a:ext cx="12700" cy="1620905"/>
                </a:xfrm>
                <a:prstGeom prst="curvedConnector3">
                  <a:avLst>
                    <a:gd name="adj1" fmla="val 6300000"/>
                  </a:avLst>
                </a:prstGeom>
                <a:ln w="19050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4" name="Google Shape;898;p88"/>
                <p:cNvSpPr txBox="1"/>
                <p:nvPr/>
              </p:nvSpPr>
              <p:spPr>
                <a:xfrm>
                  <a:off x="7482841" y="3732216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  <p:sp>
              <p:nvSpPr>
                <p:cNvPr id="45" name="Google Shape;898;p88"/>
                <p:cNvSpPr txBox="1"/>
                <p:nvPr/>
              </p:nvSpPr>
              <p:spPr>
                <a:xfrm>
                  <a:off x="7482841" y="2111311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</p:grpSp>
          <p:grpSp>
            <p:nvGrpSpPr>
              <p:cNvPr id="30" name="Group 29"/>
              <p:cNvGrpSpPr/>
              <p:nvPr/>
            </p:nvGrpSpPr>
            <p:grpSpPr>
              <a:xfrm>
                <a:off x="6578825" y="2692608"/>
                <a:ext cx="58419" cy="1311758"/>
                <a:chOff x="5889186" y="1248788"/>
                <a:chExt cx="58419" cy="1311758"/>
              </a:xfrm>
            </p:grpSpPr>
            <p:cxnSp>
              <p:nvCxnSpPr>
                <p:cNvPr id="38" name="Connector: Curved 37"/>
                <p:cNvCxnSpPr>
                  <a:stCxn id="40" idx="1"/>
                  <a:endCxn id="41" idx="1"/>
                </p:cNvCxnSpPr>
                <p:nvPr/>
              </p:nvCxnSpPr>
              <p:spPr>
                <a:xfrm rot="10800000">
                  <a:off x="5889186" y="1346507"/>
                  <a:ext cx="12700" cy="1116320"/>
                </a:xfrm>
                <a:prstGeom prst="curvedConnector3">
                  <a:avLst>
                    <a:gd name="adj1" fmla="val 4300000"/>
                  </a:avLst>
                </a:prstGeom>
                <a:ln w="19050">
                  <a:solidFill>
                    <a:schemeClr val="accent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nector: Curved 38"/>
                <p:cNvCxnSpPr>
                  <a:stCxn id="41" idx="3"/>
                  <a:endCxn id="40" idx="3"/>
                </p:cNvCxnSpPr>
                <p:nvPr/>
              </p:nvCxnSpPr>
              <p:spPr>
                <a:xfrm>
                  <a:off x="5934905" y="1346507"/>
                  <a:ext cx="12700" cy="1116320"/>
                </a:xfrm>
                <a:prstGeom prst="curvedConnector3">
                  <a:avLst>
                    <a:gd name="adj1" fmla="val 4300000"/>
                  </a:avLst>
                </a:prstGeom>
                <a:ln w="19050">
                  <a:solidFill>
                    <a:schemeClr val="accent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0" name="Google Shape;898;p88"/>
                <p:cNvSpPr txBox="1"/>
                <p:nvPr/>
              </p:nvSpPr>
              <p:spPr>
                <a:xfrm>
                  <a:off x="5889186" y="2365108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  <p:sp>
              <p:nvSpPr>
                <p:cNvPr id="41" name="Google Shape;898;p88"/>
                <p:cNvSpPr txBox="1"/>
                <p:nvPr/>
              </p:nvSpPr>
              <p:spPr>
                <a:xfrm>
                  <a:off x="5889186" y="1248788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</p:grpSp>
          <p:sp>
            <p:nvSpPr>
              <p:cNvPr id="31" name="Oval 30"/>
              <p:cNvSpPr/>
              <p:nvPr/>
            </p:nvSpPr>
            <p:spPr>
              <a:xfrm>
                <a:off x="5776624" y="2188023"/>
                <a:ext cx="1695840" cy="1807446"/>
              </a:xfrm>
              <a:prstGeom prst="ellipse">
                <a:avLst/>
              </a:prstGeom>
              <a:solidFill>
                <a:schemeClr val="bg1">
                  <a:alpha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+mj-lt"/>
                </a:endParaRPr>
              </a:p>
            </p:txBody>
          </p:sp>
          <p:grpSp>
            <p:nvGrpSpPr>
              <p:cNvPr id="32" name="Group 31"/>
              <p:cNvGrpSpPr/>
              <p:nvPr/>
            </p:nvGrpSpPr>
            <p:grpSpPr>
              <a:xfrm>
                <a:off x="6578825" y="3138427"/>
                <a:ext cx="58419" cy="768220"/>
                <a:chOff x="1190898" y="3138427"/>
                <a:chExt cx="58419" cy="768220"/>
              </a:xfrm>
            </p:grpSpPr>
            <p:cxnSp>
              <p:nvCxnSpPr>
                <p:cNvPr id="36" name="Connector: Curved 35"/>
                <p:cNvCxnSpPr>
                  <a:stCxn id="34" idx="1"/>
                  <a:endCxn id="35" idx="1"/>
                </p:cNvCxnSpPr>
                <p:nvPr/>
              </p:nvCxnSpPr>
              <p:spPr>
                <a:xfrm rot="10800000">
                  <a:off x="1190898" y="3138427"/>
                  <a:ext cx="12700" cy="768220"/>
                </a:xfrm>
                <a:prstGeom prst="curvedConnector3">
                  <a:avLst>
                    <a:gd name="adj1" fmla="val 2950000"/>
                  </a:avLst>
                </a:prstGeom>
                <a:ln w="19050">
                  <a:solidFill>
                    <a:schemeClr val="accent5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Connector: Curved 36"/>
                <p:cNvCxnSpPr>
                  <a:stCxn id="35" idx="3"/>
                  <a:endCxn id="34" idx="3"/>
                </p:cNvCxnSpPr>
                <p:nvPr/>
              </p:nvCxnSpPr>
              <p:spPr>
                <a:xfrm>
                  <a:off x="1236617" y="3138427"/>
                  <a:ext cx="12700" cy="768220"/>
                </a:xfrm>
                <a:prstGeom prst="curvedConnector3">
                  <a:avLst>
                    <a:gd name="adj1" fmla="val 3000000"/>
                  </a:avLst>
                </a:prstGeom>
                <a:ln w="19050">
                  <a:solidFill>
                    <a:schemeClr val="accent5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3" name="Group 32"/>
              <p:cNvGrpSpPr/>
              <p:nvPr/>
            </p:nvGrpSpPr>
            <p:grpSpPr>
              <a:xfrm>
                <a:off x="6578825" y="3040708"/>
                <a:ext cx="45719" cy="963658"/>
                <a:chOff x="5501641" y="2963996"/>
                <a:chExt cx="45719" cy="963658"/>
              </a:xfrm>
            </p:grpSpPr>
            <p:sp>
              <p:nvSpPr>
                <p:cNvPr id="34" name="Google Shape;898;p88"/>
                <p:cNvSpPr txBox="1"/>
                <p:nvPr/>
              </p:nvSpPr>
              <p:spPr>
                <a:xfrm>
                  <a:off x="5501641" y="3732216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  <p:sp>
              <p:nvSpPr>
                <p:cNvPr id="35" name="Google Shape;898;p88"/>
                <p:cNvSpPr txBox="1"/>
                <p:nvPr/>
              </p:nvSpPr>
              <p:spPr>
                <a:xfrm>
                  <a:off x="5501641" y="2963996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</p:grpSp>
        </p:grpSp>
        <p:sp>
          <p:nvSpPr>
            <p:cNvPr id="9" name="Google Shape;898;p88"/>
            <p:cNvSpPr txBox="1"/>
            <p:nvPr/>
          </p:nvSpPr>
          <p:spPr>
            <a:xfrm>
              <a:off x="7436418" y="766157"/>
              <a:ext cx="668161" cy="1069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4" tIns="9144" rIns="9144" bIns="9144" anchor="t" anchorCtr="0">
              <a:spAutoFit/>
            </a:bodyPr>
            <a:lstStyle/>
            <a:p>
              <a:pPr marR="0" lvl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500" b="1" dirty="0">
                  <a:solidFill>
                    <a:schemeClr val="accent5"/>
                  </a:solidFill>
                  <a:latin typeface="+mj-lt"/>
                  <a:ea typeface="Montserrat"/>
                  <a:cs typeface="+mj-lt"/>
                  <a:sym typeface="Montserrat"/>
                </a:rPr>
                <a:t>Build</a:t>
              </a:r>
              <a:endParaRPr lang="en-US" sz="500" b="1" dirty="0">
                <a:solidFill>
                  <a:schemeClr val="accent5"/>
                </a:solidFill>
                <a:latin typeface="+mj-lt"/>
                <a:ea typeface="Montserrat"/>
                <a:cs typeface="+mj-lt"/>
                <a:sym typeface="Montserrat"/>
              </a:endParaRPr>
            </a:p>
          </p:txBody>
        </p:sp>
      </p:grpSp>
      <p:sp>
        <p:nvSpPr>
          <p:cNvPr id="25" name="Google Shape;898;p88"/>
          <p:cNvSpPr txBox="1"/>
          <p:nvPr/>
        </p:nvSpPr>
        <p:spPr>
          <a:xfrm>
            <a:off x="611038" y="869579"/>
            <a:ext cx="5832005" cy="441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An often overlooked aspect of model building is data </a:t>
            </a:r>
            <a:r>
              <a:rPr lang="en-US" sz="1200" b="1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label consistency</a:t>
            </a:r>
            <a:r>
              <a:rPr lang="en-US" sz="12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. Inconsistent labels can severely impact model performance </a:t>
            </a:r>
            <a:endParaRPr lang="en-US" sz="12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grpSp>
        <p:nvGrpSpPr>
          <p:cNvPr id="5" name="Group 4"/>
          <p:cNvGrpSpPr/>
          <p:nvPr/>
        </p:nvGrpSpPr>
        <p:grpSpPr>
          <a:xfrm rot="0">
            <a:off x="4703445" y="1875155"/>
            <a:ext cx="1074420" cy="868045"/>
            <a:chOff x="3777175" y="1892105"/>
            <a:chExt cx="1392702" cy="1012874"/>
          </a:xfrm>
        </p:grpSpPr>
        <p:sp>
          <p:nvSpPr>
            <p:cNvPr id="2" name="Rectangle 1"/>
            <p:cNvSpPr/>
            <p:nvPr/>
          </p:nvSpPr>
          <p:spPr>
            <a:xfrm>
              <a:off x="3777175" y="1892105"/>
              <a:ext cx="1392702" cy="679645"/>
            </a:xfrm>
            <a:prstGeom prst="rect">
              <a:avLst/>
            </a:prstGeom>
            <a:solidFill>
              <a:schemeClr val="accent6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  <a:cs typeface="+mj-lt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777175" y="2571751"/>
              <a:ext cx="1392702" cy="333228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  <a:cs typeface="+mj-lt"/>
              </a:endParaRPr>
            </a:p>
          </p:txBody>
        </p:sp>
        <p:sp>
          <p:nvSpPr>
            <p:cNvPr id="4" name="Isosceles Triangle 3"/>
            <p:cNvSpPr/>
            <p:nvPr/>
          </p:nvSpPr>
          <p:spPr>
            <a:xfrm>
              <a:off x="3833446" y="2175291"/>
              <a:ext cx="1111348" cy="417907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  <a:cs typeface="+mj-lt"/>
              </a:endParaRPr>
            </a:p>
          </p:txBody>
        </p:sp>
        <p:sp>
          <p:nvSpPr>
            <p:cNvPr id="46" name="Isosceles Triangle 45"/>
            <p:cNvSpPr/>
            <p:nvPr/>
          </p:nvSpPr>
          <p:spPr>
            <a:xfrm>
              <a:off x="4316886" y="2111475"/>
              <a:ext cx="533728" cy="648917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  <a:cs typeface="+mj-lt"/>
              </a:endParaRPr>
            </a:p>
          </p:txBody>
        </p:sp>
      </p:grpSp>
      <p:sp>
        <p:nvSpPr>
          <p:cNvPr id="6" name="Rectangle 5"/>
          <p:cNvSpPr/>
          <p:nvPr/>
        </p:nvSpPr>
        <p:spPr>
          <a:xfrm>
            <a:off x="4747260" y="2111375"/>
            <a:ext cx="869315" cy="365125"/>
          </a:xfrm>
          <a:prstGeom prst="rect">
            <a:avLst/>
          </a:prstGeom>
          <a:noFill/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+mj-lt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5120005" y="2062480"/>
            <a:ext cx="411480" cy="556260"/>
          </a:xfrm>
          <a:prstGeom prst="rect">
            <a:avLst/>
          </a:prstGeom>
          <a:noFill/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+mj-lt"/>
            </a:endParaRPr>
          </a:p>
        </p:txBody>
      </p:sp>
      <p:grpSp>
        <p:nvGrpSpPr>
          <p:cNvPr id="47" name="Group 46"/>
          <p:cNvGrpSpPr/>
          <p:nvPr/>
        </p:nvGrpSpPr>
        <p:grpSpPr>
          <a:xfrm rot="0">
            <a:off x="6032500" y="1875155"/>
            <a:ext cx="1074420" cy="868045"/>
            <a:chOff x="3777175" y="1892105"/>
            <a:chExt cx="1392702" cy="1012874"/>
          </a:xfrm>
        </p:grpSpPr>
        <p:sp>
          <p:nvSpPr>
            <p:cNvPr id="48" name="Rectangle 47"/>
            <p:cNvSpPr/>
            <p:nvPr/>
          </p:nvSpPr>
          <p:spPr>
            <a:xfrm>
              <a:off x="3777175" y="1892105"/>
              <a:ext cx="1392702" cy="679645"/>
            </a:xfrm>
            <a:prstGeom prst="rect">
              <a:avLst/>
            </a:prstGeom>
            <a:solidFill>
              <a:schemeClr val="accent6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  <a:cs typeface="+mj-lt"/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3777175" y="2571751"/>
              <a:ext cx="1392702" cy="333228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  <a:cs typeface="+mj-lt"/>
              </a:endParaRPr>
            </a:p>
          </p:txBody>
        </p:sp>
        <p:sp>
          <p:nvSpPr>
            <p:cNvPr id="50" name="Isosceles Triangle 49"/>
            <p:cNvSpPr/>
            <p:nvPr/>
          </p:nvSpPr>
          <p:spPr>
            <a:xfrm>
              <a:off x="3833446" y="2175291"/>
              <a:ext cx="1111348" cy="417907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  <a:cs typeface="+mj-lt"/>
              </a:endParaRPr>
            </a:p>
          </p:txBody>
        </p:sp>
        <p:sp>
          <p:nvSpPr>
            <p:cNvPr id="51" name="Isosceles Triangle 50"/>
            <p:cNvSpPr/>
            <p:nvPr/>
          </p:nvSpPr>
          <p:spPr>
            <a:xfrm>
              <a:off x="4316886" y="2111475"/>
              <a:ext cx="533728" cy="648917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  <a:cs typeface="+mj-lt"/>
              </a:endParaRPr>
            </a:p>
          </p:txBody>
        </p:sp>
      </p:grpSp>
      <p:sp>
        <p:nvSpPr>
          <p:cNvPr id="65" name="Rectangle 64"/>
          <p:cNvSpPr/>
          <p:nvPr/>
        </p:nvSpPr>
        <p:spPr>
          <a:xfrm>
            <a:off x="6075680" y="2111375"/>
            <a:ext cx="537210" cy="365125"/>
          </a:xfrm>
          <a:prstGeom prst="rect">
            <a:avLst/>
          </a:prstGeom>
          <a:noFill/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+mj-lt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6448425" y="2062480"/>
            <a:ext cx="411480" cy="556260"/>
          </a:xfrm>
          <a:prstGeom prst="rect">
            <a:avLst/>
          </a:prstGeom>
          <a:noFill/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+mj-lt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6750050" y="2339975"/>
            <a:ext cx="182880" cy="136525"/>
          </a:xfrm>
          <a:prstGeom prst="rect">
            <a:avLst/>
          </a:prstGeom>
          <a:noFill/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+mj-lt"/>
            </a:endParaRPr>
          </a:p>
        </p:txBody>
      </p:sp>
      <p:grpSp>
        <p:nvGrpSpPr>
          <p:cNvPr id="52" name="Group 51"/>
          <p:cNvGrpSpPr/>
          <p:nvPr/>
        </p:nvGrpSpPr>
        <p:grpSpPr>
          <a:xfrm rot="0">
            <a:off x="7331075" y="1875155"/>
            <a:ext cx="1074420" cy="868045"/>
            <a:chOff x="3777175" y="1892105"/>
            <a:chExt cx="1392702" cy="1012874"/>
          </a:xfrm>
        </p:grpSpPr>
        <p:sp>
          <p:nvSpPr>
            <p:cNvPr id="53" name="Rectangle 52"/>
            <p:cNvSpPr/>
            <p:nvPr/>
          </p:nvSpPr>
          <p:spPr>
            <a:xfrm>
              <a:off x="3777175" y="1892105"/>
              <a:ext cx="1392702" cy="679645"/>
            </a:xfrm>
            <a:prstGeom prst="rect">
              <a:avLst/>
            </a:prstGeom>
            <a:solidFill>
              <a:schemeClr val="accent6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  <a:cs typeface="+mj-lt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3777175" y="2571751"/>
              <a:ext cx="1392702" cy="333228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  <a:cs typeface="+mj-lt"/>
              </a:endParaRPr>
            </a:p>
          </p:txBody>
        </p:sp>
        <p:sp>
          <p:nvSpPr>
            <p:cNvPr id="55" name="Isosceles Triangle 54"/>
            <p:cNvSpPr/>
            <p:nvPr/>
          </p:nvSpPr>
          <p:spPr>
            <a:xfrm>
              <a:off x="3833446" y="2175291"/>
              <a:ext cx="1111348" cy="417907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  <a:cs typeface="+mj-lt"/>
              </a:endParaRPr>
            </a:p>
          </p:txBody>
        </p:sp>
        <p:sp>
          <p:nvSpPr>
            <p:cNvPr id="56" name="Isosceles Triangle 55"/>
            <p:cNvSpPr/>
            <p:nvPr/>
          </p:nvSpPr>
          <p:spPr>
            <a:xfrm>
              <a:off x="4316886" y="2111475"/>
              <a:ext cx="533728" cy="648917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  <a:cs typeface="+mj-lt"/>
              </a:endParaRPr>
            </a:p>
          </p:txBody>
        </p:sp>
      </p:grpSp>
      <p:sp>
        <p:nvSpPr>
          <p:cNvPr id="68" name="Rectangle 67"/>
          <p:cNvSpPr/>
          <p:nvPr/>
        </p:nvSpPr>
        <p:spPr>
          <a:xfrm>
            <a:off x="7367905" y="2062480"/>
            <a:ext cx="864235" cy="556260"/>
          </a:xfrm>
          <a:prstGeom prst="rect">
            <a:avLst/>
          </a:prstGeom>
          <a:noFill/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+mj-lt"/>
            </a:endParaRPr>
          </a:p>
        </p:txBody>
      </p:sp>
      <p:sp>
        <p:nvSpPr>
          <p:cNvPr id="70" name="Google Shape;898;p88"/>
          <p:cNvSpPr txBox="1"/>
          <p:nvPr/>
        </p:nvSpPr>
        <p:spPr>
          <a:xfrm>
            <a:off x="4703703" y="1690993"/>
            <a:ext cx="805230" cy="160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Annotator 1</a:t>
            </a:r>
            <a:endParaRPr lang="en-US" sz="800" b="1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sp>
        <p:nvSpPr>
          <p:cNvPr id="71" name="Google Shape;898;p88"/>
          <p:cNvSpPr txBox="1"/>
          <p:nvPr/>
        </p:nvSpPr>
        <p:spPr>
          <a:xfrm>
            <a:off x="6046799" y="1690993"/>
            <a:ext cx="805230" cy="160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Annotator 2</a:t>
            </a:r>
            <a:endParaRPr lang="en-US" sz="800" b="1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sp>
        <p:nvSpPr>
          <p:cNvPr id="72" name="Google Shape;898;p88"/>
          <p:cNvSpPr txBox="1"/>
          <p:nvPr/>
        </p:nvSpPr>
        <p:spPr>
          <a:xfrm>
            <a:off x="7331103" y="1690993"/>
            <a:ext cx="805230" cy="160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Annotator 3</a:t>
            </a:r>
            <a:endParaRPr lang="en-US" sz="800" b="1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sp>
        <p:nvSpPr>
          <p:cNvPr id="73" name="Google Shape;898;p88"/>
          <p:cNvSpPr txBox="1"/>
          <p:nvPr/>
        </p:nvSpPr>
        <p:spPr>
          <a:xfrm>
            <a:off x="3502651" y="2133947"/>
            <a:ext cx="873788" cy="5493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marR="0"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Draw a </a:t>
            </a:r>
            <a:r>
              <a:rPr lang="en-US" sz="1000" dirty="0">
                <a:solidFill>
                  <a:srgbClr val="FF0000"/>
                </a:solidFill>
                <a:latin typeface="+mj-lt"/>
                <a:ea typeface="Montserrat"/>
                <a:cs typeface="+mj-lt"/>
                <a:sym typeface="Montserrat"/>
              </a:rPr>
              <a:t>box</a:t>
            </a: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 around triangles</a:t>
            </a:r>
            <a:endParaRPr lang="en-US" sz="1000" b="1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cxnSp>
        <p:nvCxnSpPr>
          <p:cNvPr id="80" name="Straight Connector 79"/>
          <p:cNvCxnSpPr/>
          <p:nvPr/>
        </p:nvCxnSpPr>
        <p:spPr>
          <a:xfrm>
            <a:off x="4480559" y="1711056"/>
            <a:ext cx="0" cy="1140222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fade/>
  </p:transition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93100" y="420575"/>
            <a:ext cx="8181300" cy="502800"/>
          </a:xfrm>
        </p:spPr>
        <p:txBody>
          <a:bodyPr/>
          <a:lstStyle/>
          <a:p>
            <a:r>
              <a:rPr lang="en-US" dirty="0"/>
              <a:t>Data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7331103" y="141172"/>
            <a:ext cx="914400" cy="914400"/>
            <a:chOff x="7331103" y="141172"/>
            <a:chExt cx="914400" cy="914400"/>
          </a:xfrm>
        </p:grpSpPr>
        <p:grpSp>
          <p:nvGrpSpPr>
            <p:cNvPr id="28" name="Group 27"/>
            <p:cNvGrpSpPr/>
            <p:nvPr/>
          </p:nvGrpSpPr>
          <p:grpSpPr>
            <a:xfrm>
              <a:off x="7331103" y="141172"/>
              <a:ext cx="914400" cy="914400"/>
              <a:chOff x="5776624" y="2188023"/>
              <a:chExt cx="1695840" cy="1816343"/>
            </a:xfrm>
          </p:grpSpPr>
          <p:grpSp>
            <p:nvGrpSpPr>
              <p:cNvPr id="29" name="Group 28"/>
              <p:cNvGrpSpPr/>
              <p:nvPr/>
            </p:nvGrpSpPr>
            <p:grpSpPr>
              <a:xfrm>
                <a:off x="6578825" y="2188023"/>
                <a:ext cx="58419" cy="1816343"/>
                <a:chOff x="7482841" y="2111311"/>
                <a:chExt cx="58419" cy="1816343"/>
              </a:xfrm>
            </p:grpSpPr>
            <p:cxnSp>
              <p:nvCxnSpPr>
                <p:cNvPr id="42" name="Connector: Curved 41"/>
                <p:cNvCxnSpPr>
                  <a:stCxn id="44" idx="1"/>
                  <a:endCxn id="45" idx="1"/>
                </p:cNvCxnSpPr>
                <p:nvPr/>
              </p:nvCxnSpPr>
              <p:spPr>
                <a:xfrm rot="10800000">
                  <a:off x="7482841" y="2209031"/>
                  <a:ext cx="12700" cy="1620905"/>
                </a:xfrm>
                <a:prstGeom prst="curvedConnector3">
                  <a:avLst>
                    <a:gd name="adj1" fmla="val 5850000"/>
                  </a:avLst>
                </a:prstGeom>
                <a:ln w="19050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Connector: Curved 42"/>
                <p:cNvCxnSpPr>
                  <a:stCxn id="45" idx="3"/>
                  <a:endCxn id="44" idx="3"/>
                </p:cNvCxnSpPr>
                <p:nvPr/>
              </p:nvCxnSpPr>
              <p:spPr>
                <a:xfrm>
                  <a:off x="7528560" y="2209030"/>
                  <a:ext cx="12700" cy="1620905"/>
                </a:xfrm>
                <a:prstGeom prst="curvedConnector3">
                  <a:avLst>
                    <a:gd name="adj1" fmla="val 6300000"/>
                  </a:avLst>
                </a:prstGeom>
                <a:ln w="19050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4" name="Google Shape;898;p88"/>
                <p:cNvSpPr txBox="1"/>
                <p:nvPr/>
              </p:nvSpPr>
              <p:spPr>
                <a:xfrm>
                  <a:off x="7482841" y="3732216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  <p:sp>
              <p:nvSpPr>
                <p:cNvPr id="45" name="Google Shape;898;p88"/>
                <p:cNvSpPr txBox="1"/>
                <p:nvPr/>
              </p:nvSpPr>
              <p:spPr>
                <a:xfrm>
                  <a:off x="7482841" y="2111311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</p:grpSp>
          <p:grpSp>
            <p:nvGrpSpPr>
              <p:cNvPr id="30" name="Group 29"/>
              <p:cNvGrpSpPr/>
              <p:nvPr/>
            </p:nvGrpSpPr>
            <p:grpSpPr>
              <a:xfrm>
                <a:off x="6578825" y="2692608"/>
                <a:ext cx="58419" cy="1311758"/>
                <a:chOff x="5889186" y="1248788"/>
                <a:chExt cx="58419" cy="1311758"/>
              </a:xfrm>
            </p:grpSpPr>
            <p:cxnSp>
              <p:nvCxnSpPr>
                <p:cNvPr id="38" name="Connector: Curved 37"/>
                <p:cNvCxnSpPr>
                  <a:stCxn id="40" idx="1"/>
                  <a:endCxn id="41" idx="1"/>
                </p:cNvCxnSpPr>
                <p:nvPr/>
              </p:nvCxnSpPr>
              <p:spPr>
                <a:xfrm rot="10800000">
                  <a:off x="5889186" y="1346507"/>
                  <a:ext cx="12700" cy="1116320"/>
                </a:xfrm>
                <a:prstGeom prst="curvedConnector3">
                  <a:avLst>
                    <a:gd name="adj1" fmla="val 4300000"/>
                  </a:avLst>
                </a:prstGeom>
                <a:ln w="19050">
                  <a:solidFill>
                    <a:schemeClr val="accent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nector: Curved 38"/>
                <p:cNvCxnSpPr>
                  <a:stCxn id="41" idx="3"/>
                  <a:endCxn id="40" idx="3"/>
                </p:cNvCxnSpPr>
                <p:nvPr/>
              </p:nvCxnSpPr>
              <p:spPr>
                <a:xfrm>
                  <a:off x="5934905" y="1346507"/>
                  <a:ext cx="12700" cy="1116320"/>
                </a:xfrm>
                <a:prstGeom prst="curvedConnector3">
                  <a:avLst>
                    <a:gd name="adj1" fmla="val 4300000"/>
                  </a:avLst>
                </a:prstGeom>
                <a:ln w="19050">
                  <a:solidFill>
                    <a:schemeClr val="accent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0" name="Google Shape;898;p88"/>
                <p:cNvSpPr txBox="1"/>
                <p:nvPr/>
              </p:nvSpPr>
              <p:spPr>
                <a:xfrm>
                  <a:off x="5889186" y="2365108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  <p:sp>
              <p:nvSpPr>
                <p:cNvPr id="41" name="Google Shape;898;p88"/>
                <p:cNvSpPr txBox="1"/>
                <p:nvPr/>
              </p:nvSpPr>
              <p:spPr>
                <a:xfrm>
                  <a:off x="5889186" y="1248788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</p:grpSp>
          <p:sp>
            <p:nvSpPr>
              <p:cNvPr id="31" name="Oval 30"/>
              <p:cNvSpPr/>
              <p:nvPr/>
            </p:nvSpPr>
            <p:spPr>
              <a:xfrm>
                <a:off x="5776624" y="2188023"/>
                <a:ext cx="1695840" cy="1807446"/>
              </a:xfrm>
              <a:prstGeom prst="ellipse">
                <a:avLst/>
              </a:prstGeom>
              <a:solidFill>
                <a:schemeClr val="bg1">
                  <a:alpha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+mj-lt"/>
                </a:endParaRPr>
              </a:p>
            </p:txBody>
          </p:sp>
          <p:grpSp>
            <p:nvGrpSpPr>
              <p:cNvPr id="32" name="Group 31"/>
              <p:cNvGrpSpPr/>
              <p:nvPr/>
            </p:nvGrpSpPr>
            <p:grpSpPr>
              <a:xfrm>
                <a:off x="6578825" y="3138427"/>
                <a:ext cx="58419" cy="768220"/>
                <a:chOff x="1190898" y="3138427"/>
                <a:chExt cx="58419" cy="768220"/>
              </a:xfrm>
            </p:grpSpPr>
            <p:cxnSp>
              <p:nvCxnSpPr>
                <p:cNvPr id="36" name="Connector: Curved 35"/>
                <p:cNvCxnSpPr>
                  <a:stCxn id="34" idx="1"/>
                  <a:endCxn id="35" idx="1"/>
                </p:cNvCxnSpPr>
                <p:nvPr/>
              </p:nvCxnSpPr>
              <p:spPr>
                <a:xfrm rot="10800000">
                  <a:off x="1190898" y="3138427"/>
                  <a:ext cx="12700" cy="768220"/>
                </a:xfrm>
                <a:prstGeom prst="curvedConnector3">
                  <a:avLst>
                    <a:gd name="adj1" fmla="val 2950000"/>
                  </a:avLst>
                </a:prstGeom>
                <a:ln w="19050">
                  <a:solidFill>
                    <a:schemeClr val="accent5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Connector: Curved 36"/>
                <p:cNvCxnSpPr>
                  <a:stCxn id="35" idx="3"/>
                  <a:endCxn id="34" idx="3"/>
                </p:cNvCxnSpPr>
                <p:nvPr/>
              </p:nvCxnSpPr>
              <p:spPr>
                <a:xfrm>
                  <a:off x="1236617" y="3138427"/>
                  <a:ext cx="12700" cy="768220"/>
                </a:xfrm>
                <a:prstGeom prst="curvedConnector3">
                  <a:avLst>
                    <a:gd name="adj1" fmla="val 3000000"/>
                  </a:avLst>
                </a:prstGeom>
                <a:ln w="19050">
                  <a:solidFill>
                    <a:schemeClr val="accent5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3" name="Group 32"/>
              <p:cNvGrpSpPr/>
              <p:nvPr/>
            </p:nvGrpSpPr>
            <p:grpSpPr>
              <a:xfrm>
                <a:off x="6578825" y="3040708"/>
                <a:ext cx="45719" cy="963658"/>
                <a:chOff x="5501641" y="2963996"/>
                <a:chExt cx="45719" cy="963658"/>
              </a:xfrm>
            </p:grpSpPr>
            <p:sp>
              <p:nvSpPr>
                <p:cNvPr id="34" name="Google Shape;898;p88"/>
                <p:cNvSpPr txBox="1"/>
                <p:nvPr/>
              </p:nvSpPr>
              <p:spPr>
                <a:xfrm>
                  <a:off x="5501641" y="3732216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  <p:sp>
              <p:nvSpPr>
                <p:cNvPr id="35" name="Google Shape;898;p88"/>
                <p:cNvSpPr txBox="1"/>
                <p:nvPr/>
              </p:nvSpPr>
              <p:spPr>
                <a:xfrm>
                  <a:off x="5501641" y="2963996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</p:grpSp>
        </p:grpSp>
        <p:sp>
          <p:nvSpPr>
            <p:cNvPr id="9" name="Google Shape;898;p88"/>
            <p:cNvSpPr txBox="1"/>
            <p:nvPr/>
          </p:nvSpPr>
          <p:spPr>
            <a:xfrm>
              <a:off x="7436418" y="766157"/>
              <a:ext cx="668161" cy="1069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4" tIns="9144" rIns="9144" bIns="9144" anchor="t" anchorCtr="0">
              <a:spAutoFit/>
            </a:bodyPr>
            <a:lstStyle/>
            <a:p>
              <a:pPr marR="0" lvl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500" b="1" dirty="0">
                  <a:solidFill>
                    <a:schemeClr val="accent5"/>
                  </a:solidFill>
                  <a:latin typeface="+mj-lt"/>
                  <a:ea typeface="Montserrat"/>
                  <a:cs typeface="+mj-lt"/>
                  <a:sym typeface="Montserrat"/>
                </a:rPr>
                <a:t>Build</a:t>
              </a:r>
              <a:endParaRPr lang="en-US" sz="500" b="1" dirty="0">
                <a:solidFill>
                  <a:schemeClr val="accent5"/>
                </a:solidFill>
                <a:latin typeface="+mj-lt"/>
                <a:ea typeface="Montserrat"/>
                <a:cs typeface="+mj-lt"/>
                <a:sym typeface="Montserrat"/>
              </a:endParaRPr>
            </a:p>
          </p:txBody>
        </p:sp>
      </p:grpSp>
      <p:sp>
        <p:nvSpPr>
          <p:cNvPr id="25" name="Google Shape;898;p88"/>
          <p:cNvSpPr txBox="1"/>
          <p:nvPr/>
        </p:nvSpPr>
        <p:spPr>
          <a:xfrm>
            <a:off x="611038" y="869579"/>
            <a:ext cx="5832005" cy="441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An often overlooked aspect of model building is data </a:t>
            </a:r>
            <a:r>
              <a:rPr lang="en-US" sz="1200" b="1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label consistency</a:t>
            </a:r>
            <a:r>
              <a:rPr lang="en-US" sz="12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. Inconsistent labels can severely impact model performance </a:t>
            </a:r>
            <a:endParaRPr lang="en-US" sz="12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grpSp>
        <p:nvGrpSpPr>
          <p:cNvPr id="5" name="Group 4"/>
          <p:cNvGrpSpPr/>
          <p:nvPr/>
        </p:nvGrpSpPr>
        <p:grpSpPr>
          <a:xfrm rot="0">
            <a:off x="4703445" y="1875155"/>
            <a:ext cx="1074420" cy="868045"/>
            <a:chOff x="3777175" y="1892105"/>
            <a:chExt cx="1392702" cy="1012874"/>
          </a:xfrm>
        </p:grpSpPr>
        <p:sp>
          <p:nvSpPr>
            <p:cNvPr id="2" name="Rectangle 1"/>
            <p:cNvSpPr/>
            <p:nvPr/>
          </p:nvSpPr>
          <p:spPr>
            <a:xfrm>
              <a:off x="3777175" y="1892105"/>
              <a:ext cx="1392702" cy="679645"/>
            </a:xfrm>
            <a:prstGeom prst="rect">
              <a:avLst/>
            </a:prstGeom>
            <a:solidFill>
              <a:schemeClr val="accent6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  <a:cs typeface="+mj-lt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777175" y="2571751"/>
              <a:ext cx="1392702" cy="333228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  <a:cs typeface="+mj-lt"/>
              </a:endParaRPr>
            </a:p>
          </p:txBody>
        </p:sp>
        <p:sp>
          <p:nvSpPr>
            <p:cNvPr id="4" name="Isosceles Triangle 3"/>
            <p:cNvSpPr/>
            <p:nvPr/>
          </p:nvSpPr>
          <p:spPr>
            <a:xfrm>
              <a:off x="3833446" y="2175291"/>
              <a:ext cx="1111348" cy="417907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  <a:cs typeface="+mj-lt"/>
              </a:endParaRPr>
            </a:p>
          </p:txBody>
        </p:sp>
        <p:sp>
          <p:nvSpPr>
            <p:cNvPr id="46" name="Isosceles Triangle 45"/>
            <p:cNvSpPr/>
            <p:nvPr/>
          </p:nvSpPr>
          <p:spPr>
            <a:xfrm>
              <a:off x="4316886" y="2111475"/>
              <a:ext cx="533728" cy="648917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  <a:cs typeface="+mj-lt"/>
              </a:endParaRPr>
            </a:p>
          </p:txBody>
        </p:sp>
      </p:grpSp>
      <p:sp>
        <p:nvSpPr>
          <p:cNvPr id="6" name="Rectangle 5"/>
          <p:cNvSpPr/>
          <p:nvPr/>
        </p:nvSpPr>
        <p:spPr>
          <a:xfrm>
            <a:off x="4747260" y="2111375"/>
            <a:ext cx="869315" cy="365125"/>
          </a:xfrm>
          <a:prstGeom prst="rect">
            <a:avLst/>
          </a:prstGeom>
          <a:noFill/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+mj-lt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5120005" y="2062480"/>
            <a:ext cx="411480" cy="556260"/>
          </a:xfrm>
          <a:prstGeom prst="rect">
            <a:avLst/>
          </a:prstGeom>
          <a:noFill/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+mj-lt"/>
            </a:endParaRPr>
          </a:p>
        </p:txBody>
      </p:sp>
      <p:grpSp>
        <p:nvGrpSpPr>
          <p:cNvPr id="47" name="Group 46"/>
          <p:cNvGrpSpPr/>
          <p:nvPr/>
        </p:nvGrpSpPr>
        <p:grpSpPr>
          <a:xfrm rot="0">
            <a:off x="6032500" y="1875155"/>
            <a:ext cx="1074420" cy="868045"/>
            <a:chOff x="3777175" y="1892105"/>
            <a:chExt cx="1392702" cy="1012874"/>
          </a:xfrm>
        </p:grpSpPr>
        <p:sp>
          <p:nvSpPr>
            <p:cNvPr id="48" name="Rectangle 47"/>
            <p:cNvSpPr/>
            <p:nvPr/>
          </p:nvSpPr>
          <p:spPr>
            <a:xfrm>
              <a:off x="3777175" y="1892105"/>
              <a:ext cx="1392702" cy="679645"/>
            </a:xfrm>
            <a:prstGeom prst="rect">
              <a:avLst/>
            </a:prstGeom>
            <a:solidFill>
              <a:schemeClr val="accent6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  <a:cs typeface="+mj-lt"/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3777175" y="2571751"/>
              <a:ext cx="1392702" cy="333228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  <a:cs typeface="+mj-lt"/>
              </a:endParaRPr>
            </a:p>
          </p:txBody>
        </p:sp>
        <p:sp>
          <p:nvSpPr>
            <p:cNvPr id="50" name="Isosceles Triangle 49"/>
            <p:cNvSpPr/>
            <p:nvPr/>
          </p:nvSpPr>
          <p:spPr>
            <a:xfrm>
              <a:off x="3833446" y="2175291"/>
              <a:ext cx="1111348" cy="417907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  <a:cs typeface="+mj-lt"/>
              </a:endParaRPr>
            </a:p>
          </p:txBody>
        </p:sp>
        <p:sp>
          <p:nvSpPr>
            <p:cNvPr id="51" name="Isosceles Triangle 50"/>
            <p:cNvSpPr/>
            <p:nvPr/>
          </p:nvSpPr>
          <p:spPr>
            <a:xfrm>
              <a:off x="4316886" y="2111475"/>
              <a:ext cx="533728" cy="648917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  <a:cs typeface="+mj-lt"/>
              </a:endParaRPr>
            </a:p>
          </p:txBody>
        </p:sp>
      </p:grpSp>
      <p:sp>
        <p:nvSpPr>
          <p:cNvPr id="65" name="Rectangle 64"/>
          <p:cNvSpPr/>
          <p:nvPr/>
        </p:nvSpPr>
        <p:spPr>
          <a:xfrm>
            <a:off x="6075680" y="2111375"/>
            <a:ext cx="537210" cy="365125"/>
          </a:xfrm>
          <a:prstGeom prst="rect">
            <a:avLst/>
          </a:prstGeom>
          <a:noFill/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+mj-lt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6448425" y="2062480"/>
            <a:ext cx="411480" cy="556260"/>
          </a:xfrm>
          <a:prstGeom prst="rect">
            <a:avLst/>
          </a:prstGeom>
          <a:noFill/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+mj-lt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6750050" y="2339975"/>
            <a:ext cx="182880" cy="136525"/>
          </a:xfrm>
          <a:prstGeom prst="rect">
            <a:avLst/>
          </a:prstGeom>
          <a:noFill/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+mj-lt"/>
            </a:endParaRPr>
          </a:p>
        </p:txBody>
      </p:sp>
      <p:grpSp>
        <p:nvGrpSpPr>
          <p:cNvPr id="52" name="Group 51"/>
          <p:cNvGrpSpPr/>
          <p:nvPr/>
        </p:nvGrpSpPr>
        <p:grpSpPr>
          <a:xfrm rot="0">
            <a:off x="7331075" y="1875155"/>
            <a:ext cx="1074420" cy="868045"/>
            <a:chOff x="3777175" y="1892105"/>
            <a:chExt cx="1392702" cy="1012874"/>
          </a:xfrm>
        </p:grpSpPr>
        <p:sp>
          <p:nvSpPr>
            <p:cNvPr id="53" name="Rectangle 52"/>
            <p:cNvSpPr/>
            <p:nvPr/>
          </p:nvSpPr>
          <p:spPr>
            <a:xfrm>
              <a:off x="3777175" y="1892105"/>
              <a:ext cx="1392702" cy="679645"/>
            </a:xfrm>
            <a:prstGeom prst="rect">
              <a:avLst/>
            </a:prstGeom>
            <a:solidFill>
              <a:schemeClr val="accent6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  <a:cs typeface="+mj-lt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3777175" y="2571751"/>
              <a:ext cx="1392702" cy="333228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  <a:cs typeface="+mj-lt"/>
              </a:endParaRPr>
            </a:p>
          </p:txBody>
        </p:sp>
        <p:sp>
          <p:nvSpPr>
            <p:cNvPr id="55" name="Isosceles Triangle 54"/>
            <p:cNvSpPr/>
            <p:nvPr/>
          </p:nvSpPr>
          <p:spPr>
            <a:xfrm>
              <a:off x="3833446" y="2175291"/>
              <a:ext cx="1111348" cy="417907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  <a:cs typeface="+mj-lt"/>
              </a:endParaRPr>
            </a:p>
          </p:txBody>
        </p:sp>
        <p:sp>
          <p:nvSpPr>
            <p:cNvPr id="56" name="Isosceles Triangle 55"/>
            <p:cNvSpPr/>
            <p:nvPr/>
          </p:nvSpPr>
          <p:spPr>
            <a:xfrm>
              <a:off x="4316886" y="2111475"/>
              <a:ext cx="533728" cy="648917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  <a:cs typeface="+mj-lt"/>
              </a:endParaRPr>
            </a:p>
          </p:txBody>
        </p:sp>
      </p:grpSp>
      <p:sp>
        <p:nvSpPr>
          <p:cNvPr id="68" name="Rectangle 67"/>
          <p:cNvSpPr/>
          <p:nvPr/>
        </p:nvSpPr>
        <p:spPr>
          <a:xfrm>
            <a:off x="7367905" y="2062480"/>
            <a:ext cx="864235" cy="556260"/>
          </a:xfrm>
          <a:prstGeom prst="rect">
            <a:avLst/>
          </a:prstGeom>
          <a:noFill/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+mj-lt"/>
            </a:endParaRPr>
          </a:p>
        </p:txBody>
      </p:sp>
      <p:sp>
        <p:nvSpPr>
          <p:cNvPr id="70" name="Google Shape;898;p88"/>
          <p:cNvSpPr txBox="1"/>
          <p:nvPr/>
        </p:nvSpPr>
        <p:spPr>
          <a:xfrm>
            <a:off x="4703703" y="1690993"/>
            <a:ext cx="805230" cy="160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Annotator 1</a:t>
            </a:r>
            <a:endParaRPr lang="en-US" sz="800" b="1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sp>
        <p:nvSpPr>
          <p:cNvPr id="71" name="Google Shape;898;p88"/>
          <p:cNvSpPr txBox="1"/>
          <p:nvPr/>
        </p:nvSpPr>
        <p:spPr>
          <a:xfrm>
            <a:off x="6046799" y="1690993"/>
            <a:ext cx="805230" cy="160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Annotator 2</a:t>
            </a:r>
            <a:endParaRPr lang="en-US" sz="800" b="1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sp>
        <p:nvSpPr>
          <p:cNvPr id="72" name="Google Shape;898;p88"/>
          <p:cNvSpPr txBox="1"/>
          <p:nvPr/>
        </p:nvSpPr>
        <p:spPr>
          <a:xfrm>
            <a:off x="7331103" y="1690993"/>
            <a:ext cx="805230" cy="160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Annotator 3</a:t>
            </a:r>
            <a:endParaRPr lang="en-US" sz="800" b="1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sp>
        <p:nvSpPr>
          <p:cNvPr id="73" name="Google Shape;898;p88"/>
          <p:cNvSpPr txBox="1"/>
          <p:nvPr/>
        </p:nvSpPr>
        <p:spPr>
          <a:xfrm>
            <a:off x="3502651" y="2133947"/>
            <a:ext cx="873788" cy="5493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marR="0"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Draw a </a:t>
            </a:r>
            <a:r>
              <a:rPr lang="en-US" sz="1000" dirty="0">
                <a:solidFill>
                  <a:srgbClr val="FF0000"/>
                </a:solidFill>
                <a:latin typeface="+mj-lt"/>
                <a:ea typeface="Montserrat"/>
                <a:cs typeface="+mj-lt"/>
                <a:sym typeface="Montserrat"/>
              </a:rPr>
              <a:t>box</a:t>
            </a: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 around triangles</a:t>
            </a:r>
            <a:endParaRPr lang="en-US" sz="1000" b="1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sp>
        <p:nvSpPr>
          <p:cNvPr id="77" name="Google Shape;898;p88"/>
          <p:cNvSpPr txBox="1"/>
          <p:nvPr/>
        </p:nvSpPr>
        <p:spPr>
          <a:xfrm>
            <a:off x="4703703" y="2758301"/>
            <a:ext cx="805230" cy="195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(</a:t>
            </a:r>
            <a:r>
              <a:rPr lang="en-US" sz="1000" b="1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2</a:t>
            </a: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 boxes)</a:t>
            </a:r>
            <a:endParaRPr lang="en-US" sz="1000" b="1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sp>
        <p:nvSpPr>
          <p:cNvPr id="78" name="Google Shape;898;p88"/>
          <p:cNvSpPr txBox="1"/>
          <p:nvPr/>
        </p:nvSpPr>
        <p:spPr>
          <a:xfrm>
            <a:off x="6046799" y="2758301"/>
            <a:ext cx="805230" cy="195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(</a:t>
            </a:r>
            <a:r>
              <a:rPr lang="en-US" sz="1000" b="1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3</a:t>
            </a: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 boxes)</a:t>
            </a:r>
            <a:endParaRPr lang="en-US" sz="1000" b="1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sp>
        <p:nvSpPr>
          <p:cNvPr id="79" name="Google Shape;898;p88"/>
          <p:cNvSpPr txBox="1"/>
          <p:nvPr/>
        </p:nvSpPr>
        <p:spPr>
          <a:xfrm>
            <a:off x="7331103" y="2758301"/>
            <a:ext cx="805230" cy="195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(</a:t>
            </a:r>
            <a:r>
              <a:rPr lang="en-US" sz="1000" b="1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1</a:t>
            </a: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 box)</a:t>
            </a:r>
            <a:endParaRPr lang="en-US" sz="1000" b="1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cxnSp>
        <p:nvCxnSpPr>
          <p:cNvPr id="80" name="Straight Connector 79"/>
          <p:cNvCxnSpPr/>
          <p:nvPr/>
        </p:nvCxnSpPr>
        <p:spPr>
          <a:xfrm>
            <a:off x="4480559" y="1711056"/>
            <a:ext cx="0" cy="1140222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fade/>
  </p:transition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93100" y="420575"/>
            <a:ext cx="8181300" cy="502800"/>
          </a:xfrm>
        </p:spPr>
        <p:txBody>
          <a:bodyPr/>
          <a:lstStyle/>
          <a:p>
            <a:r>
              <a:rPr lang="en-US" dirty="0"/>
              <a:t>Data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7331103" y="141172"/>
            <a:ext cx="914400" cy="914400"/>
            <a:chOff x="7331103" y="141172"/>
            <a:chExt cx="914400" cy="914400"/>
          </a:xfrm>
        </p:grpSpPr>
        <p:grpSp>
          <p:nvGrpSpPr>
            <p:cNvPr id="28" name="Group 27"/>
            <p:cNvGrpSpPr/>
            <p:nvPr/>
          </p:nvGrpSpPr>
          <p:grpSpPr>
            <a:xfrm>
              <a:off x="7331103" y="141172"/>
              <a:ext cx="914400" cy="914400"/>
              <a:chOff x="5776624" y="2188023"/>
              <a:chExt cx="1695840" cy="1816343"/>
            </a:xfrm>
          </p:grpSpPr>
          <p:grpSp>
            <p:nvGrpSpPr>
              <p:cNvPr id="29" name="Group 28"/>
              <p:cNvGrpSpPr/>
              <p:nvPr/>
            </p:nvGrpSpPr>
            <p:grpSpPr>
              <a:xfrm>
                <a:off x="6578825" y="2188023"/>
                <a:ext cx="58419" cy="1816343"/>
                <a:chOff x="7482841" y="2111311"/>
                <a:chExt cx="58419" cy="1816343"/>
              </a:xfrm>
            </p:grpSpPr>
            <p:cxnSp>
              <p:nvCxnSpPr>
                <p:cNvPr id="42" name="Connector: Curved 41"/>
                <p:cNvCxnSpPr>
                  <a:stCxn id="44" idx="1"/>
                  <a:endCxn id="45" idx="1"/>
                </p:cNvCxnSpPr>
                <p:nvPr/>
              </p:nvCxnSpPr>
              <p:spPr>
                <a:xfrm rot="10800000">
                  <a:off x="7482841" y="2209031"/>
                  <a:ext cx="12700" cy="1620905"/>
                </a:xfrm>
                <a:prstGeom prst="curvedConnector3">
                  <a:avLst>
                    <a:gd name="adj1" fmla="val 5850000"/>
                  </a:avLst>
                </a:prstGeom>
                <a:ln w="19050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Connector: Curved 42"/>
                <p:cNvCxnSpPr>
                  <a:stCxn id="45" idx="3"/>
                  <a:endCxn id="44" idx="3"/>
                </p:cNvCxnSpPr>
                <p:nvPr/>
              </p:nvCxnSpPr>
              <p:spPr>
                <a:xfrm>
                  <a:off x="7528560" y="2209030"/>
                  <a:ext cx="12700" cy="1620905"/>
                </a:xfrm>
                <a:prstGeom prst="curvedConnector3">
                  <a:avLst>
                    <a:gd name="adj1" fmla="val 6300000"/>
                  </a:avLst>
                </a:prstGeom>
                <a:ln w="19050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4" name="Google Shape;898;p88"/>
                <p:cNvSpPr txBox="1"/>
                <p:nvPr/>
              </p:nvSpPr>
              <p:spPr>
                <a:xfrm>
                  <a:off x="7482841" y="3732216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  <p:sp>
              <p:nvSpPr>
                <p:cNvPr id="45" name="Google Shape;898;p88"/>
                <p:cNvSpPr txBox="1"/>
                <p:nvPr/>
              </p:nvSpPr>
              <p:spPr>
                <a:xfrm>
                  <a:off x="7482841" y="2111311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</p:grpSp>
          <p:grpSp>
            <p:nvGrpSpPr>
              <p:cNvPr id="30" name="Group 29"/>
              <p:cNvGrpSpPr/>
              <p:nvPr/>
            </p:nvGrpSpPr>
            <p:grpSpPr>
              <a:xfrm>
                <a:off x="6578825" y="2692608"/>
                <a:ext cx="58419" cy="1311758"/>
                <a:chOff x="5889186" y="1248788"/>
                <a:chExt cx="58419" cy="1311758"/>
              </a:xfrm>
            </p:grpSpPr>
            <p:cxnSp>
              <p:nvCxnSpPr>
                <p:cNvPr id="38" name="Connector: Curved 37"/>
                <p:cNvCxnSpPr>
                  <a:stCxn id="40" idx="1"/>
                  <a:endCxn id="41" idx="1"/>
                </p:cNvCxnSpPr>
                <p:nvPr/>
              </p:nvCxnSpPr>
              <p:spPr>
                <a:xfrm rot="10800000">
                  <a:off x="5889186" y="1346507"/>
                  <a:ext cx="12700" cy="1116320"/>
                </a:xfrm>
                <a:prstGeom prst="curvedConnector3">
                  <a:avLst>
                    <a:gd name="adj1" fmla="val 4300000"/>
                  </a:avLst>
                </a:prstGeom>
                <a:ln w="19050">
                  <a:solidFill>
                    <a:schemeClr val="accent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nector: Curved 38"/>
                <p:cNvCxnSpPr>
                  <a:stCxn id="41" idx="3"/>
                  <a:endCxn id="40" idx="3"/>
                </p:cNvCxnSpPr>
                <p:nvPr/>
              </p:nvCxnSpPr>
              <p:spPr>
                <a:xfrm>
                  <a:off x="5934905" y="1346507"/>
                  <a:ext cx="12700" cy="1116320"/>
                </a:xfrm>
                <a:prstGeom prst="curvedConnector3">
                  <a:avLst>
                    <a:gd name="adj1" fmla="val 4300000"/>
                  </a:avLst>
                </a:prstGeom>
                <a:ln w="19050">
                  <a:solidFill>
                    <a:schemeClr val="accent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0" name="Google Shape;898;p88"/>
                <p:cNvSpPr txBox="1"/>
                <p:nvPr/>
              </p:nvSpPr>
              <p:spPr>
                <a:xfrm>
                  <a:off x="5889186" y="2365108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  <p:sp>
              <p:nvSpPr>
                <p:cNvPr id="41" name="Google Shape;898;p88"/>
                <p:cNvSpPr txBox="1"/>
                <p:nvPr/>
              </p:nvSpPr>
              <p:spPr>
                <a:xfrm>
                  <a:off x="5889186" y="1248788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</p:grpSp>
          <p:sp>
            <p:nvSpPr>
              <p:cNvPr id="31" name="Oval 30"/>
              <p:cNvSpPr/>
              <p:nvPr/>
            </p:nvSpPr>
            <p:spPr>
              <a:xfrm>
                <a:off x="5776624" y="2188023"/>
                <a:ext cx="1695840" cy="1807446"/>
              </a:xfrm>
              <a:prstGeom prst="ellipse">
                <a:avLst/>
              </a:prstGeom>
              <a:solidFill>
                <a:schemeClr val="bg1">
                  <a:alpha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+mj-lt"/>
                </a:endParaRPr>
              </a:p>
            </p:txBody>
          </p:sp>
          <p:grpSp>
            <p:nvGrpSpPr>
              <p:cNvPr id="32" name="Group 31"/>
              <p:cNvGrpSpPr/>
              <p:nvPr/>
            </p:nvGrpSpPr>
            <p:grpSpPr>
              <a:xfrm>
                <a:off x="6578825" y="3138427"/>
                <a:ext cx="58419" cy="768220"/>
                <a:chOff x="1190898" y="3138427"/>
                <a:chExt cx="58419" cy="768220"/>
              </a:xfrm>
            </p:grpSpPr>
            <p:cxnSp>
              <p:nvCxnSpPr>
                <p:cNvPr id="36" name="Connector: Curved 35"/>
                <p:cNvCxnSpPr>
                  <a:stCxn id="34" idx="1"/>
                  <a:endCxn id="35" idx="1"/>
                </p:cNvCxnSpPr>
                <p:nvPr/>
              </p:nvCxnSpPr>
              <p:spPr>
                <a:xfrm rot="10800000">
                  <a:off x="1190898" y="3138427"/>
                  <a:ext cx="12700" cy="768220"/>
                </a:xfrm>
                <a:prstGeom prst="curvedConnector3">
                  <a:avLst>
                    <a:gd name="adj1" fmla="val 2950000"/>
                  </a:avLst>
                </a:prstGeom>
                <a:ln w="19050">
                  <a:solidFill>
                    <a:schemeClr val="accent5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Connector: Curved 36"/>
                <p:cNvCxnSpPr>
                  <a:stCxn id="35" idx="3"/>
                  <a:endCxn id="34" idx="3"/>
                </p:cNvCxnSpPr>
                <p:nvPr/>
              </p:nvCxnSpPr>
              <p:spPr>
                <a:xfrm>
                  <a:off x="1236617" y="3138427"/>
                  <a:ext cx="12700" cy="768220"/>
                </a:xfrm>
                <a:prstGeom prst="curvedConnector3">
                  <a:avLst>
                    <a:gd name="adj1" fmla="val 3000000"/>
                  </a:avLst>
                </a:prstGeom>
                <a:ln w="19050">
                  <a:solidFill>
                    <a:schemeClr val="accent5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3" name="Group 32"/>
              <p:cNvGrpSpPr/>
              <p:nvPr/>
            </p:nvGrpSpPr>
            <p:grpSpPr>
              <a:xfrm>
                <a:off x="6578825" y="3040708"/>
                <a:ext cx="45719" cy="963658"/>
                <a:chOff x="5501641" y="2963996"/>
                <a:chExt cx="45719" cy="963658"/>
              </a:xfrm>
            </p:grpSpPr>
            <p:sp>
              <p:nvSpPr>
                <p:cNvPr id="34" name="Google Shape;898;p88"/>
                <p:cNvSpPr txBox="1"/>
                <p:nvPr/>
              </p:nvSpPr>
              <p:spPr>
                <a:xfrm>
                  <a:off x="5501641" y="3732216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  <p:sp>
              <p:nvSpPr>
                <p:cNvPr id="35" name="Google Shape;898;p88"/>
                <p:cNvSpPr txBox="1"/>
                <p:nvPr/>
              </p:nvSpPr>
              <p:spPr>
                <a:xfrm>
                  <a:off x="5501641" y="2963996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</p:grpSp>
        </p:grpSp>
        <p:sp>
          <p:nvSpPr>
            <p:cNvPr id="9" name="Google Shape;898;p88"/>
            <p:cNvSpPr txBox="1"/>
            <p:nvPr/>
          </p:nvSpPr>
          <p:spPr>
            <a:xfrm>
              <a:off x="7436418" y="766157"/>
              <a:ext cx="668161" cy="1069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4" tIns="9144" rIns="9144" bIns="9144" anchor="t" anchorCtr="0">
              <a:spAutoFit/>
            </a:bodyPr>
            <a:lstStyle/>
            <a:p>
              <a:pPr marR="0" lvl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500" b="1" dirty="0">
                  <a:solidFill>
                    <a:schemeClr val="accent5"/>
                  </a:solidFill>
                  <a:latin typeface="+mj-lt"/>
                  <a:ea typeface="Montserrat"/>
                  <a:cs typeface="+mj-lt"/>
                  <a:sym typeface="Montserrat"/>
                </a:rPr>
                <a:t>Build</a:t>
              </a:r>
              <a:endParaRPr lang="en-US" sz="500" b="1" dirty="0">
                <a:solidFill>
                  <a:schemeClr val="accent5"/>
                </a:solidFill>
                <a:latin typeface="+mj-lt"/>
                <a:ea typeface="Montserrat"/>
                <a:cs typeface="+mj-lt"/>
                <a:sym typeface="Montserrat"/>
              </a:endParaRPr>
            </a:p>
          </p:txBody>
        </p:sp>
      </p:grpSp>
      <p:sp>
        <p:nvSpPr>
          <p:cNvPr id="25" name="Google Shape;898;p88"/>
          <p:cNvSpPr txBox="1"/>
          <p:nvPr/>
        </p:nvSpPr>
        <p:spPr>
          <a:xfrm>
            <a:off x="611038" y="869579"/>
            <a:ext cx="5832005" cy="441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An often overlooked aspect of model building is data </a:t>
            </a:r>
            <a:r>
              <a:rPr lang="en-US" sz="1200" b="1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label consistency</a:t>
            </a:r>
            <a:r>
              <a:rPr lang="en-US" sz="12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. Inconsistent labels can severely impact model performance </a:t>
            </a:r>
            <a:endParaRPr lang="en-US" sz="12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sp>
        <p:nvSpPr>
          <p:cNvPr id="26" name="Google Shape;898;p88"/>
          <p:cNvSpPr txBox="1"/>
          <p:nvPr/>
        </p:nvSpPr>
        <p:spPr>
          <a:xfrm>
            <a:off x="607124" y="1805767"/>
            <a:ext cx="2367567" cy="7263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In this example, we can see that the same set of instructions can be interpreted many ways by annotators.</a:t>
            </a:r>
            <a:endParaRPr lang="en-US" sz="1000" b="1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4703704" y="1875460"/>
            <a:ext cx="1074428" cy="868287"/>
            <a:chOff x="4480559" y="1595932"/>
            <a:chExt cx="1193895" cy="868287"/>
          </a:xfrm>
        </p:grpSpPr>
        <p:grpSp>
          <p:nvGrpSpPr>
            <p:cNvPr id="5" name="Group 4"/>
            <p:cNvGrpSpPr/>
            <p:nvPr/>
          </p:nvGrpSpPr>
          <p:grpSpPr>
            <a:xfrm>
              <a:off x="4480559" y="1595932"/>
              <a:ext cx="1193895" cy="868287"/>
              <a:chOff x="3777175" y="1892105"/>
              <a:chExt cx="1392702" cy="1012874"/>
            </a:xfrm>
          </p:grpSpPr>
          <p:sp>
            <p:nvSpPr>
              <p:cNvPr id="2" name="Rectangle 1"/>
              <p:cNvSpPr/>
              <p:nvPr/>
            </p:nvSpPr>
            <p:spPr>
              <a:xfrm>
                <a:off x="3777175" y="1892105"/>
                <a:ext cx="1392702" cy="679645"/>
              </a:xfrm>
              <a:prstGeom prst="rect">
                <a:avLst/>
              </a:prstGeom>
              <a:solidFill>
                <a:schemeClr val="accent6">
                  <a:lumMod val="25000"/>
                  <a:lumOff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+mj-lt"/>
                </a:endParaRP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3777175" y="2571751"/>
                <a:ext cx="1392702" cy="333228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+mj-lt"/>
                </a:endParaRPr>
              </a:p>
            </p:txBody>
          </p:sp>
          <p:sp>
            <p:nvSpPr>
              <p:cNvPr id="4" name="Isosceles Triangle 3"/>
              <p:cNvSpPr/>
              <p:nvPr/>
            </p:nvSpPr>
            <p:spPr>
              <a:xfrm>
                <a:off x="3833446" y="2175291"/>
                <a:ext cx="1111348" cy="417907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+mj-lt"/>
                </a:endParaRPr>
              </a:p>
            </p:txBody>
          </p:sp>
          <p:sp>
            <p:nvSpPr>
              <p:cNvPr id="46" name="Isosceles Triangle 45"/>
              <p:cNvSpPr/>
              <p:nvPr/>
            </p:nvSpPr>
            <p:spPr>
              <a:xfrm>
                <a:off x="4316886" y="2111475"/>
                <a:ext cx="533728" cy="648917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+mj-lt"/>
                </a:endParaRPr>
              </a:p>
            </p:txBody>
          </p:sp>
        </p:grpSp>
        <p:sp>
          <p:nvSpPr>
            <p:cNvPr id="6" name="Rectangle 5"/>
            <p:cNvSpPr/>
            <p:nvPr/>
          </p:nvSpPr>
          <p:spPr>
            <a:xfrm>
              <a:off x="4528797" y="1831981"/>
              <a:ext cx="965936" cy="364964"/>
            </a:xfrm>
            <a:prstGeom prst="rect">
              <a:avLst/>
            </a:prstGeom>
            <a:noFill/>
            <a:ln w="127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  <a:cs typeface="+mj-lt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4943227" y="1783135"/>
              <a:ext cx="457539" cy="556284"/>
            </a:xfrm>
            <a:prstGeom prst="rect">
              <a:avLst/>
            </a:prstGeom>
            <a:noFill/>
            <a:ln w="127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  <a:cs typeface="+mj-lt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032317" y="1875460"/>
            <a:ext cx="1074428" cy="868287"/>
            <a:chOff x="5936566" y="1595932"/>
            <a:chExt cx="1193895" cy="868287"/>
          </a:xfrm>
        </p:grpSpPr>
        <p:grpSp>
          <p:nvGrpSpPr>
            <p:cNvPr id="47" name="Group 46"/>
            <p:cNvGrpSpPr/>
            <p:nvPr/>
          </p:nvGrpSpPr>
          <p:grpSpPr>
            <a:xfrm>
              <a:off x="5936566" y="1595932"/>
              <a:ext cx="1193895" cy="868287"/>
              <a:chOff x="3777175" y="1892105"/>
              <a:chExt cx="1392702" cy="1012874"/>
            </a:xfrm>
          </p:grpSpPr>
          <p:sp>
            <p:nvSpPr>
              <p:cNvPr id="48" name="Rectangle 47"/>
              <p:cNvSpPr/>
              <p:nvPr/>
            </p:nvSpPr>
            <p:spPr>
              <a:xfrm>
                <a:off x="3777175" y="1892105"/>
                <a:ext cx="1392702" cy="679645"/>
              </a:xfrm>
              <a:prstGeom prst="rect">
                <a:avLst/>
              </a:prstGeom>
              <a:solidFill>
                <a:schemeClr val="accent6">
                  <a:lumMod val="25000"/>
                  <a:lumOff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+mj-lt"/>
                </a:endParaRPr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3777175" y="2571751"/>
                <a:ext cx="1392702" cy="333228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+mj-lt"/>
                </a:endParaRPr>
              </a:p>
            </p:txBody>
          </p:sp>
          <p:sp>
            <p:nvSpPr>
              <p:cNvPr id="50" name="Isosceles Triangle 49"/>
              <p:cNvSpPr/>
              <p:nvPr/>
            </p:nvSpPr>
            <p:spPr>
              <a:xfrm>
                <a:off x="3833446" y="2175291"/>
                <a:ext cx="1111348" cy="417907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+mj-lt"/>
                </a:endParaRPr>
              </a:p>
            </p:txBody>
          </p:sp>
          <p:sp>
            <p:nvSpPr>
              <p:cNvPr id="51" name="Isosceles Triangle 50"/>
              <p:cNvSpPr/>
              <p:nvPr/>
            </p:nvSpPr>
            <p:spPr>
              <a:xfrm>
                <a:off x="4316886" y="2111475"/>
                <a:ext cx="533728" cy="648917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+mj-lt"/>
                </a:endParaRPr>
              </a:p>
            </p:txBody>
          </p:sp>
        </p:grpSp>
        <p:sp>
          <p:nvSpPr>
            <p:cNvPr id="65" name="Rectangle 64"/>
            <p:cNvSpPr/>
            <p:nvPr/>
          </p:nvSpPr>
          <p:spPr>
            <a:xfrm>
              <a:off x="5984804" y="1831981"/>
              <a:ext cx="596971" cy="364964"/>
            </a:xfrm>
            <a:prstGeom prst="rect">
              <a:avLst/>
            </a:prstGeom>
            <a:noFill/>
            <a:ln w="127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  <a:cs typeface="+mj-lt"/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6399234" y="1783135"/>
              <a:ext cx="457539" cy="556284"/>
            </a:xfrm>
            <a:prstGeom prst="rect">
              <a:avLst/>
            </a:prstGeom>
            <a:noFill/>
            <a:ln w="127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  <a:cs typeface="+mj-lt"/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6734133" y="2060575"/>
              <a:ext cx="203376" cy="136370"/>
            </a:xfrm>
            <a:prstGeom prst="rect">
              <a:avLst/>
            </a:prstGeom>
            <a:noFill/>
            <a:ln w="127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  <a:cs typeface="+mj-lt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7331104" y="1875460"/>
            <a:ext cx="1074428" cy="868287"/>
            <a:chOff x="7331103" y="1595932"/>
            <a:chExt cx="1193895" cy="868287"/>
          </a:xfrm>
        </p:grpSpPr>
        <p:grpSp>
          <p:nvGrpSpPr>
            <p:cNvPr id="52" name="Group 51"/>
            <p:cNvGrpSpPr/>
            <p:nvPr/>
          </p:nvGrpSpPr>
          <p:grpSpPr>
            <a:xfrm>
              <a:off x="7331103" y="1595932"/>
              <a:ext cx="1193895" cy="868287"/>
              <a:chOff x="3777175" y="1892105"/>
              <a:chExt cx="1392702" cy="1012874"/>
            </a:xfrm>
          </p:grpSpPr>
          <p:sp>
            <p:nvSpPr>
              <p:cNvPr id="53" name="Rectangle 52"/>
              <p:cNvSpPr/>
              <p:nvPr/>
            </p:nvSpPr>
            <p:spPr>
              <a:xfrm>
                <a:off x="3777175" y="1892105"/>
                <a:ext cx="1392702" cy="679645"/>
              </a:xfrm>
              <a:prstGeom prst="rect">
                <a:avLst/>
              </a:prstGeom>
              <a:solidFill>
                <a:schemeClr val="accent6">
                  <a:lumMod val="25000"/>
                  <a:lumOff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+mj-lt"/>
                </a:endParaRPr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3777175" y="2571751"/>
                <a:ext cx="1392702" cy="333228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+mj-lt"/>
                </a:endParaRPr>
              </a:p>
            </p:txBody>
          </p:sp>
          <p:sp>
            <p:nvSpPr>
              <p:cNvPr id="55" name="Isosceles Triangle 54"/>
              <p:cNvSpPr/>
              <p:nvPr/>
            </p:nvSpPr>
            <p:spPr>
              <a:xfrm>
                <a:off x="3833446" y="2175291"/>
                <a:ext cx="1111348" cy="417907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+mj-lt"/>
                </a:endParaRPr>
              </a:p>
            </p:txBody>
          </p:sp>
          <p:sp>
            <p:nvSpPr>
              <p:cNvPr id="56" name="Isosceles Triangle 55"/>
              <p:cNvSpPr/>
              <p:nvPr/>
            </p:nvSpPr>
            <p:spPr>
              <a:xfrm>
                <a:off x="4316886" y="2111475"/>
                <a:ext cx="533728" cy="648917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+mj-lt"/>
                </a:endParaRPr>
              </a:p>
            </p:txBody>
          </p:sp>
        </p:grpSp>
        <p:sp>
          <p:nvSpPr>
            <p:cNvPr id="68" name="Rectangle 67"/>
            <p:cNvSpPr/>
            <p:nvPr/>
          </p:nvSpPr>
          <p:spPr>
            <a:xfrm>
              <a:off x="7372048" y="1783135"/>
              <a:ext cx="959997" cy="556284"/>
            </a:xfrm>
            <a:prstGeom prst="rect">
              <a:avLst/>
            </a:prstGeom>
            <a:noFill/>
            <a:ln w="127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  <a:cs typeface="+mj-lt"/>
              </a:endParaRPr>
            </a:p>
          </p:txBody>
        </p:sp>
      </p:grpSp>
      <p:sp>
        <p:nvSpPr>
          <p:cNvPr id="70" name="Google Shape;898;p88"/>
          <p:cNvSpPr txBox="1"/>
          <p:nvPr/>
        </p:nvSpPr>
        <p:spPr>
          <a:xfrm>
            <a:off x="4703703" y="1690993"/>
            <a:ext cx="805230" cy="160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Annotator 1</a:t>
            </a:r>
            <a:endParaRPr lang="en-US" sz="800" b="1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sp>
        <p:nvSpPr>
          <p:cNvPr id="71" name="Google Shape;898;p88"/>
          <p:cNvSpPr txBox="1"/>
          <p:nvPr/>
        </p:nvSpPr>
        <p:spPr>
          <a:xfrm>
            <a:off x="6046799" y="1690993"/>
            <a:ext cx="805230" cy="160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Annotator 2</a:t>
            </a:r>
            <a:endParaRPr lang="en-US" sz="800" b="1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sp>
        <p:nvSpPr>
          <p:cNvPr id="72" name="Google Shape;898;p88"/>
          <p:cNvSpPr txBox="1"/>
          <p:nvPr/>
        </p:nvSpPr>
        <p:spPr>
          <a:xfrm>
            <a:off x="7331103" y="1690993"/>
            <a:ext cx="805230" cy="160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Annotator 3</a:t>
            </a:r>
            <a:endParaRPr lang="en-US" sz="800" b="1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sp>
        <p:nvSpPr>
          <p:cNvPr id="73" name="Google Shape;898;p88"/>
          <p:cNvSpPr txBox="1"/>
          <p:nvPr/>
        </p:nvSpPr>
        <p:spPr>
          <a:xfrm>
            <a:off x="3502651" y="2133947"/>
            <a:ext cx="873788" cy="5493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marR="0"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Draw a </a:t>
            </a:r>
            <a:r>
              <a:rPr lang="en-US" sz="1000" dirty="0">
                <a:solidFill>
                  <a:srgbClr val="FF0000"/>
                </a:solidFill>
                <a:latin typeface="+mj-lt"/>
                <a:ea typeface="Montserrat"/>
                <a:cs typeface="+mj-lt"/>
                <a:sym typeface="Montserrat"/>
              </a:rPr>
              <a:t>box</a:t>
            </a: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 around triangles</a:t>
            </a:r>
            <a:endParaRPr lang="en-US" sz="1000" b="1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sp>
        <p:nvSpPr>
          <p:cNvPr id="77" name="Google Shape;898;p88"/>
          <p:cNvSpPr txBox="1"/>
          <p:nvPr/>
        </p:nvSpPr>
        <p:spPr>
          <a:xfrm>
            <a:off x="4703703" y="2758301"/>
            <a:ext cx="805230" cy="195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(</a:t>
            </a:r>
            <a:r>
              <a:rPr lang="en-US" sz="1000" b="1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2</a:t>
            </a: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 boxes)</a:t>
            </a:r>
            <a:endParaRPr lang="en-US" sz="1000" b="1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sp>
        <p:nvSpPr>
          <p:cNvPr id="78" name="Google Shape;898;p88"/>
          <p:cNvSpPr txBox="1"/>
          <p:nvPr/>
        </p:nvSpPr>
        <p:spPr>
          <a:xfrm>
            <a:off x="6046799" y="2758301"/>
            <a:ext cx="805230" cy="195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(</a:t>
            </a:r>
            <a:r>
              <a:rPr lang="en-US" sz="1000" b="1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3</a:t>
            </a: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 boxes)</a:t>
            </a:r>
            <a:endParaRPr lang="en-US" sz="1000" b="1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sp>
        <p:nvSpPr>
          <p:cNvPr id="79" name="Google Shape;898;p88"/>
          <p:cNvSpPr txBox="1"/>
          <p:nvPr/>
        </p:nvSpPr>
        <p:spPr>
          <a:xfrm>
            <a:off x="7331103" y="2758301"/>
            <a:ext cx="805230" cy="195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(</a:t>
            </a:r>
            <a:r>
              <a:rPr lang="en-US" sz="1000" b="1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1</a:t>
            </a: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 box)</a:t>
            </a:r>
            <a:endParaRPr lang="en-US" sz="1000" b="1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cxnSp>
        <p:nvCxnSpPr>
          <p:cNvPr id="80" name="Straight Connector 79"/>
          <p:cNvCxnSpPr/>
          <p:nvPr/>
        </p:nvCxnSpPr>
        <p:spPr>
          <a:xfrm>
            <a:off x="4480559" y="1711056"/>
            <a:ext cx="0" cy="1140222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fade/>
  </p:transition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93100" y="420575"/>
            <a:ext cx="8181300" cy="502800"/>
          </a:xfrm>
        </p:spPr>
        <p:txBody>
          <a:bodyPr/>
          <a:lstStyle/>
          <a:p>
            <a:r>
              <a:rPr lang="en-US" dirty="0"/>
              <a:t>Data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7331103" y="141172"/>
            <a:ext cx="914400" cy="914400"/>
            <a:chOff x="7331103" y="141172"/>
            <a:chExt cx="914400" cy="914400"/>
          </a:xfrm>
        </p:grpSpPr>
        <p:grpSp>
          <p:nvGrpSpPr>
            <p:cNvPr id="28" name="Group 27"/>
            <p:cNvGrpSpPr/>
            <p:nvPr/>
          </p:nvGrpSpPr>
          <p:grpSpPr>
            <a:xfrm>
              <a:off x="7331103" y="141172"/>
              <a:ext cx="914400" cy="914400"/>
              <a:chOff x="5776624" y="2188023"/>
              <a:chExt cx="1695840" cy="1816343"/>
            </a:xfrm>
          </p:grpSpPr>
          <p:grpSp>
            <p:nvGrpSpPr>
              <p:cNvPr id="29" name="Group 28"/>
              <p:cNvGrpSpPr/>
              <p:nvPr/>
            </p:nvGrpSpPr>
            <p:grpSpPr>
              <a:xfrm>
                <a:off x="6578825" y="2188023"/>
                <a:ext cx="58419" cy="1816343"/>
                <a:chOff x="7482841" y="2111311"/>
                <a:chExt cx="58419" cy="1816343"/>
              </a:xfrm>
            </p:grpSpPr>
            <p:cxnSp>
              <p:nvCxnSpPr>
                <p:cNvPr id="42" name="Connector: Curved 41"/>
                <p:cNvCxnSpPr>
                  <a:stCxn id="44" idx="1"/>
                  <a:endCxn id="45" idx="1"/>
                </p:cNvCxnSpPr>
                <p:nvPr/>
              </p:nvCxnSpPr>
              <p:spPr>
                <a:xfrm rot="10800000">
                  <a:off x="7482841" y="2209031"/>
                  <a:ext cx="12700" cy="1620905"/>
                </a:xfrm>
                <a:prstGeom prst="curvedConnector3">
                  <a:avLst>
                    <a:gd name="adj1" fmla="val 5850000"/>
                  </a:avLst>
                </a:prstGeom>
                <a:ln w="19050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Connector: Curved 42"/>
                <p:cNvCxnSpPr>
                  <a:stCxn id="45" idx="3"/>
                  <a:endCxn id="44" idx="3"/>
                </p:cNvCxnSpPr>
                <p:nvPr/>
              </p:nvCxnSpPr>
              <p:spPr>
                <a:xfrm>
                  <a:off x="7528560" y="2209030"/>
                  <a:ext cx="12700" cy="1620905"/>
                </a:xfrm>
                <a:prstGeom prst="curvedConnector3">
                  <a:avLst>
                    <a:gd name="adj1" fmla="val 6300000"/>
                  </a:avLst>
                </a:prstGeom>
                <a:ln w="19050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4" name="Google Shape;898;p88"/>
                <p:cNvSpPr txBox="1"/>
                <p:nvPr/>
              </p:nvSpPr>
              <p:spPr>
                <a:xfrm>
                  <a:off x="7482841" y="3732216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  <p:sp>
              <p:nvSpPr>
                <p:cNvPr id="45" name="Google Shape;898;p88"/>
                <p:cNvSpPr txBox="1"/>
                <p:nvPr/>
              </p:nvSpPr>
              <p:spPr>
                <a:xfrm>
                  <a:off x="7482841" y="2111311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</p:grpSp>
          <p:grpSp>
            <p:nvGrpSpPr>
              <p:cNvPr id="30" name="Group 29"/>
              <p:cNvGrpSpPr/>
              <p:nvPr/>
            </p:nvGrpSpPr>
            <p:grpSpPr>
              <a:xfrm>
                <a:off x="6578825" y="2692608"/>
                <a:ext cx="58419" cy="1311758"/>
                <a:chOff x="5889186" y="1248788"/>
                <a:chExt cx="58419" cy="1311758"/>
              </a:xfrm>
            </p:grpSpPr>
            <p:cxnSp>
              <p:nvCxnSpPr>
                <p:cNvPr id="38" name="Connector: Curved 37"/>
                <p:cNvCxnSpPr>
                  <a:stCxn id="40" idx="1"/>
                  <a:endCxn id="41" idx="1"/>
                </p:cNvCxnSpPr>
                <p:nvPr/>
              </p:nvCxnSpPr>
              <p:spPr>
                <a:xfrm rot="10800000">
                  <a:off x="5889186" y="1346507"/>
                  <a:ext cx="12700" cy="1116320"/>
                </a:xfrm>
                <a:prstGeom prst="curvedConnector3">
                  <a:avLst>
                    <a:gd name="adj1" fmla="val 4300000"/>
                  </a:avLst>
                </a:prstGeom>
                <a:ln w="19050">
                  <a:solidFill>
                    <a:schemeClr val="accent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nector: Curved 38"/>
                <p:cNvCxnSpPr>
                  <a:stCxn id="41" idx="3"/>
                  <a:endCxn id="40" idx="3"/>
                </p:cNvCxnSpPr>
                <p:nvPr/>
              </p:nvCxnSpPr>
              <p:spPr>
                <a:xfrm>
                  <a:off x="5934905" y="1346507"/>
                  <a:ext cx="12700" cy="1116320"/>
                </a:xfrm>
                <a:prstGeom prst="curvedConnector3">
                  <a:avLst>
                    <a:gd name="adj1" fmla="val 4300000"/>
                  </a:avLst>
                </a:prstGeom>
                <a:ln w="19050">
                  <a:solidFill>
                    <a:schemeClr val="accent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0" name="Google Shape;898;p88"/>
                <p:cNvSpPr txBox="1"/>
                <p:nvPr/>
              </p:nvSpPr>
              <p:spPr>
                <a:xfrm>
                  <a:off x="5889186" y="2365108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  <p:sp>
              <p:nvSpPr>
                <p:cNvPr id="41" name="Google Shape;898;p88"/>
                <p:cNvSpPr txBox="1"/>
                <p:nvPr/>
              </p:nvSpPr>
              <p:spPr>
                <a:xfrm>
                  <a:off x="5889186" y="1248788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</p:grpSp>
          <p:sp>
            <p:nvSpPr>
              <p:cNvPr id="31" name="Oval 30"/>
              <p:cNvSpPr/>
              <p:nvPr/>
            </p:nvSpPr>
            <p:spPr>
              <a:xfrm>
                <a:off x="5776624" y="2188023"/>
                <a:ext cx="1695840" cy="1807446"/>
              </a:xfrm>
              <a:prstGeom prst="ellipse">
                <a:avLst/>
              </a:prstGeom>
              <a:solidFill>
                <a:schemeClr val="bg1">
                  <a:alpha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+mj-lt"/>
                </a:endParaRPr>
              </a:p>
            </p:txBody>
          </p:sp>
          <p:grpSp>
            <p:nvGrpSpPr>
              <p:cNvPr id="32" name="Group 31"/>
              <p:cNvGrpSpPr/>
              <p:nvPr/>
            </p:nvGrpSpPr>
            <p:grpSpPr>
              <a:xfrm>
                <a:off x="6578825" y="3138427"/>
                <a:ext cx="58419" cy="768220"/>
                <a:chOff x="1190898" y="3138427"/>
                <a:chExt cx="58419" cy="768220"/>
              </a:xfrm>
            </p:grpSpPr>
            <p:cxnSp>
              <p:nvCxnSpPr>
                <p:cNvPr id="36" name="Connector: Curved 35"/>
                <p:cNvCxnSpPr>
                  <a:stCxn id="34" idx="1"/>
                  <a:endCxn id="35" idx="1"/>
                </p:cNvCxnSpPr>
                <p:nvPr/>
              </p:nvCxnSpPr>
              <p:spPr>
                <a:xfrm rot="10800000">
                  <a:off x="1190898" y="3138427"/>
                  <a:ext cx="12700" cy="768220"/>
                </a:xfrm>
                <a:prstGeom prst="curvedConnector3">
                  <a:avLst>
                    <a:gd name="adj1" fmla="val 2950000"/>
                  </a:avLst>
                </a:prstGeom>
                <a:ln w="19050">
                  <a:solidFill>
                    <a:schemeClr val="accent5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Connector: Curved 36"/>
                <p:cNvCxnSpPr>
                  <a:stCxn id="35" idx="3"/>
                  <a:endCxn id="34" idx="3"/>
                </p:cNvCxnSpPr>
                <p:nvPr/>
              </p:nvCxnSpPr>
              <p:spPr>
                <a:xfrm>
                  <a:off x="1236617" y="3138427"/>
                  <a:ext cx="12700" cy="768220"/>
                </a:xfrm>
                <a:prstGeom prst="curvedConnector3">
                  <a:avLst>
                    <a:gd name="adj1" fmla="val 3000000"/>
                  </a:avLst>
                </a:prstGeom>
                <a:ln w="19050">
                  <a:solidFill>
                    <a:schemeClr val="accent5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3" name="Group 32"/>
              <p:cNvGrpSpPr/>
              <p:nvPr/>
            </p:nvGrpSpPr>
            <p:grpSpPr>
              <a:xfrm>
                <a:off x="6578825" y="3040708"/>
                <a:ext cx="45719" cy="963658"/>
                <a:chOff x="5501641" y="2963996"/>
                <a:chExt cx="45719" cy="963658"/>
              </a:xfrm>
            </p:grpSpPr>
            <p:sp>
              <p:nvSpPr>
                <p:cNvPr id="34" name="Google Shape;898;p88"/>
                <p:cNvSpPr txBox="1"/>
                <p:nvPr/>
              </p:nvSpPr>
              <p:spPr>
                <a:xfrm>
                  <a:off x="5501641" y="3732216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  <p:sp>
              <p:nvSpPr>
                <p:cNvPr id="35" name="Google Shape;898;p88"/>
                <p:cNvSpPr txBox="1"/>
                <p:nvPr/>
              </p:nvSpPr>
              <p:spPr>
                <a:xfrm>
                  <a:off x="5501641" y="2963996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</p:grpSp>
        </p:grpSp>
        <p:sp>
          <p:nvSpPr>
            <p:cNvPr id="9" name="Google Shape;898;p88"/>
            <p:cNvSpPr txBox="1"/>
            <p:nvPr/>
          </p:nvSpPr>
          <p:spPr>
            <a:xfrm>
              <a:off x="7436418" y="766157"/>
              <a:ext cx="668161" cy="1069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4" tIns="9144" rIns="9144" bIns="9144" anchor="t" anchorCtr="0">
              <a:spAutoFit/>
            </a:bodyPr>
            <a:lstStyle/>
            <a:p>
              <a:pPr marR="0" lvl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500" b="1" dirty="0">
                  <a:solidFill>
                    <a:schemeClr val="accent5"/>
                  </a:solidFill>
                  <a:latin typeface="+mj-lt"/>
                  <a:ea typeface="Montserrat"/>
                  <a:cs typeface="+mj-lt"/>
                  <a:sym typeface="Montserrat"/>
                </a:rPr>
                <a:t>Build</a:t>
              </a:r>
              <a:endParaRPr lang="en-US" sz="500" b="1" dirty="0">
                <a:solidFill>
                  <a:schemeClr val="accent5"/>
                </a:solidFill>
                <a:latin typeface="+mj-lt"/>
                <a:ea typeface="Montserrat"/>
                <a:cs typeface="+mj-lt"/>
                <a:sym typeface="Montserrat"/>
              </a:endParaRPr>
            </a:p>
          </p:txBody>
        </p:sp>
      </p:grpSp>
      <p:sp>
        <p:nvSpPr>
          <p:cNvPr id="25" name="Google Shape;898;p88"/>
          <p:cNvSpPr txBox="1"/>
          <p:nvPr/>
        </p:nvSpPr>
        <p:spPr>
          <a:xfrm>
            <a:off x="611038" y="869579"/>
            <a:ext cx="5832005" cy="441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An often overlooked aspect of model building is data </a:t>
            </a:r>
            <a:r>
              <a:rPr lang="en-US" sz="1200" b="1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label consistency</a:t>
            </a:r>
            <a:r>
              <a:rPr lang="en-US" sz="12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. Inconsistent labels can severely impact model performance </a:t>
            </a:r>
            <a:endParaRPr lang="en-US" sz="12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sp>
        <p:nvSpPr>
          <p:cNvPr id="26" name="Google Shape;898;p88"/>
          <p:cNvSpPr txBox="1"/>
          <p:nvPr/>
        </p:nvSpPr>
        <p:spPr>
          <a:xfrm>
            <a:off x="607124" y="1805767"/>
            <a:ext cx="2367567" cy="7263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In this example, we can see that the same set of instructions can be interpreted many ways by annotators.</a:t>
            </a:r>
            <a:endParaRPr lang="en-US" sz="1000" b="1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4703704" y="1875460"/>
            <a:ext cx="1074428" cy="868287"/>
            <a:chOff x="4480559" y="1595932"/>
            <a:chExt cx="1193895" cy="868287"/>
          </a:xfrm>
        </p:grpSpPr>
        <p:grpSp>
          <p:nvGrpSpPr>
            <p:cNvPr id="5" name="Group 4"/>
            <p:cNvGrpSpPr/>
            <p:nvPr/>
          </p:nvGrpSpPr>
          <p:grpSpPr>
            <a:xfrm>
              <a:off x="4480559" y="1595932"/>
              <a:ext cx="1193895" cy="868287"/>
              <a:chOff x="3777175" y="1892105"/>
              <a:chExt cx="1392702" cy="1012874"/>
            </a:xfrm>
          </p:grpSpPr>
          <p:sp>
            <p:nvSpPr>
              <p:cNvPr id="2" name="Rectangle 1"/>
              <p:cNvSpPr/>
              <p:nvPr/>
            </p:nvSpPr>
            <p:spPr>
              <a:xfrm>
                <a:off x="3777175" y="1892105"/>
                <a:ext cx="1392702" cy="679645"/>
              </a:xfrm>
              <a:prstGeom prst="rect">
                <a:avLst/>
              </a:prstGeom>
              <a:solidFill>
                <a:schemeClr val="accent6">
                  <a:lumMod val="25000"/>
                  <a:lumOff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+mj-lt"/>
                </a:endParaRP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3777175" y="2571751"/>
                <a:ext cx="1392702" cy="333228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+mj-lt"/>
                </a:endParaRPr>
              </a:p>
            </p:txBody>
          </p:sp>
          <p:sp>
            <p:nvSpPr>
              <p:cNvPr id="4" name="Isosceles Triangle 3"/>
              <p:cNvSpPr/>
              <p:nvPr/>
            </p:nvSpPr>
            <p:spPr>
              <a:xfrm>
                <a:off x="3833446" y="2175291"/>
                <a:ext cx="1111348" cy="417907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+mj-lt"/>
                </a:endParaRPr>
              </a:p>
            </p:txBody>
          </p:sp>
          <p:sp>
            <p:nvSpPr>
              <p:cNvPr id="46" name="Isosceles Triangle 45"/>
              <p:cNvSpPr/>
              <p:nvPr/>
            </p:nvSpPr>
            <p:spPr>
              <a:xfrm>
                <a:off x="4316886" y="2111475"/>
                <a:ext cx="533728" cy="648917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+mj-lt"/>
                </a:endParaRPr>
              </a:p>
            </p:txBody>
          </p:sp>
        </p:grpSp>
        <p:sp>
          <p:nvSpPr>
            <p:cNvPr id="6" name="Rectangle 5"/>
            <p:cNvSpPr/>
            <p:nvPr/>
          </p:nvSpPr>
          <p:spPr>
            <a:xfrm>
              <a:off x="4528797" y="1831981"/>
              <a:ext cx="965936" cy="364964"/>
            </a:xfrm>
            <a:prstGeom prst="rect">
              <a:avLst/>
            </a:prstGeom>
            <a:noFill/>
            <a:ln w="127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  <a:cs typeface="+mj-lt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4943227" y="1783135"/>
              <a:ext cx="457539" cy="556284"/>
            </a:xfrm>
            <a:prstGeom prst="rect">
              <a:avLst/>
            </a:prstGeom>
            <a:noFill/>
            <a:ln w="127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  <a:cs typeface="+mj-lt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032317" y="1875460"/>
            <a:ext cx="1074428" cy="868287"/>
            <a:chOff x="5936566" y="1595932"/>
            <a:chExt cx="1193895" cy="868287"/>
          </a:xfrm>
        </p:grpSpPr>
        <p:grpSp>
          <p:nvGrpSpPr>
            <p:cNvPr id="47" name="Group 46"/>
            <p:cNvGrpSpPr/>
            <p:nvPr/>
          </p:nvGrpSpPr>
          <p:grpSpPr>
            <a:xfrm>
              <a:off x="5936566" y="1595932"/>
              <a:ext cx="1193895" cy="868287"/>
              <a:chOff x="3777175" y="1892105"/>
              <a:chExt cx="1392702" cy="1012874"/>
            </a:xfrm>
          </p:grpSpPr>
          <p:sp>
            <p:nvSpPr>
              <p:cNvPr id="48" name="Rectangle 47"/>
              <p:cNvSpPr/>
              <p:nvPr/>
            </p:nvSpPr>
            <p:spPr>
              <a:xfrm>
                <a:off x="3777175" y="1892105"/>
                <a:ext cx="1392702" cy="679645"/>
              </a:xfrm>
              <a:prstGeom prst="rect">
                <a:avLst/>
              </a:prstGeom>
              <a:solidFill>
                <a:schemeClr val="accent6">
                  <a:lumMod val="25000"/>
                  <a:lumOff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+mj-lt"/>
                </a:endParaRPr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3777175" y="2571751"/>
                <a:ext cx="1392702" cy="333228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+mj-lt"/>
                </a:endParaRPr>
              </a:p>
            </p:txBody>
          </p:sp>
          <p:sp>
            <p:nvSpPr>
              <p:cNvPr id="50" name="Isosceles Triangle 49"/>
              <p:cNvSpPr/>
              <p:nvPr/>
            </p:nvSpPr>
            <p:spPr>
              <a:xfrm>
                <a:off x="3833446" y="2175291"/>
                <a:ext cx="1111348" cy="417907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+mj-lt"/>
                </a:endParaRPr>
              </a:p>
            </p:txBody>
          </p:sp>
          <p:sp>
            <p:nvSpPr>
              <p:cNvPr id="51" name="Isosceles Triangle 50"/>
              <p:cNvSpPr/>
              <p:nvPr/>
            </p:nvSpPr>
            <p:spPr>
              <a:xfrm>
                <a:off x="4316886" y="2111475"/>
                <a:ext cx="533728" cy="648917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+mj-lt"/>
                </a:endParaRPr>
              </a:p>
            </p:txBody>
          </p:sp>
        </p:grpSp>
        <p:sp>
          <p:nvSpPr>
            <p:cNvPr id="65" name="Rectangle 64"/>
            <p:cNvSpPr/>
            <p:nvPr/>
          </p:nvSpPr>
          <p:spPr>
            <a:xfrm>
              <a:off x="5984804" y="1831981"/>
              <a:ext cx="596971" cy="364964"/>
            </a:xfrm>
            <a:prstGeom prst="rect">
              <a:avLst/>
            </a:prstGeom>
            <a:noFill/>
            <a:ln w="127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  <a:cs typeface="+mj-lt"/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6399234" y="1783135"/>
              <a:ext cx="457539" cy="556284"/>
            </a:xfrm>
            <a:prstGeom prst="rect">
              <a:avLst/>
            </a:prstGeom>
            <a:noFill/>
            <a:ln w="127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  <a:cs typeface="+mj-lt"/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6734133" y="2060575"/>
              <a:ext cx="203376" cy="136370"/>
            </a:xfrm>
            <a:prstGeom prst="rect">
              <a:avLst/>
            </a:prstGeom>
            <a:noFill/>
            <a:ln w="127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  <a:cs typeface="+mj-lt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7331104" y="1875460"/>
            <a:ext cx="1074428" cy="868287"/>
            <a:chOff x="7331103" y="1595932"/>
            <a:chExt cx="1193895" cy="868287"/>
          </a:xfrm>
        </p:grpSpPr>
        <p:grpSp>
          <p:nvGrpSpPr>
            <p:cNvPr id="52" name="Group 51"/>
            <p:cNvGrpSpPr/>
            <p:nvPr/>
          </p:nvGrpSpPr>
          <p:grpSpPr>
            <a:xfrm>
              <a:off x="7331103" y="1595932"/>
              <a:ext cx="1193895" cy="868287"/>
              <a:chOff x="3777175" y="1892105"/>
              <a:chExt cx="1392702" cy="1012874"/>
            </a:xfrm>
          </p:grpSpPr>
          <p:sp>
            <p:nvSpPr>
              <p:cNvPr id="53" name="Rectangle 52"/>
              <p:cNvSpPr/>
              <p:nvPr/>
            </p:nvSpPr>
            <p:spPr>
              <a:xfrm>
                <a:off x="3777175" y="1892105"/>
                <a:ext cx="1392702" cy="679645"/>
              </a:xfrm>
              <a:prstGeom prst="rect">
                <a:avLst/>
              </a:prstGeom>
              <a:solidFill>
                <a:schemeClr val="accent6">
                  <a:lumMod val="25000"/>
                  <a:lumOff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+mj-lt"/>
                </a:endParaRPr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3777175" y="2571751"/>
                <a:ext cx="1392702" cy="333228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+mj-lt"/>
                </a:endParaRPr>
              </a:p>
            </p:txBody>
          </p:sp>
          <p:sp>
            <p:nvSpPr>
              <p:cNvPr id="55" name="Isosceles Triangle 54"/>
              <p:cNvSpPr/>
              <p:nvPr/>
            </p:nvSpPr>
            <p:spPr>
              <a:xfrm>
                <a:off x="3833446" y="2175291"/>
                <a:ext cx="1111348" cy="417907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+mj-lt"/>
                </a:endParaRPr>
              </a:p>
            </p:txBody>
          </p:sp>
          <p:sp>
            <p:nvSpPr>
              <p:cNvPr id="56" name="Isosceles Triangle 55"/>
              <p:cNvSpPr/>
              <p:nvPr/>
            </p:nvSpPr>
            <p:spPr>
              <a:xfrm>
                <a:off x="4316886" y="2111475"/>
                <a:ext cx="533728" cy="648917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+mj-lt"/>
                </a:endParaRPr>
              </a:p>
            </p:txBody>
          </p:sp>
        </p:grpSp>
        <p:sp>
          <p:nvSpPr>
            <p:cNvPr id="68" name="Rectangle 67"/>
            <p:cNvSpPr/>
            <p:nvPr/>
          </p:nvSpPr>
          <p:spPr>
            <a:xfrm>
              <a:off x="7372048" y="1783135"/>
              <a:ext cx="959997" cy="556284"/>
            </a:xfrm>
            <a:prstGeom prst="rect">
              <a:avLst/>
            </a:prstGeom>
            <a:noFill/>
            <a:ln w="127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  <a:cs typeface="+mj-lt"/>
              </a:endParaRPr>
            </a:p>
          </p:txBody>
        </p:sp>
      </p:grpSp>
      <p:sp>
        <p:nvSpPr>
          <p:cNvPr id="70" name="Google Shape;898;p88"/>
          <p:cNvSpPr txBox="1"/>
          <p:nvPr/>
        </p:nvSpPr>
        <p:spPr>
          <a:xfrm>
            <a:off x="4703703" y="1690993"/>
            <a:ext cx="805230" cy="160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Annotator 1</a:t>
            </a:r>
            <a:endParaRPr lang="en-US" sz="800" b="1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sp>
        <p:nvSpPr>
          <p:cNvPr id="71" name="Google Shape;898;p88"/>
          <p:cNvSpPr txBox="1"/>
          <p:nvPr/>
        </p:nvSpPr>
        <p:spPr>
          <a:xfrm>
            <a:off x="6046799" y="1690993"/>
            <a:ext cx="805230" cy="160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Annotator 2</a:t>
            </a:r>
            <a:endParaRPr lang="en-US" sz="800" b="1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sp>
        <p:nvSpPr>
          <p:cNvPr id="72" name="Google Shape;898;p88"/>
          <p:cNvSpPr txBox="1"/>
          <p:nvPr/>
        </p:nvSpPr>
        <p:spPr>
          <a:xfrm>
            <a:off x="7331103" y="1690993"/>
            <a:ext cx="805230" cy="160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Annotator 3</a:t>
            </a:r>
            <a:endParaRPr lang="en-US" sz="800" b="1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sp>
        <p:nvSpPr>
          <p:cNvPr id="73" name="Google Shape;898;p88"/>
          <p:cNvSpPr txBox="1"/>
          <p:nvPr/>
        </p:nvSpPr>
        <p:spPr>
          <a:xfrm>
            <a:off x="3502651" y="2133947"/>
            <a:ext cx="873788" cy="5493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marR="0"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Draw a </a:t>
            </a:r>
            <a:r>
              <a:rPr lang="en-US" sz="1000" dirty="0">
                <a:solidFill>
                  <a:srgbClr val="FF0000"/>
                </a:solidFill>
                <a:latin typeface="+mj-lt"/>
                <a:ea typeface="Montserrat"/>
                <a:cs typeface="+mj-lt"/>
                <a:sym typeface="Montserrat"/>
              </a:rPr>
              <a:t>box</a:t>
            </a: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 around triangles</a:t>
            </a:r>
            <a:endParaRPr lang="en-US" sz="1000" b="1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sp>
        <p:nvSpPr>
          <p:cNvPr id="74" name="Google Shape;898;p88"/>
          <p:cNvSpPr txBox="1"/>
          <p:nvPr/>
        </p:nvSpPr>
        <p:spPr>
          <a:xfrm>
            <a:off x="3397250" y="3624695"/>
            <a:ext cx="1083309" cy="7263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marR="0"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Mark label as </a:t>
            </a:r>
            <a:r>
              <a:rPr lang="en-US" sz="1000" dirty="0">
                <a:solidFill>
                  <a:schemeClr val="accent4"/>
                </a:solidFill>
                <a:latin typeface="+mj-lt"/>
                <a:ea typeface="Montserrat"/>
                <a:cs typeface="+mj-lt"/>
                <a:sym typeface="Montserrat"/>
              </a:rPr>
              <a:t>positive</a:t>
            </a: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 or </a:t>
            </a:r>
            <a:r>
              <a:rPr lang="en-US" sz="1000" dirty="0">
                <a:solidFill>
                  <a:srgbClr val="FF0000"/>
                </a:solidFill>
                <a:latin typeface="+mj-lt"/>
                <a:ea typeface="Montserrat"/>
                <a:cs typeface="+mj-lt"/>
                <a:sym typeface="Montserrat"/>
              </a:rPr>
              <a:t>negative</a:t>
            </a: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 sentiment</a:t>
            </a:r>
            <a:endParaRPr lang="en-US" sz="10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sp>
        <p:nvSpPr>
          <p:cNvPr id="77" name="Google Shape;898;p88"/>
          <p:cNvSpPr txBox="1"/>
          <p:nvPr/>
        </p:nvSpPr>
        <p:spPr>
          <a:xfrm>
            <a:off x="4703703" y="2758301"/>
            <a:ext cx="805230" cy="195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(</a:t>
            </a:r>
            <a:r>
              <a:rPr lang="en-US" sz="1000" b="1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2</a:t>
            </a: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 boxes)</a:t>
            </a:r>
            <a:endParaRPr lang="en-US" sz="1000" b="1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sp>
        <p:nvSpPr>
          <p:cNvPr id="78" name="Google Shape;898;p88"/>
          <p:cNvSpPr txBox="1"/>
          <p:nvPr/>
        </p:nvSpPr>
        <p:spPr>
          <a:xfrm>
            <a:off x="6046799" y="2758301"/>
            <a:ext cx="805230" cy="195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(</a:t>
            </a:r>
            <a:r>
              <a:rPr lang="en-US" sz="1000" b="1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3</a:t>
            </a: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 boxes)</a:t>
            </a:r>
            <a:endParaRPr lang="en-US" sz="1000" b="1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sp>
        <p:nvSpPr>
          <p:cNvPr id="79" name="Google Shape;898;p88"/>
          <p:cNvSpPr txBox="1"/>
          <p:nvPr/>
        </p:nvSpPr>
        <p:spPr>
          <a:xfrm>
            <a:off x="7331103" y="2758301"/>
            <a:ext cx="805230" cy="195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(</a:t>
            </a:r>
            <a:r>
              <a:rPr lang="en-US" sz="1000" b="1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1</a:t>
            </a: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 box)</a:t>
            </a:r>
            <a:endParaRPr lang="en-US" sz="1000" b="1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cxnSp>
        <p:nvCxnSpPr>
          <p:cNvPr id="80" name="Straight Connector 79"/>
          <p:cNvCxnSpPr/>
          <p:nvPr/>
        </p:nvCxnSpPr>
        <p:spPr>
          <a:xfrm>
            <a:off x="4480559" y="1711056"/>
            <a:ext cx="0" cy="1140222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4518659" y="3419873"/>
            <a:ext cx="0" cy="822055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3222171" y="3069474"/>
            <a:ext cx="5319486" cy="0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fade/>
  </p:transition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93100" y="420575"/>
            <a:ext cx="8181300" cy="502800"/>
          </a:xfrm>
        </p:spPr>
        <p:txBody>
          <a:bodyPr/>
          <a:lstStyle/>
          <a:p>
            <a:r>
              <a:rPr lang="en-US" dirty="0"/>
              <a:t>Data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7331103" y="141172"/>
            <a:ext cx="914400" cy="914400"/>
            <a:chOff x="7331103" y="141172"/>
            <a:chExt cx="914400" cy="914400"/>
          </a:xfrm>
        </p:grpSpPr>
        <p:grpSp>
          <p:nvGrpSpPr>
            <p:cNvPr id="28" name="Group 27"/>
            <p:cNvGrpSpPr/>
            <p:nvPr/>
          </p:nvGrpSpPr>
          <p:grpSpPr>
            <a:xfrm>
              <a:off x="7331103" y="141172"/>
              <a:ext cx="914400" cy="914400"/>
              <a:chOff x="5776624" y="2188023"/>
              <a:chExt cx="1695840" cy="1816343"/>
            </a:xfrm>
          </p:grpSpPr>
          <p:grpSp>
            <p:nvGrpSpPr>
              <p:cNvPr id="29" name="Group 28"/>
              <p:cNvGrpSpPr/>
              <p:nvPr/>
            </p:nvGrpSpPr>
            <p:grpSpPr>
              <a:xfrm>
                <a:off x="6578825" y="2188023"/>
                <a:ext cx="58419" cy="1816343"/>
                <a:chOff x="7482841" y="2111311"/>
                <a:chExt cx="58419" cy="1816343"/>
              </a:xfrm>
            </p:grpSpPr>
            <p:cxnSp>
              <p:nvCxnSpPr>
                <p:cNvPr id="42" name="Connector: Curved 41"/>
                <p:cNvCxnSpPr>
                  <a:stCxn id="44" idx="1"/>
                  <a:endCxn id="45" idx="1"/>
                </p:cNvCxnSpPr>
                <p:nvPr/>
              </p:nvCxnSpPr>
              <p:spPr>
                <a:xfrm rot="10800000">
                  <a:off x="7482841" y="2209031"/>
                  <a:ext cx="12700" cy="1620905"/>
                </a:xfrm>
                <a:prstGeom prst="curvedConnector3">
                  <a:avLst>
                    <a:gd name="adj1" fmla="val 5850000"/>
                  </a:avLst>
                </a:prstGeom>
                <a:ln w="19050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Connector: Curved 42"/>
                <p:cNvCxnSpPr>
                  <a:stCxn id="45" idx="3"/>
                  <a:endCxn id="44" idx="3"/>
                </p:cNvCxnSpPr>
                <p:nvPr/>
              </p:nvCxnSpPr>
              <p:spPr>
                <a:xfrm>
                  <a:off x="7528560" y="2209030"/>
                  <a:ext cx="12700" cy="1620905"/>
                </a:xfrm>
                <a:prstGeom prst="curvedConnector3">
                  <a:avLst>
                    <a:gd name="adj1" fmla="val 6300000"/>
                  </a:avLst>
                </a:prstGeom>
                <a:ln w="19050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4" name="Google Shape;898;p88"/>
                <p:cNvSpPr txBox="1"/>
                <p:nvPr/>
              </p:nvSpPr>
              <p:spPr>
                <a:xfrm>
                  <a:off x="7482841" y="3732216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  <p:sp>
              <p:nvSpPr>
                <p:cNvPr id="45" name="Google Shape;898;p88"/>
                <p:cNvSpPr txBox="1"/>
                <p:nvPr/>
              </p:nvSpPr>
              <p:spPr>
                <a:xfrm>
                  <a:off x="7482841" y="2111311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</p:grpSp>
          <p:grpSp>
            <p:nvGrpSpPr>
              <p:cNvPr id="30" name="Group 29"/>
              <p:cNvGrpSpPr/>
              <p:nvPr/>
            </p:nvGrpSpPr>
            <p:grpSpPr>
              <a:xfrm>
                <a:off x="6578825" y="2692608"/>
                <a:ext cx="58419" cy="1311758"/>
                <a:chOff x="5889186" y="1248788"/>
                <a:chExt cx="58419" cy="1311758"/>
              </a:xfrm>
            </p:grpSpPr>
            <p:cxnSp>
              <p:nvCxnSpPr>
                <p:cNvPr id="38" name="Connector: Curved 37"/>
                <p:cNvCxnSpPr>
                  <a:stCxn id="40" idx="1"/>
                  <a:endCxn id="41" idx="1"/>
                </p:cNvCxnSpPr>
                <p:nvPr/>
              </p:nvCxnSpPr>
              <p:spPr>
                <a:xfrm rot="10800000">
                  <a:off x="5889186" y="1346507"/>
                  <a:ext cx="12700" cy="1116320"/>
                </a:xfrm>
                <a:prstGeom prst="curvedConnector3">
                  <a:avLst>
                    <a:gd name="adj1" fmla="val 4300000"/>
                  </a:avLst>
                </a:prstGeom>
                <a:ln w="19050">
                  <a:solidFill>
                    <a:schemeClr val="accent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nector: Curved 38"/>
                <p:cNvCxnSpPr>
                  <a:stCxn id="41" idx="3"/>
                  <a:endCxn id="40" idx="3"/>
                </p:cNvCxnSpPr>
                <p:nvPr/>
              </p:nvCxnSpPr>
              <p:spPr>
                <a:xfrm>
                  <a:off x="5934905" y="1346507"/>
                  <a:ext cx="12700" cy="1116320"/>
                </a:xfrm>
                <a:prstGeom prst="curvedConnector3">
                  <a:avLst>
                    <a:gd name="adj1" fmla="val 4300000"/>
                  </a:avLst>
                </a:prstGeom>
                <a:ln w="19050">
                  <a:solidFill>
                    <a:schemeClr val="accent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0" name="Google Shape;898;p88"/>
                <p:cNvSpPr txBox="1"/>
                <p:nvPr/>
              </p:nvSpPr>
              <p:spPr>
                <a:xfrm>
                  <a:off x="5889186" y="2365108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  <p:sp>
              <p:nvSpPr>
                <p:cNvPr id="41" name="Google Shape;898;p88"/>
                <p:cNvSpPr txBox="1"/>
                <p:nvPr/>
              </p:nvSpPr>
              <p:spPr>
                <a:xfrm>
                  <a:off x="5889186" y="1248788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</p:grpSp>
          <p:sp>
            <p:nvSpPr>
              <p:cNvPr id="31" name="Oval 30"/>
              <p:cNvSpPr/>
              <p:nvPr/>
            </p:nvSpPr>
            <p:spPr>
              <a:xfrm>
                <a:off x="5776624" y="2188023"/>
                <a:ext cx="1695840" cy="1807446"/>
              </a:xfrm>
              <a:prstGeom prst="ellipse">
                <a:avLst/>
              </a:prstGeom>
              <a:solidFill>
                <a:schemeClr val="bg1">
                  <a:alpha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+mj-lt"/>
                </a:endParaRPr>
              </a:p>
            </p:txBody>
          </p:sp>
          <p:grpSp>
            <p:nvGrpSpPr>
              <p:cNvPr id="32" name="Group 31"/>
              <p:cNvGrpSpPr/>
              <p:nvPr/>
            </p:nvGrpSpPr>
            <p:grpSpPr>
              <a:xfrm>
                <a:off x="6578825" y="3138427"/>
                <a:ext cx="58419" cy="768220"/>
                <a:chOff x="1190898" y="3138427"/>
                <a:chExt cx="58419" cy="768220"/>
              </a:xfrm>
            </p:grpSpPr>
            <p:cxnSp>
              <p:nvCxnSpPr>
                <p:cNvPr id="36" name="Connector: Curved 35"/>
                <p:cNvCxnSpPr>
                  <a:stCxn id="34" idx="1"/>
                  <a:endCxn id="35" idx="1"/>
                </p:cNvCxnSpPr>
                <p:nvPr/>
              </p:nvCxnSpPr>
              <p:spPr>
                <a:xfrm rot="10800000">
                  <a:off x="1190898" y="3138427"/>
                  <a:ext cx="12700" cy="768220"/>
                </a:xfrm>
                <a:prstGeom prst="curvedConnector3">
                  <a:avLst>
                    <a:gd name="adj1" fmla="val 2950000"/>
                  </a:avLst>
                </a:prstGeom>
                <a:ln w="19050">
                  <a:solidFill>
                    <a:schemeClr val="accent5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Connector: Curved 36"/>
                <p:cNvCxnSpPr>
                  <a:stCxn id="35" idx="3"/>
                  <a:endCxn id="34" idx="3"/>
                </p:cNvCxnSpPr>
                <p:nvPr/>
              </p:nvCxnSpPr>
              <p:spPr>
                <a:xfrm>
                  <a:off x="1236617" y="3138427"/>
                  <a:ext cx="12700" cy="768220"/>
                </a:xfrm>
                <a:prstGeom prst="curvedConnector3">
                  <a:avLst>
                    <a:gd name="adj1" fmla="val 3000000"/>
                  </a:avLst>
                </a:prstGeom>
                <a:ln w="19050">
                  <a:solidFill>
                    <a:schemeClr val="accent5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3" name="Group 32"/>
              <p:cNvGrpSpPr/>
              <p:nvPr/>
            </p:nvGrpSpPr>
            <p:grpSpPr>
              <a:xfrm>
                <a:off x="6578825" y="3040708"/>
                <a:ext cx="45719" cy="963658"/>
                <a:chOff x="5501641" y="2963996"/>
                <a:chExt cx="45719" cy="963658"/>
              </a:xfrm>
            </p:grpSpPr>
            <p:sp>
              <p:nvSpPr>
                <p:cNvPr id="34" name="Google Shape;898;p88"/>
                <p:cNvSpPr txBox="1"/>
                <p:nvPr/>
              </p:nvSpPr>
              <p:spPr>
                <a:xfrm>
                  <a:off x="5501641" y="3732216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  <p:sp>
              <p:nvSpPr>
                <p:cNvPr id="35" name="Google Shape;898;p88"/>
                <p:cNvSpPr txBox="1"/>
                <p:nvPr/>
              </p:nvSpPr>
              <p:spPr>
                <a:xfrm>
                  <a:off x="5501641" y="2963996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</p:grpSp>
        </p:grpSp>
        <p:sp>
          <p:nvSpPr>
            <p:cNvPr id="9" name="Google Shape;898;p88"/>
            <p:cNvSpPr txBox="1"/>
            <p:nvPr/>
          </p:nvSpPr>
          <p:spPr>
            <a:xfrm>
              <a:off x="7436418" y="766157"/>
              <a:ext cx="668161" cy="1069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4" tIns="9144" rIns="9144" bIns="9144" anchor="t" anchorCtr="0">
              <a:spAutoFit/>
            </a:bodyPr>
            <a:lstStyle/>
            <a:p>
              <a:pPr marR="0" lvl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500" b="1" dirty="0">
                  <a:solidFill>
                    <a:schemeClr val="accent5"/>
                  </a:solidFill>
                  <a:latin typeface="+mj-lt"/>
                  <a:ea typeface="Montserrat"/>
                  <a:cs typeface="+mj-lt"/>
                  <a:sym typeface="Montserrat"/>
                </a:rPr>
                <a:t>Build</a:t>
              </a:r>
              <a:endParaRPr lang="en-US" sz="500" b="1" dirty="0">
                <a:solidFill>
                  <a:schemeClr val="accent5"/>
                </a:solidFill>
                <a:latin typeface="+mj-lt"/>
                <a:ea typeface="Montserrat"/>
                <a:cs typeface="+mj-lt"/>
                <a:sym typeface="Montserrat"/>
              </a:endParaRPr>
            </a:p>
          </p:txBody>
        </p:sp>
      </p:grpSp>
      <p:sp>
        <p:nvSpPr>
          <p:cNvPr id="25" name="Google Shape;898;p88"/>
          <p:cNvSpPr txBox="1"/>
          <p:nvPr/>
        </p:nvSpPr>
        <p:spPr>
          <a:xfrm>
            <a:off x="611038" y="869579"/>
            <a:ext cx="5832005" cy="441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An often overlooked aspect of model building is data </a:t>
            </a:r>
            <a:r>
              <a:rPr lang="en-US" sz="1200" b="1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label consistency</a:t>
            </a:r>
            <a:r>
              <a:rPr lang="en-US" sz="12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. Inconsistent labels can severely impact model performance </a:t>
            </a:r>
            <a:endParaRPr lang="en-US" sz="12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sp>
        <p:nvSpPr>
          <p:cNvPr id="26" name="Google Shape;898;p88"/>
          <p:cNvSpPr txBox="1"/>
          <p:nvPr/>
        </p:nvSpPr>
        <p:spPr>
          <a:xfrm>
            <a:off x="607124" y="1805767"/>
            <a:ext cx="2367567" cy="7263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In this example, we can see that the same set of instructions can be interpreted many ways by annotators.</a:t>
            </a:r>
            <a:endParaRPr lang="en-US" sz="1000" b="1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4703704" y="1875460"/>
            <a:ext cx="1074428" cy="868287"/>
            <a:chOff x="4480559" y="1595932"/>
            <a:chExt cx="1193895" cy="868287"/>
          </a:xfrm>
        </p:grpSpPr>
        <p:grpSp>
          <p:nvGrpSpPr>
            <p:cNvPr id="5" name="Group 4"/>
            <p:cNvGrpSpPr/>
            <p:nvPr/>
          </p:nvGrpSpPr>
          <p:grpSpPr>
            <a:xfrm>
              <a:off x="4480559" y="1595932"/>
              <a:ext cx="1193895" cy="868287"/>
              <a:chOff x="3777175" y="1892105"/>
              <a:chExt cx="1392702" cy="1012874"/>
            </a:xfrm>
          </p:grpSpPr>
          <p:sp>
            <p:nvSpPr>
              <p:cNvPr id="2" name="Rectangle 1"/>
              <p:cNvSpPr/>
              <p:nvPr/>
            </p:nvSpPr>
            <p:spPr>
              <a:xfrm>
                <a:off x="3777175" y="1892105"/>
                <a:ext cx="1392702" cy="679645"/>
              </a:xfrm>
              <a:prstGeom prst="rect">
                <a:avLst/>
              </a:prstGeom>
              <a:solidFill>
                <a:schemeClr val="accent6">
                  <a:lumMod val="25000"/>
                  <a:lumOff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+mj-lt"/>
                </a:endParaRP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3777175" y="2571751"/>
                <a:ext cx="1392702" cy="333228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+mj-lt"/>
                </a:endParaRPr>
              </a:p>
            </p:txBody>
          </p:sp>
          <p:sp>
            <p:nvSpPr>
              <p:cNvPr id="4" name="Isosceles Triangle 3"/>
              <p:cNvSpPr/>
              <p:nvPr/>
            </p:nvSpPr>
            <p:spPr>
              <a:xfrm>
                <a:off x="3833446" y="2175291"/>
                <a:ext cx="1111348" cy="417907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+mj-lt"/>
                </a:endParaRPr>
              </a:p>
            </p:txBody>
          </p:sp>
          <p:sp>
            <p:nvSpPr>
              <p:cNvPr id="46" name="Isosceles Triangle 45"/>
              <p:cNvSpPr/>
              <p:nvPr/>
            </p:nvSpPr>
            <p:spPr>
              <a:xfrm>
                <a:off x="4316886" y="2111475"/>
                <a:ext cx="533728" cy="648917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+mj-lt"/>
                </a:endParaRPr>
              </a:p>
            </p:txBody>
          </p:sp>
        </p:grpSp>
        <p:sp>
          <p:nvSpPr>
            <p:cNvPr id="6" name="Rectangle 5"/>
            <p:cNvSpPr/>
            <p:nvPr/>
          </p:nvSpPr>
          <p:spPr>
            <a:xfrm>
              <a:off x="4528797" y="1831981"/>
              <a:ext cx="965936" cy="364964"/>
            </a:xfrm>
            <a:prstGeom prst="rect">
              <a:avLst/>
            </a:prstGeom>
            <a:noFill/>
            <a:ln w="127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  <a:cs typeface="+mj-lt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4943227" y="1783135"/>
              <a:ext cx="457539" cy="556284"/>
            </a:xfrm>
            <a:prstGeom prst="rect">
              <a:avLst/>
            </a:prstGeom>
            <a:noFill/>
            <a:ln w="127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  <a:cs typeface="+mj-lt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032317" y="1875460"/>
            <a:ext cx="1074428" cy="868287"/>
            <a:chOff x="5936566" y="1595932"/>
            <a:chExt cx="1193895" cy="868287"/>
          </a:xfrm>
        </p:grpSpPr>
        <p:grpSp>
          <p:nvGrpSpPr>
            <p:cNvPr id="47" name="Group 46"/>
            <p:cNvGrpSpPr/>
            <p:nvPr/>
          </p:nvGrpSpPr>
          <p:grpSpPr>
            <a:xfrm>
              <a:off x="5936566" y="1595932"/>
              <a:ext cx="1193895" cy="868287"/>
              <a:chOff x="3777175" y="1892105"/>
              <a:chExt cx="1392702" cy="1012874"/>
            </a:xfrm>
          </p:grpSpPr>
          <p:sp>
            <p:nvSpPr>
              <p:cNvPr id="48" name="Rectangle 47"/>
              <p:cNvSpPr/>
              <p:nvPr/>
            </p:nvSpPr>
            <p:spPr>
              <a:xfrm>
                <a:off x="3777175" y="1892105"/>
                <a:ext cx="1392702" cy="679645"/>
              </a:xfrm>
              <a:prstGeom prst="rect">
                <a:avLst/>
              </a:prstGeom>
              <a:solidFill>
                <a:schemeClr val="accent6">
                  <a:lumMod val="25000"/>
                  <a:lumOff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+mj-lt"/>
                </a:endParaRPr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3777175" y="2571751"/>
                <a:ext cx="1392702" cy="333228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+mj-lt"/>
                </a:endParaRPr>
              </a:p>
            </p:txBody>
          </p:sp>
          <p:sp>
            <p:nvSpPr>
              <p:cNvPr id="50" name="Isosceles Triangle 49"/>
              <p:cNvSpPr/>
              <p:nvPr/>
            </p:nvSpPr>
            <p:spPr>
              <a:xfrm>
                <a:off x="3833446" y="2175291"/>
                <a:ext cx="1111348" cy="417907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+mj-lt"/>
                </a:endParaRPr>
              </a:p>
            </p:txBody>
          </p:sp>
          <p:sp>
            <p:nvSpPr>
              <p:cNvPr id="51" name="Isosceles Triangle 50"/>
              <p:cNvSpPr/>
              <p:nvPr/>
            </p:nvSpPr>
            <p:spPr>
              <a:xfrm>
                <a:off x="4316886" y="2111475"/>
                <a:ext cx="533728" cy="648917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+mj-lt"/>
                </a:endParaRPr>
              </a:p>
            </p:txBody>
          </p:sp>
        </p:grpSp>
        <p:sp>
          <p:nvSpPr>
            <p:cNvPr id="65" name="Rectangle 64"/>
            <p:cNvSpPr/>
            <p:nvPr/>
          </p:nvSpPr>
          <p:spPr>
            <a:xfrm>
              <a:off x="5984804" y="1831981"/>
              <a:ext cx="596971" cy="364964"/>
            </a:xfrm>
            <a:prstGeom prst="rect">
              <a:avLst/>
            </a:prstGeom>
            <a:noFill/>
            <a:ln w="127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  <a:cs typeface="+mj-lt"/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6399234" y="1783135"/>
              <a:ext cx="457539" cy="556284"/>
            </a:xfrm>
            <a:prstGeom prst="rect">
              <a:avLst/>
            </a:prstGeom>
            <a:noFill/>
            <a:ln w="127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  <a:cs typeface="+mj-lt"/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6734133" y="2060575"/>
              <a:ext cx="203376" cy="136370"/>
            </a:xfrm>
            <a:prstGeom prst="rect">
              <a:avLst/>
            </a:prstGeom>
            <a:noFill/>
            <a:ln w="127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  <a:cs typeface="+mj-lt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7331104" y="1875460"/>
            <a:ext cx="1074428" cy="868287"/>
            <a:chOff x="7331103" y="1595932"/>
            <a:chExt cx="1193895" cy="868287"/>
          </a:xfrm>
        </p:grpSpPr>
        <p:grpSp>
          <p:nvGrpSpPr>
            <p:cNvPr id="52" name="Group 51"/>
            <p:cNvGrpSpPr/>
            <p:nvPr/>
          </p:nvGrpSpPr>
          <p:grpSpPr>
            <a:xfrm>
              <a:off x="7331103" y="1595932"/>
              <a:ext cx="1193895" cy="868287"/>
              <a:chOff x="3777175" y="1892105"/>
              <a:chExt cx="1392702" cy="1012874"/>
            </a:xfrm>
          </p:grpSpPr>
          <p:sp>
            <p:nvSpPr>
              <p:cNvPr id="53" name="Rectangle 52"/>
              <p:cNvSpPr/>
              <p:nvPr/>
            </p:nvSpPr>
            <p:spPr>
              <a:xfrm>
                <a:off x="3777175" y="1892105"/>
                <a:ext cx="1392702" cy="679645"/>
              </a:xfrm>
              <a:prstGeom prst="rect">
                <a:avLst/>
              </a:prstGeom>
              <a:solidFill>
                <a:schemeClr val="accent6">
                  <a:lumMod val="25000"/>
                  <a:lumOff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+mj-lt"/>
                </a:endParaRPr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3777175" y="2571751"/>
                <a:ext cx="1392702" cy="333228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+mj-lt"/>
                </a:endParaRPr>
              </a:p>
            </p:txBody>
          </p:sp>
          <p:sp>
            <p:nvSpPr>
              <p:cNvPr id="55" name="Isosceles Triangle 54"/>
              <p:cNvSpPr/>
              <p:nvPr/>
            </p:nvSpPr>
            <p:spPr>
              <a:xfrm>
                <a:off x="3833446" y="2175291"/>
                <a:ext cx="1111348" cy="417907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+mj-lt"/>
                </a:endParaRPr>
              </a:p>
            </p:txBody>
          </p:sp>
          <p:sp>
            <p:nvSpPr>
              <p:cNvPr id="56" name="Isosceles Triangle 55"/>
              <p:cNvSpPr/>
              <p:nvPr/>
            </p:nvSpPr>
            <p:spPr>
              <a:xfrm>
                <a:off x="4316886" y="2111475"/>
                <a:ext cx="533728" cy="648917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+mj-lt"/>
                </a:endParaRPr>
              </a:p>
            </p:txBody>
          </p:sp>
        </p:grpSp>
        <p:sp>
          <p:nvSpPr>
            <p:cNvPr id="68" name="Rectangle 67"/>
            <p:cNvSpPr/>
            <p:nvPr/>
          </p:nvSpPr>
          <p:spPr>
            <a:xfrm>
              <a:off x="7372048" y="1783135"/>
              <a:ext cx="959997" cy="556284"/>
            </a:xfrm>
            <a:prstGeom prst="rect">
              <a:avLst/>
            </a:prstGeom>
            <a:noFill/>
            <a:ln w="127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  <a:cs typeface="+mj-lt"/>
              </a:endParaRPr>
            </a:p>
          </p:txBody>
        </p:sp>
      </p:grpSp>
      <p:sp>
        <p:nvSpPr>
          <p:cNvPr id="70" name="Google Shape;898;p88"/>
          <p:cNvSpPr txBox="1"/>
          <p:nvPr/>
        </p:nvSpPr>
        <p:spPr>
          <a:xfrm>
            <a:off x="4703703" y="1690993"/>
            <a:ext cx="805230" cy="160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Annotator 1</a:t>
            </a:r>
            <a:endParaRPr lang="en-US" sz="800" b="1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sp>
        <p:nvSpPr>
          <p:cNvPr id="71" name="Google Shape;898;p88"/>
          <p:cNvSpPr txBox="1"/>
          <p:nvPr/>
        </p:nvSpPr>
        <p:spPr>
          <a:xfrm>
            <a:off x="6046799" y="1690993"/>
            <a:ext cx="805230" cy="160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Annotator 2</a:t>
            </a:r>
            <a:endParaRPr lang="en-US" sz="800" b="1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sp>
        <p:nvSpPr>
          <p:cNvPr id="72" name="Google Shape;898;p88"/>
          <p:cNvSpPr txBox="1"/>
          <p:nvPr/>
        </p:nvSpPr>
        <p:spPr>
          <a:xfrm>
            <a:off x="7331103" y="1690993"/>
            <a:ext cx="805230" cy="160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Annotator 3</a:t>
            </a:r>
            <a:endParaRPr lang="en-US" sz="800" b="1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sp>
        <p:nvSpPr>
          <p:cNvPr id="73" name="Google Shape;898;p88"/>
          <p:cNvSpPr txBox="1"/>
          <p:nvPr/>
        </p:nvSpPr>
        <p:spPr>
          <a:xfrm>
            <a:off x="3502651" y="2133947"/>
            <a:ext cx="873788" cy="5493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marR="0"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Draw a </a:t>
            </a:r>
            <a:r>
              <a:rPr lang="en-US" sz="1000" dirty="0">
                <a:solidFill>
                  <a:srgbClr val="FF0000"/>
                </a:solidFill>
                <a:latin typeface="+mj-lt"/>
                <a:ea typeface="Montserrat"/>
                <a:cs typeface="+mj-lt"/>
                <a:sym typeface="Montserrat"/>
              </a:rPr>
              <a:t>box</a:t>
            </a: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 around triangles</a:t>
            </a:r>
            <a:endParaRPr lang="en-US" sz="1000" b="1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sp>
        <p:nvSpPr>
          <p:cNvPr id="74" name="Google Shape;898;p88"/>
          <p:cNvSpPr txBox="1"/>
          <p:nvPr/>
        </p:nvSpPr>
        <p:spPr>
          <a:xfrm>
            <a:off x="3397250" y="3624695"/>
            <a:ext cx="1083309" cy="7263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marR="0"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Mark label as </a:t>
            </a:r>
            <a:r>
              <a:rPr lang="en-US" sz="1000" dirty="0">
                <a:solidFill>
                  <a:schemeClr val="accent4"/>
                </a:solidFill>
                <a:latin typeface="+mj-lt"/>
                <a:ea typeface="Montserrat"/>
                <a:cs typeface="+mj-lt"/>
                <a:sym typeface="Montserrat"/>
              </a:rPr>
              <a:t>positive</a:t>
            </a: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 or </a:t>
            </a:r>
            <a:r>
              <a:rPr lang="en-US" sz="1000" dirty="0">
                <a:solidFill>
                  <a:srgbClr val="FF0000"/>
                </a:solidFill>
                <a:latin typeface="+mj-lt"/>
                <a:ea typeface="Montserrat"/>
                <a:cs typeface="+mj-lt"/>
                <a:sym typeface="Montserrat"/>
              </a:rPr>
              <a:t>negative</a:t>
            </a: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 sentiment</a:t>
            </a:r>
            <a:endParaRPr lang="en-US" sz="10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sp>
        <p:nvSpPr>
          <p:cNvPr id="75" name="Google Shape;898;p88"/>
          <p:cNvSpPr txBox="1"/>
          <p:nvPr/>
        </p:nvSpPr>
        <p:spPr>
          <a:xfrm>
            <a:off x="4683287" y="3419873"/>
            <a:ext cx="805230" cy="160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Annotator 1</a:t>
            </a:r>
            <a:endParaRPr lang="en-US" sz="800" b="1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sp>
        <p:nvSpPr>
          <p:cNvPr id="76" name="Google Shape;898;p88"/>
          <p:cNvSpPr txBox="1"/>
          <p:nvPr/>
        </p:nvSpPr>
        <p:spPr>
          <a:xfrm>
            <a:off x="6645774" y="3419873"/>
            <a:ext cx="805230" cy="160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Annotator 2</a:t>
            </a:r>
            <a:endParaRPr lang="en-US" sz="800" b="1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sp>
        <p:nvSpPr>
          <p:cNvPr id="77" name="Google Shape;898;p88"/>
          <p:cNvSpPr txBox="1"/>
          <p:nvPr/>
        </p:nvSpPr>
        <p:spPr>
          <a:xfrm>
            <a:off x="4703703" y="2758301"/>
            <a:ext cx="805230" cy="195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(</a:t>
            </a:r>
            <a:r>
              <a:rPr lang="en-US" sz="1000" b="1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2</a:t>
            </a: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 boxes)</a:t>
            </a:r>
            <a:endParaRPr lang="en-US" sz="1000" b="1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sp>
        <p:nvSpPr>
          <p:cNvPr id="78" name="Google Shape;898;p88"/>
          <p:cNvSpPr txBox="1"/>
          <p:nvPr/>
        </p:nvSpPr>
        <p:spPr>
          <a:xfrm>
            <a:off x="6046799" y="2758301"/>
            <a:ext cx="805230" cy="195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(</a:t>
            </a:r>
            <a:r>
              <a:rPr lang="en-US" sz="1000" b="1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3</a:t>
            </a: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 boxes)</a:t>
            </a:r>
            <a:endParaRPr lang="en-US" sz="1000" b="1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sp>
        <p:nvSpPr>
          <p:cNvPr id="79" name="Google Shape;898;p88"/>
          <p:cNvSpPr txBox="1"/>
          <p:nvPr/>
        </p:nvSpPr>
        <p:spPr>
          <a:xfrm>
            <a:off x="7331103" y="2758301"/>
            <a:ext cx="805230" cy="195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(</a:t>
            </a:r>
            <a:r>
              <a:rPr lang="en-US" sz="1000" b="1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1</a:t>
            </a: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 box)</a:t>
            </a:r>
            <a:endParaRPr lang="en-US" sz="1000" b="1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cxnSp>
        <p:nvCxnSpPr>
          <p:cNvPr id="80" name="Straight Connector 79"/>
          <p:cNvCxnSpPr/>
          <p:nvPr/>
        </p:nvCxnSpPr>
        <p:spPr>
          <a:xfrm>
            <a:off x="4480559" y="1711056"/>
            <a:ext cx="0" cy="1140222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4518659" y="3419873"/>
            <a:ext cx="0" cy="822055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3222171" y="3069474"/>
            <a:ext cx="5319486" cy="0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4683287" y="3624695"/>
          <a:ext cx="1759758" cy="55880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431165"/>
                <a:gridCol w="994533"/>
                <a:gridCol w="334060"/>
              </a:tblGrid>
              <a:tr h="125700">
                <a:tc>
                  <a:txBody>
                    <a:bodyPr/>
                    <a:lstStyle/>
                    <a:p>
                      <a:r>
                        <a:rPr lang="en-US" sz="800" b="0" dirty="0">
                          <a:latin typeface="+mj-lt"/>
                          <a:cs typeface="+mj-lt"/>
                        </a:rPr>
                        <a:t>User ID</a:t>
                      </a:r>
                      <a:endParaRPr lang="en-US" sz="800" b="0" dirty="0">
                        <a:latin typeface="+mj-lt"/>
                        <a:cs typeface="+mj-lt"/>
                      </a:endParaRP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800" b="0" dirty="0">
                          <a:latin typeface="+mj-lt"/>
                          <a:cs typeface="+mj-lt"/>
                        </a:rPr>
                        <a:t>Text</a:t>
                      </a:r>
                      <a:endParaRPr lang="en-US" sz="800" b="0" dirty="0">
                        <a:latin typeface="+mj-lt"/>
                        <a:cs typeface="+mj-lt"/>
                      </a:endParaRP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800" b="0" dirty="0">
                          <a:latin typeface="+mj-lt"/>
                          <a:cs typeface="+mj-lt"/>
                        </a:rPr>
                        <a:t>Label</a:t>
                      </a:r>
                      <a:endParaRPr lang="en-US" sz="800" b="0" dirty="0">
                        <a:latin typeface="+mj-lt"/>
                        <a:cs typeface="+mj-lt"/>
                      </a:endParaRPr>
                    </a:p>
                  </a:txBody>
                  <a:tcPr marL="9144" marR="9144" marT="9144" marB="9144"/>
                </a:tc>
              </a:tr>
              <a:tr h="125700"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latin typeface="+mj-lt"/>
                          <a:cs typeface="+mj-lt"/>
                        </a:rPr>
                        <a:t>1</a:t>
                      </a:r>
                      <a:endParaRPr lang="en-US" sz="800" b="0" dirty="0">
                        <a:latin typeface="+mj-lt"/>
                        <a:cs typeface="+mj-lt"/>
                      </a:endParaRP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800" b="0" dirty="0">
                          <a:latin typeface="+mj-lt"/>
                          <a:cs typeface="+mj-lt"/>
                        </a:rPr>
                        <a:t>He is a bad dude.</a:t>
                      </a:r>
                      <a:endParaRPr lang="en-US" sz="800" b="0" dirty="0">
                        <a:latin typeface="+mj-lt"/>
                        <a:cs typeface="+mj-lt"/>
                      </a:endParaRP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pPr algn="ctr"/>
                      <a:endParaRPr lang="en-US" sz="800" b="1" dirty="0">
                        <a:solidFill>
                          <a:schemeClr val="accent4"/>
                        </a:solidFill>
                        <a:latin typeface="+mj-lt"/>
                        <a:cs typeface="+mj-lt"/>
                      </a:endParaRPr>
                    </a:p>
                  </a:txBody>
                  <a:tcPr marL="9144" marR="9144" marT="9144" marB="9144"/>
                </a:tc>
              </a:tr>
              <a:tr h="139700"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latin typeface="+mj-lt"/>
                          <a:cs typeface="+mj-lt"/>
                        </a:rPr>
                        <a:t>2</a:t>
                      </a:r>
                      <a:endParaRPr lang="en-US" sz="800" b="0" dirty="0">
                        <a:latin typeface="+mj-lt"/>
                        <a:cs typeface="+mj-lt"/>
                      </a:endParaRP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800" b="0" dirty="0">
                          <a:latin typeface="+mj-lt"/>
                          <a:cs typeface="+mj-lt"/>
                        </a:rPr>
                        <a:t>He is a bad dude!</a:t>
                      </a:r>
                      <a:endParaRPr lang="en-US" sz="800" b="0" dirty="0">
                        <a:latin typeface="+mj-lt"/>
                        <a:cs typeface="+mj-lt"/>
                      </a:endParaRP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pPr algn="ctr"/>
                      <a:endParaRPr lang="en-US" sz="800" b="1" dirty="0">
                        <a:solidFill>
                          <a:schemeClr val="accent4"/>
                        </a:solidFill>
                        <a:latin typeface="+mj-lt"/>
                        <a:cs typeface="+mj-lt"/>
                      </a:endParaRPr>
                    </a:p>
                  </a:txBody>
                  <a:tcPr marL="9144" marR="9144" marT="9144" marB="9144"/>
                </a:tc>
              </a:tr>
              <a:tr h="125700"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latin typeface="+mj-lt"/>
                          <a:cs typeface="+mj-lt"/>
                        </a:rPr>
                        <a:t>3</a:t>
                      </a:r>
                      <a:endParaRPr lang="en-US" sz="800" b="0" dirty="0">
                        <a:latin typeface="+mj-lt"/>
                        <a:cs typeface="+mj-lt"/>
                      </a:endParaRP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800" b="0" dirty="0">
                          <a:latin typeface="+mj-lt"/>
                          <a:cs typeface="+mj-lt"/>
                        </a:rPr>
                        <a:t>He is a bad dude…</a:t>
                      </a:r>
                      <a:endParaRPr lang="en-US" sz="800" b="0" dirty="0">
                        <a:latin typeface="+mj-lt"/>
                        <a:cs typeface="+mj-lt"/>
                      </a:endParaRP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pPr algn="ctr"/>
                      <a:endParaRPr lang="en-US" sz="800" b="1" dirty="0">
                        <a:solidFill>
                          <a:schemeClr val="accent4"/>
                        </a:solidFill>
                        <a:latin typeface="+mj-lt"/>
                        <a:cs typeface="+mj-lt"/>
                      </a:endParaRPr>
                    </a:p>
                  </a:txBody>
                  <a:tcPr marL="9144" marR="9144" marT="9144" marB="9144"/>
                </a:tc>
              </a:tr>
            </a:tbl>
          </a:graphicData>
        </a:graphic>
      </p:graphicFrame>
      <p:graphicFrame>
        <p:nvGraphicFramePr>
          <p:cNvPr id="13" name="Table 11"/>
          <p:cNvGraphicFramePr>
            <a:graphicFrameLocks noGrp="1"/>
          </p:cNvGraphicFramePr>
          <p:nvPr/>
        </p:nvGraphicFramePr>
        <p:xfrm>
          <a:off x="6645774" y="3624695"/>
          <a:ext cx="1759758" cy="55880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443865"/>
                <a:gridCol w="981552"/>
                <a:gridCol w="334341"/>
              </a:tblGrid>
              <a:tr h="125700">
                <a:tc>
                  <a:txBody>
                    <a:bodyPr/>
                    <a:lstStyle/>
                    <a:p>
                      <a:r>
                        <a:rPr lang="en-US" sz="800" b="0" dirty="0">
                          <a:latin typeface="+mj-lt"/>
                          <a:cs typeface="+mj-lt"/>
                        </a:rPr>
                        <a:t>User ID</a:t>
                      </a:r>
                      <a:endParaRPr lang="en-US" sz="800" b="0" dirty="0">
                        <a:latin typeface="+mj-lt"/>
                        <a:cs typeface="+mj-lt"/>
                      </a:endParaRP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800" b="0" dirty="0">
                          <a:latin typeface="+mj-lt"/>
                          <a:cs typeface="+mj-lt"/>
                        </a:rPr>
                        <a:t>Text</a:t>
                      </a:r>
                      <a:endParaRPr lang="en-US" sz="800" b="0" dirty="0">
                        <a:latin typeface="+mj-lt"/>
                        <a:cs typeface="+mj-lt"/>
                      </a:endParaRP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800" b="0" dirty="0">
                          <a:latin typeface="+mj-lt"/>
                          <a:cs typeface="+mj-lt"/>
                        </a:rPr>
                        <a:t>Label</a:t>
                      </a:r>
                      <a:endParaRPr lang="en-US" sz="800" b="0" dirty="0">
                        <a:latin typeface="+mj-lt"/>
                        <a:cs typeface="+mj-lt"/>
                      </a:endParaRPr>
                    </a:p>
                  </a:txBody>
                  <a:tcPr marL="9144" marR="9144" marT="9144" marB="9144"/>
                </a:tc>
              </a:tr>
              <a:tr h="125700"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latin typeface="+mj-lt"/>
                          <a:cs typeface="+mj-lt"/>
                        </a:rPr>
                        <a:t>1</a:t>
                      </a:r>
                      <a:endParaRPr lang="en-US" sz="800" b="0" dirty="0">
                        <a:latin typeface="+mj-lt"/>
                        <a:cs typeface="+mj-lt"/>
                      </a:endParaRP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800" b="0" dirty="0">
                          <a:latin typeface="+mj-lt"/>
                          <a:cs typeface="+mj-lt"/>
                        </a:rPr>
                        <a:t>He is a bad dude.</a:t>
                      </a:r>
                      <a:endParaRPr lang="en-US" sz="800" b="0" dirty="0">
                        <a:latin typeface="+mj-lt"/>
                        <a:cs typeface="+mj-lt"/>
                      </a:endParaRP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pPr algn="ctr"/>
                      <a:endParaRPr lang="en-US" sz="800" b="1" dirty="0">
                        <a:solidFill>
                          <a:srgbClr val="FF0000"/>
                        </a:solidFill>
                        <a:latin typeface="+mj-lt"/>
                        <a:cs typeface="+mj-lt"/>
                      </a:endParaRPr>
                    </a:p>
                  </a:txBody>
                  <a:tcPr marL="9144" marR="9144" marT="9144" marB="9144"/>
                </a:tc>
              </a:tr>
              <a:tr h="125700"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latin typeface="+mj-lt"/>
                          <a:cs typeface="+mj-lt"/>
                        </a:rPr>
                        <a:t>2</a:t>
                      </a:r>
                      <a:endParaRPr lang="en-US" sz="800" b="0" dirty="0">
                        <a:latin typeface="+mj-lt"/>
                        <a:cs typeface="+mj-lt"/>
                      </a:endParaRP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800" b="0" dirty="0">
                          <a:latin typeface="+mj-lt"/>
                          <a:cs typeface="+mj-lt"/>
                        </a:rPr>
                        <a:t>He is a bad dude!</a:t>
                      </a:r>
                      <a:endParaRPr lang="en-US" sz="800" b="0" dirty="0">
                        <a:latin typeface="+mj-lt"/>
                        <a:cs typeface="+mj-lt"/>
                      </a:endParaRP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pPr algn="ctr"/>
                      <a:endParaRPr lang="en-US" sz="800" b="1" dirty="0">
                        <a:solidFill>
                          <a:srgbClr val="FF0000"/>
                        </a:solidFill>
                        <a:latin typeface="+mj-lt"/>
                        <a:cs typeface="+mj-lt"/>
                      </a:endParaRPr>
                    </a:p>
                  </a:txBody>
                  <a:tcPr marL="9144" marR="9144" marT="9144" marB="9144"/>
                </a:tc>
              </a:tr>
              <a:tr h="125700"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latin typeface="+mj-lt"/>
                          <a:cs typeface="+mj-lt"/>
                        </a:rPr>
                        <a:t>3</a:t>
                      </a:r>
                      <a:endParaRPr lang="en-US" sz="800" b="0" dirty="0">
                        <a:latin typeface="+mj-lt"/>
                        <a:cs typeface="+mj-lt"/>
                      </a:endParaRP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800" b="0" dirty="0">
                          <a:latin typeface="+mj-lt"/>
                          <a:cs typeface="+mj-lt"/>
                        </a:rPr>
                        <a:t>He is a bad dude…</a:t>
                      </a:r>
                      <a:endParaRPr lang="en-US" sz="800" b="0" dirty="0">
                        <a:latin typeface="+mj-lt"/>
                        <a:cs typeface="+mj-lt"/>
                      </a:endParaRP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pPr algn="ctr"/>
                      <a:endParaRPr lang="en-US" sz="800" b="1" dirty="0">
                        <a:solidFill>
                          <a:srgbClr val="FF0000"/>
                        </a:solidFill>
                        <a:latin typeface="+mj-lt"/>
                        <a:cs typeface="+mj-lt"/>
                      </a:endParaRPr>
                    </a:p>
                  </a:txBody>
                  <a:tcPr marL="9144" marR="9144" marT="9144" marB="9144"/>
                </a:tc>
              </a:tr>
            </a:tbl>
          </a:graphicData>
        </a:graphic>
      </p:graphicFrame>
    </p:spTree>
  </p:cSld>
  <p:clrMapOvr>
    <a:masterClrMapping/>
  </p:clrMapOvr>
  <p:transition spd="med">
    <p:fade/>
  </p:transition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93100" y="420575"/>
            <a:ext cx="8181300" cy="502800"/>
          </a:xfrm>
        </p:spPr>
        <p:txBody>
          <a:bodyPr/>
          <a:lstStyle/>
          <a:p>
            <a:r>
              <a:rPr lang="en-US" dirty="0"/>
              <a:t>Data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7331103" y="141172"/>
            <a:ext cx="914400" cy="914400"/>
            <a:chOff x="7331103" y="141172"/>
            <a:chExt cx="914400" cy="914400"/>
          </a:xfrm>
        </p:grpSpPr>
        <p:grpSp>
          <p:nvGrpSpPr>
            <p:cNvPr id="28" name="Group 27"/>
            <p:cNvGrpSpPr/>
            <p:nvPr/>
          </p:nvGrpSpPr>
          <p:grpSpPr>
            <a:xfrm>
              <a:off x="7331103" y="141172"/>
              <a:ext cx="914400" cy="914400"/>
              <a:chOff x="5776624" y="2188023"/>
              <a:chExt cx="1695840" cy="1816343"/>
            </a:xfrm>
          </p:grpSpPr>
          <p:grpSp>
            <p:nvGrpSpPr>
              <p:cNvPr id="29" name="Group 28"/>
              <p:cNvGrpSpPr/>
              <p:nvPr/>
            </p:nvGrpSpPr>
            <p:grpSpPr>
              <a:xfrm>
                <a:off x="6578825" y="2188023"/>
                <a:ext cx="58419" cy="1816343"/>
                <a:chOff x="7482841" y="2111311"/>
                <a:chExt cx="58419" cy="1816343"/>
              </a:xfrm>
            </p:grpSpPr>
            <p:cxnSp>
              <p:nvCxnSpPr>
                <p:cNvPr id="42" name="Connector: Curved 41"/>
                <p:cNvCxnSpPr>
                  <a:stCxn id="44" idx="1"/>
                  <a:endCxn id="45" idx="1"/>
                </p:cNvCxnSpPr>
                <p:nvPr/>
              </p:nvCxnSpPr>
              <p:spPr>
                <a:xfrm rot="10800000">
                  <a:off x="7482841" y="2209031"/>
                  <a:ext cx="12700" cy="1620905"/>
                </a:xfrm>
                <a:prstGeom prst="curvedConnector3">
                  <a:avLst>
                    <a:gd name="adj1" fmla="val 5850000"/>
                  </a:avLst>
                </a:prstGeom>
                <a:ln w="19050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Connector: Curved 42"/>
                <p:cNvCxnSpPr>
                  <a:stCxn id="45" idx="3"/>
                  <a:endCxn id="44" idx="3"/>
                </p:cNvCxnSpPr>
                <p:nvPr/>
              </p:nvCxnSpPr>
              <p:spPr>
                <a:xfrm>
                  <a:off x="7528560" y="2209030"/>
                  <a:ext cx="12700" cy="1620905"/>
                </a:xfrm>
                <a:prstGeom prst="curvedConnector3">
                  <a:avLst>
                    <a:gd name="adj1" fmla="val 6300000"/>
                  </a:avLst>
                </a:prstGeom>
                <a:ln w="19050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4" name="Google Shape;898;p88"/>
                <p:cNvSpPr txBox="1"/>
                <p:nvPr/>
              </p:nvSpPr>
              <p:spPr>
                <a:xfrm>
                  <a:off x="7482841" y="3732216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  <p:sp>
              <p:nvSpPr>
                <p:cNvPr id="45" name="Google Shape;898;p88"/>
                <p:cNvSpPr txBox="1"/>
                <p:nvPr/>
              </p:nvSpPr>
              <p:spPr>
                <a:xfrm>
                  <a:off x="7482841" y="2111311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</p:grpSp>
          <p:grpSp>
            <p:nvGrpSpPr>
              <p:cNvPr id="30" name="Group 29"/>
              <p:cNvGrpSpPr/>
              <p:nvPr/>
            </p:nvGrpSpPr>
            <p:grpSpPr>
              <a:xfrm>
                <a:off x="6578825" y="2692608"/>
                <a:ext cx="58419" cy="1311758"/>
                <a:chOff x="5889186" y="1248788"/>
                <a:chExt cx="58419" cy="1311758"/>
              </a:xfrm>
            </p:grpSpPr>
            <p:cxnSp>
              <p:nvCxnSpPr>
                <p:cNvPr id="38" name="Connector: Curved 37"/>
                <p:cNvCxnSpPr>
                  <a:stCxn id="40" idx="1"/>
                  <a:endCxn id="41" idx="1"/>
                </p:cNvCxnSpPr>
                <p:nvPr/>
              </p:nvCxnSpPr>
              <p:spPr>
                <a:xfrm rot="10800000">
                  <a:off x="5889186" y="1346507"/>
                  <a:ext cx="12700" cy="1116320"/>
                </a:xfrm>
                <a:prstGeom prst="curvedConnector3">
                  <a:avLst>
                    <a:gd name="adj1" fmla="val 4300000"/>
                  </a:avLst>
                </a:prstGeom>
                <a:ln w="19050">
                  <a:solidFill>
                    <a:schemeClr val="accent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nector: Curved 38"/>
                <p:cNvCxnSpPr>
                  <a:stCxn id="41" idx="3"/>
                  <a:endCxn id="40" idx="3"/>
                </p:cNvCxnSpPr>
                <p:nvPr/>
              </p:nvCxnSpPr>
              <p:spPr>
                <a:xfrm>
                  <a:off x="5934905" y="1346507"/>
                  <a:ext cx="12700" cy="1116320"/>
                </a:xfrm>
                <a:prstGeom prst="curvedConnector3">
                  <a:avLst>
                    <a:gd name="adj1" fmla="val 4300000"/>
                  </a:avLst>
                </a:prstGeom>
                <a:ln w="19050">
                  <a:solidFill>
                    <a:schemeClr val="accent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0" name="Google Shape;898;p88"/>
                <p:cNvSpPr txBox="1"/>
                <p:nvPr/>
              </p:nvSpPr>
              <p:spPr>
                <a:xfrm>
                  <a:off x="5889186" y="2365108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  <p:sp>
              <p:nvSpPr>
                <p:cNvPr id="41" name="Google Shape;898;p88"/>
                <p:cNvSpPr txBox="1"/>
                <p:nvPr/>
              </p:nvSpPr>
              <p:spPr>
                <a:xfrm>
                  <a:off x="5889186" y="1248788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</p:grpSp>
          <p:sp>
            <p:nvSpPr>
              <p:cNvPr id="31" name="Oval 30"/>
              <p:cNvSpPr/>
              <p:nvPr/>
            </p:nvSpPr>
            <p:spPr>
              <a:xfrm>
                <a:off x="5776624" y="2188023"/>
                <a:ext cx="1695840" cy="1807446"/>
              </a:xfrm>
              <a:prstGeom prst="ellipse">
                <a:avLst/>
              </a:prstGeom>
              <a:solidFill>
                <a:schemeClr val="bg1">
                  <a:alpha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+mj-lt"/>
                </a:endParaRPr>
              </a:p>
            </p:txBody>
          </p:sp>
          <p:grpSp>
            <p:nvGrpSpPr>
              <p:cNvPr id="32" name="Group 31"/>
              <p:cNvGrpSpPr/>
              <p:nvPr/>
            </p:nvGrpSpPr>
            <p:grpSpPr>
              <a:xfrm>
                <a:off x="6578825" y="3138427"/>
                <a:ext cx="58419" cy="768220"/>
                <a:chOff x="1190898" y="3138427"/>
                <a:chExt cx="58419" cy="768220"/>
              </a:xfrm>
            </p:grpSpPr>
            <p:cxnSp>
              <p:nvCxnSpPr>
                <p:cNvPr id="36" name="Connector: Curved 35"/>
                <p:cNvCxnSpPr>
                  <a:stCxn id="34" idx="1"/>
                  <a:endCxn id="35" idx="1"/>
                </p:cNvCxnSpPr>
                <p:nvPr/>
              </p:nvCxnSpPr>
              <p:spPr>
                <a:xfrm rot="10800000">
                  <a:off x="1190898" y="3138427"/>
                  <a:ext cx="12700" cy="768220"/>
                </a:xfrm>
                <a:prstGeom prst="curvedConnector3">
                  <a:avLst>
                    <a:gd name="adj1" fmla="val 2950000"/>
                  </a:avLst>
                </a:prstGeom>
                <a:ln w="19050">
                  <a:solidFill>
                    <a:schemeClr val="accent5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Connector: Curved 36"/>
                <p:cNvCxnSpPr>
                  <a:stCxn id="35" idx="3"/>
                  <a:endCxn id="34" idx="3"/>
                </p:cNvCxnSpPr>
                <p:nvPr/>
              </p:nvCxnSpPr>
              <p:spPr>
                <a:xfrm>
                  <a:off x="1236617" y="3138427"/>
                  <a:ext cx="12700" cy="768220"/>
                </a:xfrm>
                <a:prstGeom prst="curvedConnector3">
                  <a:avLst>
                    <a:gd name="adj1" fmla="val 3000000"/>
                  </a:avLst>
                </a:prstGeom>
                <a:ln w="19050">
                  <a:solidFill>
                    <a:schemeClr val="accent5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3" name="Group 32"/>
              <p:cNvGrpSpPr/>
              <p:nvPr/>
            </p:nvGrpSpPr>
            <p:grpSpPr>
              <a:xfrm>
                <a:off x="6578825" y="3040708"/>
                <a:ext cx="45719" cy="963658"/>
                <a:chOff x="5501641" y="2963996"/>
                <a:chExt cx="45719" cy="963658"/>
              </a:xfrm>
            </p:grpSpPr>
            <p:sp>
              <p:nvSpPr>
                <p:cNvPr id="34" name="Google Shape;898;p88"/>
                <p:cNvSpPr txBox="1"/>
                <p:nvPr/>
              </p:nvSpPr>
              <p:spPr>
                <a:xfrm>
                  <a:off x="5501641" y="3732216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  <p:sp>
              <p:nvSpPr>
                <p:cNvPr id="35" name="Google Shape;898;p88"/>
                <p:cNvSpPr txBox="1"/>
                <p:nvPr/>
              </p:nvSpPr>
              <p:spPr>
                <a:xfrm>
                  <a:off x="5501641" y="2963996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</p:grpSp>
        </p:grpSp>
        <p:sp>
          <p:nvSpPr>
            <p:cNvPr id="9" name="Google Shape;898;p88"/>
            <p:cNvSpPr txBox="1"/>
            <p:nvPr/>
          </p:nvSpPr>
          <p:spPr>
            <a:xfrm>
              <a:off x="7436418" y="766157"/>
              <a:ext cx="668161" cy="1069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4" tIns="9144" rIns="9144" bIns="9144" anchor="t" anchorCtr="0">
              <a:spAutoFit/>
            </a:bodyPr>
            <a:lstStyle/>
            <a:p>
              <a:pPr marR="0" lvl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500" b="1" dirty="0">
                  <a:solidFill>
                    <a:schemeClr val="accent5"/>
                  </a:solidFill>
                  <a:latin typeface="+mj-lt"/>
                  <a:ea typeface="Montserrat"/>
                  <a:cs typeface="+mj-lt"/>
                  <a:sym typeface="Montserrat"/>
                </a:rPr>
                <a:t>Build</a:t>
              </a:r>
              <a:endParaRPr lang="en-US" sz="500" b="1" dirty="0">
                <a:solidFill>
                  <a:schemeClr val="accent5"/>
                </a:solidFill>
                <a:latin typeface="+mj-lt"/>
                <a:ea typeface="Montserrat"/>
                <a:cs typeface="+mj-lt"/>
                <a:sym typeface="Montserrat"/>
              </a:endParaRPr>
            </a:p>
          </p:txBody>
        </p:sp>
      </p:grpSp>
      <p:sp>
        <p:nvSpPr>
          <p:cNvPr id="25" name="Google Shape;898;p88"/>
          <p:cNvSpPr txBox="1"/>
          <p:nvPr/>
        </p:nvSpPr>
        <p:spPr>
          <a:xfrm>
            <a:off x="611038" y="869579"/>
            <a:ext cx="5832005" cy="441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An often overlooked aspect of model building is data </a:t>
            </a:r>
            <a:r>
              <a:rPr lang="en-US" sz="1200" b="1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label consistency</a:t>
            </a:r>
            <a:r>
              <a:rPr lang="en-US" sz="12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. Inconsistent labels can severely impact model performance </a:t>
            </a:r>
            <a:endParaRPr lang="en-US" sz="12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sp>
        <p:nvSpPr>
          <p:cNvPr id="26" name="Google Shape;898;p88"/>
          <p:cNvSpPr txBox="1"/>
          <p:nvPr/>
        </p:nvSpPr>
        <p:spPr>
          <a:xfrm>
            <a:off x="607124" y="1805767"/>
            <a:ext cx="2367567" cy="7263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In this example, we can see that the same set of instructions can be interpreted many ways by annotators.</a:t>
            </a:r>
            <a:endParaRPr lang="en-US" sz="1000" b="1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4703704" y="1875460"/>
            <a:ext cx="1074428" cy="868287"/>
            <a:chOff x="4480559" y="1595932"/>
            <a:chExt cx="1193895" cy="868287"/>
          </a:xfrm>
        </p:grpSpPr>
        <p:grpSp>
          <p:nvGrpSpPr>
            <p:cNvPr id="5" name="Group 4"/>
            <p:cNvGrpSpPr/>
            <p:nvPr/>
          </p:nvGrpSpPr>
          <p:grpSpPr>
            <a:xfrm>
              <a:off x="4480559" y="1595932"/>
              <a:ext cx="1193895" cy="868287"/>
              <a:chOff x="3777175" y="1892105"/>
              <a:chExt cx="1392702" cy="1012874"/>
            </a:xfrm>
          </p:grpSpPr>
          <p:sp>
            <p:nvSpPr>
              <p:cNvPr id="2" name="Rectangle 1"/>
              <p:cNvSpPr/>
              <p:nvPr/>
            </p:nvSpPr>
            <p:spPr>
              <a:xfrm>
                <a:off x="3777175" y="1892105"/>
                <a:ext cx="1392702" cy="679645"/>
              </a:xfrm>
              <a:prstGeom prst="rect">
                <a:avLst/>
              </a:prstGeom>
              <a:solidFill>
                <a:schemeClr val="accent6">
                  <a:lumMod val="25000"/>
                  <a:lumOff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+mj-lt"/>
                </a:endParaRP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3777175" y="2571751"/>
                <a:ext cx="1392702" cy="333228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+mj-lt"/>
                </a:endParaRPr>
              </a:p>
            </p:txBody>
          </p:sp>
          <p:sp>
            <p:nvSpPr>
              <p:cNvPr id="4" name="Isosceles Triangle 3"/>
              <p:cNvSpPr/>
              <p:nvPr/>
            </p:nvSpPr>
            <p:spPr>
              <a:xfrm>
                <a:off x="3833446" y="2175291"/>
                <a:ext cx="1111348" cy="417907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+mj-lt"/>
                </a:endParaRPr>
              </a:p>
            </p:txBody>
          </p:sp>
          <p:sp>
            <p:nvSpPr>
              <p:cNvPr id="46" name="Isosceles Triangle 45"/>
              <p:cNvSpPr/>
              <p:nvPr/>
            </p:nvSpPr>
            <p:spPr>
              <a:xfrm>
                <a:off x="4316886" y="2111475"/>
                <a:ext cx="533728" cy="648917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+mj-lt"/>
                </a:endParaRPr>
              </a:p>
            </p:txBody>
          </p:sp>
        </p:grpSp>
        <p:sp>
          <p:nvSpPr>
            <p:cNvPr id="6" name="Rectangle 5"/>
            <p:cNvSpPr/>
            <p:nvPr/>
          </p:nvSpPr>
          <p:spPr>
            <a:xfrm>
              <a:off x="4528797" y="1831981"/>
              <a:ext cx="965936" cy="364964"/>
            </a:xfrm>
            <a:prstGeom prst="rect">
              <a:avLst/>
            </a:prstGeom>
            <a:noFill/>
            <a:ln w="127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  <a:cs typeface="+mj-lt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4943227" y="1783135"/>
              <a:ext cx="457539" cy="556284"/>
            </a:xfrm>
            <a:prstGeom prst="rect">
              <a:avLst/>
            </a:prstGeom>
            <a:noFill/>
            <a:ln w="127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  <a:cs typeface="+mj-lt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032317" y="1875460"/>
            <a:ext cx="1074428" cy="868287"/>
            <a:chOff x="5936566" y="1595932"/>
            <a:chExt cx="1193895" cy="868287"/>
          </a:xfrm>
        </p:grpSpPr>
        <p:grpSp>
          <p:nvGrpSpPr>
            <p:cNvPr id="47" name="Group 46"/>
            <p:cNvGrpSpPr/>
            <p:nvPr/>
          </p:nvGrpSpPr>
          <p:grpSpPr>
            <a:xfrm>
              <a:off x="5936566" y="1595932"/>
              <a:ext cx="1193895" cy="868287"/>
              <a:chOff x="3777175" y="1892105"/>
              <a:chExt cx="1392702" cy="1012874"/>
            </a:xfrm>
          </p:grpSpPr>
          <p:sp>
            <p:nvSpPr>
              <p:cNvPr id="48" name="Rectangle 47"/>
              <p:cNvSpPr/>
              <p:nvPr/>
            </p:nvSpPr>
            <p:spPr>
              <a:xfrm>
                <a:off x="3777175" y="1892105"/>
                <a:ext cx="1392702" cy="679645"/>
              </a:xfrm>
              <a:prstGeom prst="rect">
                <a:avLst/>
              </a:prstGeom>
              <a:solidFill>
                <a:schemeClr val="accent6">
                  <a:lumMod val="25000"/>
                  <a:lumOff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+mj-lt"/>
                </a:endParaRPr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3777175" y="2571751"/>
                <a:ext cx="1392702" cy="333228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+mj-lt"/>
                </a:endParaRPr>
              </a:p>
            </p:txBody>
          </p:sp>
          <p:sp>
            <p:nvSpPr>
              <p:cNvPr id="50" name="Isosceles Triangle 49"/>
              <p:cNvSpPr/>
              <p:nvPr/>
            </p:nvSpPr>
            <p:spPr>
              <a:xfrm>
                <a:off x="3833446" y="2175291"/>
                <a:ext cx="1111348" cy="417907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+mj-lt"/>
                </a:endParaRPr>
              </a:p>
            </p:txBody>
          </p:sp>
          <p:sp>
            <p:nvSpPr>
              <p:cNvPr id="51" name="Isosceles Triangle 50"/>
              <p:cNvSpPr/>
              <p:nvPr/>
            </p:nvSpPr>
            <p:spPr>
              <a:xfrm>
                <a:off x="4316886" y="2111475"/>
                <a:ext cx="533728" cy="648917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+mj-lt"/>
                </a:endParaRPr>
              </a:p>
            </p:txBody>
          </p:sp>
        </p:grpSp>
        <p:sp>
          <p:nvSpPr>
            <p:cNvPr id="65" name="Rectangle 64"/>
            <p:cNvSpPr/>
            <p:nvPr/>
          </p:nvSpPr>
          <p:spPr>
            <a:xfrm>
              <a:off x="5984804" y="1831981"/>
              <a:ext cx="596971" cy="364964"/>
            </a:xfrm>
            <a:prstGeom prst="rect">
              <a:avLst/>
            </a:prstGeom>
            <a:noFill/>
            <a:ln w="127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  <a:cs typeface="+mj-lt"/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6399234" y="1783135"/>
              <a:ext cx="457539" cy="556284"/>
            </a:xfrm>
            <a:prstGeom prst="rect">
              <a:avLst/>
            </a:prstGeom>
            <a:noFill/>
            <a:ln w="127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  <a:cs typeface="+mj-lt"/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6734133" y="2060575"/>
              <a:ext cx="203376" cy="136370"/>
            </a:xfrm>
            <a:prstGeom prst="rect">
              <a:avLst/>
            </a:prstGeom>
            <a:noFill/>
            <a:ln w="127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  <a:cs typeface="+mj-lt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7331104" y="1875460"/>
            <a:ext cx="1074428" cy="868287"/>
            <a:chOff x="7331103" y="1595932"/>
            <a:chExt cx="1193895" cy="868287"/>
          </a:xfrm>
        </p:grpSpPr>
        <p:grpSp>
          <p:nvGrpSpPr>
            <p:cNvPr id="52" name="Group 51"/>
            <p:cNvGrpSpPr/>
            <p:nvPr/>
          </p:nvGrpSpPr>
          <p:grpSpPr>
            <a:xfrm>
              <a:off x="7331103" y="1595932"/>
              <a:ext cx="1193895" cy="868287"/>
              <a:chOff x="3777175" y="1892105"/>
              <a:chExt cx="1392702" cy="1012874"/>
            </a:xfrm>
          </p:grpSpPr>
          <p:sp>
            <p:nvSpPr>
              <p:cNvPr id="53" name="Rectangle 52"/>
              <p:cNvSpPr/>
              <p:nvPr/>
            </p:nvSpPr>
            <p:spPr>
              <a:xfrm>
                <a:off x="3777175" y="1892105"/>
                <a:ext cx="1392702" cy="679645"/>
              </a:xfrm>
              <a:prstGeom prst="rect">
                <a:avLst/>
              </a:prstGeom>
              <a:solidFill>
                <a:schemeClr val="accent6">
                  <a:lumMod val="25000"/>
                  <a:lumOff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+mj-lt"/>
                </a:endParaRPr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3777175" y="2571751"/>
                <a:ext cx="1392702" cy="333228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+mj-lt"/>
                </a:endParaRPr>
              </a:p>
            </p:txBody>
          </p:sp>
          <p:sp>
            <p:nvSpPr>
              <p:cNvPr id="55" name="Isosceles Triangle 54"/>
              <p:cNvSpPr/>
              <p:nvPr/>
            </p:nvSpPr>
            <p:spPr>
              <a:xfrm>
                <a:off x="3833446" y="2175291"/>
                <a:ext cx="1111348" cy="417907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+mj-lt"/>
                </a:endParaRPr>
              </a:p>
            </p:txBody>
          </p:sp>
          <p:sp>
            <p:nvSpPr>
              <p:cNvPr id="56" name="Isosceles Triangle 55"/>
              <p:cNvSpPr/>
              <p:nvPr/>
            </p:nvSpPr>
            <p:spPr>
              <a:xfrm>
                <a:off x="4316886" y="2111475"/>
                <a:ext cx="533728" cy="648917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+mj-lt"/>
                </a:endParaRPr>
              </a:p>
            </p:txBody>
          </p:sp>
        </p:grpSp>
        <p:sp>
          <p:nvSpPr>
            <p:cNvPr id="68" name="Rectangle 67"/>
            <p:cNvSpPr/>
            <p:nvPr/>
          </p:nvSpPr>
          <p:spPr>
            <a:xfrm>
              <a:off x="7372048" y="1783135"/>
              <a:ext cx="959997" cy="556284"/>
            </a:xfrm>
            <a:prstGeom prst="rect">
              <a:avLst/>
            </a:prstGeom>
            <a:noFill/>
            <a:ln w="127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  <a:cs typeface="+mj-lt"/>
              </a:endParaRPr>
            </a:p>
          </p:txBody>
        </p:sp>
      </p:grpSp>
      <p:sp>
        <p:nvSpPr>
          <p:cNvPr id="70" name="Google Shape;898;p88"/>
          <p:cNvSpPr txBox="1"/>
          <p:nvPr/>
        </p:nvSpPr>
        <p:spPr>
          <a:xfrm>
            <a:off x="4703703" y="1690993"/>
            <a:ext cx="805230" cy="160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Annotator 1</a:t>
            </a:r>
            <a:endParaRPr lang="en-US" sz="800" b="1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sp>
        <p:nvSpPr>
          <p:cNvPr id="71" name="Google Shape;898;p88"/>
          <p:cNvSpPr txBox="1"/>
          <p:nvPr/>
        </p:nvSpPr>
        <p:spPr>
          <a:xfrm>
            <a:off x="6046799" y="1690993"/>
            <a:ext cx="805230" cy="160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Annotator 2</a:t>
            </a:r>
            <a:endParaRPr lang="en-US" sz="800" b="1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sp>
        <p:nvSpPr>
          <p:cNvPr id="72" name="Google Shape;898;p88"/>
          <p:cNvSpPr txBox="1"/>
          <p:nvPr/>
        </p:nvSpPr>
        <p:spPr>
          <a:xfrm>
            <a:off x="7331103" y="1690993"/>
            <a:ext cx="805230" cy="160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Annotator 3</a:t>
            </a:r>
            <a:endParaRPr lang="en-US" sz="800" b="1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sp>
        <p:nvSpPr>
          <p:cNvPr id="73" name="Google Shape;898;p88"/>
          <p:cNvSpPr txBox="1"/>
          <p:nvPr/>
        </p:nvSpPr>
        <p:spPr>
          <a:xfrm>
            <a:off x="3502651" y="2133947"/>
            <a:ext cx="873788" cy="5493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marR="0"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Draw a </a:t>
            </a:r>
            <a:r>
              <a:rPr lang="en-US" sz="1000" dirty="0">
                <a:solidFill>
                  <a:srgbClr val="FF0000"/>
                </a:solidFill>
                <a:latin typeface="+mj-lt"/>
                <a:ea typeface="Montserrat"/>
                <a:cs typeface="+mj-lt"/>
                <a:sym typeface="Montserrat"/>
              </a:rPr>
              <a:t>box</a:t>
            </a: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 around triangles</a:t>
            </a:r>
            <a:endParaRPr lang="en-US" sz="1000" b="1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sp>
        <p:nvSpPr>
          <p:cNvPr id="74" name="Google Shape;898;p88"/>
          <p:cNvSpPr txBox="1"/>
          <p:nvPr/>
        </p:nvSpPr>
        <p:spPr>
          <a:xfrm>
            <a:off x="3397250" y="3624695"/>
            <a:ext cx="1083309" cy="7263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marR="0"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Mark label as </a:t>
            </a:r>
            <a:r>
              <a:rPr lang="en-US" sz="1000" dirty="0">
                <a:solidFill>
                  <a:schemeClr val="accent4"/>
                </a:solidFill>
                <a:latin typeface="+mj-lt"/>
                <a:ea typeface="Montserrat"/>
                <a:cs typeface="+mj-lt"/>
                <a:sym typeface="Montserrat"/>
              </a:rPr>
              <a:t>positive</a:t>
            </a: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 or </a:t>
            </a:r>
            <a:r>
              <a:rPr lang="en-US" sz="1000" dirty="0">
                <a:solidFill>
                  <a:srgbClr val="FF0000"/>
                </a:solidFill>
                <a:latin typeface="+mj-lt"/>
                <a:ea typeface="Montserrat"/>
                <a:cs typeface="+mj-lt"/>
                <a:sym typeface="Montserrat"/>
              </a:rPr>
              <a:t>negative</a:t>
            </a: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 sentiment</a:t>
            </a:r>
            <a:endParaRPr lang="en-US" sz="10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sp>
        <p:nvSpPr>
          <p:cNvPr id="75" name="Google Shape;898;p88"/>
          <p:cNvSpPr txBox="1"/>
          <p:nvPr/>
        </p:nvSpPr>
        <p:spPr>
          <a:xfrm>
            <a:off x="4683287" y="3419873"/>
            <a:ext cx="805230" cy="160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Annotator 1</a:t>
            </a:r>
            <a:endParaRPr lang="en-US" sz="800" b="1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sp>
        <p:nvSpPr>
          <p:cNvPr id="76" name="Google Shape;898;p88"/>
          <p:cNvSpPr txBox="1"/>
          <p:nvPr/>
        </p:nvSpPr>
        <p:spPr>
          <a:xfrm>
            <a:off x="6645774" y="3419873"/>
            <a:ext cx="805230" cy="160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Annotator 2</a:t>
            </a:r>
            <a:endParaRPr lang="en-US" sz="800" b="1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sp>
        <p:nvSpPr>
          <p:cNvPr id="77" name="Google Shape;898;p88"/>
          <p:cNvSpPr txBox="1"/>
          <p:nvPr/>
        </p:nvSpPr>
        <p:spPr>
          <a:xfrm>
            <a:off x="4703703" y="2758301"/>
            <a:ext cx="805230" cy="195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(</a:t>
            </a:r>
            <a:r>
              <a:rPr lang="en-US" sz="1000" b="1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2</a:t>
            </a: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 boxes)</a:t>
            </a:r>
            <a:endParaRPr lang="en-US" sz="1000" b="1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sp>
        <p:nvSpPr>
          <p:cNvPr id="78" name="Google Shape;898;p88"/>
          <p:cNvSpPr txBox="1"/>
          <p:nvPr/>
        </p:nvSpPr>
        <p:spPr>
          <a:xfrm>
            <a:off x="6046799" y="2758301"/>
            <a:ext cx="805230" cy="195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(</a:t>
            </a:r>
            <a:r>
              <a:rPr lang="en-US" sz="1000" b="1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3</a:t>
            </a: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 boxes)</a:t>
            </a:r>
            <a:endParaRPr lang="en-US" sz="1000" b="1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sp>
        <p:nvSpPr>
          <p:cNvPr id="79" name="Google Shape;898;p88"/>
          <p:cNvSpPr txBox="1"/>
          <p:nvPr/>
        </p:nvSpPr>
        <p:spPr>
          <a:xfrm>
            <a:off x="7331103" y="2758301"/>
            <a:ext cx="805230" cy="195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(</a:t>
            </a:r>
            <a:r>
              <a:rPr lang="en-US" sz="1000" b="1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1</a:t>
            </a: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 box)</a:t>
            </a:r>
            <a:endParaRPr lang="en-US" sz="1000" b="1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cxnSp>
        <p:nvCxnSpPr>
          <p:cNvPr id="80" name="Straight Connector 79"/>
          <p:cNvCxnSpPr/>
          <p:nvPr/>
        </p:nvCxnSpPr>
        <p:spPr>
          <a:xfrm>
            <a:off x="4480559" y="1711056"/>
            <a:ext cx="0" cy="1140222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4518659" y="3419873"/>
            <a:ext cx="0" cy="822055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3222171" y="3069474"/>
            <a:ext cx="5319486" cy="0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4683287" y="3624695"/>
          <a:ext cx="1759758" cy="55880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431165"/>
                <a:gridCol w="994533"/>
                <a:gridCol w="334060"/>
              </a:tblGrid>
              <a:tr h="125700">
                <a:tc>
                  <a:txBody>
                    <a:bodyPr/>
                    <a:lstStyle/>
                    <a:p>
                      <a:r>
                        <a:rPr lang="en-US" sz="800" b="0" dirty="0">
                          <a:latin typeface="+mj-lt"/>
                          <a:cs typeface="+mj-lt"/>
                        </a:rPr>
                        <a:t>User ID</a:t>
                      </a:r>
                      <a:endParaRPr lang="en-US" sz="800" b="0" dirty="0">
                        <a:latin typeface="+mj-lt"/>
                        <a:cs typeface="+mj-lt"/>
                      </a:endParaRP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800" b="0" dirty="0">
                          <a:latin typeface="+mj-lt"/>
                          <a:cs typeface="+mj-lt"/>
                        </a:rPr>
                        <a:t>Text</a:t>
                      </a:r>
                      <a:endParaRPr lang="en-US" sz="800" b="0" dirty="0">
                        <a:latin typeface="+mj-lt"/>
                        <a:cs typeface="+mj-lt"/>
                      </a:endParaRP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800" b="0" dirty="0">
                          <a:latin typeface="+mj-lt"/>
                          <a:cs typeface="+mj-lt"/>
                        </a:rPr>
                        <a:t>Label</a:t>
                      </a:r>
                      <a:endParaRPr lang="en-US" sz="800" b="0" dirty="0">
                        <a:latin typeface="+mj-lt"/>
                        <a:cs typeface="+mj-lt"/>
                      </a:endParaRPr>
                    </a:p>
                  </a:txBody>
                  <a:tcPr marL="9144" marR="9144" marT="9144" marB="9144"/>
                </a:tc>
              </a:tr>
              <a:tr h="125700"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latin typeface="+mj-lt"/>
                          <a:cs typeface="+mj-lt"/>
                        </a:rPr>
                        <a:t>1</a:t>
                      </a:r>
                      <a:endParaRPr lang="en-US" sz="800" b="0" dirty="0">
                        <a:latin typeface="+mj-lt"/>
                        <a:cs typeface="+mj-lt"/>
                      </a:endParaRP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800" b="0" dirty="0">
                          <a:latin typeface="+mj-lt"/>
                          <a:cs typeface="+mj-lt"/>
                        </a:rPr>
                        <a:t>He is a bad dude.</a:t>
                      </a:r>
                      <a:endParaRPr lang="en-US" sz="800" b="0" dirty="0">
                        <a:latin typeface="+mj-lt"/>
                        <a:cs typeface="+mj-lt"/>
                      </a:endParaRP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accent4"/>
                          </a:solidFill>
                          <a:latin typeface="+mj-lt"/>
                          <a:cs typeface="+mj-lt"/>
                        </a:rPr>
                        <a:t>+</a:t>
                      </a:r>
                      <a:endParaRPr lang="en-US" sz="800" b="1" dirty="0">
                        <a:solidFill>
                          <a:schemeClr val="accent4"/>
                        </a:solidFill>
                        <a:latin typeface="+mj-lt"/>
                        <a:cs typeface="+mj-lt"/>
                      </a:endParaRPr>
                    </a:p>
                  </a:txBody>
                  <a:tcPr marL="9144" marR="9144" marT="9144" marB="9144"/>
                </a:tc>
              </a:tr>
              <a:tr h="139700"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latin typeface="+mj-lt"/>
                          <a:cs typeface="+mj-lt"/>
                        </a:rPr>
                        <a:t>2</a:t>
                      </a:r>
                      <a:endParaRPr lang="en-US" sz="800" b="0" dirty="0">
                        <a:latin typeface="+mj-lt"/>
                        <a:cs typeface="+mj-lt"/>
                      </a:endParaRP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800" b="0" dirty="0">
                          <a:latin typeface="+mj-lt"/>
                          <a:cs typeface="+mj-lt"/>
                        </a:rPr>
                        <a:t>He is a bad dude!</a:t>
                      </a:r>
                      <a:endParaRPr lang="en-US" sz="800" b="0" dirty="0">
                        <a:latin typeface="+mj-lt"/>
                        <a:cs typeface="+mj-lt"/>
                      </a:endParaRP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accent4"/>
                          </a:solidFill>
                          <a:latin typeface="+mj-lt"/>
                          <a:cs typeface="+mj-lt"/>
                        </a:rPr>
                        <a:t>+</a:t>
                      </a:r>
                      <a:endParaRPr lang="en-US" sz="800" b="1" dirty="0">
                        <a:solidFill>
                          <a:schemeClr val="accent4"/>
                        </a:solidFill>
                        <a:latin typeface="+mj-lt"/>
                        <a:cs typeface="+mj-lt"/>
                      </a:endParaRPr>
                    </a:p>
                  </a:txBody>
                  <a:tcPr marL="9144" marR="9144" marT="9144" marB="9144"/>
                </a:tc>
              </a:tr>
              <a:tr h="125700"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latin typeface="+mj-lt"/>
                          <a:cs typeface="+mj-lt"/>
                        </a:rPr>
                        <a:t>3</a:t>
                      </a:r>
                      <a:endParaRPr lang="en-US" sz="800" b="0" dirty="0">
                        <a:latin typeface="+mj-lt"/>
                        <a:cs typeface="+mj-lt"/>
                      </a:endParaRP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800" b="0" dirty="0">
                          <a:latin typeface="+mj-lt"/>
                          <a:cs typeface="+mj-lt"/>
                        </a:rPr>
                        <a:t>He is a bad dude…</a:t>
                      </a:r>
                      <a:endParaRPr lang="en-US" sz="800" b="0" dirty="0">
                        <a:latin typeface="+mj-lt"/>
                        <a:cs typeface="+mj-lt"/>
                      </a:endParaRP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accent4"/>
                          </a:solidFill>
                          <a:latin typeface="+mj-lt"/>
                          <a:cs typeface="+mj-lt"/>
                        </a:rPr>
                        <a:t>+</a:t>
                      </a:r>
                      <a:endParaRPr lang="en-US" sz="800" b="1" dirty="0">
                        <a:solidFill>
                          <a:schemeClr val="accent4"/>
                        </a:solidFill>
                        <a:latin typeface="+mj-lt"/>
                        <a:cs typeface="+mj-lt"/>
                      </a:endParaRPr>
                    </a:p>
                  </a:txBody>
                  <a:tcPr marL="9144" marR="9144" marT="9144" marB="9144"/>
                </a:tc>
              </a:tr>
            </a:tbl>
          </a:graphicData>
        </a:graphic>
      </p:graphicFrame>
      <p:graphicFrame>
        <p:nvGraphicFramePr>
          <p:cNvPr id="13" name="Table 11"/>
          <p:cNvGraphicFramePr>
            <a:graphicFrameLocks noGrp="1"/>
          </p:cNvGraphicFramePr>
          <p:nvPr/>
        </p:nvGraphicFramePr>
        <p:xfrm>
          <a:off x="6645774" y="3624695"/>
          <a:ext cx="1759758" cy="55880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443865"/>
                <a:gridCol w="981552"/>
                <a:gridCol w="334341"/>
              </a:tblGrid>
              <a:tr h="125700">
                <a:tc>
                  <a:txBody>
                    <a:bodyPr/>
                    <a:lstStyle/>
                    <a:p>
                      <a:r>
                        <a:rPr lang="en-US" sz="800" b="0" dirty="0">
                          <a:latin typeface="+mj-lt"/>
                          <a:cs typeface="+mj-lt"/>
                        </a:rPr>
                        <a:t>User ID</a:t>
                      </a:r>
                      <a:endParaRPr lang="en-US" sz="800" b="0" dirty="0">
                        <a:latin typeface="+mj-lt"/>
                        <a:cs typeface="+mj-lt"/>
                      </a:endParaRP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800" b="0" dirty="0">
                          <a:latin typeface="+mj-lt"/>
                          <a:cs typeface="+mj-lt"/>
                        </a:rPr>
                        <a:t>Text</a:t>
                      </a:r>
                      <a:endParaRPr lang="en-US" sz="800" b="0" dirty="0">
                        <a:latin typeface="+mj-lt"/>
                        <a:cs typeface="+mj-lt"/>
                      </a:endParaRP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800" b="0" dirty="0">
                          <a:latin typeface="+mj-lt"/>
                          <a:cs typeface="+mj-lt"/>
                        </a:rPr>
                        <a:t>Label</a:t>
                      </a:r>
                      <a:endParaRPr lang="en-US" sz="800" b="0" dirty="0">
                        <a:latin typeface="+mj-lt"/>
                        <a:cs typeface="+mj-lt"/>
                      </a:endParaRPr>
                    </a:p>
                  </a:txBody>
                  <a:tcPr marL="9144" marR="9144" marT="9144" marB="9144"/>
                </a:tc>
              </a:tr>
              <a:tr h="125700"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latin typeface="+mj-lt"/>
                          <a:cs typeface="+mj-lt"/>
                        </a:rPr>
                        <a:t>1</a:t>
                      </a:r>
                      <a:endParaRPr lang="en-US" sz="800" b="0" dirty="0">
                        <a:latin typeface="+mj-lt"/>
                        <a:cs typeface="+mj-lt"/>
                      </a:endParaRP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800" b="0" dirty="0">
                          <a:latin typeface="+mj-lt"/>
                          <a:cs typeface="+mj-lt"/>
                        </a:rPr>
                        <a:t>He is a bad dude.</a:t>
                      </a:r>
                      <a:endParaRPr lang="en-US" sz="800" b="0" dirty="0">
                        <a:latin typeface="+mj-lt"/>
                        <a:cs typeface="+mj-lt"/>
                      </a:endParaRP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pPr algn="ctr"/>
                      <a:endParaRPr lang="en-US" sz="800" b="1" dirty="0">
                        <a:solidFill>
                          <a:srgbClr val="FF0000"/>
                        </a:solidFill>
                        <a:latin typeface="+mj-lt"/>
                        <a:cs typeface="+mj-lt"/>
                      </a:endParaRPr>
                    </a:p>
                  </a:txBody>
                  <a:tcPr marL="9144" marR="9144" marT="9144" marB="9144"/>
                </a:tc>
              </a:tr>
              <a:tr h="125700"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latin typeface="+mj-lt"/>
                          <a:cs typeface="+mj-lt"/>
                        </a:rPr>
                        <a:t>2</a:t>
                      </a:r>
                      <a:endParaRPr lang="en-US" sz="800" b="0" dirty="0">
                        <a:latin typeface="+mj-lt"/>
                        <a:cs typeface="+mj-lt"/>
                      </a:endParaRP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800" b="0" dirty="0">
                          <a:latin typeface="+mj-lt"/>
                          <a:cs typeface="+mj-lt"/>
                        </a:rPr>
                        <a:t>He is a bad dude!</a:t>
                      </a:r>
                      <a:endParaRPr lang="en-US" sz="800" b="0" dirty="0">
                        <a:latin typeface="+mj-lt"/>
                        <a:cs typeface="+mj-lt"/>
                      </a:endParaRP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pPr algn="ctr"/>
                      <a:endParaRPr lang="en-US" sz="800" b="1" dirty="0">
                        <a:solidFill>
                          <a:srgbClr val="FF0000"/>
                        </a:solidFill>
                        <a:latin typeface="+mj-lt"/>
                        <a:cs typeface="+mj-lt"/>
                      </a:endParaRPr>
                    </a:p>
                  </a:txBody>
                  <a:tcPr marL="9144" marR="9144" marT="9144" marB="9144"/>
                </a:tc>
              </a:tr>
              <a:tr h="125700"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latin typeface="+mj-lt"/>
                          <a:cs typeface="+mj-lt"/>
                        </a:rPr>
                        <a:t>3</a:t>
                      </a:r>
                      <a:endParaRPr lang="en-US" sz="800" b="0" dirty="0">
                        <a:latin typeface="+mj-lt"/>
                        <a:cs typeface="+mj-lt"/>
                      </a:endParaRP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800" b="0" dirty="0">
                          <a:latin typeface="+mj-lt"/>
                          <a:cs typeface="+mj-lt"/>
                        </a:rPr>
                        <a:t>He is a bad dude…</a:t>
                      </a:r>
                      <a:endParaRPr lang="en-US" sz="800" b="0" dirty="0">
                        <a:latin typeface="+mj-lt"/>
                        <a:cs typeface="+mj-lt"/>
                      </a:endParaRP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pPr algn="ctr"/>
                      <a:endParaRPr lang="en-US" sz="800" b="1" dirty="0">
                        <a:solidFill>
                          <a:srgbClr val="FF0000"/>
                        </a:solidFill>
                        <a:latin typeface="+mj-lt"/>
                        <a:cs typeface="+mj-lt"/>
                      </a:endParaRPr>
                    </a:p>
                  </a:txBody>
                  <a:tcPr marL="9144" marR="9144" marT="9144" marB="9144"/>
                </a:tc>
              </a:tr>
            </a:tbl>
          </a:graphicData>
        </a:graphic>
      </p:graphicFrame>
    </p:spTree>
  </p:cSld>
  <p:clrMapOvr>
    <a:masterClrMapping/>
  </p:clrMapOvr>
  <p:transition spd="med">
    <p:fade/>
  </p:transition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93100" y="420575"/>
            <a:ext cx="8181300" cy="502800"/>
          </a:xfrm>
        </p:spPr>
        <p:txBody>
          <a:bodyPr/>
          <a:lstStyle/>
          <a:p>
            <a:r>
              <a:rPr lang="en-US" dirty="0"/>
              <a:t>Data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7331103" y="141172"/>
            <a:ext cx="914400" cy="914400"/>
            <a:chOff x="7331103" y="141172"/>
            <a:chExt cx="914400" cy="914400"/>
          </a:xfrm>
        </p:grpSpPr>
        <p:grpSp>
          <p:nvGrpSpPr>
            <p:cNvPr id="28" name="Group 27"/>
            <p:cNvGrpSpPr/>
            <p:nvPr/>
          </p:nvGrpSpPr>
          <p:grpSpPr>
            <a:xfrm>
              <a:off x="7331103" y="141172"/>
              <a:ext cx="914400" cy="914400"/>
              <a:chOff x="5776624" y="2188023"/>
              <a:chExt cx="1695840" cy="1816343"/>
            </a:xfrm>
          </p:grpSpPr>
          <p:grpSp>
            <p:nvGrpSpPr>
              <p:cNvPr id="29" name="Group 28"/>
              <p:cNvGrpSpPr/>
              <p:nvPr/>
            </p:nvGrpSpPr>
            <p:grpSpPr>
              <a:xfrm>
                <a:off x="6578825" y="2188023"/>
                <a:ext cx="58419" cy="1816343"/>
                <a:chOff x="7482841" y="2111311"/>
                <a:chExt cx="58419" cy="1816343"/>
              </a:xfrm>
            </p:grpSpPr>
            <p:cxnSp>
              <p:nvCxnSpPr>
                <p:cNvPr id="42" name="Connector: Curved 41"/>
                <p:cNvCxnSpPr>
                  <a:stCxn id="44" idx="1"/>
                  <a:endCxn id="45" idx="1"/>
                </p:cNvCxnSpPr>
                <p:nvPr/>
              </p:nvCxnSpPr>
              <p:spPr>
                <a:xfrm rot="10800000">
                  <a:off x="7482841" y="2209031"/>
                  <a:ext cx="12700" cy="1620905"/>
                </a:xfrm>
                <a:prstGeom prst="curvedConnector3">
                  <a:avLst>
                    <a:gd name="adj1" fmla="val 5850000"/>
                  </a:avLst>
                </a:prstGeom>
                <a:ln w="19050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Connector: Curved 42"/>
                <p:cNvCxnSpPr>
                  <a:stCxn id="45" idx="3"/>
                  <a:endCxn id="44" idx="3"/>
                </p:cNvCxnSpPr>
                <p:nvPr/>
              </p:nvCxnSpPr>
              <p:spPr>
                <a:xfrm>
                  <a:off x="7528560" y="2209030"/>
                  <a:ext cx="12700" cy="1620905"/>
                </a:xfrm>
                <a:prstGeom prst="curvedConnector3">
                  <a:avLst>
                    <a:gd name="adj1" fmla="val 6300000"/>
                  </a:avLst>
                </a:prstGeom>
                <a:ln w="19050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4" name="Google Shape;898;p88"/>
                <p:cNvSpPr txBox="1"/>
                <p:nvPr/>
              </p:nvSpPr>
              <p:spPr>
                <a:xfrm>
                  <a:off x="7482841" y="3732216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  <p:sp>
              <p:nvSpPr>
                <p:cNvPr id="45" name="Google Shape;898;p88"/>
                <p:cNvSpPr txBox="1"/>
                <p:nvPr/>
              </p:nvSpPr>
              <p:spPr>
                <a:xfrm>
                  <a:off x="7482841" y="2111311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</p:grpSp>
          <p:grpSp>
            <p:nvGrpSpPr>
              <p:cNvPr id="30" name="Group 29"/>
              <p:cNvGrpSpPr/>
              <p:nvPr/>
            </p:nvGrpSpPr>
            <p:grpSpPr>
              <a:xfrm>
                <a:off x="6578825" y="2692608"/>
                <a:ext cx="58419" cy="1311758"/>
                <a:chOff x="5889186" y="1248788"/>
                <a:chExt cx="58419" cy="1311758"/>
              </a:xfrm>
            </p:grpSpPr>
            <p:cxnSp>
              <p:nvCxnSpPr>
                <p:cNvPr id="38" name="Connector: Curved 37"/>
                <p:cNvCxnSpPr>
                  <a:stCxn id="40" idx="1"/>
                  <a:endCxn id="41" idx="1"/>
                </p:cNvCxnSpPr>
                <p:nvPr/>
              </p:nvCxnSpPr>
              <p:spPr>
                <a:xfrm rot="10800000">
                  <a:off x="5889186" y="1346507"/>
                  <a:ext cx="12700" cy="1116320"/>
                </a:xfrm>
                <a:prstGeom prst="curvedConnector3">
                  <a:avLst>
                    <a:gd name="adj1" fmla="val 4300000"/>
                  </a:avLst>
                </a:prstGeom>
                <a:ln w="19050">
                  <a:solidFill>
                    <a:schemeClr val="accent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nector: Curved 38"/>
                <p:cNvCxnSpPr>
                  <a:stCxn id="41" idx="3"/>
                  <a:endCxn id="40" idx="3"/>
                </p:cNvCxnSpPr>
                <p:nvPr/>
              </p:nvCxnSpPr>
              <p:spPr>
                <a:xfrm>
                  <a:off x="5934905" y="1346507"/>
                  <a:ext cx="12700" cy="1116320"/>
                </a:xfrm>
                <a:prstGeom prst="curvedConnector3">
                  <a:avLst>
                    <a:gd name="adj1" fmla="val 4300000"/>
                  </a:avLst>
                </a:prstGeom>
                <a:ln w="19050">
                  <a:solidFill>
                    <a:schemeClr val="accent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0" name="Google Shape;898;p88"/>
                <p:cNvSpPr txBox="1"/>
                <p:nvPr/>
              </p:nvSpPr>
              <p:spPr>
                <a:xfrm>
                  <a:off x="5889186" y="2365108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  <p:sp>
              <p:nvSpPr>
                <p:cNvPr id="41" name="Google Shape;898;p88"/>
                <p:cNvSpPr txBox="1"/>
                <p:nvPr/>
              </p:nvSpPr>
              <p:spPr>
                <a:xfrm>
                  <a:off x="5889186" y="1248788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</p:grpSp>
          <p:sp>
            <p:nvSpPr>
              <p:cNvPr id="31" name="Oval 30"/>
              <p:cNvSpPr/>
              <p:nvPr/>
            </p:nvSpPr>
            <p:spPr>
              <a:xfrm>
                <a:off x="5776624" y="2188023"/>
                <a:ext cx="1695840" cy="1807446"/>
              </a:xfrm>
              <a:prstGeom prst="ellipse">
                <a:avLst/>
              </a:prstGeom>
              <a:solidFill>
                <a:schemeClr val="bg1">
                  <a:alpha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+mj-lt"/>
                </a:endParaRPr>
              </a:p>
            </p:txBody>
          </p:sp>
          <p:grpSp>
            <p:nvGrpSpPr>
              <p:cNvPr id="32" name="Group 31"/>
              <p:cNvGrpSpPr/>
              <p:nvPr/>
            </p:nvGrpSpPr>
            <p:grpSpPr>
              <a:xfrm>
                <a:off x="6578825" y="3138427"/>
                <a:ext cx="58419" cy="768220"/>
                <a:chOff x="1190898" y="3138427"/>
                <a:chExt cx="58419" cy="768220"/>
              </a:xfrm>
            </p:grpSpPr>
            <p:cxnSp>
              <p:nvCxnSpPr>
                <p:cNvPr id="36" name="Connector: Curved 35"/>
                <p:cNvCxnSpPr>
                  <a:stCxn id="34" idx="1"/>
                  <a:endCxn id="35" idx="1"/>
                </p:cNvCxnSpPr>
                <p:nvPr/>
              </p:nvCxnSpPr>
              <p:spPr>
                <a:xfrm rot="10800000">
                  <a:off x="1190898" y="3138427"/>
                  <a:ext cx="12700" cy="768220"/>
                </a:xfrm>
                <a:prstGeom prst="curvedConnector3">
                  <a:avLst>
                    <a:gd name="adj1" fmla="val 2950000"/>
                  </a:avLst>
                </a:prstGeom>
                <a:ln w="19050">
                  <a:solidFill>
                    <a:schemeClr val="accent5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Connector: Curved 36"/>
                <p:cNvCxnSpPr>
                  <a:stCxn id="35" idx="3"/>
                  <a:endCxn id="34" idx="3"/>
                </p:cNvCxnSpPr>
                <p:nvPr/>
              </p:nvCxnSpPr>
              <p:spPr>
                <a:xfrm>
                  <a:off x="1236617" y="3138427"/>
                  <a:ext cx="12700" cy="768220"/>
                </a:xfrm>
                <a:prstGeom prst="curvedConnector3">
                  <a:avLst>
                    <a:gd name="adj1" fmla="val 3000000"/>
                  </a:avLst>
                </a:prstGeom>
                <a:ln w="19050">
                  <a:solidFill>
                    <a:schemeClr val="accent5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3" name="Group 32"/>
              <p:cNvGrpSpPr/>
              <p:nvPr/>
            </p:nvGrpSpPr>
            <p:grpSpPr>
              <a:xfrm>
                <a:off x="6578825" y="3040708"/>
                <a:ext cx="45719" cy="963658"/>
                <a:chOff x="5501641" y="2963996"/>
                <a:chExt cx="45719" cy="963658"/>
              </a:xfrm>
            </p:grpSpPr>
            <p:sp>
              <p:nvSpPr>
                <p:cNvPr id="34" name="Google Shape;898;p88"/>
                <p:cNvSpPr txBox="1"/>
                <p:nvPr/>
              </p:nvSpPr>
              <p:spPr>
                <a:xfrm>
                  <a:off x="5501641" y="3732216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  <p:sp>
              <p:nvSpPr>
                <p:cNvPr id="35" name="Google Shape;898;p88"/>
                <p:cNvSpPr txBox="1"/>
                <p:nvPr/>
              </p:nvSpPr>
              <p:spPr>
                <a:xfrm>
                  <a:off x="5501641" y="2963996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</p:grpSp>
        </p:grpSp>
        <p:sp>
          <p:nvSpPr>
            <p:cNvPr id="9" name="Google Shape;898;p88"/>
            <p:cNvSpPr txBox="1"/>
            <p:nvPr/>
          </p:nvSpPr>
          <p:spPr>
            <a:xfrm>
              <a:off x="7436418" y="766157"/>
              <a:ext cx="668161" cy="1069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4" tIns="9144" rIns="9144" bIns="9144" anchor="t" anchorCtr="0">
              <a:spAutoFit/>
            </a:bodyPr>
            <a:lstStyle/>
            <a:p>
              <a:pPr marR="0" lvl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500" b="1" dirty="0">
                  <a:solidFill>
                    <a:schemeClr val="accent5"/>
                  </a:solidFill>
                  <a:latin typeface="+mj-lt"/>
                  <a:ea typeface="Montserrat"/>
                  <a:cs typeface="+mj-lt"/>
                  <a:sym typeface="Montserrat"/>
                </a:rPr>
                <a:t>Build</a:t>
              </a:r>
              <a:endParaRPr lang="en-US" sz="500" b="1" dirty="0">
                <a:solidFill>
                  <a:schemeClr val="accent5"/>
                </a:solidFill>
                <a:latin typeface="+mj-lt"/>
                <a:ea typeface="Montserrat"/>
                <a:cs typeface="+mj-lt"/>
                <a:sym typeface="Montserrat"/>
              </a:endParaRPr>
            </a:p>
          </p:txBody>
        </p:sp>
      </p:grpSp>
      <p:sp>
        <p:nvSpPr>
          <p:cNvPr id="25" name="Google Shape;898;p88"/>
          <p:cNvSpPr txBox="1"/>
          <p:nvPr/>
        </p:nvSpPr>
        <p:spPr>
          <a:xfrm>
            <a:off x="611038" y="869579"/>
            <a:ext cx="5832005" cy="441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An often overlooked aspect of model building is data </a:t>
            </a:r>
            <a:r>
              <a:rPr lang="en-US" sz="1200" b="1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label consistency</a:t>
            </a:r>
            <a:r>
              <a:rPr lang="en-US" sz="12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. Inconsistent labels can severely impact model performance </a:t>
            </a:r>
            <a:endParaRPr lang="en-US" sz="12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sp>
        <p:nvSpPr>
          <p:cNvPr id="26" name="Google Shape;898;p88"/>
          <p:cNvSpPr txBox="1"/>
          <p:nvPr/>
        </p:nvSpPr>
        <p:spPr>
          <a:xfrm>
            <a:off x="607124" y="1805767"/>
            <a:ext cx="2367567" cy="7263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In this example, we can see that the same set of instructions can be interpreted many ways by annotators.</a:t>
            </a:r>
            <a:endParaRPr lang="en-US" sz="1000" b="1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4703704" y="1875460"/>
            <a:ext cx="1074428" cy="868287"/>
            <a:chOff x="4480559" y="1595932"/>
            <a:chExt cx="1193895" cy="868287"/>
          </a:xfrm>
        </p:grpSpPr>
        <p:grpSp>
          <p:nvGrpSpPr>
            <p:cNvPr id="5" name="Group 4"/>
            <p:cNvGrpSpPr/>
            <p:nvPr/>
          </p:nvGrpSpPr>
          <p:grpSpPr>
            <a:xfrm>
              <a:off x="4480559" y="1595932"/>
              <a:ext cx="1193895" cy="868287"/>
              <a:chOff x="3777175" y="1892105"/>
              <a:chExt cx="1392702" cy="1012874"/>
            </a:xfrm>
          </p:grpSpPr>
          <p:sp>
            <p:nvSpPr>
              <p:cNvPr id="2" name="Rectangle 1"/>
              <p:cNvSpPr/>
              <p:nvPr/>
            </p:nvSpPr>
            <p:spPr>
              <a:xfrm>
                <a:off x="3777175" y="1892105"/>
                <a:ext cx="1392702" cy="679645"/>
              </a:xfrm>
              <a:prstGeom prst="rect">
                <a:avLst/>
              </a:prstGeom>
              <a:solidFill>
                <a:schemeClr val="accent6">
                  <a:lumMod val="25000"/>
                  <a:lumOff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+mj-lt"/>
                </a:endParaRP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3777175" y="2571751"/>
                <a:ext cx="1392702" cy="333228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+mj-lt"/>
                </a:endParaRPr>
              </a:p>
            </p:txBody>
          </p:sp>
          <p:sp>
            <p:nvSpPr>
              <p:cNvPr id="4" name="Isosceles Triangle 3"/>
              <p:cNvSpPr/>
              <p:nvPr/>
            </p:nvSpPr>
            <p:spPr>
              <a:xfrm>
                <a:off x="3833446" y="2175291"/>
                <a:ext cx="1111348" cy="417907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+mj-lt"/>
                </a:endParaRPr>
              </a:p>
            </p:txBody>
          </p:sp>
          <p:sp>
            <p:nvSpPr>
              <p:cNvPr id="46" name="Isosceles Triangle 45"/>
              <p:cNvSpPr/>
              <p:nvPr/>
            </p:nvSpPr>
            <p:spPr>
              <a:xfrm>
                <a:off x="4316886" y="2111475"/>
                <a:ext cx="533728" cy="648917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+mj-lt"/>
                </a:endParaRPr>
              </a:p>
            </p:txBody>
          </p:sp>
        </p:grpSp>
        <p:sp>
          <p:nvSpPr>
            <p:cNvPr id="6" name="Rectangle 5"/>
            <p:cNvSpPr/>
            <p:nvPr/>
          </p:nvSpPr>
          <p:spPr>
            <a:xfrm>
              <a:off x="4528797" y="1831981"/>
              <a:ext cx="965936" cy="364964"/>
            </a:xfrm>
            <a:prstGeom prst="rect">
              <a:avLst/>
            </a:prstGeom>
            <a:noFill/>
            <a:ln w="127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  <a:cs typeface="+mj-lt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4943227" y="1783135"/>
              <a:ext cx="457539" cy="556284"/>
            </a:xfrm>
            <a:prstGeom prst="rect">
              <a:avLst/>
            </a:prstGeom>
            <a:noFill/>
            <a:ln w="127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  <a:cs typeface="+mj-lt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032317" y="1875460"/>
            <a:ext cx="1074428" cy="868287"/>
            <a:chOff x="5936566" y="1595932"/>
            <a:chExt cx="1193895" cy="868287"/>
          </a:xfrm>
        </p:grpSpPr>
        <p:grpSp>
          <p:nvGrpSpPr>
            <p:cNvPr id="47" name="Group 46"/>
            <p:cNvGrpSpPr/>
            <p:nvPr/>
          </p:nvGrpSpPr>
          <p:grpSpPr>
            <a:xfrm>
              <a:off x="5936566" y="1595932"/>
              <a:ext cx="1193895" cy="868287"/>
              <a:chOff x="3777175" y="1892105"/>
              <a:chExt cx="1392702" cy="1012874"/>
            </a:xfrm>
          </p:grpSpPr>
          <p:sp>
            <p:nvSpPr>
              <p:cNvPr id="48" name="Rectangle 47"/>
              <p:cNvSpPr/>
              <p:nvPr/>
            </p:nvSpPr>
            <p:spPr>
              <a:xfrm>
                <a:off x="3777175" y="1892105"/>
                <a:ext cx="1392702" cy="679645"/>
              </a:xfrm>
              <a:prstGeom prst="rect">
                <a:avLst/>
              </a:prstGeom>
              <a:solidFill>
                <a:schemeClr val="accent6">
                  <a:lumMod val="25000"/>
                  <a:lumOff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+mj-lt"/>
                </a:endParaRPr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3777175" y="2571751"/>
                <a:ext cx="1392702" cy="333228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+mj-lt"/>
                </a:endParaRPr>
              </a:p>
            </p:txBody>
          </p:sp>
          <p:sp>
            <p:nvSpPr>
              <p:cNvPr id="50" name="Isosceles Triangle 49"/>
              <p:cNvSpPr/>
              <p:nvPr/>
            </p:nvSpPr>
            <p:spPr>
              <a:xfrm>
                <a:off x="3833446" y="2175291"/>
                <a:ext cx="1111348" cy="417907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+mj-lt"/>
                </a:endParaRPr>
              </a:p>
            </p:txBody>
          </p:sp>
          <p:sp>
            <p:nvSpPr>
              <p:cNvPr id="51" name="Isosceles Triangle 50"/>
              <p:cNvSpPr/>
              <p:nvPr/>
            </p:nvSpPr>
            <p:spPr>
              <a:xfrm>
                <a:off x="4316886" y="2111475"/>
                <a:ext cx="533728" cy="648917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+mj-lt"/>
                </a:endParaRPr>
              </a:p>
            </p:txBody>
          </p:sp>
        </p:grpSp>
        <p:sp>
          <p:nvSpPr>
            <p:cNvPr id="65" name="Rectangle 64"/>
            <p:cNvSpPr/>
            <p:nvPr/>
          </p:nvSpPr>
          <p:spPr>
            <a:xfrm>
              <a:off x="5984804" y="1831981"/>
              <a:ext cx="596971" cy="364964"/>
            </a:xfrm>
            <a:prstGeom prst="rect">
              <a:avLst/>
            </a:prstGeom>
            <a:noFill/>
            <a:ln w="127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  <a:cs typeface="+mj-lt"/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6399234" y="1783135"/>
              <a:ext cx="457539" cy="556284"/>
            </a:xfrm>
            <a:prstGeom prst="rect">
              <a:avLst/>
            </a:prstGeom>
            <a:noFill/>
            <a:ln w="127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  <a:cs typeface="+mj-lt"/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6734133" y="2060575"/>
              <a:ext cx="203376" cy="136370"/>
            </a:xfrm>
            <a:prstGeom prst="rect">
              <a:avLst/>
            </a:prstGeom>
            <a:noFill/>
            <a:ln w="127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  <a:cs typeface="+mj-lt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7331104" y="1875460"/>
            <a:ext cx="1074428" cy="868287"/>
            <a:chOff x="7331103" y="1595932"/>
            <a:chExt cx="1193895" cy="868287"/>
          </a:xfrm>
        </p:grpSpPr>
        <p:grpSp>
          <p:nvGrpSpPr>
            <p:cNvPr id="52" name="Group 51"/>
            <p:cNvGrpSpPr/>
            <p:nvPr/>
          </p:nvGrpSpPr>
          <p:grpSpPr>
            <a:xfrm>
              <a:off x="7331103" y="1595932"/>
              <a:ext cx="1193895" cy="868287"/>
              <a:chOff x="3777175" y="1892105"/>
              <a:chExt cx="1392702" cy="1012874"/>
            </a:xfrm>
          </p:grpSpPr>
          <p:sp>
            <p:nvSpPr>
              <p:cNvPr id="53" name="Rectangle 52"/>
              <p:cNvSpPr/>
              <p:nvPr/>
            </p:nvSpPr>
            <p:spPr>
              <a:xfrm>
                <a:off x="3777175" y="1892105"/>
                <a:ext cx="1392702" cy="679645"/>
              </a:xfrm>
              <a:prstGeom prst="rect">
                <a:avLst/>
              </a:prstGeom>
              <a:solidFill>
                <a:schemeClr val="accent6">
                  <a:lumMod val="25000"/>
                  <a:lumOff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+mj-lt"/>
                </a:endParaRPr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3777175" y="2571751"/>
                <a:ext cx="1392702" cy="333228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+mj-lt"/>
                </a:endParaRPr>
              </a:p>
            </p:txBody>
          </p:sp>
          <p:sp>
            <p:nvSpPr>
              <p:cNvPr id="55" name="Isosceles Triangle 54"/>
              <p:cNvSpPr/>
              <p:nvPr/>
            </p:nvSpPr>
            <p:spPr>
              <a:xfrm>
                <a:off x="3833446" y="2175291"/>
                <a:ext cx="1111348" cy="417907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+mj-lt"/>
                </a:endParaRPr>
              </a:p>
            </p:txBody>
          </p:sp>
          <p:sp>
            <p:nvSpPr>
              <p:cNvPr id="56" name="Isosceles Triangle 55"/>
              <p:cNvSpPr/>
              <p:nvPr/>
            </p:nvSpPr>
            <p:spPr>
              <a:xfrm>
                <a:off x="4316886" y="2111475"/>
                <a:ext cx="533728" cy="648917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+mj-lt"/>
                </a:endParaRPr>
              </a:p>
            </p:txBody>
          </p:sp>
        </p:grpSp>
        <p:sp>
          <p:nvSpPr>
            <p:cNvPr id="68" name="Rectangle 67"/>
            <p:cNvSpPr/>
            <p:nvPr/>
          </p:nvSpPr>
          <p:spPr>
            <a:xfrm>
              <a:off x="7372048" y="1783135"/>
              <a:ext cx="959997" cy="556284"/>
            </a:xfrm>
            <a:prstGeom prst="rect">
              <a:avLst/>
            </a:prstGeom>
            <a:noFill/>
            <a:ln w="127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  <a:cs typeface="+mj-lt"/>
              </a:endParaRPr>
            </a:p>
          </p:txBody>
        </p:sp>
      </p:grpSp>
      <p:sp>
        <p:nvSpPr>
          <p:cNvPr id="70" name="Google Shape;898;p88"/>
          <p:cNvSpPr txBox="1"/>
          <p:nvPr/>
        </p:nvSpPr>
        <p:spPr>
          <a:xfrm>
            <a:off x="4703703" y="1690993"/>
            <a:ext cx="805230" cy="160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Annotator 1</a:t>
            </a:r>
            <a:endParaRPr lang="en-US" sz="800" b="1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sp>
        <p:nvSpPr>
          <p:cNvPr id="71" name="Google Shape;898;p88"/>
          <p:cNvSpPr txBox="1"/>
          <p:nvPr/>
        </p:nvSpPr>
        <p:spPr>
          <a:xfrm>
            <a:off x="6046799" y="1690993"/>
            <a:ext cx="805230" cy="160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Annotator 2</a:t>
            </a:r>
            <a:endParaRPr lang="en-US" sz="800" b="1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sp>
        <p:nvSpPr>
          <p:cNvPr id="72" name="Google Shape;898;p88"/>
          <p:cNvSpPr txBox="1"/>
          <p:nvPr/>
        </p:nvSpPr>
        <p:spPr>
          <a:xfrm>
            <a:off x="7331103" y="1690993"/>
            <a:ext cx="805230" cy="160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Annotator 3</a:t>
            </a:r>
            <a:endParaRPr lang="en-US" sz="800" b="1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sp>
        <p:nvSpPr>
          <p:cNvPr id="73" name="Google Shape;898;p88"/>
          <p:cNvSpPr txBox="1"/>
          <p:nvPr/>
        </p:nvSpPr>
        <p:spPr>
          <a:xfrm>
            <a:off x="3502651" y="2133947"/>
            <a:ext cx="873788" cy="5493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marR="0"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Draw a </a:t>
            </a:r>
            <a:r>
              <a:rPr lang="en-US" sz="1000" dirty="0">
                <a:solidFill>
                  <a:srgbClr val="FF0000"/>
                </a:solidFill>
                <a:latin typeface="+mj-lt"/>
                <a:ea typeface="Montserrat"/>
                <a:cs typeface="+mj-lt"/>
                <a:sym typeface="Montserrat"/>
              </a:rPr>
              <a:t>box</a:t>
            </a: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 around triangles</a:t>
            </a:r>
            <a:endParaRPr lang="en-US" sz="1000" b="1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sp>
        <p:nvSpPr>
          <p:cNvPr id="74" name="Google Shape;898;p88"/>
          <p:cNvSpPr txBox="1"/>
          <p:nvPr/>
        </p:nvSpPr>
        <p:spPr>
          <a:xfrm>
            <a:off x="3397250" y="3624695"/>
            <a:ext cx="1083309" cy="7263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marR="0"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Mark label as </a:t>
            </a:r>
            <a:r>
              <a:rPr lang="en-US" sz="1000" dirty="0">
                <a:solidFill>
                  <a:schemeClr val="accent4"/>
                </a:solidFill>
                <a:latin typeface="+mj-lt"/>
                <a:ea typeface="Montserrat"/>
                <a:cs typeface="+mj-lt"/>
                <a:sym typeface="Montserrat"/>
              </a:rPr>
              <a:t>positive</a:t>
            </a: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 or </a:t>
            </a:r>
            <a:r>
              <a:rPr lang="en-US" sz="1000" dirty="0">
                <a:solidFill>
                  <a:srgbClr val="FF0000"/>
                </a:solidFill>
                <a:latin typeface="+mj-lt"/>
                <a:ea typeface="Montserrat"/>
                <a:cs typeface="+mj-lt"/>
                <a:sym typeface="Montserrat"/>
              </a:rPr>
              <a:t>negative</a:t>
            </a: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 sentiment</a:t>
            </a:r>
            <a:endParaRPr lang="en-US" sz="10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sp>
        <p:nvSpPr>
          <p:cNvPr id="75" name="Google Shape;898;p88"/>
          <p:cNvSpPr txBox="1"/>
          <p:nvPr/>
        </p:nvSpPr>
        <p:spPr>
          <a:xfrm>
            <a:off x="4683287" y="3419873"/>
            <a:ext cx="805230" cy="160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Annotator 1</a:t>
            </a:r>
            <a:endParaRPr lang="en-US" sz="800" b="1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sp>
        <p:nvSpPr>
          <p:cNvPr id="76" name="Google Shape;898;p88"/>
          <p:cNvSpPr txBox="1"/>
          <p:nvPr/>
        </p:nvSpPr>
        <p:spPr>
          <a:xfrm>
            <a:off x="6645774" y="3419873"/>
            <a:ext cx="805230" cy="160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Annotator 2</a:t>
            </a:r>
            <a:endParaRPr lang="en-US" sz="800" b="1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sp>
        <p:nvSpPr>
          <p:cNvPr id="77" name="Google Shape;898;p88"/>
          <p:cNvSpPr txBox="1"/>
          <p:nvPr/>
        </p:nvSpPr>
        <p:spPr>
          <a:xfrm>
            <a:off x="4703703" y="2758301"/>
            <a:ext cx="805230" cy="195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(</a:t>
            </a:r>
            <a:r>
              <a:rPr lang="en-US" sz="1000" b="1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2</a:t>
            </a: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 boxes)</a:t>
            </a:r>
            <a:endParaRPr lang="en-US" sz="1000" b="1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sp>
        <p:nvSpPr>
          <p:cNvPr id="78" name="Google Shape;898;p88"/>
          <p:cNvSpPr txBox="1"/>
          <p:nvPr/>
        </p:nvSpPr>
        <p:spPr>
          <a:xfrm>
            <a:off x="6046799" y="2758301"/>
            <a:ext cx="805230" cy="195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(</a:t>
            </a:r>
            <a:r>
              <a:rPr lang="en-US" sz="1000" b="1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3</a:t>
            </a: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 boxes)</a:t>
            </a:r>
            <a:endParaRPr lang="en-US" sz="1000" b="1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sp>
        <p:nvSpPr>
          <p:cNvPr id="79" name="Google Shape;898;p88"/>
          <p:cNvSpPr txBox="1"/>
          <p:nvPr/>
        </p:nvSpPr>
        <p:spPr>
          <a:xfrm>
            <a:off x="7331103" y="2758301"/>
            <a:ext cx="805230" cy="195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(</a:t>
            </a:r>
            <a:r>
              <a:rPr lang="en-US" sz="1000" b="1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1</a:t>
            </a: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 box)</a:t>
            </a:r>
            <a:endParaRPr lang="en-US" sz="1000" b="1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cxnSp>
        <p:nvCxnSpPr>
          <p:cNvPr id="80" name="Straight Connector 79"/>
          <p:cNvCxnSpPr/>
          <p:nvPr/>
        </p:nvCxnSpPr>
        <p:spPr>
          <a:xfrm>
            <a:off x="4480559" y="1711056"/>
            <a:ext cx="0" cy="1140222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4518659" y="3419873"/>
            <a:ext cx="0" cy="822055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3222171" y="3069474"/>
            <a:ext cx="5319486" cy="0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4683287" y="3624695"/>
          <a:ext cx="1759758" cy="55880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431165"/>
                <a:gridCol w="994533"/>
                <a:gridCol w="334060"/>
              </a:tblGrid>
              <a:tr h="125700">
                <a:tc>
                  <a:txBody>
                    <a:bodyPr/>
                    <a:p>
                      <a:r>
                        <a:rPr lang="en-US" sz="800" b="0" dirty="0">
                          <a:latin typeface="+mj-lt"/>
                          <a:cs typeface="+mj-lt"/>
                        </a:rPr>
                        <a:t>User ID</a:t>
                      </a:r>
                      <a:endParaRPr lang="en-US" sz="800" b="0" dirty="0">
                        <a:latin typeface="+mj-lt"/>
                        <a:cs typeface="+mj-lt"/>
                      </a:endParaRPr>
                    </a:p>
                  </a:txBody>
                  <a:tcPr marL="9144" marR="9144" marT="9144" marB="9144"/>
                </a:tc>
                <a:tc>
                  <a:txBody>
                    <a:bodyPr/>
                    <a:p>
                      <a:r>
                        <a:rPr lang="en-US" sz="800" b="0" dirty="0">
                          <a:latin typeface="+mj-lt"/>
                          <a:cs typeface="+mj-lt"/>
                        </a:rPr>
                        <a:t>Text</a:t>
                      </a:r>
                      <a:endParaRPr lang="en-US" sz="800" b="0" dirty="0">
                        <a:latin typeface="+mj-lt"/>
                        <a:cs typeface="+mj-lt"/>
                      </a:endParaRPr>
                    </a:p>
                  </a:txBody>
                  <a:tcPr marL="9144" marR="9144" marT="9144" marB="9144"/>
                </a:tc>
                <a:tc>
                  <a:txBody>
                    <a:bodyPr/>
                    <a:p>
                      <a:r>
                        <a:rPr lang="en-US" sz="800" b="0" dirty="0">
                          <a:latin typeface="+mj-lt"/>
                          <a:cs typeface="+mj-lt"/>
                        </a:rPr>
                        <a:t>Label</a:t>
                      </a:r>
                      <a:endParaRPr lang="en-US" sz="800" b="0" dirty="0">
                        <a:latin typeface="+mj-lt"/>
                        <a:cs typeface="+mj-lt"/>
                      </a:endParaRPr>
                    </a:p>
                  </a:txBody>
                  <a:tcPr marL="9144" marR="9144" marT="9144" marB="9144"/>
                </a:tc>
              </a:tr>
              <a:tr h="125700">
                <a:tc>
                  <a:txBody>
                    <a:bodyPr/>
                    <a:p>
                      <a:pPr algn="ctr"/>
                      <a:r>
                        <a:rPr lang="en-US" sz="800" b="0" dirty="0">
                          <a:latin typeface="+mj-lt"/>
                          <a:cs typeface="+mj-lt"/>
                        </a:rPr>
                        <a:t>1</a:t>
                      </a:r>
                      <a:endParaRPr lang="en-US" sz="800" b="0" dirty="0">
                        <a:latin typeface="+mj-lt"/>
                        <a:cs typeface="+mj-lt"/>
                      </a:endParaRPr>
                    </a:p>
                  </a:txBody>
                  <a:tcPr marL="9144" marR="9144" marT="9144" marB="9144"/>
                </a:tc>
                <a:tc>
                  <a:txBody>
                    <a:bodyPr/>
                    <a:p>
                      <a:r>
                        <a:rPr lang="en-US" sz="800" b="0" dirty="0">
                          <a:latin typeface="+mj-lt"/>
                          <a:cs typeface="+mj-lt"/>
                        </a:rPr>
                        <a:t>He is a bad dude.</a:t>
                      </a:r>
                      <a:endParaRPr lang="en-US" sz="800" b="0" dirty="0">
                        <a:latin typeface="+mj-lt"/>
                        <a:cs typeface="+mj-lt"/>
                      </a:endParaRPr>
                    </a:p>
                  </a:txBody>
                  <a:tcPr marL="9144" marR="9144" marT="9144" marB="9144"/>
                </a:tc>
                <a:tc>
                  <a:txBody>
                    <a:bodyPr/>
                    <a:p>
                      <a:pPr algn="ctr"/>
                      <a:r>
                        <a:rPr lang="en-US" sz="800" b="1" dirty="0">
                          <a:solidFill>
                            <a:schemeClr val="accent4"/>
                          </a:solidFill>
                          <a:latin typeface="+mj-lt"/>
                          <a:cs typeface="+mj-lt"/>
                        </a:rPr>
                        <a:t>+</a:t>
                      </a:r>
                      <a:endParaRPr lang="en-US" sz="800" b="1" dirty="0">
                        <a:solidFill>
                          <a:schemeClr val="accent4"/>
                        </a:solidFill>
                        <a:latin typeface="+mj-lt"/>
                        <a:cs typeface="+mj-lt"/>
                      </a:endParaRPr>
                    </a:p>
                  </a:txBody>
                  <a:tcPr marL="9144" marR="9144" marT="9144" marB="9144"/>
                </a:tc>
              </a:tr>
              <a:tr h="139700">
                <a:tc>
                  <a:txBody>
                    <a:bodyPr/>
                    <a:p>
                      <a:pPr algn="ctr"/>
                      <a:r>
                        <a:rPr lang="en-US" sz="800" b="0" dirty="0">
                          <a:latin typeface="+mj-lt"/>
                          <a:cs typeface="+mj-lt"/>
                        </a:rPr>
                        <a:t>2</a:t>
                      </a:r>
                      <a:endParaRPr lang="en-US" sz="800" b="0" dirty="0">
                        <a:latin typeface="+mj-lt"/>
                        <a:cs typeface="+mj-lt"/>
                      </a:endParaRPr>
                    </a:p>
                  </a:txBody>
                  <a:tcPr marL="9144" marR="9144" marT="9144" marB="9144"/>
                </a:tc>
                <a:tc>
                  <a:txBody>
                    <a:bodyPr/>
                    <a:p>
                      <a:r>
                        <a:rPr lang="en-US" sz="800" b="0" dirty="0">
                          <a:latin typeface="+mj-lt"/>
                          <a:cs typeface="+mj-lt"/>
                        </a:rPr>
                        <a:t>He is a bad dude!</a:t>
                      </a:r>
                      <a:endParaRPr lang="en-US" sz="800" b="0" dirty="0">
                        <a:latin typeface="+mj-lt"/>
                        <a:cs typeface="+mj-lt"/>
                      </a:endParaRPr>
                    </a:p>
                  </a:txBody>
                  <a:tcPr marL="9144" marR="9144" marT="9144" marB="9144"/>
                </a:tc>
                <a:tc>
                  <a:txBody>
                    <a:bodyPr/>
                    <a:p>
                      <a:pPr algn="ctr"/>
                      <a:r>
                        <a:rPr lang="en-US" sz="800" b="1" dirty="0">
                          <a:solidFill>
                            <a:schemeClr val="accent4"/>
                          </a:solidFill>
                          <a:latin typeface="+mj-lt"/>
                          <a:cs typeface="+mj-lt"/>
                        </a:rPr>
                        <a:t>+</a:t>
                      </a:r>
                      <a:endParaRPr lang="en-US" sz="800" b="1" dirty="0">
                        <a:solidFill>
                          <a:schemeClr val="accent4"/>
                        </a:solidFill>
                        <a:latin typeface="+mj-lt"/>
                        <a:cs typeface="+mj-lt"/>
                      </a:endParaRPr>
                    </a:p>
                  </a:txBody>
                  <a:tcPr marL="9144" marR="9144" marT="9144" marB="9144"/>
                </a:tc>
              </a:tr>
              <a:tr h="125700">
                <a:tc>
                  <a:txBody>
                    <a:bodyPr/>
                    <a:p>
                      <a:pPr algn="ctr"/>
                      <a:r>
                        <a:rPr lang="en-US" sz="800" b="0" dirty="0">
                          <a:latin typeface="+mj-lt"/>
                          <a:cs typeface="+mj-lt"/>
                        </a:rPr>
                        <a:t>3</a:t>
                      </a:r>
                      <a:endParaRPr lang="en-US" sz="800" b="0" dirty="0">
                        <a:latin typeface="+mj-lt"/>
                        <a:cs typeface="+mj-lt"/>
                      </a:endParaRPr>
                    </a:p>
                  </a:txBody>
                  <a:tcPr marL="9144" marR="9144" marT="9144" marB="9144"/>
                </a:tc>
                <a:tc>
                  <a:txBody>
                    <a:bodyPr/>
                    <a:p>
                      <a:r>
                        <a:rPr lang="en-US" sz="800" b="0" dirty="0">
                          <a:latin typeface="+mj-lt"/>
                          <a:cs typeface="+mj-lt"/>
                        </a:rPr>
                        <a:t>He is a bad dude…</a:t>
                      </a:r>
                      <a:endParaRPr lang="en-US" sz="800" b="0" dirty="0">
                        <a:latin typeface="+mj-lt"/>
                        <a:cs typeface="+mj-lt"/>
                      </a:endParaRPr>
                    </a:p>
                  </a:txBody>
                  <a:tcPr marL="9144" marR="9144" marT="9144" marB="9144"/>
                </a:tc>
                <a:tc>
                  <a:txBody>
                    <a:bodyPr/>
                    <a:p>
                      <a:pPr algn="ctr"/>
                      <a:r>
                        <a:rPr lang="en-US" sz="800" b="1" dirty="0">
                          <a:solidFill>
                            <a:schemeClr val="accent4"/>
                          </a:solidFill>
                          <a:latin typeface="+mj-lt"/>
                          <a:cs typeface="+mj-lt"/>
                        </a:rPr>
                        <a:t>+</a:t>
                      </a:r>
                      <a:endParaRPr lang="en-US" sz="800" b="1" dirty="0">
                        <a:solidFill>
                          <a:schemeClr val="accent4"/>
                        </a:solidFill>
                        <a:latin typeface="+mj-lt"/>
                        <a:cs typeface="+mj-lt"/>
                      </a:endParaRPr>
                    </a:p>
                  </a:txBody>
                  <a:tcPr marL="9144" marR="9144" marT="9144" marB="9144"/>
                </a:tc>
              </a:tr>
            </a:tbl>
          </a:graphicData>
        </a:graphic>
      </p:graphicFrame>
      <p:graphicFrame>
        <p:nvGraphicFramePr>
          <p:cNvPr id="13" name="Table 11"/>
          <p:cNvGraphicFramePr>
            <a:graphicFrameLocks noGrp="1"/>
          </p:cNvGraphicFramePr>
          <p:nvPr/>
        </p:nvGraphicFramePr>
        <p:xfrm>
          <a:off x="6645774" y="3624695"/>
          <a:ext cx="1759758" cy="55880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443865"/>
                <a:gridCol w="981552"/>
                <a:gridCol w="334341"/>
              </a:tblGrid>
              <a:tr h="125700">
                <a:tc>
                  <a:txBody>
                    <a:bodyPr/>
                    <a:p>
                      <a:r>
                        <a:rPr lang="en-US" sz="800" b="0" dirty="0">
                          <a:latin typeface="+mj-lt"/>
                          <a:cs typeface="+mj-lt"/>
                        </a:rPr>
                        <a:t>User ID</a:t>
                      </a:r>
                      <a:endParaRPr lang="en-US" sz="800" b="0" dirty="0">
                        <a:latin typeface="+mj-lt"/>
                        <a:cs typeface="+mj-lt"/>
                      </a:endParaRPr>
                    </a:p>
                  </a:txBody>
                  <a:tcPr marL="9144" marR="9144" marT="9144" marB="9144"/>
                </a:tc>
                <a:tc>
                  <a:txBody>
                    <a:bodyPr/>
                    <a:p>
                      <a:r>
                        <a:rPr lang="en-US" sz="800" b="0" dirty="0">
                          <a:latin typeface="+mj-lt"/>
                          <a:cs typeface="+mj-lt"/>
                        </a:rPr>
                        <a:t>Text</a:t>
                      </a:r>
                      <a:endParaRPr lang="en-US" sz="800" b="0" dirty="0">
                        <a:latin typeface="+mj-lt"/>
                        <a:cs typeface="+mj-lt"/>
                      </a:endParaRPr>
                    </a:p>
                  </a:txBody>
                  <a:tcPr marL="9144" marR="9144" marT="9144" marB="9144"/>
                </a:tc>
                <a:tc>
                  <a:txBody>
                    <a:bodyPr/>
                    <a:p>
                      <a:r>
                        <a:rPr lang="en-US" sz="800" b="0" dirty="0">
                          <a:latin typeface="+mj-lt"/>
                          <a:cs typeface="+mj-lt"/>
                        </a:rPr>
                        <a:t>Label</a:t>
                      </a:r>
                      <a:endParaRPr lang="en-US" sz="800" b="0" dirty="0">
                        <a:latin typeface="+mj-lt"/>
                        <a:cs typeface="+mj-lt"/>
                      </a:endParaRPr>
                    </a:p>
                  </a:txBody>
                  <a:tcPr marL="9144" marR="9144" marT="9144" marB="9144"/>
                </a:tc>
              </a:tr>
              <a:tr h="125700">
                <a:tc>
                  <a:txBody>
                    <a:bodyPr/>
                    <a:p>
                      <a:pPr algn="ctr"/>
                      <a:r>
                        <a:rPr lang="en-US" sz="800" b="0" dirty="0">
                          <a:latin typeface="+mj-lt"/>
                          <a:cs typeface="+mj-lt"/>
                        </a:rPr>
                        <a:t>1</a:t>
                      </a:r>
                      <a:endParaRPr lang="en-US" sz="800" b="0" dirty="0">
                        <a:latin typeface="+mj-lt"/>
                        <a:cs typeface="+mj-lt"/>
                      </a:endParaRPr>
                    </a:p>
                  </a:txBody>
                  <a:tcPr marL="9144" marR="9144" marT="9144" marB="9144"/>
                </a:tc>
                <a:tc>
                  <a:txBody>
                    <a:bodyPr/>
                    <a:p>
                      <a:r>
                        <a:rPr lang="en-US" sz="800" b="0" dirty="0">
                          <a:latin typeface="+mj-lt"/>
                          <a:cs typeface="+mj-lt"/>
                        </a:rPr>
                        <a:t>He is a bad dude.</a:t>
                      </a:r>
                      <a:endParaRPr lang="en-US" sz="800" b="0" dirty="0">
                        <a:latin typeface="+mj-lt"/>
                        <a:cs typeface="+mj-lt"/>
                      </a:endParaRPr>
                    </a:p>
                  </a:txBody>
                  <a:tcPr marL="9144" marR="9144" marT="9144" marB="9144"/>
                </a:tc>
                <a:tc>
                  <a:txBody>
                    <a:bodyPr/>
                    <a:p>
                      <a:pPr algn="ctr"/>
                      <a:r>
                        <a:rPr lang="en-US" sz="800" b="1" dirty="0">
                          <a:solidFill>
                            <a:srgbClr val="FF0000"/>
                          </a:solidFill>
                          <a:latin typeface="+mj-lt"/>
                          <a:cs typeface="+mj-lt"/>
                        </a:rPr>
                        <a:t>-</a:t>
                      </a:r>
                      <a:endParaRPr lang="en-US" sz="800" b="1" dirty="0">
                        <a:solidFill>
                          <a:srgbClr val="FF0000"/>
                        </a:solidFill>
                        <a:latin typeface="+mj-lt"/>
                        <a:cs typeface="+mj-lt"/>
                      </a:endParaRPr>
                    </a:p>
                  </a:txBody>
                  <a:tcPr marL="9144" marR="9144" marT="9144" marB="9144"/>
                </a:tc>
              </a:tr>
              <a:tr h="125700">
                <a:tc>
                  <a:txBody>
                    <a:bodyPr/>
                    <a:p>
                      <a:pPr algn="ctr"/>
                      <a:r>
                        <a:rPr lang="en-US" sz="800" b="0" dirty="0">
                          <a:latin typeface="+mj-lt"/>
                          <a:cs typeface="+mj-lt"/>
                        </a:rPr>
                        <a:t>2</a:t>
                      </a:r>
                      <a:endParaRPr lang="en-US" sz="800" b="0" dirty="0">
                        <a:latin typeface="+mj-lt"/>
                        <a:cs typeface="+mj-lt"/>
                      </a:endParaRPr>
                    </a:p>
                  </a:txBody>
                  <a:tcPr marL="9144" marR="9144" marT="9144" marB="9144"/>
                </a:tc>
                <a:tc>
                  <a:txBody>
                    <a:bodyPr/>
                    <a:p>
                      <a:r>
                        <a:rPr lang="en-US" sz="800" b="0" dirty="0">
                          <a:latin typeface="+mj-lt"/>
                          <a:cs typeface="+mj-lt"/>
                        </a:rPr>
                        <a:t>He is a bad dude!</a:t>
                      </a:r>
                      <a:endParaRPr lang="en-US" sz="800" b="0" dirty="0">
                        <a:latin typeface="+mj-lt"/>
                        <a:cs typeface="+mj-lt"/>
                      </a:endParaRPr>
                    </a:p>
                  </a:txBody>
                  <a:tcPr marL="9144" marR="9144" marT="9144" marB="9144"/>
                </a:tc>
                <a:tc>
                  <a:txBody>
                    <a:bodyPr/>
                    <a:p>
                      <a:pPr algn="ctr"/>
                      <a:r>
                        <a:rPr lang="en-US" sz="800" b="1" dirty="0">
                          <a:solidFill>
                            <a:srgbClr val="FF0000"/>
                          </a:solidFill>
                          <a:latin typeface="+mj-lt"/>
                          <a:cs typeface="+mj-lt"/>
                        </a:rPr>
                        <a:t>-</a:t>
                      </a:r>
                      <a:endParaRPr lang="en-US" sz="800" b="1" dirty="0">
                        <a:solidFill>
                          <a:srgbClr val="FF0000"/>
                        </a:solidFill>
                        <a:latin typeface="+mj-lt"/>
                        <a:cs typeface="+mj-lt"/>
                      </a:endParaRPr>
                    </a:p>
                  </a:txBody>
                  <a:tcPr marL="9144" marR="9144" marT="9144" marB="9144"/>
                </a:tc>
              </a:tr>
              <a:tr h="125700">
                <a:tc>
                  <a:txBody>
                    <a:bodyPr/>
                    <a:p>
                      <a:pPr algn="ctr"/>
                      <a:r>
                        <a:rPr lang="en-US" sz="800" b="0" dirty="0">
                          <a:latin typeface="+mj-lt"/>
                          <a:cs typeface="+mj-lt"/>
                        </a:rPr>
                        <a:t>3</a:t>
                      </a:r>
                      <a:endParaRPr lang="en-US" sz="800" b="0" dirty="0">
                        <a:latin typeface="+mj-lt"/>
                        <a:cs typeface="+mj-lt"/>
                      </a:endParaRPr>
                    </a:p>
                  </a:txBody>
                  <a:tcPr marL="9144" marR="9144" marT="9144" marB="9144"/>
                </a:tc>
                <a:tc>
                  <a:txBody>
                    <a:bodyPr/>
                    <a:p>
                      <a:r>
                        <a:rPr lang="en-US" sz="800" b="0" dirty="0">
                          <a:latin typeface="+mj-lt"/>
                          <a:cs typeface="+mj-lt"/>
                        </a:rPr>
                        <a:t>He is a bad dude…</a:t>
                      </a:r>
                      <a:endParaRPr lang="en-US" sz="800" b="0" dirty="0">
                        <a:latin typeface="+mj-lt"/>
                        <a:cs typeface="+mj-lt"/>
                      </a:endParaRPr>
                    </a:p>
                  </a:txBody>
                  <a:tcPr marL="9144" marR="9144" marT="9144" marB="9144"/>
                </a:tc>
                <a:tc>
                  <a:txBody>
                    <a:bodyPr/>
                    <a:p>
                      <a:pPr algn="ctr"/>
                      <a:r>
                        <a:rPr lang="en-US" sz="800" b="1" dirty="0">
                          <a:solidFill>
                            <a:srgbClr val="FF0000"/>
                          </a:solidFill>
                          <a:latin typeface="+mj-lt"/>
                          <a:cs typeface="+mj-lt"/>
                        </a:rPr>
                        <a:t>-</a:t>
                      </a:r>
                      <a:endParaRPr lang="en-US" sz="800" b="1" dirty="0">
                        <a:solidFill>
                          <a:srgbClr val="FF0000"/>
                        </a:solidFill>
                        <a:latin typeface="+mj-lt"/>
                        <a:cs typeface="+mj-lt"/>
                      </a:endParaRPr>
                    </a:p>
                  </a:txBody>
                  <a:tcPr marL="9144" marR="9144" marT="9144" marB="9144"/>
                </a:tc>
              </a:tr>
            </a:tbl>
          </a:graphicData>
        </a:graphic>
      </p:graphicFrame>
    </p:spTree>
  </p:cSld>
  <p:clrMapOvr>
    <a:masterClrMapping/>
  </p:clrMapOvr>
  <p:transition spd="med">
    <p:fade/>
  </p:transition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93100" y="420575"/>
            <a:ext cx="8181300" cy="502800"/>
          </a:xfrm>
        </p:spPr>
        <p:txBody>
          <a:bodyPr/>
          <a:lstStyle/>
          <a:p>
            <a:r>
              <a:rPr lang="en-US" dirty="0"/>
              <a:t>Data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7331103" y="141172"/>
            <a:ext cx="914400" cy="914400"/>
            <a:chOff x="7331103" y="141172"/>
            <a:chExt cx="914400" cy="914400"/>
          </a:xfrm>
        </p:grpSpPr>
        <p:grpSp>
          <p:nvGrpSpPr>
            <p:cNvPr id="28" name="Group 27"/>
            <p:cNvGrpSpPr/>
            <p:nvPr/>
          </p:nvGrpSpPr>
          <p:grpSpPr>
            <a:xfrm>
              <a:off x="7331103" y="141172"/>
              <a:ext cx="914400" cy="914400"/>
              <a:chOff x="5776624" y="2188023"/>
              <a:chExt cx="1695840" cy="1816343"/>
            </a:xfrm>
          </p:grpSpPr>
          <p:grpSp>
            <p:nvGrpSpPr>
              <p:cNvPr id="29" name="Group 28"/>
              <p:cNvGrpSpPr/>
              <p:nvPr/>
            </p:nvGrpSpPr>
            <p:grpSpPr>
              <a:xfrm>
                <a:off x="6578825" y="2188023"/>
                <a:ext cx="58419" cy="1816343"/>
                <a:chOff x="7482841" y="2111311"/>
                <a:chExt cx="58419" cy="1816343"/>
              </a:xfrm>
            </p:grpSpPr>
            <p:cxnSp>
              <p:nvCxnSpPr>
                <p:cNvPr id="42" name="Connector: Curved 41"/>
                <p:cNvCxnSpPr>
                  <a:stCxn id="44" idx="1"/>
                  <a:endCxn id="45" idx="1"/>
                </p:cNvCxnSpPr>
                <p:nvPr/>
              </p:nvCxnSpPr>
              <p:spPr>
                <a:xfrm rot="10800000">
                  <a:off x="7482841" y="2209031"/>
                  <a:ext cx="12700" cy="1620905"/>
                </a:xfrm>
                <a:prstGeom prst="curvedConnector3">
                  <a:avLst>
                    <a:gd name="adj1" fmla="val 5850000"/>
                  </a:avLst>
                </a:prstGeom>
                <a:ln w="19050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Connector: Curved 42"/>
                <p:cNvCxnSpPr>
                  <a:stCxn id="45" idx="3"/>
                  <a:endCxn id="44" idx="3"/>
                </p:cNvCxnSpPr>
                <p:nvPr/>
              </p:nvCxnSpPr>
              <p:spPr>
                <a:xfrm>
                  <a:off x="7528560" y="2209030"/>
                  <a:ext cx="12700" cy="1620905"/>
                </a:xfrm>
                <a:prstGeom prst="curvedConnector3">
                  <a:avLst>
                    <a:gd name="adj1" fmla="val 6300000"/>
                  </a:avLst>
                </a:prstGeom>
                <a:ln w="19050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4" name="Google Shape;898;p88"/>
                <p:cNvSpPr txBox="1"/>
                <p:nvPr/>
              </p:nvSpPr>
              <p:spPr>
                <a:xfrm>
                  <a:off x="7482841" y="3732216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  <p:sp>
              <p:nvSpPr>
                <p:cNvPr id="45" name="Google Shape;898;p88"/>
                <p:cNvSpPr txBox="1"/>
                <p:nvPr/>
              </p:nvSpPr>
              <p:spPr>
                <a:xfrm>
                  <a:off x="7482841" y="2111311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</p:grpSp>
          <p:grpSp>
            <p:nvGrpSpPr>
              <p:cNvPr id="30" name="Group 29"/>
              <p:cNvGrpSpPr/>
              <p:nvPr/>
            </p:nvGrpSpPr>
            <p:grpSpPr>
              <a:xfrm>
                <a:off x="6578825" y="2692608"/>
                <a:ext cx="58419" cy="1311758"/>
                <a:chOff x="5889186" y="1248788"/>
                <a:chExt cx="58419" cy="1311758"/>
              </a:xfrm>
            </p:grpSpPr>
            <p:cxnSp>
              <p:nvCxnSpPr>
                <p:cNvPr id="38" name="Connector: Curved 37"/>
                <p:cNvCxnSpPr>
                  <a:stCxn id="40" idx="1"/>
                  <a:endCxn id="41" idx="1"/>
                </p:cNvCxnSpPr>
                <p:nvPr/>
              </p:nvCxnSpPr>
              <p:spPr>
                <a:xfrm rot="10800000">
                  <a:off x="5889186" y="1346507"/>
                  <a:ext cx="12700" cy="1116320"/>
                </a:xfrm>
                <a:prstGeom prst="curvedConnector3">
                  <a:avLst>
                    <a:gd name="adj1" fmla="val 4300000"/>
                  </a:avLst>
                </a:prstGeom>
                <a:ln w="19050">
                  <a:solidFill>
                    <a:schemeClr val="accent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nector: Curved 38"/>
                <p:cNvCxnSpPr>
                  <a:stCxn id="41" idx="3"/>
                  <a:endCxn id="40" idx="3"/>
                </p:cNvCxnSpPr>
                <p:nvPr/>
              </p:nvCxnSpPr>
              <p:spPr>
                <a:xfrm>
                  <a:off x="5934905" y="1346507"/>
                  <a:ext cx="12700" cy="1116320"/>
                </a:xfrm>
                <a:prstGeom prst="curvedConnector3">
                  <a:avLst>
                    <a:gd name="adj1" fmla="val 4300000"/>
                  </a:avLst>
                </a:prstGeom>
                <a:ln w="19050">
                  <a:solidFill>
                    <a:schemeClr val="accent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0" name="Google Shape;898;p88"/>
                <p:cNvSpPr txBox="1"/>
                <p:nvPr/>
              </p:nvSpPr>
              <p:spPr>
                <a:xfrm>
                  <a:off x="5889186" y="2365108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  <p:sp>
              <p:nvSpPr>
                <p:cNvPr id="41" name="Google Shape;898;p88"/>
                <p:cNvSpPr txBox="1"/>
                <p:nvPr/>
              </p:nvSpPr>
              <p:spPr>
                <a:xfrm>
                  <a:off x="5889186" y="1248788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</p:grpSp>
          <p:sp>
            <p:nvSpPr>
              <p:cNvPr id="31" name="Oval 30"/>
              <p:cNvSpPr/>
              <p:nvPr/>
            </p:nvSpPr>
            <p:spPr>
              <a:xfrm>
                <a:off x="5776624" y="2188023"/>
                <a:ext cx="1695840" cy="1807446"/>
              </a:xfrm>
              <a:prstGeom prst="ellipse">
                <a:avLst/>
              </a:prstGeom>
              <a:solidFill>
                <a:schemeClr val="bg1">
                  <a:alpha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+mj-lt"/>
                </a:endParaRPr>
              </a:p>
            </p:txBody>
          </p:sp>
          <p:grpSp>
            <p:nvGrpSpPr>
              <p:cNvPr id="32" name="Group 31"/>
              <p:cNvGrpSpPr/>
              <p:nvPr/>
            </p:nvGrpSpPr>
            <p:grpSpPr>
              <a:xfrm>
                <a:off x="6578825" y="3138427"/>
                <a:ext cx="58419" cy="768220"/>
                <a:chOff x="1190898" y="3138427"/>
                <a:chExt cx="58419" cy="768220"/>
              </a:xfrm>
            </p:grpSpPr>
            <p:cxnSp>
              <p:nvCxnSpPr>
                <p:cNvPr id="36" name="Connector: Curved 35"/>
                <p:cNvCxnSpPr>
                  <a:stCxn id="34" idx="1"/>
                  <a:endCxn id="35" idx="1"/>
                </p:cNvCxnSpPr>
                <p:nvPr/>
              </p:nvCxnSpPr>
              <p:spPr>
                <a:xfrm rot="10800000">
                  <a:off x="1190898" y="3138427"/>
                  <a:ext cx="12700" cy="768220"/>
                </a:xfrm>
                <a:prstGeom prst="curvedConnector3">
                  <a:avLst>
                    <a:gd name="adj1" fmla="val 2950000"/>
                  </a:avLst>
                </a:prstGeom>
                <a:ln w="19050">
                  <a:solidFill>
                    <a:schemeClr val="accent5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Connector: Curved 36"/>
                <p:cNvCxnSpPr>
                  <a:stCxn id="35" idx="3"/>
                  <a:endCxn id="34" idx="3"/>
                </p:cNvCxnSpPr>
                <p:nvPr/>
              </p:nvCxnSpPr>
              <p:spPr>
                <a:xfrm>
                  <a:off x="1236617" y="3138427"/>
                  <a:ext cx="12700" cy="768220"/>
                </a:xfrm>
                <a:prstGeom prst="curvedConnector3">
                  <a:avLst>
                    <a:gd name="adj1" fmla="val 3000000"/>
                  </a:avLst>
                </a:prstGeom>
                <a:ln w="19050">
                  <a:solidFill>
                    <a:schemeClr val="accent5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3" name="Group 32"/>
              <p:cNvGrpSpPr/>
              <p:nvPr/>
            </p:nvGrpSpPr>
            <p:grpSpPr>
              <a:xfrm>
                <a:off x="6578825" y="3040708"/>
                <a:ext cx="45719" cy="963658"/>
                <a:chOff x="5501641" y="2963996"/>
                <a:chExt cx="45719" cy="963658"/>
              </a:xfrm>
            </p:grpSpPr>
            <p:sp>
              <p:nvSpPr>
                <p:cNvPr id="34" name="Google Shape;898;p88"/>
                <p:cNvSpPr txBox="1"/>
                <p:nvPr/>
              </p:nvSpPr>
              <p:spPr>
                <a:xfrm>
                  <a:off x="5501641" y="3732216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  <p:sp>
              <p:nvSpPr>
                <p:cNvPr id="35" name="Google Shape;898;p88"/>
                <p:cNvSpPr txBox="1"/>
                <p:nvPr/>
              </p:nvSpPr>
              <p:spPr>
                <a:xfrm>
                  <a:off x="5501641" y="2963996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</p:grpSp>
        </p:grpSp>
        <p:sp>
          <p:nvSpPr>
            <p:cNvPr id="9" name="Google Shape;898;p88"/>
            <p:cNvSpPr txBox="1"/>
            <p:nvPr/>
          </p:nvSpPr>
          <p:spPr>
            <a:xfrm>
              <a:off x="7436418" y="766157"/>
              <a:ext cx="668161" cy="1069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4" tIns="9144" rIns="9144" bIns="9144" anchor="t" anchorCtr="0">
              <a:spAutoFit/>
            </a:bodyPr>
            <a:lstStyle/>
            <a:p>
              <a:pPr marR="0" lvl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500" b="1" dirty="0">
                  <a:solidFill>
                    <a:schemeClr val="accent5"/>
                  </a:solidFill>
                  <a:latin typeface="+mj-lt"/>
                  <a:ea typeface="Montserrat"/>
                  <a:cs typeface="+mj-lt"/>
                  <a:sym typeface="Montserrat"/>
                </a:rPr>
                <a:t>Build</a:t>
              </a:r>
              <a:endParaRPr lang="en-US" sz="500" b="1" dirty="0">
                <a:solidFill>
                  <a:schemeClr val="accent5"/>
                </a:solidFill>
                <a:latin typeface="+mj-lt"/>
                <a:ea typeface="Montserrat"/>
                <a:cs typeface="+mj-lt"/>
                <a:sym typeface="Montserrat"/>
              </a:endParaRPr>
            </a:p>
          </p:txBody>
        </p:sp>
      </p:grpSp>
      <p:sp>
        <p:nvSpPr>
          <p:cNvPr id="25" name="Google Shape;898;p88"/>
          <p:cNvSpPr txBox="1"/>
          <p:nvPr/>
        </p:nvSpPr>
        <p:spPr>
          <a:xfrm>
            <a:off x="611038" y="869579"/>
            <a:ext cx="5832005" cy="441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An often overlooked aspect of model building is data </a:t>
            </a:r>
            <a:r>
              <a:rPr lang="en-US" sz="1200" b="1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label consistency</a:t>
            </a:r>
            <a:r>
              <a:rPr lang="en-US" sz="12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. Inconsistent labels can severely impact model performance </a:t>
            </a:r>
            <a:endParaRPr lang="en-US" sz="12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sp>
        <p:nvSpPr>
          <p:cNvPr id="26" name="Google Shape;898;p88"/>
          <p:cNvSpPr txBox="1"/>
          <p:nvPr/>
        </p:nvSpPr>
        <p:spPr>
          <a:xfrm>
            <a:off x="607124" y="1805767"/>
            <a:ext cx="2367567" cy="7263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In this example, we can see that the same set of instructions can be interpreted many ways by annotators.</a:t>
            </a:r>
            <a:endParaRPr lang="en-US" sz="1000" b="1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4703704" y="1875460"/>
            <a:ext cx="1074428" cy="868287"/>
            <a:chOff x="4480559" y="1595932"/>
            <a:chExt cx="1193895" cy="868287"/>
          </a:xfrm>
        </p:grpSpPr>
        <p:grpSp>
          <p:nvGrpSpPr>
            <p:cNvPr id="5" name="Group 4"/>
            <p:cNvGrpSpPr/>
            <p:nvPr/>
          </p:nvGrpSpPr>
          <p:grpSpPr>
            <a:xfrm>
              <a:off x="4480559" y="1595932"/>
              <a:ext cx="1193895" cy="868287"/>
              <a:chOff x="3777175" y="1892105"/>
              <a:chExt cx="1392702" cy="1012874"/>
            </a:xfrm>
          </p:grpSpPr>
          <p:sp>
            <p:nvSpPr>
              <p:cNvPr id="2" name="Rectangle 1"/>
              <p:cNvSpPr/>
              <p:nvPr/>
            </p:nvSpPr>
            <p:spPr>
              <a:xfrm>
                <a:off x="3777175" y="1892105"/>
                <a:ext cx="1392702" cy="679645"/>
              </a:xfrm>
              <a:prstGeom prst="rect">
                <a:avLst/>
              </a:prstGeom>
              <a:solidFill>
                <a:schemeClr val="accent6">
                  <a:lumMod val="25000"/>
                  <a:lumOff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+mj-lt"/>
                </a:endParaRP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3777175" y="2571751"/>
                <a:ext cx="1392702" cy="333228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+mj-lt"/>
                </a:endParaRPr>
              </a:p>
            </p:txBody>
          </p:sp>
          <p:sp>
            <p:nvSpPr>
              <p:cNvPr id="4" name="Isosceles Triangle 3"/>
              <p:cNvSpPr/>
              <p:nvPr/>
            </p:nvSpPr>
            <p:spPr>
              <a:xfrm>
                <a:off x="3833446" y="2175291"/>
                <a:ext cx="1111348" cy="417907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+mj-lt"/>
                </a:endParaRPr>
              </a:p>
            </p:txBody>
          </p:sp>
          <p:sp>
            <p:nvSpPr>
              <p:cNvPr id="46" name="Isosceles Triangle 45"/>
              <p:cNvSpPr/>
              <p:nvPr/>
            </p:nvSpPr>
            <p:spPr>
              <a:xfrm>
                <a:off x="4316886" y="2111475"/>
                <a:ext cx="533728" cy="648917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+mj-lt"/>
                </a:endParaRPr>
              </a:p>
            </p:txBody>
          </p:sp>
        </p:grpSp>
        <p:sp>
          <p:nvSpPr>
            <p:cNvPr id="6" name="Rectangle 5"/>
            <p:cNvSpPr/>
            <p:nvPr/>
          </p:nvSpPr>
          <p:spPr>
            <a:xfrm>
              <a:off x="4528797" y="1831981"/>
              <a:ext cx="965936" cy="364964"/>
            </a:xfrm>
            <a:prstGeom prst="rect">
              <a:avLst/>
            </a:prstGeom>
            <a:noFill/>
            <a:ln w="127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  <a:cs typeface="+mj-lt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4943227" y="1783135"/>
              <a:ext cx="457539" cy="556284"/>
            </a:xfrm>
            <a:prstGeom prst="rect">
              <a:avLst/>
            </a:prstGeom>
            <a:noFill/>
            <a:ln w="127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  <a:cs typeface="+mj-lt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032317" y="1875460"/>
            <a:ext cx="1074428" cy="868287"/>
            <a:chOff x="5936566" y="1595932"/>
            <a:chExt cx="1193895" cy="868287"/>
          </a:xfrm>
        </p:grpSpPr>
        <p:grpSp>
          <p:nvGrpSpPr>
            <p:cNvPr id="47" name="Group 46"/>
            <p:cNvGrpSpPr/>
            <p:nvPr/>
          </p:nvGrpSpPr>
          <p:grpSpPr>
            <a:xfrm>
              <a:off x="5936566" y="1595932"/>
              <a:ext cx="1193895" cy="868287"/>
              <a:chOff x="3777175" y="1892105"/>
              <a:chExt cx="1392702" cy="1012874"/>
            </a:xfrm>
          </p:grpSpPr>
          <p:sp>
            <p:nvSpPr>
              <p:cNvPr id="48" name="Rectangle 47"/>
              <p:cNvSpPr/>
              <p:nvPr/>
            </p:nvSpPr>
            <p:spPr>
              <a:xfrm>
                <a:off x="3777175" y="1892105"/>
                <a:ext cx="1392702" cy="679645"/>
              </a:xfrm>
              <a:prstGeom prst="rect">
                <a:avLst/>
              </a:prstGeom>
              <a:solidFill>
                <a:schemeClr val="accent6">
                  <a:lumMod val="25000"/>
                  <a:lumOff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+mj-lt"/>
                </a:endParaRPr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3777175" y="2571751"/>
                <a:ext cx="1392702" cy="333228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+mj-lt"/>
                </a:endParaRPr>
              </a:p>
            </p:txBody>
          </p:sp>
          <p:sp>
            <p:nvSpPr>
              <p:cNvPr id="50" name="Isosceles Triangle 49"/>
              <p:cNvSpPr/>
              <p:nvPr/>
            </p:nvSpPr>
            <p:spPr>
              <a:xfrm>
                <a:off x="3833446" y="2175291"/>
                <a:ext cx="1111348" cy="417907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+mj-lt"/>
                </a:endParaRPr>
              </a:p>
            </p:txBody>
          </p:sp>
          <p:sp>
            <p:nvSpPr>
              <p:cNvPr id="51" name="Isosceles Triangle 50"/>
              <p:cNvSpPr/>
              <p:nvPr/>
            </p:nvSpPr>
            <p:spPr>
              <a:xfrm>
                <a:off x="4316886" y="2111475"/>
                <a:ext cx="533728" cy="648917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+mj-lt"/>
                </a:endParaRPr>
              </a:p>
            </p:txBody>
          </p:sp>
        </p:grpSp>
        <p:sp>
          <p:nvSpPr>
            <p:cNvPr id="65" name="Rectangle 64"/>
            <p:cNvSpPr/>
            <p:nvPr/>
          </p:nvSpPr>
          <p:spPr>
            <a:xfrm>
              <a:off x="5984804" y="1831981"/>
              <a:ext cx="596971" cy="364964"/>
            </a:xfrm>
            <a:prstGeom prst="rect">
              <a:avLst/>
            </a:prstGeom>
            <a:noFill/>
            <a:ln w="127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  <a:cs typeface="+mj-lt"/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6399234" y="1783135"/>
              <a:ext cx="457539" cy="556284"/>
            </a:xfrm>
            <a:prstGeom prst="rect">
              <a:avLst/>
            </a:prstGeom>
            <a:noFill/>
            <a:ln w="127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  <a:cs typeface="+mj-lt"/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6734133" y="2060575"/>
              <a:ext cx="203376" cy="136370"/>
            </a:xfrm>
            <a:prstGeom prst="rect">
              <a:avLst/>
            </a:prstGeom>
            <a:noFill/>
            <a:ln w="127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  <a:cs typeface="+mj-lt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7331104" y="1875460"/>
            <a:ext cx="1074428" cy="868287"/>
            <a:chOff x="7331103" y="1595932"/>
            <a:chExt cx="1193895" cy="868287"/>
          </a:xfrm>
        </p:grpSpPr>
        <p:grpSp>
          <p:nvGrpSpPr>
            <p:cNvPr id="52" name="Group 51"/>
            <p:cNvGrpSpPr/>
            <p:nvPr/>
          </p:nvGrpSpPr>
          <p:grpSpPr>
            <a:xfrm>
              <a:off x="7331103" y="1595932"/>
              <a:ext cx="1193895" cy="868287"/>
              <a:chOff x="3777175" y="1892105"/>
              <a:chExt cx="1392702" cy="1012874"/>
            </a:xfrm>
          </p:grpSpPr>
          <p:sp>
            <p:nvSpPr>
              <p:cNvPr id="53" name="Rectangle 52"/>
              <p:cNvSpPr/>
              <p:nvPr/>
            </p:nvSpPr>
            <p:spPr>
              <a:xfrm>
                <a:off x="3777175" y="1892105"/>
                <a:ext cx="1392702" cy="679645"/>
              </a:xfrm>
              <a:prstGeom prst="rect">
                <a:avLst/>
              </a:prstGeom>
              <a:solidFill>
                <a:schemeClr val="accent6">
                  <a:lumMod val="25000"/>
                  <a:lumOff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+mj-lt"/>
                </a:endParaRPr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3777175" y="2571751"/>
                <a:ext cx="1392702" cy="333228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+mj-lt"/>
                </a:endParaRPr>
              </a:p>
            </p:txBody>
          </p:sp>
          <p:sp>
            <p:nvSpPr>
              <p:cNvPr id="55" name="Isosceles Triangle 54"/>
              <p:cNvSpPr/>
              <p:nvPr/>
            </p:nvSpPr>
            <p:spPr>
              <a:xfrm>
                <a:off x="3833446" y="2175291"/>
                <a:ext cx="1111348" cy="417907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+mj-lt"/>
                </a:endParaRPr>
              </a:p>
            </p:txBody>
          </p:sp>
          <p:sp>
            <p:nvSpPr>
              <p:cNvPr id="56" name="Isosceles Triangle 55"/>
              <p:cNvSpPr/>
              <p:nvPr/>
            </p:nvSpPr>
            <p:spPr>
              <a:xfrm>
                <a:off x="4316886" y="2111475"/>
                <a:ext cx="533728" cy="648917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+mj-lt"/>
                </a:endParaRPr>
              </a:p>
            </p:txBody>
          </p:sp>
        </p:grpSp>
        <p:sp>
          <p:nvSpPr>
            <p:cNvPr id="68" name="Rectangle 67"/>
            <p:cNvSpPr/>
            <p:nvPr/>
          </p:nvSpPr>
          <p:spPr>
            <a:xfrm>
              <a:off x="7372048" y="1783135"/>
              <a:ext cx="959997" cy="556284"/>
            </a:xfrm>
            <a:prstGeom prst="rect">
              <a:avLst/>
            </a:prstGeom>
            <a:noFill/>
            <a:ln w="127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  <a:cs typeface="+mj-lt"/>
              </a:endParaRPr>
            </a:p>
          </p:txBody>
        </p:sp>
      </p:grpSp>
      <p:graphicFrame>
        <p:nvGraphicFramePr>
          <p:cNvPr id="11" name="Table 11"/>
          <p:cNvGraphicFramePr>
            <a:graphicFrameLocks noGrp="1"/>
          </p:cNvGraphicFramePr>
          <p:nvPr/>
        </p:nvGraphicFramePr>
        <p:xfrm>
          <a:off x="4683287" y="3624695"/>
          <a:ext cx="1759758" cy="55880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431165"/>
                <a:gridCol w="994533"/>
                <a:gridCol w="334060"/>
              </a:tblGrid>
              <a:tr h="125700">
                <a:tc>
                  <a:txBody>
                    <a:bodyPr/>
                    <a:lstStyle/>
                    <a:p>
                      <a:r>
                        <a:rPr lang="en-US" sz="800" b="0" dirty="0">
                          <a:latin typeface="+mj-lt"/>
                          <a:cs typeface="+mj-lt"/>
                        </a:rPr>
                        <a:t>User ID</a:t>
                      </a:r>
                      <a:endParaRPr lang="en-US" sz="800" b="0" dirty="0">
                        <a:latin typeface="+mj-lt"/>
                        <a:cs typeface="+mj-lt"/>
                      </a:endParaRP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800" b="0" dirty="0">
                          <a:latin typeface="+mj-lt"/>
                          <a:cs typeface="+mj-lt"/>
                        </a:rPr>
                        <a:t>Text</a:t>
                      </a:r>
                      <a:endParaRPr lang="en-US" sz="800" b="0" dirty="0">
                        <a:latin typeface="+mj-lt"/>
                        <a:cs typeface="+mj-lt"/>
                      </a:endParaRP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800" b="0" dirty="0">
                          <a:latin typeface="+mj-lt"/>
                          <a:cs typeface="+mj-lt"/>
                        </a:rPr>
                        <a:t>Label</a:t>
                      </a:r>
                      <a:endParaRPr lang="en-US" sz="800" b="0" dirty="0">
                        <a:latin typeface="+mj-lt"/>
                        <a:cs typeface="+mj-lt"/>
                      </a:endParaRPr>
                    </a:p>
                  </a:txBody>
                  <a:tcPr marL="9144" marR="9144" marT="9144" marB="9144"/>
                </a:tc>
              </a:tr>
              <a:tr h="125700"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latin typeface="+mj-lt"/>
                          <a:cs typeface="+mj-lt"/>
                        </a:rPr>
                        <a:t>1</a:t>
                      </a:r>
                      <a:endParaRPr lang="en-US" sz="800" b="0" dirty="0">
                        <a:latin typeface="+mj-lt"/>
                        <a:cs typeface="+mj-lt"/>
                      </a:endParaRP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800" b="0" dirty="0">
                          <a:latin typeface="+mj-lt"/>
                          <a:cs typeface="+mj-lt"/>
                        </a:rPr>
                        <a:t>He is a bad dude.</a:t>
                      </a:r>
                      <a:endParaRPr lang="en-US" sz="800" b="0" dirty="0">
                        <a:latin typeface="+mj-lt"/>
                        <a:cs typeface="+mj-lt"/>
                      </a:endParaRP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accent4"/>
                          </a:solidFill>
                          <a:latin typeface="+mj-lt"/>
                          <a:cs typeface="+mj-lt"/>
                        </a:rPr>
                        <a:t>+</a:t>
                      </a:r>
                      <a:endParaRPr lang="en-US" sz="800" b="1" dirty="0">
                        <a:solidFill>
                          <a:schemeClr val="accent4"/>
                        </a:solidFill>
                        <a:latin typeface="+mj-lt"/>
                        <a:cs typeface="+mj-lt"/>
                      </a:endParaRPr>
                    </a:p>
                  </a:txBody>
                  <a:tcPr marL="9144" marR="9144" marT="9144" marB="9144"/>
                </a:tc>
              </a:tr>
              <a:tr h="139700"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latin typeface="+mj-lt"/>
                          <a:cs typeface="+mj-lt"/>
                        </a:rPr>
                        <a:t>2</a:t>
                      </a:r>
                      <a:endParaRPr lang="en-US" sz="800" b="0" dirty="0">
                        <a:latin typeface="+mj-lt"/>
                        <a:cs typeface="+mj-lt"/>
                      </a:endParaRP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800" b="0" dirty="0">
                          <a:latin typeface="+mj-lt"/>
                          <a:cs typeface="+mj-lt"/>
                        </a:rPr>
                        <a:t>He is a bad dude!</a:t>
                      </a:r>
                      <a:endParaRPr lang="en-US" sz="800" b="0" dirty="0">
                        <a:latin typeface="+mj-lt"/>
                        <a:cs typeface="+mj-lt"/>
                      </a:endParaRP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accent4"/>
                          </a:solidFill>
                          <a:latin typeface="+mj-lt"/>
                          <a:cs typeface="+mj-lt"/>
                        </a:rPr>
                        <a:t>+</a:t>
                      </a:r>
                      <a:endParaRPr lang="en-US" sz="800" b="1" dirty="0">
                        <a:solidFill>
                          <a:schemeClr val="accent4"/>
                        </a:solidFill>
                        <a:latin typeface="+mj-lt"/>
                        <a:cs typeface="+mj-lt"/>
                      </a:endParaRPr>
                    </a:p>
                  </a:txBody>
                  <a:tcPr marL="9144" marR="9144" marT="9144" marB="9144"/>
                </a:tc>
              </a:tr>
              <a:tr h="125700"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latin typeface="+mj-lt"/>
                          <a:cs typeface="+mj-lt"/>
                        </a:rPr>
                        <a:t>3</a:t>
                      </a:r>
                      <a:endParaRPr lang="en-US" sz="800" b="0" dirty="0">
                        <a:latin typeface="+mj-lt"/>
                        <a:cs typeface="+mj-lt"/>
                      </a:endParaRP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800" b="0" dirty="0">
                          <a:latin typeface="+mj-lt"/>
                          <a:cs typeface="+mj-lt"/>
                        </a:rPr>
                        <a:t>He is a bad dude…</a:t>
                      </a:r>
                      <a:endParaRPr lang="en-US" sz="800" b="0" dirty="0">
                        <a:latin typeface="+mj-lt"/>
                        <a:cs typeface="+mj-lt"/>
                      </a:endParaRP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accent4"/>
                          </a:solidFill>
                          <a:latin typeface="+mj-lt"/>
                          <a:cs typeface="+mj-lt"/>
                        </a:rPr>
                        <a:t>+</a:t>
                      </a:r>
                      <a:endParaRPr lang="en-US" sz="800" b="1" dirty="0">
                        <a:solidFill>
                          <a:schemeClr val="accent4"/>
                        </a:solidFill>
                        <a:latin typeface="+mj-lt"/>
                        <a:cs typeface="+mj-lt"/>
                      </a:endParaRPr>
                    </a:p>
                  </a:txBody>
                  <a:tcPr marL="9144" marR="9144" marT="9144" marB="9144"/>
                </a:tc>
              </a:tr>
            </a:tbl>
          </a:graphicData>
        </a:graphic>
      </p:graphicFrame>
      <p:graphicFrame>
        <p:nvGraphicFramePr>
          <p:cNvPr id="69" name="Table 11"/>
          <p:cNvGraphicFramePr>
            <a:graphicFrameLocks noGrp="1"/>
          </p:cNvGraphicFramePr>
          <p:nvPr/>
        </p:nvGraphicFramePr>
        <p:xfrm>
          <a:off x="6645774" y="3624695"/>
          <a:ext cx="1759758" cy="55880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443865"/>
                <a:gridCol w="981552"/>
                <a:gridCol w="334341"/>
              </a:tblGrid>
              <a:tr h="125700">
                <a:tc>
                  <a:txBody>
                    <a:bodyPr/>
                    <a:lstStyle/>
                    <a:p>
                      <a:r>
                        <a:rPr lang="en-US" sz="800" b="0" dirty="0">
                          <a:latin typeface="+mj-lt"/>
                          <a:cs typeface="+mj-lt"/>
                        </a:rPr>
                        <a:t>User ID</a:t>
                      </a:r>
                      <a:endParaRPr lang="en-US" sz="800" b="0" dirty="0">
                        <a:latin typeface="+mj-lt"/>
                        <a:cs typeface="+mj-lt"/>
                      </a:endParaRP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800" b="0" dirty="0">
                          <a:latin typeface="+mj-lt"/>
                          <a:cs typeface="+mj-lt"/>
                        </a:rPr>
                        <a:t>Text</a:t>
                      </a:r>
                      <a:endParaRPr lang="en-US" sz="800" b="0" dirty="0">
                        <a:latin typeface="+mj-lt"/>
                        <a:cs typeface="+mj-lt"/>
                      </a:endParaRP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800" b="0" dirty="0">
                          <a:latin typeface="+mj-lt"/>
                          <a:cs typeface="+mj-lt"/>
                        </a:rPr>
                        <a:t>Label</a:t>
                      </a:r>
                      <a:endParaRPr lang="en-US" sz="800" b="0" dirty="0">
                        <a:latin typeface="+mj-lt"/>
                        <a:cs typeface="+mj-lt"/>
                      </a:endParaRPr>
                    </a:p>
                  </a:txBody>
                  <a:tcPr marL="9144" marR="9144" marT="9144" marB="9144"/>
                </a:tc>
              </a:tr>
              <a:tr h="125700"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latin typeface="+mj-lt"/>
                          <a:cs typeface="+mj-lt"/>
                        </a:rPr>
                        <a:t>1</a:t>
                      </a:r>
                      <a:endParaRPr lang="en-US" sz="800" b="0" dirty="0">
                        <a:latin typeface="+mj-lt"/>
                        <a:cs typeface="+mj-lt"/>
                      </a:endParaRP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800" b="0" dirty="0">
                          <a:latin typeface="+mj-lt"/>
                          <a:cs typeface="+mj-lt"/>
                        </a:rPr>
                        <a:t>He is a bad dude.</a:t>
                      </a:r>
                      <a:endParaRPr lang="en-US" sz="800" b="0" dirty="0">
                        <a:latin typeface="+mj-lt"/>
                        <a:cs typeface="+mj-lt"/>
                      </a:endParaRP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rgbClr val="FF0000"/>
                          </a:solidFill>
                          <a:latin typeface="+mj-lt"/>
                          <a:cs typeface="+mj-lt"/>
                        </a:rPr>
                        <a:t>-</a:t>
                      </a:r>
                      <a:endParaRPr lang="en-US" sz="800" b="1" dirty="0">
                        <a:solidFill>
                          <a:srgbClr val="FF0000"/>
                        </a:solidFill>
                        <a:latin typeface="+mj-lt"/>
                        <a:cs typeface="+mj-lt"/>
                      </a:endParaRPr>
                    </a:p>
                  </a:txBody>
                  <a:tcPr marL="9144" marR="9144" marT="9144" marB="9144"/>
                </a:tc>
              </a:tr>
              <a:tr h="125700"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latin typeface="+mj-lt"/>
                          <a:cs typeface="+mj-lt"/>
                        </a:rPr>
                        <a:t>2</a:t>
                      </a:r>
                      <a:endParaRPr lang="en-US" sz="800" b="0" dirty="0">
                        <a:latin typeface="+mj-lt"/>
                        <a:cs typeface="+mj-lt"/>
                      </a:endParaRP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800" b="0" dirty="0">
                          <a:latin typeface="+mj-lt"/>
                          <a:cs typeface="+mj-lt"/>
                        </a:rPr>
                        <a:t>He is a bad dude!</a:t>
                      </a:r>
                      <a:endParaRPr lang="en-US" sz="800" b="0" dirty="0">
                        <a:latin typeface="+mj-lt"/>
                        <a:cs typeface="+mj-lt"/>
                      </a:endParaRP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rgbClr val="FF0000"/>
                          </a:solidFill>
                          <a:latin typeface="+mj-lt"/>
                          <a:cs typeface="+mj-lt"/>
                        </a:rPr>
                        <a:t>-</a:t>
                      </a:r>
                      <a:endParaRPr lang="en-US" sz="800" b="1" dirty="0">
                        <a:solidFill>
                          <a:srgbClr val="FF0000"/>
                        </a:solidFill>
                        <a:latin typeface="+mj-lt"/>
                        <a:cs typeface="+mj-lt"/>
                      </a:endParaRPr>
                    </a:p>
                  </a:txBody>
                  <a:tcPr marL="9144" marR="9144" marT="9144" marB="9144"/>
                </a:tc>
              </a:tr>
              <a:tr h="125700"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latin typeface="+mj-lt"/>
                          <a:cs typeface="+mj-lt"/>
                        </a:rPr>
                        <a:t>3</a:t>
                      </a:r>
                      <a:endParaRPr lang="en-US" sz="800" b="0" dirty="0">
                        <a:latin typeface="+mj-lt"/>
                        <a:cs typeface="+mj-lt"/>
                      </a:endParaRP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800" b="0" dirty="0">
                          <a:latin typeface="+mj-lt"/>
                          <a:cs typeface="+mj-lt"/>
                        </a:rPr>
                        <a:t>He is a bad dude…</a:t>
                      </a:r>
                      <a:endParaRPr lang="en-US" sz="800" b="0" dirty="0">
                        <a:latin typeface="+mj-lt"/>
                        <a:cs typeface="+mj-lt"/>
                      </a:endParaRP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rgbClr val="FF0000"/>
                          </a:solidFill>
                          <a:latin typeface="+mj-lt"/>
                          <a:cs typeface="+mj-lt"/>
                        </a:rPr>
                        <a:t>-</a:t>
                      </a:r>
                      <a:endParaRPr lang="en-US" sz="800" b="1" dirty="0">
                        <a:solidFill>
                          <a:srgbClr val="FF0000"/>
                        </a:solidFill>
                        <a:latin typeface="+mj-lt"/>
                        <a:cs typeface="+mj-lt"/>
                      </a:endParaRPr>
                    </a:p>
                  </a:txBody>
                  <a:tcPr marL="9144" marR="9144" marT="9144" marB="9144"/>
                </a:tc>
              </a:tr>
            </a:tbl>
          </a:graphicData>
        </a:graphic>
      </p:graphicFrame>
      <p:sp>
        <p:nvSpPr>
          <p:cNvPr id="70" name="Google Shape;898;p88"/>
          <p:cNvSpPr txBox="1"/>
          <p:nvPr/>
        </p:nvSpPr>
        <p:spPr>
          <a:xfrm>
            <a:off x="4703703" y="1690993"/>
            <a:ext cx="805230" cy="160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Annotator 1</a:t>
            </a:r>
            <a:endParaRPr lang="en-US" sz="800" b="1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sp>
        <p:nvSpPr>
          <p:cNvPr id="71" name="Google Shape;898;p88"/>
          <p:cNvSpPr txBox="1"/>
          <p:nvPr/>
        </p:nvSpPr>
        <p:spPr>
          <a:xfrm>
            <a:off x="6046799" y="1690993"/>
            <a:ext cx="805230" cy="160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Annotator 2</a:t>
            </a:r>
            <a:endParaRPr lang="en-US" sz="800" b="1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sp>
        <p:nvSpPr>
          <p:cNvPr id="72" name="Google Shape;898;p88"/>
          <p:cNvSpPr txBox="1"/>
          <p:nvPr/>
        </p:nvSpPr>
        <p:spPr>
          <a:xfrm>
            <a:off x="7331103" y="1690993"/>
            <a:ext cx="805230" cy="160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Annotator 3</a:t>
            </a:r>
            <a:endParaRPr lang="en-US" sz="800" b="1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sp>
        <p:nvSpPr>
          <p:cNvPr id="73" name="Google Shape;898;p88"/>
          <p:cNvSpPr txBox="1"/>
          <p:nvPr/>
        </p:nvSpPr>
        <p:spPr>
          <a:xfrm>
            <a:off x="3502651" y="2133947"/>
            <a:ext cx="873788" cy="5493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marR="0"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Draw a </a:t>
            </a:r>
            <a:r>
              <a:rPr lang="en-US" sz="1000" dirty="0">
                <a:solidFill>
                  <a:srgbClr val="FF0000"/>
                </a:solidFill>
                <a:latin typeface="+mj-lt"/>
                <a:ea typeface="Montserrat"/>
                <a:cs typeface="+mj-lt"/>
                <a:sym typeface="Montserrat"/>
              </a:rPr>
              <a:t>box</a:t>
            </a: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 around triangles</a:t>
            </a:r>
            <a:endParaRPr lang="en-US" sz="1000" b="1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sp>
        <p:nvSpPr>
          <p:cNvPr id="74" name="Google Shape;898;p88"/>
          <p:cNvSpPr txBox="1"/>
          <p:nvPr/>
        </p:nvSpPr>
        <p:spPr>
          <a:xfrm>
            <a:off x="3397250" y="3624695"/>
            <a:ext cx="1083309" cy="7263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marR="0"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Mark label as </a:t>
            </a:r>
            <a:r>
              <a:rPr lang="en-US" sz="1000" dirty="0">
                <a:solidFill>
                  <a:schemeClr val="accent4"/>
                </a:solidFill>
                <a:latin typeface="+mj-lt"/>
                <a:ea typeface="Montserrat"/>
                <a:cs typeface="+mj-lt"/>
                <a:sym typeface="Montserrat"/>
              </a:rPr>
              <a:t>positive</a:t>
            </a: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 or </a:t>
            </a:r>
            <a:r>
              <a:rPr lang="en-US" sz="1000" dirty="0">
                <a:solidFill>
                  <a:srgbClr val="FF0000"/>
                </a:solidFill>
                <a:latin typeface="+mj-lt"/>
                <a:ea typeface="Montserrat"/>
                <a:cs typeface="+mj-lt"/>
                <a:sym typeface="Montserrat"/>
              </a:rPr>
              <a:t>negative</a:t>
            </a: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 sentiment</a:t>
            </a:r>
            <a:endParaRPr lang="en-US" sz="10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sp>
        <p:nvSpPr>
          <p:cNvPr id="75" name="Google Shape;898;p88"/>
          <p:cNvSpPr txBox="1"/>
          <p:nvPr/>
        </p:nvSpPr>
        <p:spPr>
          <a:xfrm>
            <a:off x="4683287" y="3419873"/>
            <a:ext cx="805230" cy="160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Annotator 1</a:t>
            </a:r>
            <a:endParaRPr lang="en-US" sz="800" b="1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sp>
        <p:nvSpPr>
          <p:cNvPr id="76" name="Google Shape;898;p88"/>
          <p:cNvSpPr txBox="1"/>
          <p:nvPr/>
        </p:nvSpPr>
        <p:spPr>
          <a:xfrm>
            <a:off x="6645774" y="3419873"/>
            <a:ext cx="805230" cy="160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Annotator 2</a:t>
            </a:r>
            <a:endParaRPr lang="en-US" sz="800" b="1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sp>
        <p:nvSpPr>
          <p:cNvPr id="77" name="Google Shape;898;p88"/>
          <p:cNvSpPr txBox="1"/>
          <p:nvPr/>
        </p:nvSpPr>
        <p:spPr>
          <a:xfrm>
            <a:off x="4703703" y="2758301"/>
            <a:ext cx="805230" cy="195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(</a:t>
            </a:r>
            <a:r>
              <a:rPr lang="en-US" sz="1000" b="1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2</a:t>
            </a: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 boxes)</a:t>
            </a:r>
            <a:endParaRPr lang="en-US" sz="1000" b="1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sp>
        <p:nvSpPr>
          <p:cNvPr id="78" name="Google Shape;898;p88"/>
          <p:cNvSpPr txBox="1"/>
          <p:nvPr/>
        </p:nvSpPr>
        <p:spPr>
          <a:xfrm>
            <a:off x="6046799" y="2758301"/>
            <a:ext cx="805230" cy="195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(</a:t>
            </a:r>
            <a:r>
              <a:rPr lang="en-US" sz="1000" b="1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3</a:t>
            </a: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 boxes)</a:t>
            </a:r>
            <a:endParaRPr lang="en-US" sz="1000" b="1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sp>
        <p:nvSpPr>
          <p:cNvPr id="79" name="Google Shape;898;p88"/>
          <p:cNvSpPr txBox="1"/>
          <p:nvPr/>
        </p:nvSpPr>
        <p:spPr>
          <a:xfrm>
            <a:off x="7331103" y="2758301"/>
            <a:ext cx="805230" cy="195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(</a:t>
            </a:r>
            <a:r>
              <a:rPr lang="en-US" sz="1000" b="1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1</a:t>
            </a: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 box)</a:t>
            </a:r>
            <a:endParaRPr lang="en-US" sz="1000" b="1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cxnSp>
        <p:nvCxnSpPr>
          <p:cNvPr id="80" name="Straight Connector 79"/>
          <p:cNvCxnSpPr/>
          <p:nvPr/>
        </p:nvCxnSpPr>
        <p:spPr>
          <a:xfrm>
            <a:off x="4480559" y="1711056"/>
            <a:ext cx="0" cy="1140222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4518659" y="3419873"/>
            <a:ext cx="0" cy="822055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Google Shape;898;p88"/>
          <p:cNvSpPr txBox="1"/>
          <p:nvPr/>
        </p:nvSpPr>
        <p:spPr>
          <a:xfrm>
            <a:off x="607124" y="3341540"/>
            <a:ext cx="2367567" cy="7263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In this example, the ambiguity of the word “bad” can lead different annotators to label the same sentence as opposite sentiments</a:t>
            </a:r>
            <a:endParaRPr lang="en-US" sz="1000" b="1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cxnSp>
        <p:nvCxnSpPr>
          <p:cNvPr id="84" name="Straight Connector 83"/>
          <p:cNvCxnSpPr/>
          <p:nvPr/>
        </p:nvCxnSpPr>
        <p:spPr>
          <a:xfrm>
            <a:off x="3222171" y="3069474"/>
            <a:ext cx="5319486" cy="0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93100" y="420575"/>
            <a:ext cx="8181300" cy="502800"/>
          </a:xfrm>
        </p:spPr>
        <p:txBody>
          <a:bodyPr/>
          <a:lstStyle/>
          <a:p>
            <a:r>
              <a:rPr lang="en-US" dirty="0"/>
              <a:t>Process of </a:t>
            </a:r>
            <a:r>
              <a:rPr lang="en-US" dirty="0" err="1"/>
              <a:t>MLOps</a:t>
            </a:r>
            <a:endParaRPr lang="en-US" dirty="0"/>
          </a:p>
        </p:txBody>
      </p:sp>
      <p:sp>
        <p:nvSpPr>
          <p:cNvPr id="5" name="Google Shape;898;p88"/>
          <p:cNvSpPr txBox="1"/>
          <p:nvPr/>
        </p:nvSpPr>
        <p:spPr>
          <a:xfrm>
            <a:off x="578397" y="1331643"/>
            <a:ext cx="3262083" cy="2662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The process of </a:t>
            </a:r>
            <a:r>
              <a:rPr lang="en-US" dirty="0" err="1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MLOps</a:t>
            </a:r>
            <a:r>
              <a:rPr lang="en-US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 is </a:t>
            </a:r>
            <a:r>
              <a:rPr lang="en-US" b="1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not linear</a:t>
            </a:r>
            <a:endParaRPr lang="en-US" b="1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grpSp>
        <p:nvGrpSpPr>
          <p:cNvPr id="189" name="Group 188"/>
          <p:cNvGrpSpPr/>
          <p:nvPr/>
        </p:nvGrpSpPr>
        <p:grpSpPr>
          <a:xfrm>
            <a:off x="879468" y="2576018"/>
            <a:ext cx="2772481" cy="287919"/>
            <a:chOff x="5464153" y="1590703"/>
            <a:chExt cx="2772481" cy="287919"/>
          </a:xfrm>
        </p:grpSpPr>
        <p:grpSp>
          <p:nvGrpSpPr>
            <p:cNvPr id="178" name="Group 177"/>
            <p:cNvGrpSpPr/>
            <p:nvPr/>
          </p:nvGrpSpPr>
          <p:grpSpPr>
            <a:xfrm>
              <a:off x="5464153" y="1590703"/>
              <a:ext cx="2772481" cy="287919"/>
              <a:chOff x="5274239" y="1541843"/>
              <a:chExt cx="2772481" cy="287919"/>
            </a:xfrm>
          </p:grpSpPr>
          <p:sp>
            <p:nvSpPr>
              <p:cNvPr id="179" name="Rectangle 178"/>
              <p:cNvSpPr/>
              <p:nvPr/>
            </p:nvSpPr>
            <p:spPr>
              <a:xfrm>
                <a:off x="5274239" y="1541843"/>
                <a:ext cx="2772481" cy="287919"/>
              </a:xfrm>
              <a:prstGeom prst="rect">
                <a:avLst/>
              </a:prstGeom>
              <a:noFill/>
            </p:spPr>
          </p:sp>
          <p:sp>
            <p:nvSpPr>
              <p:cNvPr id="180" name="Freeform: Shape 179"/>
              <p:cNvSpPr/>
              <p:nvPr/>
            </p:nvSpPr>
            <p:spPr>
              <a:xfrm>
                <a:off x="5275457" y="1541843"/>
                <a:ext cx="862531" cy="287919"/>
              </a:xfrm>
              <a:custGeom>
                <a:avLst/>
                <a:gdLst>
                  <a:gd name="connsiteX0" fmla="*/ 0 w 1065401"/>
                  <a:gd name="connsiteY0" fmla="*/ 0 h 287919"/>
                  <a:gd name="connsiteX1" fmla="*/ 921442 w 1065401"/>
                  <a:gd name="connsiteY1" fmla="*/ 0 h 287919"/>
                  <a:gd name="connsiteX2" fmla="*/ 1065401 w 1065401"/>
                  <a:gd name="connsiteY2" fmla="*/ 143960 h 287919"/>
                  <a:gd name="connsiteX3" fmla="*/ 921442 w 1065401"/>
                  <a:gd name="connsiteY3" fmla="*/ 287919 h 287919"/>
                  <a:gd name="connsiteX4" fmla="*/ 0 w 1065401"/>
                  <a:gd name="connsiteY4" fmla="*/ 287919 h 287919"/>
                  <a:gd name="connsiteX5" fmla="*/ 0 w 1065401"/>
                  <a:gd name="connsiteY5" fmla="*/ 0 h 2879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65401" h="287919">
                    <a:moveTo>
                      <a:pt x="0" y="0"/>
                    </a:moveTo>
                    <a:lnTo>
                      <a:pt x="921442" y="0"/>
                    </a:lnTo>
                    <a:lnTo>
                      <a:pt x="1065401" y="143960"/>
                    </a:lnTo>
                    <a:lnTo>
                      <a:pt x="921442" y="287919"/>
                    </a:lnTo>
                    <a:lnTo>
                      <a:pt x="0" y="287919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solidFill>
                  <a:schemeClr val="accent5"/>
                </a:solidFill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80010" tIns="40005" rIns="91983" bIns="40005" numCol="1" spcCol="1270" anchor="ctr" anchorCtr="0">
                <a:noAutofit/>
              </a:bodyPr>
              <a:lstStyle/>
              <a:p>
                <a:pPr marL="0" lvl="0" indent="0" algn="ctr" defTabSz="6667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en-US" sz="1500" kern="1200" dirty="0">
                  <a:latin typeface="+mj-lt"/>
                  <a:cs typeface="+mj-lt"/>
                </a:endParaRPr>
              </a:p>
            </p:txBody>
          </p:sp>
          <p:sp>
            <p:nvSpPr>
              <p:cNvPr id="181" name="Freeform: Shape 180"/>
              <p:cNvSpPr/>
              <p:nvPr/>
            </p:nvSpPr>
            <p:spPr>
              <a:xfrm>
                <a:off x="6127778" y="1541843"/>
                <a:ext cx="862531" cy="287919"/>
              </a:xfrm>
              <a:custGeom>
                <a:avLst/>
                <a:gdLst>
                  <a:gd name="connsiteX0" fmla="*/ 0 w 1065401"/>
                  <a:gd name="connsiteY0" fmla="*/ 0 h 287919"/>
                  <a:gd name="connsiteX1" fmla="*/ 921442 w 1065401"/>
                  <a:gd name="connsiteY1" fmla="*/ 0 h 287919"/>
                  <a:gd name="connsiteX2" fmla="*/ 1065401 w 1065401"/>
                  <a:gd name="connsiteY2" fmla="*/ 143960 h 287919"/>
                  <a:gd name="connsiteX3" fmla="*/ 921442 w 1065401"/>
                  <a:gd name="connsiteY3" fmla="*/ 287919 h 287919"/>
                  <a:gd name="connsiteX4" fmla="*/ 0 w 1065401"/>
                  <a:gd name="connsiteY4" fmla="*/ 287919 h 287919"/>
                  <a:gd name="connsiteX5" fmla="*/ 143960 w 1065401"/>
                  <a:gd name="connsiteY5" fmla="*/ 143960 h 287919"/>
                  <a:gd name="connsiteX6" fmla="*/ 0 w 1065401"/>
                  <a:gd name="connsiteY6" fmla="*/ 0 h 2879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65401" h="287919">
                    <a:moveTo>
                      <a:pt x="0" y="0"/>
                    </a:moveTo>
                    <a:lnTo>
                      <a:pt x="921442" y="0"/>
                    </a:lnTo>
                    <a:lnTo>
                      <a:pt x="1065401" y="143960"/>
                    </a:lnTo>
                    <a:lnTo>
                      <a:pt x="921442" y="287919"/>
                    </a:lnTo>
                    <a:lnTo>
                      <a:pt x="0" y="287919"/>
                    </a:lnTo>
                    <a:lnTo>
                      <a:pt x="143960" y="14396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203968" tIns="40005" rIns="163962" bIns="40005" numCol="1" spcCol="1270" anchor="ctr" anchorCtr="0">
                <a:noAutofit/>
              </a:bodyPr>
              <a:lstStyle/>
              <a:p>
                <a:pPr marL="0" lvl="0" indent="0" algn="ctr" defTabSz="6667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en-US" sz="1500" kern="1200" dirty="0">
                  <a:latin typeface="+mj-lt"/>
                  <a:cs typeface="+mj-lt"/>
                </a:endParaRPr>
              </a:p>
            </p:txBody>
          </p:sp>
          <p:sp>
            <p:nvSpPr>
              <p:cNvPr id="182" name="Freeform: Shape 181"/>
              <p:cNvSpPr/>
              <p:nvPr/>
            </p:nvSpPr>
            <p:spPr>
              <a:xfrm>
                <a:off x="6980099" y="1541843"/>
                <a:ext cx="862531" cy="287919"/>
              </a:xfrm>
              <a:custGeom>
                <a:avLst/>
                <a:gdLst>
                  <a:gd name="connsiteX0" fmla="*/ 0 w 1065401"/>
                  <a:gd name="connsiteY0" fmla="*/ 0 h 287919"/>
                  <a:gd name="connsiteX1" fmla="*/ 921442 w 1065401"/>
                  <a:gd name="connsiteY1" fmla="*/ 0 h 287919"/>
                  <a:gd name="connsiteX2" fmla="*/ 1065401 w 1065401"/>
                  <a:gd name="connsiteY2" fmla="*/ 143960 h 287919"/>
                  <a:gd name="connsiteX3" fmla="*/ 921442 w 1065401"/>
                  <a:gd name="connsiteY3" fmla="*/ 287919 h 287919"/>
                  <a:gd name="connsiteX4" fmla="*/ 0 w 1065401"/>
                  <a:gd name="connsiteY4" fmla="*/ 287919 h 287919"/>
                  <a:gd name="connsiteX5" fmla="*/ 143960 w 1065401"/>
                  <a:gd name="connsiteY5" fmla="*/ 143960 h 287919"/>
                  <a:gd name="connsiteX6" fmla="*/ 0 w 1065401"/>
                  <a:gd name="connsiteY6" fmla="*/ 0 h 2879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65401" h="287919">
                    <a:moveTo>
                      <a:pt x="0" y="0"/>
                    </a:moveTo>
                    <a:lnTo>
                      <a:pt x="921442" y="0"/>
                    </a:lnTo>
                    <a:lnTo>
                      <a:pt x="1065401" y="143960"/>
                    </a:lnTo>
                    <a:lnTo>
                      <a:pt x="921442" y="287919"/>
                    </a:lnTo>
                    <a:lnTo>
                      <a:pt x="0" y="287919"/>
                    </a:lnTo>
                    <a:lnTo>
                      <a:pt x="143960" y="14396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solidFill>
                  <a:schemeClr val="accent4"/>
                </a:solidFill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203968" tIns="40005" rIns="163962" bIns="40005" numCol="1" spcCol="1270" anchor="ctr" anchorCtr="0">
                <a:noAutofit/>
              </a:bodyPr>
              <a:lstStyle/>
              <a:p>
                <a:pPr marL="0" lvl="0" indent="0" algn="ctr" defTabSz="6667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en-US" sz="1500" kern="1200" dirty="0">
                  <a:latin typeface="+mj-lt"/>
                  <a:cs typeface="+mj-lt"/>
                </a:endParaRPr>
              </a:p>
            </p:txBody>
          </p:sp>
        </p:grpSp>
        <p:sp>
          <p:nvSpPr>
            <p:cNvPr id="175" name="Google Shape;898;p88"/>
            <p:cNvSpPr txBox="1"/>
            <p:nvPr/>
          </p:nvSpPr>
          <p:spPr>
            <a:xfrm>
              <a:off x="5634167" y="1636943"/>
              <a:ext cx="421977" cy="19543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4" tIns="9144" rIns="9144" bIns="9144" anchor="t" anchorCtr="0">
              <a:spAutoFit/>
            </a:bodyPr>
            <a:lstStyle/>
            <a:p>
              <a:pPr marR="0" lvl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1" dirty="0">
                  <a:solidFill>
                    <a:schemeClr val="accent5"/>
                  </a:solidFill>
                  <a:latin typeface="+mj-lt"/>
                  <a:ea typeface="Montserrat"/>
                  <a:cs typeface="+mj-lt"/>
                  <a:sym typeface="Montserrat"/>
                </a:rPr>
                <a:t>Build</a:t>
              </a:r>
              <a:endParaRPr lang="en-US" sz="1000" b="1" dirty="0">
                <a:solidFill>
                  <a:schemeClr val="accent5"/>
                </a:solidFill>
                <a:latin typeface="+mj-lt"/>
                <a:ea typeface="Montserrat"/>
                <a:cs typeface="+mj-lt"/>
                <a:sym typeface="Montserrat"/>
              </a:endParaRPr>
            </a:p>
          </p:txBody>
        </p:sp>
        <p:sp>
          <p:nvSpPr>
            <p:cNvPr id="176" name="Google Shape;898;p88"/>
            <p:cNvSpPr txBox="1"/>
            <p:nvPr/>
          </p:nvSpPr>
          <p:spPr>
            <a:xfrm>
              <a:off x="6522578" y="1617890"/>
              <a:ext cx="432528" cy="19543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4" tIns="9144" rIns="9144" bIns="9144" anchor="t" anchorCtr="0">
              <a:spAutoFit/>
            </a:bodyPr>
            <a:lstStyle/>
            <a:p>
              <a:pPr marR="0" lvl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1" dirty="0">
                  <a:solidFill>
                    <a:schemeClr val="accent1"/>
                  </a:solidFill>
                  <a:latin typeface="+mj-lt"/>
                  <a:ea typeface="Montserrat"/>
                  <a:cs typeface="+mj-lt"/>
                  <a:sym typeface="Montserrat"/>
                </a:rPr>
                <a:t>Serve</a:t>
              </a:r>
              <a:endParaRPr lang="en-US" sz="1000" b="1" dirty="0">
                <a:solidFill>
                  <a:schemeClr val="accent1"/>
                </a:solidFill>
                <a:latin typeface="+mj-lt"/>
                <a:ea typeface="Montserrat"/>
                <a:cs typeface="+mj-lt"/>
                <a:sym typeface="Montserrat"/>
              </a:endParaRPr>
            </a:p>
          </p:txBody>
        </p:sp>
        <p:sp>
          <p:nvSpPr>
            <p:cNvPr id="177" name="Google Shape;898;p88"/>
            <p:cNvSpPr txBox="1"/>
            <p:nvPr/>
          </p:nvSpPr>
          <p:spPr>
            <a:xfrm>
              <a:off x="7293008" y="1617890"/>
              <a:ext cx="668161" cy="19543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4" tIns="9144" rIns="9144" bIns="9144" anchor="t" anchorCtr="0">
              <a:spAutoFit/>
            </a:bodyPr>
            <a:lstStyle/>
            <a:p>
              <a:pPr marR="0" lvl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1" dirty="0">
                  <a:solidFill>
                    <a:schemeClr val="accent4"/>
                  </a:solidFill>
                  <a:latin typeface="+mj-lt"/>
                  <a:ea typeface="Montserrat"/>
                  <a:cs typeface="+mj-lt"/>
                  <a:sym typeface="Montserrat"/>
                </a:rPr>
                <a:t>Maintain</a:t>
              </a:r>
              <a:endParaRPr lang="en-US" sz="1000" b="1" dirty="0">
                <a:solidFill>
                  <a:schemeClr val="accent4"/>
                </a:solidFill>
                <a:latin typeface="+mj-lt"/>
                <a:ea typeface="Montserrat"/>
                <a:cs typeface="+mj-lt"/>
                <a:sym typeface="Montserrat"/>
              </a:endParaRPr>
            </a:p>
          </p:txBody>
        </p:sp>
      </p:grpSp>
      <p:pic>
        <p:nvPicPr>
          <p:cNvPr id="184" name="Graphic 183" descr="Close with solid fill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881622" y="3996892"/>
            <a:ext cx="668161" cy="668161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93100" y="420575"/>
            <a:ext cx="8181300" cy="502800"/>
          </a:xfrm>
        </p:spPr>
        <p:txBody>
          <a:bodyPr/>
          <a:lstStyle/>
          <a:p>
            <a:r>
              <a:rPr lang="en-US" dirty="0"/>
              <a:t>Model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7331103" y="141172"/>
            <a:ext cx="914400" cy="914400"/>
            <a:chOff x="7331103" y="141172"/>
            <a:chExt cx="914400" cy="914400"/>
          </a:xfrm>
        </p:grpSpPr>
        <p:grpSp>
          <p:nvGrpSpPr>
            <p:cNvPr id="28" name="Group 27"/>
            <p:cNvGrpSpPr/>
            <p:nvPr/>
          </p:nvGrpSpPr>
          <p:grpSpPr>
            <a:xfrm>
              <a:off x="7331103" y="141172"/>
              <a:ext cx="914400" cy="914400"/>
              <a:chOff x="5776624" y="2188023"/>
              <a:chExt cx="1695840" cy="1816343"/>
            </a:xfrm>
          </p:grpSpPr>
          <p:grpSp>
            <p:nvGrpSpPr>
              <p:cNvPr id="29" name="Group 28"/>
              <p:cNvGrpSpPr/>
              <p:nvPr/>
            </p:nvGrpSpPr>
            <p:grpSpPr>
              <a:xfrm>
                <a:off x="6578825" y="2188023"/>
                <a:ext cx="58419" cy="1816343"/>
                <a:chOff x="7482841" y="2111311"/>
                <a:chExt cx="58419" cy="1816343"/>
              </a:xfrm>
            </p:grpSpPr>
            <p:cxnSp>
              <p:nvCxnSpPr>
                <p:cNvPr id="42" name="Connector: Curved 41"/>
                <p:cNvCxnSpPr>
                  <a:stCxn id="44" idx="1"/>
                  <a:endCxn id="45" idx="1"/>
                </p:cNvCxnSpPr>
                <p:nvPr/>
              </p:nvCxnSpPr>
              <p:spPr>
                <a:xfrm rot="10800000">
                  <a:off x="7482841" y="2209031"/>
                  <a:ext cx="12700" cy="1620905"/>
                </a:xfrm>
                <a:prstGeom prst="curvedConnector3">
                  <a:avLst>
                    <a:gd name="adj1" fmla="val 5850000"/>
                  </a:avLst>
                </a:prstGeom>
                <a:ln w="19050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Connector: Curved 42"/>
                <p:cNvCxnSpPr>
                  <a:stCxn id="45" idx="3"/>
                  <a:endCxn id="44" idx="3"/>
                </p:cNvCxnSpPr>
                <p:nvPr/>
              </p:nvCxnSpPr>
              <p:spPr>
                <a:xfrm>
                  <a:off x="7528560" y="2209030"/>
                  <a:ext cx="12700" cy="1620905"/>
                </a:xfrm>
                <a:prstGeom prst="curvedConnector3">
                  <a:avLst>
                    <a:gd name="adj1" fmla="val 6300000"/>
                  </a:avLst>
                </a:prstGeom>
                <a:ln w="19050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4" name="Google Shape;898;p88"/>
                <p:cNvSpPr txBox="1"/>
                <p:nvPr/>
              </p:nvSpPr>
              <p:spPr>
                <a:xfrm>
                  <a:off x="7482841" y="3732216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  <p:sp>
              <p:nvSpPr>
                <p:cNvPr id="45" name="Google Shape;898;p88"/>
                <p:cNvSpPr txBox="1"/>
                <p:nvPr/>
              </p:nvSpPr>
              <p:spPr>
                <a:xfrm>
                  <a:off x="7482841" y="2111311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</p:grpSp>
          <p:grpSp>
            <p:nvGrpSpPr>
              <p:cNvPr id="30" name="Group 29"/>
              <p:cNvGrpSpPr/>
              <p:nvPr/>
            </p:nvGrpSpPr>
            <p:grpSpPr>
              <a:xfrm>
                <a:off x="6578825" y="2692608"/>
                <a:ext cx="58419" cy="1311758"/>
                <a:chOff x="5889186" y="1248788"/>
                <a:chExt cx="58419" cy="1311758"/>
              </a:xfrm>
            </p:grpSpPr>
            <p:cxnSp>
              <p:nvCxnSpPr>
                <p:cNvPr id="38" name="Connector: Curved 37"/>
                <p:cNvCxnSpPr>
                  <a:stCxn id="40" idx="1"/>
                  <a:endCxn id="41" idx="1"/>
                </p:cNvCxnSpPr>
                <p:nvPr/>
              </p:nvCxnSpPr>
              <p:spPr>
                <a:xfrm rot="10800000">
                  <a:off x="5889186" y="1346507"/>
                  <a:ext cx="12700" cy="1116320"/>
                </a:xfrm>
                <a:prstGeom prst="curvedConnector3">
                  <a:avLst>
                    <a:gd name="adj1" fmla="val 4300000"/>
                  </a:avLst>
                </a:prstGeom>
                <a:ln w="19050">
                  <a:solidFill>
                    <a:schemeClr val="accent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nector: Curved 38"/>
                <p:cNvCxnSpPr>
                  <a:stCxn id="41" idx="3"/>
                  <a:endCxn id="40" idx="3"/>
                </p:cNvCxnSpPr>
                <p:nvPr/>
              </p:nvCxnSpPr>
              <p:spPr>
                <a:xfrm>
                  <a:off x="5934905" y="1346507"/>
                  <a:ext cx="12700" cy="1116320"/>
                </a:xfrm>
                <a:prstGeom prst="curvedConnector3">
                  <a:avLst>
                    <a:gd name="adj1" fmla="val 4300000"/>
                  </a:avLst>
                </a:prstGeom>
                <a:ln w="19050">
                  <a:solidFill>
                    <a:schemeClr val="accent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0" name="Google Shape;898;p88"/>
                <p:cNvSpPr txBox="1"/>
                <p:nvPr/>
              </p:nvSpPr>
              <p:spPr>
                <a:xfrm>
                  <a:off x="5889186" y="2365108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  <p:sp>
              <p:nvSpPr>
                <p:cNvPr id="41" name="Google Shape;898;p88"/>
                <p:cNvSpPr txBox="1"/>
                <p:nvPr/>
              </p:nvSpPr>
              <p:spPr>
                <a:xfrm>
                  <a:off x="5889186" y="1248788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</p:grpSp>
          <p:sp>
            <p:nvSpPr>
              <p:cNvPr id="31" name="Oval 30"/>
              <p:cNvSpPr/>
              <p:nvPr/>
            </p:nvSpPr>
            <p:spPr>
              <a:xfrm>
                <a:off x="5776624" y="2188023"/>
                <a:ext cx="1695840" cy="1807446"/>
              </a:xfrm>
              <a:prstGeom prst="ellipse">
                <a:avLst/>
              </a:prstGeom>
              <a:solidFill>
                <a:schemeClr val="bg1">
                  <a:alpha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+mj-lt"/>
                </a:endParaRPr>
              </a:p>
            </p:txBody>
          </p:sp>
          <p:grpSp>
            <p:nvGrpSpPr>
              <p:cNvPr id="32" name="Group 31"/>
              <p:cNvGrpSpPr/>
              <p:nvPr/>
            </p:nvGrpSpPr>
            <p:grpSpPr>
              <a:xfrm>
                <a:off x="6578825" y="3138427"/>
                <a:ext cx="58419" cy="768220"/>
                <a:chOff x="1190898" y="3138427"/>
                <a:chExt cx="58419" cy="768220"/>
              </a:xfrm>
            </p:grpSpPr>
            <p:cxnSp>
              <p:nvCxnSpPr>
                <p:cNvPr id="36" name="Connector: Curved 35"/>
                <p:cNvCxnSpPr>
                  <a:stCxn id="34" idx="1"/>
                  <a:endCxn id="35" idx="1"/>
                </p:cNvCxnSpPr>
                <p:nvPr/>
              </p:nvCxnSpPr>
              <p:spPr>
                <a:xfrm rot="10800000">
                  <a:off x="1190898" y="3138427"/>
                  <a:ext cx="12700" cy="768220"/>
                </a:xfrm>
                <a:prstGeom prst="curvedConnector3">
                  <a:avLst>
                    <a:gd name="adj1" fmla="val 2950000"/>
                  </a:avLst>
                </a:prstGeom>
                <a:ln w="19050">
                  <a:solidFill>
                    <a:schemeClr val="accent5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Connector: Curved 36"/>
                <p:cNvCxnSpPr>
                  <a:stCxn id="35" idx="3"/>
                  <a:endCxn id="34" idx="3"/>
                </p:cNvCxnSpPr>
                <p:nvPr/>
              </p:nvCxnSpPr>
              <p:spPr>
                <a:xfrm>
                  <a:off x="1236617" y="3138427"/>
                  <a:ext cx="12700" cy="768220"/>
                </a:xfrm>
                <a:prstGeom prst="curvedConnector3">
                  <a:avLst>
                    <a:gd name="adj1" fmla="val 3000000"/>
                  </a:avLst>
                </a:prstGeom>
                <a:ln w="19050">
                  <a:solidFill>
                    <a:schemeClr val="accent5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3" name="Group 32"/>
              <p:cNvGrpSpPr/>
              <p:nvPr/>
            </p:nvGrpSpPr>
            <p:grpSpPr>
              <a:xfrm>
                <a:off x="6578825" y="3040708"/>
                <a:ext cx="45719" cy="963658"/>
                <a:chOff x="5501641" y="2963996"/>
                <a:chExt cx="45719" cy="963658"/>
              </a:xfrm>
            </p:grpSpPr>
            <p:sp>
              <p:nvSpPr>
                <p:cNvPr id="34" name="Google Shape;898;p88"/>
                <p:cNvSpPr txBox="1"/>
                <p:nvPr/>
              </p:nvSpPr>
              <p:spPr>
                <a:xfrm>
                  <a:off x="5501641" y="3732216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  <p:sp>
              <p:nvSpPr>
                <p:cNvPr id="35" name="Google Shape;898;p88"/>
                <p:cNvSpPr txBox="1"/>
                <p:nvPr/>
              </p:nvSpPr>
              <p:spPr>
                <a:xfrm>
                  <a:off x="5501641" y="2963996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</p:grpSp>
        </p:grpSp>
        <p:sp>
          <p:nvSpPr>
            <p:cNvPr id="9" name="Google Shape;898;p88"/>
            <p:cNvSpPr txBox="1"/>
            <p:nvPr/>
          </p:nvSpPr>
          <p:spPr>
            <a:xfrm>
              <a:off x="7436418" y="766157"/>
              <a:ext cx="668161" cy="1069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4" tIns="9144" rIns="9144" bIns="9144" anchor="t" anchorCtr="0">
              <a:spAutoFit/>
            </a:bodyPr>
            <a:lstStyle/>
            <a:p>
              <a:pPr marR="0" lvl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500" b="1" dirty="0">
                  <a:solidFill>
                    <a:schemeClr val="accent5"/>
                  </a:solidFill>
                  <a:latin typeface="+mj-lt"/>
                  <a:ea typeface="Montserrat"/>
                  <a:cs typeface="+mj-lt"/>
                  <a:sym typeface="Montserrat"/>
                </a:rPr>
                <a:t>Build</a:t>
              </a:r>
              <a:endParaRPr lang="en-US" sz="500" b="1" dirty="0">
                <a:solidFill>
                  <a:schemeClr val="accent5"/>
                </a:solidFill>
                <a:latin typeface="+mj-lt"/>
                <a:ea typeface="Montserrat"/>
                <a:cs typeface="+mj-lt"/>
                <a:sym typeface="Montserrat"/>
              </a:endParaRPr>
            </a:p>
          </p:txBody>
        </p:sp>
      </p:grpSp>
    </p:spTree>
  </p:cSld>
  <p:clrMapOvr>
    <a:masterClrMapping/>
  </p:clrMapOvr>
  <p:transition spd="med">
    <p:fade/>
  </p:transition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93100" y="420575"/>
            <a:ext cx="8181300" cy="502800"/>
          </a:xfrm>
        </p:spPr>
        <p:txBody>
          <a:bodyPr/>
          <a:lstStyle/>
          <a:p>
            <a:r>
              <a:rPr lang="en-US" dirty="0"/>
              <a:t>Model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7331103" y="141172"/>
            <a:ext cx="914400" cy="914400"/>
            <a:chOff x="7331103" y="141172"/>
            <a:chExt cx="914400" cy="914400"/>
          </a:xfrm>
        </p:grpSpPr>
        <p:grpSp>
          <p:nvGrpSpPr>
            <p:cNvPr id="28" name="Group 27"/>
            <p:cNvGrpSpPr/>
            <p:nvPr/>
          </p:nvGrpSpPr>
          <p:grpSpPr>
            <a:xfrm>
              <a:off x="7331103" y="141172"/>
              <a:ext cx="914400" cy="914400"/>
              <a:chOff x="5776624" y="2188023"/>
              <a:chExt cx="1695840" cy="1816343"/>
            </a:xfrm>
          </p:grpSpPr>
          <p:grpSp>
            <p:nvGrpSpPr>
              <p:cNvPr id="29" name="Group 28"/>
              <p:cNvGrpSpPr/>
              <p:nvPr/>
            </p:nvGrpSpPr>
            <p:grpSpPr>
              <a:xfrm>
                <a:off x="6578825" y="2188023"/>
                <a:ext cx="58419" cy="1816343"/>
                <a:chOff x="7482841" y="2111311"/>
                <a:chExt cx="58419" cy="1816343"/>
              </a:xfrm>
            </p:grpSpPr>
            <p:cxnSp>
              <p:nvCxnSpPr>
                <p:cNvPr id="42" name="Connector: Curved 41"/>
                <p:cNvCxnSpPr>
                  <a:stCxn id="44" idx="1"/>
                  <a:endCxn id="45" idx="1"/>
                </p:cNvCxnSpPr>
                <p:nvPr/>
              </p:nvCxnSpPr>
              <p:spPr>
                <a:xfrm rot="10800000">
                  <a:off x="7482841" y="2209031"/>
                  <a:ext cx="12700" cy="1620905"/>
                </a:xfrm>
                <a:prstGeom prst="curvedConnector3">
                  <a:avLst>
                    <a:gd name="adj1" fmla="val 5850000"/>
                  </a:avLst>
                </a:prstGeom>
                <a:ln w="19050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Connector: Curved 42"/>
                <p:cNvCxnSpPr>
                  <a:stCxn id="45" idx="3"/>
                  <a:endCxn id="44" idx="3"/>
                </p:cNvCxnSpPr>
                <p:nvPr/>
              </p:nvCxnSpPr>
              <p:spPr>
                <a:xfrm>
                  <a:off x="7528560" y="2209030"/>
                  <a:ext cx="12700" cy="1620905"/>
                </a:xfrm>
                <a:prstGeom prst="curvedConnector3">
                  <a:avLst>
                    <a:gd name="adj1" fmla="val 6300000"/>
                  </a:avLst>
                </a:prstGeom>
                <a:ln w="19050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4" name="Google Shape;898;p88"/>
                <p:cNvSpPr txBox="1"/>
                <p:nvPr/>
              </p:nvSpPr>
              <p:spPr>
                <a:xfrm>
                  <a:off x="7482841" y="3732216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  <p:sp>
              <p:nvSpPr>
                <p:cNvPr id="45" name="Google Shape;898;p88"/>
                <p:cNvSpPr txBox="1"/>
                <p:nvPr/>
              </p:nvSpPr>
              <p:spPr>
                <a:xfrm>
                  <a:off x="7482841" y="2111311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</p:grpSp>
          <p:grpSp>
            <p:nvGrpSpPr>
              <p:cNvPr id="30" name="Group 29"/>
              <p:cNvGrpSpPr/>
              <p:nvPr/>
            </p:nvGrpSpPr>
            <p:grpSpPr>
              <a:xfrm>
                <a:off x="6578825" y="2692608"/>
                <a:ext cx="58419" cy="1311758"/>
                <a:chOff x="5889186" y="1248788"/>
                <a:chExt cx="58419" cy="1311758"/>
              </a:xfrm>
            </p:grpSpPr>
            <p:cxnSp>
              <p:nvCxnSpPr>
                <p:cNvPr id="38" name="Connector: Curved 37"/>
                <p:cNvCxnSpPr>
                  <a:stCxn id="40" idx="1"/>
                  <a:endCxn id="41" idx="1"/>
                </p:cNvCxnSpPr>
                <p:nvPr/>
              </p:nvCxnSpPr>
              <p:spPr>
                <a:xfrm rot="10800000">
                  <a:off x="5889186" y="1346507"/>
                  <a:ext cx="12700" cy="1116320"/>
                </a:xfrm>
                <a:prstGeom prst="curvedConnector3">
                  <a:avLst>
                    <a:gd name="adj1" fmla="val 4300000"/>
                  </a:avLst>
                </a:prstGeom>
                <a:ln w="19050">
                  <a:solidFill>
                    <a:schemeClr val="accent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nector: Curved 38"/>
                <p:cNvCxnSpPr>
                  <a:stCxn id="41" idx="3"/>
                  <a:endCxn id="40" idx="3"/>
                </p:cNvCxnSpPr>
                <p:nvPr/>
              </p:nvCxnSpPr>
              <p:spPr>
                <a:xfrm>
                  <a:off x="5934905" y="1346507"/>
                  <a:ext cx="12700" cy="1116320"/>
                </a:xfrm>
                <a:prstGeom prst="curvedConnector3">
                  <a:avLst>
                    <a:gd name="adj1" fmla="val 4300000"/>
                  </a:avLst>
                </a:prstGeom>
                <a:ln w="19050">
                  <a:solidFill>
                    <a:schemeClr val="accent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0" name="Google Shape;898;p88"/>
                <p:cNvSpPr txBox="1"/>
                <p:nvPr/>
              </p:nvSpPr>
              <p:spPr>
                <a:xfrm>
                  <a:off x="5889186" y="2365108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  <p:sp>
              <p:nvSpPr>
                <p:cNvPr id="41" name="Google Shape;898;p88"/>
                <p:cNvSpPr txBox="1"/>
                <p:nvPr/>
              </p:nvSpPr>
              <p:spPr>
                <a:xfrm>
                  <a:off x="5889186" y="1248788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</p:grpSp>
          <p:sp>
            <p:nvSpPr>
              <p:cNvPr id="31" name="Oval 30"/>
              <p:cNvSpPr/>
              <p:nvPr/>
            </p:nvSpPr>
            <p:spPr>
              <a:xfrm>
                <a:off x="5776624" y="2188023"/>
                <a:ext cx="1695840" cy="1807446"/>
              </a:xfrm>
              <a:prstGeom prst="ellipse">
                <a:avLst/>
              </a:prstGeom>
              <a:solidFill>
                <a:schemeClr val="bg1">
                  <a:alpha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+mj-lt"/>
                </a:endParaRPr>
              </a:p>
            </p:txBody>
          </p:sp>
          <p:grpSp>
            <p:nvGrpSpPr>
              <p:cNvPr id="32" name="Group 31"/>
              <p:cNvGrpSpPr/>
              <p:nvPr/>
            </p:nvGrpSpPr>
            <p:grpSpPr>
              <a:xfrm>
                <a:off x="6578825" y="3138427"/>
                <a:ext cx="58419" cy="768220"/>
                <a:chOff x="1190898" y="3138427"/>
                <a:chExt cx="58419" cy="768220"/>
              </a:xfrm>
            </p:grpSpPr>
            <p:cxnSp>
              <p:nvCxnSpPr>
                <p:cNvPr id="36" name="Connector: Curved 35"/>
                <p:cNvCxnSpPr>
                  <a:stCxn id="34" idx="1"/>
                  <a:endCxn id="35" idx="1"/>
                </p:cNvCxnSpPr>
                <p:nvPr/>
              </p:nvCxnSpPr>
              <p:spPr>
                <a:xfrm rot="10800000">
                  <a:off x="1190898" y="3138427"/>
                  <a:ext cx="12700" cy="768220"/>
                </a:xfrm>
                <a:prstGeom prst="curvedConnector3">
                  <a:avLst>
                    <a:gd name="adj1" fmla="val 2950000"/>
                  </a:avLst>
                </a:prstGeom>
                <a:ln w="19050">
                  <a:solidFill>
                    <a:schemeClr val="accent5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Connector: Curved 36"/>
                <p:cNvCxnSpPr>
                  <a:stCxn id="35" idx="3"/>
                  <a:endCxn id="34" idx="3"/>
                </p:cNvCxnSpPr>
                <p:nvPr/>
              </p:nvCxnSpPr>
              <p:spPr>
                <a:xfrm>
                  <a:off x="1236617" y="3138427"/>
                  <a:ext cx="12700" cy="768220"/>
                </a:xfrm>
                <a:prstGeom prst="curvedConnector3">
                  <a:avLst>
                    <a:gd name="adj1" fmla="val 3000000"/>
                  </a:avLst>
                </a:prstGeom>
                <a:ln w="19050">
                  <a:solidFill>
                    <a:schemeClr val="accent5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3" name="Group 32"/>
              <p:cNvGrpSpPr/>
              <p:nvPr/>
            </p:nvGrpSpPr>
            <p:grpSpPr>
              <a:xfrm>
                <a:off x="6578825" y="3040708"/>
                <a:ext cx="45719" cy="963658"/>
                <a:chOff x="5501641" y="2963996"/>
                <a:chExt cx="45719" cy="963658"/>
              </a:xfrm>
            </p:grpSpPr>
            <p:sp>
              <p:nvSpPr>
                <p:cNvPr id="34" name="Google Shape;898;p88"/>
                <p:cNvSpPr txBox="1"/>
                <p:nvPr/>
              </p:nvSpPr>
              <p:spPr>
                <a:xfrm>
                  <a:off x="5501641" y="3732216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  <p:sp>
              <p:nvSpPr>
                <p:cNvPr id="35" name="Google Shape;898;p88"/>
                <p:cNvSpPr txBox="1"/>
                <p:nvPr/>
              </p:nvSpPr>
              <p:spPr>
                <a:xfrm>
                  <a:off x="5501641" y="2963996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</p:grpSp>
        </p:grpSp>
        <p:sp>
          <p:nvSpPr>
            <p:cNvPr id="9" name="Google Shape;898;p88"/>
            <p:cNvSpPr txBox="1"/>
            <p:nvPr/>
          </p:nvSpPr>
          <p:spPr>
            <a:xfrm>
              <a:off x="7436418" y="766157"/>
              <a:ext cx="668161" cy="1069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4" tIns="9144" rIns="9144" bIns="9144" anchor="t" anchorCtr="0">
              <a:spAutoFit/>
            </a:bodyPr>
            <a:lstStyle/>
            <a:p>
              <a:pPr marR="0" lvl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500" b="1" dirty="0">
                  <a:solidFill>
                    <a:schemeClr val="accent5"/>
                  </a:solidFill>
                  <a:latin typeface="+mj-lt"/>
                  <a:ea typeface="Montserrat"/>
                  <a:cs typeface="+mj-lt"/>
                  <a:sym typeface="Montserrat"/>
                </a:rPr>
                <a:t>Build</a:t>
              </a:r>
              <a:endParaRPr lang="en-US" sz="500" b="1" dirty="0">
                <a:solidFill>
                  <a:schemeClr val="accent5"/>
                </a:solidFill>
                <a:latin typeface="+mj-lt"/>
                <a:ea typeface="Montserrat"/>
                <a:cs typeface="+mj-lt"/>
                <a:sym typeface="Montserrat"/>
              </a:endParaRPr>
            </a:p>
          </p:txBody>
        </p:sp>
      </p:grpSp>
      <p:sp>
        <p:nvSpPr>
          <p:cNvPr id="25" name="Google Shape;898;p88"/>
          <p:cNvSpPr txBox="1"/>
          <p:nvPr/>
        </p:nvSpPr>
        <p:spPr>
          <a:xfrm>
            <a:off x="611492" y="918785"/>
            <a:ext cx="5156262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The model architecture selection(s) will depend on the problem</a:t>
            </a:r>
            <a:endParaRPr lang="en-US" sz="12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</p:spTree>
  </p:cSld>
  <p:clrMapOvr>
    <a:masterClrMapping/>
  </p:clrMapOvr>
  <p:transition spd="med">
    <p:fade/>
  </p:transition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93100" y="420575"/>
            <a:ext cx="8181300" cy="502800"/>
          </a:xfrm>
        </p:spPr>
        <p:txBody>
          <a:bodyPr/>
          <a:lstStyle/>
          <a:p>
            <a:r>
              <a:rPr lang="en-US" dirty="0"/>
              <a:t>Model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7331103" y="141172"/>
            <a:ext cx="914400" cy="914400"/>
            <a:chOff x="7331103" y="141172"/>
            <a:chExt cx="914400" cy="914400"/>
          </a:xfrm>
        </p:grpSpPr>
        <p:grpSp>
          <p:nvGrpSpPr>
            <p:cNvPr id="28" name="Group 27"/>
            <p:cNvGrpSpPr/>
            <p:nvPr/>
          </p:nvGrpSpPr>
          <p:grpSpPr>
            <a:xfrm>
              <a:off x="7331103" y="141172"/>
              <a:ext cx="914400" cy="914400"/>
              <a:chOff x="5776624" y="2188023"/>
              <a:chExt cx="1695840" cy="1816343"/>
            </a:xfrm>
          </p:grpSpPr>
          <p:grpSp>
            <p:nvGrpSpPr>
              <p:cNvPr id="29" name="Group 28"/>
              <p:cNvGrpSpPr/>
              <p:nvPr/>
            </p:nvGrpSpPr>
            <p:grpSpPr>
              <a:xfrm>
                <a:off x="6578825" y="2188023"/>
                <a:ext cx="58419" cy="1816343"/>
                <a:chOff x="7482841" y="2111311"/>
                <a:chExt cx="58419" cy="1816343"/>
              </a:xfrm>
            </p:grpSpPr>
            <p:cxnSp>
              <p:nvCxnSpPr>
                <p:cNvPr id="42" name="Connector: Curved 41"/>
                <p:cNvCxnSpPr>
                  <a:stCxn id="44" idx="1"/>
                  <a:endCxn id="45" idx="1"/>
                </p:cNvCxnSpPr>
                <p:nvPr/>
              </p:nvCxnSpPr>
              <p:spPr>
                <a:xfrm rot="10800000">
                  <a:off x="7482841" y="2209031"/>
                  <a:ext cx="12700" cy="1620905"/>
                </a:xfrm>
                <a:prstGeom prst="curvedConnector3">
                  <a:avLst>
                    <a:gd name="adj1" fmla="val 5850000"/>
                  </a:avLst>
                </a:prstGeom>
                <a:ln w="19050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Connector: Curved 42"/>
                <p:cNvCxnSpPr>
                  <a:stCxn id="45" idx="3"/>
                  <a:endCxn id="44" idx="3"/>
                </p:cNvCxnSpPr>
                <p:nvPr/>
              </p:nvCxnSpPr>
              <p:spPr>
                <a:xfrm>
                  <a:off x="7528560" y="2209030"/>
                  <a:ext cx="12700" cy="1620905"/>
                </a:xfrm>
                <a:prstGeom prst="curvedConnector3">
                  <a:avLst>
                    <a:gd name="adj1" fmla="val 6300000"/>
                  </a:avLst>
                </a:prstGeom>
                <a:ln w="19050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4" name="Google Shape;898;p88"/>
                <p:cNvSpPr txBox="1"/>
                <p:nvPr/>
              </p:nvSpPr>
              <p:spPr>
                <a:xfrm>
                  <a:off x="7482841" y="3732216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  <p:sp>
              <p:nvSpPr>
                <p:cNvPr id="45" name="Google Shape;898;p88"/>
                <p:cNvSpPr txBox="1"/>
                <p:nvPr/>
              </p:nvSpPr>
              <p:spPr>
                <a:xfrm>
                  <a:off x="7482841" y="2111311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</p:grpSp>
          <p:grpSp>
            <p:nvGrpSpPr>
              <p:cNvPr id="30" name="Group 29"/>
              <p:cNvGrpSpPr/>
              <p:nvPr/>
            </p:nvGrpSpPr>
            <p:grpSpPr>
              <a:xfrm>
                <a:off x="6578825" y="2692608"/>
                <a:ext cx="58419" cy="1311758"/>
                <a:chOff x="5889186" y="1248788"/>
                <a:chExt cx="58419" cy="1311758"/>
              </a:xfrm>
            </p:grpSpPr>
            <p:cxnSp>
              <p:nvCxnSpPr>
                <p:cNvPr id="38" name="Connector: Curved 37"/>
                <p:cNvCxnSpPr>
                  <a:stCxn id="40" idx="1"/>
                  <a:endCxn id="41" idx="1"/>
                </p:cNvCxnSpPr>
                <p:nvPr/>
              </p:nvCxnSpPr>
              <p:spPr>
                <a:xfrm rot="10800000">
                  <a:off x="5889186" y="1346507"/>
                  <a:ext cx="12700" cy="1116320"/>
                </a:xfrm>
                <a:prstGeom prst="curvedConnector3">
                  <a:avLst>
                    <a:gd name="adj1" fmla="val 4300000"/>
                  </a:avLst>
                </a:prstGeom>
                <a:ln w="19050">
                  <a:solidFill>
                    <a:schemeClr val="accent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nector: Curved 38"/>
                <p:cNvCxnSpPr>
                  <a:stCxn id="41" idx="3"/>
                  <a:endCxn id="40" idx="3"/>
                </p:cNvCxnSpPr>
                <p:nvPr/>
              </p:nvCxnSpPr>
              <p:spPr>
                <a:xfrm>
                  <a:off x="5934905" y="1346507"/>
                  <a:ext cx="12700" cy="1116320"/>
                </a:xfrm>
                <a:prstGeom prst="curvedConnector3">
                  <a:avLst>
                    <a:gd name="adj1" fmla="val 4300000"/>
                  </a:avLst>
                </a:prstGeom>
                <a:ln w="19050">
                  <a:solidFill>
                    <a:schemeClr val="accent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0" name="Google Shape;898;p88"/>
                <p:cNvSpPr txBox="1"/>
                <p:nvPr/>
              </p:nvSpPr>
              <p:spPr>
                <a:xfrm>
                  <a:off x="5889186" y="2365108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  <p:sp>
              <p:nvSpPr>
                <p:cNvPr id="41" name="Google Shape;898;p88"/>
                <p:cNvSpPr txBox="1"/>
                <p:nvPr/>
              </p:nvSpPr>
              <p:spPr>
                <a:xfrm>
                  <a:off x="5889186" y="1248788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</p:grpSp>
          <p:sp>
            <p:nvSpPr>
              <p:cNvPr id="31" name="Oval 30"/>
              <p:cNvSpPr/>
              <p:nvPr/>
            </p:nvSpPr>
            <p:spPr>
              <a:xfrm>
                <a:off x="5776624" y="2188023"/>
                <a:ext cx="1695840" cy="1807446"/>
              </a:xfrm>
              <a:prstGeom prst="ellipse">
                <a:avLst/>
              </a:prstGeom>
              <a:solidFill>
                <a:schemeClr val="bg1">
                  <a:alpha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+mj-lt"/>
                </a:endParaRPr>
              </a:p>
            </p:txBody>
          </p:sp>
          <p:grpSp>
            <p:nvGrpSpPr>
              <p:cNvPr id="32" name="Group 31"/>
              <p:cNvGrpSpPr/>
              <p:nvPr/>
            </p:nvGrpSpPr>
            <p:grpSpPr>
              <a:xfrm>
                <a:off x="6578825" y="3138427"/>
                <a:ext cx="58419" cy="768220"/>
                <a:chOff x="1190898" y="3138427"/>
                <a:chExt cx="58419" cy="768220"/>
              </a:xfrm>
            </p:grpSpPr>
            <p:cxnSp>
              <p:nvCxnSpPr>
                <p:cNvPr id="36" name="Connector: Curved 35"/>
                <p:cNvCxnSpPr>
                  <a:stCxn id="34" idx="1"/>
                  <a:endCxn id="35" idx="1"/>
                </p:cNvCxnSpPr>
                <p:nvPr/>
              </p:nvCxnSpPr>
              <p:spPr>
                <a:xfrm rot="10800000">
                  <a:off x="1190898" y="3138427"/>
                  <a:ext cx="12700" cy="768220"/>
                </a:xfrm>
                <a:prstGeom prst="curvedConnector3">
                  <a:avLst>
                    <a:gd name="adj1" fmla="val 2950000"/>
                  </a:avLst>
                </a:prstGeom>
                <a:ln w="19050">
                  <a:solidFill>
                    <a:schemeClr val="accent5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Connector: Curved 36"/>
                <p:cNvCxnSpPr>
                  <a:stCxn id="35" idx="3"/>
                  <a:endCxn id="34" idx="3"/>
                </p:cNvCxnSpPr>
                <p:nvPr/>
              </p:nvCxnSpPr>
              <p:spPr>
                <a:xfrm>
                  <a:off x="1236617" y="3138427"/>
                  <a:ext cx="12700" cy="768220"/>
                </a:xfrm>
                <a:prstGeom prst="curvedConnector3">
                  <a:avLst>
                    <a:gd name="adj1" fmla="val 3000000"/>
                  </a:avLst>
                </a:prstGeom>
                <a:ln w="19050">
                  <a:solidFill>
                    <a:schemeClr val="accent5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3" name="Group 32"/>
              <p:cNvGrpSpPr/>
              <p:nvPr/>
            </p:nvGrpSpPr>
            <p:grpSpPr>
              <a:xfrm>
                <a:off x="6578825" y="3040708"/>
                <a:ext cx="45719" cy="963658"/>
                <a:chOff x="5501641" y="2963996"/>
                <a:chExt cx="45719" cy="963658"/>
              </a:xfrm>
            </p:grpSpPr>
            <p:sp>
              <p:nvSpPr>
                <p:cNvPr id="34" name="Google Shape;898;p88"/>
                <p:cNvSpPr txBox="1"/>
                <p:nvPr/>
              </p:nvSpPr>
              <p:spPr>
                <a:xfrm>
                  <a:off x="5501641" y="3732216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  <p:sp>
              <p:nvSpPr>
                <p:cNvPr id="35" name="Google Shape;898;p88"/>
                <p:cNvSpPr txBox="1"/>
                <p:nvPr/>
              </p:nvSpPr>
              <p:spPr>
                <a:xfrm>
                  <a:off x="5501641" y="2963996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</p:grpSp>
        </p:grpSp>
        <p:sp>
          <p:nvSpPr>
            <p:cNvPr id="9" name="Google Shape;898;p88"/>
            <p:cNvSpPr txBox="1"/>
            <p:nvPr/>
          </p:nvSpPr>
          <p:spPr>
            <a:xfrm>
              <a:off x="7436418" y="766157"/>
              <a:ext cx="668161" cy="1069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4" tIns="9144" rIns="9144" bIns="9144" anchor="t" anchorCtr="0">
              <a:spAutoFit/>
            </a:bodyPr>
            <a:lstStyle/>
            <a:p>
              <a:pPr marR="0" lvl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500" b="1" dirty="0">
                  <a:solidFill>
                    <a:schemeClr val="accent5"/>
                  </a:solidFill>
                  <a:latin typeface="+mj-lt"/>
                  <a:ea typeface="Montserrat"/>
                  <a:cs typeface="+mj-lt"/>
                  <a:sym typeface="Montserrat"/>
                </a:rPr>
                <a:t>Build</a:t>
              </a:r>
              <a:endParaRPr lang="en-US" sz="500" b="1" dirty="0">
                <a:solidFill>
                  <a:schemeClr val="accent5"/>
                </a:solidFill>
                <a:latin typeface="+mj-lt"/>
                <a:ea typeface="Montserrat"/>
                <a:cs typeface="+mj-lt"/>
                <a:sym typeface="Montserrat"/>
              </a:endParaRPr>
            </a:p>
          </p:txBody>
        </p:sp>
      </p:grpSp>
      <p:sp>
        <p:nvSpPr>
          <p:cNvPr id="25" name="Google Shape;898;p88"/>
          <p:cNvSpPr txBox="1"/>
          <p:nvPr/>
        </p:nvSpPr>
        <p:spPr>
          <a:xfrm>
            <a:off x="611492" y="918785"/>
            <a:ext cx="5156262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The model architecture selection(s) will depend on the problem</a:t>
            </a:r>
            <a:endParaRPr lang="en-US" sz="12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cxnSp>
        <p:nvCxnSpPr>
          <p:cNvPr id="48" name="Straight Connector 47"/>
          <p:cNvCxnSpPr/>
          <p:nvPr/>
        </p:nvCxnSpPr>
        <p:spPr>
          <a:xfrm>
            <a:off x="4254872" y="3930749"/>
            <a:ext cx="3181546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4245150" y="2023190"/>
            <a:ext cx="0" cy="1919095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Google Shape;898;p88"/>
          <p:cNvSpPr txBox="1"/>
          <p:nvPr/>
        </p:nvSpPr>
        <p:spPr>
          <a:xfrm>
            <a:off x="3450869" y="1925471"/>
            <a:ext cx="719408" cy="195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Accuracy</a:t>
            </a:r>
            <a:endParaRPr lang="en-US" sz="10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sp>
        <p:nvSpPr>
          <p:cNvPr id="52" name="Google Shape;898;p88"/>
          <p:cNvSpPr txBox="1"/>
          <p:nvPr/>
        </p:nvSpPr>
        <p:spPr>
          <a:xfrm>
            <a:off x="4320024" y="3942285"/>
            <a:ext cx="548250" cy="195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Simple</a:t>
            </a:r>
            <a:endParaRPr lang="en-US" sz="10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pic>
        <p:nvPicPr>
          <p:cNvPr id="53" name="Graphic 52" descr="Artificial Intelligence with solid fill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5828676" y="2839036"/>
            <a:ext cx="549379" cy="549380"/>
          </a:xfrm>
          <a:prstGeom prst="rect">
            <a:avLst/>
          </a:prstGeom>
        </p:spPr>
      </p:pic>
      <p:pic>
        <p:nvPicPr>
          <p:cNvPr id="54" name="Graphic 53" descr="Artificial Intelligence with solid fill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6592081" y="2142924"/>
            <a:ext cx="549379" cy="549380"/>
          </a:xfrm>
          <a:prstGeom prst="rect">
            <a:avLst/>
          </a:prstGeom>
        </p:spPr>
      </p:pic>
      <p:sp>
        <p:nvSpPr>
          <p:cNvPr id="55" name="Google Shape;898;p88"/>
          <p:cNvSpPr txBox="1"/>
          <p:nvPr/>
        </p:nvSpPr>
        <p:spPr>
          <a:xfrm>
            <a:off x="6723747" y="3963174"/>
            <a:ext cx="712671" cy="195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Complex</a:t>
            </a:r>
            <a:endParaRPr lang="en-US" sz="10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pic>
        <p:nvPicPr>
          <p:cNvPr id="56" name="Graphic 55" descr="Artificial Intelligence with solid fill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4594547" y="2142924"/>
            <a:ext cx="549379" cy="549380"/>
          </a:xfrm>
          <a:prstGeom prst="rect">
            <a:avLst/>
          </a:prstGeom>
        </p:spPr>
      </p:pic>
      <p:sp>
        <p:nvSpPr>
          <p:cNvPr id="57" name="Google Shape;898;p88"/>
          <p:cNvSpPr txBox="1"/>
          <p:nvPr/>
        </p:nvSpPr>
        <p:spPr>
          <a:xfrm>
            <a:off x="5284435" y="4221793"/>
            <a:ext cx="966637" cy="195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Architecture</a:t>
            </a:r>
            <a:endParaRPr lang="en-US" sz="10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</p:spTree>
  </p:cSld>
  <p:clrMapOvr>
    <a:masterClrMapping/>
  </p:clrMapOvr>
  <p:transition spd="med">
    <p:fade/>
  </p:transition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93100" y="420575"/>
            <a:ext cx="8181300" cy="502800"/>
          </a:xfrm>
        </p:spPr>
        <p:txBody>
          <a:bodyPr/>
          <a:lstStyle/>
          <a:p>
            <a:r>
              <a:rPr lang="en-US" dirty="0"/>
              <a:t>Model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7331103" y="141172"/>
            <a:ext cx="914400" cy="914400"/>
            <a:chOff x="7331103" y="141172"/>
            <a:chExt cx="914400" cy="914400"/>
          </a:xfrm>
        </p:grpSpPr>
        <p:grpSp>
          <p:nvGrpSpPr>
            <p:cNvPr id="28" name="Group 27"/>
            <p:cNvGrpSpPr/>
            <p:nvPr/>
          </p:nvGrpSpPr>
          <p:grpSpPr>
            <a:xfrm>
              <a:off x="7331103" y="141172"/>
              <a:ext cx="914400" cy="914400"/>
              <a:chOff x="5776624" y="2188023"/>
              <a:chExt cx="1695840" cy="1816343"/>
            </a:xfrm>
          </p:grpSpPr>
          <p:grpSp>
            <p:nvGrpSpPr>
              <p:cNvPr id="29" name="Group 28"/>
              <p:cNvGrpSpPr/>
              <p:nvPr/>
            </p:nvGrpSpPr>
            <p:grpSpPr>
              <a:xfrm>
                <a:off x="6578825" y="2188023"/>
                <a:ext cx="58419" cy="1816343"/>
                <a:chOff x="7482841" y="2111311"/>
                <a:chExt cx="58419" cy="1816343"/>
              </a:xfrm>
            </p:grpSpPr>
            <p:cxnSp>
              <p:nvCxnSpPr>
                <p:cNvPr id="42" name="Connector: Curved 41"/>
                <p:cNvCxnSpPr>
                  <a:stCxn id="44" idx="1"/>
                  <a:endCxn id="45" idx="1"/>
                </p:cNvCxnSpPr>
                <p:nvPr/>
              </p:nvCxnSpPr>
              <p:spPr>
                <a:xfrm rot="10800000">
                  <a:off x="7482841" y="2209031"/>
                  <a:ext cx="12700" cy="1620905"/>
                </a:xfrm>
                <a:prstGeom prst="curvedConnector3">
                  <a:avLst>
                    <a:gd name="adj1" fmla="val 5850000"/>
                  </a:avLst>
                </a:prstGeom>
                <a:ln w="19050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Connector: Curved 42"/>
                <p:cNvCxnSpPr>
                  <a:stCxn id="45" idx="3"/>
                  <a:endCxn id="44" idx="3"/>
                </p:cNvCxnSpPr>
                <p:nvPr/>
              </p:nvCxnSpPr>
              <p:spPr>
                <a:xfrm>
                  <a:off x="7528560" y="2209030"/>
                  <a:ext cx="12700" cy="1620905"/>
                </a:xfrm>
                <a:prstGeom prst="curvedConnector3">
                  <a:avLst>
                    <a:gd name="adj1" fmla="val 6300000"/>
                  </a:avLst>
                </a:prstGeom>
                <a:ln w="19050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4" name="Google Shape;898;p88"/>
                <p:cNvSpPr txBox="1"/>
                <p:nvPr/>
              </p:nvSpPr>
              <p:spPr>
                <a:xfrm>
                  <a:off x="7482841" y="3732216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  <p:sp>
              <p:nvSpPr>
                <p:cNvPr id="45" name="Google Shape;898;p88"/>
                <p:cNvSpPr txBox="1"/>
                <p:nvPr/>
              </p:nvSpPr>
              <p:spPr>
                <a:xfrm>
                  <a:off x="7482841" y="2111311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</p:grpSp>
          <p:grpSp>
            <p:nvGrpSpPr>
              <p:cNvPr id="30" name="Group 29"/>
              <p:cNvGrpSpPr/>
              <p:nvPr/>
            </p:nvGrpSpPr>
            <p:grpSpPr>
              <a:xfrm>
                <a:off x="6578825" y="2692608"/>
                <a:ext cx="58419" cy="1311758"/>
                <a:chOff x="5889186" y="1248788"/>
                <a:chExt cx="58419" cy="1311758"/>
              </a:xfrm>
            </p:grpSpPr>
            <p:cxnSp>
              <p:nvCxnSpPr>
                <p:cNvPr id="38" name="Connector: Curved 37"/>
                <p:cNvCxnSpPr>
                  <a:stCxn id="40" idx="1"/>
                  <a:endCxn id="41" idx="1"/>
                </p:cNvCxnSpPr>
                <p:nvPr/>
              </p:nvCxnSpPr>
              <p:spPr>
                <a:xfrm rot="10800000">
                  <a:off x="5889186" y="1346507"/>
                  <a:ext cx="12700" cy="1116320"/>
                </a:xfrm>
                <a:prstGeom prst="curvedConnector3">
                  <a:avLst>
                    <a:gd name="adj1" fmla="val 4300000"/>
                  </a:avLst>
                </a:prstGeom>
                <a:ln w="19050">
                  <a:solidFill>
                    <a:schemeClr val="accent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nector: Curved 38"/>
                <p:cNvCxnSpPr>
                  <a:stCxn id="41" idx="3"/>
                  <a:endCxn id="40" idx="3"/>
                </p:cNvCxnSpPr>
                <p:nvPr/>
              </p:nvCxnSpPr>
              <p:spPr>
                <a:xfrm>
                  <a:off x="5934905" y="1346507"/>
                  <a:ext cx="12700" cy="1116320"/>
                </a:xfrm>
                <a:prstGeom prst="curvedConnector3">
                  <a:avLst>
                    <a:gd name="adj1" fmla="val 4300000"/>
                  </a:avLst>
                </a:prstGeom>
                <a:ln w="19050">
                  <a:solidFill>
                    <a:schemeClr val="accent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0" name="Google Shape;898;p88"/>
                <p:cNvSpPr txBox="1"/>
                <p:nvPr/>
              </p:nvSpPr>
              <p:spPr>
                <a:xfrm>
                  <a:off x="5889186" y="2365108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  <p:sp>
              <p:nvSpPr>
                <p:cNvPr id="41" name="Google Shape;898;p88"/>
                <p:cNvSpPr txBox="1"/>
                <p:nvPr/>
              </p:nvSpPr>
              <p:spPr>
                <a:xfrm>
                  <a:off x="5889186" y="1248788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</p:grpSp>
          <p:sp>
            <p:nvSpPr>
              <p:cNvPr id="31" name="Oval 30"/>
              <p:cNvSpPr/>
              <p:nvPr/>
            </p:nvSpPr>
            <p:spPr>
              <a:xfrm>
                <a:off x="5776624" y="2188023"/>
                <a:ext cx="1695840" cy="1807446"/>
              </a:xfrm>
              <a:prstGeom prst="ellipse">
                <a:avLst/>
              </a:prstGeom>
              <a:solidFill>
                <a:schemeClr val="bg1">
                  <a:alpha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+mj-lt"/>
                </a:endParaRPr>
              </a:p>
            </p:txBody>
          </p:sp>
          <p:grpSp>
            <p:nvGrpSpPr>
              <p:cNvPr id="32" name="Group 31"/>
              <p:cNvGrpSpPr/>
              <p:nvPr/>
            </p:nvGrpSpPr>
            <p:grpSpPr>
              <a:xfrm>
                <a:off x="6578825" y="3138427"/>
                <a:ext cx="58419" cy="768220"/>
                <a:chOff x="1190898" y="3138427"/>
                <a:chExt cx="58419" cy="768220"/>
              </a:xfrm>
            </p:grpSpPr>
            <p:cxnSp>
              <p:nvCxnSpPr>
                <p:cNvPr id="36" name="Connector: Curved 35"/>
                <p:cNvCxnSpPr>
                  <a:stCxn id="34" idx="1"/>
                  <a:endCxn id="35" idx="1"/>
                </p:cNvCxnSpPr>
                <p:nvPr/>
              </p:nvCxnSpPr>
              <p:spPr>
                <a:xfrm rot="10800000">
                  <a:off x="1190898" y="3138427"/>
                  <a:ext cx="12700" cy="768220"/>
                </a:xfrm>
                <a:prstGeom prst="curvedConnector3">
                  <a:avLst>
                    <a:gd name="adj1" fmla="val 2950000"/>
                  </a:avLst>
                </a:prstGeom>
                <a:ln w="19050">
                  <a:solidFill>
                    <a:schemeClr val="accent5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Connector: Curved 36"/>
                <p:cNvCxnSpPr>
                  <a:stCxn id="35" idx="3"/>
                  <a:endCxn id="34" idx="3"/>
                </p:cNvCxnSpPr>
                <p:nvPr/>
              </p:nvCxnSpPr>
              <p:spPr>
                <a:xfrm>
                  <a:off x="1236617" y="3138427"/>
                  <a:ext cx="12700" cy="768220"/>
                </a:xfrm>
                <a:prstGeom prst="curvedConnector3">
                  <a:avLst>
                    <a:gd name="adj1" fmla="val 3000000"/>
                  </a:avLst>
                </a:prstGeom>
                <a:ln w="19050">
                  <a:solidFill>
                    <a:schemeClr val="accent5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3" name="Group 32"/>
              <p:cNvGrpSpPr/>
              <p:nvPr/>
            </p:nvGrpSpPr>
            <p:grpSpPr>
              <a:xfrm>
                <a:off x="6578825" y="3040708"/>
                <a:ext cx="45719" cy="963658"/>
                <a:chOff x="5501641" y="2963996"/>
                <a:chExt cx="45719" cy="963658"/>
              </a:xfrm>
            </p:grpSpPr>
            <p:sp>
              <p:nvSpPr>
                <p:cNvPr id="34" name="Google Shape;898;p88"/>
                <p:cNvSpPr txBox="1"/>
                <p:nvPr/>
              </p:nvSpPr>
              <p:spPr>
                <a:xfrm>
                  <a:off x="5501641" y="3732216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  <p:sp>
              <p:nvSpPr>
                <p:cNvPr id="35" name="Google Shape;898;p88"/>
                <p:cNvSpPr txBox="1"/>
                <p:nvPr/>
              </p:nvSpPr>
              <p:spPr>
                <a:xfrm>
                  <a:off x="5501641" y="2963996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</p:grpSp>
        </p:grpSp>
        <p:sp>
          <p:nvSpPr>
            <p:cNvPr id="9" name="Google Shape;898;p88"/>
            <p:cNvSpPr txBox="1"/>
            <p:nvPr/>
          </p:nvSpPr>
          <p:spPr>
            <a:xfrm>
              <a:off x="7436418" y="766157"/>
              <a:ext cx="668161" cy="1069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4" tIns="9144" rIns="9144" bIns="9144" anchor="t" anchorCtr="0">
              <a:spAutoFit/>
            </a:bodyPr>
            <a:lstStyle/>
            <a:p>
              <a:pPr marR="0" lvl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500" b="1" dirty="0">
                  <a:solidFill>
                    <a:schemeClr val="accent5"/>
                  </a:solidFill>
                  <a:latin typeface="+mj-lt"/>
                  <a:ea typeface="Montserrat"/>
                  <a:cs typeface="+mj-lt"/>
                  <a:sym typeface="Montserrat"/>
                </a:rPr>
                <a:t>Build</a:t>
              </a:r>
              <a:endParaRPr lang="en-US" sz="500" b="1" dirty="0">
                <a:solidFill>
                  <a:schemeClr val="accent5"/>
                </a:solidFill>
                <a:latin typeface="+mj-lt"/>
                <a:ea typeface="Montserrat"/>
                <a:cs typeface="+mj-lt"/>
                <a:sym typeface="Montserrat"/>
              </a:endParaRPr>
            </a:p>
          </p:txBody>
        </p:sp>
      </p:grpSp>
      <p:sp>
        <p:nvSpPr>
          <p:cNvPr id="25" name="Google Shape;898;p88"/>
          <p:cNvSpPr txBox="1"/>
          <p:nvPr/>
        </p:nvSpPr>
        <p:spPr>
          <a:xfrm>
            <a:off x="611492" y="918785"/>
            <a:ext cx="5156262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The model architecture selection(s) will depend on the problem</a:t>
            </a:r>
            <a:endParaRPr lang="en-US" sz="12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sp>
        <p:nvSpPr>
          <p:cNvPr id="26" name="Google Shape;898;p88"/>
          <p:cNvSpPr txBox="1"/>
          <p:nvPr/>
        </p:nvSpPr>
        <p:spPr>
          <a:xfrm>
            <a:off x="611492" y="1666856"/>
            <a:ext cx="2708483" cy="195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All else equal, we prefer a simpler model</a:t>
            </a:r>
            <a:endParaRPr lang="en-US" sz="10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cxnSp>
        <p:nvCxnSpPr>
          <p:cNvPr id="48" name="Straight Connector 47"/>
          <p:cNvCxnSpPr/>
          <p:nvPr/>
        </p:nvCxnSpPr>
        <p:spPr>
          <a:xfrm>
            <a:off x="4254872" y="3930749"/>
            <a:ext cx="3181546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4245150" y="2023190"/>
            <a:ext cx="0" cy="1919095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Google Shape;898;p88"/>
          <p:cNvSpPr txBox="1"/>
          <p:nvPr/>
        </p:nvSpPr>
        <p:spPr>
          <a:xfrm>
            <a:off x="3450869" y="1925471"/>
            <a:ext cx="719408" cy="195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Accuracy</a:t>
            </a:r>
            <a:endParaRPr lang="en-US" sz="10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sp>
        <p:nvSpPr>
          <p:cNvPr id="52" name="Google Shape;898;p88"/>
          <p:cNvSpPr txBox="1"/>
          <p:nvPr/>
        </p:nvSpPr>
        <p:spPr>
          <a:xfrm>
            <a:off x="4320024" y="3942285"/>
            <a:ext cx="548250" cy="195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Simple</a:t>
            </a:r>
            <a:endParaRPr lang="en-US" sz="10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pic>
        <p:nvPicPr>
          <p:cNvPr id="53" name="Graphic 52" descr="Artificial Intelligence with solid fill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5828676" y="2839036"/>
            <a:ext cx="549379" cy="549380"/>
          </a:xfrm>
          <a:prstGeom prst="rect">
            <a:avLst/>
          </a:prstGeom>
        </p:spPr>
      </p:pic>
      <p:pic>
        <p:nvPicPr>
          <p:cNvPr id="54" name="Graphic 53" descr="Artificial Intelligence with solid fill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6592081" y="2142924"/>
            <a:ext cx="549379" cy="549380"/>
          </a:xfrm>
          <a:prstGeom prst="rect">
            <a:avLst/>
          </a:prstGeom>
        </p:spPr>
      </p:pic>
      <p:sp>
        <p:nvSpPr>
          <p:cNvPr id="55" name="Google Shape;898;p88"/>
          <p:cNvSpPr txBox="1"/>
          <p:nvPr/>
        </p:nvSpPr>
        <p:spPr>
          <a:xfrm>
            <a:off x="6723747" y="3963174"/>
            <a:ext cx="712671" cy="195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Complex</a:t>
            </a:r>
            <a:endParaRPr lang="en-US" sz="10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pic>
        <p:nvPicPr>
          <p:cNvPr id="56" name="Graphic 55" descr="Artificial Intelligence with solid fill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4594547" y="2142924"/>
            <a:ext cx="549379" cy="549380"/>
          </a:xfrm>
          <a:prstGeom prst="rect">
            <a:avLst/>
          </a:prstGeom>
        </p:spPr>
      </p:pic>
      <p:sp>
        <p:nvSpPr>
          <p:cNvPr id="2" name="Oval 1"/>
          <p:cNvSpPr/>
          <p:nvPr/>
        </p:nvSpPr>
        <p:spPr>
          <a:xfrm>
            <a:off x="4512790" y="2074007"/>
            <a:ext cx="710968" cy="710968"/>
          </a:xfrm>
          <a:prstGeom prst="ellipse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+mj-lt"/>
            </a:endParaRPr>
          </a:p>
        </p:txBody>
      </p:sp>
      <p:sp>
        <p:nvSpPr>
          <p:cNvPr id="57" name="Google Shape;898;p88"/>
          <p:cNvSpPr txBox="1"/>
          <p:nvPr/>
        </p:nvSpPr>
        <p:spPr>
          <a:xfrm>
            <a:off x="5284435" y="4221793"/>
            <a:ext cx="966637" cy="195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Architecture</a:t>
            </a:r>
            <a:endParaRPr lang="en-US" sz="10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</p:spTree>
  </p:cSld>
  <p:clrMapOvr>
    <a:masterClrMapping/>
  </p:clrMapOvr>
  <p:transition spd="med">
    <p:fade/>
  </p:transition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93100" y="420575"/>
            <a:ext cx="8181300" cy="502800"/>
          </a:xfrm>
        </p:spPr>
        <p:txBody>
          <a:bodyPr/>
          <a:lstStyle/>
          <a:p>
            <a:r>
              <a:rPr lang="en-US" dirty="0"/>
              <a:t>Model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7331103" y="141172"/>
            <a:ext cx="914400" cy="914400"/>
            <a:chOff x="7331103" y="141172"/>
            <a:chExt cx="914400" cy="914400"/>
          </a:xfrm>
        </p:grpSpPr>
        <p:grpSp>
          <p:nvGrpSpPr>
            <p:cNvPr id="28" name="Group 27"/>
            <p:cNvGrpSpPr/>
            <p:nvPr/>
          </p:nvGrpSpPr>
          <p:grpSpPr>
            <a:xfrm>
              <a:off x="7331103" y="141172"/>
              <a:ext cx="914400" cy="914400"/>
              <a:chOff x="5776624" y="2188023"/>
              <a:chExt cx="1695840" cy="1816343"/>
            </a:xfrm>
          </p:grpSpPr>
          <p:grpSp>
            <p:nvGrpSpPr>
              <p:cNvPr id="29" name="Group 28"/>
              <p:cNvGrpSpPr/>
              <p:nvPr/>
            </p:nvGrpSpPr>
            <p:grpSpPr>
              <a:xfrm>
                <a:off x="6578825" y="2188023"/>
                <a:ext cx="58419" cy="1816343"/>
                <a:chOff x="7482841" y="2111311"/>
                <a:chExt cx="58419" cy="1816343"/>
              </a:xfrm>
            </p:grpSpPr>
            <p:cxnSp>
              <p:nvCxnSpPr>
                <p:cNvPr id="42" name="Connector: Curved 41"/>
                <p:cNvCxnSpPr>
                  <a:stCxn id="44" idx="1"/>
                  <a:endCxn id="45" idx="1"/>
                </p:cNvCxnSpPr>
                <p:nvPr/>
              </p:nvCxnSpPr>
              <p:spPr>
                <a:xfrm rot="10800000">
                  <a:off x="7482841" y="2209031"/>
                  <a:ext cx="12700" cy="1620905"/>
                </a:xfrm>
                <a:prstGeom prst="curvedConnector3">
                  <a:avLst>
                    <a:gd name="adj1" fmla="val 5850000"/>
                  </a:avLst>
                </a:prstGeom>
                <a:ln w="19050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Connector: Curved 42"/>
                <p:cNvCxnSpPr>
                  <a:stCxn id="45" idx="3"/>
                  <a:endCxn id="44" idx="3"/>
                </p:cNvCxnSpPr>
                <p:nvPr/>
              </p:nvCxnSpPr>
              <p:spPr>
                <a:xfrm>
                  <a:off x="7528560" y="2209030"/>
                  <a:ext cx="12700" cy="1620905"/>
                </a:xfrm>
                <a:prstGeom prst="curvedConnector3">
                  <a:avLst>
                    <a:gd name="adj1" fmla="val 6300000"/>
                  </a:avLst>
                </a:prstGeom>
                <a:ln w="19050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4" name="Google Shape;898;p88"/>
                <p:cNvSpPr txBox="1"/>
                <p:nvPr/>
              </p:nvSpPr>
              <p:spPr>
                <a:xfrm>
                  <a:off x="7482841" y="3732216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  <p:sp>
              <p:nvSpPr>
                <p:cNvPr id="45" name="Google Shape;898;p88"/>
                <p:cNvSpPr txBox="1"/>
                <p:nvPr/>
              </p:nvSpPr>
              <p:spPr>
                <a:xfrm>
                  <a:off x="7482841" y="2111311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</p:grpSp>
          <p:grpSp>
            <p:nvGrpSpPr>
              <p:cNvPr id="30" name="Group 29"/>
              <p:cNvGrpSpPr/>
              <p:nvPr/>
            </p:nvGrpSpPr>
            <p:grpSpPr>
              <a:xfrm>
                <a:off x="6578825" y="2692608"/>
                <a:ext cx="58419" cy="1311758"/>
                <a:chOff x="5889186" y="1248788"/>
                <a:chExt cx="58419" cy="1311758"/>
              </a:xfrm>
            </p:grpSpPr>
            <p:cxnSp>
              <p:nvCxnSpPr>
                <p:cNvPr id="38" name="Connector: Curved 37"/>
                <p:cNvCxnSpPr>
                  <a:stCxn id="40" idx="1"/>
                  <a:endCxn id="41" idx="1"/>
                </p:cNvCxnSpPr>
                <p:nvPr/>
              </p:nvCxnSpPr>
              <p:spPr>
                <a:xfrm rot="10800000">
                  <a:off x="5889186" y="1346507"/>
                  <a:ext cx="12700" cy="1116320"/>
                </a:xfrm>
                <a:prstGeom prst="curvedConnector3">
                  <a:avLst>
                    <a:gd name="adj1" fmla="val 4300000"/>
                  </a:avLst>
                </a:prstGeom>
                <a:ln w="19050">
                  <a:solidFill>
                    <a:schemeClr val="accent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nector: Curved 38"/>
                <p:cNvCxnSpPr>
                  <a:stCxn id="41" idx="3"/>
                  <a:endCxn id="40" idx="3"/>
                </p:cNvCxnSpPr>
                <p:nvPr/>
              </p:nvCxnSpPr>
              <p:spPr>
                <a:xfrm>
                  <a:off x="5934905" y="1346507"/>
                  <a:ext cx="12700" cy="1116320"/>
                </a:xfrm>
                <a:prstGeom prst="curvedConnector3">
                  <a:avLst>
                    <a:gd name="adj1" fmla="val 4300000"/>
                  </a:avLst>
                </a:prstGeom>
                <a:ln w="19050">
                  <a:solidFill>
                    <a:schemeClr val="accent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0" name="Google Shape;898;p88"/>
                <p:cNvSpPr txBox="1"/>
                <p:nvPr/>
              </p:nvSpPr>
              <p:spPr>
                <a:xfrm>
                  <a:off x="5889186" y="2365108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  <p:sp>
              <p:nvSpPr>
                <p:cNvPr id="41" name="Google Shape;898;p88"/>
                <p:cNvSpPr txBox="1"/>
                <p:nvPr/>
              </p:nvSpPr>
              <p:spPr>
                <a:xfrm>
                  <a:off x="5889186" y="1248788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</p:grpSp>
          <p:sp>
            <p:nvSpPr>
              <p:cNvPr id="31" name="Oval 30"/>
              <p:cNvSpPr/>
              <p:nvPr/>
            </p:nvSpPr>
            <p:spPr>
              <a:xfrm>
                <a:off x="5776624" y="2188023"/>
                <a:ext cx="1695840" cy="1807446"/>
              </a:xfrm>
              <a:prstGeom prst="ellipse">
                <a:avLst/>
              </a:prstGeom>
              <a:solidFill>
                <a:schemeClr val="bg1">
                  <a:alpha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+mj-lt"/>
                </a:endParaRPr>
              </a:p>
            </p:txBody>
          </p:sp>
          <p:grpSp>
            <p:nvGrpSpPr>
              <p:cNvPr id="32" name="Group 31"/>
              <p:cNvGrpSpPr/>
              <p:nvPr/>
            </p:nvGrpSpPr>
            <p:grpSpPr>
              <a:xfrm>
                <a:off x="6578825" y="3138427"/>
                <a:ext cx="58419" cy="768220"/>
                <a:chOff x="1190898" y="3138427"/>
                <a:chExt cx="58419" cy="768220"/>
              </a:xfrm>
            </p:grpSpPr>
            <p:cxnSp>
              <p:nvCxnSpPr>
                <p:cNvPr id="36" name="Connector: Curved 35"/>
                <p:cNvCxnSpPr>
                  <a:stCxn id="34" idx="1"/>
                  <a:endCxn id="35" idx="1"/>
                </p:cNvCxnSpPr>
                <p:nvPr/>
              </p:nvCxnSpPr>
              <p:spPr>
                <a:xfrm rot="10800000">
                  <a:off x="1190898" y="3138427"/>
                  <a:ext cx="12700" cy="768220"/>
                </a:xfrm>
                <a:prstGeom prst="curvedConnector3">
                  <a:avLst>
                    <a:gd name="adj1" fmla="val 2950000"/>
                  </a:avLst>
                </a:prstGeom>
                <a:ln w="19050">
                  <a:solidFill>
                    <a:schemeClr val="accent5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Connector: Curved 36"/>
                <p:cNvCxnSpPr>
                  <a:stCxn id="35" idx="3"/>
                  <a:endCxn id="34" idx="3"/>
                </p:cNvCxnSpPr>
                <p:nvPr/>
              </p:nvCxnSpPr>
              <p:spPr>
                <a:xfrm>
                  <a:off x="1236617" y="3138427"/>
                  <a:ext cx="12700" cy="768220"/>
                </a:xfrm>
                <a:prstGeom prst="curvedConnector3">
                  <a:avLst>
                    <a:gd name="adj1" fmla="val 3000000"/>
                  </a:avLst>
                </a:prstGeom>
                <a:ln w="19050">
                  <a:solidFill>
                    <a:schemeClr val="accent5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3" name="Group 32"/>
              <p:cNvGrpSpPr/>
              <p:nvPr/>
            </p:nvGrpSpPr>
            <p:grpSpPr>
              <a:xfrm>
                <a:off x="6578825" y="3040708"/>
                <a:ext cx="45719" cy="963658"/>
                <a:chOff x="5501641" y="2963996"/>
                <a:chExt cx="45719" cy="963658"/>
              </a:xfrm>
            </p:grpSpPr>
            <p:sp>
              <p:nvSpPr>
                <p:cNvPr id="34" name="Google Shape;898;p88"/>
                <p:cNvSpPr txBox="1"/>
                <p:nvPr/>
              </p:nvSpPr>
              <p:spPr>
                <a:xfrm>
                  <a:off x="5501641" y="3732216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  <p:sp>
              <p:nvSpPr>
                <p:cNvPr id="35" name="Google Shape;898;p88"/>
                <p:cNvSpPr txBox="1"/>
                <p:nvPr/>
              </p:nvSpPr>
              <p:spPr>
                <a:xfrm>
                  <a:off x="5501641" y="2963996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</p:grpSp>
        </p:grpSp>
        <p:sp>
          <p:nvSpPr>
            <p:cNvPr id="9" name="Google Shape;898;p88"/>
            <p:cNvSpPr txBox="1"/>
            <p:nvPr/>
          </p:nvSpPr>
          <p:spPr>
            <a:xfrm>
              <a:off x="7436418" y="766157"/>
              <a:ext cx="668161" cy="1069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4" tIns="9144" rIns="9144" bIns="9144" anchor="t" anchorCtr="0">
              <a:spAutoFit/>
            </a:bodyPr>
            <a:lstStyle/>
            <a:p>
              <a:pPr marR="0" lvl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500" b="1" dirty="0">
                  <a:solidFill>
                    <a:schemeClr val="accent5"/>
                  </a:solidFill>
                  <a:latin typeface="+mj-lt"/>
                  <a:ea typeface="Montserrat"/>
                  <a:cs typeface="+mj-lt"/>
                  <a:sym typeface="Montserrat"/>
                </a:rPr>
                <a:t>Build</a:t>
              </a:r>
              <a:endParaRPr lang="en-US" sz="500" b="1" dirty="0">
                <a:solidFill>
                  <a:schemeClr val="accent5"/>
                </a:solidFill>
                <a:latin typeface="+mj-lt"/>
                <a:ea typeface="Montserrat"/>
                <a:cs typeface="+mj-lt"/>
                <a:sym typeface="Montserrat"/>
              </a:endParaRPr>
            </a:p>
          </p:txBody>
        </p:sp>
      </p:grpSp>
      <p:sp>
        <p:nvSpPr>
          <p:cNvPr id="25" name="Google Shape;898;p88"/>
          <p:cNvSpPr txBox="1"/>
          <p:nvPr/>
        </p:nvSpPr>
        <p:spPr>
          <a:xfrm>
            <a:off x="611492" y="918785"/>
            <a:ext cx="5156262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The model architecture selection(s) will depend on the problem</a:t>
            </a:r>
            <a:endParaRPr lang="en-US" sz="12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611492" y="2223964"/>
            <a:ext cx="3248074" cy="2014950"/>
            <a:chOff x="532625" y="2411953"/>
            <a:chExt cx="4039375" cy="2505836"/>
          </a:xfrm>
        </p:grpSpPr>
        <p:cxnSp>
          <p:nvCxnSpPr>
            <p:cNvPr id="46" name="Straight Connector 45"/>
            <p:cNvCxnSpPr/>
            <p:nvPr/>
          </p:nvCxnSpPr>
          <p:spPr>
            <a:xfrm>
              <a:off x="1390454" y="4417231"/>
              <a:ext cx="3181546" cy="0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1380732" y="2509672"/>
              <a:ext cx="0" cy="1919095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Google Shape;898;p88"/>
            <p:cNvSpPr txBox="1"/>
            <p:nvPr/>
          </p:nvSpPr>
          <p:spPr>
            <a:xfrm>
              <a:off x="532625" y="2411953"/>
              <a:ext cx="773234" cy="2430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4" tIns="9144" rIns="9144" bIns="9144" anchor="t" anchorCtr="0">
              <a:spAutoFit/>
            </a:bodyPr>
            <a:lstStyle/>
            <a:p>
              <a:pPr marR="0" lvl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 dirty="0">
                  <a:solidFill>
                    <a:schemeClr val="accent6"/>
                  </a:solidFill>
                  <a:latin typeface="+mj-lt"/>
                  <a:ea typeface="Montserrat"/>
                  <a:cs typeface="+mj-lt"/>
                  <a:sym typeface="Montserrat"/>
                </a:rPr>
                <a:t>Accuracy</a:t>
              </a:r>
              <a:endPara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endParaRPr>
            </a:p>
          </p:txBody>
        </p:sp>
        <p:sp>
          <p:nvSpPr>
            <p:cNvPr id="59" name="Google Shape;898;p88"/>
            <p:cNvSpPr txBox="1"/>
            <p:nvPr/>
          </p:nvSpPr>
          <p:spPr>
            <a:xfrm>
              <a:off x="1455606" y="4428767"/>
              <a:ext cx="548250" cy="19543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4" tIns="9144" rIns="9144" bIns="9144" anchor="t" anchorCtr="0">
              <a:spAutoFit/>
            </a:bodyPr>
            <a:lstStyle/>
            <a:p>
              <a:pPr marR="0" lvl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 dirty="0">
                  <a:solidFill>
                    <a:schemeClr val="accent6"/>
                  </a:solidFill>
                  <a:latin typeface="+mj-lt"/>
                  <a:ea typeface="Montserrat"/>
                  <a:cs typeface="+mj-lt"/>
                  <a:sym typeface="Montserrat"/>
                </a:rPr>
                <a:t>Slow</a:t>
              </a:r>
              <a:endPara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endParaRPr>
            </a:p>
          </p:txBody>
        </p:sp>
        <p:sp>
          <p:nvSpPr>
            <p:cNvPr id="61" name="Google Shape;898;p88"/>
            <p:cNvSpPr txBox="1"/>
            <p:nvPr/>
          </p:nvSpPr>
          <p:spPr>
            <a:xfrm>
              <a:off x="2090234" y="4674738"/>
              <a:ext cx="1670761" cy="2430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4" tIns="9144" rIns="9144" bIns="9144" anchor="t" anchorCtr="0">
              <a:spAutoFit/>
            </a:bodyPr>
            <a:lstStyle/>
            <a:p>
              <a:pPr marR="0" lvl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 dirty="0">
                  <a:solidFill>
                    <a:schemeClr val="accent6"/>
                  </a:solidFill>
                  <a:latin typeface="+mj-lt"/>
                  <a:ea typeface="Montserrat"/>
                  <a:cs typeface="+mj-lt"/>
                  <a:sym typeface="Montserrat"/>
                </a:rPr>
                <a:t>Inference Speed</a:t>
              </a:r>
              <a:endPara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endParaRPr>
            </a:p>
          </p:txBody>
        </p:sp>
        <p:sp>
          <p:nvSpPr>
            <p:cNvPr id="62" name="Google Shape;898;p88"/>
            <p:cNvSpPr txBox="1"/>
            <p:nvPr/>
          </p:nvSpPr>
          <p:spPr>
            <a:xfrm>
              <a:off x="4023750" y="4428767"/>
              <a:ext cx="548250" cy="19543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4" tIns="9144" rIns="9144" bIns="9144" anchor="t" anchorCtr="0">
              <a:spAutoFit/>
            </a:bodyPr>
            <a:lstStyle/>
            <a:p>
              <a:pPr marR="0" lvl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 dirty="0">
                  <a:solidFill>
                    <a:schemeClr val="accent6"/>
                  </a:solidFill>
                  <a:latin typeface="+mj-lt"/>
                  <a:ea typeface="Montserrat"/>
                  <a:cs typeface="+mj-lt"/>
                  <a:sym typeface="Montserrat"/>
                </a:rPr>
                <a:t>Fast</a:t>
              </a:r>
              <a:endPara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endParaRPr>
            </a:p>
          </p:txBody>
        </p:sp>
        <p:pic>
          <p:nvPicPr>
            <p:cNvPr id="63" name="Graphic 62" descr="Artificial Intelligence with solid fill"/>
            <p:cNvPicPr>
              <a:picLocks noChangeAspect="1"/>
            </p:cNvPicPr>
            <p:nvPr/>
          </p:nvPicPr>
          <p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p:blipFill>
          <p:spPr>
            <a:xfrm>
              <a:off x="1878173" y="2672707"/>
              <a:ext cx="549379" cy="549380"/>
            </a:xfrm>
            <a:prstGeom prst="rect">
              <a:avLst/>
            </a:prstGeom>
          </p:spPr>
        </p:pic>
        <p:pic>
          <p:nvPicPr>
            <p:cNvPr id="64" name="Graphic 63" descr="Artificial Intelligence with solid fill"/>
            <p:cNvPicPr>
              <a:picLocks noChangeAspect="1"/>
            </p:cNvPicPr>
            <p:nvPr/>
          </p:nvPicPr>
          <p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p:blipFill>
          <p:spPr>
            <a:xfrm>
              <a:off x="3632085" y="3469219"/>
              <a:ext cx="549379" cy="549380"/>
            </a:xfrm>
            <a:prstGeom prst="rect">
              <a:avLst/>
            </a:prstGeom>
          </p:spPr>
        </p:pic>
      </p:grpSp>
    </p:spTree>
  </p:cSld>
  <p:clrMapOvr>
    <a:masterClrMapping/>
  </p:clrMapOvr>
  <p:transition spd="med">
    <p:fade/>
  </p:transition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93100" y="420575"/>
            <a:ext cx="8181300" cy="502800"/>
          </a:xfrm>
        </p:spPr>
        <p:txBody>
          <a:bodyPr/>
          <a:lstStyle/>
          <a:p>
            <a:r>
              <a:rPr lang="en-US" dirty="0"/>
              <a:t>Model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7331103" y="141172"/>
            <a:ext cx="914400" cy="914400"/>
            <a:chOff x="7331103" y="141172"/>
            <a:chExt cx="914400" cy="914400"/>
          </a:xfrm>
        </p:grpSpPr>
        <p:grpSp>
          <p:nvGrpSpPr>
            <p:cNvPr id="28" name="Group 27"/>
            <p:cNvGrpSpPr/>
            <p:nvPr/>
          </p:nvGrpSpPr>
          <p:grpSpPr>
            <a:xfrm>
              <a:off x="7331103" y="141172"/>
              <a:ext cx="914400" cy="914400"/>
              <a:chOff x="5776624" y="2188023"/>
              <a:chExt cx="1695840" cy="1816343"/>
            </a:xfrm>
          </p:grpSpPr>
          <p:grpSp>
            <p:nvGrpSpPr>
              <p:cNvPr id="29" name="Group 28"/>
              <p:cNvGrpSpPr/>
              <p:nvPr/>
            </p:nvGrpSpPr>
            <p:grpSpPr>
              <a:xfrm>
                <a:off x="6578825" y="2188023"/>
                <a:ext cx="58419" cy="1816343"/>
                <a:chOff x="7482841" y="2111311"/>
                <a:chExt cx="58419" cy="1816343"/>
              </a:xfrm>
            </p:grpSpPr>
            <p:cxnSp>
              <p:nvCxnSpPr>
                <p:cNvPr id="42" name="Connector: Curved 41"/>
                <p:cNvCxnSpPr>
                  <a:stCxn id="44" idx="1"/>
                  <a:endCxn id="45" idx="1"/>
                </p:cNvCxnSpPr>
                <p:nvPr/>
              </p:nvCxnSpPr>
              <p:spPr>
                <a:xfrm rot="10800000">
                  <a:off x="7482841" y="2209031"/>
                  <a:ext cx="12700" cy="1620905"/>
                </a:xfrm>
                <a:prstGeom prst="curvedConnector3">
                  <a:avLst>
                    <a:gd name="adj1" fmla="val 5850000"/>
                  </a:avLst>
                </a:prstGeom>
                <a:ln w="19050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Connector: Curved 42"/>
                <p:cNvCxnSpPr>
                  <a:stCxn id="45" idx="3"/>
                  <a:endCxn id="44" idx="3"/>
                </p:cNvCxnSpPr>
                <p:nvPr/>
              </p:nvCxnSpPr>
              <p:spPr>
                <a:xfrm>
                  <a:off x="7528560" y="2209030"/>
                  <a:ext cx="12700" cy="1620905"/>
                </a:xfrm>
                <a:prstGeom prst="curvedConnector3">
                  <a:avLst>
                    <a:gd name="adj1" fmla="val 6300000"/>
                  </a:avLst>
                </a:prstGeom>
                <a:ln w="19050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4" name="Google Shape;898;p88"/>
                <p:cNvSpPr txBox="1"/>
                <p:nvPr/>
              </p:nvSpPr>
              <p:spPr>
                <a:xfrm>
                  <a:off x="7482841" y="3732216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  <p:sp>
              <p:nvSpPr>
                <p:cNvPr id="45" name="Google Shape;898;p88"/>
                <p:cNvSpPr txBox="1"/>
                <p:nvPr/>
              </p:nvSpPr>
              <p:spPr>
                <a:xfrm>
                  <a:off x="7482841" y="2111311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</p:grpSp>
          <p:grpSp>
            <p:nvGrpSpPr>
              <p:cNvPr id="30" name="Group 29"/>
              <p:cNvGrpSpPr/>
              <p:nvPr/>
            </p:nvGrpSpPr>
            <p:grpSpPr>
              <a:xfrm>
                <a:off x="6578825" y="2692608"/>
                <a:ext cx="58419" cy="1311758"/>
                <a:chOff x="5889186" y="1248788"/>
                <a:chExt cx="58419" cy="1311758"/>
              </a:xfrm>
            </p:grpSpPr>
            <p:cxnSp>
              <p:nvCxnSpPr>
                <p:cNvPr id="38" name="Connector: Curved 37"/>
                <p:cNvCxnSpPr>
                  <a:stCxn id="40" idx="1"/>
                  <a:endCxn id="41" idx="1"/>
                </p:cNvCxnSpPr>
                <p:nvPr/>
              </p:nvCxnSpPr>
              <p:spPr>
                <a:xfrm rot="10800000">
                  <a:off x="5889186" y="1346507"/>
                  <a:ext cx="12700" cy="1116320"/>
                </a:xfrm>
                <a:prstGeom prst="curvedConnector3">
                  <a:avLst>
                    <a:gd name="adj1" fmla="val 4300000"/>
                  </a:avLst>
                </a:prstGeom>
                <a:ln w="19050">
                  <a:solidFill>
                    <a:schemeClr val="accent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nector: Curved 38"/>
                <p:cNvCxnSpPr>
                  <a:stCxn id="41" idx="3"/>
                  <a:endCxn id="40" idx="3"/>
                </p:cNvCxnSpPr>
                <p:nvPr/>
              </p:nvCxnSpPr>
              <p:spPr>
                <a:xfrm>
                  <a:off x="5934905" y="1346507"/>
                  <a:ext cx="12700" cy="1116320"/>
                </a:xfrm>
                <a:prstGeom prst="curvedConnector3">
                  <a:avLst>
                    <a:gd name="adj1" fmla="val 4300000"/>
                  </a:avLst>
                </a:prstGeom>
                <a:ln w="19050">
                  <a:solidFill>
                    <a:schemeClr val="accent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0" name="Google Shape;898;p88"/>
                <p:cNvSpPr txBox="1"/>
                <p:nvPr/>
              </p:nvSpPr>
              <p:spPr>
                <a:xfrm>
                  <a:off x="5889186" y="2365108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  <p:sp>
              <p:nvSpPr>
                <p:cNvPr id="41" name="Google Shape;898;p88"/>
                <p:cNvSpPr txBox="1"/>
                <p:nvPr/>
              </p:nvSpPr>
              <p:spPr>
                <a:xfrm>
                  <a:off x="5889186" y="1248788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</p:grpSp>
          <p:sp>
            <p:nvSpPr>
              <p:cNvPr id="31" name="Oval 30"/>
              <p:cNvSpPr/>
              <p:nvPr/>
            </p:nvSpPr>
            <p:spPr>
              <a:xfrm>
                <a:off x="5776624" y="2188023"/>
                <a:ext cx="1695840" cy="1807446"/>
              </a:xfrm>
              <a:prstGeom prst="ellipse">
                <a:avLst/>
              </a:prstGeom>
              <a:solidFill>
                <a:schemeClr val="bg1">
                  <a:alpha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+mj-lt"/>
                </a:endParaRPr>
              </a:p>
            </p:txBody>
          </p:sp>
          <p:grpSp>
            <p:nvGrpSpPr>
              <p:cNvPr id="32" name="Group 31"/>
              <p:cNvGrpSpPr/>
              <p:nvPr/>
            </p:nvGrpSpPr>
            <p:grpSpPr>
              <a:xfrm>
                <a:off x="6578825" y="3138427"/>
                <a:ext cx="58419" cy="768220"/>
                <a:chOff x="1190898" y="3138427"/>
                <a:chExt cx="58419" cy="768220"/>
              </a:xfrm>
            </p:grpSpPr>
            <p:cxnSp>
              <p:nvCxnSpPr>
                <p:cNvPr id="36" name="Connector: Curved 35"/>
                <p:cNvCxnSpPr>
                  <a:stCxn id="34" idx="1"/>
                  <a:endCxn id="35" idx="1"/>
                </p:cNvCxnSpPr>
                <p:nvPr/>
              </p:nvCxnSpPr>
              <p:spPr>
                <a:xfrm rot="10800000">
                  <a:off x="1190898" y="3138427"/>
                  <a:ext cx="12700" cy="768220"/>
                </a:xfrm>
                <a:prstGeom prst="curvedConnector3">
                  <a:avLst>
                    <a:gd name="adj1" fmla="val 2950000"/>
                  </a:avLst>
                </a:prstGeom>
                <a:ln w="19050">
                  <a:solidFill>
                    <a:schemeClr val="accent5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Connector: Curved 36"/>
                <p:cNvCxnSpPr>
                  <a:stCxn id="35" idx="3"/>
                  <a:endCxn id="34" idx="3"/>
                </p:cNvCxnSpPr>
                <p:nvPr/>
              </p:nvCxnSpPr>
              <p:spPr>
                <a:xfrm>
                  <a:off x="1236617" y="3138427"/>
                  <a:ext cx="12700" cy="768220"/>
                </a:xfrm>
                <a:prstGeom prst="curvedConnector3">
                  <a:avLst>
                    <a:gd name="adj1" fmla="val 3000000"/>
                  </a:avLst>
                </a:prstGeom>
                <a:ln w="19050">
                  <a:solidFill>
                    <a:schemeClr val="accent5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3" name="Group 32"/>
              <p:cNvGrpSpPr/>
              <p:nvPr/>
            </p:nvGrpSpPr>
            <p:grpSpPr>
              <a:xfrm>
                <a:off x="6578825" y="3040708"/>
                <a:ext cx="45719" cy="963658"/>
                <a:chOff x="5501641" y="2963996"/>
                <a:chExt cx="45719" cy="963658"/>
              </a:xfrm>
            </p:grpSpPr>
            <p:sp>
              <p:nvSpPr>
                <p:cNvPr id="34" name="Google Shape;898;p88"/>
                <p:cNvSpPr txBox="1"/>
                <p:nvPr/>
              </p:nvSpPr>
              <p:spPr>
                <a:xfrm>
                  <a:off x="5501641" y="3732216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  <p:sp>
              <p:nvSpPr>
                <p:cNvPr id="35" name="Google Shape;898;p88"/>
                <p:cNvSpPr txBox="1"/>
                <p:nvPr/>
              </p:nvSpPr>
              <p:spPr>
                <a:xfrm>
                  <a:off x="5501641" y="2963996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</p:grpSp>
        </p:grpSp>
        <p:sp>
          <p:nvSpPr>
            <p:cNvPr id="9" name="Google Shape;898;p88"/>
            <p:cNvSpPr txBox="1"/>
            <p:nvPr/>
          </p:nvSpPr>
          <p:spPr>
            <a:xfrm>
              <a:off x="7436418" y="766157"/>
              <a:ext cx="668161" cy="1069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4" tIns="9144" rIns="9144" bIns="9144" anchor="t" anchorCtr="0">
              <a:spAutoFit/>
            </a:bodyPr>
            <a:lstStyle/>
            <a:p>
              <a:pPr marR="0" lvl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500" b="1" dirty="0">
                  <a:solidFill>
                    <a:schemeClr val="accent5"/>
                  </a:solidFill>
                  <a:latin typeface="+mj-lt"/>
                  <a:ea typeface="Montserrat"/>
                  <a:cs typeface="+mj-lt"/>
                  <a:sym typeface="Montserrat"/>
                </a:rPr>
                <a:t>Build</a:t>
              </a:r>
              <a:endParaRPr lang="en-US" sz="500" b="1" dirty="0">
                <a:solidFill>
                  <a:schemeClr val="accent5"/>
                </a:solidFill>
                <a:latin typeface="+mj-lt"/>
                <a:ea typeface="Montserrat"/>
                <a:cs typeface="+mj-lt"/>
                <a:sym typeface="Montserrat"/>
              </a:endParaRPr>
            </a:p>
          </p:txBody>
        </p:sp>
      </p:grpSp>
      <p:sp>
        <p:nvSpPr>
          <p:cNvPr id="25" name="Google Shape;898;p88"/>
          <p:cNvSpPr txBox="1"/>
          <p:nvPr/>
        </p:nvSpPr>
        <p:spPr>
          <a:xfrm>
            <a:off x="611492" y="918785"/>
            <a:ext cx="5156262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The model architecture selection(s) will depend on the problem</a:t>
            </a:r>
            <a:endParaRPr lang="en-US" sz="12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sp>
        <p:nvSpPr>
          <p:cNvPr id="26" name="Google Shape;898;p88"/>
          <p:cNvSpPr txBox="1"/>
          <p:nvPr/>
        </p:nvSpPr>
        <p:spPr>
          <a:xfrm>
            <a:off x="611492" y="1504587"/>
            <a:ext cx="3475172" cy="5493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If our problem needs to be solved in </a:t>
            </a:r>
            <a:r>
              <a:rPr lang="en-US" sz="1000" b="1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real time </a:t>
            </a: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(like </a:t>
            </a:r>
            <a:r>
              <a:rPr lang="en-US" sz="1000" b="1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autonomous driving</a:t>
            </a: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), we will need to select a model with fast inference speed</a:t>
            </a:r>
            <a:endParaRPr lang="en-US" sz="10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611492" y="2223964"/>
            <a:ext cx="3248074" cy="2014950"/>
            <a:chOff x="532625" y="2411953"/>
            <a:chExt cx="4039375" cy="2505836"/>
          </a:xfrm>
        </p:grpSpPr>
        <p:cxnSp>
          <p:nvCxnSpPr>
            <p:cNvPr id="46" name="Straight Connector 45"/>
            <p:cNvCxnSpPr/>
            <p:nvPr/>
          </p:nvCxnSpPr>
          <p:spPr>
            <a:xfrm>
              <a:off x="1390454" y="4417231"/>
              <a:ext cx="3181546" cy="0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1380732" y="2509672"/>
              <a:ext cx="0" cy="1919095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Google Shape;898;p88"/>
            <p:cNvSpPr txBox="1"/>
            <p:nvPr/>
          </p:nvSpPr>
          <p:spPr>
            <a:xfrm>
              <a:off x="532625" y="2411953"/>
              <a:ext cx="773234" cy="2430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4" tIns="9144" rIns="9144" bIns="9144" anchor="t" anchorCtr="0">
              <a:spAutoFit/>
            </a:bodyPr>
            <a:lstStyle/>
            <a:p>
              <a:pPr marR="0" lvl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 dirty="0">
                  <a:solidFill>
                    <a:schemeClr val="accent6"/>
                  </a:solidFill>
                  <a:latin typeface="+mj-lt"/>
                  <a:ea typeface="Montserrat"/>
                  <a:cs typeface="+mj-lt"/>
                  <a:sym typeface="Montserrat"/>
                </a:rPr>
                <a:t>Accuracy</a:t>
              </a:r>
              <a:endPara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endParaRPr>
            </a:p>
          </p:txBody>
        </p:sp>
        <p:sp>
          <p:nvSpPr>
            <p:cNvPr id="59" name="Google Shape;898;p88"/>
            <p:cNvSpPr txBox="1"/>
            <p:nvPr/>
          </p:nvSpPr>
          <p:spPr>
            <a:xfrm>
              <a:off x="1455606" y="4428767"/>
              <a:ext cx="548250" cy="19543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4" tIns="9144" rIns="9144" bIns="9144" anchor="t" anchorCtr="0">
              <a:spAutoFit/>
            </a:bodyPr>
            <a:lstStyle/>
            <a:p>
              <a:pPr marR="0" lvl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 dirty="0">
                  <a:solidFill>
                    <a:schemeClr val="accent6"/>
                  </a:solidFill>
                  <a:latin typeface="+mj-lt"/>
                  <a:ea typeface="Montserrat"/>
                  <a:cs typeface="+mj-lt"/>
                  <a:sym typeface="Montserrat"/>
                </a:rPr>
                <a:t>Slow</a:t>
              </a:r>
              <a:endPara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endParaRPr>
            </a:p>
          </p:txBody>
        </p:sp>
        <p:sp>
          <p:nvSpPr>
            <p:cNvPr id="61" name="Google Shape;898;p88"/>
            <p:cNvSpPr txBox="1"/>
            <p:nvPr/>
          </p:nvSpPr>
          <p:spPr>
            <a:xfrm>
              <a:off x="2090234" y="4674738"/>
              <a:ext cx="1670761" cy="2430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4" tIns="9144" rIns="9144" bIns="9144" anchor="t" anchorCtr="0">
              <a:spAutoFit/>
            </a:bodyPr>
            <a:lstStyle/>
            <a:p>
              <a:pPr marR="0" lvl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 dirty="0">
                  <a:solidFill>
                    <a:schemeClr val="accent6"/>
                  </a:solidFill>
                  <a:latin typeface="+mj-lt"/>
                  <a:ea typeface="Montserrat"/>
                  <a:cs typeface="+mj-lt"/>
                  <a:sym typeface="Montserrat"/>
                </a:rPr>
                <a:t>Inference Speed</a:t>
              </a:r>
              <a:endPara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endParaRPr>
            </a:p>
          </p:txBody>
        </p:sp>
        <p:sp>
          <p:nvSpPr>
            <p:cNvPr id="62" name="Google Shape;898;p88"/>
            <p:cNvSpPr txBox="1"/>
            <p:nvPr/>
          </p:nvSpPr>
          <p:spPr>
            <a:xfrm>
              <a:off x="4023750" y="4428767"/>
              <a:ext cx="548250" cy="19543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4" tIns="9144" rIns="9144" bIns="9144" anchor="t" anchorCtr="0">
              <a:spAutoFit/>
            </a:bodyPr>
            <a:lstStyle/>
            <a:p>
              <a:pPr marR="0" lvl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 dirty="0">
                  <a:solidFill>
                    <a:schemeClr val="accent6"/>
                  </a:solidFill>
                  <a:latin typeface="+mj-lt"/>
                  <a:ea typeface="Montserrat"/>
                  <a:cs typeface="+mj-lt"/>
                  <a:sym typeface="Montserrat"/>
                </a:rPr>
                <a:t>Fast</a:t>
              </a:r>
              <a:endPara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endParaRPr>
            </a:p>
          </p:txBody>
        </p:sp>
        <p:pic>
          <p:nvPicPr>
            <p:cNvPr id="63" name="Graphic 62" descr="Artificial Intelligence with solid fill"/>
            <p:cNvPicPr>
              <a:picLocks noChangeAspect="1"/>
            </p:cNvPicPr>
            <p:nvPr/>
          </p:nvPicPr>
          <p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p:blipFill>
          <p:spPr>
            <a:xfrm>
              <a:off x="1878173" y="2672707"/>
              <a:ext cx="549379" cy="549380"/>
            </a:xfrm>
            <a:prstGeom prst="rect">
              <a:avLst/>
            </a:prstGeom>
          </p:spPr>
        </p:pic>
        <p:pic>
          <p:nvPicPr>
            <p:cNvPr id="64" name="Graphic 63" descr="Artificial Intelligence with solid fill"/>
            <p:cNvPicPr>
              <a:picLocks noChangeAspect="1"/>
            </p:cNvPicPr>
            <p:nvPr/>
          </p:nvPicPr>
          <p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p:blipFill>
          <p:spPr>
            <a:xfrm>
              <a:off x="3632085" y="3469219"/>
              <a:ext cx="549379" cy="549380"/>
            </a:xfrm>
            <a:prstGeom prst="rect">
              <a:avLst/>
            </a:prstGeom>
          </p:spPr>
        </p:pic>
      </p:grpSp>
    </p:spTree>
  </p:cSld>
  <p:clrMapOvr>
    <a:masterClrMapping/>
  </p:clrMapOvr>
  <p:transition spd="med">
    <p:fade/>
  </p:transition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93100" y="420575"/>
            <a:ext cx="8181300" cy="502800"/>
          </a:xfrm>
        </p:spPr>
        <p:txBody>
          <a:bodyPr/>
          <a:lstStyle/>
          <a:p>
            <a:r>
              <a:rPr lang="en-US" dirty="0"/>
              <a:t>Model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7331103" y="141172"/>
            <a:ext cx="914400" cy="914400"/>
            <a:chOff x="7331103" y="141172"/>
            <a:chExt cx="914400" cy="914400"/>
          </a:xfrm>
        </p:grpSpPr>
        <p:grpSp>
          <p:nvGrpSpPr>
            <p:cNvPr id="28" name="Group 27"/>
            <p:cNvGrpSpPr/>
            <p:nvPr/>
          </p:nvGrpSpPr>
          <p:grpSpPr>
            <a:xfrm>
              <a:off x="7331103" y="141172"/>
              <a:ext cx="914400" cy="914400"/>
              <a:chOff x="5776624" y="2188023"/>
              <a:chExt cx="1695840" cy="1816343"/>
            </a:xfrm>
          </p:grpSpPr>
          <p:grpSp>
            <p:nvGrpSpPr>
              <p:cNvPr id="29" name="Group 28"/>
              <p:cNvGrpSpPr/>
              <p:nvPr/>
            </p:nvGrpSpPr>
            <p:grpSpPr>
              <a:xfrm>
                <a:off x="6578825" y="2188023"/>
                <a:ext cx="58419" cy="1816343"/>
                <a:chOff x="7482841" y="2111311"/>
                <a:chExt cx="58419" cy="1816343"/>
              </a:xfrm>
            </p:grpSpPr>
            <p:cxnSp>
              <p:nvCxnSpPr>
                <p:cNvPr id="42" name="Connector: Curved 41"/>
                <p:cNvCxnSpPr>
                  <a:stCxn id="44" idx="1"/>
                  <a:endCxn id="45" idx="1"/>
                </p:cNvCxnSpPr>
                <p:nvPr/>
              </p:nvCxnSpPr>
              <p:spPr>
                <a:xfrm rot="10800000">
                  <a:off x="7482841" y="2209031"/>
                  <a:ext cx="12700" cy="1620905"/>
                </a:xfrm>
                <a:prstGeom prst="curvedConnector3">
                  <a:avLst>
                    <a:gd name="adj1" fmla="val 5850000"/>
                  </a:avLst>
                </a:prstGeom>
                <a:ln w="19050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Connector: Curved 42"/>
                <p:cNvCxnSpPr>
                  <a:stCxn id="45" idx="3"/>
                  <a:endCxn id="44" idx="3"/>
                </p:cNvCxnSpPr>
                <p:nvPr/>
              </p:nvCxnSpPr>
              <p:spPr>
                <a:xfrm>
                  <a:off x="7528560" y="2209030"/>
                  <a:ext cx="12700" cy="1620905"/>
                </a:xfrm>
                <a:prstGeom prst="curvedConnector3">
                  <a:avLst>
                    <a:gd name="adj1" fmla="val 6300000"/>
                  </a:avLst>
                </a:prstGeom>
                <a:ln w="19050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4" name="Google Shape;898;p88"/>
                <p:cNvSpPr txBox="1"/>
                <p:nvPr/>
              </p:nvSpPr>
              <p:spPr>
                <a:xfrm>
                  <a:off x="7482841" y="3732216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  <p:sp>
              <p:nvSpPr>
                <p:cNvPr id="45" name="Google Shape;898;p88"/>
                <p:cNvSpPr txBox="1"/>
                <p:nvPr/>
              </p:nvSpPr>
              <p:spPr>
                <a:xfrm>
                  <a:off x="7482841" y="2111311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</p:grpSp>
          <p:grpSp>
            <p:nvGrpSpPr>
              <p:cNvPr id="30" name="Group 29"/>
              <p:cNvGrpSpPr/>
              <p:nvPr/>
            </p:nvGrpSpPr>
            <p:grpSpPr>
              <a:xfrm>
                <a:off x="6578825" y="2692608"/>
                <a:ext cx="58419" cy="1311758"/>
                <a:chOff x="5889186" y="1248788"/>
                <a:chExt cx="58419" cy="1311758"/>
              </a:xfrm>
            </p:grpSpPr>
            <p:cxnSp>
              <p:nvCxnSpPr>
                <p:cNvPr id="38" name="Connector: Curved 37"/>
                <p:cNvCxnSpPr>
                  <a:stCxn id="40" idx="1"/>
                  <a:endCxn id="41" idx="1"/>
                </p:cNvCxnSpPr>
                <p:nvPr/>
              </p:nvCxnSpPr>
              <p:spPr>
                <a:xfrm rot="10800000">
                  <a:off x="5889186" y="1346507"/>
                  <a:ext cx="12700" cy="1116320"/>
                </a:xfrm>
                <a:prstGeom prst="curvedConnector3">
                  <a:avLst>
                    <a:gd name="adj1" fmla="val 4300000"/>
                  </a:avLst>
                </a:prstGeom>
                <a:ln w="19050">
                  <a:solidFill>
                    <a:schemeClr val="accent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nector: Curved 38"/>
                <p:cNvCxnSpPr>
                  <a:stCxn id="41" idx="3"/>
                  <a:endCxn id="40" idx="3"/>
                </p:cNvCxnSpPr>
                <p:nvPr/>
              </p:nvCxnSpPr>
              <p:spPr>
                <a:xfrm>
                  <a:off x="5934905" y="1346507"/>
                  <a:ext cx="12700" cy="1116320"/>
                </a:xfrm>
                <a:prstGeom prst="curvedConnector3">
                  <a:avLst>
                    <a:gd name="adj1" fmla="val 4300000"/>
                  </a:avLst>
                </a:prstGeom>
                <a:ln w="19050">
                  <a:solidFill>
                    <a:schemeClr val="accent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0" name="Google Shape;898;p88"/>
                <p:cNvSpPr txBox="1"/>
                <p:nvPr/>
              </p:nvSpPr>
              <p:spPr>
                <a:xfrm>
                  <a:off x="5889186" y="2365108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  <p:sp>
              <p:nvSpPr>
                <p:cNvPr id="41" name="Google Shape;898;p88"/>
                <p:cNvSpPr txBox="1"/>
                <p:nvPr/>
              </p:nvSpPr>
              <p:spPr>
                <a:xfrm>
                  <a:off x="5889186" y="1248788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</p:grpSp>
          <p:sp>
            <p:nvSpPr>
              <p:cNvPr id="31" name="Oval 30"/>
              <p:cNvSpPr/>
              <p:nvPr/>
            </p:nvSpPr>
            <p:spPr>
              <a:xfrm>
                <a:off x="5776624" y="2188023"/>
                <a:ext cx="1695840" cy="1807446"/>
              </a:xfrm>
              <a:prstGeom prst="ellipse">
                <a:avLst/>
              </a:prstGeom>
              <a:solidFill>
                <a:schemeClr val="bg1">
                  <a:alpha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+mj-lt"/>
                </a:endParaRPr>
              </a:p>
            </p:txBody>
          </p:sp>
          <p:grpSp>
            <p:nvGrpSpPr>
              <p:cNvPr id="32" name="Group 31"/>
              <p:cNvGrpSpPr/>
              <p:nvPr/>
            </p:nvGrpSpPr>
            <p:grpSpPr>
              <a:xfrm>
                <a:off x="6578825" y="3138427"/>
                <a:ext cx="58419" cy="768220"/>
                <a:chOff x="1190898" y="3138427"/>
                <a:chExt cx="58419" cy="768220"/>
              </a:xfrm>
            </p:grpSpPr>
            <p:cxnSp>
              <p:nvCxnSpPr>
                <p:cNvPr id="36" name="Connector: Curved 35"/>
                <p:cNvCxnSpPr>
                  <a:stCxn id="34" idx="1"/>
                  <a:endCxn id="35" idx="1"/>
                </p:cNvCxnSpPr>
                <p:nvPr/>
              </p:nvCxnSpPr>
              <p:spPr>
                <a:xfrm rot="10800000">
                  <a:off x="1190898" y="3138427"/>
                  <a:ext cx="12700" cy="768220"/>
                </a:xfrm>
                <a:prstGeom prst="curvedConnector3">
                  <a:avLst>
                    <a:gd name="adj1" fmla="val 2950000"/>
                  </a:avLst>
                </a:prstGeom>
                <a:ln w="19050">
                  <a:solidFill>
                    <a:schemeClr val="accent5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Connector: Curved 36"/>
                <p:cNvCxnSpPr>
                  <a:stCxn id="35" idx="3"/>
                  <a:endCxn id="34" idx="3"/>
                </p:cNvCxnSpPr>
                <p:nvPr/>
              </p:nvCxnSpPr>
              <p:spPr>
                <a:xfrm>
                  <a:off x="1236617" y="3138427"/>
                  <a:ext cx="12700" cy="768220"/>
                </a:xfrm>
                <a:prstGeom prst="curvedConnector3">
                  <a:avLst>
                    <a:gd name="adj1" fmla="val 3000000"/>
                  </a:avLst>
                </a:prstGeom>
                <a:ln w="19050">
                  <a:solidFill>
                    <a:schemeClr val="accent5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3" name="Group 32"/>
              <p:cNvGrpSpPr/>
              <p:nvPr/>
            </p:nvGrpSpPr>
            <p:grpSpPr>
              <a:xfrm>
                <a:off x="6578825" y="3040708"/>
                <a:ext cx="45719" cy="963658"/>
                <a:chOff x="5501641" y="2963996"/>
                <a:chExt cx="45719" cy="963658"/>
              </a:xfrm>
            </p:grpSpPr>
            <p:sp>
              <p:nvSpPr>
                <p:cNvPr id="34" name="Google Shape;898;p88"/>
                <p:cNvSpPr txBox="1"/>
                <p:nvPr/>
              </p:nvSpPr>
              <p:spPr>
                <a:xfrm>
                  <a:off x="5501641" y="3732216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  <p:sp>
              <p:nvSpPr>
                <p:cNvPr id="35" name="Google Shape;898;p88"/>
                <p:cNvSpPr txBox="1"/>
                <p:nvPr/>
              </p:nvSpPr>
              <p:spPr>
                <a:xfrm>
                  <a:off x="5501641" y="2963996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</p:grpSp>
        </p:grpSp>
        <p:sp>
          <p:nvSpPr>
            <p:cNvPr id="9" name="Google Shape;898;p88"/>
            <p:cNvSpPr txBox="1"/>
            <p:nvPr/>
          </p:nvSpPr>
          <p:spPr>
            <a:xfrm>
              <a:off x="7436418" y="766157"/>
              <a:ext cx="668161" cy="1069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4" tIns="9144" rIns="9144" bIns="9144" anchor="t" anchorCtr="0">
              <a:spAutoFit/>
            </a:bodyPr>
            <a:lstStyle/>
            <a:p>
              <a:pPr marR="0" lvl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500" b="1" dirty="0">
                  <a:solidFill>
                    <a:schemeClr val="accent5"/>
                  </a:solidFill>
                  <a:latin typeface="+mj-lt"/>
                  <a:ea typeface="Montserrat"/>
                  <a:cs typeface="+mj-lt"/>
                  <a:sym typeface="Montserrat"/>
                </a:rPr>
                <a:t>Build</a:t>
              </a:r>
              <a:endParaRPr lang="en-US" sz="500" b="1" dirty="0">
                <a:solidFill>
                  <a:schemeClr val="accent5"/>
                </a:solidFill>
                <a:latin typeface="+mj-lt"/>
                <a:ea typeface="Montserrat"/>
                <a:cs typeface="+mj-lt"/>
                <a:sym typeface="Montserrat"/>
              </a:endParaRPr>
            </a:p>
          </p:txBody>
        </p:sp>
      </p:grpSp>
      <p:sp>
        <p:nvSpPr>
          <p:cNvPr id="25" name="Google Shape;898;p88"/>
          <p:cNvSpPr txBox="1"/>
          <p:nvPr/>
        </p:nvSpPr>
        <p:spPr>
          <a:xfrm>
            <a:off x="611492" y="918785"/>
            <a:ext cx="5156262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The model architecture selection(s) will depend on the problem</a:t>
            </a:r>
            <a:endParaRPr lang="en-US" sz="12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sp>
        <p:nvSpPr>
          <p:cNvPr id="26" name="Google Shape;898;p88"/>
          <p:cNvSpPr txBox="1"/>
          <p:nvPr/>
        </p:nvSpPr>
        <p:spPr>
          <a:xfrm>
            <a:off x="611492" y="1504587"/>
            <a:ext cx="3475172" cy="5493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If our problem needs to be solved in </a:t>
            </a:r>
            <a:r>
              <a:rPr lang="en-US" sz="1000" b="1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real time </a:t>
            </a: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(like </a:t>
            </a:r>
            <a:r>
              <a:rPr lang="en-US" sz="1000" b="1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autonomous driving</a:t>
            </a: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), we will need to select a model with fast inference speed</a:t>
            </a:r>
            <a:endParaRPr lang="en-US" sz="10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611492" y="2223964"/>
            <a:ext cx="3248074" cy="2014950"/>
            <a:chOff x="532625" y="2411953"/>
            <a:chExt cx="4039375" cy="2505836"/>
          </a:xfrm>
        </p:grpSpPr>
        <p:cxnSp>
          <p:nvCxnSpPr>
            <p:cNvPr id="46" name="Straight Connector 45"/>
            <p:cNvCxnSpPr/>
            <p:nvPr/>
          </p:nvCxnSpPr>
          <p:spPr>
            <a:xfrm>
              <a:off x="1390454" y="4417231"/>
              <a:ext cx="3181546" cy="0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1380732" y="2509672"/>
              <a:ext cx="0" cy="1919095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Google Shape;898;p88"/>
            <p:cNvSpPr txBox="1"/>
            <p:nvPr/>
          </p:nvSpPr>
          <p:spPr>
            <a:xfrm>
              <a:off x="532625" y="2411953"/>
              <a:ext cx="773234" cy="2430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4" tIns="9144" rIns="9144" bIns="9144" anchor="t" anchorCtr="0">
              <a:spAutoFit/>
            </a:bodyPr>
            <a:lstStyle/>
            <a:p>
              <a:pPr marR="0" lvl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 dirty="0">
                  <a:solidFill>
                    <a:schemeClr val="accent6"/>
                  </a:solidFill>
                  <a:latin typeface="+mj-lt"/>
                  <a:ea typeface="Montserrat"/>
                  <a:cs typeface="+mj-lt"/>
                  <a:sym typeface="Montserrat"/>
                </a:rPr>
                <a:t>Accuracy</a:t>
              </a:r>
              <a:endPara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endParaRPr>
            </a:p>
          </p:txBody>
        </p:sp>
        <p:sp>
          <p:nvSpPr>
            <p:cNvPr id="59" name="Google Shape;898;p88"/>
            <p:cNvSpPr txBox="1"/>
            <p:nvPr/>
          </p:nvSpPr>
          <p:spPr>
            <a:xfrm>
              <a:off x="1455606" y="4428767"/>
              <a:ext cx="548250" cy="19543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4" tIns="9144" rIns="9144" bIns="9144" anchor="t" anchorCtr="0">
              <a:spAutoFit/>
            </a:bodyPr>
            <a:lstStyle/>
            <a:p>
              <a:pPr marR="0" lvl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 dirty="0">
                  <a:solidFill>
                    <a:schemeClr val="accent6"/>
                  </a:solidFill>
                  <a:latin typeface="+mj-lt"/>
                  <a:ea typeface="Montserrat"/>
                  <a:cs typeface="+mj-lt"/>
                  <a:sym typeface="Montserrat"/>
                </a:rPr>
                <a:t>Slow</a:t>
              </a:r>
              <a:endPara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endParaRPr>
            </a:p>
          </p:txBody>
        </p:sp>
        <p:sp>
          <p:nvSpPr>
            <p:cNvPr id="61" name="Google Shape;898;p88"/>
            <p:cNvSpPr txBox="1"/>
            <p:nvPr/>
          </p:nvSpPr>
          <p:spPr>
            <a:xfrm>
              <a:off x="2090234" y="4674738"/>
              <a:ext cx="1670761" cy="2430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4" tIns="9144" rIns="9144" bIns="9144" anchor="t" anchorCtr="0">
              <a:spAutoFit/>
            </a:bodyPr>
            <a:lstStyle/>
            <a:p>
              <a:pPr marR="0" lvl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 dirty="0">
                  <a:solidFill>
                    <a:schemeClr val="accent6"/>
                  </a:solidFill>
                  <a:latin typeface="+mj-lt"/>
                  <a:ea typeface="Montserrat"/>
                  <a:cs typeface="+mj-lt"/>
                  <a:sym typeface="Montserrat"/>
                </a:rPr>
                <a:t>Inference Speed</a:t>
              </a:r>
              <a:endPara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endParaRPr>
            </a:p>
          </p:txBody>
        </p:sp>
        <p:sp>
          <p:nvSpPr>
            <p:cNvPr id="62" name="Google Shape;898;p88"/>
            <p:cNvSpPr txBox="1"/>
            <p:nvPr/>
          </p:nvSpPr>
          <p:spPr>
            <a:xfrm>
              <a:off x="4023750" y="4428767"/>
              <a:ext cx="548250" cy="19543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4" tIns="9144" rIns="9144" bIns="9144" anchor="t" anchorCtr="0">
              <a:spAutoFit/>
            </a:bodyPr>
            <a:lstStyle/>
            <a:p>
              <a:pPr marR="0" lvl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 dirty="0">
                  <a:solidFill>
                    <a:schemeClr val="accent6"/>
                  </a:solidFill>
                  <a:latin typeface="+mj-lt"/>
                  <a:ea typeface="Montserrat"/>
                  <a:cs typeface="+mj-lt"/>
                  <a:sym typeface="Montserrat"/>
                </a:rPr>
                <a:t>Fast</a:t>
              </a:r>
              <a:endPara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endParaRPr>
            </a:p>
          </p:txBody>
        </p:sp>
        <p:pic>
          <p:nvPicPr>
            <p:cNvPr id="63" name="Graphic 62" descr="Artificial Intelligence with solid fill"/>
            <p:cNvPicPr>
              <a:picLocks noChangeAspect="1"/>
            </p:cNvPicPr>
            <p:nvPr/>
          </p:nvPicPr>
          <p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p:blipFill>
          <p:spPr>
            <a:xfrm>
              <a:off x="1878173" y="2672707"/>
              <a:ext cx="549379" cy="549380"/>
            </a:xfrm>
            <a:prstGeom prst="rect">
              <a:avLst/>
            </a:prstGeom>
          </p:spPr>
        </p:pic>
        <p:pic>
          <p:nvPicPr>
            <p:cNvPr id="64" name="Graphic 63" descr="Artificial Intelligence with solid fill"/>
            <p:cNvPicPr>
              <a:picLocks noChangeAspect="1"/>
            </p:cNvPicPr>
            <p:nvPr/>
          </p:nvPicPr>
          <p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p:blipFill>
          <p:spPr>
            <a:xfrm>
              <a:off x="3632085" y="3469219"/>
              <a:ext cx="549379" cy="549380"/>
            </a:xfrm>
            <a:prstGeom prst="rect">
              <a:avLst/>
            </a:prstGeom>
          </p:spPr>
        </p:pic>
      </p:grpSp>
      <p:sp>
        <p:nvSpPr>
          <p:cNvPr id="75" name="Oval 74"/>
          <p:cNvSpPr/>
          <p:nvPr/>
        </p:nvSpPr>
        <p:spPr>
          <a:xfrm>
            <a:off x="3011851" y="2964884"/>
            <a:ext cx="614365" cy="614365"/>
          </a:xfrm>
          <a:prstGeom prst="ellipse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+mj-lt"/>
            </a:endParaRPr>
          </a:p>
        </p:txBody>
      </p:sp>
    </p:spTree>
  </p:cSld>
  <p:clrMapOvr>
    <a:masterClrMapping/>
  </p:clrMapOvr>
  <p:transition spd="med">
    <p:fade/>
  </p:transition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93100" y="420575"/>
            <a:ext cx="8181300" cy="502800"/>
          </a:xfrm>
        </p:spPr>
        <p:txBody>
          <a:bodyPr/>
          <a:lstStyle/>
          <a:p>
            <a:r>
              <a:rPr lang="en-US" dirty="0"/>
              <a:t>Model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7331103" y="141172"/>
            <a:ext cx="914400" cy="914400"/>
            <a:chOff x="7331103" y="141172"/>
            <a:chExt cx="914400" cy="914400"/>
          </a:xfrm>
        </p:grpSpPr>
        <p:grpSp>
          <p:nvGrpSpPr>
            <p:cNvPr id="28" name="Group 27"/>
            <p:cNvGrpSpPr/>
            <p:nvPr/>
          </p:nvGrpSpPr>
          <p:grpSpPr>
            <a:xfrm>
              <a:off x="7331103" y="141172"/>
              <a:ext cx="914400" cy="914400"/>
              <a:chOff x="5776624" y="2188023"/>
              <a:chExt cx="1695840" cy="1816343"/>
            </a:xfrm>
          </p:grpSpPr>
          <p:grpSp>
            <p:nvGrpSpPr>
              <p:cNvPr id="29" name="Group 28"/>
              <p:cNvGrpSpPr/>
              <p:nvPr/>
            </p:nvGrpSpPr>
            <p:grpSpPr>
              <a:xfrm>
                <a:off x="6578825" y="2188023"/>
                <a:ext cx="58419" cy="1816343"/>
                <a:chOff x="7482841" y="2111311"/>
                <a:chExt cx="58419" cy="1816343"/>
              </a:xfrm>
            </p:grpSpPr>
            <p:cxnSp>
              <p:nvCxnSpPr>
                <p:cNvPr id="42" name="Connector: Curved 41"/>
                <p:cNvCxnSpPr>
                  <a:stCxn id="44" idx="1"/>
                  <a:endCxn id="45" idx="1"/>
                </p:cNvCxnSpPr>
                <p:nvPr/>
              </p:nvCxnSpPr>
              <p:spPr>
                <a:xfrm rot="10800000">
                  <a:off x="7482841" y="2209031"/>
                  <a:ext cx="12700" cy="1620905"/>
                </a:xfrm>
                <a:prstGeom prst="curvedConnector3">
                  <a:avLst>
                    <a:gd name="adj1" fmla="val 5850000"/>
                  </a:avLst>
                </a:prstGeom>
                <a:ln w="19050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Connector: Curved 42"/>
                <p:cNvCxnSpPr>
                  <a:stCxn id="45" idx="3"/>
                  <a:endCxn id="44" idx="3"/>
                </p:cNvCxnSpPr>
                <p:nvPr/>
              </p:nvCxnSpPr>
              <p:spPr>
                <a:xfrm>
                  <a:off x="7528560" y="2209030"/>
                  <a:ext cx="12700" cy="1620905"/>
                </a:xfrm>
                <a:prstGeom prst="curvedConnector3">
                  <a:avLst>
                    <a:gd name="adj1" fmla="val 6300000"/>
                  </a:avLst>
                </a:prstGeom>
                <a:ln w="19050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4" name="Google Shape;898;p88"/>
                <p:cNvSpPr txBox="1"/>
                <p:nvPr/>
              </p:nvSpPr>
              <p:spPr>
                <a:xfrm>
                  <a:off x="7482841" y="3732216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  <p:sp>
              <p:nvSpPr>
                <p:cNvPr id="45" name="Google Shape;898;p88"/>
                <p:cNvSpPr txBox="1"/>
                <p:nvPr/>
              </p:nvSpPr>
              <p:spPr>
                <a:xfrm>
                  <a:off x="7482841" y="2111311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</p:grpSp>
          <p:grpSp>
            <p:nvGrpSpPr>
              <p:cNvPr id="30" name="Group 29"/>
              <p:cNvGrpSpPr/>
              <p:nvPr/>
            </p:nvGrpSpPr>
            <p:grpSpPr>
              <a:xfrm>
                <a:off x="6578825" y="2692608"/>
                <a:ext cx="58419" cy="1311758"/>
                <a:chOff x="5889186" y="1248788"/>
                <a:chExt cx="58419" cy="1311758"/>
              </a:xfrm>
            </p:grpSpPr>
            <p:cxnSp>
              <p:nvCxnSpPr>
                <p:cNvPr id="38" name="Connector: Curved 37"/>
                <p:cNvCxnSpPr>
                  <a:stCxn id="40" idx="1"/>
                  <a:endCxn id="41" idx="1"/>
                </p:cNvCxnSpPr>
                <p:nvPr/>
              </p:nvCxnSpPr>
              <p:spPr>
                <a:xfrm rot="10800000">
                  <a:off x="5889186" y="1346507"/>
                  <a:ext cx="12700" cy="1116320"/>
                </a:xfrm>
                <a:prstGeom prst="curvedConnector3">
                  <a:avLst>
                    <a:gd name="adj1" fmla="val 4300000"/>
                  </a:avLst>
                </a:prstGeom>
                <a:ln w="19050">
                  <a:solidFill>
                    <a:schemeClr val="accent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nector: Curved 38"/>
                <p:cNvCxnSpPr>
                  <a:stCxn id="41" idx="3"/>
                  <a:endCxn id="40" idx="3"/>
                </p:cNvCxnSpPr>
                <p:nvPr/>
              </p:nvCxnSpPr>
              <p:spPr>
                <a:xfrm>
                  <a:off x="5934905" y="1346507"/>
                  <a:ext cx="12700" cy="1116320"/>
                </a:xfrm>
                <a:prstGeom prst="curvedConnector3">
                  <a:avLst>
                    <a:gd name="adj1" fmla="val 4300000"/>
                  </a:avLst>
                </a:prstGeom>
                <a:ln w="19050">
                  <a:solidFill>
                    <a:schemeClr val="accent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0" name="Google Shape;898;p88"/>
                <p:cNvSpPr txBox="1"/>
                <p:nvPr/>
              </p:nvSpPr>
              <p:spPr>
                <a:xfrm>
                  <a:off x="5889186" y="2365108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  <p:sp>
              <p:nvSpPr>
                <p:cNvPr id="41" name="Google Shape;898;p88"/>
                <p:cNvSpPr txBox="1"/>
                <p:nvPr/>
              </p:nvSpPr>
              <p:spPr>
                <a:xfrm>
                  <a:off x="5889186" y="1248788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</p:grpSp>
          <p:sp>
            <p:nvSpPr>
              <p:cNvPr id="31" name="Oval 30"/>
              <p:cNvSpPr/>
              <p:nvPr/>
            </p:nvSpPr>
            <p:spPr>
              <a:xfrm>
                <a:off x="5776624" y="2188023"/>
                <a:ext cx="1695840" cy="1807446"/>
              </a:xfrm>
              <a:prstGeom prst="ellipse">
                <a:avLst/>
              </a:prstGeom>
              <a:solidFill>
                <a:schemeClr val="bg1">
                  <a:alpha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+mj-lt"/>
                </a:endParaRPr>
              </a:p>
            </p:txBody>
          </p:sp>
          <p:grpSp>
            <p:nvGrpSpPr>
              <p:cNvPr id="32" name="Group 31"/>
              <p:cNvGrpSpPr/>
              <p:nvPr/>
            </p:nvGrpSpPr>
            <p:grpSpPr>
              <a:xfrm>
                <a:off x="6578825" y="3138427"/>
                <a:ext cx="58419" cy="768220"/>
                <a:chOff x="1190898" y="3138427"/>
                <a:chExt cx="58419" cy="768220"/>
              </a:xfrm>
            </p:grpSpPr>
            <p:cxnSp>
              <p:nvCxnSpPr>
                <p:cNvPr id="36" name="Connector: Curved 35"/>
                <p:cNvCxnSpPr>
                  <a:stCxn id="34" idx="1"/>
                  <a:endCxn id="35" idx="1"/>
                </p:cNvCxnSpPr>
                <p:nvPr/>
              </p:nvCxnSpPr>
              <p:spPr>
                <a:xfrm rot="10800000">
                  <a:off x="1190898" y="3138427"/>
                  <a:ext cx="12700" cy="768220"/>
                </a:xfrm>
                <a:prstGeom prst="curvedConnector3">
                  <a:avLst>
                    <a:gd name="adj1" fmla="val 2950000"/>
                  </a:avLst>
                </a:prstGeom>
                <a:ln w="19050">
                  <a:solidFill>
                    <a:schemeClr val="accent5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Connector: Curved 36"/>
                <p:cNvCxnSpPr>
                  <a:stCxn id="35" idx="3"/>
                  <a:endCxn id="34" idx="3"/>
                </p:cNvCxnSpPr>
                <p:nvPr/>
              </p:nvCxnSpPr>
              <p:spPr>
                <a:xfrm>
                  <a:off x="1236617" y="3138427"/>
                  <a:ext cx="12700" cy="768220"/>
                </a:xfrm>
                <a:prstGeom prst="curvedConnector3">
                  <a:avLst>
                    <a:gd name="adj1" fmla="val 3000000"/>
                  </a:avLst>
                </a:prstGeom>
                <a:ln w="19050">
                  <a:solidFill>
                    <a:schemeClr val="accent5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3" name="Group 32"/>
              <p:cNvGrpSpPr/>
              <p:nvPr/>
            </p:nvGrpSpPr>
            <p:grpSpPr>
              <a:xfrm>
                <a:off x="6578825" y="3040708"/>
                <a:ext cx="45719" cy="963658"/>
                <a:chOff x="5501641" y="2963996"/>
                <a:chExt cx="45719" cy="963658"/>
              </a:xfrm>
            </p:grpSpPr>
            <p:sp>
              <p:nvSpPr>
                <p:cNvPr id="34" name="Google Shape;898;p88"/>
                <p:cNvSpPr txBox="1"/>
                <p:nvPr/>
              </p:nvSpPr>
              <p:spPr>
                <a:xfrm>
                  <a:off x="5501641" y="3732216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  <p:sp>
              <p:nvSpPr>
                <p:cNvPr id="35" name="Google Shape;898;p88"/>
                <p:cNvSpPr txBox="1"/>
                <p:nvPr/>
              </p:nvSpPr>
              <p:spPr>
                <a:xfrm>
                  <a:off x="5501641" y="2963996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</p:grpSp>
        </p:grpSp>
        <p:sp>
          <p:nvSpPr>
            <p:cNvPr id="9" name="Google Shape;898;p88"/>
            <p:cNvSpPr txBox="1"/>
            <p:nvPr/>
          </p:nvSpPr>
          <p:spPr>
            <a:xfrm>
              <a:off x="7436418" y="766157"/>
              <a:ext cx="668161" cy="1069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4" tIns="9144" rIns="9144" bIns="9144" anchor="t" anchorCtr="0">
              <a:spAutoFit/>
            </a:bodyPr>
            <a:lstStyle/>
            <a:p>
              <a:pPr marR="0" lvl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500" b="1" dirty="0">
                  <a:solidFill>
                    <a:schemeClr val="accent5"/>
                  </a:solidFill>
                  <a:latin typeface="+mj-lt"/>
                  <a:ea typeface="Montserrat"/>
                  <a:cs typeface="+mj-lt"/>
                  <a:sym typeface="Montserrat"/>
                </a:rPr>
                <a:t>Build</a:t>
              </a:r>
              <a:endParaRPr lang="en-US" sz="500" b="1" dirty="0">
                <a:solidFill>
                  <a:schemeClr val="accent5"/>
                </a:solidFill>
                <a:latin typeface="+mj-lt"/>
                <a:ea typeface="Montserrat"/>
                <a:cs typeface="+mj-lt"/>
                <a:sym typeface="Montserrat"/>
              </a:endParaRPr>
            </a:p>
          </p:txBody>
        </p:sp>
      </p:grpSp>
      <p:sp>
        <p:nvSpPr>
          <p:cNvPr id="25" name="Google Shape;898;p88"/>
          <p:cNvSpPr txBox="1"/>
          <p:nvPr/>
        </p:nvSpPr>
        <p:spPr>
          <a:xfrm>
            <a:off x="611492" y="918785"/>
            <a:ext cx="5156262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The model architecture selection(s) will depend on the problem</a:t>
            </a:r>
            <a:endParaRPr lang="en-US" sz="12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sp>
        <p:nvSpPr>
          <p:cNvPr id="26" name="Google Shape;898;p88"/>
          <p:cNvSpPr txBox="1"/>
          <p:nvPr/>
        </p:nvSpPr>
        <p:spPr>
          <a:xfrm>
            <a:off x="611492" y="1504587"/>
            <a:ext cx="3475172" cy="5493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If our problem needs to be solved in </a:t>
            </a:r>
            <a:r>
              <a:rPr lang="en-US" sz="1000" b="1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real time </a:t>
            </a: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(like </a:t>
            </a:r>
            <a:r>
              <a:rPr lang="en-US" sz="1000" b="1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autonomous driving</a:t>
            </a: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), we will need to select a model with fast inference speed</a:t>
            </a:r>
            <a:endParaRPr lang="en-US" sz="10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611492" y="2223964"/>
            <a:ext cx="3248074" cy="2014950"/>
            <a:chOff x="532625" y="2411953"/>
            <a:chExt cx="4039375" cy="2505836"/>
          </a:xfrm>
        </p:grpSpPr>
        <p:cxnSp>
          <p:nvCxnSpPr>
            <p:cNvPr id="46" name="Straight Connector 45"/>
            <p:cNvCxnSpPr/>
            <p:nvPr/>
          </p:nvCxnSpPr>
          <p:spPr>
            <a:xfrm>
              <a:off x="1390454" y="4417231"/>
              <a:ext cx="3181546" cy="0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1380732" y="2509672"/>
              <a:ext cx="0" cy="1919095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Google Shape;898;p88"/>
            <p:cNvSpPr txBox="1"/>
            <p:nvPr/>
          </p:nvSpPr>
          <p:spPr>
            <a:xfrm>
              <a:off x="532625" y="2411953"/>
              <a:ext cx="773234" cy="2430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4" tIns="9144" rIns="9144" bIns="9144" anchor="t" anchorCtr="0">
              <a:spAutoFit/>
            </a:bodyPr>
            <a:lstStyle/>
            <a:p>
              <a:pPr marR="0" lvl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 dirty="0">
                  <a:solidFill>
                    <a:schemeClr val="accent6"/>
                  </a:solidFill>
                  <a:latin typeface="+mj-lt"/>
                  <a:ea typeface="Montserrat"/>
                  <a:cs typeface="+mj-lt"/>
                  <a:sym typeface="Montserrat"/>
                </a:rPr>
                <a:t>Accuracy</a:t>
              </a:r>
              <a:endPara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endParaRPr>
            </a:p>
          </p:txBody>
        </p:sp>
        <p:sp>
          <p:nvSpPr>
            <p:cNvPr id="59" name="Google Shape;898;p88"/>
            <p:cNvSpPr txBox="1"/>
            <p:nvPr/>
          </p:nvSpPr>
          <p:spPr>
            <a:xfrm>
              <a:off x="1455606" y="4428767"/>
              <a:ext cx="548250" cy="19543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4" tIns="9144" rIns="9144" bIns="9144" anchor="t" anchorCtr="0">
              <a:spAutoFit/>
            </a:bodyPr>
            <a:lstStyle/>
            <a:p>
              <a:pPr marR="0" lvl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 dirty="0">
                  <a:solidFill>
                    <a:schemeClr val="accent6"/>
                  </a:solidFill>
                  <a:latin typeface="+mj-lt"/>
                  <a:ea typeface="Montserrat"/>
                  <a:cs typeface="+mj-lt"/>
                  <a:sym typeface="Montserrat"/>
                </a:rPr>
                <a:t>Slow</a:t>
              </a:r>
              <a:endPara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endParaRPr>
            </a:p>
          </p:txBody>
        </p:sp>
        <p:sp>
          <p:nvSpPr>
            <p:cNvPr id="61" name="Google Shape;898;p88"/>
            <p:cNvSpPr txBox="1"/>
            <p:nvPr/>
          </p:nvSpPr>
          <p:spPr>
            <a:xfrm>
              <a:off x="2090234" y="4674738"/>
              <a:ext cx="1670761" cy="2430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4" tIns="9144" rIns="9144" bIns="9144" anchor="t" anchorCtr="0">
              <a:spAutoFit/>
            </a:bodyPr>
            <a:lstStyle/>
            <a:p>
              <a:pPr marR="0" lvl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 dirty="0">
                  <a:solidFill>
                    <a:schemeClr val="accent6"/>
                  </a:solidFill>
                  <a:latin typeface="+mj-lt"/>
                  <a:ea typeface="Montserrat"/>
                  <a:cs typeface="+mj-lt"/>
                  <a:sym typeface="Montserrat"/>
                </a:rPr>
                <a:t>Inference Speed</a:t>
              </a:r>
              <a:endPara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endParaRPr>
            </a:p>
          </p:txBody>
        </p:sp>
        <p:sp>
          <p:nvSpPr>
            <p:cNvPr id="62" name="Google Shape;898;p88"/>
            <p:cNvSpPr txBox="1"/>
            <p:nvPr/>
          </p:nvSpPr>
          <p:spPr>
            <a:xfrm>
              <a:off x="4023750" y="4428767"/>
              <a:ext cx="548250" cy="19543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4" tIns="9144" rIns="9144" bIns="9144" anchor="t" anchorCtr="0">
              <a:spAutoFit/>
            </a:bodyPr>
            <a:lstStyle/>
            <a:p>
              <a:pPr marR="0" lvl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 dirty="0">
                  <a:solidFill>
                    <a:schemeClr val="accent6"/>
                  </a:solidFill>
                  <a:latin typeface="+mj-lt"/>
                  <a:ea typeface="Montserrat"/>
                  <a:cs typeface="+mj-lt"/>
                  <a:sym typeface="Montserrat"/>
                </a:rPr>
                <a:t>Fast</a:t>
              </a:r>
              <a:endPara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endParaRPr>
            </a:p>
          </p:txBody>
        </p:sp>
        <p:pic>
          <p:nvPicPr>
            <p:cNvPr id="63" name="Graphic 62" descr="Artificial Intelligence with solid fill"/>
            <p:cNvPicPr>
              <a:picLocks noChangeAspect="1"/>
            </p:cNvPicPr>
            <p:nvPr/>
          </p:nvPicPr>
          <p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p:blipFill>
          <p:spPr>
            <a:xfrm>
              <a:off x="1878173" y="2672707"/>
              <a:ext cx="549379" cy="549380"/>
            </a:xfrm>
            <a:prstGeom prst="rect">
              <a:avLst/>
            </a:prstGeom>
          </p:spPr>
        </p:pic>
        <p:pic>
          <p:nvPicPr>
            <p:cNvPr id="64" name="Graphic 63" descr="Artificial Intelligence with solid fill"/>
            <p:cNvPicPr>
              <a:picLocks noChangeAspect="1"/>
            </p:cNvPicPr>
            <p:nvPr/>
          </p:nvPicPr>
          <p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p:blipFill>
          <p:spPr>
            <a:xfrm>
              <a:off x="3632085" y="3469219"/>
              <a:ext cx="549379" cy="549380"/>
            </a:xfrm>
            <a:prstGeom prst="rect">
              <a:avLst/>
            </a:prstGeom>
          </p:spPr>
        </p:pic>
      </p:grpSp>
      <p:sp>
        <p:nvSpPr>
          <p:cNvPr id="65" name="Google Shape;898;p88"/>
          <p:cNvSpPr txBox="1"/>
          <p:nvPr/>
        </p:nvSpPr>
        <p:spPr>
          <a:xfrm>
            <a:off x="4572000" y="1504587"/>
            <a:ext cx="3475172" cy="5493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If </a:t>
            </a:r>
            <a:r>
              <a:rPr lang="en-US" sz="1000" b="1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accuracy is the top priority </a:t>
            </a: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(like in </a:t>
            </a:r>
            <a:r>
              <a:rPr lang="en-US" sz="1000" b="1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medical imaging</a:t>
            </a: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), then we will focus on architectures with high accuracy</a:t>
            </a:r>
            <a:endParaRPr lang="en-US" sz="10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grpSp>
        <p:nvGrpSpPr>
          <p:cNvPr id="66" name="Group 65"/>
          <p:cNvGrpSpPr/>
          <p:nvPr/>
        </p:nvGrpSpPr>
        <p:grpSpPr>
          <a:xfrm>
            <a:off x="4474351" y="2223964"/>
            <a:ext cx="3345723" cy="2018633"/>
            <a:chOff x="411186" y="2411953"/>
            <a:chExt cx="4160814" cy="2510416"/>
          </a:xfrm>
        </p:grpSpPr>
        <p:cxnSp>
          <p:nvCxnSpPr>
            <p:cNvPr id="67" name="Straight Connector 66"/>
            <p:cNvCxnSpPr/>
            <p:nvPr/>
          </p:nvCxnSpPr>
          <p:spPr>
            <a:xfrm>
              <a:off x="1390454" y="4417231"/>
              <a:ext cx="3181546" cy="0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>
              <a:off x="1380732" y="2509672"/>
              <a:ext cx="0" cy="1919095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Google Shape;898;p88"/>
            <p:cNvSpPr txBox="1"/>
            <p:nvPr/>
          </p:nvSpPr>
          <p:spPr>
            <a:xfrm>
              <a:off x="411186" y="2411953"/>
              <a:ext cx="894673" cy="2430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4" tIns="9144" rIns="9144" bIns="9144" anchor="t" anchorCtr="0">
              <a:spAutoFit/>
            </a:bodyPr>
            <a:lstStyle/>
            <a:p>
              <a:pPr marR="0" lvl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 dirty="0">
                  <a:solidFill>
                    <a:schemeClr val="accent6"/>
                  </a:solidFill>
                  <a:latin typeface="+mj-lt"/>
                  <a:ea typeface="Montserrat"/>
                  <a:cs typeface="+mj-lt"/>
                  <a:sym typeface="Montserrat"/>
                </a:rPr>
                <a:t>Accuracy</a:t>
              </a:r>
              <a:endPara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endParaRPr>
            </a:p>
          </p:txBody>
        </p:sp>
        <p:sp>
          <p:nvSpPr>
            <p:cNvPr id="70" name="Google Shape;898;p88"/>
            <p:cNvSpPr txBox="1"/>
            <p:nvPr/>
          </p:nvSpPr>
          <p:spPr>
            <a:xfrm>
              <a:off x="1455606" y="4428767"/>
              <a:ext cx="548250" cy="19543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4" tIns="9144" rIns="9144" bIns="9144" anchor="t" anchorCtr="0">
              <a:spAutoFit/>
            </a:bodyPr>
            <a:lstStyle/>
            <a:p>
              <a:pPr marR="0" lvl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 dirty="0">
                  <a:solidFill>
                    <a:schemeClr val="accent6"/>
                  </a:solidFill>
                  <a:latin typeface="+mj-lt"/>
                  <a:ea typeface="Montserrat"/>
                  <a:cs typeface="+mj-lt"/>
                  <a:sym typeface="Montserrat"/>
                </a:rPr>
                <a:t>Slow</a:t>
              </a:r>
              <a:endPara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endParaRPr>
            </a:p>
          </p:txBody>
        </p:sp>
        <p:sp>
          <p:nvSpPr>
            <p:cNvPr id="71" name="Google Shape;898;p88"/>
            <p:cNvSpPr txBox="1"/>
            <p:nvPr/>
          </p:nvSpPr>
          <p:spPr>
            <a:xfrm>
              <a:off x="2019689" y="4674739"/>
              <a:ext cx="1880701" cy="2476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4" tIns="9144" rIns="9144" bIns="9144" anchor="t" anchorCtr="0">
              <a:spAutoFit/>
            </a:bodyPr>
            <a:lstStyle/>
            <a:p>
              <a:pPr marR="0" lvl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 dirty="0">
                  <a:solidFill>
                    <a:schemeClr val="accent6"/>
                  </a:solidFill>
                  <a:latin typeface="+mj-lt"/>
                  <a:ea typeface="Montserrat"/>
                  <a:cs typeface="+mj-lt"/>
                  <a:sym typeface="Montserrat"/>
                </a:rPr>
                <a:t>Inference Speed</a:t>
              </a:r>
              <a:endPara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endParaRPr>
            </a:p>
          </p:txBody>
        </p:sp>
        <p:sp>
          <p:nvSpPr>
            <p:cNvPr id="72" name="Google Shape;898;p88"/>
            <p:cNvSpPr txBox="1"/>
            <p:nvPr/>
          </p:nvSpPr>
          <p:spPr>
            <a:xfrm>
              <a:off x="4023750" y="4428767"/>
              <a:ext cx="548250" cy="19543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4" tIns="9144" rIns="9144" bIns="9144" anchor="t" anchorCtr="0">
              <a:spAutoFit/>
            </a:bodyPr>
            <a:lstStyle/>
            <a:p>
              <a:pPr marR="0" lvl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 dirty="0">
                  <a:solidFill>
                    <a:schemeClr val="accent6"/>
                  </a:solidFill>
                  <a:latin typeface="+mj-lt"/>
                  <a:ea typeface="Montserrat"/>
                  <a:cs typeface="+mj-lt"/>
                  <a:sym typeface="Montserrat"/>
                </a:rPr>
                <a:t>Fast</a:t>
              </a:r>
              <a:endPara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endParaRPr>
            </a:p>
          </p:txBody>
        </p:sp>
        <p:pic>
          <p:nvPicPr>
            <p:cNvPr id="73" name="Graphic 72" descr="Artificial Intelligence with solid fill"/>
            <p:cNvPicPr>
              <a:picLocks noChangeAspect="1"/>
            </p:cNvPicPr>
            <p:nvPr/>
          </p:nvPicPr>
          <p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p:blipFill>
          <p:spPr>
            <a:xfrm>
              <a:off x="1878173" y="2672707"/>
              <a:ext cx="549379" cy="549380"/>
            </a:xfrm>
            <a:prstGeom prst="rect">
              <a:avLst/>
            </a:prstGeom>
          </p:spPr>
        </p:pic>
        <p:pic>
          <p:nvPicPr>
            <p:cNvPr id="74" name="Graphic 73" descr="Artificial Intelligence with solid fill"/>
            <p:cNvPicPr>
              <a:picLocks noChangeAspect="1"/>
            </p:cNvPicPr>
            <p:nvPr/>
          </p:nvPicPr>
          <p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p:blipFill>
          <p:spPr>
            <a:xfrm>
              <a:off x="3632085" y="3469219"/>
              <a:ext cx="549379" cy="549380"/>
            </a:xfrm>
            <a:prstGeom prst="rect">
              <a:avLst/>
            </a:prstGeom>
          </p:spPr>
        </p:pic>
      </p:grpSp>
      <p:sp>
        <p:nvSpPr>
          <p:cNvPr id="75" name="Oval 74"/>
          <p:cNvSpPr/>
          <p:nvPr/>
        </p:nvSpPr>
        <p:spPr>
          <a:xfrm>
            <a:off x="3011851" y="2964884"/>
            <a:ext cx="614365" cy="614365"/>
          </a:xfrm>
          <a:prstGeom prst="ellipse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+mj-lt"/>
            </a:endParaRPr>
          </a:p>
        </p:txBody>
      </p:sp>
      <p:cxnSp>
        <p:nvCxnSpPr>
          <p:cNvPr id="48" name="Straight Connector 47"/>
          <p:cNvCxnSpPr/>
          <p:nvPr/>
        </p:nvCxnSpPr>
        <p:spPr>
          <a:xfrm>
            <a:off x="4347610" y="1409033"/>
            <a:ext cx="0" cy="3142495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fade/>
  </p:transition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93100" y="420575"/>
            <a:ext cx="8181300" cy="502800"/>
          </a:xfrm>
        </p:spPr>
        <p:txBody>
          <a:bodyPr/>
          <a:lstStyle/>
          <a:p>
            <a:r>
              <a:rPr lang="en-US" dirty="0"/>
              <a:t>Model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7331103" y="141172"/>
            <a:ext cx="914400" cy="914400"/>
            <a:chOff x="7331103" y="141172"/>
            <a:chExt cx="914400" cy="914400"/>
          </a:xfrm>
        </p:grpSpPr>
        <p:grpSp>
          <p:nvGrpSpPr>
            <p:cNvPr id="28" name="Group 27"/>
            <p:cNvGrpSpPr/>
            <p:nvPr/>
          </p:nvGrpSpPr>
          <p:grpSpPr>
            <a:xfrm>
              <a:off x="7331103" y="141172"/>
              <a:ext cx="914400" cy="914400"/>
              <a:chOff x="5776624" y="2188023"/>
              <a:chExt cx="1695840" cy="1816343"/>
            </a:xfrm>
          </p:grpSpPr>
          <p:grpSp>
            <p:nvGrpSpPr>
              <p:cNvPr id="29" name="Group 28"/>
              <p:cNvGrpSpPr/>
              <p:nvPr/>
            </p:nvGrpSpPr>
            <p:grpSpPr>
              <a:xfrm>
                <a:off x="6578825" y="2188023"/>
                <a:ext cx="58419" cy="1816343"/>
                <a:chOff x="7482841" y="2111311"/>
                <a:chExt cx="58419" cy="1816343"/>
              </a:xfrm>
            </p:grpSpPr>
            <p:cxnSp>
              <p:nvCxnSpPr>
                <p:cNvPr id="42" name="Connector: Curved 41"/>
                <p:cNvCxnSpPr>
                  <a:stCxn id="44" idx="1"/>
                  <a:endCxn id="45" idx="1"/>
                </p:cNvCxnSpPr>
                <p:nvPr/>
              </p:nvCxnSpPr>
              <p:spPr>
                <a:xfrm rot="10800000">
                  <a:off x="7482841" y="2209031"/>
                  <a:ext cx="12700" cy="1620905"/>
                </a:xfrm>
                <a:prstGeom prst="curvedConnector3">
                  <a:avLst>
                    <a:gd name="adj1" fmla="val 5850000"/>
                  </a:avLst>
                </a:prstGeom>
                <a:ln w="19050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Connector: Curved 42"/>
                <p:cNvCxnSpPr>
                  <a:stCxn id="45" idx="3"/>
                  <a:endCxn id="44" idx="3"/>
                </p:cNvCxnSpPr>
                <p:nvPr/>
              </p:nvCxnSpPr>
              <p:spPr>
                <a:xfrm>
                  <a:off x="7528560" y="2209030"/>
                  <a:ext cx="12700" cy="1620905"/>
                </a:xfrm>
                <a:prstGeom prst="curvedConnector3">
                  <a:avLst>
                    <a:gd name="adj1" fmla="val 6300000"/>
                  </a:avLst>
                </a:prstGeom>
                <a:ln w="19050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4" name="Google Shape;898;p88"/>
                <p:cNvSpPr txBox="1"/>
                <p:nvPr/>
              </p:nvSpPr>
              <p:spPr>
                <a:xfrm>
                  <a:off x="7482841" y="3732216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  <p:sp>
              <p:nvSpPr>
                <p:cNvPr id="45" name="Google Shape;898;p88"/>
                <p:cNvSpPr txBox="1"/>
                <p:nvPr/>
              </p:nvSpPr>
              <p:spPr>
                <a:xfrm>
                  <a:off x="7482841" y="2111311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</p:grpSp>
          <p:grpSp>
            <p:nvGrpSpPr>
              <p:cNvPr id="30" name="Group 29"/>
              <p:cNvGrpSpPr/>
              <p:nvPr/>
            </p:nvGrpSpPr>
            <p:grpSpPr>
              <a:xfrm>
                <a:off x="6578825" y="2692608"/>
                <a:ext cx="58419" cy="1311758"/>
                <a:chOff x="5889186" y="1248788"/>
                <a:chExt cx="58419" cy="1311758"/>
              </a:xfrm>
            </p:grpSpPr>
            <p:cxnSp>
              <p:nvCxnSpPr>
                <p:cNvPr id="38" name="Connector: Curved 37"/>
                <p:cNvCxnSpPr>
                  <a:stCxn id="40" idx="1"/>
                  <a:endCxn id="41" idx="1"/>
                </p:cNvCxnSpPr>
                <p:nvPr/>
              </p:nvCxnSpPr>
              <p:spPr>
                <a:xfrm rot="10800000">
                  <a:off x="5889186" y="1346507"/>
                  <a:ext cx="12700" cy="1116320"/>
                </a:xfrm>
                <a:prstGeom prst="curvedConnector3">
                  <a:avLst>
                    <a:gd name="adj1" fmla="val 4300000"/>
                  </a:avLst>
                </a:prstGeom>
                <a:ln w="19050">
                  <a:solidFill>
                    <a:schemeClr val="accent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nector: Curved 38"/>
                <p:cNvCxnSpPr>
                  <a:stCxn id="41" idx="3"/>
                  <a:endCxn id="40" idx="3"/>
                </p:cNvCxnSpPr>
                <p:nvPr/>
              </p:nvCxnSpPr>
              <p:spPr>
                <a:xfrm>
                  <a:off x="5934905" y="1346507"/>
                  <a:ext cx="12700" cy="1116320"/>
                </a:xfrm>
                <a:prstGeom prst="curvedConnector3">
                  <a:avLst>
                    <a:gd name="adj1" fmla="val 4300000"/>
                  </a:avLst>
                </a:prstGeom>
                <a:ln w="19050">
                  <a:solidFill>
                    <a:schemeClr val="accent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0" name="Google Shape;898;p88"/>
                <p:cNvSpPr txBox="1"/>
                <p:nvPr/>
              </p:nvSpPr>
              <p:spPr>
                <a:xfrm>
                  <a:off x="5889186" y="2365108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  <p:sp>
              <p:nvSpPr>
                <p:cNvPr id="41" name="Google Shape;898;p88"/>
                <p:cNvSpPr txBox="1"/>
                <p:nvPr/>
              </p:nvSpPr>
              <p:spPr>
                <a:xfrm>
                  <a:off x="5889186" y="1248788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</p:grpSp>
          <p:sp>
            <p:nvSpPr>
              <p:cNvPr id="31" name="Oval 30"/>
              <p:cNvSpPr/>
              <p:nvPr/>
            </p:nvSpPr>
            <p:spPr>
              <a:xfrm>
                <a:off x="5776624" y="2188023"/>
                <a:ext cx="1695840" cy="1807446"/>
              </a:xfrm>
              <a:prstGeom prst="ellipse">
                <a:avLst/>
              </a:prstGeom>
              <a:solidFill>
                <a:schemeClr val="bg1">
                  <a:alpha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+mj-lt"/>
                </a:endParaRPr>
              </a:p>
            </p:txBody>
          </p:sp>
          <p:grpSp>
            <p:nvGrpSpPr>
              <p:cNvPr id="32" name="Group 31"/>
              <p:cNvGrpSpPr/>
              <p:nvPr/>
            </p:nvGrpSpPr>
            <p:grpSpPr>
              <a:xfrm>
                <a:off x="6578825" y="3138427"/>
                <a:ext cx="58419" cy="768220"/>
                <a:chOff x="1190898" y="3138427"/>
                <a:chExt cx="58419" cy="768220"/>
              </a:xfrm>
            </p:grpSpPr>
            <p:cxnSp>
              <p:nvCxnSpPr>
                <p:cNvPr id="36" name="Connector: Curved 35"/>
                <p:cNvCxnSpPr>
                  <a:stCxn id="34" idx="1"/>
                  <a:endCxn id="35" idx="1"/>
                </p:cNvCxnSpPr>
                <p:nvPr/>
              </p:nvCxnSpPr>
              <p:spPr>
                <a:xfrm rot="10800000">
                  <a:off x="1190898" y="3138427"/>
                  <a:ext cx="12700" cy="768220"/>
                </a:xfrm>
                <a:prstGeom prst="curvedConnector3">
                  <a:avLst>
                    <a:gd name="adj1" fmla="val 2950000"/>
                  </a:avLst>
                </a:prstGeom>
                <a:ln w="19050">
                  <a:solidFill>
                    <a:schemeClr val="accent5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Connector: Curved 36"/>
                <p:cNvCxnSpPr>
                  <a:stCxn id="35" idx="3"/>
                  <a:endCxn id="34" idx="3"/>
                </p:cNvCxnSpPr>
                <p:nvPr/>
              </p:nvCxnSpPr>
              <p:spPr>
                <a:xfrm>
                  <a:off x="1236617" y="3138427"/>
                  <a:ext cx="12700" cy="768220"/>
                </a:xfrm>
                <a:prstGeom prst="curvedConnector3">
                  <a:avLst>
                    <a:gd name="adj1" fmla="val 3000000"/>
                  </a:avLst>
                </a:prstGeom>
                <a:ln w="19050">
                  <a:solidFill>
                    <a:schemeClr val="accent5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3" name="Group 32"/>
              <p:cNvGrpSpPr/>
              <p:nvPr/>
            </p:nvGrpSpPr>
            <p:grpSpPr>
              <a:xfrm>
                <a:off x="6578825" y="3040708"/>
                <a:ext cx="45719" cy="963658"/>
                <a:chOff x="5501641" y="2963996"/>
                <a:chExt cx="45719" cy="963658"/>
              </a:xfrm>
            </p:grpSpPr>
            <p:sp>
              <p:nvSpPr>
                <p:cNvPr id="34" name="Google Shape;898;p88"/>
                <p:cNvSpPr txBox="1"/>
                <p:nvPr/>
              </p:nvSpPr>
              <p:spPr>
                <a:xfrm>
                  <a:off x="5501641" y="3732216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  <p:sp>
              <p:nvSpPr>
                <p:cNvPr id="35" name="Google Shape;898;p88"/>
                <p:cNvSpPr txBox="1"/>
                <p:nvPr/>
              </p:nvSpPr>
              <p:spPr>
                <a:xfrm>
                  <a:off x="5501641" y="2963996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</p:grpSp>
        </p:grpSp>
        <p:sp>
          <p:nvSpPr>
            <p:cNvPr id="9" name="Google Shape;898;p88"/>
            <p:cNvSpPr txBox="1"/>
            <p:nvPr/>
          </p:nvSpPr>
          <p:spPr>
            <a:xfrm>
              <a:off x="7436418" y="766157"/>
              <a:ext cx="668161" cy="1069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4" tIns="9144" rIns="9144" bIns="9144" anchor="t" anchorCtr="0">
              <a:spAutoFit/>
            </a:bodyPr>
            <a:lstStyle/>
            <a:p>
              <a:pPr marR="0" lvl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500" b="1" dirty="0">
                  <a:solidFill>
                    <a:schemeClr val="accent5"/>
                  </a:solidFill>
                  <a:latin typeface="+mj-lt"/>
                  <a:ea typeface="Montserrat"/>
                  <a:cs typeface="+mj-lt"/>
                  <a:sym typeface="Montserrat"/>
                </a:rPr>
                <a:t>Build</a:t>
              </a:r>
              <a:endParaRPr lang="en-US" sz="500" b="1" dirty="0">
                <a:solidFill>
                  <a:schemeClr val="accent5"/>
                </a:solidFill>
                <a:latin typeface="+mj-lt"/>
                <a:ea typeface="Montserrat"/>
                <a:cs typeface="+mj-lt"/>
                <a:sym typeface="Montserrat"/>
              </a:endParaRPr>
            </a:p>
          </p:txBody>
        </p:sp>
      </p:grpSp>
      <p:sp>
        <p:nvSpPr>
          <p:cNvPr id="25" name="Google Shape;898;p88"/>
          <p:cNvSpPr txBox="1"/>
          <p:nvPr/>
        </p:nvSpPr>
        <p:spPr>
          <a:xfrm>
            <a:off x="611492" y="918785"/>
            <a:ext cx="5156262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The model architecture selection(s) will depend on the problem</a:t>
            </a:r>
            <a:endParaRPr lang="en-US" sz="12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sp>
        <p:nvSpPr>
          <p:cNvPr id="26" name="Google Shape;898;p88"/>
          <p:cNvSpPr txBox="1"/>
          <p:nvPr/>
        </p:nvSpPr>
        <p:spPr>
          <a:xfrm>
            <a:off x="611492" y="1504587"/>
            <a:ext cx="3475172" cy="5493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If our problem needs to be solved in </a:t>
            </a:r>
            <a:r>
              <a:rPr lang="en-US" sz="1000" b="1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real time </a:t>
            </a: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(like </a:t>
            </a:r>
            <a:r>
              <a:rPr lang="en-US" sz="1000" b="1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autonomous driving</a:t>
            </a: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), we will need to select a model with fast inference speed</a:t>
            </a:r>
            <a:endParaRPr lang="en-US" sz="10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611492" y="2223964"/>
            <a:ext cx="3248074" cy="2014950"/>
            <a:chOff x="532625" y="2411953"/>
            <a:chExt cx="4039375" cy="2505836"/>
          </a:xfrm>
        </p:grpSpPr>
        <p:cxnSp>
          <p:nvCxnSpPr>
            <p:cNvPr id="46" name="Straight Connector 45"/>
            <p:cNvCxnSpPr/>
            <p:nvPr/>
          </p:nvCxnSpPr>
          <p:spPr>
            <a:xfrm>
              <a:off x="1390454" y="4417231"/>
              <a:ext cx="3181546" cy="0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1380732" y="2509672"/>
              <a:ext cx="0" cy="1919095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Google Shape;898;p88"/>
            <p:cNvSpPr txBox="1"/>
            <p:nvPr/>
          </p:nvSpPr>
          <p:spPr>
            <a:xfrm>
              <a:off x="532625" y="2411953"/>
              <a:ext cx="773234" cy="2430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4" tIns="9144" rIns="9144" bIns="9144" anchor="t" anchorCtr="0">
              <a:spAutoFit/>
            </a:bodyPr>
            <a:lstStyle/>
            <a:p>
              <a:pPr marR="0" lvl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 dirty="0">
                  <a:solidFill>
                    <a:schemeClr val="accent6"/>
                  </a:solidFill>
                  <a:latin typeface="+mj-lt"/>
                  <a:ea typeface="Montserrat"/>
                  <a:cs typeface="+mj-lt"/>
                  <a:sym typeface="Montserrat"/>
                </a:rPr>
                <a:t>Accuracy</a:t>
              </a:r>
              <a:endPara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endParaRPr>
            </a:p>
          </p:txBody>
        </p:sp>
        <p:sp>
          <p:nvSpPr>
            <p:cNvPr id="59" name="Google Shape;898;p88"/>
            <p:cNvSpPr txBox="1"/>
            <p:nvPr/>
          </p:nvSpPr>
          <p:spPr>
            <a:xfrm>
              <a:off x="1455606" y="4428767"/>
              <a:ext cx="548250" cy="19543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4" tIns="9144" rIns="9144" bIns="9144" anchor="t" anchorCtr="0">
              <a:spAutoFit/>
            </a:bodyPr>
            <a:lstStyle/>
            <a:p>
              <a:pPr marR="0" lvl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 dirty="0">
                  <a:solidFill>
                    <a:schemeClr val="accent6"/>
                  </a:solidFill>
                  <a:latin typeface="+mj-lt"/>
                  <a:ea typeface="Montserrat"/>
                  <a:cs typeface="+mj-lt"/>
                  <a:sym typeface="Montserrat"/>
                </a:rPr>
                <a:t>Slow</a:t>
              </a:r>
              <a:endPara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endParaRPr>
            </a:p>
          </p:txBody>
        </p:sp>
        <p:sp>
          <p:nvSpPr>
            <p:cNvPr id="61" name="Google Shape;898;p88"/>
            <p:cNvSpPr txBox="1"/>
            <p:nvPr/>
          </p:nvSpPr>
          <p:spPr>
            <a:xfrm>
              <a:off x="2090234" y="4674738"/>
              <a:ext cx="1670761" cy="2430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4" tIns="9144" rIns="9144" bIns="9144" anchor="t" anchorCtr="0">
              <a:spAutoFit/>
            </a:bodyPr>
            <a:lstStyle/>
            <a:p>
              <a:pPr marR="0" lvl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 dirty="0">
                  <a:solidFill>
                    <a:schemeClr val="accent6"/>
                  </a:solidFill>
                  <a:latin typeface="+mj-lt"/>
                  <a:ea typeface="Montserrat"/>
                  <a:cs typeface="+mj-lt"/>
                  <a:sym typeface="Montserrat"/>
                </a:rPr>
                <a:t>Inference Speed</a:t>
              </a:r>
              <a:endPara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endParaRPr>
            </a:p>
          </p:txBody>
        </p:sp>
        <p:sp>
          <p:nvSpPr>
            <p:cNvPr id="62" name="Google Shape;898;p88"/>
            <p:cNvSpPr txBox="1"/>
            <p:nvPr/>
          </p:nvSpPr>
          <p:spPr>
            <a:xfrm>
              <a:off x="4023750" y="4428767"/>
              <a:ext cx="548250" cy="19543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4" tIns="9144" rIns="9144" bIns="9144" anchor="t" anchorCtr="0">
              <a:spAutoFit/>
            </a:bodyPr>
            <a:lstStyle/>
            <a:p>
              <a:pPr marR="0" lvl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 dirty="0">
                  <a:solidFill>
                    <a:schemeClr val="accent6"/>
                  </a:solidFill>
                  <a:latin typeface="+mj-lt"/>
                  <a:ea typeface="Montserrat"/>
                  <a:cs typeface="+mj-lt"/>
                  <a:sym typeface="Montserrat"/>
                </a:rPr>
                <a:t>Fast</a:t>
              </a:r>
              <a:endPara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endParaRPr>
            </a:p>
          </p:txBody>
        </p:sp>
        <p:pic>
          <p:nvPicPr>
            <p:cNvPr id="63" name="Graphic 62" descr="Artificial Intelligence with solid fill"/>
            <p:cNvPicPr>
              <a:picLocks noChangeAspect="1"/>
            </p:cNvPicPr>
            <p:nvPr/>
          </p:nvPicPr>
          <p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p:blipFill>
          <p:spPr>
            <a:xfrm>
              <a:off x="1878173" y="2672707"/>
              <a:ext cx="549379" cy="549380"/>
            </a:xfrm>
            <a:prstGeom prst="rect">
              <a:avLst/>
            </a:prstGeom>
          </p:spPr>
        </p:pic>
        <p:pic>
          <p:nvPicPr>
            <p:cNvPr id="64" name="Graphic 63" descr="Artificial Intelligence with solid fill"/>
            <p:cNvPicPr>
              <a:picLocks noChangeAspect="1"/>
            </p:cNvPicPr>
            <p:nvPr/>
          </p:nvPicPr>
          <p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p:blipFill>
          <p:spPr>
            <a:xfrm>
              <a:off x="3632085" y="3469219"/>
              <a:ext cx="549379" cy="549380"/>
            </a:xfrm>
            <a:prstGeom prst="rect">
              <a:avLst/>
            </a:prstGeom>
          </p:spPr>
        </p:pic>
      </p:grpSp>
      <p:sp>
        <p:nvSpPr>
          <p:cNvPr id="65" name="Google Shape;898;p88"/>
          <p:cNvSpPr txBox="1"/>
          <p:nvPr/>
        </p:nvSpPr>
        <p:spPr>
          <a:xfrm>
            <a:off x="4572000" y="1504587"/>
            <a:ext cx="3475172" cy="5493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If </a:t>
            </a:r>
            <a:r>
              <a:rPr lang="en-US" sz="1000" b="1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accuracy is the top priority </a:t>
            </a: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(like in </a:t>
            </a:r>
            <a:r>
              <a:rPr lang="en-US" sz="1000" b="1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medical imaging</a:t>
            </a: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), then we will focus on architectures with high accuracy</a:t>
            </a:r>
            <a:endParaRPr lang="en-US" sz="10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grpSp>
        <p:nvGrpSpPr>
          <p:cNvPr id="66" name="Group 65"/>
          <p:cNvGrpSpPr/>
          <p:nvPr/>
        </p:nvGrpSpPr>
        <p:grpSpPr>
          <a:xfrm>
            <a:off x="4474351" y="2223964"/>
            <a:ext cx="3345723" cy="2018633"/>
            <a:chOff x="411186" y="2411953"/>
            <a:chExt cx="4160814" cy="2510416"/>
          </a:xfrm>
        </p:grpSpPr>
        <p:cxnSp>
          <p:nvCxnSpPr>
            <p:cNvPr id="67" name="Straight Connector 66"/>
            <p:cNvCxnSpPr/>
            <p:nvPr/>
          </p:nvCxnSpPr>
          <p:spPr>
            <a:xfrm>
              <a:off x="1390454" y="4417231"/>
              <a:ext cx="3181546" cy="0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>
              <a:off x="1380732" y="2509672"/>
              <a:ext cx="0" cy="1919095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Google Shape;898;p88"/>
            <p:cNvSpPr txBox="1"/>
            <p:nvPr/>
          </p:nvSpPr>
          <p:spPr>
            <a:xfrm>
              <a:off x="411186" y="2411953"/>
              <a:ext cx="894673" cy="2430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4" tIns="9144" rIns="9144" bIns="9144" anchor="t" anchorCtr="0">
              <a:spAutoFit/>
            </a:bodyPr>
            <a:lstStyle/>
            <a:p>
              <a:pPr marR="0" lvl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 dirty="0">
                  <a:solidFill>
                    <a:schemeClr val="accent6"/>
                  </a:solidFill>
                  <a:latin typeface="+mj-lt"/>
                  <a:ea typeface="Montserrat"/>
                  <a:cs typeface="+mj-lt"/>
                  <a:sym typeface="Montserrat"/>
                </a:rPr>
                <a:t>Accuracy</a:t>
              </a:r>
              <a:endPara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endParaRPr>
            </a:p>
          </p:txBody>
        </p:sp>
        <p:sp>
          <p:nvSpPr>
            <p:cNvPr id="70" name="Google Shape;898;p88"/>
            <p:cNvSpPr txBox="1"/>
            <p:nvPr/>
          </p:nvSpPr>
          <p:spPr>
            <a:xfrm>
              <a:off x="1455606" y="4428767"/>
              <a:ext cx="548250" cy="19543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4" tIns="9144" rIns="9144" bIns="9144" anchor="t" anchorCtr="0">
              <a:spAutoFit/>
            </a:bodyPr>
            <a:lstStyle/>
            <a:p>
              <a:pPr marR="0" lvl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 dirty="0">
                  <a:solidFill>
                    <a:schemeClr val="accent6"/>
                  </a:solidFill>
                  <a:latin typeface="+mj-lt"/>
                  <a:ea typeface="Montserrat"/>
                  <a:cs typeface="+mj-lt"/>
                  <a:sym typeface="Montserrat"/>
                </a:rPr>
                <a:t>Slow</a:t>
              </a:r>
              <a:endPara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endParaRPr>
            </a:p>
          </p:txBody>
        </p:sp>
        <p:sp>
          <p:nvSpPr>
            <p:cNvPr id="71" name="Google Shape;898;p88"/>
            <p:cNvSpPr txBox="1"/>
            <p:nvPr/>
          </p:nvSpPr>
          <p:spPr>
            <a:xfrm>
              <a:off x="2019689" y="4674739"/>
              <a:ext cx="1880701" cy="2476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4" tIns="9144" rIns="9144" bIns="9144" anchor="t" anchorCtr="0">
              <a:spAutoFit/>
            </a:bodyPr>
            <a:lstStyle/>
            <a:p>
              <a:pPr marR="0" lvl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 dirty="0">
                  <a:solidFill>
                    <a:schemeClr val="accent6"/>
                  </a:solidFill>
                  <a:latin typeface="+mj-lt"/>
                  <a:ea typeface="Montserrat"/>
                  <a:cs typeface="+mj-lt"/>
                  <a:sym typeface="Montserrat"/>
                </a:rPr>
                <a:t>Inference Speed</a:t>
              </a:r>
              <a:endPara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endParaRPr>
            </a:p>
          </p:txBody>
        </p:sp>
        <p:sp>
          <p:nvSpPr>
            <p:cNvPr id="72" name="Google Shape;898;p88"/>
            <p:cNvSpPr txBox="1"/>
            <p:nvPr/>
          </p:nvSpPr>
          <p:spPr>
            <a:xfrm>
              <a:off x="4023750" y="4428767"/>
              <a:ext cx="548250" cy="19543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4" tIns="9144" rIns="9144" bIns="9144" anchor="t" anchorCtr="0">
              <a:spAutoFit/>
            </a:bodyPr>
            <a:lstStyle/>
            <a:p>
              <a:pPr marR="0" lvl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 dirty="0">
                  <a:solidFill>
                    <a:schemeClr val="accent6"/>
                  </a:solidFill>
                  <a:latin typeface="+mj-lt"/>
                  <a:ea typeface="Montserrat"/>
                  <a:cs typeface="+mj-lt"/>
                  <a:sym typeface="Montserrat"/>
                </a:rPr>
                <a:t>Fast</a:t>
              </a:r>
              <a:endPara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endParaRPr>
            </a:p>
          </p:txBody>
        </p:sp>
        <p:pic>
          <p:nvPicPr>
            <p:cNvPr id="73" name="Graphic 72" descr="Artificial Intelligence with solid fill"/>
            <p:cNvPicPr>
              <a:picLocks noChangeAspect="1"/>
            </p:cNvPicPr>
            <p:nvPr/>
          </p:nvPicPr>
          <p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p:blipFill>
          <p:spPr>
            <a:xfrm>
              <a:off x="1878173" y="2672707"/>
              <a:ext cx="549379" cy="549380"/>
            </a:xfrm>
            <a:prstGeom prst="rect">
              <a:avLst/>
            </a:prstGeom>
          </p:spPr>
        </p:pic>
        <p:pic>
          <p:nvPicPr>
            <p:cNvPr id="74" name="Graphic 73" descr="Artificial Intelligence with solid fill"/>
            <p:cNvPicPr>
              <a:picLocks noChangeAspect="1"/>
            </p:cNvPicPr>
            <p:nvPr/>
          </p:nvPicPr>
          <p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p:blipFill>
          <p:spPr>
            <a:xfrm>
              <a:off x="3632085" y="3469219"/>
              <a:ext cx="549379" cy="549380"/>
            </a:xfrm>
            <a:prstGeom prst="rect">
              <a:avLst/>
            </a:prstGeom>
          </p:spPr>
        </p:pic>
      </p:grpSp>
      <p:sp>
        <p:nvSpPr>
          <p:cNvPr id="75" name="Oval 74"/>
          <p:cNvSpPr/>
          <p:nvPr/>
        </p:nvSpPr>
        <p:spPr>
          <a:xfrm>
            <a:off x="3011851" y="2964884"/>
            <a:ext cx="614365" cy="614365"/>
          </a:xfrm>
          <a:prstGeom prst="ellipse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+mj-lt"/>
            </a:endParaRPr>
          </a:p>
        </p:txBody>
      </p:sp>
      <p:sp>
        <p:nvSpPr>
          <p:cNvPr id="77" name="Oval 76"/>
          <p:cNvSpPr/>
          <p:nvPr/>
        </p:nvSpPr>
        <p:spPr>
          <a:xfrm>
            <a:off x="5567655" y="2330825"/>
            <a:ext cx="614365" cy="614365"/>
          </a:xfrm>
          <a:prstGeom prst="ellipse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+mj-lt"/>
            </a:endParaRPr>
          </a:p>
        </p:txBody>
      </p:sp>
      <p:cxnSp>
        <p:nvCxnSpPr>
          <p:cNvPr id="48" name="Straight Connector 47"/>
          <p:cNvCxnSpPr/>
          <p:nvPr/>
        </p:nvCxnSpPr>
        <p:spPr>
          <a:xfrm>
            <a:off x="4347610" y="1409033"/>
            <a:ext cx="0" cy="3142495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fade/>
  </p:transition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93100" y="420575"/>
            <a:ext cx="8181300" cy="502800"/>
          </a:xfrm>
        </p:spPr>
        <p:txBody>
          <a:bodyPr/>
          <a:lstStyle/>
          <a:p>
            <a:r>
              <a:rPr lang="en-US" dirty="0"/>
              <a:t>Model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7331103" y="141172"/>
            <a:ext cx="914400" cy="914400"/>
            <a:chOff x="7331103" y="141172"/>
            <a:chExt cx="914400" cy="914400"/>
          </a:xfrm>
        </p:grpSpPr>
        <p:grpSp>
          <p:nvGrpSpPr>
            <p:cNvPr id="28" name="Group 27"/>
            <p:cNvGrpSpPr/>
            <p:nvPr/>
          </p:nvGrpSpPr>
          <p:grpSpPr>
            <a:xfrm>
              <a:off x="7331103" y="141172"/>
              <a:ext cx="914400" cy="914400"/>
              <a:chOff x="5776624" y="2188023"/>
              <a:chExt cx="1695840" cy="1816343"/>
            </a:xfrm>
          </p:grpSpPr>
          <p:grpSp>
            <p:nvGrpSpPr>
              <p:cNvPr id="29" name="Group 28"/>
              <p:cNvGrpSpPr/>
              <p:nvPr/>
            </p:nvGrpSpPr>
            <p:grpSpPr>
              <a:xfrm>
                <a:off x="6578825" y="2188023"/>
                <a:ext cx="58419" cy="1816343"/>
                <a:chOff x="7482841" y="2111311"/>
                <a:chExt cx="58419" cy="1816343"/>
              </a:xfrm>
            </p:grpSpPr>
            <p:cxnSp>
              <p:nvCxnSpPr>
                <p:cNvPr id="42" name="Connector: Curved 41"/>
                <p:cNvCxnSpPr>
                  <a:stCxn id="44" idx="1"/>
                  <a:endCxn id="45" idx="1"/>
                </p:cNvCxnSpPr>
                <p:nvPr/>
              </p:nvCxnSpPr>
              <p:spPr>
                <a:xfrm rot="10800000">
                  <a:off x="7482841" y="2209031"/>
                  <a:ext cx="12700" cy="1620905"/>
                </a:xfrm>
                <a:prstGeom prst="curvedConnector3">
                  <a:avLst>
                    <a:gd name="adj1" fmla="val 5850000"/>
                  </a:avLst>
                </a:prstGeom>
                <a:ln w="19050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Connector: Curved 42"/>
                <p:cNvCxnSpPr>
                  <a:stCxn id="45" idx="3"/>
                  <a:endCxn id="44" idx="3"/>
                </p:cNvCxnSpPr>
                <p:nvPr/>
              </p:nvCxnSpPr>
              <p:spPr>
                <a:xfrm>
                  <a:off x="7528560" y="2209030"/>
                  <a:ext cx="12700" cy="1620905"/>
                </a:xfrm>
                <a:prstGeom prst="curvedConnector3">
                  <a:avLst>
                    <a:gd name="adj1" fmla="val 6300000"/>
                  </a:avLst>
                </a:prstGeom>
                <a:ln w="19050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4" name="Google Shape;898;p88"/>
                <p:cNvSpPr txBox="1"/>
                <p:nvPr/>
              </p:nvSpPr>
              <p:spPr>
                <a:xfrm>
                  <a:off x="7482841" y="3732216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  <p:sp>
              <p:nvSpPr>
                <p:cNvPr id="45" name="Google Shape;898;p88"/>
                <p:cNvSpPr txBox="1"/>
                <p:nvPr/>
              </p:nvSpPr>
              <p:spPr>
                <a:xfrm>
                  <a:off x="7482841" y="2111311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</p:grpSp>
          <p:grpSp>
            <p:nvGrpSpPr>
              <p:cNvPr id="30" name="Group 29"/>
              <p:cNvGrpSpPr/>
              <p:nvPr/>
            </p:nvGrpSpPr>
            <p:grpSpPr>
              <a:xfrm>
                <a:off x="6578825" y="2692608"/>
                <a:ext cx="58419" cy="1311758"/>
                <a:chOff x="5889186" y="1248788"/>
                <a:chExt cx="58419" cy="1311758"/>
              </a:xfrm>
            </p:grpSpPr>
            <p:cxnSp>
              <p:nvCxnSpPr>
                <p:cNvPr id="38" name="Connector: Curved 37"/>
                <p:cNvCxnSpPr>
                  <a:stCxn id="40" idx="1"/>
                  <a:endCxn id="41" idx="1"/>
                </p:cNvCxnSpPr>
                <p:nvPr/>
              </p:nvCxnSpPr>
              <p:spPr>
                <a:xfrm rot="10800000">
                  <a:off x="5889186" y="1346507"/>
                  <a:ext cx="12700" cy="1116320"/>
                </a:xfrm>
                <a:prstGeom prst="curvedConnector3">
                  <a:avLst>
                    <a:gd name="adj1" fmla="val 4300000"/>
                  </a:avLst>
                </a:prstGeom>
                <a:ln w="19050">
                  <a:solidFill>
                    <a:schemeClr val="accent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nector: Curved 38"/>
                <p:cNvCxnSpPr>
                  <a:stCxn id="41" idx="3"/>
                  <a:endCxn id="40" idx="3"/>
                </p:cNvCxnSpPr>
                <p:nvPr/>
              </p:nvCxnSpPr>
              <p:spPr>
                <a:xfrm>
                  <a:off x="5934905" y="1346507"/>
                  <a:ext cx="12700" cy="1116320"/>
                </a:xfrm>
                <a:prstGeom prst="curvedConnector3">
                  <a:avLst>
                    <a:gd name="adj1" fmla="val 4300000"/>
                  </a:avLst>
                </a:prstGeom>
                <a:ln w="19050">
                  <a:solidFill>
                    <a:schemeClr val="accent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0" name="Google Shape;898;p88"/>
                <p:cNvSpPr txBox="1"/>
                <p:nvPr/>
              </p:nvSpPr>
              <p:spPr>
                <a:xfrm>
                  <a:off x="5889186" y="2365108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  <p:sp>
              <p:nvSpPr>
                <p:cNvPr id="41" name="Google Shape;898;p88"/>
                <p:cNvSpPr txBox="1"/>
                <p:nvPr/>
              </p:nvSpPr>
              <p:spPr>
                <a:xfrm>
                  <a:off x="5889186" y="1248788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</p:grpSp>
          <p:sp>
            <p:nvSpPr>
              <p:cNvPr id="31" name="Oval 30"/>
              <p:cNvSpPr/>
              <p:nvPr/>
            </p:nvSpPr>
            <p:spPr>
              <a:xfrm>
                <a:off x="5776624" y="2188023"/>
                <a:ext cx="1695840" cy="1807446"/>
              </a:xfrm>
              <a:prstGeom prst="ellipse">
                <a:avLst/>
              </a:prstGeom>
              <a:solidFill>
                <a:schemeClr val="bg1">
                  <a:alpha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+mj-lt"/>
                </a:endParaRPr>
              </a:p>
            </p:txBody>
          </p:sp>
          <p:grpSp>
            <p:nvGrpSpPr>
              <p:cNvPr id="32" name="Group 31"/>
              <p:cNvGrpSpPr/>
              <p:nvPr/>
            </p:nvGrpSpPr>
            <p:grpSpPr>
              <a:xfrm>
                <a:off x="6578825" y="3138427"/>
                <a:ext cx="58419" cy="768220"/>
                <a:chOff x="1190898" y="3138427"/>
                <a:chExt cx="58419" cy="768220"/>
              </a:xfrm>
            </p:grpSpPr>
            <p:cxnSp>
              <p:nvCxnSpPr>
                <p:cNvPr id="36" name="Connector: Curved 35"/>
                <p:cNvCxnSpPr>
                  <a:stCxn id="34" idx="1"/>
                  <a:endCxn id="35" idx="1"/>
                </p:cNvCxnSpPr>
                <p:nvPr/>
              </p:nvCxnSpPr>
              <p:spPr>
                <a:xfrm rot="10800000">
                  <a:off x="1190898" y="3138427"/>
                  <a:ext cx="12700" cy="768220"/>
                </a:xfrm>
                <a:prstGeom prst="curvedConnector3">
                  <a:avLst>
                    <a:gd name="adj1" fmla="val 2950000"/>
                  </a:avLst>
                </a:prstGeom>
                <a:ln w="19050">
                  <a:solidFill>
                    <a:schemeClr val="accent5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Connector: Curved 36"/>
                <p:cNvCxnSpPr>
                  <a:stCxn id="35" idx="3"/>
                  <a:endCxn id="34" idx="3"/>
                </p:cNvCxnSpPr>
                <p:nvPr/>
              </p:nvCxnSpPr>
              <p:spPr>
                <a:xfrm>
                  <a:off x="1236617" y="3138427"/>
                  <a:ext cx="12700" cy="768220"/>
                </a:xfrm>
                <a:prstGeom prst="curvedConnector3">
                  <a:avLst>
                    <a:gd name="adj1" fmla="val 3000000"/>
                  </a:avLst>
                </a:prstGeom>
                <a:ln w="19050">
                  <a:solidFill>
                    <a:schemeClr val="accent5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3" name="Group 32"/>
              <p:cNvGrpSpPr/>
              <p:nvPr/>
            </p:nvGrpSpPr>
            <p:grpSpPr>
              <a:xfrm>
                <a:off x="6578825" y="3040708"/>
                <a:ext cx="45719" cy="963658"/>
                <a:chOff x="5501641" y="2963996"/>
                <a:chExt cx="45719" cy="963658"/>
              </a:xfrm>
            </p:grpSpPr>
            <p:sp>
              <p:nvSpPr>
                <p:cNvPr id="34" name="Google Shape;898;p88"/>
                <p:cNvSpPr txBox="1"/>
                <p:nvPr/>
              </p:nvSpPr>
              <p:spPr>
                <a:xfrm>
                  <a:off x="5501641" y="3732216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  <p:sp>
              <p:nvSpPr>
                <p:cNvPr id="35" name="Google Shape;898;p88"/>
                <p:cNvSpPr txBox="1"/>
                <p:nvPr/>
              </p:nvSpPr>
              <p:spPr>
                <a:xfrm>
                  <a:off x="5501641" y="2963996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</p:grpSp>
        </p:grpSp>
        <p:sp>
          <p:nvSpPr>
            <p:cNvPr id="9" name="Google Shape;898;p88"/>
            <p:cNvSpPr txBox="1"/>
            <p:nvPr/>
          </p:nvSpPr>
          <p:spPr>
            <a:xfrm>
              <a:off x="7436418" y="766157"/>
              <a:ext cx="668161" cy="1069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4" tIns="9144" rIns="9144" bIns="9144" anchor="t" anchorCtr="0">
              <a:spAutoFit/>
            </a:bodyPr>
            <a:lstStyle/>
            <a:p>
              <a:pPr marR="0" lvl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500" b="1" dirty="0">
                  <a:solidFill>
                    <a:schemeClr val="accent5"/>
                  </a:solidFill>
                  <a:latin typeface="+mj-lt"/>
                  <a:ea typeface="Montserrat"/>
                  <a:cs typeface="+mj-lt"/>
                  <a:sym typeface="Montserrat"/>
                </a:rPr>
                <a:t>Build</a:t>
              </a:r>
              <a:endParaRPr lang="en-US" sz="500" b="1" dirty="0">
                <a:solidFill>
                  <a:schemeClr val="accent5"/>
                </a:solidFill>
                <a:latin typeface="+mj-lt"/>
                <a:ea typeface="Montserrat"/>
                <a:cs typeface="+mj-lt"/>
                <a:sym typeface="Montserrat"/>
              </a:endParaRPr>
            </a:p>
          </p:txBody>
        </p:sp>
      </p:grpSp>
      <p:sp>
        <p:nvSpPr>
          <p:cNvPr id="25" name="Google Shape;898;p88"/>
          <p:cNvSpPr txBox="1"/>
          <p:nvPr/>
        </p:nvSpPr>
        <p:spPr>
          <a:xfrm>
            <a:off x="611492" y="918785"/>
            <a:ext cx="5156262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The model architecture selection(s) will depend on the problem</a:t>
            </a:r>
            <a:endParaRPr lang="en-US" sz="12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grpSp>
        <p:nvGrpSpPr>
          <p:cNvPr id="46" name="Group 45"/>
          <p:cNvGrpSpPr/>
          <p:nvPr/>
        </p:nvGrpSpPr>
        <p:grpSpPr>
          <a:xfrm rot="0">
            <a:off x="3825875" y="1549400"/>
            <a:ext cx="4706620" cy="2536190"/>
            <a:chOff x="1611364" y="1354852"/>
            <a:chExt cx="4706886" cy="2536474"/>
          </a:xfrm>
        </p:grpSpPr>
        <p:cxnSp>
          <p:nvCxnSpPr>
            <p:cNvPr id="47" name="Straight Connector 46"/>
            <p:cNvCxnSpPr/>
            <p:nvPr/>
          </p:nvCxnSpPr>
          <p:spPr>
            <a:xfrm>
              <a:off x="2267043" y="3663463"/>
              <a:ext cx="3181546" cy="0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2257321" y="1560466"/>
              <a:ext cx="0" cy="2114533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Google Shape;898;p88"/>
            <p:cNvSpPr txBox="1"/>
            <p:nvPr/>
          </p:nvSpPr>
          <p:spPr>
            <a:xfrm>
              <a:off x="1611364" y="1354852"/>
              <a:ext cx="988648" cy="19543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4" tIns="9144" rIns="9144" bIns="9144" anchor="t" anchorCtr="0">
              <a:spAutoFit/>
            </a:bodyPr>
            <a:lstStyle/>
            <a:p>
              <a:pPr marR="0" lvl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 dirty="0" err="1">
                  <a:solidFill>
                    <a:schemeClr val="accent6"/>
                  </a:solidFill>
                  <a:latin typeface="+mj-lt"/>
                  <a:ea typeface="Montserrat"/>
                  <a:cs typeface="+mj-lt"/>
                  <a:sym typeface="Montserrat"/>
                </a:rPr>
                <a:t>Explainability</a:t>
              </a:r>
              <a:endParaRPr lang="en-US" sz="1000" dirty="0" err="1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endParaRPr>
            </a:p>
          </p:txBody>
        </p:sp>
        <p:sp>
          <p:nvSpPr>
            <p:cNvPr id="59" name="Google Shape;898;p88"/>
            <p:cNvSpPr txBox="1"/>
            <p:nvPr/>
          </p:nvSpPr>
          <p:spPr>
            <a:xfrm>
              <a:off x="2332195" y="3674999"/>
              <a:ext cx="548250" cy="19543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4" tIns="9144" rIns="9144" bIns="9144" anchor="t" anchorCtr="0">
              <a:spAutoFit/>
            </a:bodyPr>
            <a:lstStyle/>
            <a:p>
              <a:pPr marR="0" lvl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 dirty="0">
                  <a:solidFill>
                    <a:schemeClr val="accent6"/>
                  </a:solidFill>
                  <a:latin typeface="+mj-lt"/>
                  <a:ea typeface="Montserrat"/>
                  <a:cs typeface="+mj-lt"/>
                  <a:sym typeface="Montserrat"/>
                </a:rPr>
                <a:t>Simple</a:t>
              </a:r>
              <a:endPara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endParaRPr>
            </a:p>
          </p:txBody>
        </p:sp>
        <p:sp>
          <p:nvSpPr>
            <p:cNvPr id="60" name="Google Shape;898;p88"/>
            <p:cNvSpPr txBox="1"/>
            <p:nvPr/>
          </p:nvSpPr>
          <p:spPr>
            <a:xfrm>
              <a:off x="4735918" y="3695888"/>
              <a:ext cx="712671" cy="19543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4" tIns="9144" rIns="9144" bIns="9144" anchor="t" anchorCtr="0">
              <a:spAutoFit/>
            </a:bodyPr>
            <a:lstStyle/>
            <a:p>
              <a:pPr marR="0" lvl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 dirty="0">
                  <a:solidFill>
                    <a:schemeClr val="accent6"/>
                  </a:solidFill>
                  <a:latin typeface="+mj-lt"/>
                  <a:ea typeface="Montserrat"/>
                  <a:cs typeface="+mj-lt"/>
                  <a:sym typeface="Montserrat"/>
                </a:rPr>
                <a:t>Complex</a:t>
              </a:r>
              <a:endPara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endParaRPr>
            </a:p>
          </p:txBody>
        </p:sp>
        <p:pic>
          <p:nvPicPr>
            <p:cNvPr id="61" name="Picture 2" descr="Linear regression - Free arrows icons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71412" y="1678538"/>
              <a:ext cx="457200" cy="457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2" name="Picture 4" descr="Decision-tree Icons - Free SVG &amp; PNG Decision-tree Images - Noun Project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49905" y="2486851"/>
              <a:ext cx="457200" cy="457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3" name="Picture 6" descr="Neural network - Free networking icons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1168" y="3127480"/>
              <a:ext cx="457200" cy="457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4" name="Picture 8" descr="Machine learning, classification, data, scatter, statistics, curve, regression  icon - Download on Iconfinder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7576" y="2135738"/>
              <a:ext cx="457200" cy="457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5" name="Picture 10" descr="Cost-sensitive business failure prediction when misclassification costs are  uncertain: A heterogeneous ensemble selection approa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70552" y="2800107"/>
              <a:ext cx="392966" cy="457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6" name="Google Shape;898;p88"/>
            <p:cNvSpPr txBox="1"/>
            <p:nvPr/>
          </p:nvSpPr>
          <p:spPr>
            <a:xfrm>
              <a:off x="2828613" y="1658185"/>
              <a:ext cx="320988" cy="1600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4" tIns="9144" rIns="9144" bIns="9144" anchor="t" anchorCtr="0">
              <a:spAutoFit/>
            </a:bodyPr>
            <a:lstStyle/>
            <a:p>
              <a:pPr marR="0" lvl="0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800" dirty="0">
                  <a:solidFill>
                    <a:schemeClr val="accent6"/>
                  </a:solidFill>
                  <a:latin typeface="+mj-lt"/>
                  <a:ea typeface="Montserrat"/>
                  <a:cs typeface="+mj-lt"/>
                  <a:sym typeface="Montserrat"/>
                </a:rPr>
                <a:t>OLS</a:t>
              </a:r>
              <a:endParaRPr lang="en-US" sz="8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endParaRPr>
            </a:p>
          </p:txBody>
        </p:sp>
        <p:sp>
          <p:nvSpPr>
            <p:cNvPr id="67" name="Google Shape;898;p88"/>
            <p:cNvSpPr txBox="1"/>
            <p:nvPr/>
          </p:nvSpPr>
          <p:spPr>
            <a:xfrm>
              <a:off x="3549904" y="2135738"/>
              <a:ext cx="514095" cy="1600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4" tIns="9144" rIns="9144" bIns="9144" anchor="t" anchorCtr="0">
              <a:spAutoFit/>
            </a:bodyPr>
            <a:lstStyle/>
            <a:p>
              <a:pPr marR="0" lvl="0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800" dirty="0">
                  <a:solidFill>
                    <a:schemeClr val="accent6"/>
                  </a:solidFill>
                  <a:latin typeface="+mj-lt"/>
                  <a:ea typeface="Montserrat"/>
                  <a:cs typeface="+mj-lt"/>
                  <a:sym typeface="Montserrat"/>
                </a:rPr>
                <a:t>Logistic</a:t>
              </a:r>
              <a:endParaRPr lang="en-US" sz="8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endParaRPr>
            </a:p>
          </p:txBody>
        </p:sp>
        <p:sp>
          <p:nvSpPr>
            <p:cNvPr id="68" name="Google Shape;898;p88"/>
            <p:cNvSpPr txBox="1"/>
            <p:nvPr/>
          </p:nvSpPr>
          <p:spPr>
            <a:xfrm>
              <a:off x="3977982" y="2521732"/>
              <a:ext cx="757936" cy="1600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4" tIns="9144" rIns="9144" bIns="9144" anchor="t" anchorCtr="0">
              <a:spAutoFit/>
            </a:bodyPr>
            <a:lstStyle/>
            <a:p>
              <a:pPr marR="0" lvl="0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800" dirty="0">
                  <a:solidFill>
                    <a:schemeClr val="accent6"/>
                  </a:solidFill>
                  <a:latin typeface="+mj-lt"/>
                  <a:ea typeface="Montserrat"/>
                  <a:cs typeface="+mj-lt"/>
                  <a:sym typeface="Montserrat"/>
                </a:rPr>
                <a:t>Decision Tree</a:t>
              </a:r>
              <a:endParaRPr lang="en-US" sz="8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endParaRPr>
            </a:p>
          </p:txBody>
        </p:sp>
        <p:sp>
          <p:nvSpPr>
            <p:cNvPr id="69" name="Google Shape;898;p88"/>
            <p:cNvSpPr txBox="1"/>
            <p:nvPr/>
          </p:nvSpPr>
          <p:spPr>
            <a:xfrm>
              <a:off x="4563518" y="2827704"/>
              <a:ext cx="967332" cy="1600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4" tIns="9144" rIns="9144" bIns="9144" anchor="t" anchorCtr="0">
              <a:spAutoFit/>
            </a:bodyPr>
            <a:lstStyle/>
            <a:p>
              <a:pPr marR="0" lvl="0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800" dirty="0">
                  <a:solidFill>
                    <a:schemeClr val="accent6"/>
                  </a:solidFill>
                  <a:latin typeface="+mj-lt"/>
                  <a:ea typeface="Montserrat"/>
                  <a:cs typeface="+mj-lt"/>
                  <a:sym typeface="Montserrat"/>
                </a:rPr>
                <a:t>Random Forest</a:t>
              </a:r>
              <a:endParaRPr lang="en-US" sz="8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endParaRPr>
            </a:p>
          </p:txBody>
        </p:sp>
        <p:sp>
          <p:nvSpPr>
            <p:cNvPr id="70" name="Google Shape;898;p88"/>
            <p:cNvSpPr txBox="1"/>
            <p:nvPr/>
          </p:nvSpPr>
          <p:spPr>
            <a:xfrm>
              <a:off x="5350918" y="3143713"/>
              <a:ext cx="967332" cy="1600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4" tIns="9144" rIns="9144" bIns="9144" anchor="t" anchorCtr="0">
              <a:spAutoFit/>
            </a:bodyPr>
            <a:lstStyle/>
            <a:p>
              <a:pPr marR="0" lvl="0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800" dirty="0">
                  <a:solidFill>
                    <a:schemeClr val="accent6"/>
                  </a:solidFill>
                  <a:latin typeface="+mj-lt"/>
                  <a:ea typeface="Montserrat"/>
                  <a:cs typeface="+mj-lt"/>
                  <a:sym typeface="Montserrat"/>
                </a:rPr>
                <a:t>Neural Network</a:t>
              </a:r>
              <a:endParaRPr lang="en-US" sz="8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endParaRPr>
            </a:p>
          </p:txBody>
        </p:sp>
      </p:grpSp>
    </p:spTree>
  </p:cSld>
  <p:clrMapOvr>
    <a:masterClrMapping/>
  </p:clrMapOvr>
  <p:transition spd="med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93100" y="420575"/>
            <a:ext cx="8181300" cy="502800"/>
          </a:xfrm>
        </p:spPr>
        <p:txBody>
          <a:bodyPr/>
          <a:lstStyle/>
          <a:p>
            <a:r>
              <a:rPr lang="en-US" dirty="0"/>
              <a:t>Process of </a:t>
            </a:r>
            <a:r>
              <a:rPr lang="en-US" dirty="0" err="1"/>
              <a:t>MLOps</a:t>
            </a:r>
            <a:endParaRPr lang="en-US" dirty="0"/>
          </a:p>
        </p:txBody>
      </p:sp>
      <p:sp>
        <p:nvSpPr>
          <p:cNvPr id="5" name="Google Shape;898;p88"/>
          <p:cNvSpPr txBox="1"/>
          <p:nvPr/>
        </p:nvSpPr>
        <p:spPr>
          <a:xfrm>
            <a:off x="578397" y="1331643"/>
            <a:ext cx="3262083" cy="2662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The process of </a:t>
            </a:r>
            <a:r>
              <a:rPr lang="en-US" dirty="0" err="1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MLOps</a:t>
            </a:r>
            <a:r>
              <a:rPr lang="en-US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 is </a:t>
            </a:r>
            <a:r>
              <a:rPr lang="en-US" b="1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not linear</a:t>
            </a:r>
            <a:endParaRPr lang="en-US" b="1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grpSp>
        <p:nvGrpSpPr>
          <p:cNvPr id="171" name="Group 170"/>
          <p:cNvGrpSpPr/>
          <p:nvPr/>
        </p:nvGrpSpPr>
        <p:grpSpPr>
          <a:xfrm>
            <a:off x="6100799" y="1811807"/>
            <a:ext cx="668161" cy="1816343"/>
            <a:chOff x="5162283" y="2111311"/>
            <a:chExt cx="668161" cy="1816343"/>
          </a:xfrm>
        </p:grpSpPr>
        <p:grpSp>
          <p:nvGrpSpPr>
            <p:cNvPr id="163" name="Group 162"/>
            <p:cNvGrpSpPr/>
            <p:nvPr/>
          </p:nvGrpSpPr>
          <p:grpSpPr>
            <a:xfrm>
              <a:off x="5501641" y="2615896"/>
              <a:ext cx="58419" cy="1311758"/>
              <a:chOff x="5889186" y="1248788"/>
              <a:chExt cx="58419" cy="1311758"/>
            </a:xfrm>
          </p:grpSpPr>
          <p:cxnSp>
            <p:nvCxnSpPr>
              <p:cNvPr id="145" name="Connector: Curved 144"/>
              <p:cNvCxnSpPr>
                <a:stCxn id="148" idx="1"/>
                <a:endCxn id="149" idx="1"/>
              </p:cNvCxnSpPr>
              <p:nvPr/>
            </p:nvCxnSpPr>
            <p:spPr>
              <a:xfrm rot="10800000">
                <a:off x="5889186" y="1346507"/>
                <a:ext cx="12700" cy="1116320"/>
              </a:xfrm>
              <a:prstGeom prst="curvedConnector3">
                <a:avLst>
                  <a:gd name="adj1" fmla="val 4300000"/>
                </a:avLst>
              </a:prstGeom>
              <a:ln w="1905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Connector: Curved 145"/>
              <p:cNvCxnSpPr>
                <a:stCxn id="149" idx="3"/>
                <a:endCxn id="148" idx="3"/>
              </p:cNvCxnSpPr>
              <p:nvPr/>
            </p:nvCxnSpPr>
            <p:spPr>
              <a:xfrm>
                <a:off x="5934905" y="1346507"/>
                <a:ext cx="12700" cy="1116320"/>
              </a:xfrm>
              <a:prstGeom prst="curvedConnector3">
                <a:avLst>
                  <a:gd name="adj1" fmla="val 4300000"/>
                </a:avLst>
              </a:prstGeom>
              <a:ln w="1905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8" name="Google Shape;898;p88"/>
              <p:cNvSpPr txBox="1"/>
              <p:nvPr/>
            </p:nvSpPr>
            <p:spPr>
              <a:xfrm>
                <a:off x="5889186" y="2365108"/>
                <a:ext cx="45719" cy="1954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4" tIns="9144" rIns="9144" bIns="9144" anchor="t" anchorCtr="0">
                <a:spAutoFit/>
              </a:bodyPr>
              <a:lstStyle/>
              <a:p>
                <a:pPr marR="0" lvl="0" algn="ctr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US" sz="1000" b="1" dirty="0">
                  <a:solidFill>
                    <a:schemeClr val="accent4"/>
                  </a:solidFill>
                  <a:latin typeface="+mj-lt"/>
                  <a:ea typeface="Montserrat"/>
                  <a:cs typeface="+mj-lt"/>
                  <a:sym typeface="Montserrat"/>
                </a:endParaRPr>
              </a:p>
            </p:txBody>
          </p:sp>
          <p:sp>
            <p:nvSpPr>
              <p:cNvPr id="149" name="Google Shape;898;p88"/>
              <p:cNvSpPr txBox="1"/>
              <p:nvPr/>
            </p:nvSpPr>
            <p:spPr>
              <a:xfrm>
                <a:off x="5889186" y="1248788"/>
                <a:ext cx="45719" cy="1954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4" tIns="9144" rIns="9144" bIns="9144" anchor="t" anchorCtr="0">
                <a:spAutoFit/>
              </a:bodyPr>
              <a:lstStyle/>
              <a:p>
                <a:pPr marR="0" lvl="0" algn="ctr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US" sz="1000" b="1" dirty="0">
                  <a:solidFill>
                    <a:schemeClr val="accent4"/>
                  </a:solidFill>
                  <a:latin typeface="+mj-lt"/>
                  <a:ea typeface="Montserrat"/>
                  <a:cs typeface="+mj-lt"/>
                  <a:sym typeface="Montserrat"/>
                </a:endParaRPr>
              </a:p>
            </p:txBody>
          </p:sp>
        </p:grpSp>
        <p:grpSp>
          <p:nvGrpSpPr>
            <p:cNvPr id="167" name="Group 166"/>
            <p:cNvGrpSpPr/>
            <p:nvPr/>
          </p:nvGrpSpPr>
          <p:grpSpPr>
            <a:xfrm>
              <a:off x="5501641" y="2111311"/>
              <a:ext cx="58419" cy="1816343"/>
              <a:chOff x="7482841" y="2111311"/>
              <a:chExt cx="58419" cy="1816343"/>
            </a:xfrm>
          </p:grpSpPr>
          <p:cxnSp>
            <p:nvCxnSpPr>
              <p:cNvPr id="155" name="Connector: Curved 154"/>
              <p:cNvCxnSpPr>
                <a:stCxn id="157" idx="1"/>
                <a:endCxn id="158" idx="1"/>
              </p:cNvCxnSpPr>
              <p:nvPr/>
            </p:nvCxnSpPr>
            <p:spPr>
              <a:xfrm rot="10800000">
                <a:off x="7482841" y="2209031"/>
                <a:ext cx="12700" cy="1620905"/>
              </a:xfrm>
              <a:prstGeom prst="curvedConnector3">
                <a:avLst>
                  <a:gd name="adj1" fmla="val 5850000"/>
                </a:avLst>
              </a:prstGeom>
              <a:ln w="1905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Connector: Curved 155"/>
              <p:cNvCxnSpPr>
                <a:stCxn id="158" idx="3"/>
                <a:endCxn id="157" idx="3"/>
              </p:cNvCxnSpPr>
              <p:nvPr/>
            </p:nvCxnSpPr>
            <p:spPr>
              <a:xfrm>
                <a:off x="7528560" y="2209030"/>
                <a:ext cx="12700" cy="1620905"/>
              </a:xfrm>
              <a:prstGeom prst="curvedConnector3">
                <a:avLst>
                  <a:gd name="adj1" fmla="val 6300000"/>
                </a:avLst>
              </a:prstGeom>
              <a:ln w="1905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7" name="Google Shape;898;p88"/>
              <p:cNvSpPr txBox="1"/>
              <p:nvPr/>
            </p:nvSpPr>
            <p:spPr>
              <a:xfrm>
                <a:off x="7482841" y="3732216"/>
                <a:ext cx="45719" cy="1954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4" tIns="9144" rIns="9144" bIns="9144" anchor="t" anchorCtr="0">
                <a:spAutoFit/>
              </a:bodyPr>
              <a:lstStyle/>
              <a:p>
                <a:pPr marR="0" lvl="0" algn="ctr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US" sz="1000" b="1" dirty="0">
                  <a:solidFill>
                    <a:schemeClr val="accent4"/>
                  </a:solidFill>
                  <a:latin typeface="+mj-lt"/>
                  <a:ea typeface="Montserrat"/>
                  <a:cs typeface="+mj-lt"/>
                  <a:sym typeface="Montserrat"/>
                </a:endParaRPr>
              </a:p>
            </p:txBody>
          </p:sp>
          <p:sp>
            <p:nvSpPr>
              <p:cNvPr id="158" name="Google Shape;898;p88"/>
              <p:cNvSpPr txBox="1"/>
              <p:nvPr/>
            </p:nvSpPr>
            <p:spPr>
              <a:xfrm>
                <a:off x="7482841" y="2111311"/>
                <a:ext cx="45719" cy="1954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4" tIns="9144" rIns="9144" bIns="9144" anchor="t" anchorCtr="0">
                <a:spAutoFit/>
              </a:bodyPr>
              <a:lstStyle/>
              <a:p>
                <a:pPr marR="0" lvl="0" algn="ctr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US" sz="1000" b="1" dirty="0">
                  <a:solidFill>
                    <a:schemeClr val="accent4"/>
                  </a:solidFill>
                  <a:latin typeface="+mj-lt"/>
                  <a:ea typeface="Montserrat"/>
                  <a:cs typeface="+mj-lt"/>
                  <a:sym typeface="Montserrat"/>
                </a:endParaRPr>
              </a:p>
            </p:txBody>
          </p:sp>
        </p:grpSp>
        <p:sp>
          <p:nvSpPr>
            <p:cNvPr id="15" name="Google Shape;898;p88"/>
            <p:cNvSpPr txBox="1"/>
            <p:nvPr/>
          </p:nvSpPr>
          <p:spPr>
            <a:xfrm>
              <a:off x="5290651" y="3348106"/>
              <a:ext cx="421977" cy="19543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4" tIns="9144" rIns="9144" bIns="9144" anchor="t" anchorCtr="0">
              <a:spAutoFit/>
            </a:bodyPr>
            <a:lstStyle/>
            <a:p>
              <a:pPr marR="0" lvl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1" dirty="0">
                  <a:solidFill>
                    <a:schemeClr val="accent5"/>
                  </a:solidFill>
                  <a:latin typeface="+mj-lt"/>
                  <a:ea typeface="Montserrat"/>
                  <a:cs typeface="+mj-lt"/>
                  <a:sym typeface="Montserrat"/>
                </a:rPr>
                <a:t>Build</a:t>
              </a:r>
              <a:endParaRPr lang="en-US" sz="1000" b="1" dirty="0">
                <a:solidFill>
                  <a:schemeClr val="accent5"/>
                </a:solidFill>
                <a:latin typeface="+mj-lt"/>
                <a:ea typeface="Montserrat"/>
                <a:cs typeface="+mj-lt"/>
                <a:sym typeface="Montserrat"/>
              </a:endParaRPr>
            </a:p>
          </p:txBody>
        </p:sp>
        <p:sp>
          <p:nvSpPr>
            <p:cNvPr id="16" name="Google Shape;898;p88"/>
            <p:cNvSpPr txBox="1"/>
            <p:nvPr/>
          </p:nvSpPr>
          <p:spPr>
            <a:xfrm>
              <a:off x="5280100" y="2824044"/>
              <a:ext cx="432528" cy="19543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4" tIns="9144" rIns="9144" bIns="9144" anchor="t" anchorCtr="0">
              <a:spAutoFit/>
            </a:bodyPr>
            <a:lstStyle/>
            <a:p>
              <a:pPr marR="0" lvl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1" dirty="0">
                  <a:solidFill>
                    <a:schemeClr val="accent1"/>
                  </a:solidFill>
                  <a:latin typeface="+mj-lt"/>
                  <a:ea typeface="Montserrat"/>
                  <a:cs typeface="+mj-lt"/>
                  <a:sym typeface="Montserrat"/>
                </a:rPr>
                <a:t>Serve</a:t>
              </a:r>
              <a:endParaRPr lang="en-US" sz="1000" b="1" dirty="0">
                <a:solidFill>
                  <a:schemeClr val="accent1"/>
                </a:solidFill>
                <a:latin typeface="+mj-lt"/>
                <a:ea typeface="Montserrat"/>
                <a:cs typeface="+mj-lt"/>
                <a:sym typeface="Montserrat"/>
              </a:endParaRPr>
            </a:p>
          </p:txBody>
        </p:sp>
        <p:sp>
          <p:nvSpPr>
            <p:cNvPr id="17" name="Google Shape;898;p88"/>
            <p:cNvSpPr txBox="1"/>
            <p:nvPr/>
          </p:nvSpPr>
          <p:spPr>
            <a:xfrm>
              <a:off x="5162283" y="2371598"/>
              <a:ext cx="668161" cy="19543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4" tIns="9144" rIns="9144" bIns="9144" anchor="t" anchorCtr="0">
              <a:spAutoFit/>
            </a:bodyPr>
            <a:lstStyle/>
            <a:p>
              <a:pPr marR="0" lvl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1" dirty="0">
                  <a:solidFill>
                    <a:schemeClr val="accent4"/>
                  </a:solidFill>
                  <a:latin typeface="+mj-lt"/>
                  <a:ea typeface="Montserrat"/>
                  <a:cs typeface="+mj-lt"/>
                  <a:sym typeface="Montserrat"/>
                </a:rPr>
                <a:t>Maintain</a:t>
              </a:r>
              <a:endParaRPr lang="en-US" sz="1000" b="1" dirty="0">
                <a:solidFill>
                  <a:schemeClr val="accent4"/>
                </a:solidFill>
                <a:latin typeface="+mj-lt"/>
                <a:ea typeface="Montserrat"/>
                <a:cs typeface="+mj-lt"/>
                <a:sym typeface="Montserrat"/>
              </a:endParaRPr>
            </a:p>
          </p:txBody>
        </p:sp>
        <p:cxnSp>
          <p:nvCxnSpPr>
            <p:cNvPr id="109" name="Connector: Curved 108"/>
            <p:cNvCxnSpPr>
              <a:stCxn id="133" idx="1"/>
              <a:endCxn id="136" idx="1"/>
            </p:cNvCxnSpPr>
            <p:nvPr/>
          </p:nvCxnSpPr>
          <p:spPr>
            <a:xfrm rot="10800000">
              <a:off x="5501641" y="3061715"/>
              <a:ext cx="12700" cy="768220"/>
            </a:xfrm>
            <a:prstGeom prst="curvedConnector3">
              <a:avLst>
                <a:gd name="adj1" fmla="val 2950000"/>
              </a:avLst>
            </a:prstGeom>
            <a:ln w="1905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ctor: Curved 111"/>
            <p:cNvCxnSpPr>
              <a:stCxn id="136" idx="3"/>
              <a:endCxn id="133" idx="3"/>
            </p:cNvCxnSpPr>
            <p:nvPr/>
          </p:nvCxnSpPr>
          <p:spPr>
            <a:xfrm>
              <a:off x="5547360" y="3061715"/>
              <a:ext cx="12700" cy="768220"/>
            </a:xfrm>
            <a:prstGeom prst="curvedConnector3">
              <a:avLst>
                <a:gd name="adj1" fmla="val 3000000"/>
              </a:avLst>
            </a:prstGeom>
            <a:ln w="1905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5" name="Group 164"/>
            <p:cNvGrpSpPr/>
            <p:nvPr/>
          </p:nvGrpSpPr>
          <p:grpSpPr>
            <a:xfrm>
              <a:off x="5501641" y="2963996"/>
              <a:ext cx="45719" cy="963658"/>
              <a:chOff x="5501641" y="2963996"/>
              <a:chExt cx="45719" cy="963658"/>
            </a:xfrm>
          </p:grpSpPr>
          <p:sp>
            <p:nvSpPr>
              <p:cNvPr id="133" name="Google Shape;898;p88"/>
              <p:cNvSpPr txBox="1"/>
              <p:nvPr/>
            </p:nvSpPr>
            <p:spPr>
              <a:xfrm>
                <a:off x="5501641" y="3732216"/>
                <a:ext cx="45719" cy="1954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4" tIns="9144" rIns="9144" bIns="9144" anchor="t" anchorCtr="0">
                <a:spAutoFit/>
              </a:bodyPr>
              <a:lstStyle/>
              <a:p>
                <a:pPr marR="0" lvl="0" algn="ctr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US" sz="1000" b="1" dirty="0">
                  <a:solidFill>
                    <a:schemeClr val="accent4"/>
                  </a:solidFill>
                  <a:latin typeface="+mj-lt"/>
                  <a:ea typeface="Montserrat"/>
                  <a:cs typeface="+mj-lt"/>
                  <a:sym typeface="Montserrat"/>
                </a:endParaRPr>
              </a:p>
            </p:txBody>
          </p:sp>
          <p:sp>
            <p:nvSpPr>
              <p:cNvPr id="136" name="Google Shape;898;p88"/>
              <p:cNvSpPr txBox="1"/>
              <p:nvPr/>
            </p:nvSpPr>
            <p:spPr>
              <a:xfrm>
                <a:off x="5501641" y="2963996"/>
                <a:ext cx="45719" cy="1954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4" tIns="9144" rIns="9144" bIns="9144" anchor="t" anchorCtr="0">
                <a:spAutoFit/>
              </a:bodyPr>
              <a:lstStyle/>
              <a:p>
                <a:pPr marR="0" lvl="0" algn="ctr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US" sz="1000" b="1" dirty="0">
                  <a:solidFill>
                    <a:schemeClr val="accent4"/>
                  </a:solidFill>
                  <a:latin typeface="+mj-lt"/>
                  <a:ea typeface="Montserrat"/>
                  <a:cs typeface="+mj-lt"/>
                  <a:sym typeface="Montserrat"/>
                </a:endParaRPr>
              </a:p>
            </p:txBody>
          </p:sp>
        </p:grpSp>
      </p:grpSp>
      <p:grpSp>
        <p:nvGrpSpPr>
          <p:cNvPr id="189" name="Group 188"/>
          <p:cNvGrpSpPr/>
          <p:nvPr/>
        </p:nvGrpSpPr>
        <p:grpSpPr>
          <a:xfrm>
            <a:off x="879468" y="2576018"/>
            <a:ext cx="2772481" cy="287919"/>
            <a:chOff x="5464153" y="1590703"/>
            <a:chExt cx="2772481" cy="287919"/>
          </a:xfrm>
        </p:grpSpPr>
        <p:grpSp>
          <p:nvGrpSpPr>
            <p:cNvPr id="178" name="Group 177"/>
            <p:cNvGrpSpPr/>
            <p:nvPr/>
          </p:nvGrpSpPr>
          <p:grpSpPr>
            <a:xfrm>
              <a:off x="5464153" y="1590703"/>
              <a:ext cx="2772481" cy="287919"/>
              <a:chOff x="5274239" y="1541843"/>
              <a:chExt cx="2772481" cy="287919"/>
            </a:xfrm>
          </p:grpSpPr>
          <p:sp>
            <p:nvSpPr>
              <p:cNvPr id="179" name="Rectangle 178"/>
              <p:cNvSpPr/>
              <p:nvPr/>
            </p:nvSpPr>
            <p:spPr>
              <a:xfrm>
                <a:off x="5274239" y="1541843"/>
                <a:ext cx="2772481" cy="287919"/>
              </a:xfrm>
              <a:prstGeom prst="rect">
                <a:avLst/>
              </a:prstGeom>
              <a:noFill/>
            </p:spPr>
          </p:sp>
          <p:sp>
            <p:nvSpPr>
              <p:cNvPr id="180" name="Freeform: Shape 179"/>
              <p:cNvSpPr/>
              <p:nvPr/>
            </p:nvSpPr>
            <p:spPr>
              <a:xfrm>
                <a:off x="5275457" y="1541843"/>
                <a:ext cx="862531" cy="287919"/>
              </a:xfrm>
              <a:custGeom>
                <a:avLst/>
                <a:gdLst>
                  <a:gd name="connsiteX0" fmla="*/ 0 w 1065401"/>
                  <a:gd name="connsiteY0" fmla="*/ 0 h 287919"/>
                  <a:gd name="connsiteX1" fmla="*/ 921442 w 1065401"/>
                  <a:gd name="connsiteY1" fmla="*/ 0 h 287919"/>
                  <a:gd name="connsiteX2" fmla="*/ 1065401 w 1065401"/>
                  <a:gd name="connsiteY2" fmla="*/ 143960 h 287919"/>
                  <a:gd name="connsiteX3" fmla="*/ 921442 w 1065401"/>
                  <a:gd name="connsiteY3" fmla="*/ 287919 h 287919"/>
                  <a:gd name="connsiteX4" fmla="*/ 0 w 1065401"/>
                  <a:gd name="connsiteY4" fmla="*/ 287919 h 287919"/>
                  <a:gd name="connsiteX5" fmla="*/ 0 w 1065401"/>
                  <a:gd name="connsiteY5" fmla="*/ 0 h 2879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65401" h="287919">
                    <a:moveTo>
                      <a:pt x="0" y="0"/>
                    </a:moveTo>
                    <a:lnTo>
                      <a:pt x="921442" y="0"/>
                    </a:lnTo>
                    <a:lnTo>
                      <a:pt x="1065401" y="143960"/>
                    </a:lnTo>
                    <a:lnTo>
                      <a:pt x="921442" y="287919"/>
                    </a:lnTo>
                    <a:lnTo>
                      <a:pt x="0" y="287919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solidFill>
                  <a:schemeClr val="accent5"/>
                </a:solidFill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80010" tIns="40005" rIns="91983" bIns="40005" numCol="1" spcCol="1270" anchor="ctr" anchorCtr="0">
                <a:noAutofit/>
              </a:bodyPr>
              <a:lstStyle/>
              <a:p>
                <a:pPr marL="0" lvl="0" indent="0" algn="ctr" defTabSz="6667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en-US" sz="1500" kern="1200" dirty="0">
                  <a:latin typeface="+mj-lt"/>
                  <a:cs typeface="+mj-lt"/>
                </a:endParaRPr>
              </a:p>
            </p:txBody>
          </p:sp>
          <p:sp>
            <p:nvSpPr>
              <p:cNvPr id="181" name="Freeform: Shape 180"/>
              <p:cNvSpPr/>
              <p:nvPr/>
            </p:nvSpPr>
            <p:spPr>
              <a:xfrm>
                <a:off x="6127778" y="1541843"/>
                <a:ext cx="862531" cy="287919"/>
              </a:xfrm>
              <a:custGeom>
                <a:avLst/>
                <a:gdLst>
                  <a:gd name="connsiteX0" fmla="*/ 0 w 1065401"/>
                  <a:gd name="connsiteY0" fmla="*/ 0 h 287919"/>
                  <a:gd name="connsiteX1" fmla="*/ 921442 w 1065401"/>
                  <a:gd name="connsiteY1" fmla="*/ 0 h 287919"/>
                  <a:gd name="connsiteX2" fmla="*/ 1065401 w 1065401"/>
                  <a:gd name="connsiteY2" fmla="*/ 143960 h 287919"/>
                  <a:gd name="connsiteX3" fmla="*/ 921442 w 1065401"/>
                  <a:gd name="connsiteY3" fmla="*/ 287919 h 287919"/>
                  <a:gd name="connsiteX4" fmla="*/ 0 w 1065401"/>
                  <a:gd name="connsiteY4" fmla="*/ 287919 h 287919"/>
                  <a:gd name="connsiteX5" fmla="*/ 143960 w 1065401"/>
                  <a:gd name="connsiteY5" fmla="*/ 143960 h 287919"/>
                  <a:gd name="connsiteX6" fmla="*/ 0 w 1065401"/>
                  <a:gd name="connsiteY6" fmla="*/ 0 h 2879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65401" h="287919">
                    <a:moveTo>
                      <a:pt x="0" y="0"/>
                    </a:moveTo>
                    <a:lnTo>
                      <a:pt x="921442" y="0"/>
                    </a:lnTo>
                    <a:lnTo>
                      <a:pt x="1065401" y="143960"/>
                    </a:lnTo>
                    <a:lnTo>
                      <a:pt x="921442" y="287919"/>
                    </a:lnTo>
                    <a:lnTo>
                      <a:pt x="0" y="287919"/>
                    </a:lnTo>
                    <a:lnTo>
                      <a:pt x="143960" y="14396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203968" tIns="40005" rIns="163962" bIns="40005" numCol="1" spcCol="1270" anchor="ctr" anchorCtr="0">
                <a:noAutofit/>
              </a:bodyPr>
              <a:lstStyle/>
              <a:p>
                <a:pPr marL="0" lvl="0" indent="0" algn="ctr" defTabSz="6667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en-US" sz="1500" kern="1200" dirty="0">
                  <a:latin typeface="+mj-lt"/>
                  <a:cs typeface="+mj-lt"/>
                </a:endParaRPr>
              </a:p>
            </p:txBody>
          </p:sp>
          <p:sp>
            <p:nvSpPr>
              <p:cNvPr id="182" name="Freeform: Shape 181"/>
              <p:cNvSpPr/>
              <p:nvPr/>
            </p:nvSpPr>
            <p:spPr>
              <a:xfrm>
                <a:off x="6980099" y="1541843"/>
                <a:ext cx="862531" cy="287919"/>
              </a:xfrm>
              <a:custGeom>
                <a:avLst/>
                <a:gdLst>
                  <a:gd name="connsiteX0" fmla="*/ 0 w 1065401"/>
                  <a:gd name="connsiteY0" fmla="*/ 0 h 287919"/>
                  <a:gd name="connsiteX1" fmla="*/ 921442 w 1065401"/>
                  <a:gd name="connsiteY1" fmla="*/ 0 h 287919"/>
                  <a:gd name="connsiteX2" fmla="*/ 1065401 w 1065401"/>
                  <a:gd name="connsiteY2" fmla="*/ 143960 h 287919"/>
                  <a:gd name="connsiteX3" fmla="*/ 921442 w 1065401"/>
                  <a:gd name="connsiteY3" fmla="*/ 287919 h 287919"/>
                  <a:gd name="connsiteX4" fmla="*/ 0 w 1065401"/>
                  <a:gd name="connsiteY4" fmla="*/ 287919 h 287919"/>
                  <a:gd name="connsiteX5" fmla="*/ 143960 w 1065401"/>
                  <a:gd name="connsiteY5" fmla="*/ 143960 h 287919"/>
                  <a:gd name="connsiteX6" fmla="*/ 0 w 1065401"/>
                  <a:gd name="connsiteY6" fmla="*/ 0 h 2879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65401" h="287919">
                    <a:moveTo>
                      <a:pt x="0" y="0"/>
                    </a:moveTo>
                    <a:lnTo>
                      <a:pt x="921442" y="0"/>
                    </a:lnTo>
                    <a:lnTo>
                      <a:pt x="1065401" y="143960"/>
                    </a:lnTo>
                    <a:lnTo>
                      <a:pt x="921442" y="287919"/>
                    </a:lnTo>
                    <a:lnTo>
                      <a:pt x="0" y="287919"/>
                    </a:lnTo>
                    <a:lnTo>
                      <a:pt x="143960" y="14396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solidFill>
                  <a:schemeClr val="accent4"/>
                </a:solidFill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203968" tIns="40005" rIns="163962" bIns="40005" numCol="1" spcCol="1270" anchor="ctr" anchorCtr="0">
                <a:noAutofit/>
              </a:bodyPr>
              <a:lstStyle/>
              <a:p>
                <a:pPr marL="0" lvl="0" indent="0" algn="ctr" defTabSz="6667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en-US" sz="1500" kern="1200" dirty="0">
                  <a:latin typeface="+mj-lt"/>
                  <a:cs typeface="+mj-lt"/>
                </a:endParaRPr>
              </a:p>
            </p:txBody>
          </p:sp>
        </p:grpSp>
        <p:sp>
          <p:nvSpPr>
            <p:cNvPr id="175" name="Google Shape;898;p88"/>
            <p:cNvSpPr txBox="1"/>
            <p:nvPr/>
          </p:nvSpPr>
          <p:spPr>
            <a:xfrm>
              <a:off x="5634167" y="1636943"/>
              <a:ext cx="421977" cy="19543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4" tIns="9144" rIns="9144" bIns="9144" anchor="t" anchorCtr="0">
              <a:spAutoFit/>
            </a:bodyPr>
            <a:lstStyle/>
            <a:p>
              <a:pPr marR="0" lvl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1" dirty="0">
                  <a:solidFill>
                    <a:schemeClr val="accent5"/>
                  </a:solidFill>
                  <a:latin typeface="+mj-lt"/>
                  <a:ea typeface="Montserrat"/>
                  <a:cs typeface="+mj-lt"/>
                  <a:sym typeface="Montserrat"/>
                </a:rPr>
                <a:t>Build</a:t>
              </a:r>
              <a:endParaRPr lang="en-US" sz="1000" b="1" dirty="0">
                <a:solidFill>
                  <a:schemeClr val="accent5"/>
                </a:solidFill>
                <a:latin typeface="+mj-lt"/>
                <a:ea typeface="Montserrat"/>
                <a:cs typeface="+mj-lt"/>
                <a:sym typeface="Montserrat"/>
              </a:endParaRPr>
            </a:p>
          </p:txBody>
        </p:sp>
        <p:sp>
          <p:nvSpPr>
            <p:cNvPr id="176" name="Google Shape;898;p88"/>
            <p:cNvSpPr txBox="1"/>
            <p:nvPr/>
          </p:nvSpPr>
          <p:spPr>
            <a:xfrm>
              <a:off x="6522578" y="1617890"/>
              <a:ext cx="432528" cy="19543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4" tIns="9144" rIns="9144" bIns="9144" anchor="t" anchorCtr="0">
              <a:spAutoFit/>
            </a:bodyPr>
            <a:lstStyle/>
            <a:p>
              <a:pPr marR="0" lvl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1" dirty="0">
                  <a:solidFill>
                    <a:schemeClr val="accent1"/>
                  </a:solidFill>
                  <a:latin typeface="+mj-lt"/>
                  <a:ea typeface="Montserrat"/>
                  <a:cs typeface="+mj-lt"/>
                  <a:sym typeface="Montserrat"/>
                </a:rPr>
                <a:t>Serve</a:t>
              </a:r>
              <a:endParaRPr lang="en-US" sz="1000" b="1" dirty="0">
                <a:solidFill>
                  <a:schemeClr val="accent1"/>
                </a:solidFill>
                <a:latin typeface="+mj-lt"/>
                <a:ea typeface="Montserrat"/>
                <a:cs typeface="+mj-lt"/>
                <a:sym typeface="Montserrat"/>
              </a:endParaRPr>
            </a:p>
          </p:txBody>
        </p:sp>
        <p:sp>
          <p:nvSpPr>
            <p:cNvPr id="177" name="Google Shape;898;p88"/>
            <p:cNvSpPr txBox="1"/>
            <p:nvPr/>
          </p:nvSpPr>
          <p:spPr>
            <a:xfrm>
              <a:off x="7293008" y="1617890"/>
              <a:ext cx="668161" cy="19543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4" tIns="9144" rIns="9144" bIns="9144" anchor="t" anchorCtr="0">
              <a:spAutoFit/>
            </a:bodyPr>
            <a:lstStyle/>
            <a:p>
              <a:pPr marR="0" lvl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1" dirty="0">
                  <a:solidFill>
                    <a:schemeClr val="accent4"/>
                  </a:solidFill>
                  <a:latin typeface="+mj-lt"/>
                  <a:ea typeface="Montserrat"/>
                  <a:cs typeface="+mj-lt"/>
                  <a:sym typeface="Montserrat"/>
                </a:rPr>
                <a:t>Maintain</a:t>
              </a:r>
              <a:endParaRPr lang="en-US" sz="1000" b="1" dirty="0">
                <a:solidFill>
                  <a:schemeClr val="accent4"/>
                </a:solidFill>
                <a:latin typeface="+mj-lt"/>
                <a:ea typeface="Montserrat"/>
                <a:cs typeface="+mj-lt"/>
                <a:sym typeface="Montserrat"/>
              </a:endParaRPr>
            </a:p>
          </p:txBody>
        </p:sp>
      </p:grpSp>
      <p:pic>
        <p:nvPicPr>
          <p:cNvPr id="184" name="Graphic 183" descr="Close with solid fill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881622" y="3996892"/>
            <a:ext cx="668161" cy="668161"/>
          </a:xfrm>
          <a:prstGeom prst="rect">
            <a:avLst/>
          </a:prstGeom>
        </p:spPr>
      </p:pic>
      <p:pic>
        <p:nvPicPr>
          <p:cNvPr id="186" name="Graphic 185" descr="Checkmark with solid fill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58145" y="3981776"/>
            <a:ext cx="668161" cy="668161"/>
          </a:xfrm>
          <a:prstGeom prst="rect">
            <a:avLst/>
          </a:prstGeom>
        </p:spPr>
      </p:pic>
      <p:sp>
        <p:nvSpPr>
          <p:cNvPr id="187" name="Google Shape;898;p88"/>
          <p:cNvSpPr txBox="1"/>
          <p:nvPr/>
        </p:nvSpPr>
        <p:spPr>
          <a:xfrm>
            <a:off x="4572000" y="1328582"/>
            <a:ext cx="4102400" cy="2662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The process of </a:t>
            </a:r>
            <a:r>
              <a:rPr lang="en-US" dirty="0" err="1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MLOps</a:t>
            </a:r>
            <a:r>
              <a:rPr lang="en-US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 is a </a:t>
            </a:r>
            <a:r>
              <a:rPr lang="en-US" b="1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feedback loop.</a:t>
            </a:r>
            <a:endParaRPr lang="en-US" b="1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</p:spTree>
  </p:cSld>
  <p:clrMapOvr>
    <a:masterClrMapping/>
  </p:clrMapOvr>
  <p:transition spd="med">
    <p:fade/>
  </p:transition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93100" y="420575"/>
            <a:ext cx="8181300" cy="502800"/>
          </a:xfrm>
        </p:spPr>
        <p:txBody>
          <a:bodyPr/>
          <a:lstStyle/>
          <a:p>
            <a:r>
              <a:rPr lang="en-US" dirty="0"/>
              <a:t>Model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7331103" y="141172"/>
            <a:ext cx="914400" cy="914400"/>
            <a:chOff x="7331103" y="141172"/>
            <a:chExt cx="914400" cy="914400"/>
          </a:xfrm>
        </p:grpSpPr>
        <p:grpSp>
          <p:nvGrpSpPr>
            <p:cNvPr id="28" name="Group 27"/>
            <p:cNvGrpSpPr/>
            <p:nvPr/>
          </p:nvGrpSpPr>
          <p:grpSpPr>
            <a:xfrm>
              <a:off x="7331103" y="141172"/>
              <a:ext cx="914400" cy="914400"/>
              <a:chOff x="5776624" y="2188023"/>
              <a:chExt cx="1695840" cy="1816343"/>
            </a:xfrm>
          </p:grpSpPr>
          <p:grpSp>
            <p:nvGrpSpPr>
              <p:cNvPr id="29" name="Group 28"/>
              <p:cNvGrpSpPr/>
              <p:nvPr/>
            </p:nvGrpSpPr>
            <p:grpSpPr>
              <a:xfrm>
                <a:off x="6578825" y="2188023"/>
                <a:ext cx="58419" cy="1816343"/>
                <a:chOff x="7482841" y="2111311"/>
                <a:chExt cx="58419" cy="1816343"/>
              </a:xfrm>
            </p:grpSpPr>
            <p:cxnSp>
              <p:nvCxnSpPr>
                <p:cNvPr id="42" name="Connector: Curved 41"/>
                <p:cNvCxnSpPr>
                  <a:stCxn id="44" idx="1"/>
                  <a:endCxn id="45" idx="1"/>
                </p:cNvCxnSpPr>
                <p:nvPr/>
              </p:nvCxnSpPr>
              <p:spPr>
                <a:xfrm rot="10800000">
                  <a:off x="7482841" y="2209031"/>
                  <a:ext cx="12700" cy="1620905"/>
                </a:xfrm>
                <a:prstGeom prst="curvedConnector3">
                  <a:avLst>
                    <a:gd name="adj1" fmla="val 5850000"/>
                  </a:avLst>
                </a:prstGeom>
                <a:ln w="19050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Connector: Curved 42"/>
                <p:cNvCxnSpPr>
                  <a:stCxn id="45" idx="3"/>
                  <a:endCxn id="44" idx="3"/>
                </p:cNvCxnSpPr>
                <p:nvPr/>
              </p:nvCxnSpPr>
              <p:spPr>
                <a:xfrm>
                  <a:off x="7528560" y="2209030"/>
                  <a:ext cx="12700" cy="1620905"/>
                </a:xfrm>
                <a:prstGeom prst="curvedConnector3">
                  <a:avLst>
                    <a:gd name="adj1" fmla="val 6300000"/>
                  </a:avLst>
                </a:prstGeom>
                <a:ln w="19050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4" name="Google Shape;898;p88"/>
                <p:cNvSpPr txBox="1"/>
                <p:nvPr/>
              </p:nvSpPr>
              <p:spPr>
                <a:xfrm>
                  <a:off x="7482841" y="3732216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  <p:sp>
              <p:nvSpPr>
                <p:cNvPr id="45" name="Google Shape;898;p88"/>
                <p:cNvSpPr txBox="1"/>
                <p:nvPr/>
              </p:nvSpPr>
              <p:spPr>
                <a:xfrm>
                  <a:off x="7482841" y="2111311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</p:grpSp>
          <p:grpSp>
            <p:nvGrpSpPr>
              <p:cNvPr id="30" name="Group 29"/>
              <p:cNvGrpSpPr/>
              <p:nvPr/>
            </p:nvGrpSpPr>
            <p:grpSpPr>
              <a:xfrm>
                <a:off x="6578825" y="2692608"/>
                <a:ext cx="58419" cy="1311758"/>
                <a:chOff x="5889186" y="1248788"/>
                <a:chExt cx="58419" cy="1311758"/>
              </a:xfrm>
            </p:grpSpPr>
            <p:cxnSp>
              <p:nvCxnSpPr>
                <p:cNvPr id="38" name="Connector: Curved 37"/>
                <p:cNvCxnSpPr>
                  <a:stCxn id="40" idx="1"/>
                  <a:endCxn id="41" idx="1"/>
                </p:cNvCxnSpPr>
                <p:nvPr/>
              </p:nvCxnSpPr>
              <p:spPr>
                <a:xfrm rot="10800000">
                  <a:off x="5889186" y="1346507"/>
                  <a:ext cx="12700" cy="1116320"/>
                </a:xfrm>
                <a:prstGeom prst="curvedConnector3">
                  <a:avLst>
                    <a:gd name="adj1" fmla="val 4300000"/>
                  </a:avLst>
                </a:prstGeom>
                <a:ln w="19050">
                  <a:solidFill>
                    <a:schemeClr val="accent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nector: Curved 38"/>
                <p:cNvCxnSpPr>
                  <a:stCxn id="41" idx="3"/>
                  <a:endCxn id="40" idx="3"/>
                </p:cNvCxnSpPr>
                <p:nvPr/>
              </p:nvCxnSpPr>
              <p:spPr>
                <a:xfrm>
                  <a:off x="5934905" y="1346507"/>
                  <a:ext cx="12700" cy="1116320"/>
                </a:xfrm>
                <a:prstGeom prst="curvedConnector3">
                  <a:avLst>
                    <a:gd name="adj1" fmla="val 4300000"/>
                  </a:avLst>
                </a:prstGeom>
                <a:ln w="19050">
                  <a:solidFill>
                    <a:schemeClr val="accent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0" name="Google Shape;898;p88"/>
                <p:cNvSpPr txBox="1"/>
                <p:nvPr/>
              </p:nvSpPr>
              <p:spPr>
                <a:xfrm>
                  <a:off x="5889186" y="2365108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  <p:sp>
              <p:nvSpPr>
                <p:cNvPr id="41" name="Google Shape;898;p88"/>
                <p:cNvSpPr txBox="1"/>
                <p:nvPr/>
              </p:nvSpPr>
              <p:spPr>
                <a:xfrm>
                  <a:off x="5889186" y="1248788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</p:grpSp>
          <p:sp>
            <p:nvSpPr>
              <p:cNvPr id="31" name="Oval 30"/>
              <p:cNvSpPr/>
              <p:nvPr/>
            </p:nvSpPr>
            <p:spPr>
              <a:xfrm>
                <a:off x="5776624" y="2188023"/>
                <a:ext cx="1695840" cy="1807446"/>
              </a:xfrm>
              <a:prstGeom prst="ellipse">
                <a:avLst/>
              </a:prstGeom>
              <a:solidFill>
                <a:schemeClr val="bg1">
                  <a:alpha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+mj-lt"/>
                </a:endParaRPr>
              </a:p>
            </p:txBody>
          </p:sp>
          <p:grpSp>
            <p:nvGrpSpPr>
              <p:cNvPr id="32" name="Group 31"/>
              <p:cNvGrpSpPr/>
              <p:nvPr/>
            </p:nvGrpSpPr>
            <p:grpSpPr>
              <a:xfrm>
                <a:off x="6578825" y="3138427"/>
                <a:ext cx="58419" cy="768220"/>
                <a:chOff x="1190898" y="3138427"/>
                <a:chExt cx="58419" cy="768220"/>
              </a:xfrm>
            </p:grpSpPr>
            <p:cxnSp>
              <p:nvCxnSpPr>
                <p:cNvPr id="36" name="Connector: Curved 35"/>
                <p:cNvCxnSpPr>
                  <a:stCxn id="34" idx="1"/>
                  <a:endCxn id="35" idx="1"/>
                </p:cNvCxnSpPr>
                <p:nvPr/>
              </p:nvCxnSpPr>
              <p:spPr>
                <a:xfrm rot="10800000">
                  <a:off x="1190898" y="3138427"/>
                  <a:ext cx="12700" cy="768220"/>
                </a:xfrm>
                <a:prstGeom prst="curvedConnector3">
                  <a:avLst>
                    <a:gd name="adj1" fmla="val 2950000"/>
                  </a:avLst>
                </a:prstGeom>
                <a:ln w="19050">
                  <a:solidFill>
                    <a:schemeClr val="accent5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Connector: Curved 36"/>
                <p:cNvCxnSpPr>
                  <a:stCxn id="35" idx="3"/>
                  <a:endCxn id="34" idx="3"/>
                </p:cNvCxnSpPr>
                <p:nvPr/>
              </p:nvCxnSpPr>
              <p:spPr>
                <a:xfrm>
                  <a:off x="1236617" y="3138427"/>
                  <a:ext cx="12700" cy="768220"/>
                </a:xfrm>
                <a:prstGeom prst="curvedConnector3">
                  <a:avLst>
                    <a:gd name="adj1" fmla="val 3000000"/>
                  </a:avLst>
                </a:prstGeom>
                <a:ln w="19050">
                  <a:solidFill>
                    <a:schemeClr val="accent5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3" name="Group 32"/>
              <p:cNvGrpSpPr/>
              <p:nvPr/>
            </p:nvGrpSpPr>
            <p:grpSpPr>
              <a:xfrm>
                <a:off x="6578825" y="3040708"/>
                <a:ext cx="45719" cy="963658"/>
                <a:chOff x="5501641" y="2963996"/>
                <a:chExt cx="45719" cy="963658"/>
              </a:xfrm>
            </p:grpSpPr>
            <p:sp>
              <p:nvSpPr>
                <p:cNvPr id="34" name="Google Shape;898;p88"/>
                <p:cNvSpPr txBox="1"/>
                <p:nvPr/>
              </p:nvSpPr>
              <p:spPr>
                <a:xfrm>
                  <a:off x="5501641" y="3732216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  <p:sp>
              <p:nvSpPr>
                <p:cNvPr id="35" name="Google Shape;898;p88"/>
                <p:cNvSpPr txBox="1"/>
                <p:nvPr/>
              </p:nvSpPr>
              <p:spPr>
                <a:xfrm>
                  <a:off x="5501641" y="2963996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</p:grpSp>
        </p:grpSp>
        <p:sp>
          <p:nvSpPr>
            <p:cNvPr id="9" name="Google Shape;898;p88"/>
            <p:cNvSpPr txBox="1"/>
            <p:nvPr/>
          </p:nvSpPr>
          <p:spPr>
            <a:xfrm>
              <a:off x="7436418" y="766157"/>
              <a:ext cx="668161" cy="1069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4" tIns="9144" rIns="9144" bIns="9144" anchor="t" anchorCtr="0">
              <a:spAutoFit/>
            </a:bodyPr>
            <a:lstStyle/>
            <a:p>
              <a:pPr marR="0" lvl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500" b="1" dirty="0">
                  <a:solidFill>
                    <a:schemeClr val="accent5"/>
                  </a:solidFill>
                  <a:latin typeface="+mj-lt"/>
                  <a:ea typeface="Montserrat"/>
                  <a:cs typeface="+mj-lt"/>
                  <a:sym typeface="Montserrat"/>
                </a:rPr>
                <a:t>Build</a:t>
              </a:r>
              <a:endParaRPr lang="en-US" sz="500" b="1" dirty="0">
                <a:solidFill>
                  <a:schemeClr val="accent5"/>
                </a:solidFill>
                <a:latin typeface="+mj-lt"/>
                <a:ea typeface="Montserrat"/>
                <a:cs typeface="+mj-lt"/>
                <a:sym typeface="Montserrat"/>
              </a:endParaRPr>
            </a:p>
          </p:txBody>
        </p:sp>
      </p:grpSp>
      <p:sp>
        <p:nvSpPr>
          <p:cNvPr id="25" name="Google Shape;898;p88"/>
          <p:cNvSpPr txBox="1"/>
          <p:nvPr/>
        </p:nvSpPr>
        <p:spPr>
          <a:xfrm>
            <a:off x="611492" y="918785"/>
            <a:ext cx="5156262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The model architecture selection(s) will depend on the problem</a:t>
            </a:r>
            <a:endParaRPr lang="en-US" sz="12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sp>
        <p:nvSpPr>
          <p:cNvPr id="26" name="Google Shape;898;p88"/>
          <p:cNvSpPr txBox="1"/>
          <p:nvPr/>
        </p:nvSpPr>
        <p:spPr>
          <a:xfrm>
            <a:off x="611492" y="1666856"/>
            <a:ext cx="2708483" cy="7263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If </a:t>
            </a:r>
            <a:r>
              <a:rPr lang="en-US" sz="1000" b="1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model fairnes</a:t>
            </a: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s is an important metric, there will be a limitation on the architectures that can be used based on </a:t>
            </a:r>
            <a:r>
              <a:rPr lang="en-US" sz="1000" b="1" dirty="0" err="1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explainability</a:t>
            </a: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,</a:t>
            </a:r>
            <a:endParaRPr lang="en-US" sz="10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grpSp>
        <p:nvGrpSpPr>
          <p:cNvPr id="46" name="Group 45"/>
          <p:cNvGrpSpPr/>
          <p:nvPr/>
        </p:nvGrpSpPr>
        <p:grpSpPr>
          <a:xfrm rot="0">
            <a:off x="3825875" y="1549400"/>
            <a:ext cx="4706620" cy="2536190"/>
            <a:chOff x="1611364" y="1354852"/>
            <a:chExt cx="4706886" cy="2536474"/>
          </a:xfrm>
        </p:grpSpPr>
        <p:cxnSp>
          <p:nvCxnSpPr>
            <p:cNvPr id="47" name="Straight Connector 46"/>
            <p:cNvCxnSpPr/>
            <p:nvPr/>
          </p:nvCxnSpPr>
          <p:spPr>
            <a:xfrm>
              <a:off x="2267043" y="3663463"/>
              <a:ext cx="3181546" cy="0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2257321" y="1560466"/>
              <a:ext cx="0" cy="2114533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Google Shape;898;p88"/>
            <p:cNvSpPr txBox="1"/>
            <p:nvPr/>
          </p:nvSpPr>
          <p:spPr>
            <a:xfrm>
              <a:off x="1611364" y="1354852"/>
              <a:ext cx="988648" cy="19543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4" tIns="9144" rIns="9144" bIns="9144" anchor="t" anchorCtr="0">
              <a:spAutoFit/>
            </a:bodyPr>
            <a:lstStyle/>
            <a:p>
              <a:pPr marR="0" lvl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 dirty="0" err="1">
                  <a:solidFill>
                    <a:schemeClr val="accent6"/>
                  </a:solidFill>
                  <a:latin typeface="+mj-lt"/>
                  <a:ea typeface="Montserrat"/>
                  <a:cs typeface="+mj-lt"/>
                  <a:sym typeface="Montserrat"/>
                </a:rPr>
                <a:t>Explainability</a:t>
              </a:r>
              <a:endParaRPr lang="en-US" sz="1000" dirty="0" err="1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endParaRPr>
            </a:p>
          </p:txBody>
        </p:sp>
        <p:sp>
          <p:nvSpPr>
            <p:cNvPr id="59" name="Google Shape;898;p88"/>
            <p:cNvSpPr txBox="1"/>
            <p:nvPr/>
          </p:nvSpPr>
          <p:spPr>
            <a:xfrm>
              <a:off x="2332195" y="3674999"/>
              <a:ext cx="548250" cy="19543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4" tIns="9144" rIns="9144" bIns="9144" anchor="t" anchorCtr="0">
              <a:spAutoFit/>
            </a:bodyPr>
            <a:lstStyle/>
            <a:p>
              <a:pPr marR="0" lvl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 dirty="0">
                  <a:solidFill>
                    <a:schemeClr val="accent6"/>
                  </a:solidFill>
                  <a:latin typeface="+mj-lt"/>
                  <a:ea typeface="Montserrat"/>
                  <a:cs typeface="+mj-lt"/>
                  <a:sym typeface="Montserrat"/>
                </a:rPr>
                <a:t>Simple</a:t>
              </a:r>
              <a:endPara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endParaRPr>
            </a:p>
          </p:txBody>
        </p:sp>
        <p:sp>
          <p:nvSpPr>
            <p:cNvPr id="60" name="Google Shape;898;p88"/>
            <p:cNvSpPr txBox="1"/>
            <p:nvPr/>
          </p:nvSpPr>
          <p:spPr>
            <a:xfrm>
              <a:off x="4735918" y="3695888"/>
              <a:ext cx="712671" cy="19543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4" tIns="9144" rIns="9144" bIns="9144" anchor="t" anchorCtr="0">
              <a:spAutoFit/>
            </a:bodyPr>
            <a:lstStyle/>
            <a:p>
              <a:pPr marR="0" lvl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 dirty="0">
                  <a:solidFill>
                    <a:schemeClr val="accent6"/>
                  </a:solidFill>
                  <a:latin typeface="+mj-lt"/>
                  <a:ea typeface="Montserrat"/>
                  <a:cs typeface="+mj-lt"/>
                  <a:sym typeface="Montserrat"/>
                </a:rPr>
                <a:t>Complex</a:t>
              </a:r>
              <a:endPara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endParaRPr>
            </a:p>
          </p:txBody>
        </p:sp>
        <p:pic>
          <p:nvPicPr>
            <p:cNvPr id="61" name="Picture 2" descr="Linear regression - Free arrows icons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71412" y="1678538"/>
              <a:ext cx="457200" cy="457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2" name="Picture 4" descr="Decision-tree Icons - Free SVG &amp; PNG Decision-tree Images - Noun Project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49905" y="2486851"/>
              <a:ext cx="457200" cy="457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3" name="Picture 6" descr="Neural network - Free networking icons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1168" y="3127480"/>
              <a:ext cx="457200" cy="457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4" name="Picture 8" descr="Machine learning, classification, data, scatter, statistics, curve, regression  icon - Download on Iconfinder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7576" y="2135738"/>
              <a:ext cx="457200" cy="457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5" name="Picture 10" descr="Cost-sensitive business failure prediction when misclassification costs are  uncertain: A heterogeneous ensemble selection approa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70552" y="2800107"/>
              <a:ext cx="392966" cy="457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6" name="Google Shape;898;p88"/>
            <p:cNvSpPr txBox="1"/>
            <p:nvPr/>
          </p:nvSpPr>
          <p:spPr>
            <a:xfrm>
              <a:off x="2828613" y="1658185"/>
              <a:ext cx="320988" cy="1600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4" tIns="9144" rIns="9144" bIns="9144" anchor="t" anchorCtr="0">
              <a:spAutoFit/>
            </a:bodyPr>
            <a:lstStyle/>
            <a:p>
              <a:pPr marR="0" lvl="0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800" dirty="0">
                  <a:solidFill>
                    <a:schemeClr val="accent6"/>
                  </a:solidFill>
                  <a:latin typeface="+mj-lt"/>
                  <a:ea typeface="Montserrat"/>
                  <a:cs typeface="+mj-lt"/>
                  <a:sym typeface="Montserrat"/>
                </a:rPr>
                <a:t>OLS</a:t>
              </a:r>
              <a:endParaRPr lang="en-US" sz="8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endParaRPr>
            </a:p>
          </p:txBody>
        </p:sp>
        <p:sp>
          <p:nvSpPr>
            <p:cNvPr id="67" name="Google Shape;898;p88"/>
            <p:cNvSpPr txBox="1"/>
            <p:nvPr/>
          </p:nvSpPr>
          <p:spPr>
            <a:xfrm>
              <a:off x="3549904" y="2135738"/>
              <a:ext cx="514095" cy="1600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4" tIns="9144" rIns="9144" bIns="9144" anchor="t" anchorCtr="0">
              <a:spAutoFit/>
            </a:bodyPr>
            <a:lstStyle/>
            <a:p>
              <a:pPr marR="0" lvl="0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800" dirty="0">
                  <a:solidFill>
                    <a:schemeClr val="accent6"/>
                  </a:solidFill>
                  <a:latin typeface="+mj-lt"/>
                  <a:ea typeface="Montserrat"/>
                  <a:cs typeface="+mj-lt"/>
                  <a:sym typeface="Montserrat"/>
                </a:rPr>
                <a:t>Logistic</a:t>
              </a:r>
              <a:endParaRPr lang="en-US" sz="8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endParaRPr>
            </a:p>
          </p:txBody>
        </p:sp>
        <p:sp>
          <p:nvSpPr>
            <p:cNvPr id="68" name="Google Shape;898;p88"/>
            <p:cNvSpPr txBox="1"/>
            <p:nvPr/>
          </p:nvSpPr>
          <p:spPr>
            <a:xfrm>
              <a:off x="3977982" y="2521732"/>
              <a:ext cx="757936" cy="1600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4" tIns="9144" rIns="9144" bIns="9144" anchor="t" anchorCtr="0">
              <a:spAutoFit/>
            </a:bodyPr>
            <a:lstStyle/>
            <a:p>
              <a:pPr marR="0" lvl="0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800" dirty="0">
                  <a:solidFill>
                    <a:schemeClr val="accent6"/>
                  </a:solidFill>
                  <a:latin typeface="+mj-lt"/>
                  <a:ea typeface="Montserrat"/>
                  <a:cs typeface="+mj-lt"/>
                  <a:sym typeface="Montserrat"/>
                </a:rPr>
                <a:t>Decision Tree</a:t>
              </a:r>
              <a:endParaRPr lang="en-US" sz="8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endParaRPr>
            </a:p>
          </p:txBody>
        </p:sp>
        <p:sp>
          <p:nvSpPr>
            <p:cNvPr id="69" name="Google Shape;898;p88"/>
            <p:cNvSpPr txBox="1"/>
            <p:nvPr/>
          </p:nvSpPr>
          <p:spPr>
            <a:xfrm>
              <a:off x="4563518" y="2827704"/>
              <a:ext cx="967332" cy="1600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4" tIns="9144" rIns="9144" bIns="9144" anchor="t" anchorCtr="0">
              <a:spAutoFit/>
            </a:bodyPr>
            <a:lstStyle/>
            <a:p>
              <a:pPr marR="0" lvl="0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800" dirty="0">
                  <a:solidFill>
                    <a:schemeClr val="accent6"/>
                  </a:solidFill>
                  <a:latin typeface="+mj-lt"/>
                  <a:ea typeface="Montserrat"/>
                  <a:cs typeface="+mj-lt"/>
                  <a:sym typeface="Montserrat"/>
                </a:rPr>
                <a:t>Random Forest</a:t>
              </a:r>
              <a:endParaRPr lang="en-US" sz="8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endParaRPr>
            </a:p>
          </p:txBody>
        </p:sp>
        <p:sp>
          <p:nvSpPr>
            <p:cNvPr id="70" name="Google Shape;898;p88"/>
            <p:cNvSpPr txBox="1"/>
            <p:nvPr/>
          </p:nvSpPr>
          <p:spPr>
            <a:xfrm>
              <a:off x="5350918" y="3143713"/>
              <a:ext cx="967332" cy="1600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4" tIns="9144" rIns="9144" bIns="9144" anchor="t" anchorCtr="0">
              <a:spAutoFit/>
            </a:bodyPr>
            <a:lstStyle/>
            <a:p>
              <a:pPr marR="0" lvl="0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800" dirty="0">
                  <a:solidFill>
                    <a:schemeClr val="accent6"/>
                  </a:solidFill>
                  <a:latin typeface="+mj-lt"/>
                  <a:ea typeface="Montserrat"/>
                  <a:cs typeface="+mj-lt"/>
                  <a:sym typeface="Montserrat"/>
                </a:rPr>
                <a:t>Neural Network</a:t>
              </a:r>
              <a:endParaRPr lang="en-US" sz="8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endParaRPr>
            </a:p>
          </p:txBody>
        </p:sp>
      </p:grpSp>
    </p:spTree>
  </p:cSld>
  <p:clrMapOvr>
    <a:masterClrMapping/>
  </p:clrMapOvr>
  <p:transition spd="med">
    <p:fade/>
  </p:transition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93100" y="420575"/>
            <a:ext cx="8181300" cy="502800"/>
          </a:xfrm>
        </p:spPr>
        <p:txBody>
          <a:bodyPr/>
          <a:lstStyle/>
          <a:p>
            <a:r>
              <a:rPr lang="en-US" dirty="0"/>
              <a:t>Model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7331103" y="141172"/>
            <a:ext cx="914400" cy="914400"/>
            <a:chOff x="7331103" y="141172"/>
            <a:chExt cx="914400" cy="914400"/>
          </a:xfrm>
        </p:grpSpPr>
        <p:grpSp>
          <p:nvGrpSpPr>
            <p:cNvPr id="28" name="Group 27"/>
            <p:cNvGrpSpPr/>
            <p:nvPr/>
          </p:nvGrpSpPr>
          <p:grpSpPr>
            <a:xfrm>
              <a:off x="7331103" y="141172"/>
              <a:ext cx="914400" cy="914400"/>
              <a:chOff x="5776624" y="2188023"/>
              <a:chExt cx="1695840" cy="1816343"/>
            </a:xfrm>
          </p:grpSpPr>
          <p:grpSp>
            <p:nvGrpSpPr>
              <p:cNvPr id="29" name="Group 28"/>
              <p:cNvGrpSpPr/>
              <p:nvPr/>
            </p:nvGrpSpPr>
            <p:grpSpPr>
              <a:xfrm>
                <a:off x="6578825" y="2188023"/>
                <a:ext cx="58419" cy="1816343"/>
                <a:chOff x="7482841" y="2111311"/>
                <a:chExt cx="58419" cy="1816343"/>
              </a:xfrm>
            </p:grpSpPr>
            <p:cxnSp>
              <p:nvCxnSpPr>
                <p:cNvPr id="42" name="Connector: Curved 41"/>
                <p:cNvCxnSpPr>
                  <a:stCxn id="44" idx="1"/>
                  <a:endCxn id="45" idx="1"/>
                </p:cNvCxnSpPr>
                <p:nvPr/>
              </p:nvCxnSpPr>
              <p:spPr>
                <a:xfrm rot="10800000">
                  <a:off x="7482841" y="2209031"/>
                  <a:ext cx="12700" cy="1620905"/>
                </a:xfrm>
                <a:prstGeom prst="curvedConnector3">
                  <a:avLst>
                    <a:gd name="adj1" fmla="val 5850000"/>
                  </a:avLst>
                </a:prstGeom>
                <a:ln w="19050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Connector: Curved 42"/>
                <p:cNvCxnSpPr>
                  <a:stCxn id="45" idx="3"/>
                  <a:endCxn id="44" idx="3"/>
                </p:cNvCxnSpPr>
                <p:nvPr/>
              </p:nvCxnSpPr>
              <p:spPr>
                <a:xfrm>
                  <a:off x="7528560" y="2209030"/>
                  <a:ext cx="12700" cy="1620905"/>
                </a:xfrm>
                <a:prstGeom prst="curvedConnector3">
                  <a:avLst>
                    <a:gd name="adj1" fmla="val 6300000"/>
                  </a:avLst>
                </a:prstGeom>
                <a:ln w="19050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4" name="Google Shape;898;p88"/>
                <p:cNvSpPr txBox="1"/>
                <p:nvPr/>
              </p:nvSpPr>
              <p:spPr>
                <a:xfrm>
                  <a:off x="7482841" y="3732216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  <p:sp>
              <p:nvSpPr>
                <p:cNvPr id="45" name="Google Shape;898;p88"/>
                <p:cNvSpPr txBox="1"/>
                <p:nvPr/>
              </p:nvSpPr>
              <p:spPr>
                <a:xfrm>
                  <a:off x="7482841" y="2111311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</p:grpSp>
          <p:grpSp>
            <p:nvGrpSpPr>
              <p:cNvPr id="30" name="Group 29"/>
              <p:cNvGrpSpPr/>
              <p:nvPr/>
            </p:nvGrpSpPr>
            <p:grpSpPr>
              <a:xfrm>
                <a:off x="6578825" y="2692608"/>
                <a:ext cx="58419" cy="1311758"/>
                <a:chOff x="5889186" y="1248788"/>
                <a:chExt cx="58419" cy="1311758"/>
              </a:xfrm>
            </p:grpSpPr>
            <p:cxnSp>
              <p:nvCxnSpPr>
                <p:cNvPr id="38" name="Connector: Curved 37"/>
                <p:cNvCxnSpPr>
                  <a:stCxn id="40" idx="1"/>
                  <a:endCxn id="41" idx="1"/>
                </p:cNvCxnSpPr>
                <p:nvPr/>
              </p:nvCxnSpPr>
              <p:spPr>
                <a:xfrm rot="10800000">
                  <a:off x="5889186" y="1346507"/>
                  <a:ext cx="12700" cy="1116320"/>
                </a:xfrm>
                <a:prstGeom prst="curvedConnector3">
                  <a:avLst>
                    <a:gd name="adj1" fmla="val 4300000"/>
                  </a:avLst>
                </a:prstGeom>
                <a:ln w="19050">
                  <a:solidFill>
                    <a:schemeClr val="accent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nector: Curved 38"/>
                <p:cNvCxnSpPr>
                  <a:stCxn id="41" idx="3"/>
                  <a:endCxn id="40" idx="3"/>
                </p:cNvCxnSpPr>
                <p:nvPr/>
              </p:nvCxnSpPr>
              <p:spPr>
                <a:xfrm>
                  <a:off x="5934905" y="1346507"/>
                  <a:ext cx="12700" cy="1116320"/>
                </a:xfrm>
                <a:prstGeom prst="curvedConnector3">
                  <a:avLst>
                    <a:gd name="adj1" fmla="val 4300000"/>
                  </a:avLst>
                </a:prstGeom>
                <a:ln w="19050">
                  <a:solidFill>
                    <a:schemeClr val="accent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0" name="Google Shape;898;p88"/>
                <p:cNvSpPr txBox="1"/>
                <p:nvPr/>
              </p:nvSpPr>
              <p:spPr>
                <a:xfrm>
                  <a:off x="5889186" y="2365108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  <p:sp>
              <p:nvSpPr>
                <p:cNvPr id="41" name="Google Shape;898;p88"/>
                <p:cNvSpPr txBox="1"/>
                <p:nvPr/>
              </p:nvSpPr>
              <p:spPr>
                <a:xfrm>
                  <a:off x="5889186" y="1248788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</p:grpSp>
          <p:sp>
            <p:nvSpPr>
              <p:cNvPr id="31" name="Oval 30"/>
              <p:cNvSpPr/>
              <p:nvPr/>
            </p:nvSpPr>
            <p:spPr>
              <a:xfrm>
                <a:off x="5776624" y="2188023"/>
                <a:ext cx="1695840" cy="1807446"/>
              </a:xfrm>
              <a:prstGeom prst="ellipse">
                <a:avLst/>
              </a:prstGeom>
              <a:solidFill>
                <a:schemeClr val="bg1">
                  <a:alpha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+mj-lt"/>
                </a:endParaRPr>
              </a:p>
            </p:txBody>
          </p:sp>
          <p:grpSp>
            <p:nvGrpSpPr>
              <p:cNvPr id="32" name="Group 31"/>
              <p:cNvGrpSpPr/>
              <p:nvPr/>
            </p:nvGrpSpPr>
            <p:grpSpPr>
              <a:xfrm>
                <a:off x="6578825" y="3138427"/>
                <a:ext cx="58419" cy="768220"/>
                <a:chOff x="1190898" y="3138427"/>
                <a:chExt cx="58419" cy="768220"/>
              </a:xfrm>
            </p:grpSpPr>
            <p:cxnSp>
              <p:nvCxnSpPr>
                <p:cNvPr id="36" name="Connector: Curved 35"/>
                <p:cNvCxnSpPr>
                  <a:stCxn id="34" idx="1"/>
                  <a:endCxn id="35" idx="1"/>
                </p:cNvCxnSpPr>
                <p:nvPr/>
              </p:nvCxnSpPr>
              <p:spPr>
                <a:xfrm rot="10800000">
                  <a:off x="1190898" y="3138427"/>
                  <a:ext cx="12700" cy="768220"/>
                </a:xfrm>
                <a:prstGeom prst="curvedConnector3">
                  <a:avLst>
                    <a:gd name="adj1" fmla="val 2950000"/>
                  </a:avLst>
                </a:prstGeom>
                <a:ln w="19050">
                  <a:solidFill>
                    <a:schemeClr val="accent5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Connector: Curved 36"/>
                <p:cNvCxnSpPr>
                  <a:stCxn id="35" idx="3"/>
                  <a:endCxn id="34" idx="3"/>
                </p:cNvCxnSpPr>
                <p:nvPr/>
              </p:nvCxnSpPr>
              <p:spPr>
                <a:xfrm>
                  <a:off x="1236617" y="3138427"/>
                  <a:ext cx="12700" cy="768220"/>
                </a:xfrm>
                <a:prstGeom prst="curvedConnector3">
                  <a:avLst>
                    <a:gd name="adj1" fmla="val 3000000"/>
                  </a:avLst>
                </a:prstGeom>
                <a:ln w="19050">
                  <a:solidFill>
                    <a:schemeClr val="accent5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3" name="Group 32"/>
              <p:cNvGrpSpPr/>
              <p:nvPr/>
            </p:nvGrpSpPr>
            <p:grpSpPr>
              <a:xfrm>
                <a:off x="6578825" y="3040708"/>
                <a:ext cx="45719" cy="963658"/>
                <a:chOff x="5501641" y="2963996"/>
                <a:chExt cx="45719" cy="963658"/>
              </a:xfrm>
            </p:grpSpPr>
            <p:sp>
              <p:nvSpPr>
                <p:cNvPr id="34" name="Google Shape;898;p88"/>
                <p:cNvSpPr txBox="1"/>
                <p:nvPr/>
              </p:nvSpPr>
              <p:spPr>
                <a:xfrm>
                  <a:off x="5501641" y="3732216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  <p:sp>
              <p:nvSpPr>
                <p:cNvPr id="35" name="Google Shape;898;p88"/>
                <p:cNvSpPr txBox="1"/>
                <p:nvPr/>
              </p:nvSpPr>
              <p:spPr>
                <a:xfrm>
                  <a:off x="5501641" y="2963996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</p:grpSp>
        </p:grpSp>
        <p:sp>
          <p:nvSpPr>
            <p:cNvPr id="9" name="Google Shape;898;p88"/>
            <p:cNvSpPr txBox="1"/>
            <p:nvPr/>
          </p:nvSpPr>
          <p:spPr>
            <a:xfrm>
              <a:off x="7436418" y="766157"/>
              <a:ext cx="668161" cy="1069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4" tIns="9144" rIns="9144" bIns="9144" anchor="t" anchorCtr="0">
              <a:spAutoFit/>
            </a:bodyPr>
            <a:lstStyle/>
            <a:p>
              <a:pPr marR="0" lvl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500" b="1" dirty="0">
                  <a:solidFill>
                    <a:schemeClr val="accent5"/>
                  </a:solidFill>
                  <a:latin typeface="+mj-lt"/>
                  <a:ea typeface="Montserrat"/>
                  <a:cs typeface="+mj-lt"/>
                  <a:sym typeface="Montserrat"/>
                </a:rPr>
                <a:t>Build</a:t>
              </a:r>
              <a:endParaRPr lang="en-US" sz="500" b="1" dirty="0">
                <a:solidFill>
                  <a:schemeClr val="accent5"/>
                </a:solidFill>
                <a:latin typeface="+mj-lt"/>
                <a:ea typeface="Montserrat"/>
                <a:cs typeface="+mj-lt"/>
                <a:sym typeface="Montserrat"/>
              </a:endParaRPr>
            </a:p>
          </p:txBody>
        </p:sp>
      </p:grpSp>
      <p:sp>
        <p:nvSpPr>
          <p:cNvPr id="25" name="Google Shape;898;p88"/>
          <p:cNvSpPr txBox="1"/>
          <p:nvPr/>
        </p:nvSpPr>
        <p:spPr>
          <a:xfrm>
            <a:off x="611492" y="918785"/>
            <a:ext cx="5156262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The model architecture selection(s) will depend on the problem</a:t>
            </a:r>
            <a:endParaRPr lang="en-US" sz="12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sp>
        <p:nvSpPr>
          <p:cNvPr id="26" name="Google Shape;898;p88"/>
          <p:cNvSpPr txBox="1"/>
          <p:nvPr/>
        </p:nvSpPr>
        <p:spPr>
          <a:xfrm>
            <a:off x="611492" y="1666856"/>
            <a:ext cx="2708483" cy="7263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If </a:t>
            </a:r>
            <a:r>
              <a:rPr lang="en-US" sz="1000" b="1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model fairnes</a:t>
            </a: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s is an important metric, there will be a limitation on the architectures that can be used based on </a:t>
            </a:r>
            <a:r>
              <a:rPr lang="en-US" sz="1000" b="1" dirty="0" err="1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explainability</a:t>
            </a: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,</a:t>
            </a:r>
            <a:endParaRPr lang="en-US" sz="10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825622" y="1549303"/>
            <a:ext cx="4706886" cy="3030728"/>
            <a:chOff x="3825622" y="1461242"/>
            <a:chExt cx="4706886" cy="3030728"/>
          </a:xfrm>
        </p:grpSpPr>
        <p:grpSp>
          <p:nvGrpSpPr>
            <p:cNvPr id="71" name="Group 70"/>
            <p:cNvGrpSpPr/>
            <p:nvPr/>
          </p:nvGrpSpPr>
          <p:grpSpPr>
            <a:xfrm>
              <a:off x="4481301" y="4112509"/>
              <a:ext cx="1123636" cy="379461"/>
              <a:chOff x="227595" y="3266310"/>
              <a:chExt cx="1123636" cy="379461"/>
            </a:xfrm>
          </p:grpSpPr>
          <p:sp>
            <p:nvSpPr>
              <p:cNvPr id="72" name="Rectangle 71"/>
              <p:cNvSpPr/>
              <p:nvPr/>
            </p:nvSpPr>
            <p:spPr>
              <a:xfrm>
                <a:off x="227595" y="3266310"/>
                <a:ext cx="146536" cy="133388"/>
              </a:xfrm>
              <a:prstGeom prst="rect">
                <a:avLst/>
              </a:prstGeom>
              <a:solidFill>
                <a:srgbClr val="92D050">
                  <a:alpha val="25000"/>
                </a:srgbClr>
              </a:solidFill>
              <a:ln w="127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+mj-lt"/>
                </a:endParaRPr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227595" y="3500021"/>
                <a:ext cx="146536" cy="133388"/>
              </a:xfrm>
              <a:prstGeom prst="rect">
                <a:avLst/>
              </a:prstGeom>
              <a:solidFill>
                <a:srgbClr val="FF0000">
                  <a:alpha val="25000"/>
                </a:srgbClr>
              </a:solidFill>
              <a:ln w="127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+mj-lt"/>
                </a:endParaRPr>
              </a:p>
            </p:txBody>
          </p:sp>
          <p:sp>
            <p:nvSpPr>
              <p:cNvPr id="74" name="Google Shape;898;p88"/>
              <p:cNvSpPr txBox="1"/>
              <p:nvPr/>
            </p:nvSpPr>
            <p:spPr>
              <a:xfrm>
                <a:off x="410894" y="3266310"/>
                <a:ext cx="788080" cy="15871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4" tIns="9144" rIns="9144" bIns="9144" anchor="t" anchorCtr="0">
                <a:spAutoFit/>
              </a:bodyPr>
              <a:lstStyle/>
              <a:p>
                <a:pPr lvl="7">
                  <a:lnSpc>
                    <a:spcPct val="115000"/>
                  </a:lnSpc>
                </a:pPr>
                <a:r>
                  <a:rPr lang="en-US" sz="600" dirty="0">
                    <a:solidFill>
                      <a:schemeClr val="accent6"/>
                    </a:solidFill>
                    <a:latin typeface="+mj-lt"/>
                    <a:ea typeface="Montserrat"/>
                    <a:cs typeface="+mj-lt"/>
                    <a:sym typeface="Montserrat"/>
                  </a:rPr>
                  <a:t>Acceptable</a:t>
                </a:r>
                <a:endParaRPr lang="en-US" sz="600" dirty="0">
                  <a:solidFill>
                    <a:schemeClr val="accent6"/>
                  </a:solidFill>
                  <a:latin typeface="+mj-lt"/>
                  <a:ea typeface="Montserrat"/>
                  <a:cs typeface="+mj-lt"/>
                  <a:sym typeface="Montserrat"/>
                </a:endParaRPr>
              </a:p>
            </p:txBody>
          </p:sp>
          <p:sp>
            <p:nvSpPr>
              <p:cNvPr id="75" name="Google Shape;898;p88"/>
              <p:cNvSpPr txBox="1"/>
              <p:nvPr/>
            </p:nvSpPr>
            <p:spPr>
              <a:xfrm>
                <a:off x="410894" y="3487054"/>
                <a:ext cx="940337" cy="15871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4" tIns="9144" rIns="9144" bIns="9144" anchor="t" anchorCtr="0">
                <a:spAutoFit/>
              </a:bodyPr>
              <a:lstStyle/>
              <a:p>
                <a:pPr lvl="7">
                  <a:lnSpc>
                    <a:spcPct val="115000"/>
                  </a:lnSpc>
                </a:pPr>
                <a:r>
                  <a:rPr lang="en-US" sz="600" dirty="0">
                    <a:solidFill>
                      <a:schemeClr val="accent6"/>
                    </a:solidFill>
                    <a:latin typeface="+mj-lt"/>
                    <a:ea typeface="Montserrat"/>
                    <a:cs typeface="+mj-lt"/>
                    <a:sym typeface="Montserrat"/>
                  </a:rPr>
                  <a:t>Unacceptable</a:t>
                </a:r>
                <a:endParaRPr lang="en-US" sz="600" dirty="0">
                  <a:solidFill>
                    <a:schemeClr val="accent6"/>
                  </a:solidFill>
                  <a:latin typeface="+mj-lt"/>
                  <a:ea typeface="Montserrat"/>
                  <a:cs typeface="+mj-lt"/>
                  <a:sym typeface="Montserrat"/>
                </a:endParaRPr>
              </a:p>
            </p:txBody>
          </p:sp>
        </p:grpSp>
        <p:grpSp>
          <p:nvGrpSpPr>
            <p:cNvPr id="5" name="Group 4"/>
            <p:cNvGrpSpPr/>
            <p:nvPr/>
          </p:nvGrpSpPr>
          <p:grpSpPr>
            <a:xfrm>
              <a:off x="3825622" y="1461242"/>
              <a:ext cx="4706886" cy="2536474"/>
              <a:chOff x="3825622" y="1461242"/>
              <a:chExt cx="4706886" cy="2536474"/>
            </a:xfrm>
          </p:grpSpPr>
          <p:grpSp>
            <p:nvGrpSpPr>
              <p:cNvPr id="46" name="Group 45"/>
              <p:cNvGrpSpPr/>
              <p:nvPr/>
            </p:nvGrpSpPr>
            <p:grpSpPr>
              <a:xfrm>
                <a:off x="3825622" y="1461242"/>
                <a:ext cx="4706886" cy="2536474"/>
                <a:chOff x="1611364" y="1354852"/>
                <a:chExt cx="4706886" cy="2536474"/>
              </a:xfrm>
            </p:grpSpPr>
            <p:cxnSp>
              <p:nvCxnSpPr>
                <p:cNvPr id="47" name="Straight Connector 46"/>
                <p:cNvCxnSpPr/>
                <p:nvPr/>
              </p:nvCxnSpPr>
              <p:spPr>
                <a:xfrm>
                  <a:off x="2267043" y="3663463"/>
                  <a:ext cx="3181546" cy="0"/>
                </a:xfrm>
                <a:prstGeom prst="line">
                  <a:avLst/>
                </a:prstGeom>
                <a:ln w="28575"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49"/>
                <p:cNvCxnSpPr/>
                <p:nvPr/>
              </p:nvCxnSpPr>
              <p:spPr>
                <a:xfrm>
                  <a:off x="2257321" y="1560466"/>
                  <a:ext cx="0" cy="2114533"/>
                </a:xfrm>
                <a:prstGeom prst="line">
                  <a:avLst/>
                </a:prstGeom>
                <a:ln w="28575"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8" name="Google Shape;898;p88"/>
                <p:cNvSpPr txBox="1"/>
                <p:nvPr/>
              </p:nvSpPr>
              <p:spPr>
                <a:xfrm>
                  <a:off x="1611364" y="1354852"/>
                  <a:ext cx="988648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dirty="0" err="1">
                      <a:solidFill>
                        <a:schemeClr val="accent6"/>
                      </a:solidFill>
                      <a:latin typeface="+mj-lt"/>
                      <a:ea typeface="Montserrat"/>
                      <a:cs typeface="+mj-lt"/>
                      <a:sym typeface="Montserrat"/>
                    </a:rPr>
                    <a:t>Explainability</a:t>
                  </a:r>
                  <a:endParaRPr lang="en-US" sz="1000" dirty="0" err="1">
                    <a:solidFill>
                      <a:schemeClr val="accent6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  <p:sp>
              <p:nvSpPr>
                <p:cNvPr id="59" name="Google Shape;898;p88"/>
                <p:cNvSpPr txBox="1"/>
                <p:nvPr/>
              </p:nvSpPr>
              <p:spPr>
                <a:xfrm>
                  <a:off x="2332195" y="3674999"/>
                  <a:ext cx="548250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dirty="0">
                      <a:solidFill>
                        <a:schemeClr val="accent6"/>
                      </a:solidFill>
                      <a:latin typeface="+mj-lt"/>
                      <a:ea typeface="Montserrat"/>
                      <a:cs typeface="+mj-lt"/>
                      <a:sym typeface="Montserrat"/>
                    </a:rPr>
                    <a:t>Simple</a:t>
                  </a:r>
                  <a:endParaRPr lang="en-US" sz="1000" dirty="0">
                    <a:solidFill>
                      <a:schemeClr val="accent6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  <p:sp>
              <p:nvSpPr>
                <p:cNvPr id="60" name="Google Shape;898;p88"/>
                <p:cNvSpPr txBox="1"/>
                <p:nvPr/>
              </p:nvSpPr>
              <p:spPr>
                <a:xfrm>
                  <a:off x="4735918" y="3695888"/>
                  <a:ext cx="712671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dirty="0">
                      <a:solidFill>
                        <a:schemeClr val="accent6"/>
                      </a:solidFill>
                      <a:latin typeface="+mj-lt"/>
                      <a:ea typeface="Montserrat"/>
                      <a:cs typeface="+mj-lt"/>
                      <a:sym typeface="Montserrat"/>
                    </a:rPr>
                    <a:t>Complex</a:t>
                  </a:r>
                  <a:endParaRPr lang="en-US" sz="1000" dirty="0">
                    <a:solidFill>
                      <a:schemeClr val="accent6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  <p:pic>
              <p:nvPicPr>
                <p:cNvPr id="61" name="Picture 2" descr="Linear regression - Free arrows icons"/>
                <p:cNvPicPr>
                  <a:picLocks noChangeAspect="1" noChangeArrowheads="1"/>
                </p:cNvPicPr>
                <p:nvPr/>
              </p:nvPicPr>
              <p:blipFill>
                <a:blip r:embed="rId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371412" y="1678538"/>
                  <a:ext cx="457200" cy="4572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62" name="Picture 4" descr="Decision-tree Icons - Free SVG &amp; PNG Decision-tree Images - Noun Project"/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549905" y="2486851"/>
                  <a:ext cx="457200" cy="4572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63" name="Picture 6" descr="Neural network - Free networking icons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801168" y="3127480"/>
                  <a:ext cx="457200" cy="4572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64" name="Picture 8" descr="Machine learning, classification, data, scatter, statistics, curve, regression  icon - Download on Iconfinder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017576" y="2135738"/>
                  <a:ext cx="457200" cy="4572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65" name="Picture 10" descr="Cost-sensitive business failure prediction when misclassification costs are  uncertain: A heterogeneous ensemble selection approa"/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170552" y="2800107"/>
                  <a:ext cx="392966" cy="4572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66" name="Google Shape;898;p88"/>
                <p:cNvSpPr txBox="1"/>
                <p:nvPr/>
              </p:nvSpPr>
              <p:spPr>
                <a:xfrm>
                  <a:off x="2828613" y="1658185"/>
                  <a:ext cx="320988" cy="16004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800" dirty="0">
                      <a:solidFill>
                        <a:schemeClr val="accent6"/>
                      </a:solidFill>
                      <a:latin typeface="+mj-lt"/>
                      <a:ea typeface="Montserrat"/>
                      <a:cs typeface="+mj-lt"/>
                      <a:sym typeface="Montserrat"/>
                    </a:rPr>
                    <a:t>OLS</a:t>
                  </a:r>
                  <a:endParaRPr lang="en-US" sz="800" dirty="0">
                    <a:solidFill>
                      <a:schemeClr val="accent6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  <p:sp>
              <p:nvSpPr>
                <p:cNvPr id="67" name="Google Shape;898;p88"/>
                <p:cNvSpPr txBox="1"/>
                <p:nvPr/>
              </p:nvSpPr>
              <p:spPr>
                <a:xfrm>
                  <a:off x="3549904" y="2135738"/>
                  <a:ext cx="514095" cy="16004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800" dirty="0">
                      <a:solidFill>
                        <a:schemeClr val="accent6"/>
                      </a:solidFill>
                      <a:latin typeface="+mj-lt"/>
                      <a:ea typeface="Montserrat"/>
                      <a:cs typeface="+mj-lt"/>
                      <a:sym typeface="Montserrat"/>
                    </a:rPr>
                    <a:t>Logistic</a:t>
                  </a:r>
                  <a:endParaRPr lang="en-US" sz="800" dirty="0">
                    <a:solidFill>
                      <a:schemeClr val="accent6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  <p:sp>
              <p:nvSpPr>
                <p:cNvPr id="68" name="Google Shape;898;p88"/>
                <p:cNvSpPr txBox="1"/>
                <p:nvPr/>
              </p:nvSpPr>
              <p:spPr>
                <a:xfrm>
                  <a:off x="3977982" y="2521732"/>
                  <a:ext cx="757936" cy="16004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800" dirty="0">
                      <a:solidFill>
                        <a:schemeClr val="accent6"/>
                      </a:solidFill>
                      <a:latin typeface="+mj-lt"/>
                      <a:ea typeface="Montserrat"/>
                      <a:cs typeface="+mj-lt"/>
                      <a:sym typeface="Montserrat"/>
                    </a:rPr>
                    <a:t>Decision Tree</a:t>
                  </a:r>
                  <a:endParaRPr lang="en-US" sz="800" dirty="0">
                    <a:solidFill>
                      <a:schemeClr val="accent6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  <p:sp>
              <p:nvSpPr>
                <p:cNvPr id="69" name="Google Shape;898;p88"/>
                <p:cNvSpPr txBox="1"/>
                <p:nvPr/>
              </p:nvSpPr>
              <p:spPr>
                <a:xfrm>
                  <a:off x="4563518" y="2827704"/>
                  <a:ext cx="967332" cy="16004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800" dirty="0">
                      <a:solidFill>
                        <a:schemeClr val="accent6"/>
                      </a:solidFill>
                      <a:latin typeface="+mj-lt"/>
                      <a:ea typeface="Montserrat"/>
                      <a:cs typeface="+mj-lt"/>
                      <a:sym typeface="Montserrat"/>
                    </a:rPr>
                    <a:t>Random Forest</a:t>
                  </a:r>
                  <a:endParaRPr lang="en-US" sz="800" dirty="0">
                    <a:solidFill>
                      <a:schemeClr val="accent6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  <p:sp>
              <p:nvSpPr>
                <p:cNvPr id="70" name="Google Shape;898;p88"/>
                <p:cNvSpPr txBox="1"/>
                <p:nvPr/>
              </p:nvSpPr>
              <p:spPr>
                <a:xfrm>
                  <a:off x="5350918" y="3143713"/>
                  <a:ext cx="967332" cy="16004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800" dirty="0">
                      <a:solidFill>
                        <a:schemeClr val="accent6"/>
                      </a:solidFill>
                      <a:latin typeface="+mj-lt"/>
                      <a:ea typeface="Montserrat"/>
                      <a:cs typeface="+mj-lt"/>
                      <a:sym typeface="Montserrat"/>
                    </a:rPr>
                    <a:t>Neural Network</a:t>
                  </a:r>
                  <a:endParaRPr lang="en-US" sz="800" dirty="0">
                    <a:solidFill>
                      <a:schemeClr val="accent6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</p:grpSp>
          <p:sp>
            <p:nvSpPr>
              <p:cNvPr id="76" name="Rectangle 75"/>
              <p:cNvSpPr/>
              <p:nvPr/>
            </p:nvSpPr>
            <p:spPr>
              <a:xfrm>
                <a:off x="4481302" y="1695993"/>
                <a:ext cx="1796956" cy="2062316"/>
              </a:xfrm>
              <a:prstGeom prst="rect">
                <a:avLst/>
              </a:prstGeom>
              <a:solidFill>
                <a:srgbClr val="92D050">
                  <a:alpha val="25000"/>
                </a:srgb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+mj-lt"/>
                </a:endParaRPr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6278257" y="1690354"/>
                <a:ext cx="1384590" cy="2067963"/>
              </a:xfrm>
              <a:prstGeom prst="rect">
                <a:avLst/>
              </a:prstGeom>
              <a:solidFill>
                <a:srgbClr val="FF0000">
                  <a:alpha val="25000"/>
                </a:srgb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+mj-lt"/>
                  <a:cs typeface="+mj-lt"/>
                </a:endParaRPr>
              </a:p>
            </p:txBody>
          </p:sp>
        </p:grpSp>
      </p:grpSp>
    </p:spTree>
  </p:cSld>
  <p:clrMapOvr>
    <a:masterClrMapping/>
  </p:clrMapOvr>
  <p:transition spd="med">
    <p:fade/>
  </p:transition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93100" y="420575"/>
            <a:ext cx="8181300" cy="502800"/>
          </a:xfrm>
        </p:spPr>
        <p:txBody>
          <a:bodyPr/>
          <a:lstStyle/>
          <a:p>
            <a:r>
              <a:rPr lang="en-US" dirty="0"/>
              <a:t>Model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7331103" y="141172"/>
            <a:ext cx="914400" cy="914400"/>
            <a:chOff x="7331103" y="141172"/>
            <a:chExt cx="914400" cy="914400"/>
          </a:xfrm>
        </p:grpSpPr>
        <p:grpSp>
          <p:nvGrpSpPr>
            <p:cNvPr id="28" name="Group 27"/>
            <p:cNvGrpSpPr/>
            <p:nvPr/>
          </p:nvGrpSpPr>
          <p:grpSpPr>
            <a:xfrm>
              <a:off x="7331103" y="141172"/>
              <a:ext cx="914400" cy="914400"/>
              <a:chOff x="5776624" y="2188023"/>
              <a:chExt cx="1695840" cy="1816343"/>
            </a:xfrm>
          </p:grpSpPr>
          <p:grpSp>
            <p:nvGrpSpPr>
              <p:cNvPr id="29" name="Group 28"/>
              <p:cNvGrpSpPr/>
              <p:nvPr/>
            </p:nvGrpSpPr>
            <p:grpSpPr>
              <a:xfrm>
                <a:off x="6578825" y="2188023"/>
                <a:ext cx="58419" cy="1816343"/>
                <a:chOff x="7482841" y="2111311"/>
                <a:chExt cx="58419" cy="1816343"/>
              </a:xfrm>
            </p:grpSpPr>
            <p:cxnSp>
              <p:nvCxnSpPr>
                <p:cNvPr id="42" name="Connector: Curved 41"/>
                <p:cNvCxnSpPr>
                  <a:stCxn id="44" idx="1"/>
                  <a:endCxn id="45" idx="1"/>
                </p:cNvCxnSpPr>
                <p:nvPr/>
              </p:nvCxnSpPr>
              <p:spPr>
                <a:xfrm rot="10800000">
                  <a:off x="7482841" y="2209031"/>
                  <a:ext cx="12700" cy="1620905"/>
                </a:xfrm>
                <a:prstGeom prst="curvedConnector3">
                  <a:avLst>
                    <a:gd name="adj1" fmla="val 5850000"/>
                  </a:avLst>
                </a:prstGeom>
                <a:ln w="19050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Connector: Curved 42"/>
                <p:cNvCxnSpPr>
                  <a:stCxn id="45" idx="3"/>
                  <a:endCxn id="44" idx="3"/>
                </p:cNvCxnSpPr>
                <p:nvPr/>
              </p:nvCxnSpPr>
              <p:spPr>
                <a:xfrm>
                  <a:off x="7528560" y="2209030"/>
                  <a:ext cx="12700" cy="1620905"/>
                </a:xfrm>
                <a:prstGeom prst="curvedConnector3">
                  <a:avLst>
                    <a:gd name="adj1" fmla="val 6300000"/>
                  </a:avLst>
                </a:prstGeom>
                <a:ln w="19050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4" name="Google Shape;898;p88"/>
                <p:cNvSpPr txBox="1"/>
                <p:nvPr/>
              </p:nvSpPr>
              <p:spPr>
                <a:xfrm>
                  <a:off x="7482841" y="3732216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  <p:sp>
              <p:nvSpPr>
                <p:cNvPr id="45" name="Google Shape;898;p88"/>
                <p:cNvSpPr txBox="1"/>
                <p:nvPr/>
              </p:nvSpPr>
              <p:spPr>
                <a:xfrm>
                  <a:off x="7482841" y="2111311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</p:grpSp>
          <p:grpSp>
            <p:nvGrpSpPr>
              <p:cNvPr id="30" name="Group 29"/>
              <p:cNvGrpSpPr/>
              <p:nvPr/>
            </p:nvGrpSpPr>
            <p:grpSpPr>
              <a:xfrm>
                <a:off x="6578825" y="2692608"/>
                <a:ext cx="58419" cy="1311758"/>
                <a:chOff x="5889186" y="1248788"/>
                <a:chExt cx="58419" cy="1311758"/>
              </a:xfrm>
            </p:grpSpPr>
            <p:cxnSp>
              <p:nvCxnSpPr>
                <p:cNvPr id="38" name="Connector: Curved 37"/>
                <p:cNvCxnSpPr>
                  <a:stCxn id="40" idx="1"/>
                  <a:endCxn id="41" idx="1"/>
                </p:cNvCxnSpPr>
                <p:nvPr/>
              </p:nvCxnSpPr>
              <p:spPr>
                <a:xfrm rot="10800000">
                  <a:off x="5889186" y="1346507"/>
                  <a:ext cx="12700" cy="1116320"/>
                </a:xfrm>
                <a:prstGeom prst="curvedConnector3">
                  <a:avLst>
                    <a:gd name="adj1" fmla="val 4300000"/>
                  </a:avLst>
                </a:prstGeom>
                <a:ln w="19050">
                  <a:solidFill>
                    <a:schemeClr val="accent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nector: Curved 38"/>
                <p:cNvCxnSpPr>
                  <a:stCxn id="41" idx="3"/>
                  <a:endCxn id="40" idx="3"/>
                </p:cNvCxnSpPr>
                <p:nvPr/>
              </p:nvCxnSpPr>
              <p:spPr>
                <a:xfrm>
                  <a:off x="5934905" y="1346507"/>
                  <a:ext cx="12700" cy="1116320"/>
                </a:xfrm>
                <a:prstGeom prst="curvedConnector3">
                  <a:avLst>
                    <a:gd name="adj1" fmla="val 4300000"/>
                  </a:avLst>
                </a:prstGeom>
                <a:ln w="19050">
                  <a:solidFill>
                    <a:schemeClr val="accent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0" name="Google Shape;898;p88"/>
                <p:cNvSpPr txBox="1"/>
                <p:nvPr/>
              </p:nvSpPr>
              <p:spPr>
                <a:xfrm>
                  <a:off x="5889186" y="2365108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  <p:sp>
              <p:nvSpPr>
                <p:cNvPr id="41" name="Google Shape;898;p88"/>
                <p:cNvSpPr txBox="1"/>
                <p:nvPr/>
              </p:nvSpPr>
              <p:spPr>
                <a:xfrm>
                  <a:off x="5889186" y="1248788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</p:grpSp>
          <p:sp>
            <p:nvSpPr>
              <p:cNvPr id="31" name="Oval 30"/>
              <p:cNvSpPr/>
              <p:nvPr/>
            </p:nvSpPr>
            <p:spPr>
              <a:xfrm>
                <a:off x="5776624" y="2188023"/>
                <a:ext cx="1695840" cy="1807446"/>
              </a:xfrm>
              <a:prstGeom prst="ellipse">
                <a:avLst/>
              </a:prstGeom>
              <a:solidFill>
                <a:schemeClr val="bg1">
                  <a:alpha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+mj-lt"/>
                </a:endParaRPr>
              </a:p>
            </p:txBody>
          </p:sp>
          <p:grpSp>
            <p:nvGrpSpPr>
              <p:cNvPr id="32" name="Group 31"/>
              <p:cNvGrpSpPr/>
              <p:nvPr/>
            </p:nvGrpSpPr>
            <p:grpSpPr>
              <a:xfrm>
                <a:off x="6578825" y="3138427"/>
                <a:ext cx="58419" cy="768220"/>
                <a:chOff x="1190898" y="3138427"/>
                <a:chExt cx="58419" cy="768220"/>
              </a:xfrm>
            </p:grpSpPr>
            <p:cxnSp>
              <p:nvCxnSpPr>
                <p:cNvPr id="36" name="Connector: Curved 35"/>
                <p:cNvCxnSpPr>
                  <a:stCxn id="34" idx="1"/>
                  <a:endCxn id="35" idx="1"/>
                </p:cNvCxnSpPr>
                <p:nvPr/>
              </p:nvCxnSpPr>
              <p:spPr>
                <a:xfrm rot="10800000">
                  <a:off x="1190898" y="3138427"/>
                  <a:ext cx="12700" cy="768220"/>
                </a:xfrm>
                <a:prstGeom prst="curvedConnector3">
                  <a:avLst>
                    <a:gd name="adj1" fmla="val 2950000"/>
                  </a:avLst>
                </a:prstGeom>
                <a:ln w="19050">
                  <a:solidFill>
                    <a:schemeClr val="accent5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Connector: Curved 36"/>
                <p:cNvCxnSpPr>
                  <a:stCxn id="35" idx="3"/>
                  <a:endCxn id="34" idx="3"/>
                </p:cNvCxnSpPr>
                <p:nvPr/>
              </p:nvCxnSpPr>
              <p:spPr>
                <a:xfrm>
                  <a:off x="1236617" y="3138427"/>
                  <a:ext cx="12700" cy="768220"/>
                </a:xfrm>
                <a:prstGeom prst="curvedConnector3">
                  <a:avLst>
                    <a:gd name="adj1" fmla="val 3000000"/>
                  </a:avLst>
                </a:prstGeom>
                <a:ln w="19050">
                  <a:solidFill>
                    <a:schemeClr val="accent5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3" name="Group 32"/>
              <p:cNvGrpSpPr/>
              <p:nvPr/>
            </p:nvGrpSpPr>
            <p:grpSpPr>
              <a:xfrm>
                <a:off x="6578825" y="3040708"/>
                <a:ext cx="45719" cy="963658"/>
                <a:chOff x="5501641" y="2963996"/>
                <a:chExt cx="45719" cy="963658"/>
              </a:xfrm>
            </p:grpSpPr>
            <p:sp>
              <p:nvSpPr>
                <p:cNvPr id="34" name="Google Shape;898;p88"/>
                <p:cNvSpPr txBox="1"/>
                <p:nvPr/>
              </p:nvSpPr>
              <p:spPr>
                <a:xfrm>
                  <a:off x="5501641" y="3732216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  <p:sp>
              <p:nvSpPr>
                <p:cNvPr id="35" name="Google Shape;898;p88"/>
                <p:cNvSpPr txBox="1"/>
                <p:nvPr/>
              </p:nvSpPr>
              <p:spPr>
                <a:xfrm>
                  <a:off x="5501641" y="2963996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</p:grpSp>
        </p:grpSp>
        <p:sp>
          <p:nvSpPr>
            <p:cNvPr id="9" name="Google Shape;898;p88"/>
            <p:cNvSpPr txBox="1"/>
            <p:nvPr/>
          </p:nvSpPr>
          <p:spPr>
            <a:xfrm>
              <a:off x="7436418" y="766157"/>
              <a:ext cx="668161" cy="1069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4" tIns="9144" rIns="9144" bIns="9144" anchor="t" anchorCtr="0">
              <a:spAutoFit/>
            </a:bodyPr>
            <a:lstStyle/>
            <a:p>
              <a:pPr marR="0" lvl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500" b="1" dirty="0">
                  <a:solidFill>
                    <a:schemeClr val="accent5"/>
                  </a:solidFill>
                  <a:latin typeface="+mj-lt"/>
                  <a:ea typeface="Montserrat"/>
                  <a:cs typeface="+mj-lt"/>
                  <a:sym typeface="Montserrat"/>
                </a:rPr>
                <a:t>Build</a:t>
              </a:r>
              <a:endParaRPr lang="en-US" sz="500" b="1" dirty="0">
                <a:solidFill>
                  <a:schemeClr val="accent5"/>
                </a:solidFill>
                <a:latin typeface="+mj-lt"/>
                <a:ea typeface="Montserrat"/>
                <a:cs typeface="+mj-lt"/>
                <a:sym typeface="Montserrat"/>
              </a:endParaRPr>
            </a:p>
          </p:txBody>
        </p:sp>
      </p:grpSp>
      <p:sp>
        <p:nvSpPr>
          <p:cNvPr id="25" name="Google Shape;898;p88"/>
          <p:cNvSpPr txBox="1"/>
          <p:nvPr/>
        </p:nvSpPr>
        <p:spPr>
          <a:xfrm>
            <a:off x="611492" y="918785"/>
            <a:ext cx="5156262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Hyperparameter tuning</a:t>
            </a:r>
            <a:endParaRPr lang="en-US" sz="12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</p:spTree>
  </p:cSld>
  <p:clrMapOvr>
    <a:masterClrMapping/>
  </p:clrMapOvr>
  <p:transition spd="med">
    <p:fade/>
  </p:transition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93100" y="420575"/>
            <a:ext cx="8181300" cy="502800"/>
          </a:xfrm>
        </p:spPr>
        <p:txBody>
          <a:bodyPr/>
          <a:lstStyle/>
          <a:p>
            <a:r>
              <a:rPr lang="en-US" dirty="0"/>
              <a:t>Model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7331103" y="141172"/>
            <a:ext cx="914400" cy="914400"/>
            <a:chOff x="7331103" y="141172"/>
            <a:chExt cx="914400" cy="914400"/>
          </a:xfrm>
        </p:grpSpPr>
        <p:grpSp>
          <p:nvGrpSpPr>
            <p:cNvPr id="28" name="Group 27"/>
            <p:cNvGrpSpPr/>
            <p:nvPr/>
          </p:nvGrpSpPr>
          <p:grpSpPr>
            <a:xfrm>
              <a:off x="7331103" y="141172"/>
              <a:ext cx="914400" cy="914400"/>
              <a:chOff x="5776624" y="2188023"/>
              <a:chExt cx="1695840" cy="1816343"/>
            </a:xfrm>
          </p:grpSpPr>
          <p:grpSp>
            <p:nvGrpSpPr>
              <p:cNvPr id="29" name="Group 28"/>
              <p:cNvGrpSpPr/>
              <p:nvPr/>
            </p:nvGrpSpPr>
            <p:grpSpPr>
              <a:xfrm>
                <a:off x="6578825" y="2188023"/>
                <a:ext cx="58419" cy="1816343"/>
                <a:chOff x="7482841" y="2111311"/>
                <a:chExt cx="58419" cy="1816343"/>
              </a:xfrm>
            </p:grpSpPr>
            <p:cxnSp>
              <p:nvCxnSpPr>
                <p:cNvPr id="42" name="Connector: Curved 41"/>
                <p:cNvCxnSpPr>
                  <a:stCxn id="44" idx="1"/>
                  <a:endCxn id="45" idx="1"/>
                </p:cNvCxnSpPr>
                <p:nvPr/>
              </p:nvCxnSpPr>
              <p:spPr>
                <a:xfrm rot="10800000">
                  <a:off x="7482841" y="2209031"/>
                  <a:ext cx="12700" cy="1620905"/>
                </a:xfrm>
                <a:prstGeom prst="curvedConnector3">
                  <a:avLst>
                    <a:gd name="adj1" fmla="val 5850000"/>
                  </a:avLst>
                </a:prstGeom>
                <a:ln w="19050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Connector: Curved 42"/>
                <p:cNvCxnSpPr>
                  <a:stCxn id="45" idx="3"/>
                  <a:endCxn id="44" idx="3"/>
                </p:cNvCxnSpPr>
                <p:nvPr/>
              </p:nvCxnSpPr>
              <p:spPr>
                <a:xfrm>
                  <a:off x="7528560" y="2209030"/>
                  <a:ext cx="12700" cy="1620905"/>
                </a:xfrm>
                <a:prstGeom prst="curvedConnector3">
                  <a:avLst>
                    <a:gd name="adj1" fmla="val 6300000"/>
                  </a:avLst>
                </a:prstGeom>
                <a:ln w="19050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4" name="Google Shape;898;p88"/>
                <p:cNvSpPr txBox="1"/>
                <p:nvPr/>
              </p:nvSpPr>
              <p:spPr>
                <a:xfrm>
                  <a:off x="7482841" y="3732216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  <p:sp>
              <p:nvSpPr>
                <p:cNvPr id="45" name="Google Shape;898;p88"/>
                <p:cNvSpPr txBox="1"/>
                <p:nvPr/>
              </p:nvSpPr>
              <p:spPr>
                <a:xfrm>
                  <a:off x="7482841" y="2111311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</p:grpSp>
          <p:grpSp>
            <p:nvGrpSpPr>
              <p:cNvPr id="30" name="Group 29"/>
              <p:cNvGrpSpPr/>
              <p:nvPr/>
            </p:nvGrpSpPr>
            <p:grpSpPr>
              <a:xfrm>
                <a:off x="6578825" y="2692608"/>
                <a:ext cx="58419" cy="1311758"/>
                <a:chOff x="5889186" y="1248788"/>
                <a:chExt cx="58419" cy="1311758"/>
              </a:xfrm>
            </p:grpSpPr>
            <p:cxnSp>
              <p:nvCxnSpPr>
                <p:cNvPr id="38" name="Connector: Curved 37"/>
                <p:cNvCxnSpPr>
                  <a:stCxn id="40" idx="1"/>
                  <a:endCxn id="41" idx="1"/>
                </p:cNvCxnSpPr>
                <p:nvPr/>
              </p:nvCxnSpPr>
              <p:spPr>
                <a:xfrm rot="10800000">
                  <a:off x="5889186" y="1346507"/>
                  <a:ext cx="12700" cy="1116320"/>
                </a:xfrm>
                <a:prstGeom prst="curvedConnector3">
                  <a:avLst>
                    <a:gd name="adj1" fmla="val 4300000"/>
                  </a:avLst>
                </a:prstGeom>
                <a:ln w="19050">
                  <a:solidFill>
                    <a:schemeClr val="accent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nector: Curved 38"/>
                <p:cNvCxnSpPr>
                  <a:stCxn id="41" idx="3"/>
                  <a:endCxn id="40" idx="3"/>
                </p:cNvCxnSpPr>
                <p:nvPr/>
              </p:nvCxnSpPr>
              <p:spPr>
                <a:xfrm>
                  <a:off x="5934905" y="1346507"/>
                  <a:ext cx="12700" cy="1116320"/>
                </a:xfrm>
                <a:prstGeom prst="curvedConnector3">
                  <a:avLst>
                    <a:gd name="adj1" fmla="val 4300000"/>
                  </a:avLst>
                </a:prstGeom>
                <a:ln w="19050">
                  <a:solidFill>
                    <a:schemeClr val="accent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0" name="Google Shape;898;p88"/>
                <p:cNvSpPr txBox="1"/>
                <p:nvPr/>
              </p:nvSpPr>
              <p:spPr>
                <a:xfrm>
                  <a:off x="5889186" y="2365108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  <p:sp>
              <p:nvSpPr>
                <p:cNvPr id="41" name="Google Shape;898;p88"/>
                <p:cNvSpPr txBox="1"/>
                <p:nvPr/>
              </p:nvSpPr>
              <p:spPr>
                <a:xfrm>
                  <a:off x="5889186" y="1248788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</p:grpSp>
          <p:sp>
            <p:nvSpPr>
              <p:cNvPr id="31" name="Oval 30"/>
              <p:cNvSpPr/>
              <p:nvPr/>
            </p:nvSpPr>
            <p:spPr>
              <a:xfrm>
                <a:off x="5776624" y="2188023"/>
                <a:ext cx="1695840" cy="1807446"/>
              </a:xfrm>
              <a:prstGeom prst="ellipse">
                <a:avLst/>
              </a:prstGeom>
              <a:solidFill>
                <a:schemeClr val="bg1">
                  <a:alpha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+mj-lt"/>
                </a:endParaRPr>
              </a:p>
            </p:txBody>
          </p:sp>
          <p:grpSp>
            <p:nvGrpSpPr>
              <p:cNvPr id="32" name="Group 31"/>
              <p:cNvGrpSpPr/>
              <p:nvPr/>
            </p:nvGrpSpPr>
            <p:grpSpPr>
              <a:xfrm>
                <a:off x="6578825" y="3138427"/>
                <a:ext cx="58419" cy="768220"/>
                <a:chOff x="1190898" y="3138427"/>
                <a:chExt cx="58419" cy="768220"/>
              </a:xfrm>
            </p:grpSpPr>
            <p:cxnSp>
              <p:nvCxnSpPr>
                <p:cNvPr id="36" name="Connector: Curved 35"/>
                <p:cNvCxnSpPr>
                  <a:stCxn id="34" idx="1"/>
                  <a:endCxn id="35" idx="1"/>
                </p:cNvCxnSpPr>
                <p:nvPr/>
              </p:nvCxnSpPr>
              <p:spPr>
                <a:xfrm rot="10800000">
                  <a:off x="1190898" y="3138427"/>
                  <a:ext cx="12700" cy="768220"/>
                </a:xfrm>
                <a:prstGeom prst="curvedConnector3">
                  <a:avLst>
                    <a:gd name="adj1" fmla="val 2950000"/>
                  </a:avLst>
                </a:prstGeom>
                <a:ln w="19050">
                  <a:solidFill>
                    <a:schemeClr val="accent5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Connector: Curved 36"/>
                <p:cNvCxnSpPr>
                  <a:stCxn id="35" idx="3"/>
                  <a:endCxn id="34" idx="3"/>
                </p:cNvCxnSpPr>
                <p:nvPr/>
              </p:nvCxnSpPr>
              <p:spPr>
                <a:xfrm>
                  <a:off x="1236617" y="3138427"/>
                  <a:ext cx="12700" cy="768220"/>
                </a:xfrm>
                <a:prstGeom prst="curvedConnector3">
                  <a:avLst>
                    <a:gd name="adj1" fmla="val 3000000"/>
                  </a:avLst>
                </a:prstGeom>
                <a:ln w="19050">
                  <a:solidFill>
                    <a:schemeClr val="accent5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3" name="Group 32"/>
              <p:cNvGrpSpPr/>
              <p:nvPr/>
            </p:nvGrpSpPr>
            <p:grpSpPr>
              <a:xfrm>
                <a:off x="6578825" y="3040708"/>
                <a:ext cx="45719" cy="963658"/>
                <a:chOff x="5501641" y="2963996"/>
                <a:chExt cx="45719" cy="963658"/>
              </a:xfrm>
            </p:grpSpPr>
            <p:sp>
              <p:nvSpPr>
                <p:cNvPr id="34" name="Google Shape;898;p88"/>
                <p:cNvSpPr txBox="1"/>
                <p:nvPr/>
              </p:nvSpPr>
              <p:spPr>
                <a:xfrm>
                  <a:off x="5501641" y="3732216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  <p:sp>
              <p:nvSpPr>
                <p:cNvPr id="35" name="Google Shape;898;p88"/>
                <p:cNvSpPr txBox="1"/>
                <p:nvPr/>
              </p:nvSpPr>
              <p:spPr>
                <a:xfrm>
                  <a:off x="5501641" y="2963996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</p:grpSp>
        </p:grpSp>
        <p:sp>
          <p:nvSpPr>
            <p:cNvPr id="9" name="Google Shape;898;p88"/>
            <p:cNvSpPr txBox="1"/>
            <p:nvPr/>
          </p:nvSpPr>
          <p:spPr>
            <a:xfrm>
              <a:off x="7436418" y="766157"/>
              <a:ext cx="668161" cy="1069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4" tIns="9144" rIns="9144" bIns="9144" anchor="t" anchorCtr="0">
              <a:spAutoFit/>
            </a:bodyPr>
            <a:lstStyle/>
            <a:p>
              <a:pPr marR="0" lvl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500" b="1" dirty="0">
                  <a:solidFill>
                    <a:schemeClr val="accent5"/>
                  </a:solidFill>
                  <a:latin typeface="+mj-lt"/>
                  <a:ea typeface="Montserrat"/>
                  <a:cs typeface="+mj-lt"/>
                  <a:sym typeface="Montserrat"/>
                </a:rPr>
                <a:t>Build</a:t>
              </a:r>
              <a:endParaRPr lang="en-US" sz="500" b="1" dirty="0">
                <a:solidFill>
                  <a:schemeClr val="accent5"/>
                </a:solidFill>
                <a:latin typeface="+mj-lt"/>
                <a:ea typeface="Montserrat"/>
                <a:cs typeface="+mj-lt"/>
                <a:sym typeface="Montserrat"/>
              </a:endParaRPr>
            </a:p>
          </p:txBody>
        </p:sp>
      </p:grpSp>
      <p:sp>
        <p:nvSpPr>
          <p:cNvPr id="25" name="Google Shape;898;p88"/>
          <p:cNvSpPr txBox="1"/>
          <p:nvPr/>
        </p:nvSpPr>
        <p:spPr>
          <a:xfrm>
            <a:off x="611492" y="918785"/>
            <a:ext cx="5156262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Hyperparameter tuning</a:t>
            </a:r>
            <a:endParaRPr lang="en-US" sz="12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sp>
        <p:nvSpPr>
          <p:cNvPr id="51" name="Google Shape;898;p88"/>
          <p:cNvSpPr txBox="1"/>
          <p:nvPr/>
        </p:nvSpPr>
        <p:spPr>
          <a:xfrm>
            <a:off x="1596229" y="2399912"/>
            <a:ext cx="793597" cy="160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Learning Rate</a:t>
            </a:r>
            <a:endParaRPr lang="en-US" sz="800" b="1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sp>
        <p:nvSpPr>
          <p:cNvPr id="52" name="Google Shape;898;p88"/>
          <p:cNvSpPr txBox="1"/>
          <p:nvPr/>
        </p:nvSpPr>
        <p:spPr>
          <a:xfrm>
            <a:off x="611492" y="2799095"/>
            <a:ext cx="589616" cy="160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Batch size</a:t>
            </a:r>
            <a:endParaRPr lang="en-US" sz="800" b="1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sp>
        <p:nvSpPr>
          <p:cNvPr id="53" name="Google Shape;898;p88"/>
          <p:cNvSpPr txBox="1"/>
          <p:nvPr/>
        </p:nvSpPr>
        <p:spPr>
          <a:xfrm>
            <a:off x="611492" y="2086476"/>
            <a:ext cx="906137" cy="160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b="1" dirty="0" err="1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Relu</a:t>
            </a:r>
            <a:r>
              <a:rPr lang="en-US" sz="8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 Activation</a:t>
            </a:r>
            <a:endParaRPr lang="en-US" sz="800" b="1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089791" y="2482571"/>
          <a:ext cx="1926048" cy="1412260"/>
        </p:xfrm>
        <a:graphic>
          <a:graphicData uri="http://schemas.openxmlformats.org/drawingml/2006/table">
            <a:tbl>
              <a:tblPr firstRow="1" bandRow="1">
                <a:tableStyleId>{1C0F7094-B396-4FEA-AA39-9D621820287D}</a:tableStyleId>
              </a:tblPr>
              <a:tblGrid>
                <a:gridCol w="481512"/>
                <a:gridCol w="481512"/>
                <a:gridCol w="494030"/>
                <a:gridCol w="468994"/>
              </a:tblGrid>
              <a:tr h="353065"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+mj-lt"/>
                        <a:cs typeface="+mj-lt"/>
                      </a:endParaRPr>
                    </a:p>
                  </a:txBody>
                  <a:tcPr marL="9826" marR="9826" marT="9826" marB="982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+mj-lt"/>
                          <a:cs typeface="+mj-lt"/>
                        </a:rPr>
                        <a:t>0.01</a:t>
                      </a:r>
                      <a:endParaRPr lang="en-US" sz="800" dirty="0">
                        <a:latin typeface="+mj-lt"/>
                        <a:cs typeface="+mj-lt"/>
                      </a:endParaRPr>
                    </a:p>
                  </a:txBody>
                  <a:tcPr marL="9826" marR="9826" marT="9826" marB="982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+mj-lt"/>
                          <a:cs typeface="+mj-lt"/>
                        </a:rPr>
                        <a:t>0.001</a:t>
                      </a:r>
                      <a:endParaRPr lang="en-US" sz="800" dirty="0">
                        <a:latin typeface="+mj-lt"/>
                        <a:cs typeface="+mj-lt"/>
                      </a:endParaRPr>
                    </a:p>
                  </a:txBody>
                  <a:tcPr marL="9826" marR="9826" marT="9826" marB="982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+mj-lt"/>
                          <a:cs typeface="+mj-lt"/>
                        </a:rPr>
                        <a:t>0.0001</a:t>
                      </a:r>
                      <a:endParaRPr lang="en-US" sz="800" dirty="0">
                        <a:latin typeface="+mj-lt"/>
                        <a:cs typeface="+mj-lt"/>
                      </a:endParaRPr>
                    </a:p>
                  </a:txBody>
                  <a:tcPr marL="9826" marR="9826" marT="9826" marB="982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53065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+mj-lt"/>
                          <a:cs typeface="+mj-lt"/>
                        </a:rPr>
                        <a:t>16</a:t>
                      </a:r>
                      <a:endParaRPr lang="en-US" sz="800" dirty="0">
                        <a:latin typeface="+mj-lt"/>
                        <a:cs typeface="+mj-lt"/>
                      </a:endParaRPr>
                    </a:p>
                  </a:txBody>
                  <a:tcPr marL="9826" marR="9826" marT="9826" marB="9826" anchor="ctr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defRPr/>
                      </a:pPr>
                      <a:endParaRPr lang="en-US" sz="800" dirty="0">
                        <a:latin typeface="+mj-lt"/>
                        <a:cs typeface="+mj-lt"/>
                      </a:endParaRPr>
                    </a:p>
                  </a:txBody>
                  <a:tcPr marL="9826" marR="9826" marT="9826" marB="98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+mj-lt"/>
                        <a:cs typeface="+mj-lt"/>
                      </a:endParaRPr>
                    </a:p>
                  </a:txBody>
                  <a:tcPr marL="9826" marR="9826" marT="9826" marB="9826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+mj-lt"/>
                        <a:cs typeface="+mj-lt"/>
                      </a:endParaRPr>
                    </a:p>
                  </a:txBody>
                  <a:tcPr marL="9826" marR="9826" marT="9826" marB="9826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53065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+mj-lt"/>
                          <a:cs typeface="+mj-lt"/>
                        </a:rPr>
                        <a:t>32</a:t>
                      </a:r>
                      <a:endParaRPr lang="en-US" sz="800" dirty="0">
                        <a:latin typeface="+mj-lt"/>
                        <a:cs typeface="+mj-lt"/>
                      </a:endParaRPr>
                    </a:p>
                  </a:txBody>
                  <a:tcPr marL="9826" marR="9826" marT="9826" marB="9826" anchor="ctr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+mj-lt"/>
                        <a:cs typeface="+mj-lt"/>
                      </a:endParaRPr>
                    </a:p>
                  </a:txBody>
                  <a:tcPr marL="9826" marR="9826" marT="9826" marB="98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j-lt"/>
                          <a:cs typeface="+mj-lt"/>
                          <a:sym typeface="Arial"/>
                        </a:rPr>
                        <a:t>Accuracy</a:t>
                      </a:r>
                      <a:endParaRPr kumimoji="0" 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j-lt"/>
                        <a:cs typeface="+mj-lt"/>
                        <a:sym typeface="Arial"/>
                      </a:endParaRPr>
                    </a:p>
                  </a:txBody>
                  <a:tcPr marL="9826" marR="9826" marT="9826" marB="9826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+mj-lt"/>
                        <a:cs typeface="+mj-lt"/>
                      </a:endParaRPr>
                    </a:p>
                  </a:txBody>
                  <a:tcPr marL="9826" marR="9826" marT="9826" marB="9826" anchor="ctr"/>
                </a:tc>
              </a:tr>
              <a:tr h="353065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+mj-lt"/>
                          <a:cs typeface="+mj-lt"/>
                        </a:rPr>
                        <a:t>64</a:t>
                      </a:r>
                      <a:endParaRPr lang="en-US" sz="800" dirty="0">
                        <a:latin typeface="+mj-lt"/>
                        <a:cs typeface="+mj-lt"/>
                      </a:endParaRPr>
                    </a:p>
                  </a:txBody>
                  <a:tcPr marL="9826" marR="9826" marT="9826" marB="9826" anchor="ctr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+mj-lt"/>
                        <a:cs typeface="+mj-lt"/>
                      </a:endParaRPr>
                    </a:p>
                  </a:txBody>
                  <a:tcPr marL="9826" marR="9826" marT="9826" marB="98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latin typeface="+mj-lt"/>
                        <a:cs typeface="+mj-lt"/>
                      </a:endParaRPr>
                    </a:p>
                  </a:txBody>
                  <a:tcPr marL="9826" marR="9826" marT="9826" marB="9826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+mj-lt"/>
                        <a:cs typeface="+mj-lt"/>
                      </a:endParaRPr>
                    </a:p>
                  </a:txBody>
                  <a:tcPr marL="9826" marR="9826" marT="9826" marB="9826" anchor="ctr"/>
                </a:tc>
              </a:tr>
            </a:tbl>
          </a:graphicData>
        </a:graphic>
      </p:graphicFrame>
    </p:spTree>
  </p:cSld>
  <p:clrMapOvr>
    <a:masterClrMapping/>
  </p:clrMapOvr>
  <p:transition spd="med">
    <p:fade/>
  </p:transition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93100" y="420575"/>
            <a:ext cx="8181300" cy="502800"/>
          </a:xfrm>
        </p:spPr>
        <p:txBody>
          <a:bodyPr/>
          <a:lstStyle/>
          <a:p>
            <a:r>
              <a:rPr lang="en-US" dirty="0"/>
              <a:t>Model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7331103" y="141172"/>
            <a:ext cx="914400" cy="914400"/>
            <a:chOff x="7331103" y="141172"/>
            <a:chExt cx="914400" cy="914400"/>
          </a:xfrm>
        </p:grpSpPr>
        <p:grpSp>
          <p:nvGrpSpPr>
            <p:cNvPr id="28" name="Group 27"/>
            <p:cNvGrpSpPr/>
            <p:nvPr/>
          </p:nvGrpSpPr>
          <p:grpSpPr>
            <a:xfrm>
              <a:off x="7331103" y="141172"/>
              <a:ext cx="914400" cy="914400"/>
              <a:chOff x="5776624" y="2188023"/>
              <a:chExt cx="1695840" cy="1816343"/>
            </a:xfrm>
          </p:grpSpPr>
          <p:grpSp>
            <p:nvGrpSpPr>
              <p:cNvPr id="29" name="Group 28"/>
              <p:cNvGrpSpPr/>
              <p:nvPr/>
            </p:nvGrpSpPr>
            <p:grpSpPr>
              <a:xfrm>
                <a:off x="6578825" y="2188023"/>
                <a:ext cx="58419" cy="1816343"/>
                <a:chOff x="7482841" y="2111311"/>
                <a:chExt cx="58419" cy="1816343"/>
              </a:xfrm>
            </p:grpSpPr>
            <p:cxnSp>
              <p:nvCxnSpPr>
                <p:cNvPr id="42" name="Connector: Curved 41"/>
                <p:cNvCxnSpPr>
                  <a:stCxn id="44" idx="1"/>
                  <a:endCxn id="45" idx="1"/>
                </p:cNvCxnSpPr>
                <p:nvPr/>
              </p:nvCxnSpPr>
              <p:spPr>
                <a:xfrm rot="10800000">
                  <a:off x="7482841" y="2209031"/>
                  <a:ext cx="12700" cy="1620905"/>
                </a:xfrm>
                <a:prstGeom prst="curvedConnector3">
                  <a:avLst>
                    <a:gd name="adj1" fmla="val 5850000"/>
                  </a:avLst>
                </a:prstGeom>
                <a:ln w="19050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Connector: Curved 42"/>
                <p:cNvCxnSpPr>
                  <a:stCxn id="45" idx="3"/>
                  <a:endCxn id="44" idx="3"/>
                </p:cNvCxnSpPr>
                <p:nvPr/>
              </p:nvCxnSpPr>
              <p:spPr>
                <a:xfrm>
                  <a:off x="7528560" y="2209030"/>
                  <a:ext cx="12700" cy="1620905"/>
                </a:xfrm>
                <a:prstGeom prst="curvedConnector3">
                  <a:avLst>
                    <a:gd name="adj1" fmla="val 6300000"/>
                  </a:avLst>
                </a:prstGeom>
                <a:ln w="19050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4" name="Google Shape;898;p88"/>
                <p:cNvSpPr txBox="1"/>
                <p:nvPr/>
              </p:nvSpPr>
              <p:spPr>
                <a:xfrm>
                  <a:off x="7482841" y="3732216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  <p:sp>
              <p:nvSpPr>
                <p:cNvPr id="45" name="Google Shape;898;p88"/>
                <p:cNvSpPr txBox="1"/>
                <p:nvPr/>
              </p:nvSpPr>
              <p:spPr>
                <a:xfrm>
                  <a:off x="7482841" y="2111311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</p:grpSp>
          <p:grpSp>
            <p:nvGrpSpPr>
              <p:cNvPr id="30" name="Group 29"/>
              <p:cNvGrpSpPr/>
              <p:nvPr/>
            </p:nvGrpSpPr>
            <p:grpSpPr>
              <a:xfrm>
                <a:off x="6578825" y="2692608"/>
                <a:ext cx="58419" cy="1311758"/>
                <a:chOff x="5889186" y="1248788"/>
                <a:chExt cx="58419" cy="1311758"/>
              </a:xfrm>
            </p:grpSpPr>
            <p:cxnSp>
              <p:nvCxnSpPr>
                <p:cNvPr id="38" name="Connector: Curved 37"/>
                <p:cNvCxnSpPr>
                  <a:stCxn id="40" idx="1"/>
                  <a:endCxn id="41" idx="1"/>
                </p:cNvCxnSpPr>
                <p:nvPr/>
              </p:nvCxnSpPr>
              <p:spPr>
                <a:xfrm rot="10800000">
                  <a:off x="5889186" y="1346507"/>
                  <a:ext cx="12700" cy="1116320"/>
                </a:xfrm>
                <a:prstGeom prst="curvedConnector3">
                  <a:avLst>
                    <a:gd name="adj1" fmla="val 4300000"/>
                  </a:avLst>
                </a:prstGeom>
                <a:ln w="19050">
                  <a:solidFill>
                    <a:schemeClr val="accent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nector: Curved 38"/>
                <p:cNvCxnSpPr>
                  <a:stCxn id="41" idx="3"/>
                  <a:endCxn id="40" idx="3"/>
                </p:cNvCxnSpPr>
                <p:nvPr/>
              </p:nvCxnSpPr>
              <p:spPr>
                <a:xfrm>
                  <a:off x="5934905" y="1346507"/>
                  <a:ext cx="12700" cy="1116320"/>
                </a:xfrm>
                <a:prstGeom prst="curvedConnector3">
                  <a:avLst>
                    <a:gd name="adj1" fmla="val 4300000"/>
                  </a:avLst>
                </a:prstGeom>
                <a:ln w="19050">
                  <a:solidFill>
                    <a:schemeClr val="accent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0" name="Google Shape;898;p88"/>
                <p:cNvSpPr txBox="1"/>
                <p:nvPr/>
              </p:nvSpPr>
              <p:spPr>
                <a:xfrm>
                  <a:off x="5889186" y="2365108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  <p:sp>
              <p:nvSpPr>
                <p:cNvPr id="41" name="Google Shape;898;p88"/>
                <p:cNvSpPr txBox="1"/>
                <p:nvPr/>
              </p:nvSpPr>
              <p:spPr>
                <a:xfrm>
                  <a:off x="5889186" y="1248788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</p:grpSp>
          <p:sp>
            <p:nvSpPr>
              <p:cNvPr id="31" name="Oval 30"/>
              <p:cNvSpPr/>
              <p:nvPr/>
            </p:nvSpPr>
            <p:spPr>
              <a:xfrm>
                <a:off x="5776624" y="2188023"/>
                <a:ext cx="1695840" cy="1807446"/>
              </a:xfrm>
              <a:prstGeom prst="ellipse">
                <a:avLst/>
              </a:prstGeom>
              <a:solidFill>
                <a:schemeClr val="bg1">
                  <a:alpha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+mj-lt"/>
                </a:endParaRPr>
              </a:p>
            </p:txBody>
          </p:sp>
          <p:grpSp>
            <p:nvGrpSpPr>
              <p:cNvPr id="32" name="Group 31"/>
              <p:cNvGrpSpPr/>
              <p:nvPr/>
            </p:nvGrpSpPr>
            <p:grpSpPr>
              <a:xfrm>
                <a:off x="6578825" y="3138427"/>
                <a:ext cx="58419" cy="768220"/>
                <a:chOff x="1190898" y="3138427"/>
                <a:chExt cx="58419" cy="768220"/>
              </a:xfrm>
            </p:grpSpPr>
            <p:cxnSp>
              <p:nvCxnSpPr>
                <p:cNvPr id="36" name="Connector: Curved 35"/>
                <p:cNvCxnSpPr>
                  <a:stCxn id="34" idx="1"/>
                  <a:endCxn id="35" idx="1"/>
                </p:cNvCxnSpPr>
                <p:nvPr/>
              </p:nvCxnSpPr>
              <p:spPr>
                <a:xfrm rot="10800000">
                  <a:off x="1190898" y="3138427"/>
                  <a:ext cx="12700" cy="768220"/>
                </a:xfrm>
                <a:prstGeom prst="curvedConnector3">
                  <a:avLst>
                    <a:gd name="adj1" fmla="val 2950000"/>
                  </a:avLst>
                </a:prstGeom>
                <a:ln w="19050">
                  <a:solidFill>
                    <a:schemeClr val="accent5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Connector: Curved 36"/>
                <p:cNvCxnSpPr>
                  <a:stCxn id="35" idx="3"/>
                  <a:endCxn id="34" idx="3"/>
                </p:cNvCxnSpPr>
                <p:nvPr/>
              </p:nvCxnSpPr>
              <p:spPr>
                <a:xfrm>
                  <a:off x="1236617" y="3138427"/>
                  <a:ext cx="12700" cy="768220"/>
                </a:xfrm>
                <a:prstGeom prst="curvedConnector3">
                  <a:avLst>
                    <a:gd name="adj1" fmla="val 3000000"/>
                  </a:avLst>
                </a:prstGeom>
                <a:ln w="19050">
                  <a:solidFill>
                    <a:schemeClr val="accent5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3" name="Group 32"/>
              <p:cNvGrpSpPr/>
              <p:nvPr/>
            </p:nvGrpSpPr>
            <p:grpSpPr>
              <a:xfrm>
                <a:off x="6578825" y="3040708"/>
                <a:ext cx="45719" cy="963658"/>
                <a:chOff x="5501641" y="2963996"/>
                <a:chExt cx="45719" cy="963658"/>
              </a:xfrm>
            </p:grpSpPr>
            <p:sp>
              <p:nvSpPr>
                <p:cNvPr id="34" name="Google Shape;898;p88"/>
                <p:cNvSpPr txBox="1"/>
                <p:nvPr/>
              </p:nvSpPr>
              <p:spPr>
                <a:xfrm>
                  <a:off x="5501641" y="3732216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  <p:sp>
              <p:nvSpPr>
                <p:cNvPr id="35" name="Google Shape;898;p88"/>
                <p:cNvSpPr txBox="1"/>
                <p:nvPr/>
              </p:nvSpPr>
              <p:spPr>
                <a:xfrm>
                  <a:off x="5501641" y="2963996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</p:grpSp>
        </p:grpSp>
        <p:sp>
          <p:nvSpPr>
            <p:cNvPr id="9" name="Google Shape;898;p88"/>
            <p:cNvSpPr txBox="1"/>
            <p:nvPr/>
          </p:nvSpPr>
          <p:spPr>
            <a:xfrm>
              <a:off x="7436418" y="766157"/>
              <a:ext cx="668161" cy="1069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4" tIns="9144" rIns="9144" bIns="9144" anchor="t" anchorCtr="0">
              <a:spAutoFit/>
            </a:bodyPr>
            <a:lstStyle/>
            <a:p>
              <a:pPr marR="0" lvl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500" b="1" dirty="0">
                  <a:solidFill>
                    <a:schemeClr val="accent5"/>
                  </a:solidFill>
                  <a:latin typeface="+mj-lt"/>
                  <a:ea typeface="Montserrat"/>
                  <a:cs typeface="+mj-lt"/>
                  <a:sym typeface="Montserrat"/>
                </a:rPr>
                <a:t>Build</a:t>
              </a:r>
              <a:endParaRPr lang="en-US" sz="500" b="1" dirty="0">
                <a:solidFill>
                  <a:schemeClr val="accent5"/>
                </a:solidFill>
                <a:latin typeface="+mj-lt"/>
                <a:ea typeface="Montserrat"/>
                <a:cs typeface="+mj-lt"/>
                <a:sym typeface="Montserrat"/>
              </a:endParaRPr>
            </a:p>
          </p:txBody>
        </p:sp>
      </p:grpSp>
      <p:sp>
        <p:nvSpPr>
          <p:cNvPr id="25" name="Google Shape;898;p88"/>
          <p:cNvSpPr txBox="1"/>
          <p:nvPr/>
        </p:nvSpPr>
        <p:spPr>
          <a:xfrm>
            <a:off x="611492" y="918785"/>
            <a:ext cx="5156262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Hyperparameter tuning</a:t>
            </a:r>
            <a:endParaRPr lang="en-US" sz="12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sp>
        <p:nvSpPr>
          <p:cNvPr id="51" name="Google Shape;898;p88"/>
          <p:cNvSpPr txBox="1"/>
          <p:nvPr/>
        </p:nvSpPr>
        <p:spPr>
          <a:xfrm>
            <a:off x="1596229" y="2399912"/>
            <a:ext cx="793597" cy="160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Learning Rate</a:t>
            </a:r>
            <a:endParaRPr lang="en-US" sz="800" b="1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sp>
        <p:nvSpPr>
          <p:cNvPr id="52" name="Google Shape;898;p88"/>
          <p:cNvSpPr txBox="1"/>
          <p:nvPr/>
        </p:nvSpPr>
        <p:spPr>
          <a:xfrm>
            <a:off x="611492" y="2799095"/>
            <a:ext cx="589616" cy="160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Batch size</a:t>
            </a:r>
            <a:endParaRPr lang="en-US" sz="800" b="1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sp>
        <p:nvSpPr>
          <p:cNvPr id="53" name="Google Shape;898;p88"/>
          <p:cNvSpPr txBox="1"/>
          <p:nvPr/>
        </p:nvSpPr>
        <p:spPr>
          <a:xfrm>
            <a:off x="611492" y="2086476"/>
            <a:ext cx="906137" cy="160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b="1" dirty="0" err="1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Relu</a:t>
            </a:r>
            <a:r>
              <a:rPr lang="en-US" sz="8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 Activation</a:t>
            </a:r>
            <a:endParaRPr lang="en-US" sz="800" b="1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sp>
        <p:nvSpPr>
          <p:cNvPr id="55" name="Google Shape;898;p88"/>
          <p:cNvSpPr txBox="1"/>
          <p:nvPr/>
        </p:nvSpPr>
        <p:spPr>
          <a:xfrm>
            <a:off x="4290971" y="2399912"/>
            <a:ext cx="793597" cy="160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Learning Rate</a:t>
            </a:r>
            <a:endParaRPr lang="en-US" sz="800" b="1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sp>
        <p:nvSpPr>
          <p:cNvPr id="56" name="Google Shape;898;p88"/>
          <p:cNvSpPr txBox="1"/>
          <p:nvPr/>
        </p:nvSpPr>
        <p:spPr>
          <a:xfrm>
            <a:off x="3306234" y="2799095"/>
            <a:ext cx="589616" cy="160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Batch size</a:t>
            </a:r>
            <a:endParaRPr lang="en-US" sz="800" b="1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sp>
        <p:nvSpPr>
          <p:cNvPr id="57" name="Google Shape;898;p88"/>
          <p:cNvSpPr txBox="1"/>
          <p:nvPr/>
        </p:nvSpPr>
        <p:spPr>
          <a:xfrm>
            <a:off x="3306234" y="2084243"/>
            <a:ext cx="906137" cy="160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b="1" dirty="0" err="1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Selu</a:t>
            </a:r>
            <a:r>
              <a:rPr lang="en-US" sz="8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 Activation</a:t>
            </a:r>
            <a:endParaRPr lang="en-US" sz="800" b="1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cxnSp>
        <p:nvCxnSpPr>
          <p:cNvPr id="82" name="Straight Connector 81"/>
          <p:cNvCxnSpPr/>
          <p:nvPr/>
        </p:nvCxnSpPr>
        <p:spPr>
          <a:xfrm>
            <a:off x="3187550" y="1961261"/>
            <a:ext cx="0" cy="2049207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089791" y="2482571"/>
          <a:ext cx="1926048" cy="1412260"/>
        </p:xfrm>
        <a:graphic>
          <a:graphicData uri="http://schemas.openxmlformats.org/drawingml/2006/table">
            <a:tbl>
              <a:tblPr firstRow="1" bandRow="1">
                <a:tableStyleId>{1C0F7094-B396-4FEA-AA39-9D621820287D}</a:tableStyleId>
              </a:tblPr>
              <a:tblGrid>
                <a:gridCol w="481512"/>
                <a:gridCol w="481512"/>
                <a:gridCol w="494030"/>
                <a:gridCol w="468994"/>
              </a:tblGrid>
              <a:tr h="353065"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+mj-lt"/>
                        <a:cs typeface="+mj-lt"/>
                      </a:endParaRPr>
                    </a:p>
                  </a:txBody>
                  <a:tcPr marL="9826" marR="9826" marT="9826" marB="982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+mj-lt"/>
                          <a:cs typeface="+mj-lt"/>
                        </a:rPr>
                        <a:t>0.01</a:t>
                      </a:r>
                      <a:endParaRPr lang="en-US" sz="800" dirty="0">
                        <a:latin typeface="+mj-lt"/>
                        <a:cs typeface="+mj-lt"/>
                      </a:endParaRPr>
                    </a:p>
                  </a:txBody>
                  <a:tcPr marL="9826" marR="9826" marT="9826" marB="982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+mj-lt"/>
                          <a:cs typeface="+mj-lt"/>
                        </a:rPr>
                        <a:t>0.001</a:t>
                      </a:r>
                      <a:endParaRPr lang="en-US" sz="800" dirty="0">
                        <a:latin typeface="+mj-lt"/>
                        <a:cs typeface="+mj-lt"/>
                      </a:endParaRPr>
                    </a:p>
                  </a:txBody>
                  <a:tcPr marL="9826" marR="9826" marT="9826" marB="982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+mj-lt"/>
                          <a:cs typeface="+mj-lt"/>
                        </a:rPr>
                        <a:t>0.0001</a:t>
                      </a:r>
                      <a:endParaRPr lang="en-US" sz="800" dirty="0">
                        <a:latin typeface="+mj-lt"/>
                        <a:cs typeface="+mj-lt"/>
                      </a:endParaRPr>
                    </a:p>
                  </a:txBody>
                  <a:tcPr marL="9826" marR="9826" marT="9826" marB="982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53065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+mj-lt"/>
                          <a:cs typeface="+mj-lt"/>
                        </a:rPr>
                        <a:t>16</a:t>
                      </a:r>
                      <a:endParaRPr lang="en-US" sz="800" dirty="0">
                        <a:latin typeface="+mj-lt"/>
                        <a:cs typeface="+mj-lt"/>
                      </a:endParaRPr>
                    </a:p>
                  </a:txBody>
                  <a:tcPr marL="9826" marR="9826" marT="9826" marB="9826" anchor="ctr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defRPr/>
                      </a:pPr>
                      <a:endParaRPr lang="en-US" sz="800" dirty="0">
                        <a:latin typeface="+mj-lt"/>
                        <a:cs typeface="+mj-lt"/>
                      </a:endParaRPr>
                    </a:p>
                  </a:txBody>
                  <a:tcPr marL="9826" marR="9826" marT="9826" marB="98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+mj-lt"/>
                        <a:cs typeface="+mj-lt"/>
                      </a:endParaRPr>
                    </a:p>
                  </a:txBody>
                  <a:tcPr marL="9826" marR="9826" marT="9826" marB="9826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+mj-lt"/>
                        <a:cs typeface="+mj-lt"/>
                      </a:endParaRPr>
                    </a:p>
                  </a:txBody>
                  <a:tcPr marL="9826" marR="9826" marT="9826" marB="9826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53065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+mj-lt"/>
                          <a:cs typeface="+mj-lt"/>
                        </a:rPr>
                        <a:t>32</a:t>
                      </a:r>
                      <a:endParaRPr lang="en-US" sz="800" dirty="0">
                        <a:latin typeface="+mj-lt"/>
                        <a:cs typeface="+mj-lt"/>
                      </a:endParaRPr>
                    </a:p>
                  </a:txBody>
                  <a:tcPr marL="9826" marR="9826" marT="9826" marB="9826" anchor="ctr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+mj-lt"/>
                        <a:cs typeface="+mj-lt"/>
                      </a:endParaRPr>
                    </a:p>
                  </a:txBody>
                  <a:tcPr marL="9826" marR="9826" marT="9826" marB="98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j-lt"/>
                          <a:cs typeface="+mj-lt"/>
                          <a:sym typeface="Arial"/>
                        </a:rPr>
                        <a:t>Accuracy</a:t>
                      </a:r>
                      <a:endParaRPr kumimoji="0" 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j-lt"/>
                        <a:cs typeface="+mj-lt"/>
                        <a:sym typeface="Arial"/>
                      </a:endParaRPr>
                    </a:p>
                  </a:txBody>
                  <a:tcPr marL="9826" marR="9826" marT="9826" marB="9826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+mj-lt"/>
                        <a:cs typeface="+mj-lt"/>
                      </a:endParaRPr>
                    </a:p>
                  </a:txBody>
                  <a:tcPr marL="9826" marR="9826" marT="9826" marB="9826" anchor="ctr"/>
                </a:tc>
              </a:tr>
              <a:tr h="353065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+mj-lt"/>
                          <a:cs typeface="+mj-lt"/>
                        </a:rPr>
                        <a:t>64</a:t>
                      </a:r>
                      <a:endParaRPr lang="en-US" sz="800" dirty="0">
                        <a:latin typeface="+mj-lt"/>
                        <a:cs typeface="+mj-lt"/>
                      </a:endParaRPr>
                    </a:p>
                  </a:txBody>
                  <a:tcPr marL="9826" marR="9826" marT="9826" marB="9826" anchor="ctr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+mj-lt"/>
                        <a:cs typeface="+mj-lt"/>
                      </a:endParaRPr>
                    </a:p>
                  </a:txBody>
                  <a:tcPr marL="9826" marR="9826" marT="9826" marB="98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latin typeface="+mj-lt"/>
                        <a:cs typeface="+mj-lt"/>
                      </a:endParaRPr>
                    </a:p>
                  </a:txBody>
                  <a:tcPr marL="9826" marR="9826" marT="9826" marB="9826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+mj-lt"/>
                        <a:cs typeface="+mj-lt"/>
                      </a:endParaRPr>
                    </a:p>
                  </a:txBody>
                  <a:tcPr marL="9826" marR="9826" marT="9826" marB="9826" anchor="ctr"/>
                </a:tc>
              </a:tr>
            </a:tbl>
          </a:graphicData>
        </a:graphic>
      </p:graphicFrame>
      <p:graphicFrame>
        <p:nvGraphicFramePr>
          <p:cNvPr id="5" name="Table 3"/>
          <p:cNvGraphicFramePr>
            <a:graphicFrameLocks noGrp="1"/>
          </p:cNvGraphicFramePr>
          <p:nvPr/>
        </p:nvGraphicFramePr>
        <p:xfrm>
          <a:off x="3784533" y="2482571"/>
          <a:ext cx="1926048" cy="1412260"/>
        </p:xfrm>
        <a:graphic>
          <a:graphicData uri="http://schemas.openxmlformats.org/drawingml/2006/table">
            <a:tbl>
              <a:tblPr firstRow="1" bandRow="1">
                <a:tableStyleId>{1C0F7094-B396-4FEA-AA39-9D621820287D}</a:tableStyleId>
              </a:tblPr>
              <a:tblGrid>
                <a:gridCol w="481512"/>
                <a:gridCol w="481512"/>
                <a:gridCol w="494030"/>
                <a:gridCol w="468994"/>
              </a:tblGrid>
              <a:tr h="353065"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+mj-lt"/>
                        <a:cs typeface="+mj-lt"/>
                      </a:endParaRPr>
                    </a:p>
                  </a:txBody>
                  <a:tcPr marL="9826" marR="9826" marT="9826" marB="982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+mj-lt"/>
                          <a:cs typeface="+mj-lt"/>
                        </a:rPr>
                        <a:t>0.01</a:t>
                      </a:r>
                      <a:endParaRPr lang="en-US" sz="800" dirty="0">
                        <a:latin typeface="+mj-lt"/>
                        <a:cs typeface="+mj-lt"/>
                      </a:endParaRPr>
                    </a:p>
                  </a:txBody>
                  <a:tcPr marL="9826" marR="9826" marT="9826" marB="982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+mj-lt"/>
                          <a:cs typeface="+mj-lt"/>
                        </a:rPr>
                        <a:t>0.001</a:t>
                      </a:r>
                      <a:endParaRPr lang="en-US" sz="800" dirty="0">
                        <a:latin typeface="+mj-lt"/>
                        <a:cs typeface="+mj-lt"/>
                      </a:endParaRPr>
                    </a:p>
                  </a:txBody>
                  <a:tcPr marL="9826" marR="9826" marT="9826" marB="982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+mj-lt"/>
                          <a:cs typeface="+mj-lt"/>
                        </a:rPr>
                        <a:t>0.0001</a:t>
                      </a:r>
                      <a:endParaRPr lang="en-US" sz="800" dirty="0">
                        <a:latin typeface="+mj-lt"/>
                        <a:cs typeface="+mj-lt"/>
                      </a:endParaRPr>
                    </a:p>
                  </a:txBody>
                  <a:tcPr marL="9826" marR="9826" marT="9826" marB="982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53065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+mj-lt"/>
                          <a:cs typeface="+mj-lt"/>
                        </a:rPr>
                        <a:t>16</a:t>
                      </a:r>
                      <a:endParaRPr lang="en-US" sz="800" dirty="0">
                        <a:latin typeface="+mj-lt"/>
                        <a:cs typeface="+mj-lt"/>
                      </a:endParaRPr>
                    </a:p>
                  </a:txBody>
                  <a:tcPr marL="9826" marR="9826" marT="9826" marB="9826" anchor="ctr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+mj-lt"/>
                        <a:cs typeface="+mj-lt"/>
                      </a:endParaRPr>
                    </a:p>
                  </a:txBody>
                  <a:tcPr marL="9826" marR="9826" marT="9826" marB="98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+mj-lt"/>
                        <a:cs typeface="+mj-lt"/>
                      </a:endParaRPr>
                    </a:p>
                  </a:txBody>
                  <a:tcPr marL="9826" marR="9826" marT="9826" marB="9826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+mj-lt"/>
                        <a:cs typeface="+mj-lt"/>
                      </a:endParaRPr>
                    </a:p>
                  </a:txBody>
                  <a:tcPr marL="9826" marR="9826" marT="9826" marB="9826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53065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+mj-lt"/>
                          <a:cs typeface="+mj-lt"/>
                        </a:rPr>
                        <a:t>32</a:t>
                      </a:r>
                      <a:endParaRPr lang="en-US" sz="800" dirty="0">
                        <a:latin typeface="+mj-lt"/>
                        <a:cs typeface="+mj-lt"/>
                      </a:endParaRPr>
                    </a:p>
                  </a:txBody>
                  <a:tcPr marL="9826" marR="9826" marT="9826" marB="9826" anchor="ctr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+mj-lt"/>
                        <a:cs typeface="+mj-lt"/>
                      </a:endParaRPr>
                    </a:p>
                  </a:txBody>
                  <a:tcPr marL="9826" marR="9826" marT="9826" marB="98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j-lt"/>
                          <a:cs typeface="+mj-lt"/>
                          <a:sym typeface="Arial"/>
                        </a:rPr>
                        <a:t>Accuracy</a:t>
                      </a:r>
                      <a:endParaRPr kumimoji="0" 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j-lt"/>
                        <a:cs typeface="+mj-lt"/>
                        <a:sym typeface="Arial"/>
                      </a:endParaRPr>
                    </a:p>
                  </a:txBody>
                  <a:tcPr marL="9826" marR="9826" marT="9826" marB="9826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+mj-lt"/>
                        <a:cs typeface="+mj-lt"/>
                      </a:endParaRPr>
                    </a:p>
                  </a:txBody>
                  <a:tcPr marL="9826" marR="9826" marT="9826" marB="9826" anchor="ctr"/>
                </a:tc>
              </a:tr>
              <a:tr h="353065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+mj-lt"/>
                          <a:cs typeface="+mj-lt"/>
                        </a:rPr>
                        <a:t>64</a:t>
                      </a:r>
                      <a:endParaRPr lang="en-US" sz="800" dirty="0">
                        <a:latin typeface="+mj-lt"/>
                        <a:cs typeface="+mj-lt"/>
                      </a:endParaRPr>
                    </a:p>
                  </a:txBody>
                  <a:tcPr marL="9826" marR="9826" marT="9826" marB="9826" anchor="ctr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+mj-lt"/>
                        <a:cs typeface="+mj-lt"/>
                      </a:endParaRPr>
                    </a:p>
                  </a:txBody>
                  <a:tcPr marL="9826" marR="9826" marT="9826" marB="98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latin typeface="+mj-lt"/>
                        <a:cs typeface="+mj-lt"/>
                      </a:endParaRPr>
                    </a:p>
                  </a:txBody>
                  <a:tcPr marL="9826" marR="9826" marT="9826" marB="9826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+mj-lt"/>
                        <a:cs typeface="+mj-lt"/>
                      </a:endParaRPr>
                    </a:p>
                  </a:txBody>
                  <a:tcPr marL="9826" marR="9826" marT="9826" marB="9826" anchor="ctr"/>
                </a:tc>
              </a:tr>
            </a:tbl>
          </a:graphicData>
        </a:graphic>
      </p:graphicFrame>
    </p:spTree>
  </p:cSld>
  <p:clrMapOvr>
    <a:masterClrMapping/>
  </p:clrMapOvr>
  <p:transition spd="med">
    <p:fade/>
  </p:transition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93100" y="420575"/>
            <a:ext cx="8181300" cy="502800"/>
          </a:xfrm>
        </p:spPr>
        <p:txBody>
          <a:bodyPr/>
          <a:lstStyle/>
          <a:p>
            <a:r>
              <a:rPr lang="en-US" dirty="0"/>
              <a:t>Model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7331103" y="141172"/>
            <a:ext cx="914400" cy="914400"/>
            <a:chOff x="7331103" y="141172"/>
            <a:chExt cx="914400" cy="914400"/>
          </a:xfrm>
        </p:grpSpPr>
        <p:grpSp>
          <p:nvGrpSpPr>
            <p:cNvPr id="28" name="Group 27"/>
            <p:cNvGrpSpPr/>
            <p:nvPr/>
          </p:nvGrpSpPr>
          <p:grpSpPr>
            <a:xfrm>
              <a:off x="7331103" y="141172"/>
              <a:ext cx="914400" cy="914400"/>
              <a:chOff x="5776624" y="2188023"/>
              <a:chExt cx="1695840" cy="1816343"/>
            </a:xfrm>
          </p:grpSpPr>
          <p:grpSp>
            <p:nvGrpSpPr>
              <p:cNvPr id="29" name="Group 28"/>
              <p:cNvGrpSpPr/>
              <p:nvPr/>
            </p:nvGrpSpPr>
            <p:grpSpPr>
              <a:xfrm>
                <a:off x="6578825" y="2188023"/>
                <a:ext cx="58419" cy="1816343"/>
                <a:chOff x="7482841" y="2111311"/>
                <a:chExt cx="58419" cy="1816343"/>
              </a:xfrm>
            </p:grpSpPr>
            <p:cxnSp>
              <p:nvCxnSpPr>
                <p:cNvPr id="42" name="Connector: Curved 41"/>
                <p:cNvCxnSpPr>
                  <a:stCxn id="44" idx="1"/>
                  <a:endCxn id="45" idx="1"/>
                </p:cNvCxnSpPr>
                <p:nvPr/>
              </p:nvCxnSpPr>
              <p:spPr>
                <a:xfrm rot="10800000">
                  <a:off x="7482841" y="2209031"/>
                  <a:ext cx="12700" cy="1620905"/>
                </a:xfrm>
                <a:prstGeom prst="curvedConnector3">
                  <a:avLst>
                    <a:gd name="adj1" fmla="val 5850000"/>
                  </a:avLst>
                </a:prstGeom>
                <a:ln w="19050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Connector: Curved 42"/>
                <p:cNvCxnSpPr>
                  <a:stCxn id="45" idx="3"/>
                  <a:endCxn id="44" idx="3"/>
                </p:cNvCxnSpPr>
                <p:nvPr/>
              </p:nvCxnSpPr>
              <p:spPr>
                <a:xfrm>
                  <a:off x="7528560" y="2209030"/>
                  <a:ext cx="12700" cy="1620905"/>
                </a:xfrm>
                <a:prstGeom prst="curvedConnector3">
                  <a:avLst>
                    <a:gd name="adj1" fmla="val 6300000"/>
                  </a:avLst>
                </a:prstGeom>
                <a:ln w="19050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4" name="Google Shape;898;p88"/>
                <p:cNvSpPr txBox="1"/>
                <p:nvPr/>
              </p:nvSpPr>
              <p:spPr>
                <a:xfrm>
                  <a:off x="7482841" y="3732216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  <p:sp>
              <p:nvSpPr>
                <p:cNvPr id="45" name="Google Shape;898;p88"/>
                <p:cNvSpPr txBox="1"/>
                <p:nvPr/>
              </p:nvSpPr>
              <p:spPr>
                <a:xfrm>
                  <a:off x="7482841" y="2111311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</p:grpSp>
          <p:grpSp>
            <p:nvGrpSpPr>
              <p:cNvPr id="30" name="Group 29"/>
              <p:cNvGrpSpPr/>
              <p:nvPr/>
            </p:nvGrpSpPr>
            <p:grpSpPr>
              <a:xfrm>
                <a:off x="6578825" y="2692608"/>
                <a:ext cx="58419" cy="1311758"/>
                <a:chOff x="5889186" y="1248788"/>
                <a:chExt cx="58419" cy="1311758"/>
              </a:xfrm>
            </p:grpSpPr>
            <p:cxnSp>
              <p:nvCxnSpPr>
                <p:cNvPr id="38" name="Connector: Curved 37"/>
                <p:cNvCxnSpPr>
                  <a:stCxn id="40" idx="1"/>
                  <a:endCxn id="41" idx="1"/>
                </p:cNvCxnSpPr>
                <p:nvPr/>
              </p:nvCxnSpPr>
              <p:spPr>
                <a:xfrm rot="10800000">
                  <a:off x="5889186" y="1346507"/>
                  <a:ext cx="12700" cy="1116320"/>
                </a:xfrm>
                <a:prstGeom prst="curvedConnector3">
                  <a:avLst>
                    <a:gd name="adj1" fmla="val 4300000"/>
                  </a:avLst>
                </a:prstGeom>
                <a:ln w="19050">
                  <a:solidFill>
                    <a:schemeClr val="accent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nector: Curved 38"/>
                <p:cNvCxnSpPr>
                  <a:stCxn id="41" idx="3"/>
                  <a:endCxn id="40" idx="3"/>
                </p:cNvCxnSpPr>
                <p:nvPr/>
              </p:nvCxnSpPr>
              <p:spPr>
                <a:xfrm>
                  <a:off x="5934905" y="1346507"/>
                  <a:ext cx="12700" cy="1116320"/>
                </a:xfrm>
                <a:prstGeom prst="curvedConnector3">
                  <a:avLst>
                    <a:gd name="adj1" fmla="val 4300000"/>
                  </a:avLst>
                </a:prstGeom>
                <a:ln w="19050">
                  <a:solidFill>
                    <a:schemeClr val="accent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0" name="Google Shape;898;p88"/>
                <p:cNvSpPr txBox="1"/>
                <p:nvPr/>
              </p:nvSpPr>
              <p:spPr>
                <a:xfrm>
                  <a:off x="5889186" y="2365108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  <p:sp>
              <p:nvSpPr>
                <p:cNvPr id="41" name="Google Shape;898;p88"/>
                <p:cNvSpPr txBox="1"/>
                <p:nvPr/>
              </p:nvSpPr>
              <p:spPr>
                <a:xfrm>
                  <a:off x="5889186" y="1248788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</p:grpSp>
          <p:sp>
            <p:nvSpPr>
              <p:cNvPr id="31" name="Oval 30"/>
              <p:cNvSpPr/>
              <p:nvPr/>
            </p:nvSpPr>
            <p:spPr>
              <a:xfrm>
                <a:off x="5776624" y="2188023"/>
                <a:ext cx="1695840" cy="1807446"/>
              </a:xfrm>
              <a:prstGeom prst="ellipse">
                <a:avLst/>
              </a:prstGeom>
              <a:solidFill>
                <a:schemeClr val="bg1">
                  <a:alpha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+mj-lt"/>
                </a:endParaRPr>
              </a:p>
            </p:txBody>
          </p:sp>
          <p:grpSp>
            <p:nvGrpSpPr>
              <p:cNvPr id="32" name="Group 31"/>
              <p:cNvGrpSpPr/>
              <p:nvPr/>
            </p:nvGrpSpPr>
            <p:grpSpPr>
              <a:xfrm>
                <a:off x="6578825" y="3138427"/>
                <a:ext cx="58419" cy="768220"/>
                <a:chOff x="1190898" y="3138427"/>
                <a:chExt cx="58419" cy="768220"/>
              </a:xfrm>
            </p:grpSpPr>
            <p:cxnSp>
              <p:nvCxnSpPr>
                <p:cNvPr id="36" name="Connector: Curved 35"/>
                <p:cNvCxnSpPr>
                  <a:stCxn id="34" idx="1"/>
                  <a:endCxn id="35" idx="1"/>
                </p:cNvCxnSpPr>
                <p:nvPr/>
              </p:nvCxnSpPr>
              <p:spPr>
                <a:xfrm rot="10800000">
                  <a:off x="1190898" y="3138427"/>
                  <a:ext cx="12700" cy="768220"/>
                </a:xfrm>
                <a:prstGeom prst="curvedConnector3">
                  <a:avLst>
                    <a:gd name="adj1" fmla="val 2950000"/>
                  </a:avLst>
                </a:prstGeom>
                <a:ln w="19050">
                  <a:solidFill>
                    <a:schemeClr val="accent5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Connector: Curved 36"/>
                <p:cNvCxnSpPr>
                  <a:stCxn id="35" idx="3"/>
                  <a:endCxn id="34" idx="3"/>
                </p:cNvCxnSpPr>
                <p:nvPr/>
              </p:nvCxnSpPr>
              <p:spPr>
                <a:xfrm>
                  <a:off x="1236617" y="3138427"/>
                  <a:ext cx="12700" cy="768220"/>
                </a:xfrm>
                <a:prstGeom prst="curvedConnector3">
                  <a:avLst>
                    <a:gd name="adj1" fmla="val 3000000"/>
                  </a:avLst>
                </a:prstGeom>
                <a:ln w="19050">
                  <a:solidFill>
                    <a:schemeClr val="accent5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3" name="Group 32"/>
              <p:cNvGrpSpPr/>
              <p:nvPr/>
            </p:nvGrpSpPr>
            <p:grpSpPr>
              <a:xfrm>
                <a:off x="6578825" y="3040708"/>
                <a:ext cx="45719" cy="963658"/>
                <a:chOff x="5501641" y="2963996"/>
                <a:chExt cx="45719" cy="963658"/>
              </a:xfrm>
            </p:grpSpPr>
            <p:sp>
              <p:nvSpPr>
                <p:cNvPr id="34" name="Google Shape;898;p88"/>
                <p:cNvSpPr txBox="1"/>
                <p:nvPr/>
              </p:nvSpPr>
              <p:spPr>
                <a:xfrm>
                  <a:off x="5501641" y="3732216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  <p:sp>
              <p:nvSpPr>
                <p:cNvPr id="35" name="Google Shape;898;p88"/>
                <p:cNvSpPr txBox="1"/>
                <p:nvPr/>
              </p:nvSpPr>
              <p:spPr>
                <a:xfrm>
                  <a:off x="5501641" y="2963996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</p:grpSp>
        </p:grpSp>
        <p:sp>
          <p:nvSpPr>
            <p:cNvPr id="9" name="Google Shape;898;p88"/>
            <p:cNvSpPr txBox="1"/>
            <p:nvPr/>
          </p:nvSpPr>
          <p:spPr>
            <a:xfrm>
              <a:off x="7436418" y="766157"/>
              <a:ext cx="668161" cy="1069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4" tIns="9144" rIns="9144" bIns="9144" anchor="t" anchorCtr="0">
              <a:spAutoFit/>
            </a:bodyPr>
            <a:lstStyle/>
            <a:p>
              <a:pPr marR="0" lvl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500" b="1" dirty="0">
                  <a:solidFill>
                    <a:schemeClr val="accent5"/>
                  </a:solidFill>
                  <a:latin typeface="+mj-lt"/>
                  <a:ea typeface="Montserrat"/>
                  <a:cs typeface="+mj-lt"/>
                  <a:sym typeface="Montserrat"/>
                </a:rPr>
                <a:t>Build</a:t>
              </a:r>
              <a:endParaRPr lang="en-US" sz="500" b="1" dirty="0">
                <a:solidFill>
                  <a:schemeClr val="accent5"/>
                </a:solidFill>
                <a:latin typeface="+mj-lt"/>
                <a:ea typeface="Montserrat"/>
                <a:cs typeface="+mj-lt"/>
                <a:sym typeface="Montserrat"/>
              </a:endParaRPr>
            </a:p>
          </p:txBody>
        </p:sp>
      </p:grpSp>
      <p:sp>
        <p:nvSpPr>
          <p:cNvPr id="25" name="Google Shape;898;p88"/>
          <p:cNvSpPr txBox="1"/>
          <p:nvPr/>
        </p:nvSpPr>
        <p:spPr>
          <a:xfrm>
            <a:off x="611492" y="918785"/>
            <a:ext cx="5156262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Hyperparameter tuning</a:t>
            </a:r>
            <a:endParaRPr lang="en-US" sz="12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sp>
        <p:nvSpPr>
          <p:cNvPr id="51" name="Google Shape;898;p88"/>
          <p:cNvSpPr txBox="1"/>
          <p:nvPr/>
        </p:nvSpPr>
        <p:spPr>
          <a:xfrm>
            <a:off x="1596229" y="2399912"/>
            <a:ext cx="793597" cy="160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Learning Rate</a:t>
            </a:r>
            <a:endParaRPr lang="en-US" sz="800" b="1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sp>
        <p:nvSpPr>
          <p:cNvPr id="52" name="Google Shape;898;p88"/>
          <p:cNvSpPr txBox="1"/>
          <p:nvPr/>
        </p:nvSpPr>
        <p:spPr>
          <a:xfrm>
            <a:off x="611492" y="2799095"/>
            <a:ext cx="589616" cy="160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Batch size</a:t>
            </a:r>
            <a:endParaRPr lang="en-US" sz="800" b="1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sp>
        <p:nvSpPr>
          <p:cNvPr id="53" name="Google Shape;898;p88"/>
          <p:cNvSpPr txBox="1"/>
          <p:nvPr/>
        </p:nvSpPr>
        <p:spPr>
          <a:xfrm>
            <a:off x="611492" y="2086476"/>
            <a:ext cx="906137" cy="160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b="1" dirty="0" err="1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Relu</a:t>
            </a:r>
            <a:r>
              <a:rPr lang="en-US" sz="8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 Activation</a:t>
            </a:r>
            <a:endParaRPr lang="en-US" sz="800" b="1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sp>
        <p:nvSpPr>
          <p:cNvPr id="55" name="Google Shape;898;p88"/>
          <p:cNvSpPr txBox="1"/>
          <p:nvPr/>
        </p:nvSpPr>
        <p:spPr>
          <a:xfrm>
            <a:off x="4290971" y="2399912"/>
            <a:ext cx="793597" cy="160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Learning Rate</a:t>
            </a:r>
            <a:endParaRPr lang="en-US" sz="800" b="1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sp>
        <p:nvSpPr>
          <p:cNvPr id="56" name="Google Shape;898;p88"/>
          <p:cNvSpPr txBox="1"/>
          <p:nvPr/>
        </p:nvSpPr>
        <p:spPr>
          <a:xfrm>
            <a:off x="3306234" y="2799095"/>
            <a:ext cx="589616" cy="160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Batch size</a:t>
            </a:r>
            <a:endParaRPr lang="en-US" sz="800" b="1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sp>
        <p:nvSpPr>
          <p:cNvPr id="57" name="Google Shape;898;p88"/>
          <p:cNvSpPr txBox="1"/>
          <p:nvPr/>
        </p:nvSpPr>
        <p:spPr>
          <a:xfrm>
            <a:off x="3306234" y="2084243"/>
            <a:ext cx="906137" cy="160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b="1" dirty="0" err="1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Selu</a:t>
            </a:r>
            <a:r>
              <a:rPr lang="en-US" sz="8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 Activation</a:t>
            </a:r>
            <a:endParaRPr lang="en-US" sz="800" b="1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sp>
        <p:nvSpPr>
          <p:cNvPr id="79" name="Google Shape;898;p88"/>
          <p:cNvSpPr txBox="1"/>
          <p:nvPr/>
        </p:nvSpPr>
        <p:spPr>
          <a:xfrm>
            <a:off x="6988723" y="2399912"/>
            <a:ext cx="793597" cy="160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Learning Rate</a:t>
            </a:r>
            <a:endParaRPr lang="en-US" sz="800" b="1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sp>
        <p:nvSpPr>
          <p:cNvPr id="80" name="Google Shape;898;p88"/>
          <p:cNvSpPr txBox="1"/>
          <p:nvPr/>
        </p:nvSpPr>
        <p:spPr>
          <a:xfrm>
            <a:off x="6003986" y="2799095"/>
            <a:ext cx="589616" cy="160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Batch size</a:t>
            </a:r>
            <a:endParaRPr lang="en-US" sz="800" b="1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sp>
        <p:nvSpPr>
          <p:cNvPr id="81" name="Google Shape;898;p88"/>
          <p:cNvSpPr txBox="1"/>
          <p:nvPr/>
        </p:nvSpPr>
        <p:spPr>
          <a:xfrm>
            <a:off x="6003986" y="2084243"/>
            <a:ext cx="906137" cy="160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b="1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Gelu</a:t>
            </a:r>
            <a:r>
              <a:rPr lang="en-US" sz="8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 Activation</a:t>
            </a:r>
            <a:endParaRPr lang="en-US" sz="800" b="1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cxnSp>
        <p:nvCxnSpPr>
          <p:cNvPr id="82" name="Straight Connector 81"/>
          <p:cNvCxnSpPr/>
          <p:nvPr/>
        </p:nvCxnSpPr>
        <p:spPr>
          <a:xfrm>
            <a:off x="3187550" y="1961261"/>
            <a:ext cx="0" cy="2049207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5902615" y="2041283"/>
            <a:ext cx="0" cy="2049207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le 3"/>
          <p:cNvGraphicFramePr>
            <a:graphicFrameLocks noGrp="1"/>
          </p:cNvGraphicFramePr>
          <p:nvPr/>
        </p:nvGraphicFramePr>
        <p:xfrm>
          <a:off x="1089791" y="2482571"/>
          <a:ext cx="1926048" cy="1412260"/>
        </p:xfrm>
        <a:graphic>
          <a:graphicData uri="http://schemas.openxmlformats.org/drawingml/2006/table">
            <a:tbl>
              <a:tblPr firstRow="1" bandRow="1">
                <a:tableStyleId>{1C0F7094-B396-4FEA-AA39-9D621820287D}</a:tableStyleId>
              </a:tblPr>
              <a:tblGrid>
                <a:gridCol w="481512"/>
                <a:gridCol w="481512"/>
                <a:gridCol w="494030"/>
                <a:gridCol w="468994"/>
              </a:tblGrid>
              <a:tr h="353065">
                <a:tc>
                  <a:txBody>
                    <a:bodyPr/>
                    <a:p>
                      <a:pPr algn="ctr"/>
                      <a:endParaRPr lang="en-US" sz="800" dirty="0">
                        <a:latin typeface="+mj-lt"/>
                        <a:cs typeface="+mj-lt"/>
                      </a:endParaRPr>
                    </a:p>
                  </a:txBody>
                  <a:tcPr marL="9826" marR="9826" marT="9826" marB="982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p>
                      <a:pPr algn="ctr"/>
                      <a:r>
                        <a:rPr lang="en-US" sz="800" dirty="0">
                          <a:latin typeface="+mj-lt"/>
                          <a:cs typeface="+mj-lt"/>
                        </a:rPr>
                        <a:t>0.01</a:t>
                      </a:r>
                      <a:endParaRPr lang="en-US" sz="800" dirty="0">
                        <a:latin typeface="+mj-lt"/>
                        <a:cs typeface="+mj-lt"/>
                      </a:endParaRPr>
                    </a:p>
                  </a:txBody>
                  <a:tcPr marL="9826" marR="9826" marT="9826" marB="982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p>
                      <a:pPr algn="ctr"/>
                      <a:r>
                        <a:rPr lang="en-US" sz="800" dirty="0">
                          <a:latin typeface="+mj-lt"/>
                          <a:cs typeface="+mj-lt"/>
                        </a:rPr>
                        <a:t>0.001</a:t>
                      </a:r>
                      <a:endParaRPr lang="en-US" sz="800" dirty="0">
                        <a:latin typeface="+mj-lt"/>
                        <a:cs typeface="+mj-lt"/>
                      </a:endParaRPr>
                    </a:p>
                  </a:txBody>
                  <a:tcPr marL="9826" marR="9826" marT="9826" marB="982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p>
                      <a:pPr algn="ctr"/>
                      <a:r>
                        <a:rPr lang="en-US" sz="800" dirty="0">
                          <a:latin typeface="+mj-lt"/>
                          <a:cs typeface="+mj-lt"/>
                        </a:rPr>
                        <a:t>0.0001</a:t>
                      </a:r>
                      <a:endParaRPr lang="en-US" sz="800" dirty="0">
                        <a:latin typeface="+mj-lt"/>
                        <a:cs typeface="+mj-lt"/>
                      </a:endParaRPr>
                    </a:p>
                  </a:txBody>
                  <a:tcPr marL="9826" marR="9826" marT="9826" marB="982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53065">
                <a:tc>
                  <a:txBody>
                    <a:bodyPr/>
                    <a:p>
                      <a:pPr algn="ctr"/>
                      <a:r>
                        <a:rPr lang="en-US" sz="800" dirty="0">
                          <a:latin typeface="+mj-lt"/>
                          <a:cs typeface="+mj-lt"/>
                        </a:rPr>
                        <a:t>16</a:t>
                      </a:r>
                      <a:endParaRPr lang="en-US" sz="800" dirty="0">
                        <a:latin typeface="+mj-lt"/>
                        <a:cs typeface="+mj-lt"/>
                      </a:endParaRPr>
                    </a:p>
                  </a:txBody>
                  <a:tcPr marL="9826" marR="9826" marT="9826" marB="9826" anchor="ctr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defRPr/>
                      </a:pPr>
                      <a:endParaRPr lang="en-US" sz="800" dirty="0">
                        <a:latin typeface="+mj-lt"/>
                        <a:cs typeface="+mj-lt"/>
                      </a:endParaRPr>
                    </a:p>
                  </a:txBody>
                  <a:tcPr marL="9826" marR="9826" marT="9826" marB="98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p>
                      <a:pPr algn="ctr"/>
                      <a:endParaRPr lang="en-US" sz="800" dirty="0">
                        <a:latin typeface="+mj-lt"/>
                        <a:cs typeface="+mj-lt"/>
                      </a:endParaRPr>
                    </a:p>
                  </a:txBody>
                  <a:tcPr marL="9826" marR="9826" marT="9826" marB="9826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p>
                      <a:pPr algn="ctr"/>
                      <a:endParaRPr lang="en-US" sz="800" dirty="0">
                        <a:latin typeface="+mj-lt"/>
                        <a:cs typeface="+mj-lt"/>
                      </a:endParaRPr>
                    </a:p>
                  </a:txBody>
                  <a:tcPr marL="9826" marR="9826" marT="9826" marB="9826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53065">
                <a:tc>
                  <a:txBody>
                    <a:bodyPr/>
                    <a:p>
                      <a:pPr algn="ctr"/>
                      <a:r>
                        <a:rPr lang="en-US" sz="800" dirty="0">
                          <a:latin typeface="+mj-lt"/>
                          <a:cs typeface="+mj-lt"/>
                        </a:rPr>
                        <a:t>32</a:t>
                      </a:r>
                      <a:endParaRPr lang="en-US" sz="800" dirty="0">
                        <a:latin typeface="+mj-lt"/>
                        <a:cs typeface="+mj-lt"/>
                      </a:endParaRPr>
                    </a:p>
                  </a:txBody>
                  <a:tcPr marL="9826" marR="9826" marT="9826" marB="9826" anchor="ctr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p>
                      <a:pPr algn="ctr"/>
                      <a:endParaRPr lang="en-US" sz="800" dirty="0">
                        <a:latin typeface="+mj-lt"/>
                        <a:cs typeface="+mj-lt"/>
                      </a:endParaRPr>
                    </a:p>
                  </a:txBody>
                  <a:tcPr marL="9826" marR="9826" marT="9826" marB="98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p>
                      <a:pPr algn="ctr"/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j-lt"/>
                          <a:cs typeface="+mj-lt"/>
                          <a:sym typeface="Arial"/>
                        </a:rPr>
                        <a:t>Accuracy</a:t>
                      </a:r>
                      <a:endParaRPr kumimoji="0" 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j-lt"/>
                        <a:cs typeface="+mj-lt"/>
                        <a:sym typeface="Arial"/>
                      </a:endParaRPr>
                    </a:p>
                  </a:txBody>
                  <a:tcPr marL="9826" marR="9826" marT="9826" marB="9826" anchor="ctr"/>
                </a:tc>
                <a:tc>
                  <a:txBody>
                    <a:bodyPr/>
                    <a:p>
                      <a:pPr algn="ctr"/>
                      <a:endParaRPr lang="en-US" sz="800" dirty="0">
                        <a:latin typeface="+mj-lt"/>
                        <a:cs typeface="+mj-lt"/>
                      </a:endParaRPr>
                    </a:p>
                  </a:txBody>
                  <a:tcPr marL="9826" marR="9826" marT="9826" marB="9826" anchor="ctr"/>
                </a:tc>
              </a:tr>
              <a:tr h="353065">
                <a:tc>
                  <a:txBody>
                    <a:bodyPr/>
                    <a:p>
                      <a:pPr algn="ctr"/>
                      <a:r>
                        <a:rPr lang="en-US" sz="800" dirty="0">
                          <a:latin typeface="+mj-lt"/>
                          <a:cs typeface="+mj-lt"/>
                        </a:rPr>
                        <a:t>64</a:t>
                      </a:r>
                      <a:endParaRPr lang="en-US" sz="800" dirty="0">
                        <a:latin typeface="+mj-lt"/>
                        <a:cs typeface="+mj-lt"/>
                      </a:endParaRPr>
                    </a:p>
                  </a:txBody>
                  <a:tcPr marL="9826" marR="9826" marT="9826" marB="9826" anchor="ctr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p>
                      <a:pPr algn="ctr"/>
                      <a:endParaRPr lang="en-US" sz="800" dirty="0">
                        <a:latin typeface="+mj-lt"/>
                        <a:cs typeface="+mj-lt"/>
                      </a:endParaRPr>
                    </a:p>
                  </a:txBody>
                  <a:tcPr marL="9826" marR="9826" marT="9826" marB="98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p>
                      <a:pPr algn="ctr"/>
                      <a:endParaRPr lang="en-US" sz="800">
                        <a:latin typeface="+mj-lt"/>
                        <a:cs typeface="+mj-lt"/>
                      </a:endParaRPr>
                    </a:p>
                  </a:txBody>
                  <a:tcPr marL="9826" marR="9826" marT="9826" marB="9826" anchor="ctr"/>
                </a:tc>
                <a:tc>
                  <a:txBody>
                    <a:bodyPr/>
                    <a:p>
                      <a:pPr algn="ctr"/>
                      <a:endParaRPr lang="en-US" sz="800" dirty="0">
                        <a:latin typeface="+mj-lt"/>
                        <a:cs typeface="+mj-lt"/>
                      </a:endParaRPr>
                    </a:p>
                  </a:txBody>
                  <a:tcPr marL="9826" marR="9826" marT="9826" marB="9826" anchor="ctr"/>
                </a:tc>
              </a:tr>
            </a:tbl>
          </a:graphicData>
        </a:graphic>
      </p:graphicFrame>
      <p:graphicFrame>
        <p:nvGraphicFramePr>
          <p:cNvPr id="7" name="Table 3"/>
          <p:cNvGraphicFramePr>
            <a:graphicFrameLocks noGrp="1"/>
          </p:cNvGraphicFramePr>
          <p:nvPr/>
        </p:nvGraphicFramePr>
        <p:xfrm>
          <a:off x="3784533" y="2482571"/>
          <a:ext cx="1926048" cy="1412260"/>
        </p:xfrm>
        <a:graphic>
          <a:graphicData uri="http://schemas.openxmlformats.org/drawingml/2006/table">
            <a:tbl>
              <a:tblPr firstRow="1" bandRow="1">
                <a:tableStyleId>{1C0F7094-B396-4FEA-AA39-9D621820287D}</a:tableStyleId>
              </a:tblPr>
              <a:tblGrid>
                <a:gridCol w="481512"/>
                <a:gridCol w="481512"/>
                <a:gridCol w="494030"/>
                <a:gridCol w="468994"/>
              </a:tblGrid>
              <a:tr h="353065">
                <a:tc>
                  <a:txBody>
                    <a:bodyPr/>
                    <a:p>
                      <a:pPr algn="ctr"/>
                      <a:endParaRPr lang="en-US" sz="800" dirty="0">
                        <a:latin typeface="+mj-lt"/>
                        <a:cs typeface="+mj-lt"/>
                      </a:endParaRPr>
                    </a:p>
                  </a:txBody>
                  <a:tcPr marL="9826" marR="9826" marT="9826" marB="982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p>
                      <a:pPr algn="ctr"/>
                      <a:r>
                        <a:rPr lang="en-US" sz="800" dirty="0">
                          <a:latin typeface="+mj-lt"/>
                          <a:cs typeface="+mj-lt"/>
                        </a:rPr>
                        <a:t>0.01</a:t>
                      </a:r>
                      <a:endParaRPr lang="en-US" sz="800" dirty="0">
                        <a:latin typeface="+mj-lt"/>
                        <a:cs typeface="+mj-lt"/>
                      </a:endParaRPr>
                    </a:p>
                  </a:txBody>
                  <a:tcPr marL="9826" marR="9826" marT="9826" marB="982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p>
                      <a:pPr algn="ctr"/>
                      <a:r>
                        <a:rPr lang="en-US" sz="800" dirty="0">
                          <a:latin typeface="+mj-lt"/>
                          <a:cs typeface="+mj-lt"/>
                        </a:rPr>
                        <a:t>0.001</a:t>
                      </a:r>
                      <a:endParaRPr lang="en-US" sz="800" dirty="0">
                        <a:latin typeface="+mj-lt"/>
                        <a:cs typeface="+mj-lt"/>
                      </a:endParaRPr>
                    </a:p>
                  </a:txBody>
                  <a:tcPr marL="9826" marR="9826" marT="9826" marB="982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p>
                      <a:pPr algn="ctr"/>
                      <a:r>
                        <a:rPr lang="en-US" sz="800" dirty="0">
                          <a:latin typeface="+mj-lt"/>
                          <a:cs typeface="+mj-lt"/>
                        </a:rPr>
                        <a:t>0.0001</a:t>
                      </a:r>
                      <a:endParaRPr lang="en-US" sz="800" dirty="0">
                        <a:latin typeface="+mj-lt"/>
                        <a:cs typeface="+mj-lt"/>
                      </a:endParaRPr>
                    </a:p>
                  </a:txBody>
                  <a:tcPr marL="9826" marR="9826" marT="9826" marB="982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53065">
                <a:tc>
                  <a:txBody>
                    <a:bodyPr/>
                    <a:p>
                      <a:pPr algn="ctr"/>
                      <a:r>
                        <a:rPr lang="en-US" sz="800" dirty="0">
                          <a:latin typeface="+mj-lt"/>
                          <a:cs typeface="+mj-lt"/>
                        </a:rPr>
                        <a:t>16</a:t>
                      </a:r>
                      <a:endParaRPr lang="en-US" sz="800" dirty="0">
                        <a:latin typeface="+mj-lt"/>
                        <a:cs typeface="+mj-lt"/>
                      </a:endParaRPr>
                    </a:p>
                  </a:txBody>
                  <a:tcPr marL="9826" marR="9826" marT="9826" marB="9826" anchor="ctr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p>
                      <a:pPr algn="ctr"/>
                      <a:endParaRPr lang="en-US" sz="800" dirty="0">
                        <a:latin typeface="+mj-lt"/>
                        <a:cs typeface="+mj-lt"/>
                      </a:endParaRPr>
                    </a:p>
                  </a:txBody>
                  <a:tcPr marL="9826" marR="9826" marT="9826" marB="98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p>
                      <a:pPr algn="ctr"/>
                      <a:endParaRPr lang="en-US" sz="800" dirty="0">
                        <a:latin typeface="+mj-lt"/>
                        <a:cs typeface="+mj-lt"/>
                      </a:endParaRPr>
                    </a:p>
                  </a:txBody>
                  <a:tcPr marL="9826" marR="9826" marT="9826" marB="9826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p>
                      <a:pPr algn="ctr"/>
                      <a:endParaRPr lang="en-US" sz="800" dirty="0">
                        <a:latin typeface="+mj-lt"/>
                        <a:cs typeface="+mj-lt"/>
                      </a:endParaRPr>
                    </a:p>
                  </a:txBody>
                  <a:tcPr marL="9826" marR="9826" marT="9826" marB="9826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53065">
                <a:tc>
                  <a:txBody>
                    <a:bodyPr/>
                    <a:p>
                      <a:pPr algn="ctr"/>
                      <a:r>
                        <a:rPr lang="en-US" sz="800" dirty="0">
                          <a:latin typeface="+mj-lt"/>
                          <a:cs typeface="+mj-lt"/>
                        </a:rPr>
                        <a:t>32</a:t>
                      </a:r>
                      <a:endParaRPr lang="en-US" sz="800" dirty="0">
                        <a:latin typeface="+mj-lt"/>
                        <a:cs typeface="+mj-lt"/>
                      </a:endParaRPr>
                    </a:p>
                  </a:txBody>
                  <a:tcPr marL="9826" marR="9826" marT="9826" marB="9826" anchor="ctr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p>
                      <a:pPr algn="ctr"/>
                      <a:endParaRPr lang="en-US" sz="800" dirty="0">
                        <a:latin typeface="+mj-lt"/>
                        <a:cs typeface="+mj-lt"/>
                      </a:endParaRPr>
                    </a:p>
                  </a:txBody>
                  <a:tcPr marL="9826" marR="9826" marT="9826" marB="98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p>
                      <a:pPr algn="ctr"/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j-lt"/>
                          <a:cs typeface="+mj-lt"/>
                          <a:sym typeface="Arial"/>
                        </a:rPr>
                        <a:t>Accuracy</a:t>
                      </a:r>
                      <a:endParaRPr kumimoji="0" 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j-lt"/>
                        <a:cs typeface="+mj-lt"/>
                        <a:sym typeface="Arial"/>
                      </a:endParaRPr>
                    </a:p>
                  </a:txBody>
                  <a:tcPr marL="9826" marR="9826" marT="9826" marB="9826" anchor="ctr"/>
                </a:tc>
                <a:tc>
                  <a:txBody>
                    <a:bodyPr/>
                    <a:p>
                      <a:pPr algn="ctr"/>
                      <a:endParaRPr lang="en-US" sz="800" dirty="0">
                        <a:latin typeface="+mj-lt"/>
                        <a:cs typeface="+mj-lt"/>
                      </a:endParaRPr>
                    </a:p>
                  </a:txBody>
                  <a:tcPr marL="9826" marR="9826" marT="9826" marB="9826" anchor="ctr"/>
                </a:tc>
              </a:tr>
              <a:tr h="353065">
                <a:tc>
                  <a:txBody>
                    <a:bodyPr/>
                    <a:p>
                      <a:pPr algn="ctr"/>
                      <a:r>
                        <a:rPr lang="en-US" sz="800" dirty="0">
                          <a:latin typeface="+mj-lt"/>
                          <a:cs typeface="+mj-lt"/>
                        </a:rPr>
                        <a:t>64</a:t>
                      </a:r>
                      <a:endParaRPr lang="en-US" sz="800" dirty="0">
                        <a:latin typeface="+mj-lt"/>
                        <a:cs typeface="+mj-lt"/>
                      </a:endParaRPr>
                    </a:p>
                  </a:txBody>
                  <a:tcPr marL="9826" marR="9826" marT="9826" marB="9826" anchor="ctr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p>
                      <a:pPr algn="ctr"/>
                      <a:endParaRPr lang="en-US" sz="800" dirty="0">
                        <a:latin typeface="+mj-lt"/>
                        <a:cs typeface="+mj-lt"/>
                      </a:endParaRPr>
                    </a:p>
                  </a:txBody>
                  <a:tcPr marL="9826" marR="9826" marT="9826" marB="98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p>
                      <a:pPr algn="ctr"/>
                      <a:endParaRPr lang="en-US" sz="800">
                        <a:latin typeface="+mj-lt"/>
                        <a:cs typeface="+mj-lt"/>
                      </a:endParaRPr>
                    </a:p>
                  </a:txBody>
                  <a:tcPr marL="9826" marR="9826" marT="9826" marB="9826" anchor="ctr"/>
                </a:tc>
                <a:tc>
                  <a:txBody>
                    <a:bodyPr/>
                    <a:p>
                      <a:pPr algn="ctr"/>
                      <a:endParaRPr lang="en-US" sz="800" dirty="0">
                        <a:latin typeface="+mj-lt"/>
                        <a:cs typeface="+mj-lt"/>
                      </a:endParaRPr>
                    </a:p>
                  </a:txBody>
                  <a:tcPr marL="9826" marR="9826" marT="9826" marB="9826" anchor="ctr"/>
                </a:tc>
              </a:tr>
            </a:tbl>
          </a:graphicData>
        </a:graphic>
      </p:graphicFrame>
      <p:graphicFrame>
        <p:nvGraphicFramePr>
          <p:cNvPr id="8" name="Table 3"/>
          <p:cNvGraphicFramePr>
            <a:graphicFrameLocks noGrp="1"/>
          </p:cNvGraphicFramePr>
          <p:nvPr/>
        </p:nvGraphicFramePr>
        <p:xfrm>
          <a:off x="6482285" y="2482571"/>
          <a:ext cx="1926048" cy="1412260"/>
        </p:xfrm>
        <a:graphic>
          <a:graphicData uri="http://schemas.openxmlformats.org/drawingml/2006/table">
            <a:tbl>
              <a:tblPr firstRow="1" bandRow="1">
                <a:tableStyleId>{1C0F7094-B396-4FEA-AA39-9D621820287D}</a:tableStyleId>
              </a:tblPr>
              <a:tblGrid>
                <a:gridCol w="481330"/>
                <a:gridCol w="481694"/>
                <a:gridCol w="494030"/>
                <a:gridCol w="468994"/>
              </a:tblGrid>
              <a:tr h="353065">
                <a:tc>
                  <a:txBody>
                    <a:bodyPr/>
                    <a:p>
                      <a:pPr algn="ctr"/>
                      <a:endParaRPr lang="en-US" sz="800" dirty="0">
                        <a:latin typeface="+mj-lt"/>
                        <a:cs typeface="+mj-lt"/>
                      </a:endParaRPr>
                    </a:p>
                  </a:txBody>
                  <a:tcPr marL="9826" marR="9826" marT="9826" marB="982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p>
                      <a:pPr algn="ctr"/>
                      <a:r>
                        <a:rPr lang="en-US" sz="800" dirty="0">
                          <a:latin typeface="+mj-lt"/>
                          <a:cs typeface="+mj-lt"/>
                        </a:rPr>
                        <a:t>0.01</a:t>
                      </a:r>
                      <a:endParaRPr lang="en-US" sz="800" dirty="0">
                        <a:latin typeface="+mj-lt"/>
                        <a:cs typeface="+mj-lt"/>
                      </a:endParaRPr>
                    </a:p>
                  </a:txBody>
                  <a:tcPr marL="9826" marR="9826" marT="9826" marB="982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p>
                      <a:pPr algn="ctr"/>
                      <a:r>
                        <a:rPr lang="en-US" sz="800" dirty="0">
                          <a:latin typeface="+mj-lt"/>
                          <a:cs typeface="+mj-lt"/>
                        </a:rPr>
                        <a:t>0.001</a:t>
                      </a:r>
                      <a:endParaRPr lang="en-US" sz="800" dirty="0">
                        <a:latin typeface="+mj-lt"/>
                        <a:cs typeface="+mj-lt"/>
                      </a:endParaRPr>
                    </a:p>
                  </a:txBody>
                  <a:tcPr marL="9826" marR="9826" marT="9826" marB="982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p>
                      <a:pPr algn="ctr"/>
                      <a:r>
                        <a:rPr lang="en-US" sz="800" dirty="0">
                          <a:latin typeface="+mj-lt"/>
                          <a:cs typeface="+mj-lt"/>
                        </a:rPr>
                        <a:t>0.0001</a:t>
                      </a:r>
                      <a:endParaRPr lang="en-US" sz="800" dirty="0">
                        <a:latin typeface="+mj-lt"/>
                        <a:cs typeface="+mj-lt"/>
                      </a:endParaRPr>
                    </a:p>
                  </a:txBody>
                  <a:tcPr marL="9826" marR="9826" marT="9826" marB="982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53065">
                <a:tc>
                  <a:txBody>
                    <a:bodyPr/>
                    <a:p>
                      <a:pPr algn="ctr"/>
                      <a:r>
                        <a:rPr lang="en-US" sz="800" dirty="0">
                          <a:latin typeface="+mj-lt"/>
                          <a:cs typeface="+mj-lt"/>
                        </a:rPr>
                        <a:t>16</a:t>
                      </a:r>
                      <a:endParaRPr lang="en-US" sz="800" dirty="0">
                        <a:latin typeface="+mj-lt"/>
                        <a:cs typeface="+mj-lt"/>
                      </a:endParaRPr>
                    </a:p>
                  </a:txBody>
                  <a:tcPr marL="9826" marR="9826" marT="9826" marB="9826" anchor="ctr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p>
                      <a:pPr algn="ctr"/>
                      <a:endParaRPr lang="en-US" sz="800" dirty="0">
                        <a:latin typeface="+mj-lt"/>
                        <a:cs typeface="+mj-lt"/>
                      </a:endParaRPr>
                    </a:p>
                  </a:txBody>
                  <a:tcPr marL="9826" marR="9826" marT="9826" marB="98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p>
                      <a:pPr algn="ctr"/>
                      <a:endParaRPr lang="en-US" sz="800" dirty="0">
                        <a:latin typeface="+mj-lt"/>
                        <a:cs typeface="+mj-lt"/>
                      </a:endParaRPr>
                    </a:p>
                  </a:txBody>
                  <a:tcPr marL="9826" marR="9826" marT="9826" marB="9826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p>
                      <a:pPr algn="ctr"/>
                      <a:endParaRPr lang="en-US" sz="800" dirty="0">
                        <a:latin typeface="+mj-lt"/>
                        <a:cs typeface="+mj-lt"/>
                      </a:endParaRPr>
                    </a:p>
                  </a:txBody>
                  <a:tcPr marL="9826" marR="9826" marT="9826" marB="9826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53065">
                <a:tc>
                  <a:txBody>
                    <a:bodyPr/>
                    <a:p>
                      <a:pPr algn="ctr"/>
                      <a:r>
                        <a:rPr lang="en-US" sz="800" dirty="0">
                          <a:latin typeface="+mj-lt"/>
                          <a:cs typeface="+mj-lt"/>
                        </a:rPr>
                        <a:t>32</a:t>
                      </a:r>
                      <a:endParaRPr lang="en-US" sz="800" dirty="0">
                        <a:latin typeface="+mj-lt"/>
                        <a:cs typeface="+mj-lt"/>
                      </a:endParaRPr>
                    </a:p>
                  </a:txBody>
                  <a:tcPr marL="9826" marR="9826" marT="9826" marB="9826" anchor="ctr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p>
                      <a:pPr algn="ctr"/>
                      <a:endParaRPr lang="en-US" sz="800" dirty="0">
                        <a:latin typeface="+mj-lt"/>
                        <a:cs typeface="+mj-lt"/>
                      </a:endParaRPr>
                    </a:p>
                  </a:txBody>
                  <a:tcPr marL="9826" marR="9826" marT="9826" marB="98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p>
                      <a:pPr algn="ctr"/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j-lt"/>
                          <a:cs typeface="+mj-lt"/>
                          <a:sym typeface="Arial"/>
                        </a:rPr>
                        <a:t>Accuracy</a:t>
                      </a:r>
                      <a:endParaRPr kumimoji="0" 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j-lt"/>
                        <a:cs typeface="+mj-lt"/>
                        <a:sym typeface="Arial"/>
                      </a:endParaRPr>
                    </a:p>
                  </a:txBody>
                  <a:tcPr marL="9826" marR="9826" marT="9826" marB="9826" anchor="ctr"/>
                </a:tc>
                <a:tc>
                  <a:txBody>
                    <a:bodyPr/>
                    <a:p>
                      <a:pPr algn="ctr"/>
                      <a:endParaRPr lang="en-US" sz="800" dirty="0">
                        <a:latin typeface="+mj-lt"/>
                        <a:cs typeface="+mj-lt"/>
                      </a:endParaRPr>
                    </a:p>
                  </a:txBody>
                  <a:tcPr marL="9826" marR="9826" marT="9826" marB="9826" anchor="ctr"/>
                </a:tc>
              </a:tr>
              <a:tr h="353065">
                <a:tc>
                  <a:txBody>
                    <a:bodyPr/>
                    <a:p>
                      <a:pPr algn="ctr"/>
                      <a:r>
                        <a:rPr lang="en-US" sz="800" dirty="0">
                          <a:latin typeface="+mj-lt"/>
                          <a:cs typeface="+mj-lt"/>
                        </a:rPr>
                        <a:t>64</a:t>
                      </a:r>
                      <a:endParaRPr lang="en-US" sz="800" dirty="0">
                        <a:latin typeface="+mj-lt"/>
                        <a:cs typeface="+mj-lt"/>
                      </a:endParaRPr>
                    </a:p>
                  </a:txBody>
                  <a:tcPr marL="9826" marR="9826" marT="9826" marB="9826" anchor="ctr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p>
                      <a:pPr algn="ctr"/>
                      <a:endParaRPr lang="en-US" sz="800" dirty="0">
                        <a:latin typeface="+mj-lt"/>
                        <a:cs typeface="+mj-lt"/>
                      </a:endParaRPr>
                    </a:p>
                  </a:txBody>
                  <a:tcPr marL="9826" marR="9826" marT="9826" marB="98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p>
                      <a:pPr algn="ctr"/>
                      <a:endParaRPr lang="en-US" sz="800">
                        <a:latin typeface="+mj-lt"/>
                        <a:cs typeface="+mj-lt"/>
                      </a:endParaRPr>
                    </a:p>
                  </a:txBody>
                  <a:tcPr marL="9826" marR="9826" marT="9826" marB="9826" anchor="ctr"/>
                </a:tc>
                <a:tc>
                  <a:txBody>
                    <a:bodyPr/>
                    <a:p>
                      <a:pPr algn="ctr"/>
                      <a:endParaRPr lang="en-US" sz="800" dirty="0">
                        <a:latin typeface="+mj-lt"/>
                        <a:cs typeface="+mj-lt"/>
                      </a:endParaRPr>
                    </a:p>
                  </a:txBody>
                  <a:tcPr marL="9826" marR="9826" marT="9826" marB="9826" anchor="ctr"/>
                </a:tc>
              </a:tr>
            </a:tbl>
          </a:graphicData>
        </a:graphic>
      </p:graphicFrame>
    </p:spTree>
  </p:cSld>
  <p:clrMapOvr>
    <a:masterClrMapping/>
  </p:clrMapOvr>
  <p:transition spd="med">
    <p:fade/>
  </p:transition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93100" y="420575"/>
            <a:ext cx="8181300" cy="502800"/>
          </a:xfrm>
        </p:spPr>
        <p:txBody>
          <a:bodyPr/>
          <a:lstStyle/>
          <a:p>
            <a:r>
              <a:rPr lang="en-US" dirty="0"/>
              <a:t>Model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7331103" y="141172"/>
            <a:ext cx="914400" cy="914400"/>
            <a:chOff x="7331103" y="141172"/>
            <a:chExt cx="914400" cy="914400"/>
          </a:xfrm>
        </p:grpSpPr>
        <p:grpSp>
          <p:nvGrpSpPr>
            <p:cNvPr id="28" name="Group 27"/>
            <p:cNvGrpSpPr/>
            <p:nvPr/>
          </p:nvGrpSpPr>
          <p:grpSpPr>
            <a:xfrm>
              <a:off x="7331103" y="141172"/>
              <a:ext cx="914400" cy="914400"/>
              <a:chOff x="5776624" y="2188023"/>
              <a:chExt cx="1695840" cy="1816343"/>
            </a:xfrm>
          </p:grpSpPr>
          <p:grpSp>
            <p:nvGrpSpPr>
              <p:cNvPr id="29" name="Group 28"/>
              <p:cNvGrpSpPr/>
              <p:nvPr/>
            </p:nvGrpSpPr>
            <p:grpSpPr>
              <a:xfrm>
                <a:off x="6578825" y="2188023"/>
                <a:ext cx="58419" cy="1816343"/>
                <a:chOff x="7482841" y="2111311"/>
                <a:chExt cx="58419" cy="1816343"/>
              </a:xfrm>
            </p:grpSpPr>
            <p:cxnSp>
              <p:nvCxnSpPr>
                <p:cNvPr id="42" name="Connector: Curved 41"/>
                <p:cNvCxnSpPr>
                  <a:stCxn id="44" idx="1"/>
                  <a:endCxn id="45" idx="1"/>
                </p:cNvCxnSpPr>
                <p:nvPr/>
              </p:nvCxnSpPr>
              <p:spPr>
                <a:xfrm rot="10800000">
                  <a:off x="7482841" y="2209031"/>
                  <a:ext cx="12700" cy="1620905"/>
                </a:xfrm>
                <a:prstGeom prst="curvedConnector3">
                  <a:avLst>
                    <a:gd name="adj1" fmla="val 5850000"/>
                  </a:avLst>
                </a:prstGeom>
                <a:ln w="19050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Connector: Curved 42"/>
                <p:cNvCxnSpPr>
                  <a:stCxn id="45" idx="3"/>
                  <a:endCxn id="44" idx="3"/>
                </p:cNvCxnSpPr>
                <p:nvPr/>
              </p:nvCxnSpPr>
              <p:spPr>
                <a:xfrm>
                  <a:off x="7528560" y="2209030"/>
                  <a:ext cx="12700" cy="1620905"/>
                </a:xfrm>
                <a:prstGeom prst="curvedConnector3">
                  <a:avLst>
                    <a:gd name="adj1" fmla="val 6300000"/>
                  </a:avLst>
                </a:prstGeom>
                <a:ln w="19050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4" name="Google Shape;898;p88"/>
                <p:cNvSpPr txBox="1"/>
                <p:nvPr/>
              </p:nvSpPr>
              <p:spPr>
                <a:xfrm>
                  <a:off x="7482841" y="3732216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  <p:sp>
              <p:nvSpPr>
                <p:cNvPr id="45" name="Google Shape;898;p88"/>
                <p:cNvSpPr txBox="1"/>
                <p:nvPr/>
              </p:nvSpPr>
              <p:spPr>
                <a:xfrm>
                  <a:off x="7482841" y="2111311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</p:grpSp>
          <p:grpSp>
            <p:nvGrpSpPr>
              <p:cNvPr id="30" name="Group 29"/>
              <p:cNvGrpSpPr/>
              <p:nvPr/>
            </p:nvGrpSpPr>
            <p:grpSpPr>
              <a:xfrm>
                <a:off x="6578825" y="2692608"/>
                <a:ext cx="58419" cy="1311758"/>
                <a:chOff x="5889186" y="1248788"/>
                <a:chExt cx="58419" cy="1311758"/>
              </a:xfrm>
            </p:grpSpPr>
            <p:cxnSp>
              <p:nvCxnSpPr>
                <p:cNvPr id="38" name="Connector: Curved 37"/>
                <p:cNvCxnSpPr>
                  <a:stCxn id="40" idx="1"/>
                  <a:endCxn id="41" idx="1"/>
                </p:cNvCxnSpPr>
                <p:nvPr/>
              </p:nvCxnSpPr>
              <p:spPr>
                <a:xfrm rot="10800000">
                  <a:off x="5889186" y="1346507"/>
                  <a:ext cx="12700" cy="1116320"/>
                </a:xfrm>
                <a:prstGeom prst="curvedConnector3">
                  <a:avLst>
                    <a:gd name="adj1" fmla="val 4300000"/>
                  </a:avLst>
                </a:prstGeom>
                <a:ln w="19050">
                  <a:solidFill>
                    <a:schemeClr val="accent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nector: Curved 38"/>
                <p:cNvCxnSpPr>
                  <a:stCxn id="41" idx="3"/>
                  <a:endCxn id="40" idx="3"/>
                </p:cNvCxnSpPr>
                <p:nvPr/>
              </p:nvCxnSpPr>
              <p:spPr>
                <a:xfrm>
                  <a:off x="5934905" y="1346507"/>
                  <a:ext cx="12700" cy="1116320"/>
                </a:xfrm>
                <a:prstGeom prst="curvedConnector3">
                  <a:avLst>
                    <a:gd name="adj1" fmla="val 4300000"/>
                  </a:avLst>
                </a:prstGeom>
                <a:ln w="19050">
                  <a:solidFill>
                    <a:schemeClr val="accent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0" name="Google Shape;898;p88"/>
                <p:cNvSpPr txBox="1"/>
                <p:nvPr/>
              </p:nvSpPr>
              <p:spPr>
                <a:xfrm>
                  <a:off x="5889186" y="2365108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  <p:sp>
              <p:nvSpPr>
                <p:cNvPr id="41" name="Google Shape;898;p88"/>
                <p:cNvSpPr txBox="1"/>
                <p:nvPr/>
              </p:nvSpPr>
              <p:spPr>
                <a:xfrm>
                  <a:off x="5889186" y="1248788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</p:grpSp>
          <p:sp>
            <p:nvSpPr>
              <p:cNvPr id="31" name="Oval 30"/>
              <p:cNvSpPr/>
              <p:nvPr/>
            </p:nvSpPr>
            <p:spPr>
              <a:xfrm>
                <a:off x="5776624" y="2188023"/>
                <a:ext cx="1695840" cy="1807446"/>
              </a:xfrm>
              <a:prstGeom prst="ellipse">
                <a:avLst/>
              </a:prstGeom>
              <a:solidFill>
                <a:schemeClr val="bg1">
                  <a:alpha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+mj-lt"/>
                </a:endParaRPr>
              </a:p>
            </p:txBody>
          </p:sp>
          <p:grpSp>
            <p:nvGrpSpPr>
              <p:cNvPr id="32" name="Group 31"/>
              <p:cNvGrpSpPr/>
              <p:nvPr/>
            </p:nvGrpSpPr>
            <p:grpSpPr>
              <a:xfrm>
                <a:off x="6578825" y="3138427"/>
                <a:ext cx="58419" cy="768220"/>
                <a:chOff x="1190898" y="3138427"/>
                <a:chExt cx="58419" cy="768220"/>
              </a:xfrm>
            </p:grpSpPr>
            <p:cxnSp>
              <p:nvCxnSpPr>
                <p:cNvPr id="36" name="Connector: Curved 35"/>
                <p:cNvCxnSpPr>
                  <a:stCxn id="34" idx="1"/>
                  <a:endCxn id="35" idx="1"/>
                </p:cNvCxnSpPr>
                <p:nvPr/>
              </p:nvCxnSpPr>
              <p:spPr>
                <a:xfrm rot="10800000">
                  <a:off x="1190898" y="3138427"/>
                  <a:ext cx="12700" cy="768220"/>
                </a:xfrm>
                <a:prstGeom prst="curvedConnector3">
                  <a:avLst>
                    <a:gd name="adj1" fmla="val 2950000"/>
                  </a:avLst>
                </a:prstGeom>
                <a:ln w="19050">
                  <a:solidFill>
                    <a:schemeClr val="accent5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Connector: Curved 36"/>
                <p:cNvCxnSpPr>
                  <a:stCxn id="35" idx="3"/>
                  <a:endCxn id="34" idx="3"/>
                </p:cNvCxnSpPr>
                <p:nvPr/>
              </p:nvCxnSpPr>
              <p:spPr>
                <a:xfrm>
                  <a:off x="1236617" y="3138427"/>
                  <a:ext cx="12700" cy="768220"/>
                </a:xfrm>
                <a:prstGeom prst="curvedConnector3">
                  <a:avLst>
                    <a:gd name="adj1" fmla="val 3000000"/>
                  </a:avLst>
                </a:prstGeom>
                <a:ln w="19050">
                  <a:solidFill>
                    <a:schemeClr val="accent5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3" name="Group 32"/>
              <p:cNvGrpSpPr/>
              <p:nvPr/>
            </p:nvGrpSpPr>
            <p:grpSpPr>
              <a:xfrm>
                <a:off x="6578825" y="3040708"/>
                <a:ext cx="45719" cy="963658"/>
                <a:chOff x="5501641" y="2963996"/>
                <a:chExt cx="45719" cy="963658"/>
              </a:xfrm>
            </p:grpSpPr>
            <p:sp>
              <p:nvSpPr>
                <p:cNvPr id="34" name="Google Shape;898;p88"/>
                <p:cNvSpPr txBox="1"/>
                <p:nvPr/>
              </p:nvSpPr>
              <p:spPr>
                <a:xfrm>
                  <a:off x="5501641" y="3732216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  <p:sp>
              <p:nvSpPr>
                <p:cNvPr id="35" name="Google Shape;898;p88"/>
                <p:cNvSpPr txBox="1"/>
                <p:nvPr/>
              </p:nvSpPr>
              <p:spPr>
                <a:xfrm>
                  <a:off x="5501641" y="2963996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</p:grpSp>
        </p:grpSp>
        <p:sp>
          <p:nvSpPr>
            <p:cNvPr id="9" name="Google Shape;898;p88"/>
            <p:cNvSpPr txBox="1"/>
            <p:nvPr/>
          </p:nvSpPr>
          <p:spPr>
            <a:xfrm>
              <a:off x="7436418" y="766157"/>
              <a:ext cx="668161" cy="1069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4" tIns="9144" rIns="9144" bIns="9144" anchor="t" anchorCtr="0">
              <a:spAutoFit/>
            </a:bodyPr>
            <a:lstStyle/>
            <a:p>
              <a:pPr marR="0" lvl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500" b="1" dirty="0">
                  <a:solidFill>
                    <a:schemeClr val="accent5"/>
                  </a:solidFill>
                  <a:latin typeface="+mj-lt"/>
                  <a:ea typeface="Montserrat"/>
                  <a:cs typeface="+mj-lt"/>
                  <a:sym typeface="Montserrat"/>
                </a:rPr>
                <a:t>Build</a:t>
              </a:r>
              <a:endParaRPr lang="en-US" sz="500" b="1" dirty="0">
                <a:solidFill>
                  <a:schemeClr val="accent5"/>
                </a:solidFill>
                <a:latin typeface="+mj-lt"/>
                <a:ea typeface="Montserrat"/>
                <a:cs typeface="+mj-lt"/>
                <a:sym typeface="Montserrat"/>
              </a:endParaRPr>
            </a:p>
          </p:txBody>
        </p:sp>
      </p:grpSp>
      <p:sp>
        <p:nvSpPr>
          <p:cNvPr id="25" name="Google Shape;898;p88"/>
          <p:cNvSpPr txBox="1"/>
          <p:nvPr/>
        </p:nvSpPr>
        <p:spPr>
          <a:xfrm>
            <a:off x="611492" y="918785"/>
            <a:ext cx="5156262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Hyperparameter tuning</a:t>
            </a:r>
            <a:endParaRPr lang="en-US" sz="12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sp>
        <p:nvSpPr>
          <p:cNvPr id="26" name="Google Shape;898;p88"/>
          <p:cNvSpPr txBox="1"/>
          <p:nvPr/>
        </p:nvSpPr>
        <p:spPr>
          <a:xfrm>
            <a:off x="611505" y="1369060"/>
            <a:ext cx="7633335" cy="194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Trying out different combinations of hyperparameters to arrive at the best model is a normal part of model building</a:t>
            </a:r>
            <a:endParaRPr lang="en-US" sz="10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graphicFrame>
        <p:nvGraphicFramePr>
          <p:cNvPr id="2" name="Table 3"/>
          <p:cNvGraphicFramePr>
            <a:graphicFrameLocks noGrp="1"/>
          </p:cNvGraphicFramePr>
          <p:nvPr/>
        </p:nvGraphicFramePr>
        <p:xfrm>
          <a:off x="1089791" y="2482571"/>
          <a:ext cx="1926048" cy="1412260"/>
        </p:xfrm>
        <a:graphic>
          <a:graphicData uri="http://schemas.openxmlformats.org/drawingml/2006/table">
            <a:tbl>
              <a:tblPr firstRow="1" bandRow="1">
                <a:tableStyleId>{1C0F7094-B396-4FEA-AA39-9D621820287D}</a:tableStyleId>
              </a:tblPr>
              <a:tblGrid>
                <a:gridCol w="481512"/>
                <a:gridCol w="481512"/>
                <a:gridCol w="494030"/>
                <a:gridCol w="468994"/>
              </a:tblGrid>
              <a:tr h="353065"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+mj-lt"/>
                        <a:cs typeface="+mj-lt"/>
                      </a:endParaRPr>
                    </a:p>
                  </a:txBody>
                  <a:tcPr marL="9826" marR="9826" marT="9826" marB="982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+mj-lt"/>
                          <a:cs typeface="+mj-lt"/>
                        </a:rPr>
                        <a:t>0.01</a:t>
                      </a:r>
                      <a:endParaRPr lang="en-US" sz="800" dirty="0">
                        <a:latin typeface="+mj-lt"/>
                        <a:cs typeface="+mj-lt"/>
                      </a:endParaRPr>
                    </a:p>
                  </a:txBody>
                  <a:tcPr marL="9826" marR="9826" marT="9826" marB="982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+mj-lt"/>
                          <a:cs typeface="+mj-lt"/>
                        </a:rPr>
                        <a:t>0.001</a:t>
                      </a:r>
                      <a:endParaRPr lang="en-US" sz="800" dirty="0">
                        <a:latin typeface="+mj-lt"/>
                        <a:cs typeface="+mj-lt"/>
                      </a:endParaRPr>
                    </a:p>
                  </a:txBody>
                  <a:tcPr marL="9826" marR="9826" marT="9826" marB="982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+mj-lt"/>
                          <a:cs typeface="+mj-lt"/>
                        </a:rPr>
                        <a:t>0.0001</a:t>
                      </a:r>
                      <a:endParaRPr lang="en-US" sz="800" dirty="0">
                        <a:latin typeface="+mj-lt"/>
                        <a:cs typeface="+mj-lt"/>
                      </a:endParaRPr>
                    </a:p>
                  </a:txBody>
                  <a:tcPr marL="9826" marR="9826" marT="9826" marB="982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53065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+mj-lt"/>
                          <a:cs typeface="+mj-lt"/>
                        </a:rPr>
                        <a:t>16</a:t>
                      </a:r>
                      <a:endParaRPr lang="en-US" sz="800" dirty="0">
                        <a:latin typeface="+mj-lt"/>
                        <a:cs typeface="+mj-lt"/>
                      </a:endParaRPr>
                    </a:p>
                  </a:txBody>
                  <a:tcPr marL="9826" marR="9826" marT="9826" marB="9826" anchor="ctr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defRPr/>
                      </a:pPr>
                      <a:endParaRPr lang="en-US" sz="800" dirty="0">
                        <a:latin typeface="+mj-lt"/>
                        <a:cs typeface="+mj-lt"/>
                      </a:endParaRPr>
                    </a:p>
                  </a:txBody>
                  <a:tcPr marL="9826" marR="9826" marT="9826" marB="98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+mj-lt"/>
                        <a:cs typeface="+mj-lt"/>
                      </a:endParaRPr>
                    </a:p>
                  </a:txBody>
                  <a:tcPr marL="9826" marR="9826" marT="9826" marB="9826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+mj-lt"/>
                        <a:cs typeface="+mj-lt"/>
                      </a:endParaRPr>
                    </a:p>
                  </a:txBody>
                  <a:tcPr marL="9826" marR="9826" marT="9826" marB="9826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53065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+mj-lt"/>
                          <a:cs typeface="+mj-lt"/>
                        </a:rPr>
                        <a:t>32</a:t>
                      </a:r>
                      <a:endParaRPr lang="en-US" sz="800" dirty="0">
                        <a:latin typeface="+mj-lt"/>
                        <a:cs typeface="+mj-lt"/>
                      </a:endParaRPr>
                    </a:p>
                  </a:txBody>
                  <a:tcPr marL="9826" marR="9826" marT="9826" marB="9826" anchor="ctr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+mj-lt"/>
                        <a:cs typeface="+mj-lt"/>
                      </a:endParaRPr>
                    </a:p>
                  </a:txBody>
                  <a:tcPr marL="9826" marR="9826" marT="9826" marB="98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j-lt"/>
                          <a:cs typeface="+mj-lt"/>
                          <a:sym typeface="Arial"/>
                        </a:rPr>
                        <a:t>Accuracy</a:t>
                      </a:r>
                      <a:endParaRPr kumimoji="0" 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j-lt"/>
                        <a:cs typeface="+mj-lt"/>
                        <a:sym typeface="Arial"/>
                      </a:endParaRPr>
                    </a:p>
                  </a:txBody>
                  <a:tcPr marL="9826" marR="9826" marT="9826" marB="9826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+mj-lt"/>
                        <a:cs typeface="+mj-lt"/>
                      </a:endParaRPr>
                    </a:p>
                  </a:txBody>
                  <a:tcPr marL="9826" marR="9826" marT="9826" marB="9826" anchor="ctr"/>
                </a:tc>
              </a:tr>
              <a:tr h="353065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+mj-lt"/>
                          <a:cs typeface="+mj-lt"/>
                        </a:rPr>
                        <a:t>64</a:t>
                      </a:r>
                      <a:endParaRPr lang="en-US" sz="800" dirty="0">
                        <a:latin typeface="+mj-lt"/>
                        <a:cs typeface="+mj-lt"/>
                      </a:endParaRPr>
                    </a:p>
                  </a:txBody>
                  <a:tcPr marL="9826" marR="9826" marT="9826" marB="9826" anchor="ctr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+mj-lt"/>
                        <a:cs typeface="+mj-lt"/>
                      </a:endParaRPr>
                    </a:p>
                  </a:txBody>
                  <a:tcPr marL="9826" marR="9826" marT="9826" marB="98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latin typeface="+mj-lt"/>
                        <a:cs typeface="+mj-lt"/>
                      </a:endParaRPr>
                    </a:p>
                  </a:txBody>
                  <a:tcPr marL="9826" marR="9826" marT="9826" marB="9826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+mj-lt"/>
                        <a:cs typeface="+mj-lt"/>
                      </a:endParaRPr>
                    </a:p>
                  </a:txBody>
                  <a:tcPr marL="9826" marR="9826" marT="9826" marB="9826" anchor="ctr"/>
                </a:tc>
              </a:tr>
            </a:tbl>
          </a:graphicData>
        </a:graphic>
      </p:graphicFrame>
      <p:sp>
        <p:nvSpPr>
          <p:cNvPr id="51" name="Google Shape;898;p88"/>
          <p:cNvSpPr txBox="1"/>
          <p:nvPr/>
        </p:nvSpPr>
        <p:spPr>
          <a:xfrm>
            <a:off x="1596229" y="2399912"/>
            <a:ext cx="793597" cy="160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Learning Rate</a:t>
            </a:r>
            <a:endParaRPr lang="en-US" sz="800" b="1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sp>
        <p:nvSpPr>
          <p:cNvPr id="52" name="Google Shape;898;p88"/>
          <p:cNvSpPr txBox="1"/>
          <p:nvPr/>
        </p:nvSpPr>
        <p:spPr>
          <a:xfrm>
            <a:off x="611492" y="2799095"/>
            <a:ext cx="589616" cy="160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Batch size</a:t>
            </a:r>
            <a:endParaRPr lang="en-US" sz="800" b="1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sp>
        <p:nvSpPr>
          <p:cNvPr id="53" name="Google Shape;898;p88"/>
          <p:cNvSpPr txBox="1"/>
          <p:nvPr/>
        </p:nvSpPr>
        <p:spPr>
          <a:xfrm>
            <a:off x="611492" y="2086476"/>
            <a:ext cx="906137" cy="160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b="1" dirty="0" err="1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Relu</a:t>
            </a:r>
            <a:r>
              <a:rPr lang="en-US" sz="8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 Activation</a:t>
            </a:r>
            <a:endParaRPr lang="en-US" sz="800" b="1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graphicFrame>
        <p:nvGraphicFramePr>
          <p:cNvPr id="54" name="Table 3"/>
          <p:cNvGraphicFramePr>
            <a:graphicFrameLocks noGrp="1"/>
          </p:cNvGraphicFramePr>
          <p:nvPr/>
        </p:nvGraphicFramePr>
        <p:xfrm>
          <a:off x="3784533" y="2482571"/>
          <a:ext cx="1926048" cy="1412260"/>
        </p:xfrm>
        <a:graphic>
          <a:graphicData uri="http://schemas.openxmlformats.org/drawingml/2006/table">
            <a:tbl>
              <a:tblPr firstRow="1" bandRow="1">
                <a:tableStyleId>{1C0F7094-B396-4FEA-AA39-9D621820287D}</a:tableStyleId>
              </a:tblPr>
              <a:tblGrid>
                <a:gridCol w="481512"/>
                <a:gridCol w="481512"/>
                <a:gridCol w="494030"/>
                <a:gridCol w="468994"/>
              </a:tblGrid>
              <a:tr h="353065"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+mj-lt"/>
                        <a:cs typeface="+mj-lt"/>
                      </a:endParaRPr>
                    </a:p>
                  </a:txBody>
                  <a:tcPr marL="9826" marR="9826" marT="9826" marB="982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+mj-lt"/>
                          <a:cs typeface="+mj-lt"/>
                        </a:rPr>
                        <a:t>0.01</a:t>
                      </a:r>
                      <a:endParaRPr lang="en-US" sz="800" dirty="0">
                        <a:latin typeface="+mj-lt"/>
                        <a:cs typeface="+mj-lt"/>
                      </a:endParaRPr>
                    </a:p>
                  </a:txBody>
                  <a:tcPr marL="9826" marR="9826" marT="9826" marB="982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+mj-lt"/>
                          <a:cs typeface="+mj-lt"/>
                        </a:rPr>
                        <a:t>0.001</a:t>
                      </a:r>
                      <a:endParaRPr lang="en-US" sz="800" dirty="0">
                        <a:latin typeface="+mj-lt"/>
                        <a:cs typeface="+mj-lt"/>
                      </a:endParaRPr>
                    </a:p>
                  </a:txBody>
                  <a:tcPr marL="9826" marR="9826" marT="9826" marB="982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+mj-lt"/>
                          <a:cs typeface="+mj-lt"/>
                        </a:rPr>
                        <a:t>0.0001</a:t>
                      </a:r>
                      <a:endParaRPr lang="en-US" sz="800" dirty="0">
                        <a:latin typeface="+mj-lt"/>
                        <a:cs typeface="+mj-lt"/>
                      </a:endParaRPr>
                    </a:p>
                  </a:txBody>
                  <a:tcPr marL="9826" marR="9826" marT="9826" marB="982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53065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+mj-lt"/>
                          <a:cs typeface="+mj-lt"/>
                        </a:rPr>
                        <a:t>16</a:t>
                      </a:r>
                      <a:endParaRPr lang="en-US" sz="800" dirty="0">
                        <a:latin typeface="+mj-lt"/>
                        <a:cs typeface="+mj-lt"/>
                      </a:endParaRPr>
                    </a:p>
                  </a:txBody>
                  <a:tcPr marL="9826" marR="9826" marT="9826" marB="9826" anchor="ctr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+mj-lt"/>
                        <a:cs typeface="+mj-lt"/>
                      </a:endParaRPr>
                    </a:p>
                  </a:txBody>
                  <a:tcPr marL="9826" marR="9826" marT="9826" marB="98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+mj-lt"/>
                        <a:cs typeface="+mj-lt"/>
                      </a:endParaRPr>
                    </a:p>
                  </a:txBody>
                  <a:tcPr marL="9826" marR="9826" marT="9826" marB="9826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+mj-lt"/>
                        <a:cs typeface="+mj-lt"/>
                      </a:endParaRPr>
                    </a:p>
                  </a:txBody>
                  <a:tcPr marL="9826" marR="9826" marT="9826" marB="9826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53065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+mj-lt"/>
                          <a:cs typeface="+mj-lt"/>
                        </a:rPr>
                        <a:t>32</a:t>
                      </a:r>
                      <a:endParaRPr lang="en-US" sz="800" dirty="0">
                        <a:latin typeface="+mj-lt"/>
                        <a:cs typeface="+mj-lt"/>
                      </a:endParaRPr>
                    </a:p>
                  </a:txBody>
                  <a:tcPr marL="9826" marR="9826" marT="9826" marB="9826" anchor="ctr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+mj-lt"/>
                        <a:cs typeface="+mj-lt"/>
                      </a:endParaRPr>
                    </a:p>
                  </a:txBody>
                  <a:tcPr marL="9826" marR="9826" marT="9826" marB="98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j-lt"/>
                          <a:cs typeface="+mj-lt"/>
                          <a:sym typeface="Arial"/>
                        </a:rPr>
                        <a:t>Accuracy</a:t>
                      </a:r>
                      <a:endParaRPr kumimoji="0" 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j-lt"/>
                        <a:cs typeface="+mj-lt"/>
                        <a:sym typeface="Arial"/>
                      </a:endParaRPr>
                    </a:p>
                  </a:txBody>
                  <a:tcPr marL="9826" marR="9826" marT="9826" marB="9826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+mj-lt"/>
                        <a:cs typeface="+mj-lt"/>
                      </a:endParaRPr>
                    </a:p>
                  </a:txBody>
                  <a:tcPr marL="9826" marR="9826" marT="9826" marB="9826" anchor="ctr"/>
                </a:tc>
              </a:tr>
              <a:tr h="353065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+mj-lt"/>
                          <a:cs typeface="+mj-lt"/>
                        </a:rPr>
                        <a:t>64</a:t>
                      </a:r>
                      <a:endParaRPr lang="en-US" sz="800" dirty="0">
                        <a:latin typeface="+mj-lt"/>
                        <a:cs typeface="+mj-lt"/>
                      </a:endParaRPr>
                    </a:p>
                  </a:txBody>
                  <a:tcPr marL="9826" marR="9826" marT="9826" marB="9826" anchor="ctr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+mj-lt"/>
                        <a:cs typeface="+mj-lt"/>
                      </a:endParaRPr>
                    </a:p>
                  </a:txBody>
                  <a:tcPr marL="9826" marR="9826" marT="9826" marB="98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latin typeface="+mj-lt"/>
                        <a:cs typeface="+mj-lt"/>
                      </a:endParaRPr>
                    </a:p>
                  </a:txBody>
                  <a:tcPr marL="9826" marR="9826" marT="9826" marB="9826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+mj-lt"/>
                        <a:cs typeface="+mj-lt"/>
                      </a:endParaRPr>
                    </a:p>
                  </a:txBody>
                  <a:tcPr marL="9826" marR="9826" marT="9826" marB="9826" anchor="ctr"/>
                </a:tc>
              </a:tr>
            </a:tbl>
          </a:graphicData>
        </a:graphic>
      </p:graphicFrame>
      <p:sp>
        <p:nvSpPr>
          <p:cNvPr id="55" name="Google Shape;898;p88"/>
          <p:cNvSpPr txBox="1"/>
          <p:nvPr/>
        </p:nvSpPr>
        <p:spPr>
          <a:xfrm>
            <a:off x="4290971" y="2399912"/>
            <a:ext cx="793597" cy="160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Learning Rate</a:t>
            </a:r>
            <a:endParaRPr lang="en-US" sz="800" b="1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sp>
        <p:nvSpPr>
          <p:cNvPr id="56" name="Google Shape;898;p88"/>
          <p:cNvSpPr txBox="1"/>
          <p:nvPr/>
        </p:nvSpPr>
        <p:spPr>
          <a:xfrm>
            <a:off x="3306234" y="2799095"/>
            <a:ext cx="589616" cy="160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Batch size</a:t>
            </a:r>
            <a:endParaRPr lang="en-US" sz="800" b="1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sp>
        <p:nvSpPr>
          <p:cNvPr id="57" name="Google Shape;898;p88"/>
          <p:cNvSpPr txBox="1"/>
          <p:nvPr/>
        </p:nvSpPr>
        <p:spPr>
          <a:xfrm>
            <a:off x="3306234" y="2084243"/>
            <a:ext cx="906137" cy="160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b="1" dirty="0" err="1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Selu</a:t>
            </a:r>
            <a:r>
              <a:rPr lang="en-US" sz="8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 Activation</a:t>
            </a:r>
            <a:endParaRPr lang="en-US" sz="800" b="1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graphicFrame>
        <p:nvGraphicFramePr>
          <p:cNvPr id="78" name="Table 3"/>
          <p:cNvGraphicFramePr>
            <a:graphicFrameLocks noGrp="1"/>
          </p:cNvGraphicFramePr>
          <p:nvPr/>
        </p:nvGraphicFramePr>
        <p:xfrm>
          <a:off x="6482285" y="2482571"/>
          <a:ext cx="1926048" cy="1412260"/>
        </p:xfrm>
        <a:graphic>
          <a:graphicData uri="http://schemas.openxmlformats.org/drawingml/2006/table">
            <a:tbl>
              <a:tblPr firstRow="1" bandRow="1">
                <a:tableStyleId>{1C0F7094-B396-4FEA-AA39-9D621820287D}</a:tableStyleId>
              </a:tblPr>
              <a:tblGrid>
                <a:gridCol w="481330"/>
                <a:gridCol w="481694"/>
                <a:gridCol w="494030"/>
                <a:gridCol w="468994"/>
              </a:tblGrid>
              <a:tr h="353065"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+mj-lt"/>
                        <a:cs typeface="+mj-lt"/>
                      </a:endParaRPr>
                    </a:p>
                  </a:txBody>
                  <a:tcPr marL="9826" marR="9826" marT="9826" marB="982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+mj-lt"/>
                          <a:cs typeface="+mj-lt"/>
                        </a:rPr>
                        <a:t>0.01</a:t>
                      </a:r>
                      <a:endParaRPr lang="en-US" sz="800" dirty="0">
                        <a:latin typeface="+mj-lt"/>
                        <a:cs typeface="+mj-lt"/>
                      </a:endParaRPr>
                    </a:p>
                  </a:txBody>
                  <a:tcPr marL="9826" marR="9826" marT="9826" marB="982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+mj-lt"/>
                          <a:cs typeface="+mj-lt"/>
                        </a:rPr>
                        <a:t>0.001</a:t>
                      </a:r>
                      <a:endParaRPr lang="en-US" sz="800" dirty="0">
                        <a:latin typeface="+mj-lt"/>
                        <a:cs typeface="+mj-lt"/>
                      </a:endParaRPr>
                    </a:p>
                  </a:txBody>
                  <a:tcPr marL="9826" marR="9826" marT="9826" marB="982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+mj-lt"/>
                          <a:cs typeface="+mj-lt"/>
                        </a:rPr>
                        <a:t>0.0001</a:t>
                      </a:r>
                      <a:endParaRPr lang="en-US" sz="800" dirty="0">
                        <a:latin typeface="+mj-lt"/>
                        <a:cs typeface="+mj-lt"/>
                      </a:endParaRPr>
                    </a:p>
                  </a:txBody>
                  <a:tcPr marL="9826" marR="9826" marT="9826" marB="982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53065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+mj-lt"/>
                          <a:cs typeface="+mj-lt"/>
                        </a:rPr>
                        <a:t>16</a:t>
                      </a:r>
                      <a:endParaRPr lang="en-US" sz="800" dirty="0">
                        <a:latin typeface="+mj-lt"/>
                        <a:cs typeface="+mj-lt"/>
                      </a:endParaRPr>
                    </a:p>
                  </a:txBody>
                  <a:tcPr marL="9826" marR="9826" marT="9826" marB="9826" anchor="ctr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+mj-lt"/>
                        <a:cs typeface="+mj-lt"/>
                      </a:endParaRPr>
                    </a:p>
                  </a:txBody>
                  <a:tcPr marL="9826" marR="9826" marT="9826" marB="98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+mj-lt"/>
                        <a:cs typeface="+mj-lt"/>
                      </a:endParaRPr>
                    </a:p>
                  </a:txBody>
                  <a:tcPr marL="9826" marR="9826" marT="9826" marB="9826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+mj-lt"/>
                        <a:cs typeface="+mj-lt"/>
                      </a:endParaRPr>
                    </a:p>
                  </a:txBody>
                  <a:tcPr marL="9826" marR="9826" marT="9826" marB="9826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53065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+mj-lt"/>
                          <a:cs typeface="+mj-lt"/>
                        </a:rPr>
                        <a:t>32</a:t>
                      </a:r>
                      <a:endParaRPr lang="en-US" sz="800" dirty="0">
                        <a:latin typeface="+mj-lt"/>
                        <a:cs typeface="+mj-lt"/>
                      </a:endParaRPr>
                    </a:p>
                  </a:txBody>
                  <a:tcPr marL="9826" marR="9826" marT="9826" marB="9826" anchor="ctr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+mj-lt"/>
                        <a:cs typeface="+mj-lt"/>
                      </a:endParaRPr>
                    </a:p>
                  </a:txBody>
                  <a:tcPr marL="9826" marR="9826" marT="9826" marB="98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j-lt"/>
                          <a:cs typeface="+mj-lt"/>
                          <a:sym typeface="Arial"/>
                        </a:rPr>
                        <a:t>Accuracy</a:t>
                      </a:r>
                      <a:endParaRPr kumimoji="0" 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j-lt"/>
                        <a:cs typeface="+mj-lt"/>
                        <a:sym typeface="Arial"/>
                      </a:endParaRPr>
                    </a:p>
                  </a:txBody>
                  <a:tcPr marL="9826" marR="9826" marT="9826" marB="9826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+mj-lt"/>
                        <a:cs typeface="+mj-lt"/>
                      </a:endParaRPr>
                    </a:p>
                  </a:txBody>
                  <a:tcPr marL="9826" marR="9826" marT="9826" marB="9826" anchor="ctr"/>
                </a:tc>
              </a:tr>
              <a:tr h="353065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+mj-lt"/>
                          <a:cs typeface="+mj-lt"/>
                        </a:rPr>
                        <a:t>64</a:t>
                      </a:r>
                      <a:endParaRPr lang="en-US" sz="800" dirty="0">
                        <a:latin typeface="+mj-lt"/>
                        <a:cs typeface="+mj-lt"/>
                      </a:endParaRPr>
                    </a:p>
                  </a:txBody>
                  <a:tcPr marL="9826" marR="9826" marT="9826" marB="9826" anchor="ctr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+mj-lt"/>
                        <a:cs typeface="+mj-lt"/>
                      </a:endParaRPr>
                    </a:p>
                  </a:txBody>
                  <a:tcPr marL="9826" marR="9826" marT="9826" marB="98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latin typeface="+mj-lt"/>
                        <a:cs typeface="+mj-lt"/>
                      </a:endParaRPr>
                    </a:p>
                  </a:txBody>
                  <a:tcPr marL="9826" marR="9826" marT="9826" marB="9826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+mj-lt"/>
                        <a:cs typeface="+mj-lt"/>
                      </a:endParaRPr>
                    </a:p>
                  </a:txBody>
                  <a:tcPr marL="9826" marR="9826" marT="9826" marB="9826" anchor="ctr"/>
                </a:tc>
              </a:tr>
            </a:tbl>
          </a:graphicData>
        </a:graphic>
      </p:graphicFrame>
      <p:sp>
        <p:nvSpPr>
          <p:cNvPr id="79" name="Google Shape;898;p88"/>
          <p:cNvSpPr txBox="1"/>
          <p:nvPr/>
        </p:nvSpPr>
        <p:spPr>
          <a:xfrm>
            <a:off x="6988723" y="2399912"/>
            <a:ext cx="793597" cy="160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Learning Rate</a:t>
            </a:r>
            <a:endParaRPr lang="en-US" sz="800" b="1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sp>
        <p:nvSpPr>
          <p:cNvPr id="80" name="Google Shape;898;p88"/>
          <p:cNvSpPr txBox="1"/>
          <p:nvPr/>
        </p:nvSpPr>
        <p:spPr>
          <a:xfrm>
            <a:off x="6003986" y="2799095"/>
            <a:ext cx="589616" cy="160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Batch size</a:t>
            </a:r>
            <a:endParaRPr lang="en-US" sz="800" b="1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sp>
        <p:nvSpPr>
          <p:cNvPr id="81" name="Google Shape;898;p88"/>
          <p:cNvSpPr txBox="1"/>
          <p:nvPr/>
        </p:nvSpPr>
        <p:spPr>
          <a:xfrm>
            <a:off x="6003986" y="2084243"/>
            <a:ext cx="906137" cy="160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b="1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Gelu</a:t>
            </a:r>
            <a:r>
              <a:rPr lang="en-US" sz="8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 Activation</a:t>
            </a:r>
            <a:endParaRPr lang="en-US" sz="800" b="1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cxnSp>
        <p:nvCxnSpPr>
          <p:cNvPr id="82" name="Straight Connector 81"/>
          <p:cNvCxnSpPr/>
          <p:nvPr/>
        </p:nvCxnSpPr>
        <p:spPr>
          <a:xfrm>
            <a:off x="3187550" y="1961261"/>
            <a:ext cx="0" cy="2049207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5902615" y="2041283"/>
            <a:ext cx="0" cy="2049207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fade/>
  </p:transition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93100" y="420575"/>
            <a:ext cx="8181300" cy="502800"/>
          </a:xfrm>
        </p:spPr>
        <p:txBody>
          <a:bodyPr/>
          <a:lstStyle/>
          <a:p>
            <a:r>
              <a:rPr lang="en-US" dirty="0"/>
              <a:t>Reproducibility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7331103" y="141172"/>
            <a:ext cx="914400" cy="914400"/>
            <a:chOff x="7331103" y="141172"/>
            <a:chExt cx="914400" cy="914400"/>
          </a:xfrm>
        </p:grpSpPr>
        <p:grpSp>
          <p:nvGrpSpPr>
            <p:cNvPr id="28" name="Group 27"/>
            <p:cNvGrpSpPr/>
            <p:nvPr/>
          </p:nvGrpSpPr>
          <p:grpSpPr>
            <a:xfrm>
              <a:off x="7331103" y="141172"/>
              <a:ext cx="914400" cy="914400"/>
              <a:chOff x="5776624" y="2188023"/>
              <a:chExt cx="1695840" cy="1816343"/>
            </a:xfrm>
          </p:grpSpPr>
          <p:grpSp>
            <p:nvGrpSpPr>
              <p:cNvPr id="29" name="Group 28"/>
              <p:cNvGrpSpPr/>
              <p:nvPr/>
            </p:nvGrpSpPr>
            <p:grpSpPr>
              <a:xfrm>
                <a:off x="6578825" y="2188023"/>
                <a:ext cx="58419" cy="1816343"/>
                <a:chOff x="7482841" y="2111311"/>
                <a:chExt cx="58419" cy="1816343"/>
              </a:xfrm>
            </p:grpSpPr>
            <p:cxnSp>
              <p:nvCxnSpPr>
                <p:cNvPr id="42" name="Connector: Curved 41"/>
                <p:cNvCxnSpPr>
                  <a:stCxn id="44" idx="1"/>
                  <a:endCxn id="45" idx="1"/>
                </p:cNvCxnSpPr>
                <p:nvPr/>
              </p:nvCxnSpPr>
              <p:spPr>
                <a:xfrm rot="10800000">
                  <a:off x="7482841" y="2209031"/>
                  <a:ext cx="12700" cy="1620905"/>
                </a:xfrm>
                <a:prstGeom prst="curvedConnector3">
                  <a:avLst>
                    <a:gd name="adj1" fmla="val 5850000"/>
                  </a:avLst>
                </a:prstGeom>
                <a:ln w="19050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Connector: Curved 42"/>
                <p:cNvCxnSpPr>
                  <a:stCxn id="45" idx="3"/>
                  <a:endCxn id="44" idx="3"/>
                </p:cNvCxnSpPr>
                <p:nvPr/>
              </p:nvCxnSpPr>
              <p:spPr>
                <a:xfrm>
                  <a:off x="7528560" y="2209030"/>
                  <a:ext cx="12700" cy="1620905"/>
                </a:xfrm>
                <a:prstGeom prst="curvedConnector3">
                  <a:avLst>
                    <a:gd name="adj1" fmla="val 6300000"/>
                  </a:avLst>
                </a:prstGeom>
                <a:ln w="19050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4" name="Google Shape;898;p88"/>
                <p:cNvSpPr txBox="1"/>
                <p:nvPr/>
              </p:nvSpPr>
              <p:spPr>
                <a:xfrm>
                  <a:off x="7482841" y="3732216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  <p:sp>
              <p:nvSpPr>
                <p:cNvPr id="45" name="Google Shape;898;p88"/>
                <p:cNvSpPr txBox="1"/>
                <p:nvPr/>
              </p:nvSpPr>
              <p:spPr>
                <a:xfrm>
                  <a:off x="7482841" y="2111311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</p:grpSp>
          <p:grpSp>
            <p:nvGrpSpPr>
              <p:cNvPr id="30" name="Group 29"/>
              <p:cNvGrpSpPr/>
              <p:nvPr/>
            </p:nvGrpSpPr>
            <p:grpSpPr>
              <a:xfrm>
                <a:off x="6578825" y="2692608"/>
                <a:ext cx="58419" cy="1311758"/>
                <a:chOff x="5889186" y="1248788"/>
                <a:chExt cx="58419" cy="1311758"/>
              </a:xfrm>
            </p:grpSpPr>
            <p:cxnSp>
              <p:nvCxnSpPr>
                <p:cNvPr id="38" name="Connector: Curved 37"/>
                <p:cNvCxnSpPr>
                  <a:stCxn id="40" idx="1"/>
                  <a:endCxn id="41" idx="1"/>
                </p:cNvCxnSpPr>
                <p:nvPr/>
              </p:nvCxnSpPr>
              <p:spPr>
                <a:xfrm rot="10800000">
                  <a:off x="5889186" y="1346507"/>
                  <a:ext cx="12700" cy="1116320"/>
                </a:xfrm>
                <a:prstGeom prst="curvedConnector3">
                  <a:avLst>
                    <a:gd name="adj1" fmla="val 4300000"/>
                  </a:avLst>
                </a:prstGeom>
                <a:ln w="19050">
                  <a:solidFill>
                    <a:schemeClr val="accent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nector: Curved 38"/>
                <p:cNvCxnSpPr>
                  <a:stCxn id="41" idx="3"/>
                  <a:endCxn id="40" idx="3"/>
                </p:cNvCxnSpPr>
                <p:nvPr/>
              </p:nvCxnSpPr>
              <p:spPr>
                <a:xfrm>
                  <a:off x="5934905" y="1346507"/>
                  <a:ext cx="12700" cy="1116320"/>
                </a:xfrm>
                <a:prstGeom prst="curvedConnector3">
                  <a:avLst>
                    <a:gd name="adj1" fmla="val 4300000"/>
                  </a:avLst>
                </a:prstGeom>
                <a:ln w="19050">
                  <a:solidFill>
                    <a:schemeClr val="accent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0" name="Google Shape;898;p88"/>
                <p:cNvSpPr txBox="1"/>
                <p:nvPr/>
              </p:nvSpPr>
              <p:spPr>
                <a:xfrm>
                  <a:off x="5889186" y="2365108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  <p:sp>
              <p:nvSpPr>
                <p:cNvPr id="41" name="Google Shape;898;p88"/>
                <p:cNvSpPr txBox="1"/>
                <p:nvPr/>
              </p:nvSpPr>
              <p:spPr>
                <a:xfrm>
                  <a:off x="5889186" y="1248788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</p:grpSp>
          <p:sp>
            <p:nvSpPr>
              <p:cNvPr id="31" name="Oval 30"/>
              <p:cNvSpPr/>
              <p:nvPr/>
            </p:nvSpPr>
            <p:spPr>
              <a:xfrm>
                <a:off x="5776624" y="2188023"/>
                <a:ext cx="1695840" cy="1807446"/>
              </a:xfrm>
              <a:prstGeom prst="ellipse">
                <a:avLst/>
              </a:prstGeom>
              <a:solidFill>
                <a:schemeClr val="bg1">
                  <a:alpha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+mj-lt"/>
                </a:endParaRPr>
              </a:p>
            </p:txBody>
          </p:sp>
          <p:grpSp>
            <p:nvGrpSpPr>
              <p:cNvPr id="32" name="Group 31"/>
              <p:cNvGrpSpPr/>
              <p:nvPr/>
            </p:nvGrpSpPr>
            <p:grpSpPr>
              <a:xfrm>
                <a:off x="6578825" y="3138427"/>
                <a:ext cx="58419" cy="768220"/>
                <a:chOff x="1190898" y="3138427"/>
                <a:chExt cx="58419" cy="768220"/>
              </a:xfrm>
            </p:grpSpPr>
            <p:cxnSp>
              <p:nvCxnSpPr>
                <p:cNvPr id="36" name="Connector: Curved 35"/>
                <p:cNvCxnSpPr>
                  <a:stCxn id="34" idx="1"/>
                  <a:endCxn id="35" idx="1"/>
                </p:cNvCxnSpPr>
                <p:nvPr/>
              </p:nvCxnSpPr>
              <p:spPr>
                <a:xfrm rot="10800000">
                  <a:off x="1190898" y="3138427"/>
                  <a:ext cx="12700" cy="768220"/>
                </a:xfrm>
                <a:prstGeom prst="curvedConnector3">
                  <a:avLst>
                    <a:gd name="adj1" fmla="val 2950000"/>
                  </a:avLst>
                </a:prstGeom>
                <a:ln w="19050">
                  <a:solidFill>
                    <a:schemeClr val="accent5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Connector: Curved 36"/>
                <p:cNvCxnSpPr>
                  <a:stCxn id="35" idx="3"/>
                  <a:endCxn id="34" idx="3"/>
                </p:cNvCxnSpPr>
                <p:nvPr/>
              </p:nvCxnSpPr>
              <p:spPr>
                <a:xfrm>
                  <a:off x="1236617" y="3138427"/>
                  <a:ext cx="12700" cy="768220"/>
                </a:xfrm>
                <a:prstGeom prst="curvedConnector3">
                  <a:avLst>
                    <a:gd name="adj1" fmla="val 3000000"/>
                  </a:avLst>
                </a:prstGeom>
                <a:ln w="19050">
                  <a:solidFill>
                    <a:schemeClr val="accent5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3" name="Group 32"/>
              <p:cNvGrpSpPr/>
              <p:nvPr/>
            </p:nvGrpSpPr>
            <p:grpSpPr>
              <a:xfrm>
                <a:off x="6578825" y="3040708"/>
                <a:ext cx="45719" cy="963658"/>
                <a:chOff x="5501641" y="2963996"/>
                <a:chExt cx="45719" cy="963658"/>
              </a:xfrm>
            </p:grpSpPr>
            <p:sp>
              <p:nvSpPr>
                <p:cNvPr id="34" name="Google Shape;898;p88"/>
                <p:cNvSpPr txBox="1"/>
                <p:nvPr/>
              </p:nvSpPr>
              <p:spPr>
                <a:xfrm>
                  <a:off x="5501641" y="3732216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  <p:sp>
              <p:nvSpPr>
                <p:cNvPr id="35" name="Google Shape;898;p88"/>
                <p:cNvSpPr txBox="1"/>
                <p:nvPr/>
              </p:nvSpPr>
              <p:spPr>
                <a:xfrm>
                  <a:off x="5501641" y="2963996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</p:grpSp>
        </p:grpSp>
        <p:sp>
          <p:nvSpPr>
            <p:cNvPr id="9" name="Google Shape;898;p88"/>
            <p:cNvSpPr txBox="1"/>
            <p:nvPr/>
          </p:nvSpPr>
          <p:spPr>
            <a:xfrm>
              <a:off x="7436418" y="766157"/>
              <a:ext cx="668161" cy="1069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4" tIns="9144" rIns="9144" bIns="9144" anchor="t" anchorCtr="0">
              <a:spAutoFit/>
            </a:bodyPr>
            <a:lstStyle/>
            <a:p>
              <a:pPr marR="0" lvl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500" b="1" dirty="0">
                  <a:solidFill>
                    <a:schemeClr val="accent5"/>
                  </a:solidFill>
                  <a:latin typeface="+mj-lt"/>
                  <a:ea typeface="Montserrat"/>
                  <a:cs typeface="+mj-lt"/>
                  <a:sym typeface="Montserrat"/>
                </a:rPr>
                <a:t>Build</a:t>
              </a:r>
              <a:endParaRPr lang="en-US" sz="500" b="1" dirty="0">
                <a:solidFill>
                  <a:schemeClr val="accent5"/>
                </a:solidFill>
                <a:latin typeface="+mj-lt"/>
                <a:ea typeface="Montserrat"/>
                <a:cs typeface="+mj-lt"/>
                <a:sym typeface="Montserrat"/>
              </a:endParaRPr>
            </a:p>
          </p:txBody>
        </p:sp>
      </p:grpSp>
    </p:spTree>
  </p:cSld>
  <p:clrMapOvr>
    <a:masterClrMapping/>
  </p:clrMapOvr>
  <p:transition spd="med">
    <p:fade/>
  </p:transition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93100" y="420575"/>
            <a:ext cx="8181300" cy="502800"/>
          </a:xfrm>
        </p:spPr>
        <p:txBody>
          <a:bodyPr/>
          <a:lstStyle/>
          <a:p>
            <a:r>
              <a:rPr lang="en-US" dirty="0"/>
              <a:t>Reproducibility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7331103" y="141172"/>
            <a:ext cx="914400" cy="914400"/>
            <a:chOff x="7331103" y="141172"/>
            <a:chExt cx="914400" cy="914400"/>
          </a:xfrm>
        </p:grpSpPr>
        <p:grpSp>
          <p:nvGrpSpPr>
            <p:cNvPr id="28" name="Group 27"/>
            <p:cNvGrpSpPr/>
            <p:nvPr/>
          </p:nvGrpSpPr>
          <p:grpSpPr>
            <a:xfrm>
              <a:off x="7331103" y="141172"/>
              <a:ext cx="914400" cy="914400"/>
              <a:chOff x="5776624" y="2188023"/>
              <a:chExt cx="1695840" cy="1816343"/>
            </a:xfrm>
          </p:grpSpPr>
          <p:grpSp>
            <p:nvGrpSpPr>
              <p:cNvPr id="29" name="Group 28"/>
              <p:cNvGrpSpPr/>
              <p:nvPr/>
            </p:nvGrpSpPr>
            <p:grpSpPr>
              <a:xfrm>
                <a:off x="6578825" y="2188023"/>
                <a:ext cx="58419" cy="1816343"/>
                <a:chOff x="7482841" y="2111311"/>
                <a:chExt cx="58419" cy="1816343"/>
              </a:xfrm>
            </p:grpSpPr>
            <p:cxnSp>
              <p:nvCxnSpPr>
                <p:cNvPr id="42" name="Connector: Curved 41"/>
                <p:cNvCxnSpPr>
                  <a:stCxn id="44" idx="1"/>
                  <a:endCxn id="45" idx="1"/>
                </p:cNvCxnSpPr>
                <p:nvPr/>
              </p:nvCxnSpPr>
              <p:spPr>
                <a:xfrm rot="10800000">
                  <a:off x="7482841" y="2209031"/>
                  <a:ext cx="12700" cy="1620905"/>
                </a:xfrm>
                <a:prstGeom prst="curvedConnector3">
                  <a:avLst>
                    <a:gd name="adj1" fmla="val 5850000"/>
                  </a:avLst>
                </a:prstGeom>
                <a:ln w="19050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Connector: Curved 42"/>
                <p:cNvCxnSpPr>
                  <a:stCxn id="45" idx="3"/>
                  <a:endCxn id="44" idx="3"/>
                </p:cNvCxnSpPr>
                <p:nvPr/>
              </p:nvCxnSpPr>
              <p:spPr>
                <a:xfrm>
                  <a:off x="7528560" y="2209030"/>
                  <a:ext cx="12700" cy="1620905"/>
                </a:xfrm>
                <a:prstGeom prst="curvedConnector3">
                  <a:avLst>
                    <a:gd name="adj1" fmla="val 6300000"/>
                  </a:avLst>
                </a:prstGeom>
                <a:ln w="19050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4" name="Google Shape;898;p88"/>
                <p:cNvSpPr txBox="1"/>
                <p:nvPr/>
              </p:nvSpPr>
              <p:spPr>
                <a:xfrm>
                  <a:off x="7482841" y="3732216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  <p:sp>
              <p:nvSpPr>
                <p:cNvPr id="45" name="Google Shape;898;p88"/>
                <p:cNvSpPr txBox="1"/>
                <p:nvPr/>
              </p:nvSpPr>
              <p:spPr>
                <a:xfrm>
                  <a:off x="7482841" y="2111311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</p:grpSp>
          <p:grpSp>
            <p:nvGrpSpPr>
              <p:cNvPr id="30" name="Group 29"/>
              <p:cNvGrpSpPr/>
              <p:nvPr/>
            </p:nvGrpSpPr>
            <p:grpSpPr>
              <a:xfrm>
                <a:off x="6578825" y="2692608"/>
                <a:ext cx="58419" cy="1311758"/>
                <a:chOff x="5889186" y="1248788"/>
                <a:chExt cx="58419" cy="1311758"/>
              </a:xfrm>
            </p:grpSpPr>
            <p:cxnSp>
              <p:nvCxnSpPr>
                <p:cNvPr id="38" name="Connector: Curved 37"/>
                <p:cNvCxnSpPr>
                  <a:stCxn id="40" idx="1"/>
                  <a:endCxn id="41" idx="1"/>
                </p:cNvCxnSpPr>
                <p:nvPr/>
              </p:nvCxnSpPr>
              <p:spPr>
                <a:xfrm rot="10800000">
                  <a:off x="5889186" y="1346507"/>
                  <a:ext cx="12700" cy="1116320"/>
                </a:xfrm>
                <a:prstGeom prst="curvedConnector3">
                  <a:avLst>
                    <a:gd name="adj1" fmla="val 4300000"/>
                  </a:avLst>
                </a:prstGeom>
                <a:ln w="19050">
                  <a:solidFill>
                    <a:schemeClr val="accent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nector: Curved 38"/>
                <p:cNvCxnSpPr>
                  <a:stCxn id="41" idx="3"/>
                  <a:endCxn id="40" idx="3"/>
                </p:cNvCxnSpPr>
                <p:nvPr/>
              </p:nvCxnSpPr>
              <p:spPr>
                <a:xfrm>
                  <a:off x="5934905" y="1346507"/>
                  <a:ext cx="12700" cy="1116320"/>
                </a:xfrm>
                <a:prstGeom prst="curvedConnector3">
                  <a:avLst>
                    <a:gd name="adj1" fmla="val 4300000"/>
                  </a:avLst>
                </a:prstGeom>
                <a:ln w="19050">
                  <a:solidFill>
                    <a:schemeClr val="accent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0" name="Google Shape;898;p88"/>
                <p:cNvSpPr txBox="1"/>
                <p:nvPr/>
              </p:nvSpPr>
              <p:spPr>
                <a:xfrm>
                  <a:off x="5889186" y="2365108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  <p:sp>
              <p:nvSpPr>
                <p:cNvPr id="41" name="Google Shape;898;p88"/>
                <p:cNvSpPr txBox="1"/>
                <p:nvPr/>
              </p:nvSpPr>
              <p:spPr>
                <a:xfrm>
                  <a:off x="5889186" y="1248788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</p:grpSp>
          <p:sp>
            <p:nvSpPr>
              <p:cNvPr id="31" name="Oval 30"/>
              <p:cNvSpPr/>
              <p:nvPr/>
            </p:nvSpPr>
            <p:spPr>
              <a:xfrm>
                <a:off x="5776624" y="2188023"/>
                <a:ext cx="1695840" cy="1807446"/>
              </a:xfrm>
              <a:prstGeom prst="ellipse">
                <a:avLst/>
              </a:prstGeom>
              <a:solidFill>
                <a:schemeClr val="bg1">
                  <a:alpha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+mj-lt"/>
                </a:endParaRPr>
              </a:p>
            </p:txBody>
          </p:sp>
          <p:grpSp>
            <p:nvGrpSpPr>
              <p:cNvPr id="32" name="Group 31"/>
              <p:cNvGrpSpPr/>
              <p:nvPr/>
            </p:nvGrpSpPr>
            <p:grpSpPr>
              <a:xfrm>
                <a:off x="6578825" y="3138427"/>
                <a:ext cx="58419" cy="768220"/>
                <a:chOff x="1190898" y="3138427"/>
                <a:chExt cx="58419" cy="768220"/>
              </a:xfrm>
            </p:grpSpPr>
            <p:cxnSp>
              <p:nvCxnSpPr>
                <p:cNvPr id="36" name="Connector: Curved 35"/>
                <p:cNvCxnSpPr>
                  <a:stCxn id="34" idx="1"/>
                  <a:endCxn id="35" idx="1"/>
                </p:cNvCxnSpPr>
                <p:nvPr/>
              </p:nvCxnSpPr>
              <p:spPr>
                <a:xfrm rot="10800000">
                  <a:off x="1190898" y="3138427"/>
                  <a:ext cx="12700" cy="768220"/>
                </a:xfrm>
                <a:prstGeom prst="curvedConnector3">
                  <a:avLst>
                    <a:gd name="adj1" fmla="val 2950000"/>
                  </a:avLst>
                </a:prstGeom>
                <a:ln w="19050">
                  <a:solidFill>
                    <a:schemeClr val="accent5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Connector: Curved 36"/>
                <p:cNvCxnSpPr>
                  <a:stCxn id="35" idx="3"/>
                  <a:endCxn id="34" idx="3"/>
                </p:cNvCxnSpPr>
                <p:nvPr/>
              </p:nvCxnSpPr>
              <p:spPr>
                <a:xfrm>
                  <a:off x="1236617" y="3138427"/>
                  <a:ext cx="12700" cy="768220"/>
                </a:xfrm>
                <a:prstGeom prst="curvedConnector3">
                  <a:avLst>
                    <a:gd name="adj1" fmla="val 3000000"/>
                  </a:avLst>
                </a:prstGeom>
                <a:ln w="19050">
                  <a:solidFill>
                    <a:schemeClr val="accent5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3" name="Group 32"/>
              <p:cNvGrpSpPr/>
              <p:nvPr/>
            </p:nvGrpSpPr>
            <p:grpSpPr>
              <a:xfrm>
                <a:off x="6578825" y="3040708"/>
                <a:ext cx="45719" cy="963658"/>
                <a:chOff x="5501641" y="2963996"/>
                <a:chExt cx="45719" cy="963658"/>
              </a:xfrm>
            </p:grpSpPr>
            <p:sp>
              <p:nvSpPr>
                <p:cNvPr id="34" name="Google Shape;898;p88"/>
                <p:cNvSpPr txBox="1"/>
                <p:nvPr/>
              </p:nvSpPr>
              <p:spPr>
                <a:xfrm>
                  <a:off x="5501641" y="3732216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  <p:sp>
              <p:nvSpPr>
                <p:cNvPr id="35" name="Google Shape;898;p88"/>
                <p:cNvSpPr txBox="1"/>
                <p:nvPr/>
              </p:nvSpPr>
              <p:spPr>
                <a:xfrm>
                  <a:off x="5501641" y="2963996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</p:grpSp>
        </p:grpSp>
        <p:sp>
          <p:nvSpPr>
            <p:cNvPr id="9" name="Google Shape;898;p88"/>
            <p:cNvSpPr txBox="1"/>
            <p:nvPr/>
          </p:nvSpPr>
          <p:spPr>
            <a:xfrm>
              <a:off x="7436418" y="766157"/>
              <a:ext cx="668161" cy="1069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4" tIns="9144" rIns="9144" bIns="9144" anchor="t" anchorCtr="0">
              <a:spAutoFit/>
            </a:bodyPr>
            <a:lstStyle/>
            <a:p>
              <a:pPr marR="0" lvl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500" b="1" dirty="0">
                  <a:solidFill>
                    <a:schemeClr val="accent5"/>
                  </a:solidFill>
                  <a:latin typeface="+mj-lt"/>
                  <a:ea typeface="Montserrat"/>
                  <a:cs typeface="+mj-lt"/>
                  <a:sym typeface="Montserrat"/>
                </a:rPr>
                <a:t>Build</a:t>
              </a:r>
              <a:endParaRPr lang="en-US" sz="500" b="1" dirty="0">
                <a:solidFill>
                  <a:schemeClr val="accent5"/>
                </a:solidFill>
                <a:latin typeface="+mj-lt"/>
                <a:ea typeface="Montserrat"/>
                <a:cs typeface="+mj-lt"/>
                <a:sym typeface="Montserrat"/>
              </a:endParaRPr>
            </a:p>
          </p:txBody>
        </p:sp>
      </p:grpSp>
      <p:sp>
        <p:nvSpPr>
          <p:cNvPr id="25" name="Google Shape;898;p88"/>
          <p:cNvSpPr txBox="1"/>
          <p:nvPr/>
        </p:nvSpPr>
        <p:spPr>
          <a:xfrm>
            <a:off x="611997" y="948755"/>
            <a:ext cx="5605923" cy="195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We want to be able to reproduce the results of any single experiment</a:t>
            </a:r>
            <a:endParaRPr lang="en-US" sz="10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4820247" y="2069015"/>
            <a:ext cx="2420588" cy="2125730"/>
            <a:chOff x="6853763" y="2069015"/>
            <a:chExt cx="2420588" cy="2125730"/>
          </a:xfrm>
        </p:grpSpPr>
        <p:pic>
          <p:nvPicPr>
            <p:cNvPr id="27" name="Graphic 26" descr="Arrow: Rotate right with solid fill"/>
            <p:cNvPicPr>
              <a:picLocks noChangeAspect="1"/>
            </p:cNvPicPr>
            <p:nvPr/>
          </p:nvPicPr>
          <p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p:blipFill>
          <p:spPr>
            <a:xfrm>
              <a:off x="7925138" y="2290476"/>
              <a:ext cx="749262" cy="749262"/>
            </a:xfrm>
            <a:prstGeom prst="rect">
              <a:avLst/>
            </a:prstGeom>
          </p:spPr>
        </p:pic>
        <p:pic>
          <p:nvPicPr>
            <p:cNvPr id="4" name="Graphic 3" descr="Flask with solid fill"/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853763" y="2069015"/>
              <a:ext cx="1308820" cy="1308820"/>
            </a:xfrm>
            <a:prstGeom prst="rect">
              <a:avLst/>
            </a:prstGeom>
          </p:spPr>
        </p:pic>
        <p:pic>
          <p:nvPicPr>
            <p:cNvPr id="48" name="Graphic 47" descr="Flask with solid fill"/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965531" y="2885925"/>
              <a:ext cx="1308820" cy="1308820"/>
            </a:xfrm>
            <a:prstGeom prst="rect">
              <a:avLst/>
            </a:prstGeom>
          </p:spPr>
        </p:pic>
      </p:grpSp>
    </p:spTree>
  </p:cSld>
  <p:clrMapOvr>
    <a:masterClrMapping/>
  </p:clrMapOvr>
  <p:transition spd="med">
    <p:fade/>
  </p:transition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93100" y="420575"/>
            <a:ext cx="8181300" cy="502800"/>
          </a:xfrm>
        </p:spPr>
        <p:txBody>
          <a:bodyPr/>
          <a:lstStyle/>
          <a:p>
            <a:r>
              <a:rPr lang="en-US" dirty="0"/>
              <a:t>Reproducibility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7331103" y="141172"/>
            <a:ext cx="914400" cy="914400"/>
            <a:chOff x="7331103" y="141172"/>
            <a:chExt cx="914400" cy="914400"/>
          </a:xfrm>
        </p:grpSpPr>
        <p:grpSp>
          <p:nvGrpSpPr>
            <p:cNvPr id="28" name="Group 27"/>
            <p:cNvGrpSpPr/>
            <p:nvPr/>
          </p:nvGrpSpPr>
          <p:grpSpPr>
            <a:xfrm>
              <a:off x="7331103" y="141172"/>
              <a:ext cx="914400" cy="914400"/>
              <a:chOff x="5776624" y="2188023"/>
              <a:chExt cx="1695840" cy="1816343"/>
            </a:xfrm>
          </p:grpSpPr>
          <p:grpSp>
            <p:nvGrpSpPr>
              <p:cNvPr id="29" name="Group 28"/>
              <p:cNvGrpSpPr/>
              <p:nvPr/>
            </p:nvGrpSpPr>
            <p:grpSpPr>
              <a:xfrm>
                <a:off x="6578825" y="2188023"/>
                <a:ext cx="58419" cy="1816343"/>
                <a:chOff x="7482841" y="2111311"/>
                <a:chExt cx="58419" cy="1816343"/>
              </a:xfrm>
            </p:grpSpPr>
            <p:cxnSp>
              <p:nvCxnSpPr>
                <p:cNvPr id="42" name="Connector: Curved 41"/>
                <p:cNvCxnSpPr>
                  <a:stCxn id="44" idx="1"/>
                  <a:endCxn id="45" idx="1"/>
                </p:cNvCxnSpPr>
                <p:nvPr/>
              </p:nvCxnSpPr>
              <p:spPr>
                <a:xfrm rot="10800000">
                  <a:off x="7482841" y="2209031"/>
                  <a:ext cx="12700" cy="1620905"/>
                </a:xfrm>
                <a:prstGeom prst="curvedConnector3">
                  <a:avLst>
                    <a:gd name="adj1" fmla="val 5850000"/>
                  </a:avLst>
                </a:prstGeom>
                <a:ln w="19050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Connector: Curved 42"/>
                <p:cNvCxnSpPr>
                  <a:stCxn id="45" idx="3"/>
                  <a:endCxn id="44" idx="3"/>
                </p:cNvCxnSpPr>
                <p:nvPr/>
              </p:nvCxnSpPr>
              <p:spPr>
                <a:xfrm>
                  <a:off x="7528560" y="2209030"/>
                  <a:ext cx="12700" cy="1620905"/>
                </a:xfrm>
                <a:prstGeom prst="curvedConnector3">
                  <a:avLst>
                    <a:gd name="adj1" fmla="val 6300000"/>
                  </a:avLst>
                </a:prstGeom>
                <a:ln w="19050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4" name="Google Shape;898;p88"/>
                <p:cNvSpPr txBox="1"/>
                <p:nvPr/>
              </p:nvSpPr>
              <p:spPr>
                <a:xfrm>
                  <a:off x="7482841" y="3732216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  <p:sp>
              <p:nvSpPr>
                <p:cNvPr id="45" name="Google Shape;898;p88"/>
                <p:cNvSpPr txBox="1"/>
                <p:nvPr/>
              </p:nvSpPr>
              <p:spPr>
                <a:xfrm>
                  <a:off x="7482841" y="2111311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</p:grpSp>
          <p:grpSp>
            <p:nvGrpSpPr>
              <p:cNvPr id="30" name="Group 29"/>
              <p:cNvGrpSpPr/>
              <p:nvPr/>
            </p:nvGrpSpPr>
            <p:grpSpPr>
              <a:xfrm>
                <a:off x="6578825" y="2692608"/>
                <a:ext cx="58419" cy="1311758"/>
                <a:chOff x="5889186" y="1248788"/>
                <a:chExt cx="58419" cy="1311758"/>
              </a:xfrm>
            </p:grpSpPr>
            <p:cxnSp>
              <p:nvCxnSpPr>
                <p:cNvPr id="38" name="Connector: Curved 37"/>
                <p:cNvCxnSpPr>
                  <a:stCxn id="40" idx="1"/>
                  <a:endCxn id="41" idx="1"/>
                </p:cNvCxnSpPr>
                <p:nvPr/>
              </p:nvCxnSpPr>
              <p:spPr>
                <a:xfrm rot="10800000">
                  <a:off x="5889186" y="1346507"/>
                  <a:ext cx="12700" cy="1116320"/>
                </a:xfrm>
                <a:prstGeom prst="curvedConnector3">
                  <a:avLst>
                    <a:gd name="adj1" fmla="val 4300000"/>
                  </a:avLst>
                </a:prstGeom>
                <a:ln w="19050">
                  <a:solidFill>
                    <a:schemeClr val="accent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nector: Curved 38"/>
                <p:cNvCxnSpPr>
                  <a:stCxn id="41" idx="3"/>
                  <a:endCxn id="40" idx="3"/>
                </p:cNvCxnSpPr>
                <p:nvPr/>
              </p:nvCxnSpPr>
              <p:spPr>
                <a:xfrm>
                  <a:off x="5934905" y="1346507"/>
                  <a:ext cx="12700" cy="1116320"/>
                </a:xfrm>
                <a:prstGeom prst="curvedConnector3">
                  <a:avLst>
                    <a:gd name="adj1" fmla="val 4300000"/>
                  </a:avLst>
                </a:prstGeom>
                <a:ln w="19050">
                  <a:solidFill>
                    <a:schemeClr val="accent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0" name="Google Shape;898;p88"/>
                <p:cNvSpPr txBox="1"/>
                <p:nvPr/>
              </p:nvSpPr>
              <p:spPr>
                <a:xfrm>
                  <a:off x="5889186" y="2365108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  <p:sp>
              <p:nvSpPr>
                <p:cNvPr id="41" name="Google Shape;898;p88"/>
                <p:cNvSpPr txBox="1"/>
                <p:nvPr/>
              </p:nvSpPr>
              <p:spPr>
                <a:xfrm>
                  <a:off x="5889186" y="1248788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</p:grpSp>
          <p:sp>
            <p:nvSpPr>
              <p:cNvPr id="31" name="Oval 30"/>
              <p:cNvSpPr/>
              <p:nvPr/>
            </p:nvSpPr>
            <p:spPr>
              <a:xfrm>
                <a:off x="5776624" y="2188023"/>
                <a:ext cx="1695840" cy="1807446"/>
              </a:xfrm>
              <a:prstGeom prst="ellipse">
                <a:avLst/>
              </a:prstGeom>
              <a:solidFill>
                <a:schemeClr val="bg1">
                  <a:alpha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+mj-lt"/>
                </a:endParaRPr>
              </a:p>
            </p:txBody>
          </p:sp>
          <p:grpSp>
            <p:nvGrpSpPr>
              <p:cNvPr id="32" name="Group 31"/>
              <p:cNvGrpSpPr/>
              <p:nvPr/>
            </p:nvGrpSpPr>
            <p:grpSpPr>
              <a:xfrm>
                <a:off x="6578825" y="3138427"/>
                <a:ext cx="58419" cy="768220"/>
                <a:chOff x="1190898" y="3138427"/>
                <a:chExt cx="58419" cy="768220"/>
              </a:xfrm>
            </p:grpSpPr>
            <p:cxnSp>
              <p:nvCxnSpPr>
                <p:cNvPr id="36" name="Connector: Curved 35"/>
                <p:cNvCxnSpPr>
                  <a:stCxn id="34" idx="1"/>
                  <a:endCxn id="35" idx="1"/>
                </p:cNvCxnSpPr>
                <p:nvPr/>
              </p:nvCxnSpPr>
              <p:spPr>
                <a:xfrm rot="10800000">
                  <a:off x="1190898" y="3138427"/>
                  <a:ext cx="12700" cy="768220"/>
                </a:xfrm>
                <a:prstGeom prst="curvedConnector3">
                  <a:avLst>
                    <a:gd name="adj1" fmla="val 2950000"/>
                  </a:avLst>
                </a:prstGeom>
                <a:ln w="19050">
                  <a:solidFill>
                    <a:schemeClr val="accent5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Connector: Curved 36"/>
                <p:cNvCxnSpPr>
                  <a:stCxn id="35" idx="3"/>
                  <a:endCxn id="34" idx="3"/>
                </p:cNvCxnSpPr>
                <p:nvPr/>
              </p:nvCxnSpPr>
              <p:spPr>
                <a:xfrm>
                  <a:off x="1236617" y="3138427"/>
                  <a:ext cx="12700" cy="768220"/>
                </a:xfrm>
                <a:prstGeom prst="curvedConnector3">
                  <a:avLst>
                    <a:gd name="adj1" fmla="val 3000000"/>
                  </a:avLst>
                </a:prstGeom>
                <a:ln w="19050">
                  <a:solidFill>
                    <a:schemeClr val="accent5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3" name="Group 32"/>
              <p:cNvGrpSpPr/>
              <p:nvPr/>
            </p:nvGrpSpPr>
            <p:grpSpPr>
              <a:xfrm>
                <a:off x="6578825" y="3040708"/>
                <a:ext cx="45719" cy="963658"/>
                <a:chOff x="5501641" y="2963996"/>
                <a:chExt cx="45719" cy="963658"/>
              </a:xfrm>
            </p:grpSpPr>
            <p:sp>
              <p:nvSpPr>
                <p:cNvPr id="34" name="Google Shape;898;p88"/>
                <p:cNvSpPr txBox="1"/>
                <p:nvPr/>
              </p:nvSpPr>
              <p:spPr>
                <a:xfrm>
                  <a:off x="5501641" y="3732216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  <p:sp>
              <p:nvSpPr>
                <p:cNvPr id="35" name="Google Shape;898;p88"/>
                <p:cNvSpPr txBox="1"/>
                <p:nvPr/>
              </p:nvSpPr>
              <p:spPr>
                <a:xfrm>
                  <a:off x="5501641" y="2963996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</p:grpSp>
        </p:grpSp>
        <p:sp>
          <p:nvSpPr>
            <p:cNvPr id="9" name="Google Shape;898;p88"/>
            <p:cNvSpPr txBox="1"/>
            <p:nvPr/>
          </p:nvSpPr>
          <p:spPr>
            <a:xfrm>
              <a:off x="7436418" y="766157"/>
              <a:ext cx="668161" cy="1069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4" tIns="9144" rIns="9144" bIns="9144" anchor="t" anchorCtr="0">
              <a:spAutoFit/>
            </a:bodyPr>
            <a:lstStyle/>
            <a:p>
              <a:pPr marR="0" lvl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500" b="1" dirty="0">
                  <a:solidFill>
                    <a:schemeClr val="accent5"/>
                  </a:solidFill>
                  <a:latin typeface="+mj-lt"/>
                  <a:ea typeface="Montserrat"/>
                  <a:cs typeface="+mj-lt"/>
                  <a:sym typeface="Montserrat"/>
                </a:rPr>
                <a:t>Build</a:t>
              </a:r>
              <a:endParaRPr lang="en-US" sz="500" b="1" dirty="0">
                <a:solidFill>
                  <a:schemeClr val="accent5"/>
                </a:solidFill>
                <a:latin typeface="+mj-lt"/>
                <a:ea typeface="Montserrat"/>
                <a:cs typeface="+mj-lt"/>
                <a:sym typeface="Montserrat"/>
              </a:endParaRPr>
            </a:p>
          </p:txBody>
        </p:sp>
      </p:grpSp>
      <p:sp>
        <p:nvSpPr>
          <p:cNvPr id="25" name="Google Shape;898;p88"/>
          <p:cNvSpPr txBox="1"/>
          <p:nvPr/>
        </p:nvSpPr>
        <p:spPr>
          <a:xfrm>
            <a:off x="611997" y="948755"/>
            <a:ext cx="5605923" cy="195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We want to be able to reproduce the results of any single experiment</a:t>
            </a:r>
            <a:endParaRPr lang="en-US" sz="10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4820247" y="2069015"/>
            <a:ext cx="2420588" cy="2125730"/>
            <a:chOff x="6853763" y="2069015"/>
            <a:chExt cx="2420588" cy="2125730"/>
          </a:xfrm>
        </p:grpSpPr>
        <p:pic>
          <p:nvPicPr>
            <p:cNvPr id="27" name="Graphic 26" descr="Arrow: Rotate right with solid fill"/>
            <p:cNvPicPr>
              <a:picLocks noChangeAspect="1"/>
            </p:cNvPicPr>
            <p:nvPr/>
          </p:nvPicPr>
          <p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p:blipFill>
          <p:spPr>
            <a:xfrm>
              <a:off x="7925138" y="2290476"/>
              <a:ext cx="749262" cy="749262"/>
            </a:xfrm>
            <a:prstGeom prst="rect">
              <a:avLst/>
            </a:prstGeom>
          </p:spPr>
        </p:pic>
        <p:pic>
          <p:nvPicPr>
            <p:cNvPr id="4" name="Graphic 3" descr="Flask with solid fill"/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853763" y="2069015"/>
              <a:ext cx="1308820" cy="1308820"/>
            </a:xfrm>
            <a:prstGeom prst="rect">
              <a:avLst/>
            </a:prstGeom>
          </p:spPr>
        </p:pic>
        <p:pic>
          <p:nvPicPr>
            <p:cNvPr id="48" name="Graphic 47" descr="Flask with solid fill"/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965531" y="2885925"/>
              <a:ext cx="1308820" cy="1308820"/>
            </a:xfrm>
            <a:prstGeom prst="rect">
              <a:avLst/>
            </a:prstGeom>
          </p:spPr>
        </p:pic>
      </p:grpSp>
      <p:sp>
        <p:nvSpPr>
          <p:cNvPr id="54" name="Google Shape;898;p88"/>
          <p:cNvSpPr txBox="1"/>
          <p:nvPr/>
        </p:nvSpPr>
        <p:spPr>
          <a:xfrm>
            <a:off x="611997" y="1538536"/>
            <a:ext cx="4229074" cy="195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Meticulous records of all aspects of model building must be kept</a:t>
            </a:r>
            <a:endParaRPr lang="en-US" sz="10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</p:spTree>
  </p:cSld>
  <p:clrMapOvr>
    <a:masterClrMapping/>
  </p:clrMapOvr>
  <p:transition spd="med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64;p72"/>
          <p:cNvSpPr txBox="1"/>
          <p:nvPr/>
        </p:nvSpPr>
        <p:spPr>
          <a:xfrm>
            <a:off x="362150" y="2340900"/>
            <a:ext cx="5793000" cy="513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dirty="0">
                <a:solidFill>
                  <a:srgbClr val="F3F3F3"/>
                </a:solidFill>
                <a:latin typeface="+mj-lt"/>
                <a:ea typeface="Montserrat Medium"/>
                <a:cs typeface="+mj-lt"/>
                <a:sym typeface="Montserrat Medium"/>
              </a:rPr>
              <a:t>Role Responsibilities</a:t>
            </a:r>
            <a:endParaRPr lang="en-GB" sz="2400" dirty="0">
              <a:solidFill>
                <a:srgbClr val="F3F3F3"/>
              </a:solidFill>
              <a:latin typeface="+mj-lt"/>
              <a:ea typeface="Montserrat Medium"/>
              <a:cs typeface="+mj-lt"/>
              <a:sym typeface="Montserrat Medium"/>
            </a:endParaRPr>
          </a:p>
        </p:txBody>
      </p:sp>
    </p:spTree>
  </p:cSld>
  <p:clrMapOvr>
    <a:masterClrMapping/>
  </p:clrMapOvr>
  <p:transition spd="med">
    <p:fade/>
  </p:transition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93100" y="420575"/>
            <a:ext cx="8181300" cy="502800"/>
          </a:xfrm>
        </p:spPr>
        <p:txBody>
          <a:bodyPr/>
          <a:lstStyle/>
          <a:p>
            <a:r>
              <a:rPr lang="en-US" dirty="0"/>
              <a:t>Reproducibility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7331103" y="141172"/>
            <a:ext cx="914400" cy="914400"/>
            <a:chOff x="7331103" y="141172"/>
            <a:chExt cx="914400" cy="914400"/>
          </a:xfrm>
        </p:grpSpPr>
        <p:grpSp>
          <p:nvGrpSpPr>
            <p:cNvPr id="28" name="Group 27"/>
            <p:cNvGrpSpPr/>
            <p:nvPr/>
          </p:nvGrpSpPr>
          <p:grpSpPr>
            <a:xfrm>
              <a:off x="7331103" y="141172"/>
              <a:ext cx="914400" cy="914400"/>
              <a:chOff x="5776624" y="2188023"/>
              <a:chExt cx="1695840" cy="1816343"/>
            </a:xfrm>
          </p:grpSpPr>
          <p:grpSp>
            <p:nvGrpSpPr>
              <p:cNvPr id="29" name="Group 28"/>
              <p:cNvGrpSpPr/>
              <p:nvPr/>
            </p:nvGrpSpPr>
            <p:grpSpPr>
              <a:xfrm>
                <a:off x="6578825" y="2188023"/>
                <a:ext cx="58419" cy="1816343"/>
                <a:chOff x="7482841" y="2111311"/>
                <a:chExt cx="58419" cy="1816343"/>
              </a:xfrm>
            </p:grpSpPr>
            <p:cxnSp>
              <p:nvCxnSpPr>
                <p:cNvPr id="42" name="Connector: Curved 41"/>
                <p:cNvCxnSpPr>
                  <a:stCxn id="44" idx="1"/>
                  <a:endCxn id="45" idx="1"/>
                </p:cNvCxnSpPr>
                <p:nvPr/>
              </p:nvCxnSpPr>
              <p:spPr>
                <a:xfrm rot="10800000">
                  <a:off x="7482841" y="2209031"/>
                  <a:ext cx="12700" cy="1620905"/>
                </a:xfrm>
                <a:prstGeom prst="curvedConnector3">
                  <a:avLst>
                    <a:gd name="adj1" fmla="val 5850000"/>
                  </a:avLst>
                </a:prstGeom>
                <a:ln w="19050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Connector: Curved 42"/>
                <p:cNvCxnSpPr>
                  <a:stCxn id="45" idx="3"/>
                  <a:endCxn id="44" idx="3"/>
                </p:cNvCxnSpPr>
                <p:nvPr/>
              </p:nvCxnSpPr>
              <p:spPr>
                <a:xfrm>
                  <a:off x="7528560" y="2209030"/>
                  <a:ext cx="12700" cy="1620905"/>
                </a:xfrm>
                <a:prstGeom prst="curvedConnector3">
                  <a:avLst>
                    <a:gd name="adj1" fmla="val 6300000"/>
                  </a:avLst>
                </a:prstGeom>
                <a:ln w="19050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4" name="Google Shape;898;p88"/>
                <p:cNvSpPr txBox="1"/>
                <p:nvPr/>
              </p:nvSpPr>
              <p:spPr>
                <a:xfrm>
                  <a:off x="7482841" y="3732216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  <p:sp>
              <p:nvSpPr>
                <p:cNvPr id="45" name="Google Shape;898;p88"/>
                <p:cNvSpPr txBox="1"/>
                <p:nvPr/>
              </p:nvSpPr>
              <p:spPr>
                <a:xfrm>
                  <a:off x="7482841" y="2111311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</p:grpSp>
          <p:grpSp>
            <p:nvGrpSpPr>
              <p:cNvPr id="30" name="Group 29"/>
              <p:cNvGrpSpPr/>
              <p:nvPr/>
            </p:nvGrpSpPr>
            <p:grpSpPr>
              <a:xfrm>
                <a:off x="6578825" y="2692608"/>
                <a:ext cx="58419" cy="1311758"/>
                <a:chOff x="5889186" y="1248788"/>
                <a:chExt cx="58419" cy="1311758"/>
              </a:xfrm>
            </p:grpSpPr>
            <p:cxnSp>
              <p:nvCxnSpPr>
                <p:cNvPr id="38" name="Connector: Curved 37"/>
                <p:cNvCxnSpPr>
                  <a:stCxn id="40" idx="1"/>
                  <a:endCxn id="41" idx="1"/>
                </p:cNvCxnSpPr>
                <p:nvPr/>
              </p:nvCxnSpPr>
              <p:spPr>
                <a:xfrm rot="10800000">
                  <a:off x="5889186" y="1346507"/>
                  <a:ext cx="12700" cy="1116320"/>
                </a:xfrm>
                <a:prstGeom prst="curvedConnector3">
                  <a:avLst>
                    <a:gd name="adj1" fmla="val 4300000"/>
                  </a:avLst>
                </a:prstGeom>
                <a:ln w="19050">
                  <a:solidFill>
                    <a:schemeClr val="accent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nector: Curved 38"/>
                <p:cNvCxnSpPr>
                  <a:stCxn id="41" idx="3"/>
                  <a:endCxn id="40" idx="3"/>
                </p:cNvCxnSpPr>
                <p:nvPr/>
              </p:nvCxnSpPr>
              <p:spPr>
                <a:xfrm>
                  <a:off x="5934905" y="1346507"/>
                  <a:ext cx="12700" cy="1116320"/>
                </a:xfrm>
                <a:prstGeom prst="curvedConnector3">
                  <a:avLst>
                    <a:gd name="adj1" fmla="val 4300000"/>
                  </a:avLst>
                </a:prstGeom>
                <a:ln w="19050">
                  <a:solidFill>
                    <a:schemeClr val="accent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0" name="Google Shape;898;p88"/>
                <p:cNvSpPr txBox="1"/>
                <p:nvPr/>
              </p:nvSpPr>
              <p:spPr>
                <a:xfrm>
                  <a:off x="5889186" y="2365108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  <p:sp>
              <p:nvSpPr>
                <p:cNvPr id="41" name="Google Shape;898;p88"/>
                <p:cNvSpPr txBox="1"/>
                <p:nvPr/>
              </p:nvSpPr>
              <p:spPr>
                <a:xfrm>
                  <a:off x="5889186" y="1248788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</p:grpSp>
          <p:sp>
            <p:nvSpPr>
              <p:cNvPr id="31" name="Oval 30"/>
              <p:cNvSpPr/>
              <p:nvPr/>
            </p:nvSpPr>
            <p:spPr>
              <a:xfrm>
                <a:off x="5776624" y="2188023"/>
                <a:ext cx="1695840" cy="1807446"/>
              </a:xfrm>
              <a:prstGeom prst="ellipse">
                <a:avLst/>
              </a:prstGeom>
              <a:solidFill>
                <a:schemeClr val="bg1">
                  <a:alpha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+mj-lt"/>
                </a:endParaRPr>
              </a:p>
            </p:txBody>
          </p:sp>
          <p:grpSp>
            <p:nvGrpSpPr>
              <p:cNvPr id="32" name="Group 31"/>
              <p:cNvGrpSpPr/>
              <p:nvPr/>
            </p:nvGrpSpPr>
            <p:grpSpPr>
              <a:xfrm>
                <a:off x="6578825" y="3138427"/>
                <a:ext cx="58419" cy="768220"/>
                <a:chOff x="1190898" y="3138427"/>
                <a:chExt cx="58419" cy="768220"/>
              </a:xfrm>
            </p:grpSpPr>
            <p:cxnSp>
              <p:nvCxnSpPr>
                <p:cNvPr id="36" name="Connector: Curved 35"/>
                <p:cNvCxnSpPr>
                  <a:stCxn id="34" idx="1"/>
                  <a:endCxn id="35" idx="1"/>
                </p:cNvCxnSpPr>
                <p:nvPr/>
              </p:nvCxnSpPr>
              <p:spPr>
                <a:xfrm rot="10800000">
                  <a:off x="1190898" y="3138427"/>
                  <a:ext cx="12700" cy="768220"/>
                </a:xfrm>
                <a:prstGeom prst="curvedConnector3">
                  <a:avLst>
                    <a:gd name="adj1" fmla="val 2950000"/>
                  </a:avLst>
                </a:prstGeom>
                <a:ln w="19050">
                  <a:solidFill>
                    <a:schemeClr val="accent5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Connector: Curved 36"/>
                <p:cNvCxnSpPr>
                  <a:stCxn id="35" idx="3"/>
                  <a:endCxn id="34" idx="3"/>
                </p:cNvCxnSpPr>
                <p:nvPr/>
              </p:nvCxnSpPr>
              <p:spPr>
                <a:xfrm>
                  <a:off x="1236617" y="3138427"/>
                  <a:ext cx="12700" cy="768220"/>
                </a:xfrm>
                <a:prstGeom prst="curvedConnector3">
                  <a:avLst>
                    <a:gd name="adj1" fmla="val 3000000"/>
                  </a:avLst>
                </a:prstGeom>
                <a:ln w="19050">
                  <a:solidFill>
                    <a:schemeClr val="accent5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3" name="Group 32"/>
              <p:cNvGrpSpPr/>
              <p:nvPr/>
            </p:nvGrpSpPr>
            <p:grpSpPr>
              <a:xfrm>
                <a:off x="6578825" y="3040708"/>
                <a:ext cx="45719" cy="963658"/>
                <a:chOff x="5501641" y="2963996"/>
                <a:chExt cx="45719" cy="963658"/>
              </a:xfrm>
            </p:grpSpPr>
            <p:sp>
              <p:nvSpPr>
                <p:cNvPr id="34" name="Google Shape;898;p88"/>
                <p:cNvSpPr txBox="1"/>
                <p:nvPr/>
              </p:nvSpPr>
              <p:spPr>
                <a:xfrm>
                  <a:off x="5501641" y="3732216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  <p:sp>
              <p:nvSpPr>
                <p:cNvPr id="35" name="Google Shape;898;p88"/>
                <p:cNvSpPr txBox="1"/>
                <p:nvPr/>
              </p:nvSpPr>
              <p:spPr>
                <a:xfrm>
                  <a:off x="5501641" y="2963996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</p:grpSp>
        </p:grpSp>
        <p:sp>
          <p:nvSpPr>
            <p:cNvPr id="9" name="Google Shape;898;p88"/>
            <p:cNvSpPr txBox="1"/>
            <p:nvPr/>
          </p:nvSpPr>
          <p:spPr>
            <a:xfrm>
              <a:off x="7436418" y="766157"/>
              <a:ext cx="668161" cy="1069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4" tIns="9144" rIns="9144" bIns="9144" anchor="t" anchorCtr="0">
              <a:spAutoFit/>
            </a:bodyPr>
            <a:lstStyle/>
            <a:p>
              <a:pPr marR="0" lvl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500" b="1" dirty="0">
                  <a:solidFill>
                    <a:schemeClr val="accent5"/>
                  </a:solidFill>
                  <a:latin typeface="+mj-lt"/>
                  <a:ea typeface="Montserrat"/>
                  <a:cs typeface="+mj-lt"/>
                  <a:sym typeface="Montserrat"/>
                </a:rPr>
                <a:t>Build</a:t>
              </a:r>
              <a:endParaRPr lang="en-US" sz="500" b="1" dirty="0">
                <a:solidFill>
                  <a:schemeClr val="accent5"/>
                </a:solidFill>
                <a:latin typeface="+mj-lt"/>
                <a:ea typeface="Montserrat"/>
                <a:cs typeface="+mj-lt"/>
                <a:sym typeface="Montserrat"/>
              </a:endParaRPr>
            </a:p>
          </p:txBody>
        </p:sp>
      </p:grpSp>
      <p:sp>
        <p:nvSpPr>
          <p:cNvPr id="25" name="Google Shape;898;p88"/>
          <p:cNvSpPr txBox="1"/>
          <p:nvPr/>
        </p:nvSpPr>
        <p:spPr>
          <a:xfrm>
            <a:off x="611997" y="948755"/>
            <a:ext cx="5605923" cy="195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We want to be able to reproduce the results of any single experiment</a:t>
            </a:r>
            <a:endParaRPr lang="en-US" sz="10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4820247" y="2069015"/>
            <a:ext cx="2420588" cy="2125730"/>
            <a:chOff x="6853763" y="2069015"/>
            <a:chExt cx="2420588" cy="2125730"/>
          </a:xfrm>
        </p:grpSpPr>
        <p:pic>
          <p:nvPicPr>
            <p:cNvPr id="27" name="Graphic 26" descr="Arrow: Rotate right with solid fill"/>
            <p:cNvPicPr>
              <a:picLocks noChangeAspect="1"/>
            </p:cNvPicPr>
            <p:nvPr/>
          </p:nvPicPr>
          <p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p:blipFill>
          <p:spPr>
            <a:xfrm>
              <a:off x="7925138" y="2290476"/>
              <a:ext cx="749262" cy="749262"/>
            </a:xfrm>
            <a:prstGeom prst="rect">
              <a:avLst/>
            </a:prstGeom>
          </p:spPr>
        </p:pic>
        <p:pic>
          <p:nvPicPr>
            <p:cNvPr id="4" name="Graphic 3" descr="Flask with solid fill"/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853763" y="2069015"/>
              <a:ext cx="1308820" cy="1308820"/>
            </a:xfrm>
            <a:prstGeom prst="rect">
              <a:avLst/>
            </a:prstGeom>
          </p:spPr>
        </p:pic>
        <p:pic>
          <p:nvPicPr>
            <p:cNvPr id="48" name="Graphic 47" descr="Flask with solid fill"/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965531" y="2885925"/>
              <a:ext cx="1308820" cy="1308820"/>
            </a:xfrm>
            <a:prstGeom prst="rect">
              <a:avLst/>
            </a:prstGeom>
          </p:spPr>
        </p:pic>
      </p:grpSp>
      <p:sp>
        <p:nvSpPr>
          <p:cNvPr id="26" name="Google Shape;898;p88"/>
          <p:cNvSpPr txBox="1"/>
          <p:nvPr/>
        </p:nvSpPr>
        <p:spPr>
          <a:xfrm>
            <a:off x="1631950" y="2045970"/>
            <a:ext cx="2367280" cy="654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Data splits</a:t>
            </a:r>
            <a:endParaRPr lang="en-US" sz="12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  <a:p>
            <a:pPr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12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  <a:p>
            <a:pPr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12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pic>
        <p:nvPicPr>
          <p:cNvPr id="6" name="Graphic 5" descr="Checkmark with solid fill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256665" y="1968500"/>
            <a:ext cx="314960" cy="314960"/>
          </a:xfrm>
          <a:prstGeom prst="rect">
            <a:avLst/>
          </a:prstGeom>
        </p:spPr>
      </p:pic>
      <p:sp>
        <p:nvSpPr>
          <p:cNvPr id="54" name="Google Shape;898;p88"/>
          <p:cNvSpPr txBox="1"/>
          <p:nvPr/>
        </p:nvSpPr>
        <p:spPr>
          <a:xfrm>
            <a:off x="611997" y="1538536"/>
            <a:ext cx="4229074" cy="195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Meticulous records of all aspects of model building must be kept</a:t>
            </a:r>
            <a:endParaRPr lang="en-US" sz="10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</p:spTree>
  </p:cSld>
  <p:clrMapOvr>
    <a:masterClrMapping/>
  </p:clrMapOvr>
  <p:transition spd="med">
    <p:fade/>
  </p:transition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93100" y="420575"/>
            <a:ext cx="8181300" cy="502800"/>
          </a:xfrm>
        </p:spPr>
        <p:txBody>
          <a:bodyPr/>
          <a:lstStyle/>
          <a:p>
            <a:r>
              <a:rPr lang="en-US" dirty="0"/>
              <a:t>Reproducibility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7331103" y="141172"/>
            <a:ext cx="914400" cy="914400"/>
            <a:chOff x="7331103" y="141172"/>
            <a:chExt cx="914400" cy="914400"/>
          </a:xfrm>
        </p:grpSpPr>
        <p:grpSp>
          <p:nvGrpSpPr>
            <p:cNvPr id="28" name="Group 27"/>
            <p:cNvGrpSpPr/>
            <p:nvPr/>
          </p:nvGrpSpPr>
          <p:grpSpPr>
            <a:xfrm>
              <a:off x="7331103" y="141172"/>
              <a:ext cx="914400" cy="914400"/>
              <a:chOff x="5776624" y="2188023"/>
              <a:chExt cx="1695840" cy="1816343"/>
            </a:xfrm>
          </p:grpSpPr>
          <p:grpSp>
            <p:nvGrpSpPr>
              <p:cNvPr id="29" name="Group 28"/>
              <p:cNvGrpSpPr/>
              <p:nvPr/>
            </p:nvGrpSpPr>
            <p:grpSpPr>
              <a:xfrm>
                <a:off x="6578825" y="2188023"/>
                <a:ext cx="58419" cy="1816343"/>
                <a:chOff x="7482841" y="2111311"/>
                <a:chExt cx="58419" cy="1816343"/>
              </a:xfrm>
            </p:grpSpPr>
            <p:cxnSp>
              <p:nvCxnSpPr>
                <p:cNvPr id="42" name="Connector: Curved 41"/>
                <p:cNvCxnSpPr>
                  <a:stCxn id="44" idx="1"/>
                  <a:endCxn id="45" idx="1"/>
                </p:cNvCxnSpPr>
                <p:nvPr/>
              </p:nvCxnSpPr>
              <p:spPr>
                <a:xfrm rot="10800000">
                  <a:off x="7482841" y="2209031"/>
                  <a:ext cx="12700" cy="1620905"/>
                </a:xfrm>
                <a:prstGeom prst="curvedConnector3">
                  <a:avLst>
                    <a:gd name="adj1" fmla="val 5850000"/>
                  </a:avLst>
                </a:prstGeom>
                <a:ln w="19050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Connector: Curved 42"/>
                <p:cNvCxnSpPr>
                  <a:stCxn id="45" idx="3"/>
                  <a:endCxn id="44" idx="3"/>
                </p:cNvCxnSpPr>
                <p:nvPr/>
              </p:nvCxnSpPr>
              <p:spPr>
                <a:xfrm>
                  <a:off x="7528560" y="2209030"/>
                  <a:ext cx="12700" cy="1620905"/>
                </a:xfrm>
                <a:prstGeom prst="curvedConnector3">
                  <a:avLst>
                    <a:gd name="adj1" fmla="val 6300000"/>
                  </a:avLst>
                </a:prstGeom>
                <a:ln w="19050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4" name="Google Shape;898;p88"/>
                <p:cNvSpPr txBox="1"/>
                <p:nvPr/>
              </p:nvSpPr>
              <p:spPr>
                <a:xfrm>
                  <a:off x="7482841" y="3732216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  <p:sp>
              <p:nvSpPr>
                <p:cNvPr id="45" name="Google Shape;898;p88"/>
                <p:cNvSpPr txBox="1"/>
                <p:nvPr/>
              </p:nvSpPr>
              <p:spPr>
                <a:xfrm>
                  <a:off x="7482841" y="2111311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</p:grpSp>
          <p:grpSp>
            <p:nvGrpSpPr>
              <p:cNvPr id="30" name="Group 29"/>
              <p:cNvGrpSpPr/>
              <p:nvPr/>
            </p:nvGrpSpPr>
            <p:grpSpPr>
              <a:xfrm>
                <a:off x="6578825" y="2692608"/>
                <a:ext cx="58419" cy="1311758"/>
                <a:chOff x="5889186" y="1248788"/>
                <a:chExt cx="58419" cy="1311758"/>
              </a:xfrm>
            </p:grpSpPr>
            <p:cxnSp>
              <p:nvCxnSpPr>
                <p:cNvPr id="38" name="Connector: Curved 37"/>
                <p:cNvCxnSpPr>
                  <a:stCxn id="40" idx="1"/>
                  <a:endCxn id="41" idx="1"/>
                </p:cNvCxnSpPr>
                <p:nvPr/>
              </p:nvCxnSpPr>
              <p:spPr>
                <a:xfrm rot="10800000">
                  <a:off x="5889186" y="1346507"/>
                  <a:ext cx="12700" cy="1116320"/>
                </a:xfrm>
                <a:prstGeom prst="curvedConnector3">
                  <a:avLst>
                    <a:gd name="adj1" fmla="val 4300000"/>
                  </a:avLst>
                </a:prstGeom>
                <a:ln w="19050">
                  <a:solidFill>
                    <a:schemeClr val="accent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nector: Curved 38"/>
                <p:cNvCxnSpPr>
                  <a:stCxn id="41" idx="3"/>
                  <a:endCxn id="40" idx="3"/>
                </p:cNvCxnSpPr>
                <p:nvPr/>
              </p:nvCxnSpPr>
              <p:spPr>
                <a:xfrm>
                  <a:off x="5934905" y="1346507"/>
                  <a:ext cx="12700" cy="1116320"/>
                </a:xfrm>
                <a:prstGeom prst="curvedConnector3">
                  <a:avLst>
                    <a:gd name="adj1" fmla="val 4300000"/>
                  </a:avLst>
                </a:prstGeom>
                <a:ln w="19050">
                  <a:solidFill>
                    <a:schemeClr val="accent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0" name="Google Shape;898;p88"/>
                <p:cNvSpPr txBox="1"/>
                <p:nvPr/>
              </p:nvSpPr>
              <p:spPr>
                <a:xfrm>
                  <a:off x="5889186" y="2365108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  <p:sp>
              <p:nvSpPr>
                <p:cNvPr id="41" name="Google Shape;898;p88"/>
                <p:cNvSpPr txBox="1"/>
                <p:nvPr/>
              </p:nvSpPr>
              <p:spPr>
                <a:xfrm>
                  <a:off x="5889186" y="1248788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</p:grpSp>
          <p:sp>
            <p:nvSpPr>
              <p:cNvPr id="31" name="Oval 30"/>
              <p:cNvSpPr/>
              <p:nvPr/>
            </p:nvSpPr>
            <p:spPr>
              <a:xfrm>
                <a:off x="5776624" y="2188023"/>
                <a:ext cx="1695840" cy="1807446"/>
              </a:xfrm>
              <a:prstGeom prst="ellipse">
                <a:avLst/>
              </a:prstGeom>
              <a:solidFill>
                <a:schemeClr val="bg1">
                  <a:alpha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+mj-lt"/>
                </a:endParaRPr>
              </a:p>
            </p:txBody>
          </p:sp>
          <p:grpSp>
            <p:nvGrpSpPr>
              <p:cNvPr id="32" name="Group 31"/>
              <p:cNvGrpSpPr/>
              <p:nvPr/>
            </p:nvGrpSpPr>
            <p:grpSpPr>
              <a:xfrm>
                <a:off x="6578825" y="3138427"/>
                <a:ext cx="58419" cy="768220"/>
                <a:chOff x="1190898" y="3138427"/>
                <a:chExt cx="58419" cy="768220"/>
              </a:xfrm>
            </p:grpSpPr>
            <p:cxnSp>
              <p:nvCxnSpPr>
                <p:cNvPr id="36" name="Connector: Curved 35"/>
                <p:cNvCxnSpPr>
                  <a:stCxn id="34" idx="1"/>
                  <a:endCxn id="35" idx="1"/>
                </p:cNvCxnSpPr>
                <p:nvPr/>
              </p:nvCxnSpPr>
              <p:spPr>
                <a:xfrm rot="10800000">
                  <a:off x="1190898" y="3138427"/>
                  <a:ext cx="12700" cy="768220"/>
                </a:xfrm>
                <a:prstGeom prst="curvedConnector3">
                  <a:avLst>
                    <a:gd name="adj1" fmla="val 2950000"/>
                  </a:avLst>
                </a:prstGeom>
                <a:ln w="19050">
                  <a:solidFill>
                    <a:schemeClr val="accent5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Connector: Curved 36"/>
                <p:cNvCxnSpPr>
                  <a:stCxn id="35" idx="3"/>
                  <a:endCxn id="34" idx="3"/>
                </p:cNvCxnSpPr>
                <p:nvPr/>
              </p:nvCxnSpPr>
              <p:spPr>
                <a:xfrm>
                  <a:off x="1236617" y="3138427"/>
                  <a:ext cx="12700" cy="768220"/>
                </a:xfrm>
                <a:prstGeom prst="curvedConnector3">
                  <a:avLst>
                    <a:gd name="adj1" fmla="val 3000000"/>
                  </a:avLst>
                </a:prstGeom>
                <a:ln w="19050">
                  <a:solidFill>
                    <a:schemeClr val="accent5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3" name="Group 32"/>
              <p:cNvGrpSpPr/>
              <p:nvPr/>
            </p:nvGrpSpPr>
            <p:grpSpPr>
              <a:xfrm>
                <a:off x="6578825" y="3040708"/>
                <a:ext cx="45719" cy="963658"/>
                <a:chOff x="5501641" y="2963996"/>
                <a:chExt cx="45719" cy="963658"/>
              </a:xfrm>
            </p:grpSpPr>
            <p:sp>
              <p:nvSpPr>
                <p:cNvPr id="34" name="Google Shape;898;p88"/>
                <p:cNvSpPr txBox="1"/>
                <p:nvPr/>
              </p:nvSpPr>
              <p:spPr>
                <a:xfrm>
                  <a:off x="5501641" y="3732216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  <p:sp>
              <p:nvSpPr>
                <p:cNvPr id="35" name="Google Shape;898;p88"/>
                <p:cNvSpPr txBox="1"/>
                <p:nvPr/>
              </p:nvSpPr>
              <p:spPr>
                <a:xfrm>
                  <a:off x="5501641" y="2963996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</p:grpSp>
        </p:grpSp>
        <p:sp>
          <p:nvSpPr>
            <p:cNvPr id="9" name="Google Shape;898;p88"/>
            <p:cNvSpPr txBox="1"/>
            <p:nvPr/>
          </p:nvSpPr>
          <p:spPr>
            <a:xfrm>
              <a:off x="7436418" y="766157"/>
              <a:ext cx="668161" cy="1069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4" tIns="9144" rIns="9144" bIns="9144" anchor="t" anchorCtr="0">
              <a:spAutoFit/>
            </a:bodyPr>
            <a:lstStyle/>
            <a:p>
              <a:pPr marR="0" lvl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500" b="1" dirty="0">
                  <a:solidFill>
                    <a:schemeClr val="accent5"/>
                  </a:solidFill>
                  <a:latin typeface="+mj-lt"/>
                  <a:ea typeface="Montserrat"/>
                  <a:cs typeface="+mj-lt"/>
                  <a:sym typeface="Montserrat"/>
                </a:rPr>
                <a:t>Build</a:t>
              </a:r>
              <a:endParaRPr lang="en-US" sz="500" b="1" dirty="0">
                <a:solidFill>
                  <a:schemeClr val="accent5"/>
                </a:solidFill>
                <a:latin typeface="+mj-lt"/>
                <a:ea typeface="Montserrat"/>
                <a:cs typeface="+mj-lt"/>
                <a:sym typeface="Montserrat"/>
              </a:endParaRPr>
            </a:p>
          </p:txBody>
        </p:sp>
      </p:grpSp>
      <p:sp>
        <p:nvSpPr>
          <p:cNvPr id="25" name="Google Shape;898;p88"/>
          <p:cNvSpPr txBox="1"/>
          <p:nvPr/>
        </p:nvSpPr>
        <p:spPr>
          <a:xfrm>
            <a:off x="611997" y="948755"/>
            <a:ext cx="5605923" cy="195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We want to be able to reproduce the results of any single experiment</a:t>
            </a:r>
            <a:endParaRPr lang="en-US" sz="10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4820247" y="2069015"/>
            <a:ext cx="2420588" cy="2125730"/>
            <a:chOff x="6853763" y="2069015"/>
            <a:chExt cx="2420588" cy="2125730"/>
          </a:xfrm>
        </p:grpSpPr>
        <p:pic>
          <p:nvPicPr>
            <p:cNvPr id="27" name="Graphic 26" descr="Arrow: Rotate right with solid fill"/>
            <p:cNvPicPr>
              <a:picLocks noChangeAspect="1"/>
            </p:cNvPicPr>
            <p:nvPr/>
          </p:nvPicPr>
          <p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p:blipFill>
          <p:spPr>
            <a:xfrm>
              <a:off x="7925138" y="2290476"/>
              <a:ext cx="749262" cy="749262"/>
            </a:xfrm>
            <a:prstGeom prst="rect">
              <a:avLst/>
            </a:prstGeom>
          </p:spPr>
        </p:pic>
        <p:pic>
          <p:nvPicPr>
            <p:cNvPr id="4" name="Graphic 3" descr="Flask with solid fill"/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853763" y="2069015"/>
              <a:ext cx="1308820" cy="1308820"/>
            </a:xfrm>
            <a:prstGeom prst="rect">
              <a:avLst/>
            </a:prstGeom>
          </p:spPr>
        </p:pic>
        <p:pic>
          <p:nvPicPr>
            <p:cNvPr id="48" name="Graphic 47" descr="Flask with solid fill"/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965531" y="2885925"/>
              <a:ext cx="1308820" cy="1308820"/>
            </a:xfrm>
            <a:prstGeom prst="rect">
              <a:avLst/>
            </a:prstGeom>
          </p:spPr>
        </p:pic>
      </p:grpSp>
      <p:sp>
        <p:nvSpPr>
          <p:cNvPr id="26" name="Google Shape;898;p88"/>
          <p:cNvSpPr txBox="1"/>
          <p:nvPr/>
        </p:nvSpPr>
        <p:spPr>
          <a:xfrm>
            <a:off x="1631950" y="2045970"/>
            <a:ext cx="2367280" cy="1078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Data splits</a:t>
            </a:r>
            <a:endParaRPr lang="en-US" sz="12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  <a:p>
            <a:pPr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12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  <a:p>
            <a:pPr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Transformation pipelines</a:t>
            </a:r>
            <a:endParaRPr lang="en-US" sz="12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  <a:p>
            <a:pPr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12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  <a:p>
            <a:pPr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12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pic>
        <p:nvPicPr>
          <p:cNvPr id="6" name="Graphic 5" descr="Checkmark with solid fill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256665" y="1968500"/>
            <a:ext cx="314960" cy="314960"/>
          </a:xfrm>
          <a:prstGeom prst="rect">
            <a:avLst/>
          </a:prstGeom>
        </p:spPr>
      </p:pic>
      <p:pic>
        <p:nvPicPr>
          <p:cNvPr id="49" name="Graphic 48" descr="Checkmark with solid fill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256665" y="2430780"/>
            <a:ext cx="314960" cy="314960"/>
          </a:xfrm>
          <a:prstGeom prst="rect">
            <a:avLst/>
          </a:prstGeom>
        </p:spPr>
      </p:pic>
      <p:sp>
        <p:nvSpPr>
          <p:cNvPr id="54" name="Google Shape;898;p88"/>
          <p:cNvSpPr txBox="1"/>
          <p:nvPr/>
        </p:nvSpPr>
        <p:spPr>
          <a:xfrm>
            <a:off x="611997" y="1538536"/>
            <a:ext cx="4229074" cy="195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Meticulous records of all aspects of model building must be kept</a:t>
            </a:r>
            <a:endParaRPr lang="en-US" sz="10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</p:spTree>
  </p:cSld>
  <p:clrMapOvr>
    <a:masterClrMapping/>
  </p:clrMapOvr>
  <p:transition spd="med">
    <p:fade/>
  </p:transition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93100" y="420575"/>
            <a:ext cx="8181300" cy="502800"/>
          </a:xfrm>
        </p:spPr>
        <p:txBody>
          <a:bodyPr/>
          <a:lstStyle/>
          <a:p>
            <a:r>
              <a:rPr lang="en-US" dirty="0"/>
              <a:t>Reproducibility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7331103" y="141172"/>
            <a:ext cx="914400" cy="914400"/>
            <a:chOff x="7331103" y="141172"/>
            <a:chExt cx="914400" cy="914400"/>
          </a:xfrm>
        </p:grpSpPr>
        <p:grpSp>
          <p:nvGrpSpPr>
            <p:cNvPr id="28" name="Group 27"/>
            <p:cNvGrpSpPr/>
            <p:nvPr/>
          </p:nvGrpSpPr>
          <p:grpSpPr>
            <a:xfrm>
              <a:off x="7331103" y="141172"/>
              <a:ext cx="914400" cy="914400"/>
              <a:chOff x="5776624" y="2188023"/>
              <a:chExt cx="1695840" cy="1816343"/>
            </a:xfrm>
          </p:grpSpPr>
          <p:grpSp>
            <p:nvGrpSpPr>
              <p:cNvPr id="29" name="Group 28"/>
              <p:cNvGrpSpPr/>
              <p:nvPr/>
            </p:nvGrpSpPr>
            <p:grpSpPr>
              <a:xfrm>
                <a:off x="6578825" y="2188023"/>
                <a:ext cx="58419" cy="1816343"/>
                <a:chOff x="7482841" y="2111311"/>
                <a:chExt cx="58419" cy="1816343"/>
              </a:xfrm>
            </p:grpSpPr>
            <p:cxnSp>
              <p:nvCxnSpPr>
                <p:cNvPr id="42" name="Connector: Curved 41"/>
                <p:cNvCxnSpPr>
                  <a:stCxn id="44" idx="1"/>
                  <a:endCxn id="45" idx="1"/>
                </p:cNvCxnSpPr>
                <p:nvPr/>
              </p:nvCxnSpPr>
              <p:spPr>
                <a:xfrm rot="10800000">
                  <a:off x="7482841" y="2209031"/>
                  <a:ext cx="12700" cy="1620905"/>
                </a:xfrm>
                <a:prstGeom prst="curvedConnector3">
                  <a:avLst>
                    <a:gd name="adj1" fmla="val 5850000"/>
                  </a:avLst>
                </a:prstGeom>
                <a:ln w="19050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Connector: Curved 42"/>
                <p:cNvCxnSpPr>
                  <a:stCxn id="45" idx="3"/>
                  <a:endCxn id="44" idx="3"/>
                </p:cNvCxnSpPr>
                <p:nvPr/>
              </p:nvCxnSpPr>
              <p:spPr>
                <a:xfrm>
                  <a:off x="7528560" y="2209030"/>
                  <a:ext cx="12700" cy="1620905"/>
                </a:xfrm>
                <a:prstGeom prst="curvedConnector3">
                  <a:avLst>
                    <a:gd name="adj1" fmla="val 6300000"/>
                  </a:avLst>
                </a:prstGeom>
                <a:ln w="19050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4" name="Google Shape;898;p88"/>
                <p:cNvSpPr txBox="1"/>
                <p:nvPr/>
              </p:nvSpPr>
              <p:spPr>
                <a:xfrm>
                  <a:off x="7482841" y="3732216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  <p:sp>
              <p:nvSpPr>
                <p:cNvPr id="45" name="Google Shape;898;p88"/>
                <p:cNvSpPr txBox="1"/>
                <p:nvPr/>
              </p:nvSpPr>
              <p:spPr>
                <a:xfrm>
                  <a:off x="7482841" y="2111311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</p:grpSp>
          <p:grpSp>
            <p:nvGrpSpPr>
              <p:cNvPr id="30" name="Group 29"/>
              <p:cNvGrpSpPr/>
              <p:nvPr/>
            </p:nvGrpSpPr>
            <p:grpSpPr>
              <a:xfrm>
                <a:off x="6578825" y="2692608"/>
                <a:ext cx="58419" cy="1311758"/>
                <a:chOff x="5889186" y="1248788"/>
                <a:chExt cx="58419" cy="1311758"/>
              </a:xfrm>
            </p:grpSpPr>
            <p:cxnSp>
              <p:nvCxnSpPr>
                <p:cNvPr id="38" name="Connector: Curved 37"/>
                <p:cNvCxnSpPr>
                  <a:stCxn id="40" idx="1"/>
                  <a:endCxn id="41" idx="1"/>
                </p:cNvCxnSpPr>
                <p:nvPr/>
              </p:nvCxnSpPr>
              <p:spPr>
                <a:xfrm rot="10800000">
                  <a:off x="5889186" y="1346507"/>
                  <a:ext cx="12700" cy="1116320"/>
                </a:xfrm>
                <a:prstGeom prst="curvedConnector3">
                  <a:avLst>
                    <a:gd name="adj1" fmla="val 4300000"/>
                  </a:avLst>
                </a:prstGeom>
                <a:ln w="19050">
                  <a:solidFill>
                    <a:schemeClr val="accent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nector: Curved 38"/>
                <p:cNvCxnSpPr>
                  <a:stCxn id="41" idx="3"/>
                  <a:endCxn id="40" idx="3"/>
                </p:cNvCxnSpPr>
                <p:nvPr/>
              </p:nvCxnSpPr>
              <p:spPr>
                <a:xfrm>
                  <a:off x="5934905" y="1346507"/>
                  <a:ext cx="12700" cy="1116320"/>
                </a:xfrm>
                <a:prstGeom prst="curvedConnector3">
                  <a:avLst>
                    <a:gd name="adj1" fmla="val 4300000"/>
                  </a:avLst>
                </a:prstGeom>
                <a:ln w="19050">
                  <a:solidFill>
                    <a:schemeClr val="accent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0" name="Google Shape;898;p88"/>
                <p:cNvSpPr txBox="1"/>
                <p:nvPr/>
              </p:nvSpPr>
              <p:spPr>
                <a:xfrm>
                  <a:off x="5889186" y="2365108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  <p:sp>
              <p:nvSpPr>
                <p:cNvPr id="41" name="Google Shape;898;p88"/>
                <p:cNvSpPr txBox="1"/>
                <p:nvPr/>
              </p:nvSpPr>
              <p:spPr>
                <a:xfrm>
                  <a:off x="5889186" y="1248788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</p:grpSp>
          <p:sp>
            <p:nvSpPr>
              <p:cNvPr id="31" name="Oval 30"/>
              <p:cNvSpPr/>
              <p:nvPr/>
            </p:nvSpPr>
            <p:spPr>
              <a:xfrm>
                <a:off x="5776624" y="2188023"/>
                <a:ext cx="1695840" cy="1807446"/>
              </a:xfrm>
              <a:prstGeom prst="ellipse">
                <a:avLst/>
              </a:prstGeom>
              <a:solidFill>
                <a:schemeClr val="bg1">
                  <a:alpha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+mj-lt"/>
                </a:endParaRPr>
              </a:p>
            </p:txBody>
          </p:sp>
          <p:grpSp>
            <p:nvGrpSpPr>
              <p:cNvPr id="32" name="Group 31"/>
              <p:cNvGrpSpPr/>
              <p:nvPr/>
            </p:nvGrpSpPr>
            <p:grpSpPr>
              <a:xfrm>
                <a:off x="6578825" y="3138427"/>
                <a:ext cx="58419" cy="768220"/>
                <a:chOff x="1190898" y="3138427"/>
                <a:chExt cx="58419" cy="768220"/>
              </a:xfrm>
            </p:grpSpPr>
            <p:cxnSp>
              <p:nvCxnSpPr>
                <p:cNvPr id="36" name="Connector: Curved 35"/>
                <p:cNvCxnSpPr>
                  <a:stCxn id="34" idx="1"/>
                  <a:endCxn id="35" idx="1"/>
                </p:cNvCxnSpPr>
                <p:nvPr/>
              </p:nvCxnSpPr>
              <p:spPr>
                <a:xfrm rot="10800000">
                  <a:off x="1190898" y="3138427"/>
                  <a:ext cx="12700" cy="768220"/>
                </a:xfrm>
                <a:prstGeom prst="curvedConnector3">
                  <a:avLst>
                    <a:gd name="adj1" fmla="val 2950000"/>
                  </a:avLst>
                </a:prstGeom>
                <a:ln w="19050">
                  <a:solidFill>
                    <a:schemeClr val="accent5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Connector: Curved 36"/>
                <p:cNvCxnSpPr>
                  <a:stCxn id="35" idx="3"/>
                  <a:endCxn id="34" idx="3"/>
                </p:cNvCxnSpPr>
                <p:nvPr/>
              </p:nvCxnSpPr>
              <p:spPr>
                <a:xfrm>
                  <a:off x="1236617" y="3138427"/>
                  <a:ext cx="12700" cy="768220"/>
                </a:xfrm>
                <a:prstGeom prst="curvedConnector3">
                  <a:avLst>
                    <a:gd name="adj1" fmla="val 3000000"/>
                  </a:avLst>
                </a:prstGeom>
                <a:ln w="19050">
                  <a:solidFill>
                    <a:schemeClr val="accent5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3" name="Group 32"/>
              <p:cNvGrpSpPr/>
              <p:nvPr/>
            </p:nvGrpSpPr>
            <p:grpSpPr>
              <a:xfrm>
                <a:off x="6578825" y="3040708"/>
                <a:ext cx="45719" cy="963658"/>
                <a:chOff x="5501641" y="2963996"/>
                <a:chExt cx="45719" cy="963658"/>
              </a:xfrm>
            </p:grpSpPr>
            <p:sp>
              <p:nvSpPr>
                <p:cNvPr id="34" name="Google Shape;898;p88"/>
                <p:cNvSpPr txBox="1"/>
                <p:nvPr/>
              </p:nvSpPr>
              <p:spPr>
                <a:xfrm>
                  <a:off x="5501641" y="3732216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  <p:sp>
              <p:nvSpPr>
                <p:cNvPr id="35" name="Google Shape;898;p88"/>
                <p:cNvSpPr txBox="1"/>
                <p:nvPr/>
              </p:nvSpPr>
              <p:spPr>
                <a:xfrm>
                  <a:off x="5501641" y="2963996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</p:grpSp>
        </p:grpSp>
        <p:sp>
          <p:nvSpPr>
            <p:cNvPr id="9" name="Google Shape;898;p88"/>
            <p:cNvSpPr txBox="1"/>
            <p:nvPr/>
          </p:nvSpPr>
          <p:spPr>
            <a:xfrm>
              <a:off x="7436418" y="766157"/>
              <a:ext cx="668161" cy="1069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4" tIns="9144" rIns="9144" bIns="9144" anchor="t" anchorCtr="0">
              <a:spAutoFit/>
            </a:bodyPr>
            <a:lstStyle/>
            <a:p>
              <a:pPr marR="0" lvl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500" b="1" dirty="0">
                  <a:solidFill>
                    <a:schemeClr val="accent5"/>
                  </a:solidFill>
                  <a:latin typeface="+mj-lt"/>
                  <a:ea typeface="Montserrat"/>
                  <a:cs typeface="+mj-lt"/>
                  <a:sym typeface="Montserrat"/>
                </a:rPr>
                <a:t>Build</a:t>
              </a:r>
              <a:endParaRPr lang="en-US" sz="500" b="1" dirty="0">
                <a:solidFill>
                  <a:schemeClr val="accent5"/>
                </a:solidFill>
                <a:latin typeface="+mj-lt"/>
                <a:ea typeface="Montserrat"/>
                <a:cs typeface="+mj-lt"/>
                <a:sym typeface="Montserrat"/>
              </a:endParaRPr>
            </a:p>
          </p:txBody>
        </p:sp>
      </p:grpSp>
      <p:sp>
        <p:nvSpPr>
          <p:cNvPr id="25" name="Google Shape;898;p88"/>
          <p:cNvSpPr txBox="1"/>
          <p:nvPr/>
        </p:nvSpPr>
        <p:spPr>
          <a:xfrm>
            <a:off x="611997" y="948755"/>
            <a:ext cx="5605923" cy="195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We want to be able to reproduce the results of any single experiment</a:t>
            </a:r>
            <a:endParaRPr lang="en-US" sz="10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4820247" y="2069015"/>
            <a:ext cx="2420588" cy="2125730"/>
            <a:chOff x="6853763" y="2069015"/>
            <a:chExt cx="2420588" cy="2125730"/>
          </a:xfrm>
        </p:grpSpPr>
        <p:pic>
          <p:nvPicPr>
            <p:cNvPr id="27" name="Graphic 26" descr="Arrow: Rotate right with solid fill"/>
            <p:cNvPicPr>
              <a:picLocks noChangeAspect="1"/>
            </p:cNvPicPr>
            <p:nvPr/>
          </p:nvPicPr>
          <p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p:blipFill>
          <p:spPr>
            <a:xfrm>
              <a:off x="7925138" y="2290476"/>
              <a:ext cx="749262" cy="749262"/>
            </a:xfrm>
            <a:prstGeom prst="rect">
              <a:avLst/>
            </a:prstGeom>
          </p:spPr>
        </p:pic>
        <p:pic>
          <p:nvPicPr>
            <p:cNvPr id="4" name="Graphic 3" descr="Flask with solid fill"/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853763" y="2069015"/>
              <a:ext cx="1308820" cy="1308820"/>
            </a:xfrm>
            <a:prstGeom prst="rect">
              <a:avLst/>
            </a:prstGeom>
          </p:spPr>
        </p:pic>
        <p:pic>
          <p:nvPicPr>
            <p:cNvPr id="48" name="Graphic 47" descr="Flask with solid fill"/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965531" y="2885925"/>
              <a:ext cx="1308820" cy="1308820"/>
            </a:xfrm>
            <a:prstGeom prst="rect">
              <a:avLst/>
            </a:prstGeom>
          </p:spPr>
        </p:pic>
      </p:grpSp>
      <p:sp>
        <p:nvSpPr>
          <p:cNvPr id="26" name="Google Shape;898;p88"/>
          <p:cNvSpPr txBox="1"/>
          <p:nvPr/>
        </p:nvSpPr>
        <p:spPr>
          <a:xfrm>
            <a:off x="1631950" y="2045970"/>
            <a:ext cx="2367280" cy="1503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Data splits</a:t>
            </a:r>
            <a:endParaRPr lang="en-US" sz="12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  <a:p>
            <a:pPr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12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  <a:p>
            <a:pPr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Transformation pipelines</a:t>
            </a:r>
            <a:endParaRPr lang="en-US" sz="12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  <a:p>
            <a:pPr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12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  <a:p>
            <a:pPr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Models</a:t>
            </a:r>
            <a:endParaRPr lang="en-US" sz="12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  <a:p>
            <a:pPr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12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  <a:p>
            <a:pPr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12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pic>
        <p:nvPicPr>
          <p:cNvPr id="6" name="Graphic 5" descr="Checkmark with solid fill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256665" y="1968500"/>
            <a:ext cx="314960" cy="314960"/>
          </a:xfrm>
          <a:prstGeom prst="rect">
            <a:avLst/>
          </a:prstGeom>
        </p:spPr>
      </p:pic>
      <p:pic>
        <p:nvPicPr>
          <p:cNvPr id="49" name="Graphic 48" descr="Checkmark with solid fill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256665" y="2430780"/>
            <a:ext cx="314960" cy="314960"/>
          </a:xfrm>
          <a:prstGeom prst="rect">
            <a:avLst/>
          </a:prstGeom>
        </p:spPr>
      </p:pic>
      <p:pic>
        <p:nvPicPr>
          <p:cNvPr id="50" name="Graphic 49" descr="Checkmark with solid fill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256665" y="2828290"/>
            <a:ext cx="314960" cy="314960"/>
          </a:xfrm>
          <a:prstGeom prst="rect">
            <a:avLst/>
          </a:prstGeom>
        </p:spPr>
      </p:pic>
      <p:sp>
        <p:nvSpPr>
          <p:cNvPr id="54" name="Google Shape;898;p88"/>
          <p:cNvSpPr txBox="1"/>
          <p:nvPr/>
        </p:nvSpPr>
        <p:spPr>
          <a:xfrm>
            <a:off x="611997" y="1538536"/>
            <a:ext cx="4229074" cy="195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Meticulous records of all aspects of model building must be kept</a:t>
            </a:r>
            <a:endParaRPr lang="en-US" sz="10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</p:spTree>
  </p:cSld>
  <p:clrMapOvr>
    <a:masterClrMapping/>
  </p:clrMapOvr>
  <p:transition spd="med">
    <p:fade/>
  </p:transition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93100" y="420575"/>
            <a:ext cx="8181300" cy="502800"/>
          </a:xfrm>
        </p:spPr>
        <p:txBody>
          <a:bodyPr/>
          <a:lstStyle/>
          <a:p>
            <a:r>
              <a:rPr lang="en-US" dirty="0"/>
              <a:t>Reproducibility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7331103" y="141172"/>
            <a:ext cx="914400" cy="914400"/>
            <a:chOff x="7331103" y="141172"/>
            <a:chExt cx="914400" cy="914400"/>
          </a:xfrm>
        </p:grpSpPr>
        <p:grpSp>
          <p:nvGrpSpPr>
            <p:cNvPr id="28" name="Group 27"/>
            <p:cNvGrpSpPr/>
            <p:nvPr/>
          </p:nvGrpSpPr>
          <p:grpSpPr>
            <a:xfrm>
              <a:off x="7331103" y="141172"/>
              <a:ext cx="914400" cy="914400"/>
              <a:chOff x="5776624" y="2188023"/>
              <a:chExt cx="1695840" cy="1816343"/>
            </a:xfrm>
          </p:grpSpPr>
          <p:grpSp>
            <p:nvGrpSpPr>
              <p:cNvPr id="29" name="Group 28"/>
              <p:cNvGrpSpPr/>
              <p:nvPr/>
            </p:nvGrpSpPr>
            <p:grpSpPr>
              <a:xfrm>
                <a:off x="6578825" y="2188023"/>
                <a:ext cx="58419" cy="1816343"/>
                <a:chOff x="7482841" y="2111311"/>
                <a:chExt cx="58419" cy="1816343"/>
              </a:xfrm>
            </p:grpSpPr>
            <p:cxnSp>
              <p:nvCxnSpPr>
                <p:cNvPr id="42" name="Connector: Curved 41"/>
                <p:cNvCxnSpPr>
                  <a:stCxn id="44" idx="1"/>
                  <a:endCxn id="45" idx="1"/>
                </p:cNvCxnSpPr>
                <p:nvPr/>
              </p:nvCxnSpPr>
              <p:spPr>
                <a:xfrm rot="10800000">
                  <a:off x="7482841" y="2209031"/>
                  <a:ext cx="12700" cy="1620905"/>
                </a:xfrm>
                <a:prstGeom prst="curvedConnector3">
                  <a:avLst>
                    <a:gd name="adj1" fmla="val 5850000"/>
                  </a:avLst>
                </a:prstGeom>
                <a:ln w="19050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Connector: Curved 42"/>
                <p:cNvCxnSpPr>
                  <a:stCxn id="45" idx="3"/>
                  <a:endCxn id="44" idx="3"/>
                </p:cNvCxnSpPr>
                <p:nvPr/>
              </p:nvCxnSpPr>
              <p:spPr>
                <a:xfrm>
                  <a:off x="7528560" y="2209030"/>
                  <a:ext cx="12700" cy="1620905"/>
                </a:xfrm>
                <a:prstGeom prst="curvedConnector3">
                  <a:avLst>
                    <a:gd name="adj1" fmla="val 6300000"/>
                  </a:avLst>
                </a:prstGeom>
                <a:ln w="19050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4" name="Google Shape;898;p88"/>
                <p:cNvSpPr txBox="1"/>
                <p:nvPr/>
              </p:nvSpPr>
              <p:spPr>
                <a:xfrm>
                  <a:off x="7482841" y="3732216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  <p:sp>
              <p:nvSpPr>
                <p:cNvPr id="45" name="Google Shape;898;p88"/>
                <p:cNvSpPr txBox="1"/>
                <p:nvPr/>
              </p:nvSpPr>
              <p:spPr>
                <a:xfrm>
                  <a:off x="7482841" y="2111311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</p:grpSp>
          <p:grpSp>
            <p:nvGrpSpPr>
              <p:cNvPr id="30" name="Group 29"/>
              <p:cNvGrpSpPr/>
              <p:nvPr/>
            </p:nvGrpSpPr>
            <p:grpSpPr>
              <a:xfrm>
                <a:off x="6578825" y="2692608"/>
                <a:ext cx="58419" cy="1311758"/>
                <a:chOff x="5889186" y="1248788"/>
                <a:chExt cx="58419" cy="1311758"/>
              </a:xfrm>
            </p:grpSpPr>
            <p:cxnSp>
              <p:nvCxnSpPr>
                <p:cNvPr id="38" name="Connector: Curved 37"/>
                <p:cNvCxnSpPr>
                  <a:stCxn id="40" idx="1"/>
                  <a:endCxn id="41" idx="1"/>
                </p:cNvCxnSpPr>
                <p:nvPr/>
              </p:nvCxnSpPr>
              <p:spPr>
                <a:xfrm rot="10800000">
                  <a:off x="5889186" y="1346507"/>
                  <a:ext cx="12700" cy="1116320"/>
                </a:xfrm>
                <a:prstGeom prst="curvedConnector3">
                  <a:avLst>
                    <a:gd name="adj1" fmla="val 4300000"/>
                  </a:avLst>
                </a:prstGeom>
                <a:ln w="19050">
                  <a:solidFill>
                    <a:schemeClr val="accent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nector: Curved 38"/>
                <p:cNvCxnSpPr>
                  <a:stCxn id="41" idx="3"/>
                  <a:endCxn id="40" idx="3"/>
                </p:cNvCxnSpPr>
                <p:nvPr/>
              </p:nvCxnSpPr>
              <p:spPr>
                <a:xfrm>
                  <a:off x="5934905" y="1346507"/>
                  <a:ext cx="12700" cy="1116320"/>
                </a:xfrm>
                <a:prstGeom prst="curvedConnector3">
                  <a:avLst>
                    <a:gd name="adj1" fmla="val 4300000"/>
                  </a:avLst>
                </a:prstGeom>
                <a:ln w="19050">
                  <a:solidFill>
                    <a:schemeClr val="accent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0" name="Google Shape;898;p88"/>
                <p:cNvSpPr txBox="1"/>
                <p:nvPr/>
              </p:nvSpPr>
              <p:spPr>
                <a:xfrm>
                  <a:off x="5889186" y="2365108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  <p:sp>
              <p:nvSpPr>
                <p:cNvPr id="41" name="Google Shape;898;p88"/>
                <p:cNvSpPr txBox="1"/>
                <p:nvPr/>
              </p:nvSpPr>
              <p:spPr>
                <a:xfrm>
                  <a:off x="5889186" y="1248788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</p:grpSp>
          <p:sp>
            <p:nvSpPr>
              <p:cNvPr id="31" name="Oval 30"/>
              <p:cNvSpPr/>
              <p:nvPr/>
            </p:nvSpPr>
            <p:spPr>
              <a:xfrm>
                <a:off x="5776624" y="2188023"/>
                <a:ext cx="1695840" cy="1807446"/>
              </a:xfrm>
              <a:prstGeom prst="ellipse">
                <a:avLst/>
              </a:prstGeom>
              <a:solidFill>
                <a:schemeClr val="bg1">
                  <a:alpha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+mj-lt"/>
                </a:endParaRPr>
              </a:p>
            </p:txBody>
          </p:sp>
          <p:grpSp>
            <p:nvGrpSpPr>
              <p:cNvPr id="32" name="Group 31"/>
              <p:cNvGrpSpPr/>
              <p:nvPr/>
            </p:nvGrpSpPr>
            <p:grpSpPr>
              <a:xfrm>
                <a:off x="6578825" y="3138427"/>
                <a:ext cx="58419" cy="768220"/>
                <a:chOff x="1190898" y="3138427"/>
                <a:chExt cx="58419" cy="768220"/>
              </a:xfrm>
            </p:grpSpPr>
            <p:cxnSp>
              <p:nvCxnSpPr>
                <p:cNvPr id="36" name="Connector: Curved 35"/>
                <p:cNvCxnSpPr>
                  <a:stCxn id="34" idx="1"/>
                  <a:endCxn id="35" idx="1"/>
                </p:cNvCxnSpPr>
                <p:nvPr/>
              </p:nvCxnSpPr>
              <p:spPr>
                <a:xfrm rot="10800000">
                  <a:off x="1190898" y="3138427"/>
                  <a:ext cx="12700" cy="768220"/>
                </a:xfrm>
                <a:prstGeom prst="curvedConnector3">
                  <a:avLst>
                    <a:gd name="adj1" fmla="val 2950000"/>
                  </a:avLst>
                </a:prstGeom>
                <a:ln w="19050">
                  <a:solidFill>
                    <a:schemeClr val="accent5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Connector: Curved 36"/>
                <p:cNvCxnSpPr>
                  <a:stCxn id="35" idx="3"/>
                  <a:endCxn id="34" idx="3"/>
                </p:cNvCxnSpPr>
                <p:nvPr/>
              </p:nvCxnSpPr>
              <p:spPr>
                <a:xfrm>
                  <a:off x="1236617" y="3138427"/>
                  <a:ext cx="12700" cy="768220"/>
                </a:xfrm>
                <a:prstGeom prst="curvedConnector3">
                  <a:avLst>
                    <a:gd name="adj1" fmla="val 3000000"/>
                  </a:avLst>
                </a:prstGeom>
                <a:ln w="19050">
                  <a:solidFill>
                    <a:schemeClr val="accent5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3" name="Group 32"/>
              <p:cNvGrpSpPr/>
              <p:nvPr/>
            </p:nvGrpSpPr>
            <p:grpSpPr>
              <a:xfrm>
                <a:off x="6578825" y="3040708"/>
                <a:ext cx="45719" cy="963658"/>
                <a:chOff x="5501641" y="2963996"/>
                <a:chExt cx="45719" cy="963658"/>
              </a:xfrm>
            </p:grpSpPr>
            <p:sp>
              <p:nvSpPr>
                <p:cNvPr id="34" name="Google Shape;898;p88"/>
                <p:cNvSpPr txBox="1"/>
                <p:nvPr/>
              </p:nvSpPr>
              <p:spPr>
                <a:xfrm>
                  <a:off x="5501641" y="3732216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  <p:sp>
              <p:nvSpPr>
                <p:cNvPr id="35" name="Google Shape;898;p88"/>
                <p:cNvSpPr txBox="1"/>
                <p:nvPr/>
              </p:nvSpPr>
              <p:spPr>
                <a:xfrm>
                  <a:off x="5501641" y="2963996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</p:grpSp>
        </p:grpSp>
        <p:sp>
          <p:nvSpPr>
            <p:cNvPr id="9" name="Google Shape;898;p88"/>
            <p:cNvSpPr txBox="1"/>
            <p:nvPr/>
          </p:nvSpPr>
          <p:spPr>
            <a:xfrm>
              <a:off x="7436418" y="766157"/>
              <a:ext cx="668161" cy="1069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4" tIns="9144" rIns="9144" bIns="9144" anchor="t" anchorCtr="0">
              <a:spAutoFit/>
            </a:bodyPr>
            <a:lstStyle/>
            <a:p>
              <a:pPr marR="0" lvl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500" b="1" dirty="0">
                  <a:solidFill>
                    <a:schemeClr val="accent5"/>
                  </a:solidFill>
                  <a:latin typeface="+mj-lt"/>
                  <a:ea typeface="Montserrat"/>
                  <a:cs typeface="+mj-lt"/>
                  <a:sym typeface="Montserrat"/>
                </a:rPr>
                <a:t>Build</a:t>
              </a:r>
              <a:endParaRPr lang="en-US" sz="500" b="1" dirty="0">
                <a:solidFill>
                  <a:schemeClr val="accent5"/>
                </a:solidFill>
                <a:latin typeface="+mj-lt"/>
                <a:ea typeface="Montserrat"/>
                <a:cs typeface="+mj-lt"/>
                <a:sym typeface="Montserrat"/>
              </a:endParaRPr>
            </a:p>
          </p:txBody>
        </p:sp>
      </p:grpSp>
      <p:sp>
        <p:nvSpPr>
          <p:cNvPr id="25" name="Google Shape;898;p88"/>
          <p:cNvSpPr txBox="1"/>
          <p:nvPr/>
        </p:nvSpPr>
        <p:spPr>
          <a:xfrm>
            <a:off x="611997" y="948755"/>
            <a:ext cx="5605923" cy="195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We want to be able to reproduce the results of any single experiment</a:t>
            </a:r>
            <a:endParaRPr lang="en-US" sz="10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4820247" y="2069015"/>
            <a:ext cx="2420588" cy="2125730"/>
            <a:chOff x="6853763" y="2069015"/>
            <a:chExt cx="2420588" cy="2125730"/>
          </a:xfrm>
        </p:grpSpPr>
        <p:pic>
          <p:nvPicPr>
            <p:cNvPr id="27" name="Graphic 26" descr="Arrow: Rotate right with solid fill"/>
            <p:cNvPicPr>
              <a:picLocks noChangeAspect="1"/>
            </p:cNvPicPr>
            <p:nvPr/>
          </p:nvPicPr>
          <p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p:blipFill>
          <p:spPr>
            <a:xfrm>
              <a:off x="7925138" y="2290476"/>
              <a:ext cx="749262" cy="749262"/>
            </a:xfrm>
            <a:prstGeom prst="rect">
              <a:avLst/>
            </a:prstGeom>
          </p:spPr>
        </p:pic>
        <p:pic>
          <p:nvPicPr>
            <p:cNvPr id="4" name="Graphic 3" descr="Flask with solid fill"/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853763" y="2069015"/>
              <a:ext cx="1308820" cy="1308820"/>
            </a:xfrm>
            <a:prstGeom prst="rect">
              <a:avLst/>
            </a:prstGeom>
          </p:spPr>
        </p:pic>
        <p:pic>
          <p:nvPicPr>
            <p:cNvPr id="48" name="Graphic 47" descr="Flask with solid fill"/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965531" y="2885925"/>
              <a:ext cx="1308820" cy="1308820"/>
            </a:xfrm>
            <a:prstGeom prst="rect">
              <a:avLst/>
            </a:prstGeom>
          </p:spPr>
        </p:pic>
      </p:grpSp>
      <p:sp>
        <p:nvSpPr>
          <p:cNvPr id="26" name="Google Shape;898;p88"/>
          <p:cNvSpPr txBox="1"/>
          <p:nvPr/>
        </p:nvSpPr>
        <p:spPr>
          <a:xfrm>
            <a:off x="1631950" y="2045970"/>
            <a:ext cx="2367280" cy="19278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Data splits</a:t>
            </a:r>
            <a:endParaRPr lang="en-US" sz="12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  <a:p>
            <a:pPr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12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  <a:p>
            <a:pPr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Transformation pipelines</a:t>
            </a:r>
            <a:endParaRPr lang="en-US" sz="12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  <a:p>
            <a:pPr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12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  <a:p>
            <a:pPr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Models</a:t>
            </a:r>
            <a:endParaRPr lang="en-US" sz="12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  <a:p>
            <a:pPr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12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  <a:p>
            <a:pPr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 err="1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Hyperparamters</a:t>
            </a:r>
            <a:r>
              <a:rPr lang="en-US" sz="12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 </a:t>
            </a:r>
            <a:endParaRPr lang="en-US" sz="12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  <a:p>
            <a:pPr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12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  <a:p>
            <a:pPr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12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pic>
        <p:nvPicPr>
          <p:cNvPr id="6" name="Graphic 5" descr="Checkmark with solid fill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256665" y="1968500"/>
            <a:ext cx="314960" cy="314960"/>
          </a:xfrm>
          <a:prstGeom prst="rect">
            <a:avLst/>
          </a:prstGeom>
        </p:spPr>
      </p:pic>
      <p:pic>
        <p:nvPicPr>
          <p:cNvPr id="49" name="Graphic 48" descr="Checkmark with solid fill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256665" y="2430780"/>
            <a:ext cx="314960" cy="314960"/>
          </a:xfrm>
          <a:prstGeom prst="rect">
            <a:avLst/>
          </a:prstGeom>
        </p:spPr>
      </p:pic>
      <p:pic>
        <p:nvPicPr>
          <p:cNvPr id="50" name="Graphic 49" descr="Checkmark with solid fill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256665" y="2828290"/>
            <a:ext cx="314960" cy="314960"/>
          </a:xfrm>
          <a:prstGeom prst="rect">
            <a:avLst/>
          </a:prstGeom>
        </p:spPr>
      </p:pic>
      <p:pic>
        <p:nvPicPr>
          <p:cNvPr id="52" name="Graphic 51" descr="Checkmark with solid fill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256665" y="3223260"/>
            <a:ext cx="314960" cy="314960"/>
          </a:xfrm>
          <a:prstGeom prst="rect">
            <a:avLst/>
          </a:prstGeom>
        </p:spPr>
      </p:pic>
      <p:sp>
        <p:nvSpPr>
          <p:cNvPr id="54" name="Google Shape;898;p88"/>
          <p:cNvSpPr txBox="1"/>
          <p:nvPr/>
        </p:nvSpPr>
        <p:spPr>
          <a:xfrm>
            <a:off x="611997" y="1538536"/>
            <a:ext cx="4229074" cy="195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Meticulous records of all aspects of model building must be kept</a:t>
            </a:r>
            <a:endParaRPr lang="en-US" sz="10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</p:spTree>
  </p:cSld>
  <p:clrMapOvr>
    <a:masterClrMapping/>
  </p:clrMapOvr>
  <p:transition spd="med">
    <p:fade/>
  </p:transition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93100" y="420575"/>
            <a:ext cx="8181300" cy="502800"/>
          </a:xfrm>
        </p:spPr>
        <p:txBody>
          <a:bodyPr/>
          <a:lstStyle/>
          <a:p>
            <a:r>
              <a:rPr lang="en-US" dirty="0"/>
              <a:t>Reproducibility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7331103" y="141172"/>
            <a:ext cx="914400" cy="914400"/>
            <a:chOff x="7331103" y="141172"/>
            <a:chExt cx="914400" cy="914400"/>
          </a:xfrm>
        </p:grpSpPr>
        <p:grpSp>
          <p:nvGrpSpPr>
            <p:cNvPr id="28" name="Group 27"/>
            <p:cNvGrpSpPr/>
            <p:nvPr/>
          </p:nvGrpSpPr>
          <p:grpSpPr>
            <a:xfrm>
              <a:off x="7331103" y="141172"/>
              <a:ext cx="914400" cy="914400"/>
              <a:chOff x="5776624" y="2188023"/>
              <a:chExt cx="1695840" cy="1816343"/>
            </a:xfrm>
          </p:grpSpPr>
          <p:grpSp>
            <p:nvGrpSpPr>
              <p:cNvPr id="29" name="Group 28"/>
              <p:cNvGrpSpPr/>
              <p:nvPr/>
            </p:nvGrpSpPr>
            <p:grpSpPr>
              <a:xfrm>
                <a:off x="6578825" y="2188023"/>
                <a:ext cx="58419" cy="1816343"/>
                <a:chOff x="7482841" y="2111311"/>
                <a:chExt cx="58419" cy="1816343"/>
              </a:xfrm>
            </p:grpSpPr>
            <p:cxnSp>
              <p:nvCxnSpPr>
                <p:cNvPr id="42" name="Connector: Curved 41"/>
                <p:cNvCxnSpPr>
                  <a:stCxn id="44" idx="1"/>
                  <a:endCxn id="45" idx="1"/>
                </p:cNvCxnSpPr>
                <p:nvPr/>
              </p:nvCxnSpPr>
              <p:spPr>
                <a:xfrm rot="10800000">
                  <a:off x="7482841" y="2209031"/>
                  <a:ext cx="12700" cy="1620905"/>
                </a:xfrm>
                <a:prstGeom prst="curvedConnector3">
                  <a:avLst>
                    <a:gd name="adj1" fmla="val 5850000"/>
                  </a:avLst>
                </a:prstGeom>
                <a:ln w="19050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Connector: Curved 42"/>
                <p:cNvCxnSpPr>
                  <a:stCxn id="45" idx="3"/>
                  <a:endCxn id="44" idx="3"/>
                </p:cNvCxnSpPr>
                <p:nvPr/>
              </p:nvCxnSpPr>
              <p:spPr>
                <a:xfrm>
                  <a:off x="7528560" y="2209030"/>
                  <a:ext cx="12700" cy="1620905"/>
                </a:xfrm>
                <a:prstGeom prst="curvedConnector3">
                  <a:avLst>
                    <a:gd name="adj1" fmla="val 6300000"/>
                  </a:avLst>
                </a:prstGeom>
                <a:ln w="19050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4" name="Google Shape;898;p88"/>
                <p:cNvSpPr txBox="1"/>
                <p:nvPr/>
              </p:nvSpPr>
              <p:spPr>
                <a:xfrm>
                  <a:off x="7482841" y="3732216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  <p:sp>
              <p:nvSpPr>
                <p:cNvPr id="45" name="Google Shape;898;p88"/>
                <p:cNvSpPr txBox="1"/>
                <p:nvPr/>
              </p:nvSpPr>
              <p:spPr>
                <a:xfrm>
                  <a:off x="7482841" y="2111311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</p:grpSp>
          <p:grpSp>
            <p:nvGrpSpPr>
              <p:cNvPr id="30" name="Group 29"/>
              <p:cNvGrpSpPr/>
              <p:nvPr/>
            </p:nvGrpSpPr>
            <p:grpSpPr>
              <a:xfrm>
                <a:off x="6578825" y="2692608"/>
                <a:ext cx="58419" cy="1311758"/>
                <a:chOff x="5889186" y="1248788"/>
                <a:chExt cx="58419" cy="1311758"/>
              </a:xfrm>
            </p:grpSpPr>
            <p:cxnSp>
              <p:nvCxnSpPr>
                <p:cNvPr id="38" name="Connector: Curved 37"/>
                <p:cNvCxnSpPr>
                  <a:stCxn id="40" idx="1"/>
                  <a:endCxn id="41" idx="1"/>
                </p:cNvCxnSpPr>
                <p:nvPr/>
              </p:nvCxnSpPr>
              <p:spPr>
                <a:xfrm rot="10800000">
                  <a:off x="5889186" y="1346507"/>
                  <a:ext cx="12700" cy="1116320"/>
                </a:xfrm>
                <a:prstGeom prst="curvedConnector3">
                  <a:avLst>
                    <a:gd name="adj1" fmla="val 4300000"/>
                  </a:avLst>
                </a:prstGeom>
                <a:ln w="19050">
                  <a:solidFill>
                    <a:schemeClr val="accent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nector: Curved 38"/>
                <p:cNvCxnSpPr>
                  <a:stCxn id="41" idx="3"/>
                  <a:endCxn id="40" idx="3"/>
                </p:cNvCxnSpPr>
                <p:nvPr/>
              </p:nvCxnSpPr>
              <p:spPr>
                <a:xfrm>
                  <a:off x="5934905" y="1346507"/>
                  <a:ext cx="12700" cy="1116320"/>
                </a:xfrm>
                <a:prstGeom prst="curvedConnector3">
                  <a:avLst>
                    <a:gd name="adj1" fmla="val 4300000"/>
                  </a:avLst>
                </a:prstGeom>
                <a:ln w="19050">
                  <a:solidFill>
                    <a:schemeClr val="accent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0" name="Google Shape;898;p88"/>
                <p:cNvSpPr txBox="1"/>
                <p:nvPr/>
              </p:nvSpPr>
              <p:spPr>
                <a:xfrm>
                  <a:off x="5889186" y="2365108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  <p:sp>
              <p:nvSpPr>
                <p:cNvPr id="41" name="Google Shape;898;p88"/>
                <p:cNvSpPr txBox="1"/>
                <p:nvPr/>
              </p:nvSpPr>
              <p:spPr>
                <a:xfrm>
                  <a:off x="5889186" y="1248788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</p:grpSp>
          <p:sp>
            <p:nvSpPr>
              <p:cNvPr id="31" name="Oval 30"/>
              <p:cNvSpPr/>
              <p:nvPr/>
            </p:nvSpPr>
            <p:spPr>
              <a:xfrm>
                <a:off x="5776624" y="2188023"/>
                <a:ext cx="1695840" cy="1807446"/>
              </a:xfrm>
              <a:prstGeom prst="ellipse">
                <a:avLst/>
              </a:prstGeom>
              <a:solidFill>
                <a:schemeClr val="bg1">
                  <a:alpha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+mj-lt"/>
                </a:endParaRPr>
              </a:p>
            </p:txBody>
          </p:sp>
          <p:grpSp>
            <p:nvGrpSpPr>
              <p:cNvPr id="32" name="Group 31"/>
              <p:cNvGrpSpPr/>
              <p:nvPr/>
            </p:nvGrpSpPr>
            <p:grpSpPr>
              <a:xfrm>
                <a:off x="6578825" y="3138427"/>
                <a:ext cx="58419" cy="768220"/>
                <a:chOff x="1190898" y="3138427"/>
                <a:chExt cx="58419" cy="768220"/>
              </a:xfrm>
            </p:grpSpPr>
            <p:cxnSp>
              <p:nvCxnSpPr>
                <p:cNvPr id="36" name="Connector: Curved 35"/>
                <p:cNvCxnSpPr>
                  <a:stCxn id="34" idx="1"/>
                  <a:endCxn id="35" idx="1"/>
                </p:cNvCxnSpPr>
                <p:nvPr/>
              </p:nvCxnSpPr>
              <p:spPr>
                <a:xfrm rot="10800000">
                  <a:off x="1190898" y="3138427"/>
                  <a:ext cx="12700" cy="768220"/>
                </a:xfrm>
                <a:prstGeom prst="curvedConnector3">
                  <a:avLst>
                    <a:gd name="adj1" fmla="val 2950000"/>
                  </a:avLst>
                </a:prstGeom>
                <a:ln w="19050">
                  <a:solidFill>
                    <a:schemeClr val="accent5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Connector: Curved 36"/>
                <p:cNvCxnSpPr>
                  <a:stCxn id="35" idx="3"/>
                  <a:endCxn id="34" idx="3"/>
                </p:cNvCxnSpPr>
                <p:nvPr/>
              </p:nvCxnSpPr>
              <p:spPr>
                <a:xfrm>
                  <a:off x="1236617" y="3138427"/>
                  <a:ext cx="12700" cy="768220"/>
                </a:xfrm>
                <a:prstGeom prst="curvedConnector3">
                  <a:avLst>
                    <a:gd name="adj1" fmla="val 3000000"/>
                  </a:avLst>
                </a:prstGeom>
                <a:ln w="19050">
                  <a:solidFill>
                    <a:schemeClr val="accent5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3" name="Group 32"/>
              <p:cNvGrpSpPr/>
              <p:nvPr/>
            </p:nvGrpSpPr>
            <p:grpSpPr>
              <a:xfrm>
                <a:off x="6578825" y="3040708"/>
                <a:ext cx="45719" cy="963658"/>
                <a:chOff x="5501641" y="2963996"/>
                <a:chExt cx="45719" cy="963658"/>
              </a:xfrm>
            </p:grpSpPr>
            <p:sp>
              <p:nvSpPr>
                <p:cNvPr id="34" name="Google Shape;898;p88"/>
                <p:cNvSpPr txBox="1"/>
                <p:nvPr/>
              </p:nvSpPr>
              <p:spPr>
                <a:xfrm>
                  <a:off x="5501641" y="3732216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  <p:sp>
              <p:nvSpPr>
                <p:cNvPr id="35" name="Google Shape;898;p88"/>
                <p:cNvSpPr txBox="1"/>
                <p:nvPr/>
              </p:nvSpPr>
              <p:spPr>
                <a:xfrm>
                  <a:off x="5501641" y="2963996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</p:grpSp>
        </p:grpSp>
        <p:sp>
          <p:nvSpPr>
            <p:cNvPr id="9" name="Google Shape;898;p88"/>
            <p:cNvSpPr txBox="1"/>
            <p:nvPr/>
          </p:nvSpPr>
          <p:spPr>
            <a:xfrm>
              <a:off x="7436418" y="766157"/>
              <a:ext cx="668161" cy="1069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4" tIns="9144" rIns="9144" bIns="9144" anchor="t" anchorCtr="0">
              <a:spAutoFit/>
            </a:bodyPr>
            <a:lstStyle/>
            <a:p>
              <a:pPr marR="0" lvl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500" b="1" dirty="0">
                  <a:solidFill>
                    <a:schemeClr val="accent5"/>
                  </a:solidFill>
                  <a:latin typeface="+mj-lt"/>
                  <a:ea typeface="Montserrat"/>
                  <a:cs typeface="+mj-lt"/>
                  <a:sym typeface="Montserrat"/>
                </a:rPr>
                <a:t>Build</a:t>
              </a:r>
              <a:endParaRPr lang="en-US" sz="500" b="1" dirty="0">
                <a:solidFill>
                  <a:schemeClr val="accent5"/>
                </a:solidFill>
                <a:latin typeface="+mj-lt"/>
                <a:ea typeface="Montserrat"/>
                <a:cs typeface="+mj-lt"/>
                <a:sym typeface="Montserrat"/>
              </a:endParaRPr>
            </a:p>
          </p:txBody>
        </p:sp>
      </p:grpSp>
      <p:sp>
        <p:nvSpPr>
          <p:cNvPr id="25" name="Google Shape;898;p88"/>
          <p:cNvSpPr txBox="1"/>
          <p:nvPr/>
        </p:nvSpPr>
        <p:spPr>
          <a:xfrm>
            <a:off x="611997" y="948755"/>
            <a:ext cx="5605923" cy="195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We want to be able to reproduce the results of any single experiment</a:t>
            </a:r>
            <a:endParaRPr lang="en-US" sz="10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4820247" y="2069015"/>
            <a:ext cx="2420588" cy="2125730"/>
            <a:chOff x="6853763" y="2069015"/>
            <a:chExt cx="2420588" cy="2125730"/>
          </a:xfrm>
        </p:grpSpPr>
        <p:pic>
          <p:nvPicPr>
            <p:cNvPr id="27" name="Graphic 26" descr="Arrow: Rotate right with solid fill"/>
            <p:cNvPicPr>
              <a:picLocks noChangeAspect="1"/>
            </p:cNvPicPr>
            <p:nvPr/>
          </p:nvPicPr>
          <p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p:blipFill>
          <p:spPr>
            <a:xfrm>
              <a:off x="7925138" y="2290476"/>
              <a:ext cx="749262" cy="749262"/>
            </a:xfrm>
            <a:prstGeom prst="rect">
              <a:avLst/>
            </a:prstGeom>
          </p:spPr>
        </p:pic>
        <p:pic>
          <p:nvPicPr>
            <p:cNvPr id="4" name="Graphic 3" descr="Flask with solid fill"/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853763" y="2069015"/>
              <a:ext cx="1308820" cy="1308820"/>
            </a:xfrm>
            <a:prstGeom prst="rect">
              <a:avLst/>
            </a:prstGeom>
          </p:spPr>
        </p:pic>
        <p:pic>
          <p:nvPicPr>
            <p:cNvPr id="48" name="Graphic 47" descr="Flask with solid fill"/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965531" y="2885925"/>
              <a:ext cx="1308820" cy="1308820"/>
            </a:xfrm>
            <a:prstGeom prst="rect">
              <a:avLst/>
            </a:prstGeom>
          </p:spPr>
        </p:pic>
      </p:grpSp>
      <p:sp>
        <p:nvSpPr>
          <p:cNvPr id="26" name="Google Shape;898;p88"/>
          <p:cNvSpPr txBox="1"/>
          <p:nvPr/>
        </p:nvSpPr>
        <p:spPr>
          <a:xfrm>
            <a:off x="1631950" y="2045970"/>
            <a:ext cx="2367280" cy="2352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Data splits</a:t>
            </a:r>
            <a:endParaRPr lang="en-US" sz="12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  <a:p>
            <a:pPr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12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  <a:p>
            <a:pPr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Transformation pipelines</a:t>
            </a:r>
            <a:endParaRPr lang="en-US" sz="12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  <a:p>
            <a:pPr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12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  <a:p>
            <a:pPr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Models</a:t>
            </a:r>
            <a:endParaRPr lang="en-US" sz="12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  <a:p>
            <a:pPr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12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  <a:p>
            <a:pPr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 err="1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Hyperparamters</a:t>
            </a:r>
            <a:r>
              <a:rPr lang="en-US" sz="12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 </a:t>
            </a:r>
            <a:endParaRPr lang="en-US" sz="12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  <a:p>
            <a:pPr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12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  <a:p>
            <a:pPr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Metrics</a:t>
            </a:r>
            <a:endParaRPr lang="en-US" sz="12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  <a:p>
            <a:pPr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12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  <a:p>
            <a:pPr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12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pic>
        <p:nvPicPr>
          <p:cNvPr id="6" name="Graphic 5" descr="Checkmark with solid fill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256665" y="1968500"/>
            <a:ext cx="314960" cy="314960"/>
          </a:xfrm>
          <a:prstGeom prst="rect">
            <a:avLst/>
          </a:prstGeom>
        </p:spPr>
      </p:pic>
      <p:pic>
        <p:nvPicPr>
          <p:cNvPr id="49" name="Graphic 48" descr="Checkmark with solid fill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256665" y="2430780"/>
            <a:ext cx="314960" cy="314960"/>
          </a:xfrm>
          <a:prstGeom prst="rect">
            <a:avLst/>
          </a:prstGeom>
        </p:spPr>
      </p:pic>
      <p:pic>
        <p:nvPicPr>
          <p:cNvPr id="50" name="Graphic 49" descr="Checkmark with solid fill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256665" y="2828290"/>
            <a:ext cx="314960" cy="314960"/>
          </a:xfrm>
          <a:prstGeom prst="rect">
            <a:avLst/>
          </a:prstGeom>
        </p:spPr>
      </p:pic>
      <p:pic>
        <p:nvPicPr>
          <p:cNvPr id="51" name="Graphic 50" descr="Checkmark with solid fill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256665" y="3684270"/>
            <a:ext cx="314960" cy="314960"/>
          </a:xfrm>
          <a:prstGeom prst="rect">
            <a:avLst/>
          </a:prstGeom>
        </p:spPr>
      </p:pic>
      <p:pic>
        <p:nvPicPr>
          <p:cNvPr id="52" name="Graphic 51" descr="Checkmark with solid fill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256665" y="3223260"/>
            <a:ext cx="314960" cy="314960"/>
          </a:xfrm>
          <a:prstGeom prst="rect">
            <a:avLst/>
          </a:prstGeom>
        </p:spPr>
      </p:pic>
      <p:sp>
        <p:nvSpPr>
          <p:cNvPr id="54" name="Google Shape;898;p88"/>
          <p:cNvSpPr txBox="1"/>
          <p:nvPr/>
        </p:nvSpPr>
        <p:spPr>
          <a:xfrm>
            <a:off x="611997" y="1538536"/>
            <a:ext cx="4229074" cy="195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Meticulous records of all aspects of model building must be kept</a:t>
            </a:r>
            <a:endParaRPr lang="en-US" sz="10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</p:spTree>
  </p:cSld>
  <p:clrMapOvr>
    <a:masterClrMapping/>
  </p:clrMapOvr>
  <p:transition spd="med">
    <p:fade/>
  </p:transition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93100" y="420575"/>
            <a:ext cx="8181300" cy="502800"/>
          </a:xfrm>
        </p:spPr>
        <p:txBody>
          <a:bodyPr/>
          <a:lstStyle/>
          <a:p>
            <a:r>
              <a:rPr lang="en-US" dirty="0"/>
              <a:t>Reproducibility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7331103" y="141172"/>
            <a:ext cx="914400" cy="914400"/>
            <a:chOff x="7331103" y="141172"/>
            <a:chExt cx="914400" cy="914400"/>
          </a:xfrm>
        </p:grpSpPr>
        <p:grpSp>
          <p:nvGrpSpPr>
            <p:cNvPr id="28" name="Group 27"/>
            <p:cNvGrpSpPr/>
            <p:nvPr/>
          </p:nvGrpSpPr>
          <p:grpSpPr>
            <a:xfrm>
              <a:off x="7331103" y="141172"/>
              <a:ext cx="914400" cy="914400"/>
              <a:chOff x="5776624" y="2188023"/>
              <a:chExt cx="1695840" cy="1816343"/>
            </a:xfrm>
          </p:grpSpPr>
          <p:grpSp>
            <p:nvGrpSpPr>
              <p:cNvPr id="29" name="Group 28"/>
              <p:cNvGrpSpPr/>
              <p:nvPr/>
            </p:nvGrpSpPr>
            <p:grpSpPr>
              <a:xfrm>
                <a:off x="6578825" y="2188023"/>
                <a:ext cx="58419" cy="1816343"/>
                <a:chOff x="7482841" y="2111311"/>
                <a:chExt cx="58419" cy="1816343"/>
              </a:xfrm>
            </p:grpSpPr>
            <p:cxnSp>
              <p:nvCxnSpPr>
                <p:cNvPr id="42" name="Connector: Curved 41"/>
                <p:cNvCxnSpPr>
                  <a:stCxn id="44" idx="1"/>
                  <a:endCxn id="45" idx="1"/>
                </p:cNvCxnSpPr>
                <p:nvPr/>
              </p:nvCxnSpPr>
              <p:spPr>
                <a:xfrm rot="10800000">
                  <a:off x="7482841" y="2209031"/>
                  <a:ext cx="12700" cy="1620905"/>
                </a:xfrm>
                <a:prstGeom prst="curvedConnector3">
                  <a:avLst>
                    <a:gd name="adj1" fmla="val 5850000"/>
                  </a:avLst>
                </a:prstGeom>
                <a:ln w="19050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Connector: Curved 42"/>
                <p:cNvCxnSpPr>
                  <a:stCxn id="45" idx="3"/>
                  <a:endCxn id="44" idx="3"/>
                </p:cNvCxnSpPr>
                <p:nvPr/>
              </p:nvCxnSpPr>
              <p:spPr>
                <a:xfrm>
                  <a:off x="7528560" y="2209030"/>
                  <a:ext cx="12700" cy="1620905"/>
                </a:xfrm>
                <a:prstGeom prst="curvedConnector3">
                  <a:avLst>
                    <a:gd name="adj1" fmla="val 6300000"/>
                  </a:avLst>
                </a:prstGeom>
                <a:ln w="19050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4" name="Google Shape;898;p88"/>
                <p:cNvSpPr txBox="1"/>
                <p:nvPr/>
              </p:nvSpPr>
              <p:spPr>
                <a:xfrm>
                  <a:off x="7482841" y="3732216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  <p:sp>
              <p:nvSpPr>
                <p:cNvPr id="45" name="Google Shape;898;p88"/>
                <p:cNvSpPr txBox="1"/>
                <p:nvPr/>
              </p:nvSpPr>
              <p:spPr>
                <a:xfrm>
                  <a:off x="7482841" y="2111311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</p:grpSp>
          <p:grpSp>
            <p:nvGrpSpPr>
              <p:cNvPr id="30" name="Group 29"/>
              <p:cNvGrpSpPr/>
              <p:nvPr/>
            </p:nvGrpSpPr>
            <p:grpSpPr>
              <a:xfrm>
                <a:off x="6578825" y="2692608"/>
                <a:ext cx="58419" cy="1311758"/>
                <a:chOff x="5889186" y="1248788"/>
                <a:chExt cx="58419" cy="1311758"/>
              </a:xfrm>
            </p:grpSpPr>
            <p:cxnSp>
              <p:nvCxnSpPr>
                <p:cNvPr id="38" name="Connector: Curved 37"/>
                <p:cNvCxnSpPr>
                  <a:stCxn id="40" idx="1"/>
                  <a:endCxn id="41" idx="1"/>
                </p:cNvCxnSpPr>
                <p:nvPr/>
              </p:nvCxnSpPr>
              <p:spPr>
                <a:xfrm rot="10800000">
                  <a:off x="5889186" y="1346507"/>
                  <a:ext cx="12700" cy="1116320"/>
                </a:xfrm>
                <a:prstGeom prst="curvedConnector3">
                  <a:avLst>
                    <a:gd name="adj1" fmla="val 4300000"/>
                  </a:avLst>
                </a:prstGeom>
                <a:ln w="19050">
                  <a:solidFill>
                    <a:schemeClr val="accent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nector: Curved 38"/>
                <p:cNvCxnSpPr>
                  <a:stCxn id="41" idx="3"/>
                  <a:endCxn id="40" idx="3"/>
                </p:cNvCxnSpPr>
                <p:nvPr/>
              </p:nvCxnSpPr>
              <p:spPr>
                <a:xfrm>
                  <a:off x="5934905" y="1346507"/>
                  <a:ext cx="12700" cy="1116320"/>
                </a:xfrm>
                <a:prstGeom prst="curvedConnector3">
                  <a:avLst>
                    <a:gd name="adj1" fmla="val 4300000"/>
                  </a:avLst>
                </a:prstGeom>
                <a:ln w="19050">
                  <a:solidFill>
                    <a:schemeClr val="accent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0" name="Google Shape;898;p88"/>
                <p:cNvSpPr txBox="1"/>
                <p:nvPr/>
              </p:nvSpPr>
              <p:spPr>
                <a:xfrm>
                  <a:off x="5889186" y="2365108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  <p:sp>
              <p:nvSpPr>
                <p:cNvPr id="41" name="Google Shape;898;p88"/>
                <p:cNvSpPr txBox="1"/>
                <p:nvPr/>
              </p:nvSpPr>
              <p:spPr>
                <a:xfrm>
                  <a:off x="5889186" y="1248788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</p:grpSp>
          <p:sp>
            <p:nvSpPr>
              <p:cNvPr id="31" name="Oval 30"/>
              <p:cNvSpPr/>
              <p:nvPr/>
            </p:nvSpPr>
            <p:spPr>
              <a:xfrm>
                <a:off x="5776624" y="2188023"/>
                <a:ext cx="1695840" cy="1807446"/>
              </a:xfrm>
              <a:prstGeom prst="ellipse">
                <a:avLst/>
              </a:prstGeom>
              <a:solidFill>
                <a:schemeClr val="bg1">
                  <a:alpha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+mj-lt"/>
                </a:endParaRPr>
              </a:p>
            </p:txBody>
          </p:sp>
          <p:grpSp>
            <p:nvGrpSpPr>
              <p:cNvPr id="32" name="Group 31"/>
              <p:cNvGrpSpPr/>
              <p:nvPr/>
            </p:nvGrpSpPr>
            <p:grpSpPr>
              <a:xfrm>
                <a:off x="6578825" y="3138427"/>
                <a:ext cx="58419" cy="768220"/>
                <a:chOff x="1190898" y="3138427"/>
                <a:chExt cx="58419" cy="768220"/>
              </a:xfrm>
            </p:grpSpPr>
            <p:cxnSp>
              <p:nvCxnSpPr>
                <p:cNvPr id="36" name="Connector: Curved 35"/>
                <p:cNvCxnSpPr>
                  <a:stCxn id="34" idx="1"/>
                  <a:endCxn id="35" idx="1"/>
                </p:cNvCxnSpPr>
                <p:nvPr/>
              </p:nvCxnSpPr>
              <p:spPr>
                <a:xfrm rot="10800000">
                  <a:off x="1190898" y="3138427"/>
                  <a:ext cx="12700" cy="768220"/>
                </a:xfrm>
                <a:prstGeom prst="curvedConnector3">
                  <a:avLst>
                    <a:gd name="adj1" fmla="val 2950000"/>
                  </a:avLst>
                </a:prstGeom>
                <a:ln w="19050">
                  <a:solidFill>
                    <a:schemeClr val="accent5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Connector: Curved 36"/>
                <p:cNvCxnSpPr>
                  <a:stCxn id="35" idx="3"/>
                  <a:endCxn id="34" idx="3"/>
                </p:cNvCxnSpPr>
                <p:nvPr/>
              </p:nvCxnSpPr>
              <p:spPr>
                <a:xfrm>
                  <a:off x="1236617" y="3138427"/>
                  <a:ext cx="12700" cy="768220"/>
                </a:xfrm>
                <a:prstGeom prst="curvedConnector3">
                  <a:avLst>
                    <a:gd name="adj1" fmla="val 3000000"/>
                  </a:avLst>
                </a:prstGeom>
                <a:ln w="19050">
                  <a:solidFill>
                    <a:schemeClr val="accent5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3" name="Group 32"/>
              <p:cNvGrpSpPr/>
              <p:nvPr/>
            </p:nvGrpSpPr>
            <p:grpSpPr>
              <a:xfrm>
                <a:off x="6578825" y="3040708"/>
                <a:ext cx="45719" cy="963658"/>
                <a:chOff x="5501641" y="2963996"/>
                <a:chExt cx="45719" cy="963658"/>
              </a:xfrm>
            </p:grpSpPr>
            <p:sp>
              <p:nvSpPr>
                <p:cNvPr id="34" name="Google Shape;898;p88"/>
                <p:cNvSpPr txBox="1"/>
                <p:nvPr/>
              </p:nvSpPr>
              <p:spPr>
                <a:xfrm>
                  <a:off x="5501641" y="3732216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  <p:sp>
              <p:nvSpPr>
                <p:cNvPr id="35" name="Google Shape;898;p88"/>
                <p:cNvSpPr txBox="1"/>
                <p:nvPr/>
              </p:nvSpPr>
              <p:spPr>
                <a:xfrm>
                  <a:off x="5501641" y="2963996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</p:grpSp>
        </p:grpSp>
        <p:sp>
          <p:nvSpPr>
            <p:cNvPr id="9" name="Google Shape;898;p88"/>
            <p:cNvSpPr txBox="1"/>
            <p:nvPr/>
          </p:nvSpPr>
          <p:spPr>
            <a:xfrm>
              <a:off x="7436418" y="766157"/>
              <a:ext cx="668161" cy="1069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4" tIns="9144" rIns="9144" bIns="9144" anchor="t" anchorCtr="0">
              <a:spAutoFit/>
            </a:bodyPr>
            <a:lstStyle/>
            <a:p>
              <a:pPr marR="0" lvl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500" b="1" dirty="0">
                  <a:solidFill>
                    <a:schemeClr val="accent5"/>
                  </a:solidFill>
                  <a:latin typeface="+mj-lt"/>
                  <a:ea typeface="Montserrat"/>
                  <a:cs typeface="+mj-lt"/>
                  <a:sym typeface="Montserrat"/>
                </a:rPr>
                <a:t>Build</a:t>
              </a:r>
              <a:endParaRPr lang="en-US" sz="500" b="1" dirty="0">
                <a:solidFill>
                  <a:schemeClr val="accent5"/>
                </a:solidFill>
                <a:latin typeface="+mj-lt"/>
                <a:ea typeface="Montserrat"/>
                <a:cs typeface="+mj-lt"/>
                <a:sym typeface="Montserrat"/>
              </a:endParaRPr>
            </a:p>
          </p:txBody>
        </p:sp>
      </p:grpSp>
      <p:sp>
        <p:nvSpPr>
          <p:cNvPr id="25" name="Google Shape;898;p88"/>
          <p:cNvSpPr txBox="1"/>
          <p:nvPr/>
        </p:nvSpPr>
        <p:spPr>
          <a:xfrm>
            <a:off x="611997" y="948755"/>
            <a:ext cx="5605923" cy="195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We want to be able to reproduce the results of any single experiment</a:t>
            </a:r>
            <a:endParaRPr lang="en-US" sz="10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4820247" y="2069015"/>
            <a:ext cx="2420588" cy="2125730"/>
            <a:chOff x="6853763" y="2069015"/>
            <a:chExt cx="2420588" cy="2125730"/>
          </a:xfrm>
        </p:grpSpPr>
        <p:pic>
          <p:nvPicPr>
            <p:cNvPr id="27" name="Graphic 26" descr="Arrow: Rotate right with solid fill"/>
            <p:cNvPicPr>
              <a:picLocks noChangeAspect="1"/>
            </p:cNvPicPr>
            <p:nvPr/>
          </p:nvPicPr>
          <p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p:blipFill>
          <p:spPr>
            <a:xfrm>
              <a:off x="7925138" y="2290476"/>
              <a:ext cx="749262" cy="749262"/>
            </a:xfrm>
            <a:prstGeom prst="rect">
              <a:avLst/>
            </a:prstGeom>
          </p:spPr>
        </p:pic>
        <p:pic>
          <p:nvPicPr>
            <p:cNvPr id="4" name="Graphic 3" descr="Flask with solid fill"/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853763" y="2069015"/>
              <a:ext cx="1308820" cy="1308820"/>
            </a:xfrm>
            <a:prstGeom prst="rect">
              <a:avLst/>
            </a:prstGeom>
          </p:spPr>
        </p:pic>
        <p:pic>
          <p:nvPicPr>
            <p:cNvPr id="48" name="Graphic 47" descr="Flask with solid fill"/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965531" y="2885925"/>
              <a:ext cx="1308820" cy="1308820"/>
            </a:xfrm>
            <a:prstGeom prst="rect">
              <a:avLst/>
            </a:prstGeom>
          </p:spPr>
        </p:pic>
      </p:grpSp>
      <p:sp>
        <p:nvSpPr>
          <p:cNvPr id="26" name="Google Shape;898;p88"/>
          <p:cNvSpPr txBox="1"/>
          <p:nvPr/>
        </p:nvSpPr>
        <p:spPr>
          <a:xfrm>
            <a:off x="1631950" y="2045970"/>
            <a:ext cx="2367280" cy="2354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Data splits</a:t>
            </a:r>
            <a:endParaRPr lang="en-US" sz="12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  <a:p>
            <a:pPr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12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  <a:p>
            <a:pPr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Transformation pipelines</a:t>
            </a:r>
            <a:endParaRPr lang="en-US" sz="12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  <a:p>
            <a:pPr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12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  <a:p>
            <a:pPr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Models</a:t>
            </a:r>
            <a:endParaRPr lang="en-US" sz="12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  <a:p>
            <a:pPr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12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  <a:p>
            <a:pPr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 err="1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Hyperparamters</a:t>
            </a:r>
            <a:r>
              <a:rPr lang="en-US" sz="12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 </a:t>
            </a:r>
            <a:endParaRPr lang="en-US" sz="12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  <a:p>
            <a:pPr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12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  <a:p>
            <a:pPr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Metrics</a:t>
            </a:r>
            <a:endParaRPr lang="en-US" sz="12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  <a:p>
            <a:pPr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12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  <a:p>
            <a:pPr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Evaluations</a:t>
            </a:r>
            <a:endParaRPr lang="en-US" sz="12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pic>
        <p:nvPicPr>
          <p:cNvPr id="6" name="Graphic 5" descr="Checkmark with solid fill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256665" y="1968500"/>
            <a:ext cx="314960" cy="314960"/>
          </a:xfrm>
          <a:prstGeom prst="rect">
            <a:avLst/>
          </a:prstGeom>
        </p:spPr>
      </p:pic>
      <p:pic>
        <p:nvPicPr>
          <p:cNvPr id="49" name="Graphic 48" descr="Checkmark with solid fill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256665" y="2430780"/>
            <a:ext cx="314960" cy="314960"/>
          </a:xfrm>
          <a:prstGeom prst="rect">
            <a:avLst/>
          </a:prstGeom>
        </p:spPr>
      </p:pic>
      <p:pic>
        <p:nvPicPr>
          <p:cNvPr id="50" name="Graphic 49" descr="Checkmark with solid fill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256665" y="2828290"/>
            <a:ext cx="314960" cy="314960"/>
          </a:xfrm>
          <a:prstGeom prst="rect">
            <a:avLst/>
          </a:prstGeom>
        </p:spPr>
      </p:pic>
      <p:pic>
        <p:nvPicPr>
          <p:cNvPr id="51" name="Graphic 50" descr="Checkmark with solid fill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256665" y="3684270"/>
            <a:ext cx="314960" cy="314960"/>
          </a:xfrm>
          <a:prstGeom prst="rect">
            <a:avLst/>
          </a:prstGeom>
        </p:spPr>
      </p:pic>
      <p:pic>
        <p:nvPicPr>
          <p:cNvPr id="52" name="Graphic 51" descr="Checkmark with solid fill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256665" y="3223260"/>
            <a:ext cx="314960" cy="314960"/>
          </a:xfrm>
          <a:prstGeom prst="rect">
            <a:avLst/>
          </a:prstGeom>
        </p:spPr>
      </p:pic>
      <p:pic>
        <p:nvPicPr>
          <p:cNvPr id="53" name="Graphic 52" descr="Checkmark with solid fill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256665" y="4117975"/>
            <a:ext cx="314960" cy="314960"/>
          </a:xfrm>
          <a:prstGeom prst="rect">
            <a:avLst/>
          </a:prstGeom>
        </p:spPr>
      </p:pic>
      <p:sp>
        <p:nvSpPr>
          <p:cNvPr id="54" name="Google Shape;898;p88"/>
          <p:cNvSpPr txBox="1"/>
          <p:nvPr/>
        </p:nvSpPr>
        <p:spPr>
          <a:xfrm>
            <a:off x="611997" y="1538536"/>
            <a:ext cx="4229074" cy="195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Meticulous records of all aspects of model building must be kept</a:t>
            </a:r>
            <a:endParaRPr lang="en-US" sz="10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</p:spTree>
  </p:cSld>
  <p:clrMapOvr>
    <a:masterClrMapping/>
  </p:clrMapOvr>
  <p:transition spd="med">
    <p:fade/>
  </p:transition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93100" y="420575"/>
            <a:ext cx="8181300" cy="502800"/>
          </a:xfrm>
        </p:spPr>
        <p:txBody>
          <a:bodyPr/>
          <a:lstStyle/>
          <a:p>
            <a:r>
              <a:rPr lang="en-US" dirty="0"/>
              <a:t>Who’s responsibility is it?</a:t>
            </a:r>
            <a:endParaRPr lang="en-US" dirty="0"/>
          </a:p>
        </p:txBody>
      </p:sp>
    </p:spTree>
  </p:cSld>
  <p:clrMapOvr>
    <a:masterClrMapping/>
  </p:clrMapOvr>
  <p:transition spd="med">
    <p:fade/>
  </p:transition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93100" y="420575"/>
            <a:ext cx="8181300" cy="502800"/>
          </a:xfrm>
        </p:spPr>
        <p:txBody>
          <a:bodyPr/>
          <a:lstStyle/>
          <a:p>
            <a:r>
              <a:rPr lang="en-US" dirty="0"/>
              <a:t>Who’s responsibility is it?</a:t>
            </a:r>
            <a:endParaRPr lang="en-US" dirty="0"/>
          </a:p>
        </p:txBody>
      </p:sp>
      <p:sp>
        <p:nvSpPr>
          <p:cNvPr id="25" name="Google Shape;898;p88"/>
          <p:cNvSpPr txBox="1"/>
          <p:nvPr/>
        </p:nvSpPr>
        <p:spPr>
          <a:xfrm>
            <a:off x="4199206" y="1479022"/>
            <a:ext cx="4463443" cy="443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marR="0"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It is the role of the </a:t>
            </a:r>
            <a:r>
              <a:rPr lang="en-US" sz="1200" b="1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data scientist </a:t>
            </a:r>
            <a:r>
              <a:rPr lang="en-US" sz="12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to </a:t>
            </a:r>
            <a:r>
              <a:rPr lang="en-US" sz="1200" b="1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deliver</a:t>
            </a:r>
            <a:r>
              <a:rPr lang="en-US" sz="12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 trained and optimized </a:t>
            </a:r>
            <a:r>
              <a:rPr lang="en-US" sz="1200" b="1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models</a:t>
            </a:r>
            <a:r>
              <a:rPr lang="en-US" sz="12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. </a:t>
            </a:r>
            <a:endParaRPr lang="en-US" sz="12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sp>
        <p:nvSpPr>
          <p:cNvPr id="87" name="Google Shape;898;p88"/>
          <p:cNvSpPr txBox="1"/>
          <p:nvPr/>
        </p:nvSpPr>
        <p:spPr>
          <a:xfrm>
            <a:off x="2118292" y="1479022"/>
            <a:ext cx="1884617" cy="229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marL="285750" marR="0" lvl="0" indent="-2857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80604020202020204" pitchFamily="34" charset="0"/>
              <a:buChar char="•"/>
            </a:pPr>
            <a:r>
              <a:rPr lang="en-US" sz="1200" b="1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Data Scientist</a:t>
            </a:r>
            <a:endParaRPr lang="en-US" sz="1200" b="1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sp>
        <p:nvSpPr>
          <p:cNvPr id="88" name="Google Shape;898;p88"/>
          <p:cNvSpPr txBox="1"/>
          <p:nvPr/>
        </p:nvSpPr>
        <p:spPr>
          <a:xfrm>
            <a:off x="803668" y="1479022"/>
            <a:ext cx="1118328" cy="337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chemeClr val="accent5"/>
                </a:solidFill>
                <a:latin typeface="+mj-lt"/>
                <a:ea typeface="Montserrat"/>
                <a:cs typeface="+mj-lt"/>
                <a:sym typeface="Montserrat"/>
              </a:rPr>
              <a:t>Build</a:t>
            </a:r>
            <a:endParaRPr lang="en-US" sz="1800" dirty="0">
              <a:solidFill>
                <a:schemeClr val="accent5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sp>
        <p:nvSpPr>
          <p:cNvPr id="89" name="Google Shape;898;p88"/>
          <p:cNvSpPr txBox="1"/>
          <p:nvPr/>
        </p:nvSpPr>
        <p:spPr>
          <a:xfrm>
            <a:off x="803668" y="2129389"/>
            <a:ext cx="1118328" cy="337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chemeClr val="accent1"/>
                </a:solidFill>
                <a:latin typeface="+mj-lt"/>
                <a:ea typeface="Montserrat"/>
                <a:cs typeface="+mj-lt"/>
                <a:sym typeface="Montserrat"/>
              </a:rPr>
              <a:t>Serve</a:t>
            </a:r>
            <a:endParaRPr lang="en-US" sz="1800" dirty="0">
              <a:solidFill>
                <a:schemeClr val="accent1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sp>
        <p:nvSpPr>
          <p:cNvPr id="90" name="Google Shape;898;p88"/>
          <p:cNvSpPr txBox="1"/>
          <p:nvPr/>
        </p:nvSpPr>
        <p:spPr>
          <a:xfrm>
            <a:off x="803668" y="3641789"/>
            <a:ext cx="1118328" cy="337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chemeClr val="accent4"/>
                </a:solidFill>
                <a:latin typeface="+mj-lt"/>
                <a:ea typeface="Montserrat"/>
                <a:cs typeface="+mj-lt"/>
                <a:sym typeface="Montserrat"/>
              </a:rPr>
              <a:t>Maintain</a:t>
            </a:r>
            <a:endParaRPr lang="en-US" sz="1800" dirty="0">
              <a:solidFill>
                <a:schemeClr val="accent4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sp>
        <p:nvSpPr>
          <p:cNvPr id="91" name="Google Shape;898;p88"/>
          <p:cNvSpPr txBox="1"/>
          <p:nvPr/>
        </p:nvSpPr>
        <p:spPr>
          <a:xfrm>
            <a:off x="2118292" y="2129389"/>
            <a:ext cx="1884617" cy="441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marL="285750" marR="0" lvl="0" indent="-2857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80604020202020204" pitchFamily="34" charset="0"/>
              <a:buChar char="•"/>
            </a:pPr>
            <a:r>
              <a:rPr lang="en-US" sz="1200" b="1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ML Engineer</a:t>
            </a:r>
            <a:endParaRPr lang="en-US" sz="1200" b="1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  <a:p>
            <a:pPr marL="285750" marR="0" lvl="0" indent="-2857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80604020202020204" pitchFamily="34" charset="0"/>
              <a:buChar char="•"/>
            </a:pPr>
            <a:r>
              <a:rPr lang="en-US" sz="12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Software Developer</a:t>
            </a:r>
            <a:endParaRPr lang="en-US" sz="12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sp>
        <p:nvSpPr>
          <p:cNvPr id="92" name="Google Shape;898;p88"/>
          <p:cNvSpPr txBox="1"/>
          <p:nvPr/>
        </p:nvSpPr>
        <p:spPr>
          <a:xfrm>
            <a:off x="2118292" y="3641789"/>
            <a:ext cx="1884617" cy="655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marL="285750" marR="0" lvl="0" indent="-2857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80604020202020204" pitchFamily="34" charset="0"/>
              <a:buChar char="•"/>
            </a:pPr>
            <a:r>
              <a:rPr lang="en-US" sz="12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ML Engineer</a:t>
            </a:r>
            <a:endParaRPr lang="en-US" sz="12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  <a:p>
            <a:pPr marL="285750" marR="0" lvl="0" indent="-2857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80604020202020204" pitchFamily="34" charset="0"/>
              <a:buChar char="•"/>
            </a:pPr>
            <a:r>
              <a:rPr lang="en-US" sz="12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Data Scientist</a:t>
            </a:r>
            <a:endParaRPr lang="en-US" sz="12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  <a:p>
            <a:pPr marL="285750" marR="0" lvl="0" indent="-2857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80604020202020204" pitchFamily="34" charset="0"/>
              <a:buChar char="•"/>
            </a:pPr>
            <a:r>
              <a:rPr lang="en-US" sz="12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Stakeholder</a:t>
            </a:r>
            <a:endParaRPr lang="en-US" sz="12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sp>
        <p:nvSpPr>
          <p:cNvPr id="93" name="Google Shape;898;p88"/>
          <p:cNvSpPr txBox="1"/>
          <p:nvPr/>
        </p:nvSpPr>
        <p:spPr>
          <a:xfrm>
            <a:off x="4199206" y="2129389"/>
            <a:ext cx="4463443" cy="1292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marR="0"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The</a:t>
            </a:r>
            <a:r>
              <a:rPr lang="en-US" sz="1200" b="1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 machine learning engineer </a:t>
            </a:r>
            <a:r>
              <a:rPr lang="en-US" sz="12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arguably has the most difficult job: </a:t>
            </a:r>
            <a:r>
              <a:rPr lang="en-US" sz="1200" b="1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putting</a:t>
            </a:r>
            <a:r>
              <a:rPr lang="en-US" sz="12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 a </a:t>
            </a:r>
            <a:r>
              <a:rPr lang="en-US" sz="1200" b="1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model</a:t>
            </a:r>
            <a:r>
              <a:rPr lang="en-US" sz="12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 </a:t>
            </a:r>
            <a:r>
              <a:rPr lang="en-US" sz="1200" b="1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into</a:t>
            </a:r>
            <a:r>
              <a:rPr lang="en-US" sz="12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 </a:t>
            </a:r>
            <a:r>
              <a:rPr lang="en-US" sz="1200" b="1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production</a:t>
            </a:r>
            <a:r>
              <a:rPr lang="en-US" sz="12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. Often, they will work alongside software developers/engineers to achieve this. A </a:t>
            </a:r>
            <a:r>
              <a:rPr lang="en-US" sz="1200" b="1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common mistake </a:t>
            </a:r>
            <a:r>
              <a:rPr lang="en-US" sz="12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organizations make is hiring </a:t>
            </a:r>
            <a:r>
              <a:rPr lang="en-US" sz="1200" b="1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too many data scientist</a:t>
            </a:r>
            <a:r>
              <a:rPr lang="en-US" sz="12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, and</a:t>
            </a:r>
            <a:r>
              <a:rPr lang="en-US" sz="1200" b="1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 too few ML engineers. </a:t>
            </a:r>
            <a:endParaRPr lang="en-US" sz="1200" b="1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sp>
        <p:nvSpPr>
          <p:cNvPr id="134" name="Google Shape;898;p88"/>
          <p:cNvSpPr txBox="1"/>
          <p:nvPr/>
        </p:nvSpPr>
        <p:spPr>
          <a:xfrm>
            <a:off x="4199206" y="3641789"/>
            <a:ext cx="4463443" cy="443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marR="0"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Maintenance is a coordinated effort between the ML engineer, data scientist, and stakeholder. </a:t>
            </a:r>
            <a:endParaRPr lang="en-US" sz="12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cxnSp>
        <p:nvCxnSpPr>
          <p:cNvPr id="135" name="Straight Connector 134"/>
          <p:cNvCxnSpPr/>
          <p:nvPr/>
        </p:nvCxnSpPr>
        <p:spPr>
          <a:xfrm>
            <a:off x="803668" y="2005275"/>
            <a:ext cx="7870731" cy="0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>
            <a:off x="803668" y="3538653"/>
            <a:ext cx="7870731" cy="0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s 1"/>
          <p:cNvSpPr/>
          <p:nvPr/>
        </p:nvSpPr>
        <p:spPr>
          <a:xfrm>
            <a:off x="547370" y="1935480"/>
            <a:ext cx="8347075" cy="236156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  <p:transition spd="med">
    <p:fade/>
  </p:transition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898;p88"/>
          <p:cNvSpPr txBox="1"/>
          <p:nvPr/>
        </p:nvSpPr>
        <p:spPr>
          <a:xfrm>
            <a:off x="541548" y="2187702"/>
            <a:ext cx="2658852" cy="583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i="0" strike="noStrike" cap="none">
                <a:solidFill>
                  <a:schemeClr val="bg1"/>
                </a:solidFill>
                <a:latin typeface="+mj-lt"/>
                <a:ea typeface="Montserrat"/>
                <a:cs typeface="+mj-lt"/>
                <a:sym typeface="Montserrat"/>
              </a:rPr>
              <a:t>Thank you!</a:t>
            </a:r>
            <a:endParaRPr lang="en-US" sz="3200" i="0" strike="noStrike" cap="none">
              <a:solidFill>
                <a:schemeClr val="bg1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</p:spTree>
  </p:cSld>
  <p:clrMapOvr>
    <a:masterClrMapping/>
  </p:clrMapOvr>
  <p:transition spd="med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93100" y="420575"/>
            <a:ext cx="8181300" cy="502800"/>
          </a:xfrm>
        </p:spPr>
        <p:txBody>
          <a:bodyPr/>
          <a:lstStyle/>
          <a:p>
            <a:r>
              <a:rPr lang="en-US" dirty="0"/>
              <a:t>Who’s responsibility is it?</a:t>
            </a:r>
            <a:endParaRPr lang="en-US" dirty="0"/>
          </a:p>
        </p:txBody>
      </p:sp>
      <p:sp>
        <p:nvSpPr>
          <p:cNvPr id="25" name="Google Shape;898;p88"/>
          <p:cNvSpPr txBox="1"/>
          <p:nvPr/>
        </p:nvSpPr>
        <p:spPr>
          <a:xfrm>
            <a:off x="4199206" y="1479022"/>
            <a:ext cx="4463443" cy="443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marR="0"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It is the role of the </a:t>
            </a:r>
            <a:r>
              <a:rPr lang="en-US" sz="1200" b="1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data scientist </a:t>
            </a:r>
            <a:r>
              <a:rPr lang="en-US" sz="12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to </a:t>
            </a:r>
            <a:r>
              <a:rPr lang="en-US" sz="1200" b="1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deliver</a:t>
            </a:r>
            <a:r>
              <a:rPr lang="en-US" sz="12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 trained and optimized </a:t>
            </a:r>
            <a:r>
              <a:rPr lang="en-US" sz="1200" b="1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models</a:t>
            </a:r>
            <a:r>
              <a:rPr lang="en-US" sz="12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. </a:t>
            </a:r>
            <a:endParaRPr lang="en-US" sz="12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sp>
        <p:nvSpPr>
          <p:cNvPr id="87" name="Google Shape;898;p88"/>
          <p:cNvSpPr txBox="1"/>
          <p:nvPr/>
        </p:nvSpPr>
        <p:spPr>
          <a:xfrm>
            <a:off x="2118292" y="1479022"/>
            <a:ext cx="1884617" cy="229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marL="285750" marR="0" lvl="0" indent="-2857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80604020202020204" pitchFamily="34" charset="0"/>
              <a:buChar char="•"/>
            </a:pPr>
            <a:r>
              <a:rPr lang="en-US" sz="1200" b="1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Data Scientist</a:t>
            </a:r>
            <a:endParaRPr lang="en-US" sz="1200" b="1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sp>
        <p:nvSpPr>
          <p:cNvPr id="88" name="Google Shape;898;p88"/>
          <p:cNvSpPr txBox="1"/>
          <p:nvPr/>
        </p:nvSpPr>
        <p:spPr>
          <a:xfrm>
            <a:off x="803668" y="1479022"/>
            <a:ext cx="1118328" cy="337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chemeClr val="accent5"/>
                </a:solidFill>
                <a:latin typeface="+mj-lt"/>
                <a:ea typeface="Montserrat"/>
                <a:cs typeface="+mj-lt"/>
                <a:sym typeface="Montserrat"/>
              </a:rPr>
              <a:t>Build</a:t>
            </a:r>
            <a:endParaRPr lang="en-US" sz="1800" dirty="0">
              <a:solidFill>
                <a:schemeClr val="accent5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</p:spTree>
  </p:cSld>
  <p:clrMapOvr>
    <a:masterClrMapping/>
  </p:clrMapOvr>
  <p:transition spd="med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93100" y="420575"/>
            <a:ext cx="8181300" cy="502800"/>
          </a:xfrm>
        </p:spPr>
        <p:txBody>
          <a:bodyPr/>
          <a:lstStyle/>
          <a:p>
            <a:r>
              <a:rPr lang="en-US" dirty="0"/>
              <a:t>Who’s responsibility is it?</a:t>
            </a:r>
            <a:endParaRPr lang="en-US" dirty="0"/>
          </a:p>
        </p:txBody>
      </p:sp>
      <p:sp>
        <p:nvSpPr>
          <p:cNvPr id="25" name="Google Shape;898;p88"/>
          <p:cNvSpPr txBox="1"/>
          <p:nvPr/>
        </p:nvSpPr>
        <p:spPr>
          <a:xfrm>
            <a:off x="4199206" y="1479022"/>
            <a:ext cx="4463443" cy="443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marR="0"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It is the role of the </a:t>
            </a:r>
            <a:r>
              <a:rPr lang="en-US" sz="1200" b="1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data scientist </a:t>
            </a:r>
            <a:r>
              <a:rPr lang="en-US" sz="12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to </a:t>
            </a:r>
            <a:r>
              <a:rPr lang="en-US" sz="1200" b="1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deliver</a:t>
            </a:r>
            <a:r>
              <a:rPr lang="en-US" sz="12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 trained and optimized </a:t>
            </a:r>
            <a:r>
              <a:rPr lang="en-US" sz="1200" b="1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models</a:t>
            </a:r>
            <a:r>
              <a:rPr lang="en-US" sz="12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. </a:t>
            </a:r>
            <a:endParaRPr lang="en-US" sz="12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sp>
        <p:nvSpPr>
          <p:cNvPr id="87" name="Google Shape;898;p88"/>
          <p:cNvSpPr txBox="1"/>
          <p:nvPr/>
        </p:nvSpPr>
        <p:spPr>
          <a:xfrm>
            <a:off x="2118292" y="1479022"/>
            <a:ext cx="1884617" cy="229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marL="285750" marR="0" lvl="0" indent="-2857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80604020202020204" pitchFamily="34" charset="0"/>
              <a:buChar char="•"/>
            </a:pPr>
            <a:r>
              <a:rPr lang="en-US" sz="1200" b="1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Data Scientist</a:t>
            </a:r>
            <a:endParaRPr lang="en-US" sz="1200" b="1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sp>
        <p:nvSpPr>
          <p:cNvPr id="88" name="Google Shape;898;p88"/>
          <p:cNvSpPr txBox="1"/>
          <p:nvPr/>
        </p:nvSpPr>
        <p:spPr>
          <a:xfrm>
            <a:off x="803668" y="1479022"/>
            <a:ext cx="1118328" cy="337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chemeClr val="accent5"/>
                </a:solidFill>
                <a:latin typeface="+mj-lt"/>
                <a:ea typeface="Montserrat"/>
                <a:cs typeface="+mj-lt"/>
                <a:sym typeface="Montserrat"/>
              </a:rPr>
              <a:t>Build</a:t>
            </a:r>
            <a:endParaRPr lang="en-US" sz="1800" dirty="0">
              <a:solidFill>
                <a:schemeClr val="accent5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sp>
        <p:nvSpPr>
          <p:cNvPr id="89" name="Google Shape;898;p88"/>
          <p:cNvSpPr txBox="1"/>
          <p:nvPr/>
        </p:nvSpPr>
        <p:spPr>
          <a:xfrm>
            <a:off x="803668" y="2129389"/>
            <a:ext cx="1118328" cy="337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chemeClr val="accent1"/>
                </a:solidFill>
                <a:latin typeface="+mj-lt"/>
                <a:ea typeface="Montserrat"/>
                <a:cs typeface="+mj-lt"/>
                <a:sym typeface="Montserrat"/>
              </a:rPr>
              <a:t>Serve</a:t>
            </a:r>
            <a:endParaRPr lang="en-US" sz="1800" dirty="0">
              <a:solidFill>
                <a:schemeClr val="accent1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sp>
        <p:nvSpPr>
          <p:cNvPr id="91" name="Google Shape;898;p88"/>
          <p:cNvSpPr txBox="1"/>
          <p:nvPr/>
        </p:nvSpPr>
        <p:spPr>
          <a:xfrm>
            <a:off x="2118292" y="2129389"/>
            <a:ext cx="1884617" cy="441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marL="285750" marR="0" lvl="0" indent="-2857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80604020202020204" pitchFamily="34" charset="0"/>
              <a:buChar char="•"/>
            </a:pPr>
            <a:r>
              <a:rPr lang="en-US" sz="1200" b="1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ML Engineer</a:t>
            </a:r>
            <a:endParaRPr lang="en-US" sz="1200" b="1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  <a:p>
            <a:pPr marL="285750" marR="0" lvl="0" indent="-2857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80604020202020204" pitchFamily="34" charset="0"/>
              <a:buChar char="•"/>
            </a:pPr>
            <a:r>
              <a:rPr lang="en-US" sz="12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Software Developer</a:t>
            </a:r>
            <a:endParaRPr lang="en-US" sz="12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sp>
        <p:nvSpPr>
          <p:cNvPr id="93" name="Google Shape;898;p88"/>
          <p:cNvSpPr txBox="1"/>
          <p:nvPr/>
        </p:nvSpPr>
        <p:spPr>
          <a:xfrm>
            <a:off x="4199206" y="2129389"/>
            <a:ext cx="4463443" cy="1292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marR="0"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The</a:t>
            </a:r>
            <a:r>
              <a:rPr lang="en-US" sz="1200" b="1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 machine learning engineer </a:t>
            </a:r>
            <a:r>
              <a:rPr lang="en-US" sz="12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arguably has the most difficult job: </a:t>
            </a:r>
            <a:r>
              <a:rPr lang="en-US" sz="1200" b="1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putting</a:t>
            </a:r>
            <a:r>
              <a:rPr lang="en-US" sz="12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 a </a:t>
            </a:r>
            <a:r>
              <a:rPr lang="en-US" sz="1200" b="1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model</a:t>
            </a:r>
            <a:r>
              <a:rPr lang="en-US" sz="12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 </a:t>
            </a:r>
            <a:r>
              <a:rPr lang="en-US" sz="1200" b="1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into</a:t>
            </a:r>
            <a:r>
              <a:rPr lang="en-US" sz="12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 </a:t>
            </a:r>
            <a:r>
              <a:rPr lang="en-US" sz="1200" b="1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production</a:t>
            </a:r>
            <a:r>
              <a:rPr lang="en-US" sz="12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. Often, they will work alongside software developers/engineers to achieve this. A </a:t>
            </a:r>
            <a:r>
              <a:rPr lang="en-US" sz="1200" b="1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common mistake </a:t>
            </a:r>
            <a:r>
              <a:rPr lang="en-US" sz="12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organizations make is hiring </a:t>
            </a:r>
            <a:r>
              <a:rPr lang="en-US" sz="1200" b="1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too many data scientist</a:t>
            </a:r>
            <a:r>
              <a:rPr lang="en-US" sz="12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, and</a:t>
            </a:r>
            <a:r>
              <a:rPr lang="en-US" sz="1200" b="1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 too few ML engineers. </a:t>
            </a:r>
            <a:endParaRPr lang="en-US" sz="1200" b="1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cxnSp>
        <p:nvCxnSpPr>
          <p:cNvPr id="135" name="Straight Connector 134"/>
          <p:cNvCxnSpPr/>
          <p:nvPr/>
        </p:nvCxnSpPr>
        <p:spPr>
          <a:xfrm>
            <a:off x="803668" y="2005275"/>
            <a:ext cx="7870731" cy="0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93100" y="420575"/>
            <a:ext cx="8181300" cy="502800"/>
          </a:xfrm>
        </p:spPr>
        <p:txBody>
          <a:bodyPr/>
          <a:lstStyle/>
          <a:p>
            <a:r>
              <a:rPr lang="en-US" dirty="0"/>
              <a:t>Who’s responsibility is it?</a:t>
            </a:r>
            <a:endParaRPr lang="en-US" dirty="0"/>
          </a:p>
        </p:txBody>
      </p:sp>
      <p:sp>
        <p:nvSpPr>
          <p:cNvPr id="25" name="Google Shape;898;p88"/>
          <p:cNvSpPr txBox="1"/>
          <p:nvPr/>
        </p:nvSpPr>
        <p:spPr>
          <a:xfrm>
            <a:off x="4199206" y="1479022"/>
            <a:ext cx="4463443" cy="443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marR="0"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It is the role of the </a:t>
            </a:r>
            <a:r>
              <a:rPr lang="en-US" sz="1200" b="1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data scientist </a:t>
            </a:r>
            <a:r>
              <a:rPr lang="en-US" sz="12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to </a:t>
            </a:r>
            <a:r>
              <a:rPr lang="en-US" sz="1200" b="1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deliver</a:t>
            </a:r>
            <a:r>
              <a:rPr lang="en-US" sz="12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 trained and optimized </a:t>
            </a:r>
            <a:r>
              <a:rPr lang="en-US" sz="1200" b="1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models</a:t>
            </a:r>
            <a:r>
              <a:rPr lang="en-US" sz="12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. </a:t>
            </a:r>
            <a:endParaRPr lang="en-US" sz="12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sp>
        <p:nvSpPr>
          <p:cNvPr id="87" name="Google Shape;898;p88"/>
          <p:cNvSpPr txBox="1"/>
          <p:nvPr/>
        </p:nvSpPr>
        <p:spPr>
          <a:xfrm>
            <a:off x="2118292" y="1479022"/>
            <a:ext cx="1884617" cy="229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marL="285750" marR="0" lvl="0" indent="-2857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80604020202020204" pitchFamily="34" charset="0"/>
              <a:buChar char="•"/>
            </a:pPr>
            <a:r>
              <a:rPr lang="en-US" sz="1200" b="1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Data Scientist</a:t>
            </a:r>
            <a:endParaRPr lang="en-US" sz="1200" b="1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sp>
        <p:nvSpPr>
          <p:cNvPr id="88" name="Google Shape;898;p88"/>
          <p:cNvSpPr txBox="1"/>
          <p:nvPr/>
        </p:nvSpPr>
        <p:spPr>
          <a:xfrm>
            <a:off x="803668" y="1479022"/>
            <a:ext cx="1118328" cy="337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chemeClr val="accent5"/>
                </a:solidFill>
                <a:latin typeface="+mj-lt"/>
                <a:ea typeface="Montserrat"/>
                <a:cs typeface="+mj-lt"/>
                <a:sym typeface="Montserrat"/>
              </a:rPr>
              <a:t>Build</a:t>
            </a:r>
            <a:endParaRPr lang="en-US" sz="1800" dirty="0">
              <a:solidFill>
                <a:schemeClr val="accent5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sp>
        <p:nvSpPr>
          <p:cNvPr id="89" name="Google Shape;898;p88"/>
          <p:cNvSpPr txBox="1"/>
          <p:nvPr/>
        </p:nvSpPr>
        <p:spPr>
          <a:xfrm>
            <a:off x="803668" y="2129389"/>
            <a:ext cx="1118328" cy="337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chemeClr val="accent1"/>
                </a:solidFill>
                <a:latin typeface="+mj-lt"/>
                <a:ea typeface="Montserrat"/>
                <a:cs typeface="+mj-lt"/>
                <a:sym typeface="Montserrat"/>
              </a:rPr>
              <a:t>Serve</a:t>
            </a:r>
            <a:endParaRPr lang="en-US" sz="1800" dirty="0">
              <a:solidFill>
                <a:schemeClr val="accent1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sp>
        <p:nvSpPr>
          <p:cNvPr id="90" name="Google Shape;898;p88"/>
          <p:cNvSpPr txBox="1"/>
          <p:nvPr/>
        </p:nvSpPr>
        <p:spPr>
          <a:xfrm>
            <a:off x="803668" y="3641789"/>
            <a:ext cx="1118328" cy="337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chemeClr val="accent4"/>
                </a:solidFill>
                <a:latin typeface="+mj-lt"/>
                <a:ea typeface="Montserrat"/>
                <a:cs typeface="+mj-lt"/>
                <a:sym typeface="Montserrat"/>
              </a:rPr>
              <a:t>Maintain</a:t>
            </a:r>
            <a:endParaRPr lang="en-US" sz="1800" dirty="0">
              <a:solidFill>
                <a:schemeClr val="accent4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sp>
        <p:nvSpPr>
          <p:cNvPr id="91" name="Google Shape;898;p88"/>
          <p:cNvSpPr txBox="1"/>
          <p:nvPr/>
        </p:nvSpPr>
        <p:spPr>
          <a:xfrm>
            <a:off x="2118292" y="2129389"/>
            <a:ext cx="1884617" cy="441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marL="285750" marR="0" lvl="0" indent="-2857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80604020202020204" pitchFamily="34" charset="0"/>
              <a:buChar char="•"/>
            </a:pPr>
            <a:r>
              <a:rPr lang="en-US" sz="1200" b="1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ML Engineer</a:t>
            </a:r>
            <a:endParaRPr lang="en-US" sz="1200" b="1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  <a:p>
            <a:pPr marL="285750" marR="0" lvl="0" indent="-2857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80604020202020204" pitchFamily="34" charset="0"/>
              <a:buChar char="•"/>
            </a:pPr>
            <a:r>
              <a:rPr lang="en-US" sz="12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Software Developer</a:t>
            </a:r>
            <a:endParaRPr lang="en-US" sz="12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sp>
        <p:nvSpPr>
          <p:cNvPr id="92" name="Google Shape;898;p88"/>
          <p:cNvSpPr txBox="1"/>
          <p:nvPr/>
        </p:nvSpPr>
        <p:spPr>
          <a:xfrm>
            <a:off x="2118292" y="3641789"/>
            <a:ext cx="1884617" cy="655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marL="285750" marR="0" lvl="0" indent="-2857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80604020202020204" pitchFamily="34" charset="0"/>
              <a:buChar char="•"/>
            </a:pPr>
            <a:r>
              <a:rPr lang="en-US" sz="12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ML Engineer</a:t>
            </a:r>
            <a:endParaRPr lang="en-US" sz="12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  <a:p>
            <a:pPr marL="285750" marR="0" lvl="0" indent="-2857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80604020202020204" pitchFamily="34" charset="0"/>
              <a:buChar char="•"/>
            </a:pPr>
            <a:r>
              <a:rPr lang="en-US" sz="12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Data Scientist</a:t>
            </a:r>
            <a:endParaRPr lang="en-US" sz="12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  <a:p>
            <a:pPr marL="285750" marR="0" lvl="0" indent="-2857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80604020202020204" pitchFamily="34" charset="0"/>
              <a:buChar char="•"/>
            </a:pPr>
            <a:r>
              <a:rPr lang="en-US" sz="12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Stakeholder</a:t>
            </a:r>
            <a:endParaRPr lang="en-US" sz="12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sp>
        <p:nvSpPr>
          <p:cNvPr id="93" name="Google Shape;898;p88"/>
          <p:cNvSpPr txBox="1"/>
          <p:nvPr/>
        </p:nvSpPr>
        <p:spPr>
          <a:xfrm>
            <a:off x="4199206" y="2129389"/>
            <a:ext cx="4463443" cy="1292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marR="0"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The</a:t>
            </a:r>
            <a:r>
              <a:rPr lang="en-US" sz="1200" b="1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 machine learning engineer </a:t>
            </a:r>
            <a:r>
              <a:rPr lang="en-US" sz="12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arguably has the most difficult job: </a:t>
            </a:r>
            <a:r>
              <a:rPr lang="en-US" sz="1200" b="1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putting</a:t>
            </a:r>
            <a:r>
              <a:rPr lang="en-US" sz="12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 a </a:t>
            </a:r>
            <a:r>
              <a:rPr lang="en-US" sz="1200" b="1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model</a:t>
            </a:r>
            <a:r>
              <a:rPr lang="en-US" sz="12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 </a:t>
            </a:r>
            <a:r>
              <a:rPr lang="en-US" sz="1200" b="1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into</a:t>
            </a:r>
            <a:r>
              <a:rPr lang="en-US" sz="12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 </a:t>
            </a:r>
            <a:r>
              <a:rPr lang="en-US" sz="1200" b="1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production</a:t>
            </a:r>
            <a:r>
              <a:rPr lang="en-US" sz="12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. Often, they will work alongside software developers/engineers to achieve this. A </a:t>
            </a:r>
            <a:r>
              <a:rPr lang="en-US" sz="1200" b="1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common mistake </a:t>
            </a:r>
            <a:r>
              <a:rPr lang="en-US" sz="12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organizations make is hiring </a:t>
            </a:r>
            <a:r>
              <a:rPr lang="en-US" sz="1200" b="1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too many data scientist</a:t>
            </a:r>
            <a:r>
              <a:rPr lang="en-US" sz="12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, and</a:t>
            </a:r>
            <a:r>
              <a:rPr lang="en-US" sz="1200" b="1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 too few ML engineers. </a:t>
            </a:r>
            <a:endParaRPr lang="en-US" sz="1200" b="1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sp>
        <p:nvSpPr>
          <p:cNvPr id="134" name="Google Shape;898;p88"/>
          <p:cNvSpPr txBox="1"/>
          <p:nvPr/>
        </p:nvSpPr>
        <p:spPr>
          <a:xfrm>
            <a:off x="4199206" y="3641789"/>
            <a:ext cx="4463443" cy="443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marR="0"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Maintenance is a coordinated effort between the ML engineer, data scientist, and stakeholder. </a:t>
            </a:r>
            <a:endParaRPr lang="en-US" sz="12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cxnSp>
        <p:nvCxnSpPr>
          <p:cNvPr id="135" name="Straight Connector 134"/>
          <p:cNvCxnSpPr/>
          <p:nvPr/>
        </p:nvCxnSpPr>
        <p:spPr>
          <a:xfrm>
            <a:off x="803668" y="2005275"/>
            <a:ext cx="7870731" cy="0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>
            <a:off x="803668" y="3538653"/>
            <a:ext cx="7870731" cy="0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64;p72"/>
          <p:cNvSpPr txBox="1"/>
          <p:nvPr/>
        </p:nvSpPr>
        <p:spPr>
          <a:xfrm>
            <a:off x="362150" y="2340900"/>
            <a:ext cx="5793000" cy="513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F3F3F3"/>
                </a:solidFill>
                <a:latin typeface="+mj-lt"/>
                <a:ea typeface="Montserrat Medium"/>
                <a:cs typeface="+mj-lt"/>
                <a:sym typeface="Montserrat Medium"/>
              </a:rPr>
              <a:t>Intro</a:t>
            </a:r>
            <a:r>
              <a:rPr lang="en-US" altLang="en-GB" sz="2400">
                <a:solidFill>
                  <a:srgbClr val="F3F3F3"/>
                </a:solidFill>
                <a:latin typeface="+mj-lt"/>
                <a:ea typeface="Montserrat Medium"/>
                <a:cs typeface="+mj-lt"/>
                <a:sym typeface="Montserrat Medium"/>
              </a:rPr>
              <a:t> &amp; Agenda</a:t>
            </a:r>
            <a:endParaRPr lang="en-US" altLang="en-GB" sz="2400">
              <a:solidFill>
                <a:srgbClr val="F3F3F3"/>
              </a:solidFill>
              <a:latin typeface="+mj-lt"/>
              <a:ea typeface="Montserrat Medium"/>
              <a:cs typeface="+mj-lt"/>
              <a:sym typeface="Montserrat Medium"/>
            </a:endParaRPr>
          </a:p>
        </p:txBody>
      </p:sp>
    </p:spTree>
  </p:cSld>
  <p:clrMapOvr>
    <a:masterClrMapping/>
  </p:clrMapOvr>
  <p:transition spd="med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64;p72"/>
          <p:cNvSpPr txBox="1"/>
          <p:nvPr/>
        </p:nvSpPr>
        <p:spPr>
          <a:xfrm>
            <a:off x="362150" y="2340900"/>
            <a:ext cx="5793000" cy="513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dirty="0">
                <a:solidFill>
                  <a:srgbClr val="F3F3F3"/>
                </a:solidFill>
                <a:latin typeface="+mj-lt"/>
                <a:ea typeface="Montserrat Medium"/>
                <a:cs typeface="+mj-lt"/>
                <a:sym typeface="Montserrat Medium"/>
              </a:rPr>
              <a:t>Maintenance Step</a:t>
            </a:r>
            <a:endParaRPr lang="en-GB" sz="2400" dirty="0">
              <a:solidFill>
                <a:srgbClr val="F3F3F3"/>
              </a:solidFill>
              <a:latin typeface="+mj-lt"/>
              <a:ea typeface="Montserrat Medium"/>
              <a:cs typeface="+mj-lt"/>
              <a:sym typeface="Montserrat Medium"/>
            </a:endParaRPr>
          </a:p>
        </p:txBody>
      </p:sp>
    </p:spTree>
  </p:cSld>
  <p:clrMapOvr>
    <a:masterClrMapping/>
  </p:clrMapOvr>
  <p:transition spd="med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93100" y="420575"/>
            <a:ext cx="8181300" cy="502800"/>
          </a:xfrm>
        </p:spPr>
        <p:txBody>
          <a:bodyPr/>
          <a:lstStyle/>
          <a:p>
            <a:r>
              <a:rPr lang="en-US" dirty="0"/>
              <a:t>Maintenance</a:t>
            </a:r>
            <a:endParaRPr lang="en-US" dirty="0"/>
          </a:p>
        </p:txBody>
      </p:sp>
      <p:grpSp>
        <p:nvGrpSpPr>
          <p:cNvPr id="91" name="Group 90"/>
          <p:cNvGrpSpPr/>
          <p:nvPr/>
        </p:nvGrpSpPr>
        <p:grpSpPr>
          <a:xfrm>
            <a:off x="7331103" y="141172"/>
            <a:ext cx="914400" cy="914400"/>
            <a:chOff x="7331103" y="141172"/>
            <a:chExt cx="914400" cy="914400"/>
          </a:xfrm>
        </p:grpSpPr>
        <p:grpSp>
          <p:nvGrpSpPr>
            <p:cNvPr id="32" name="Group 31"/>
            <p:cNvGrpSpPr/>
            <p:nvPr/>
          </p:nvGrpSpPr>
          <p:grpSpPr>
            <a:xfrm>
              <a:off x="7331103" y="141172"/>
              <a:ext cx="914400" cy="914400"/>
              <a:chOff x="388697" y="2188023"/>
              <a:chExt cx="1695840" cy="1816343"/>
            </a:xfrm>
          </p:grpSpPr>
          <p:grpSp>
            <p:nvGrpSpPr>
              <p:cNvPr id="33" name="Group 32"/>
              <p:cNvGrpSpPr/>
              <p:nvPr/>
            </p:nvGrpSpPr>
            <p:grpSpPr>
              <a:xfrm>
                <a:off x="1190898" y="3138427"/>
                <a:ext cx="58419" cy="768220"/>
                <a:chOff x="1190898" y="3138427"/>
                <a:chExt cx="58419" cy="768220"/>
              </a:xfrm>
            </p:grpSpPr>
            <p:cxnSp>
              <p:nvCxnSpPr>
                <p:cNvPr id="48" name="Connector: Curved 47"/>
                <p:cNvCxnSpPr>
                  <a:stCxn id="38" idx="1"/>
                  <a:endCxn id="39" idx="1"/>
                </p:cNvCxnSpPr>
                <p:nvPr/>
              </p:nvCxnSpPr>
              <p:spPr>
                <a:xfrm rot="10800000">
                  <a:off x="1190898" y="3138427"/>
                  <a:ext cx="12700" cy="768220"/>
                </a:xfrm>
                <a:prstGeom prst="curvedConnector3">
                  <a:avLst>
                    <a:gd name="adj1" fmla="val 2950000"/>
                  </a:avLst>
                </a:prstGeom>
                <a:ln w="19050">
                  <a:solidFill>
                    <a:schemeClr val="accent5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Connector: Curved 48"/>
                <p:cNvCxnSpPr>
                  <a:stCxn id="39" idx="3"/>
                  <a:endCxn id="38" idx="3"/>
                </p:cNvCxnSpPr>
                <p:nvPr/>
              </p:nvCxnSpPr>
              <p:spPr>
                <a:xfrm>
                  <a:off x="1236617" y="3138427"/>
                  <a:ext cx="12700" cy="768220"/>
                </a:xfrm>
                <a:prstGeom prst="curvedConnector3">
                  <a:avLst>
                    <a:gd name="adj1" fmla="val 3000000"/>
                  </a:avLst>
                </a:prstGeom>
                <a:ln w="19050">
                  <a:solidFill>
                    <a:schemeClr val="accent5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4" name="Group 33"/>
              <p:cNvGrpSpPr/>
              <p:nvPr/>
            </p:nvGrpSpPr>
            <p:grpSpPr>
              <a:xfrm>
                <a:off x="1190898" y="2692608"/>
                <a:ext cx="58419" cy="1311758"/>
                <a:chOff x="5889186" y="1248788"/>
                <a:chExt cx="58419" cy="1311758"/>
              </a:xfrm>
            </p:grpSpPr>
            <p:cxnSp>
              <p:nvCxnSpPr>
                <p:cNvPr id="44" name="Connector: Curved 43"/>
                <p:cNvCxnSpPr>
                  <a:stCxn id="46" idx="1"/>
                  <a:endCxn id="47" idx="1"/>
                </p:cNvCxnSpPr>
                <p:nvPr/>
              </p:nvCxnSpPr>
              <p:spPr>
                <a:xfrm rot="10800000">
                  <a:off x="5889186" y="1346507"/>
                  <a:ext cx="12700" cy="1116320"/>
                </a:xfrm>
                <a:prstGeom prst="curvedConnector3">
                  <a:avLst>
                    <a:gd name="adj1" fmla="val 4300000"/>
                  </a:avLst>
                </a:prstGeom>
                <a:ln w="19050">
                  <a:solidFill>
                    <a:schemeClr val="accent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Connector: Curved 44"/>
                <p:cNvCxnSpPr>
                  <a:stCxn id="47" idx="3"/>
                  <a:endCxn id="46" idx="3"/>
                </p:cNvCxnSpPr>
                <p:nvPr/>
              </p:nvCxnSpPr>
              <p:spPr>
                <a:xfrm>
                  <a:off x="5934905" y="1346507"/>
                  <a:ext cx="12700" cy="1116320"/>
                </a:xfrm>
                <a:prstGeom prst="curvedConnector3">
                  <a:avLst>
                    <a:gd name="adj1" fmla="val 4300000"/>
                  </a:avLst>
                </a:prstGeom>
                <a:ln w="19050">
                  <a:solidFill>
                    <a:schemeClr val="accent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6" name="Google Shape;898;p88"/>
                <p:cNvSpPr txBox="1"/>
                <p:nvPr/>
              </p:nvSpPr>
              <p:spPr>
                <a:xfrm>
                  <a:off x="5889186" y="2365108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  <p:sp>
              <p:nvSpPr>
                <p:cNvPr id="47" name="Google Shape;898;p88"/>
                <p:cNvSpPr txBox="1"/>
                <p:nvPr/>
              </p:nvSpPr>
              <p:spPr>
                <a:xfrm>
                  <a:off x="5889186" y="1248788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</p:grpSp>
          <p:sp>
            <p:nvSpPr>
              <p:cNvPr id="35" name="Oval 34"/>
              <p:cNvSpPr/>
              <p:nvPr/>
            </p:nvSpPr>
            <p:spPr>
              <a:xfrm>
                <a:off x="388697" y="2188023"/>
                <a:ext cx="1695840" cy="1807446"/>
              </a:xfrm>
              <a:prstGeom prst="ellipse">
                <a:avLst/>
              </a:prstGeom>
              <a:solidFill>
                <a:schemeClr val="bg1">
                  <a:alpha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+mj-lt"/>
                </a:endParaRPr>
              </a:p>
            </p:txBody>
          </p:sp>
          <p:grpSp>
            <p:nvGrpSpPr>
              <p:cNvPr id="36" name="Group 35"/>
              <p:cNvGrpSpPr/>
              <p:nvPr/>
            </p:nvGrpSpPr>
            <p:grpSpPr>
              <a:xfrm>
                <a:off x="1190898" y="2188023"/>
                <a:ext cx="58419" cy="1816343"/>
                <a:chOff x="7482841" y="2111311"/>
                <a:chExt cx="58419" cy="1816343"/>
              </a:xfrm>
            </p:grpSpPr>
            <p:cxnSp>
              <p:nvCxnSpPr>
                <p:cNvPr id="40" name="Connector: Curved 39"/>
                <p:cNvCxnSpPr>
                  <a:stCxn id="42" idx="1"/>
                  <a:endCxn id="43" idx="1"/>
                </p:cNvCxnSpPr>
                <p:nvPr/>
              </p:nvCxnSpPr>
              <p:spPr>
                <a:xfrm rot="10800000">
                  <a:off x="7482841" y="2209031"/>
                  <a:ext cx="12700" cy="1620905"/>
                </a:xfrm>
                <a:prstGeom prst="curvedConnector3">
                  <a:avLst>
                    <a:gd name="adj1" fmla="val 5850000"/>
                  </a:avLst>
                </a:prstGeom>
                <a:ln w="19050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nector: Curved 40"/>
                <p:cNvCxnSpPr>
                  <a:stCxn id="43" idx="3"/>
                  <a:endCxn id="42" idx="3"/>
                </p:cNvCxnSpPr>
                <p:nvPr/>
              </p:nvCxnSpPr>
              <p:spPr>
                <a:xfrm>
                  <a:off x="7528560" y="2209030"/>
                  <a:ext cx="12700" cy="1620905"/>
                </a:xfrm>
                <a:prstGeom prst="curvedConnector3">
                  <a:avLst>
                    <a:gd name="adj1" fmla="val 6300000"/>
                  </a:avLst>
                </a:prstGeom>
                <a:ln w="19050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2" name="Google Shape;898;p88"/>
                <p:cNvSpPr txBox="1"/>
                <p:nvPr/>
              </p:nvSpPr>
              <p:spPr>
                <a:xfrm>
                  <a:off x="7482841" y="3732216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  <p:sp>
              <p:nvSpPr>
                <p:cNvPr id="43" name="Google Shape;898;p88"/>
                <p:cNvSpPr txBox="1"/>
                <p:nvPr/>
              </p:nvSpPr>
              <p:spPr>
                <a:xfrm>
                  <a:off x="7482841" y="2111311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</p:grpSp>
          <p:grpSp>
            <p:nvGrpSpPr>
              <p:cNvPr id="37" name="Group 36"/>
              <p:cNvGrpSpPr/>
              <p:nvPr/>
            </p:nvGrpSpPr>
            <p:grpSpPr>
              <a:xfrm>
                <a:off x="1190898" y="3040708"/>
                <a:ext cx="45719" cy="963658"/>
                <a:chOff x="5501641" y="2963996"/>
                <a:chExt cx="45719" cy="963658"/>
              </a:xfrm>
            </p:grpSpPr>
            <p:sp>
              <p:nvSpPr>
                <p:cNvPr id="38" name="Google Shape;898;p88"/>
                <p:cNvSpPr txBox="1"/>
                <p:nvPr/>
              </p:nvSpPr>
              <p:spPr>
                <a:xfrm>
                  <a:off x="5501641" y="3732216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  <p:sp>
              <p:nvSpPr>
                <p:cNvPr id="39" name="Google Shape;898;p88"/>
                <p:cNvSpPr txBox="1"/>
                <p:nvPr/>
              </p:nvSpPr>
              <p:spPr>
                <a:xfrm>
                  <a:off x="5501641" y="2963996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</p:grpSp>
        </p:grpSp>
        <p:sp>
          <p:nvSpPr>
            <p:cNvPr id="50" name="Google Shape;898;p88"/>
            <p:cNvSpPr txBox="1"/>
            <p:nvPr/>
          </p:nvSpPr>
          <p:spPr>
            <a:xfrm>
              <a:off x="7436418" y="279815"/>
              <a:ext cx="668161" cy="1069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4" tIns="9144" rIns="9144" bIns="9144" anchor="t" anchorCtr="0">
              <a:spAutoFit/>
            </a:bodyPr>
            <a:lstStyle/>
            <a:p>
              <a:pPr marR="0" lvl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500" b="1" dirty="0">
                  <a:solidFill>
                    <a:schemeClr val="accent4"/>
                  </a:solidFill>
                  <a:latin typeface="+mj-lt"/>
                  <a:ea typeface="Montserrat"/>
                  <a:cs typeface="+mj-lt"/>
                  <a:sym typeface="Montserrat"/>
                </a:rPr>
                <a:t>Maintain</a:t>
              </a:r>
              <a:endParaRPr lang="en-US" sz="500" b="1" dirty="0">
                <a:solidFill>
                  <a:schemeClr val="accent4"/>
                </a:solidFill>
                <a:latin typeface="+mj-lt"/>
                <a:ea typeface="Montserrat"/>
                <a:cs typeface="+mj-lt"/>
                <a:sym typeface="Montserrat"/>
              </a:endParaRPr>
            </a:p>
          </p:txBody>
        </p:sp>
      </p:grpSp>
    </p:spTree>
  </p:cSld>
  <p:clrMapOvr>
    <a:masterClrMapping/>
  </p:clrMapOvr>
  <p:transition spd="med"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93100" y="420575"/>
            <a:ext cx="8181300" cy="502800"/>
          </a:xfrm>
        </p:spPr>
        <p:txBody>
          <a:bodyPr/>
          <a:lstStyle/>
          <a:p>
            <a:r>
              <a:rPr lang="en-US" dirty="0"/>
              <a:t>Maintenance</a:t>
            </a:r>
            <a:endParaRPr lang="en-US" dirty="0"/>
          </a:p>
        </p:txBody>
      </p:sp>
      <p:sp>
        <p:nvSpPr>
          <p:cNvPr id="5" name="Google Shape;898;p88"/>
          <p:cNvSpPr txBox="1"/>
          <p:nvPr/>
        </p:nvSpPr>
        <p:spPr>
          <a:xfrm>
            <a:off x="513524" y="1286605"/>
            <a:ext cx="2736114" cy="2662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What do we want to do? </a:t>
            </a:r>
            <a:endParaRPr lang="en-US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grpSp>
        <p:nvGrpSpPr>
          <p:cNvPr id="91" name="Group 90"/>
          <p:cNvGrpSpPr/>
          <p:nvPr/>
        </p:nvGrpSpPr>
        <p:grpSpPr>
          <a:xfrm>
            <a:off x="7331103" y="141172"/>
            <a:ext cx="914400" cy="914400"/>
            <a:chOff x="7331103" y="141172"/>
            <a:chExt cx="914400" cy="914400"/>
          </a:xfrm>
        </p:grpSpPr>
        <p:grpSp>
          <p:nvGrpSpPr>
            <p:cNvPr id="32" name="Group 31"/>
            <p:cNvGrpSpPr/>
            <p:nvPr/>
          </p:nvGrpSpPr>
          <p:grpSpPr>
            <a:xfrm>
              <a:off x="7331103" y="141172"/>
              <a:ext cx="914400" cy="914400"/>
              <a:chOff x="388697" y="2188023"/>
              <a:chExt cx="1695840" cy="1816343"/>
            </a:xfrm>
          </p:grpSpPr>
          <p:grpSp>
            <p:nvGrpSpPr>
              <p:cNvPr id="33" name="Group 32"/>
              <p:cNvGrpSpPr/>
              <p:nvPr/>
            </p:nvGrpSpPr>
            <p:grpSpPr>
              <a:xfrm>
                <a:off x="1190898" y="3138427"/>
                <a:ext cx="58419" cy="768220"/>
                <a:chOff x="1190898" y="3138427"/>
                <a:chExt cx="58419" cy="768220"/>
              </a:xfrm>
            </p:grpSpPr>
            <p:cxnSp>
              <p:nvCxnSpPr>
                <p:cNvPr id="48" name="Connector: Curved 47"/>
                <p:cNvCxnSpPr>
                  <a:stCxn id="38" idx="1"/>
                  <a:endCxn id="39" idx="1"/>
                </p:cNvCxnSpPr>
                <p:nvPr/>
              </p:nvCxnSpPr>
              <p:spPr>
                <a:xfrm rot="10800000">
                  <a:off x="1190898" y="3138427"/>
                  <a:ext cx="12700" cy="768220"/>
                </a:xfrm>
                <a:prstGeom prst="curvedConnector3">
                  <a:avLst>
                    <a:gd name="adj1" fmla="val 2950000"/>
                  </a:avLst>
                </a:prstGeom>
                <a:ln w="19050">
                  <a:solidFill>
                    <a:schemeClr val="accent5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Connector: Curved 48"/>
                <p:cNvCxnSpPr>
                  <a:stCxn id="39" idx="3"/>
                  <a:endCxn id="38" idx="3"/>
                </p:cNvCxnSpPr>
                <p:nvPr/>
              </p:nvCxnSpPr>
              <p:spPr>
                <a:xfrm>
                  <a:off x="1236617" y="3138427"/>
                  <a:ext cx="12700" cy="768220"/>
                </a:xfrm>
                <a:prstGeom prst="curvedConnector3">
                  <a:avLst>
                    <a:gd name="adj1" fmla="val 3000000"/>
                  </a:avLst>
                </a:prstGeom>
                <a:ln w="19050">
                  <a:solidFill>
                    <a:schemeClr val="accent5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4" name="Group 33"/>
              <p:cNvGrpSpPr/>
              <p:nvPr/>
            </p:nvGrpSpPr>
            <p:grpSpPr>
              <a:xfrm>
                <a:off x="1190898" y="2692608"/>
                <a:ext cx="58419" cy="1311758"/>
                <a:chOff x="5889186" y="1248788"/>
                <a:chExt cx="58419" cy="1311758"/>
              </a:xfrm>
            </p:grpSpPr>
            <p:cxnSp>
              <p:nvCxnSpPr>
                <p:cNvPr id="44" name="Connector: Curved 43"/>
                <p:cNvCxnSpPr>
                  <a:stCxn id="46" idx="1"/>
                  <a:endCxn id="47" idx="1"/>
                </p:cNvCxnSpPr>
                <p:nvPr/>
              </p:nvCxnSpPr>
              <p:spPr>
                <a:xfrm rot="10800000">
                  <a:off x="5889186" y="1346507"/>
                  <a:ext cx="12700" cy="1116320"/>
                </a:xfrm>
                <a:prstGeom prst="curvedConnector3">
                  <a:avLst>
                    <a:gd name="adj1" fmla="val 4300000"/>
                  </a:avLst>
                </a:prstGeom>
                <a:ln w="19050">
                  <a:solidFill>
                    <a:schemeClr val="accent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Connector: Curved 44"/>
                <p:cNvCxnSpPr>
                  <a:stCxn id="47" idx="3"/>
                  <a:endCxn id="46" idx="3"/>
                </p:cNvCxnSpPr>
                <p:nvPr/>
              </p:nvCxnSpPr>
              <p:spPr>
                <a:xfrm>
                  <a:off x="5934905" y="1346507"/>
                  <a:ext cx="12700" cy="1116320"/>
                </a:xfrm>
                <a:prstGeom prst="curvedConnector3">
                  <a:avLst>
                    <a:gd name="adj1" fmla="val 4300000"/>
                  </a:avLst>
                </a:prstGeom>
                <a:ln w="19050">
                  <a:solidFill>
                    <a:schemeClr val="accent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6" name="Google Shape;898;p88"/>
                <p:cNvSpPr txBox="1"/>
                <p:nvPr/>
              </p:nvSpPr>
              <p:spPr>
                <a:xfrm>
                  <a:off x="5889186" y="2365108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  <p:sp>
              <p:nvSpPr>
                <p:cNvPr id="47" name="Google Shape;898;p88"/>
                <p:cNvSpPr txBox="1"/>
                <p:nvPr/>
              </p:nvSpPr>
              <p:spPr>
                <a:xfrm>
                  <a:off x="5889186" y="1248788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</p:grpSp>
          <p:sp>
            <p:nvSpPr>
              <p:cNvPr id="35" name="Oval 34"/>
              <p:cNvSpPr/>
              <p:nvPr/>
            </p:nvSpPr>
            <p:spPr>
              <a:xfrm>
                <a:off x="388697" y="2188023"/>
                <a:ext cx="1695840" cy="1807446"/>
              </a:xfrm>
              <a:prstGeom prst="ellipse">
                <a:avLst/>
              </a:prstGeom>
              <a:solidFill>
                <a:schemeClr val="bg1">
                  <a:alpha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+mj-lt"/>
                </a:endParaRPr>
              </a:p>
            </p:txBody>
          </p:sp>
          <p:grpSp>
            <p:nvGrpSpPr>
              <p:cNvPr id="36" name="Group 35"/>
              <p:cNvGrpSpPr/>
              <p:nvPr/>
            </p:nvGrpSpPr>
            <p:grpSpPr>
              <a:xfrm>
                <a:off x="1190898" y="2188023"/>
                <a:ext cx="58419" cy="1816343"/>
                <a:chOff x="7482841" y="2111311"/>
                <a:chExt cx="58419" cy="1816343"/>
              </a:xfrm>
            </p:grpSpPr>
            <p:cxnSp>
              <p:nvCxnSpPr>
                <p:cNvPr id="40" name="Connector: Curved 39"/>
                <p:cNvCxnSpPr>
                  <a:stCxn id="42" idx="1"/>
                  <a:endCxn id="43" idx="1"/>
                </p:cNvCxnSpPr>
                <p:nvPr/>
              </p:nvCxnSpPr>
              <p:spPr>
                <a:xfrm rot="10800000">
                  <a:off x="7482841" y="2209031"/>
                  <a:ext cx="12700" cy="1620905"/>
                </a:xfrm>
                <a:prstGeom prst="curvedConnector3">
                  <a:avLst>
                    <a:gd name="adj1" fmla="val 5850000"/>
                  </a:avLst>
                </a:prstGeom>
                <a:ln w="19050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nector: Curved 40"/>
                <p:cNvCxnSpPr>
                  <a:stCxn id="43" idx="3"/>
                  <a:endCxn id="42" idx="3"/>
                </p:cNvCxnSpPr>
                <p:nvPr/>
              </p:nvCxnSpPr>
              <p:spPr>
                <a:xfrm>
                  <a:off x="7528560" y="2209030"/>
                  <a:ext cx="12700" cy="1620905"/>
                </a:xfrm>
                <a:prstGeom prst="curvedConnector3">
                  <a:avLst>
                    <a:gd name="adj1" fmla="val 6300000"/>
                  </a:avLst>
                </a:prstGeom>
                <a:ln w="19050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2" name="Google Shape;898;p88"/>
                <p:cNvSpPr txBox="1"/>
                <p:nvPr/>
              </p:nvSpPr>
              <p:spPr>
                <a:xfrm>
                  <a:off x="7482841" y="3732216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  <p:sp>
              <p:nvSpPr>
                <p:cNvPr id="43" name="Google Shape;898;p88"/>
                <p:cNvSpPr txBox="1"/>
                <p:nvPr/>
              </p:nvSpPr>
              <p:spPr>
                <a:xfrm>
                  <a:off x="7482841" y="2111311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</p:grpSp>
          <p:grpSp>
            <p:nvGrpSpPr>
              <p:cNvPr id="37" name="Group 36"/>
              <p:cNvGrpSpPr/>
              <p:nvPr/>
            </p:nvGrpSpPr>
            <p:grpSpPr>
              <a:xfrm>
                <a:off x="1190898" y="3040708"/>
                <a:ext cx="45719" cy="963658"/>
                <a:chOff x="5501641" y="2963996"/>
                <a:chExt cx="45719" cy="963658"/>
              </a:xfrm>
            </p:grpSpPr>
            <p:sp>
              <p:nvSpPr>
                <p:cNvPr id="38" name="Google Shape;898;p88"/>
                <p:cNvSpPr txBox="1"/>
                <p:nvPr/>
              </p:nvSpPr>
              <p:spPr>
                <a:xfrm>
                  <a:off x="5501641" y="3732216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  <p:sp>
              <p:nvSpPr>
                <p:cNvPr id="39" name="Google Shape;898;p88"/>
                <p:cNvSpPr txBox="1"/>
                <p:nvPr/>
              </p:nvSpPr>
              <p:spPr>
                <a:xfrm>
                  <a:off x="5501641" y="2963996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</p:grpSp>
        </p:grpSp>
        <p:sp>
          <p:nvSpPr>
            <p:cNvPr id="50" name="Google Shape;898;p88"/>
            <p:cNvSpPr txBox="1"/>
            <p:nvPr/>
          </p:nvSpPr>
          <p:spPr>
            <a:xfrm>
              <a:off x="7436418" y="279815"/>
              <a:ext cx="668161" cy="1069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4" tIns="9144" rIns="9144" bIns="9144" anchor="t" anchorCtr="0">
              <a:spAutoFit/>
            </a:bodyPr>
            <a:lstStyle/>
            <a:p>
              <a:pPr marR="0" lvl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500" b="1" dirty="0">
                  <a:solidFill>
                    <a:schemeClr val="accent4"/>
                  </a:solidFill>
                  <a:latin typeface="+mj-lt"/>
                  <a:ea typeface="Montserrat"/>
                  <a:cs typeface="+mj-lt"/>
                  <a:sym typeface="Montserrat"/>
                </a:rPr>
                <a:t>Maintain</a:t>
              </a:r>
              <a:endParaRPr lang="en-US" sz="500" b="1" dirty="0">
                <a:solidFill>
                  <a:schemeClr val="accent4"/>
                </a:solidFill>
                <a:latin typeface="+mj-lt"/>
                <a:ea typeface="Montserrat"/>
                <a:cs typeface="+mj-lt"/>
                <a:sym typeface="Montserrat"/>
              </a:endParaRPr>
            </a:p>
          </p:txBody>
        </p:sp>
      </p:grpSp>
    </p:spTree>
  </p:cSld>
  <p:clrMapOvr>
    <a:masterClrMapping/>
  </p:clrMapOvr>
  <p:transition spd="med"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93100" y="420575"/>
            <a:ext cx="8181300" cy="502800"/>
          </a:xfrm>
        </p:spPr>
        <p:txBody>
          <a:bodyPr/>
          <a:lstStyle/>
          <a:p>
            <a:r>
              <a:rPr lang="en-US" dirty="0"/>
              <a:t>Maintenance</a:t>
            </a:r>
            <a:endParaRPr lang="en-US" dirty="0"/>
          </a:p>
        </p:txBody>
      </p:sp>
      <p:sp>
        <p:nvSpPr>
          <p:cNvPr id="5" name="Google Shape;898;p88"/>
          <p:cNvSpPr txBox="1"/>
          <p:nvPr/>
        </p:nvSpPr>
        <p:spPr>
          <a:xfrm>
            <a:off x="513524" y="1286605"/>
            <a:ext cx="2736114" cy="2662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What do we want to do? </a:t>
            </a:r>
            <a:endParaRPr lang="en-US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grpSp>
        <p:nvGrpSpPr>
          <p:cNvPr id="91" name="Group 90"/>
          <p:cNvGrpSpPr/>
          <p:nvPr/>
        </p:nvGrpSpPr>
        <p:grpSpPr>
          <a:xfrm>
            <a:off x="7331103" y="141172"/>
            <a:ext cx="914400" cy="914400"/>
            <a:chOff x="7331103" y="141172"/>
            <a:chExt cx="914400" cy="914400"/>
          </a:xfrm>
        </p:grpSpPr>
        <p:grpSp>
          <p:nvGrpSpPr>
            <p:cNvPr id="32" name="Group 31"/>
            <p:cNvGrpSpPr/>
            <p:nvPr/>
          </p:nvGrpSpPr>
          <p:grpSpPr>
            <a:xfrm>
              <a:off x="7331103" y="141172"/>
              <a:ext cx="914400" cy="914400"/>
              <a:chOff x="388697" y="2188023"/>
              <a:chExt cx="1695840" cy="1816343"/>
            </a:xfrm>
          </p:grpSpPr>
          <p:grpSp>
            <p:nvGrpSpPr>
              <p:cNvPr id="33" name="Group 32"/>
              <p:cNvGrpSpPr/>
              <p:nvPr/>
            </p:nvGrpSpPr>
            <p:grpSpPr>
              <a:xfrm>
                <a:off x="1190898" y="3138427"/>
                <a:ext cx="58419" cy="768220"/>
                <a:chOff x="1190898" y="3138427"/>
                <a:chExt cx="58419" cy="768220"/>
              </a:xfrm>
            </p:grpSpPr>
            <p:cxnSp>
              <p:nvCxnSpPr>
                <p:cNvPr id="48" name="Connector: Curved 47"/>
                <p:cNvCxnSpPr>
                  <a:stCxn id="38" idx="1"/>
                  <a:endCxn id="39" idx="1"/>
                </p:cNvCxnSpPr>
                <p:nvPr/>
              </p:nvCxnSpPr>
              <p:spPr>
                <a:xfrm rot="10800000">
                  <a:off x="1190898" y="3138427"/>
                  <a:ext cx="12700" cy="768220"/>
                </a:xfrm>
                <a:prstGeom prst="curvedConnector3">
                  <a:avLst>
                    <a:gd name="adj1" fmla="val 2950000"/>
                  </a:avLst>
                </a:prstGeom>
                <a:ln w="19050">
                  <a:solidFill>
                    <a:schemeClr val="accent5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Connector: Curved 48"/>
                <p:cNvCxnSpPr>
                  <a:stCxn id="39" idx="3"/>
                  <a:endCxn id="38" idx="3"/>
                </p:cNvCxnSpPr>
                <p:nvPr/>
              </p:nvCxnSpPr>
              <p:spPr>
                <a:xfrm>
                  <a:off x="1236617" y="3138427"/>
                  <a:ext cx="12700" cy="768220"/>
                </a:xfrm>
                <a:prstGeom prst="curvedConnector3">
                  <a:avLst>
                    <a:gd name="adj1" fmla="val 3000000"/>
                  </a:avLst>
                </a:prstGeom>
                <a:ln w="19050">
                  <a:solidFill>
                    <a:schemeClr val="accent5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4" name="Group 33"/>
              <p:cNvGrpSpPr/>
              <p:nvPr/>
            </p:nvGrpSpPr>
            <p:grpSpPr>
              <a:xfrm>
                <a:off x="1190898" y="2692608"/>
                <a:ext cx="58419" cy="1311758"/>
                <a:chOff x="5889186" y="1248788"/>
                <a:chExt cx="58419" cy="1311758"/>
              </a:xfrm>
            </p:grpSpPr>
            <p:cxnSp>
              <p:nvCxnSpPr>
                <p:cNvPr id="44" name="Connector: Curved 43"/>
                <p:cNvCxnSpPr>
                  <a:stCxn id="46" idx="1"/>
                  <a:endCxn id="47" idx="1"/>
                </p:cNvCxnSpPr>
                <p:nvPr/>
              </p:nvCxnSpPr>
              <p:spPr>
                <a:xfrm rot="10800000">
                  <a:off x="5889186" y="1346507"/>
                  <a:ext cx="12700" cy="1116320"/>
                </a:xfrm>
                <a:prstGeom prst="curvedConnector3">
                  <a:avLst>
                    <a:gd name="adj1" fmla="val 4300000"/>
                  </a:avLst>
                </a:prstGeom>
                <a:ln w="19050">
                  <a:solidFill>
                    <a:schemeClr val="accent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Connector: Curved 44"/>
                <p:cNvCxnSpPr>
                  <a:stCxn id="47" idx="3"/>
                  <a:endCxn id="46" idx="3"/>
                </p:cNvCxnSpPr>
                <p:nvPr/>
              </p:nvCxnSpPr>
              <p:spPr>
                <a:xfrm>
                  <a:off x="5934905" y="1346507"/>
                  <a:ext cx="12700" cy="1116320"/>
                </a:xfrm>
                <a:prstGeom prst="curvedConnector3">
                  <a:avLst>
                    <a:gd name="adj1" fmla="val 4300000"/>
                  </a:avLst>
                </a:prstGeom>
                <a:ln w="19050">
                  <a:solidFill>
                    <a:schemeClr val="accent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6" name="Google Shape;898;p88"/>
                <p:cNvSpPr txBox="1"/>
                <p:nvPr/>
              </p:nvSpPr>
              <p:spPr>
                <a:xfrm>
                  <a:off x="5889186" y="2365108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  <p:sp>
              <p:nvSpPr>
                <p:cNvPr id="47" name="Google Shape;898;p88"/>
                <p:cNvSpPr txBox="1"/>
                <p:nvPr/>
              </p:nvSpPr>
              <p:spPr>
                <a:xfrm>
                  <a:off x="5889186" y="1248788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</p:grpSp>
          <p:sp>
            <p:nvSpPr>
              <p:cNvPr id="35" name="Oval 34"/>
              <p:cNvSpPr/>
              <p:nvPr/>
            </p:nvSpPr>
            <p:spPr>
              <a:xfrm>
                <a:off x="388697" y="2188023"/>
                <a:ext cx="1695840" cy="1807446"/>
              </a:xfrm>
              <a:prstGeom prst="ellipse">
                <a:avLst/>
              </a:prstGeom>
              <a:solidFill>
                <a:schemeClr val="bg1">
                  <a:alpha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+mj-lt"/>
                </a:endParaRPr>
              </a:p>
            </p:txBody>
          </p:sp>
          <p:grpSp>
            <p:nvGrpSpPr>
              <p:cNvPr id="36" name="Group 35"/>
              <p:cNvGrpSpPr/>
              <p:nvPr/>
            </p:nvGrpSpPr>
            <p:grpSpPr>
              <a:xfrm>
                <a:off x="1190898" y="2188023"/>
                <a:ext cx="58419" cy="1816343"/>
                <a:chOff x="7482841" y="2111311"/>
                <a:chExt cx="58419" cy="1816343"/>
              </a:xfrm>
            </p:grpSpPr>
            <p:cxnSp>
              <p:nvCxnSpPr>
                <p:cNvPr id="40" name="Connector: Curved 39"/>
                <p:cNvCxnSpPr>
                  <a:stCxn id="42" idx="1"/>
                  <a:endCxn id="43" idx="1"/>
                </p:cNvCxnSpPr>
                <p:nvPr/>
              </p:nvCxnSpPr>
              <p:spPr>
                <a:xfrm rot="10800000">
                  <a:off x="7482841" y="2209031"/>
                  <a:ext cx="12700" cy="1620905"/>
                </a:xfrm>
                <a:prstGeom prst="curvedConnector3">
                  <a:avLst>
                    <a:gd name="adj1" fmla="val 5850000"/>
                  </a:avLst>
                </a:prstGeom>
                <a:ln w="19050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nector: Curved 40"/>
                <p:cNvCxnSpPr>
                  <a:stCxn id="43" idx="3"/>
                  <a:endCxn id="42" idx="3"/>
                </p:cNvCxnSpPr>
                <p:nvPr/>
              </p:nvCxnSpPr>
              <p:spPr>
                <a:xfrm>
                  <a:off x="7528560" y="2209030"/>
                  <a:ext cx="12700" cy="1620905"/>
                </a:xfrm>
                <a:prstGeom prst="curvedConnector3">
                  <a:avLst>
                    <a:gd name="adj1" fmla="val 6300000"/>
                  </a:avLst>
                </a:prstGeom>
                <a:ln w="19050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2" name="Google Shape;898;p88"/>
                <p:cNvSpPr txBox="1"/>
                <p:nvPr/>
              </p:nvSpPr>
              <p:spPr>
                <a:xfrm>
                  <a:off x="7482841" y="3732216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  <p:sp>
              <p:nvSpPr>
                <p:cNvPr id="43" name="Google Shape;898;p88"/>
                <p:cNvSpPr txBox="1"/>
                <p:nvPr/>
              </p:nvSpPr>
              <p:spPr>
                <a:xfrm>
                  <a:off x="7482841" y="2111311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</p:grpSp>
          <p:grpSp>
            <p:nvGrpSpPr>
              <p:cNvPr id="37" name="Group 36"/>
              <p:cNvGrpSpPr/>
              <p:nvPr/>
            </p:nvGrpSpPr>
            <p:grpSpPr>
              <a:xfrm>
                <a:off x="1190898" y="3040708"/>
                <a:ext cx="45719" cy="963658"/>
                <a:chOff x="5501641" y="2963996"/>
                <a:chExt cx="45719" cy="963658"/>
              </a:xfrm>
            </p:grpSpPr>
            <p:sp>
              <p:nvSpPr>
                <p:cNvPr id="38" name="Google Shape;898;p88"/>
                <p:cNvSpPr txBox="1"/>
                <p:nvPr/>
              </p:nvSpPr>
              <p:spPr>
                <a:xfrm>
                  <a:off x="5501641" y="3732216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  <p:sp>
              <p:nvSpPr>
                <p:cNvPr id="39" name="Google Shape;898;p88"/>
                <p:cNvSpPr txBox="1"/>
                <p:nvPr/>
              </p:nvSpPr>
              <p:spPr>
                <a:xfrm>
                  <a:off x="5501641" y="2963996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</p:grpSp>
        </p:grpSp>
        <p:sp>
          <p:nvSpPr>
            <p:cNvPr id="50" name="Google Shape;898;p88"/>
            <p:cNvSpPr txBox="1"/>
            <p:nvPr/>
          </p:nvSpPr>
          <p:spPr>
            <a:xfrm>
              <a:off x="7436418" y="279815"/>
              <a:ext cx="668161" cy="1069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4" tIns="9144" rIns="9144" bIns="9144" anchor="t" anchorCtr="0">
              <a:spAutoFit/>
            </a:bodyPr>
            <a:lstStyle/>
            <a:p>
              <a:pPr marR="0" lvl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500" b="1" dirty="0">
                  <a:solidFill>
                    <a:schemeClr val="accent4"/>
                  </a:solidFill>
                  <a:latin typeface="+mj-lt"/>
                  <a:ea typeface="Montserrat"/>
                  <a:cs typeface="+mj-lt"/>
                  <a:sym typeface="Montserrat"/>
                </a:rPr>
                <a:t>Maintain</a:t>
              </a:r>
              <a:endParaRPr lang="en-US" sz="500" b="1" dirty="0">
                <a:solidFill>
                  <a:schemeClr val="accent4"/>
                </a:solidFill>
                <a:latin typeface="+mj-lt"/>
                <a:ea typeface="Montserrat"/>
                <a:cs typeface="+mj-lt"/>
                <a:sym typeface="Montserrat"/>
              </a:endParaRPr>
            </a:p>
          </p:txBody>
        </p:sp>
      </p:grpSp>
      <p:sp>
        <p:nvSpPr>
          <p:cNvPr id="63" name="Google Shape;898;p88"/>
          <p:cNvSpPr txBox="1"/>
          <p:nvPr/>
        </p:nvSpPr>
        <p:spPr>
          <a:xfrm>
            <a:off x="513524" y="1657666"/>
            <a:ext cx="2841622" cy="372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Make sure our model is </a:t>
            </a:r>
            <a:r>
              <a:rPr lang="en-US" sz="1000" b="1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meeting</a:t>
            </a: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 our </a:t>
            </a:r>
            <a:r>
              <a:rPr lang="en-US" sz="1000" b="1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minimum</a:t>
            </a: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 threshold of </a:t>
            </a:r>
            <a:r>
              <a:rPr lang="en-US" sz="1000" b="1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performance</a:t>
            </a: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.</a:t>
            </a:r>
            <a:endParaRPr lang="en-US" sz="10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sp>
        <p:nvSpPr>
          <p:cNvPr id="65" name="Google Shape;898;p88"/>
          <p:cNvSpPr txBox="1"/>
          <p:nvPr/>
        </p:nvSpPr>
        <p:spPr>
          <a:xfrm>
            <a:off x="548824" y="2393551"/>
            <a:ext cx="913466" cy="2037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lvl="7">
              <a:lnSpc>
                <a:spcPct val="115000"/>
              </a:lnSpc>
            </a:pPr>
            <a:r>
              <a:rPr lang="en-US" sz="8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Performance</a:t>
            </a:r>
            <a:endParaRPr lang="en-US" sz="8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sp>
        <p:nvSpPr>
          <p:cNvPr id="66" name="Google Shape;898;p88"/>
          <p:cNvSpPr txBox="1"/>
          <p:nvPr/>
        </p:nvSpPr>
        <p:spPr>
          <a:xfrm>
            <a:off x="2697404" y="3958682"/>
            <a:ext cx="447745" cy="2037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lvl="7">
              <a:lnSpc>
                <a:spcPct val="115000"/>
              </a:lnSpc>
            </a:pPr>
            <a:r>
              <a:rPr lang="en-US" sz="8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Time</a:t>
            </a:r>
            <a:endParaRPr lang="en-US" sz="8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grpSp>
        <p:nvGrpSpPr>
          <p:cNvPr id="67" name="Group 66"/>
          <p:cNvGrpSpPr/>
          <p:nvPr/>
        </p:nvGrpSpPr>
        <p:grpSpPr>
          <a:xfrm>
            <a:off x="601578" y="2588378"/>
            <a:ext cx="2471921" cy="1361347"/>
            <a:chOff x="2771334" y="1350498"/>
            <a:chExt cx="3453614" cy="1069145"/>
          </a:xfrm>
        </p:grpSpPr>
        <p:sp>
          <p:nvSpPr>
            <p:cNvPr id="74" name="Rectangle 73"/>
            <p:cNvSpPr/>
            <p:nvPr/>
          </p:nvSpPr>
          <p:spPr>
            <a:xfrm>
              <a:off x="2778369" y="1800665"/>
              <a:ext cx="3446579" cy="618978"/>
            </a:xfrm>
            <a:prstGeom prst="rect">
              <a:avLst/>
            </a:prstGeom>
            <a:solidFill>
              <a:srgbClr val="FF0000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  <a:cs typeface="+mj-lt"/>
              </a:endParaRP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2778369" y="1350498"/>
              <a:ext cx="3446579" cy="450166"/>
            </a:xfrm>
            <a:prstGeom prst="rect">
              <a:avLst/>
            </a:prstGeom>
            <a:solidFill>
              <a:srgbClr val="92D050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  <a:cs typeface="+mj-lt"/>
              </a:endParaRPr>
            </a:p>
          </p:txBody>
        </p:sp>
        <p:cxnSp>
          <p:nvCxnSpPr>
            <p:cNvPr id="76" name="Straight Connector 75"/>
            <p:cNvCxnSpPr/>
            <p:nvPr/>
          </p:nvCxnSpPr>
          <p:spPr>
            <a:xfrm>
              <a:off x="2778369" y="1350498"/>
              <a:ext cx="0" cy="1069145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flipH="1">
              <a:off x="2771335" y="2419643"/>
              <a:ext cx="3446585" cy="0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flipH="1">
              <a:off x="2771335" y="1807699"/>
              <a:ext cx="3446585" cy="0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Freeform: Shape 78"/>
            <p:cNvSpPr/>
            <p:nvPr/>
          </p:nvSpPr>
          <p:spPr>
            <a:xfrm>
              <a:off x="2771334" y="1432751"/>
              <a:ext cx="3446581" cy="698588"/>
            </a:xfrm>
            <a:custGeom>
              <a:avLst/>
              <a:gdLst>
                <a:gd name="connsiteX0" fmla="*/ 0 w 3376800"/>
                <a:gd name="connsiteY0" fmla="*/ 93788 h 698588"/>
                <a:gd name="connsiteX1" fmla="*/ 201600 w 3376800"/>
                <a:gd name="connsiteY1" fmla="*/ 188 h 698588"/>
                <a:gd name="connsiteX2" fmla="*/ 324000 w 3376800"/>
                <a:gd name="connsiteY2" fmla="*/ 115388 h 698588"/>
                <a:gd name="connsiteX3" fmla="*/ 648000 w 3376800"/>
                <a:gd name="connsiteY3" fmla="*/ 93788 h 698588"/>
                <a:gd name="connsiteX4" fmla="*/ 842400 w 3376800"/>
                <a:gd name="connsiteY4" fmla="*/ 187388 h 698588"/>
                <a:gd name="connsiteX5" fmla="*/ 1332000 w 3376800"/>
                <a:gd name="connsiteY5" fmla="*/ 158588 h 698588"/>
                <a:gd name="connsiteX6" fmla="*/ 1411200 w 3376800"/>
                <a:gd name="connsiteY6" fmla="*/ 244988 h 698588"/>
                <a:gd name="connsiteX7" fmla="*/ 1749600 w 3376800"/>
                <a:gd name="connsiteY7" fmla="*/ 187388 h 698588"/>
                <a:gd name="connsiteX8" fmla="*/ 1994400 w 3376800"/>
                <a:gd name="connsiteY8" fmla="*/ 244988 h 698588"/>
                <a:gd name="connsiteX9" fmla="*/ 2138400 w 3376800"/>
                <a:gd name="connsiteY9" fmla="*/ 266588 h 698588"/>
                <a:gd name="connsiteX10" fmla="*/ 2361600 w 3376800"/>
                <a:gd name="connsiteY10" fmla="*/ 295388 h 698588"/>
                <a:gd name="connsiteX11" fmla="*/ 2448000 w 3376800"/>
                <a:gd name="connsiteY11" fmla="*/ 403388 h 698588"/>
                <a:gd name="connsiteX12" fmla="*/ 2534400 w 3376800"/>
                <a:gd name="connsiteY12" fmla="*/ 417788 h 698588"/>
                <a:gd name="connsiteX13" fmla="*/ 2700000 w 3376800"/>
                <a:gd name="connsiteY13" fmla="*/ 453788 h 698588"/>
                <a:gd name="connsiteX14" fmla="*/ 2793600 w 3376800"/>
                <a:gd name="connsiteY14" fmla="*/ 518588 h 698588"/>
                <a:gd name="connsiteX15" fmla="*/ 3067200 w 3376800"/>
                <a:gd name="connsiteY15" fmla="*/ 554588 h 698588"/>
                <a:gd name="connsiteX16" fmla="*/ 3132000 w 3376800"/>
                <a:gd name="connsiteY16" fmla="*/ 604988 h 698588"/>
                <a:gd name="connsiteX17" fmla="*/ 3247200 w 3376800"/>
                <a:gd name="connsiteY17" fmla="*/ 662588 h 698588"/>
                <a:gd name="connsiteX18" fmla="*/ 3333600 w 3376800"/>
                <a:gd name="connsiteY18" fmla="*/ 669788 h 698588"/>
                <a:gd name="connsiteX19" fmla="*/ 3376800 w 3376800"/>
                <a:gd name="connsiteY19" fmla="*/ 698588 h 698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376800" h="698588">
                  <a:moveTo>
                    <a:pt x="0" y="93788"/>
                  </a:moveTo>
                  <a:cubicBezTo>
                    <a:pt x="73800" y="45188"/>
                    <a:pt x="147600" y="-3412"/>
                    <a:pt x="201600" y="188"/>
                  </a:cubicBezTo>
                  <a:cubicBezTo>
                    <a:pt x="255600" y="3788"/>
                    <a:pt x="249600" y="99788"/>
                    <a:pt x="324000" y="115388"/>
                  </a:cubicBezTo>
                  <a:cubicBezTo>
                    <a:pt x="398400" y="130988"/>
                    <a:pt x="561600" y="81788"/>
                    <a:pt x="648000" y="93788"/>
                  </a:cubicBezTo>
                  <a:cubicBezTo>
                    <a:pt x="734400" y="105788"/>
                    <a:pt x="728400" y="176588"/>
                    <a:pt x="842400" y="187388"/>
                  </a:cubicBezTo>
                  <a:cubicBezTo>
                    <a:pt x="956400" y="198188"/>
                    <a:pt x="1237200" y="148988"/>
                    <a:pt x="1332000" y="158588"/>
                  </a:cubicBezTo>
                  <a:cubicBezTo>
                    <a:pt x="1426800" y="168188"/>
                    <a:pt x="1341600" y="240188"/>
                    <a:pt x="1411200" y="244988"/>
                  </a:cubicBezTo>
                  <a:cubicBezTo>
                    <a:pt x="1480800" y="249788"/>
                    <a:pt x="1652400" y="187388"/>
                    <a:pt x="1749600" y="187388"/>
                  </a:cubicBezTo>
                  <a:cubicBezTo>
                    <a:pt x="1846800" y="187388"/>
                    <a:pt x="1929600" y="231788"/>
                    <a:pt x="1994400" y="244988"/>
                  </a:cubicBezTo>
                  <a:cubicBezTo>
                    <a:pt x="2059200" y="258188"/>
                    <a:pt x="2077200" y="258188"/>
                    <a:pt x="2138400" y="266588"/>
                  </a:cubicBezTo>
                  <a:cubicBezTo>
                    <a:pt x="2199600" y="274988"/>
                    <a:pt x="2310000" y="272588"/>
                    <a:pt x="2361600" y="295388"/>
                  </a:cubicBezTo>
                  <a:cubicBezTo>
                    <a:pt x="2413200" y="318188"/>
                    <a:pt x="2419200" y="382988"/>
                    <a:pt x="2448000" y="403388"/>
                  </a:cubicBezTo>
                  <a:cubicBezTo>
                    <a:pt x="2476800" y="423788"/>
                    <a:pt x="2534400" y="417788"/>
                    <a:pt x="2534400" y="417788"/>
                  </a:cubicBezTo>
                  <a:cubicBezTo>
                    <a:pt x="2576400" y="426188"/>
                    <a:pt x="2656800" y="436988"/>
                    <a:pt x="2700000" y="453788"/>
                  </a:cubicBezTo>
                  <a:cubicBezTo>
                    <a:pt x="2743200" y="470588"/>
                    <a:pt x="2732400" y="501788"/>
                    <a:pt x="2793600" y="518588"/>
                  </a:cubicBezTo>
                  <a:cubicBezTo>
                    <a:pt x="2854800" y="535388"/>
                    <a:pt x="3010800" y="540188"/>
                    <a:pt x="3067200" y="554588"/>
                  </a:cubicBezTo>
                  <a:cubicBezTo>
                    <a:pt x="3123600" y="568988"/>
                    <a:pt x="3102000" y="586988"/>
                    <a:pt x="3132000" y="604988"/>
                  </a:cubicBezTo>
                  <a:cubicBezTo>
                    <a:pt x="3162000" y="622988"/>
                    <a:pt x="3213600" y="651788"/>
                    <a:pt x="3247200" y="662588"/>
                  </a:cubicBezTo>
                  <a:cubicBezTo>
                    <a:pt x="3280800" y="673388"/>
                    <a:pt x="3312000" y="663788"/>
                    <a:pt x="3333600" y="669788"/>
                  </a:cubicBezTo>
                  <a:cubicBezTo>
                    <a:pt x="3355200" y="675788"/>
                    <a:pt x="3366000" y="687188"/>
                    <a:pt x="3376800" y="698588"/>
                  </a:cubicBezTo>
                </a:path>
              </a:pathLst>
            </a:custGeom>
            <a:noFill/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  <a:cs typeface="+mj-lt"/>
              </a:endParaRPr>
            </a:p>
          </p:txBody>
        </p:sp>
      </p:grpSp>
      <p:sp>
        <p:nvSpPr>
          <p:cNvPr id="68" name="Google Shape;898;p88"/>
          <p:cNvSpPr txBox="1"/>
          <p:nvPr/>
        </p:nvSpPr>
        <p:spPr>
          <a:xfrm>
            <a:off x="1044521" y="2611454"/>
            <a:ext cx="447745" cy="158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lvl="7">
              <a:lnSpc>
                <a:spcPct val="115000"/>
              </a:lnSpc>
            </a:pPr>
            <a:r>
              <a:rPr lang="en-US" sz="600" b="1" dirty="0">
                <a:solidFill>
                  <a:schemeClr val="accent5"/>
                </a:solidFill>
                <a:latin typeface="+mj-lt"/>
                <a:ea typeface="Montserrat"/>
                <a:cs typeface="+mj-lt"/>
                <a:sym typeface="Montserrat"/>
              </a:rPr>
              <a:t>Model</a:t>
            </a:r>
            <a:endParaRPr lang="en-US" sz="600" b="1" dirty="0">
              <a:solidFill>
                <a:schemeClr val="accent5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sp>
        <p:nvSpPr>
          <p:cNvPr id="69" name="Google Shape;898;p88"/>
          <p:cNvSpPr txBox="1"/>
          <p:nvPr/>
        </p:nvSpPr>
        <p:spPr>
          <a:xfrm>
            <a:off x="1199754" y="2990406"/>
            <a:ext cx="752254" cy="158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lvl="7">
              <a:lnSpc>
                <a:spcPct val="115000"/>
              </a:lnSpc>
            </a:pPr>
            <a:r>
              <a:rPr lang="en-US" sz="600" b="1" dirty="0">
                <a:solidFill>
                  <a:srgbClr val="7030A0"/>
                </a:solidFill>
                <a:latin typeface="+mj-lt"/>
                <a:ea typeface="Montserrat"/>
                <a:cs typeface="+mj-lt"/>
                <a:sym typeface="Montserrat"/>
              </a:rPr>
              <a:t>Threshold</a:t>
            </a:r>
            <a:endParaRPr lang="en-US" sz="600" b="1" dirty="0">
              <a:solidFill>
                <a:srgbClr val="7030A0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grpSp>
        <p:nvGrpSpPr>
          <p:cNvPr id="82" name="Group 81"/>
          <p:cNvGrpSpPr/>
          <p:nvPr/>
        </p:nvGrpSpPr>
        <p:grpSpPr>
          <a:xfrm>
            <a:off x="665769" y="4055709"/>
            <a:ext cx="1123636" cy="379461"/>
            <a:chOff x="227595" y="3266310"/>
            <a:chExt cx="1123636" cy="379461"/>
          </a:xfrm>
        </p:grpSpPr>
        <p:sp>
          <p:nvSpPr>
            <p:cNvPr id="70" name="Rectangle 69"/>
            <p:cNvSpPr/>
            <p:nvPr/>
          </p:nvSpPr>
          <p:spPr>
            <a:xfrm>
              <a:off x="227595" y="3266310"/>
              <a:ext cx="146536" cy="133388"/>
            </a:xfrm>
            <a:prstGeom prst="rect">
              <a:avLst/>
            </a:prstGeom>
            <a:solidFill>
              <a:srgbClr val="92D050">
                <a:alpha val="25000"/>
              </a:srgbClr>
            </a:solidFill>
            <a:ln w="127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  <a:cs typeface="+mj-lt"/>
              </a:endParaRP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227595" y="3500021"/>
              <a:ext cx="146536" cy="133388"/>
            </a:xfrm>
            <a:prstGeom prst="rect">
              <a:avLst/>
            </a:prstGeom>
            <a:solidFill>
              <a:srgbClr val="FF0000">
                <a:alpha val="25000"/>
              </a:srgbClr>
            </a:solidFill>
            <a:ln w="127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  <a:cs typeface="+mj-lt"/>
              </a:endParaRPr>
            </a:p>
          </p:txBody>
        </p:sp>
        <p:sp>
          <p:nvSpPr>
            <p:cNvPr id="72" name="Google Shape;898;p88"/>
            <p:cNvSpPr txBox="1"/>
            <p:nvPr/>
          </p:nvSpPr>
          <p:spPr>
            <a:xfrm>
              <a:off x="410894" y="3266310"/>
              <a:ext cx="788080" cy="1587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4" tIns="9144" rIns="9144" bIns="9144" anchor="t" anchorCtr="0">
              <a:spAutoFit/>
            </a:bodyPr>
            <a:lstStyle/>
            <a:p>
              <a:pPr lvl="7">
                <a:lnSpc>
                  <a:spcPct val="115000"/>
                </a:lnSpc>
              </a:pPr>
              <a:r>
                <a:rPr lang="en-US" sz="600" dirty="0">
                  <a:solidFill>
                    <a:schemeClr val="accent6"/>
                  </a:solidFill>
                  <a:latin typeface="+mj-lt"/>
                  <a:ea typeface="Montserrat"/>
                  <a:cs typeface="+mj-lt"/>
                  <a:sym typeface="Montserrat"/>
                </a:rPr>
                <a:t>Acceptable</a:t>
              </a:r>
              <a:endParaRPr lang="en-US" sz="6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endParaRPr>
            </a:p>
          </p:txBody>
        </p:sp>
        <p:sp>
          <p:nvSpPr>
            <p:cNvPr id="73" name="Google Shape;898;p88"/>
            <p:cNvSpPr txBox="1"/>
            <p:nvPr/>
          </p:nvSpPr>
          <p:spPr>
            <a:xfrm>
              <a:off x="410894" y="3487054"/>
              <a:ext cx="940337" cy="1587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4" tIns="9144" rIns="9144" bIns="9144" anchor="t" anchorCtr="0">
              <a:spAutoFit/>
            </a:bodyPr>
            <a:lstStyle/>
            <a:p>
              <a:pPr lvl="7">
                <a:lnSpc>
                  <a:spcPct val="115000"/>
                </a:lnSpc>
              </a:pPr>
              <a:r>
                <a:rPr lang="en-US" sz="600" dirty="0">
                  <a:solidFill>
                    <a:schemeClr val="accent6"/>
                  </a:solidFill>
                  <a:latin typeface="+mj-lt"/>
                  <a:ea typeface="Montserrat"/>
                  <a:cs typeface="+mj-lt"/>
                  <a:sym typeface="Montserrat"/>
                </a:rPr>
                <a:t>Unacceptable</a:t>
              </a:r>
              <a:endParaRPr lang="en-US" sz="6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endParaRPr>
            </a:p>
          </p:txBody>
        </p:sp>
      </p:grpSp>
    </p:spTree>
  </p:cSld>
  <p:clrMapOvr>
    <a:masterClrMapping/>
  </p:clrMapOvr>
  <p:transition spd="med"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93100" y="420575"/>
            <a:ext cx="8181300" cy="502800"/>
          </a:xfrm>
        </p:spPr>
        <p:txBody>
          <a:bodyPr/>
          <a:lstStyle/>
          <a:p>
            <a:r>
              <a:rPr lang="en-US" dirty="0"/>
              <a:t>Maintenance</a:t>
            </a:r>
            <a:endParaRPr lang="en-US" dirty="0"/>
          </a:p>
        </p:txBody>
      </p:sp>
      <p:sp>
        <p:nvSpPr>
          <p:cNvPr id="5" name="Google Shape;898;p88"/>
          <p:cNvSpPr txBox="1"/>
          <p:nvPr/>
        </p:nvSpPr>
        <p:spPr>
          <a:xfrm>
            <a:off x="513524" y="1286605"/>
            <a:ext cx="2736114" cy="2662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What do we want to do? </a:t>
            </a:r>
            <a:endParaRPr lang="en-US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grpSp>
        <p:nvGrpSpPr>
          <p:cNvPr id="91" name="Group 90"/>
          <p:cNvGrpSpPr/>
          <p:nvPr/>
        </p:nvGrpSpPr>
        <p:grpSpPr>
          <a:xfrm>
            <a:off x="7331103" y="141172"/>
            <a:ext cx="914400" cy="914400"/>
            <a:chOff x="7331103" y="141172"/>
            <a:chExt cx="914400" cy="914400"/>
          </a:xfrm>
        </p:grpSpPr>
        <p:grpSp>
          <p:nvGrpSpPr>
            <p:cNvPr id="32" name="Group 31"/>
            <p:cNvGrpSpPr/>
            <p:nvPr/>
          </p:nvGrpSpPr>
          <p:grpSpPr>
            <a:xfrm>
              <a:off x="7331103" y="141172"/>
              <a:ext cx="914400" cy="914400"/>
              <a:chOff x="388697" y="2188023"/>
              <a:chExt cx="1695840" cy="1816343"/>
            </a:xfrm>
          </p:grpSpPr>
          <p:grpSp>
            <p:nvGrpSpPr>
              <p:cNvPr id="33" name="Group 32"/>
              <p:cNvGrpSpPr/>
              <p:nvPr/>
            </p:nvGrpSpPr>
            <p:grpSpPr>
              <a:xfrm>
                <a:off x="1190898" y="3138427"/>
                <a:ext cx="58419" cy="768220"/>
                <a:chOff x="1190898" y="3138427"/>
                <a:chExt cx="58419" cy="768220"/>
              </a:xfrm>
            </p:grpSpPr>
            <p:cxnSp>
              <p:nvCxnSpPr>
                <p:cNvPr id="48" name="Connector: Curved 47"/>
                <p:cNvCxnSpPr>
                  <a:stCxn id="38" idx="1"/>
                  <a:endCxn id="39" idx="1"/>
                </p:cNvCxnSpPr>
                <p:nvPr/>
              </p:nvCxnSpPr>
              <p:spPr>
                <a:xfrm rot="10800000">
                  <a:off x="1190898" y="3138427"/>
                  <a:ext cx="12700" cy="768220"/>
                </a:xfrm>
                <a:prstGeom prst="curvedConnector3">
                  <a:avLst>
                    <a:gd name="adj1" fmla="val 2950000"/>
                  </a:avLst>
                </a:prstGeom>
                <a:ln w="19050">
                  <a:solidFill>
                    <a:schemeClr val="accent5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Connector: Curved 48"/>
                <p:cNvCxnSpPr>
                  <a:stCxn id="39" idx="3"/>
                  <a:endCxn id="38" idx="3"/>
                </p:cNvCxnSpPr>
                <p:nvPr/>
              </p:nvCxnSpPr>
              <p:spPr>
                <a:xfrm>
                  <a:off x="1236617" y="3138427"/>
                  <a:ext cx="12700" cy="768220"/>
                </a:xfrm>
                <a:prstGeom prst="curvedConnector3">
                  <a:avLst>
                    <a:gd name="adj1" fmla="val 3000000"/>
                  </a:avLst>
                </a:prstGeom>
                <a:ln w="19050">
                  <a:solidFill>
                    <a:schemeClr val="accent5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4" name="Group 33"/>
              <p:cNvGrpSpPr/>
              <p:nvPr/>
            </p:nvGrpSpPr>
            <p:grpSpPr>
              <a:xfrm>
                <a:off x="1190898" y="2692608"/>
                <a:ext cx="58419" cy="1311758"/>
                <a:chOff x="5889186" y="1248788"/>
                <a:chExt cx="58419" cy="1311758"/>
              </a:xfrm>
            </p:grpSpPr>
            <p:cxnSp>
              <p:nvCxnSpPr>
                <p:cNvPr id="44" name="Connector: Curved 43"/>
                <p:cNvCxnSpPr>
                  <a:stCxn id="46" idx="1"/>
                  <a:endCxn id="47" idx="1"/>
                </p:cNvCxnSpPr>
                <p:nvPr/>
              </p:nvCxnSpPr>
              <p:spPr>
                <a:xfrm rot="10800000">
                  <a:off x="5889186" y="1346507"/>
                  <a:ext cx="12700" cy="1116320"/>
                </a:xfrm>
                <a:prstGeom prst="curvedConnector3">
                  <a:avLst>
                    <a:gd name="adj1" fmla="val 4300000"/>
                  </a:avLst>
                </a:prstGeom>
                <a:ln w="19050">
                  <a:solidFill>
                    <a:schemeClr val="accent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Connector: Curved 44"/>
                <p:cNvCxnSpPr>
                  <a:stCxn id="47" idx="3"/>
                  <a:endCxn id="46" idx="3"/>
                </p:cNvCxnSpPr>
                <p:nvPr/>
              </p:nvCxnSpPr>
              <p:spPr>
                <a:xfrm>
                  <a:off x="5934905" y="1346507"/>
                  <a:ext cx="12700" cy="1116320"/>
                </a:xfrm>
                <a:prstGeom prst="curvedConnector3">
                  <a:avLst>
                    <a:gd name="adj1" fmla="val 4300000"/>
                  </a:avLst>
                </a:prstGeom>
                <a:ln w="19050">
                  <a:solidFill>
                    <a:schemeClr val="accent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6" name="Google Shape;898;p88"/>
                <p:cNvSpPr txBox="1"/>
                <p:nvPr/>
              </p:nvSpPr>
              <p:spPr>
                <a:xfrm>
                  <a:off x="5889186" y="2365108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  <p:sp>
              <p:nvSpPr>
                <p:cNvPr id="47" name="Google Shape;898;p88"/>
                <p:cNvSpPr txBox="1"/>
                <p:nvPr/>
              </p:nvSpPr>
              <p:spPr>
                <a:xfrm>
                  <a:off x="5889186" y="1248788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</p:grpSp>
          <p:sp>
            <p:nvSpPr>
              <p:cNvPr id="35" name="Oval 34"/>
              <p:cNvSpPr/>
              <p:nvPr/>
            </p:nvSpPr>
            <p:spPr>
              <a:xfrm>
                <a:off x="388697" y="2188023"/>
                <a:ext cx="1695840" cy="1807446"/>
              </a:xfrm>
              <a:prstGeom prst="ellipse">
                <a:avLst/>
              </a:prstGeom>
              <a:solidFill>
                <a:schemeClr val="bg1">
                  <a:alpha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+mj-lt"/>
                </a:endParaRPr>
              </a:p>
            </p:txBody>
          </p:sp>
          <p:grpSp>
            <p:nvGrpSpPr>
              <p:cNvPr id="36" name="Group 35"/>
              <p:cNvGrpSpPr/>
              <p:nvPr/>
            </p:nvGrpSpPr>
            <p:grpSpPr>
              <a:xfrm>
                <a:off x="1190898" y="2188023"/>
                <a:ext cx="58419" cy="1816343"/>
                <a:chOff x="7482841" y="2111311"/>
                <a:chExt cx="58419" cy="1816343"/>
              </a:xfrm>
            </p:grpSpPr>
            <p:cxnSp>
              <p:nvCxnSpPr>
                <p:cNvPr id="40" name="Connector: Curved 39"/>
                <p:cNvCxnSpPr>
                  <a:stCxn id="42" idx="1"/>
                  <a:endCxn id="43" idx="1"/>
                </p:cNvCxnSpPr>
                <p:nvPr/>
              </p:nvCxnSpPr>
              <p:spPr>
                <a:xfrm rot="10800000">
                  <a:off x="7482841" y="2209031"/>
                  <a:ext cx="12700" cy="1620905"/>
                </a:xfrm>
                <a:prstGeom prst="curvedConnector3">
                  <a:avLst>
                    <a:gd name="adj1" fmla="val 5850000"/>
                  </a:avLst>
                </a:prstGeom>
                <a:ln w="19050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nector: Curved 40"/>
                <p:cNvCxnSpPr>
                  <a:stCxn id="43" idx="3"/>
                  <a:endCxn id="42" idx="3"/>
                </p:cNvCxnSpPr>
                <p:nvPr/>
              </p:nvCxnSpPr>
              <p:spPr>
                <a:xfrm>
                  <a:off x="7528560" y="2209030"/>
                  <a:ext cx="12700" cy="1620905"/>
                </a:xfrm>
                <a:prstGeom prst="curvedConnector3">
                  <a:avLst>
                    <a:gd name="adj1" fmla="val 6300000"/>
                  </a:avLst>
                </a:prstGeom>
                <a:ln w="19050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2" name="Google Shape;898;p88"/>
                <p:cNvSpPr txBox="1"/>
                <p:nvPr/>
              </p:nvSpPr>
              <p:spPr>
                <a:xfrm>
                  <a:off x="7482841" y="3732216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  <p:sp>
              <p:nvSpPr>
                <p:cNvPr id="43" name="Google Shape;898;p88"/>
                <p:cNvSpPr txBox="1"/>
                <p:nvPr/>
              </p:nvSpPr>
              <p:spPr>
                <a:xfrm>
                  <a:off x="7482841" y="2111311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</p:grpSp>
          <p:grpSp>
            <p:nvGrpSpPr>
              <p:cNvPr id="37" name="Group 36"/>
              <p:cNvGrpSpPr/>
              <p:nvPr/>
            </p:nvGrpSpPr>
            <p:grpSpPr>
              <a:xfrm>
                <a:off x="1190898" y="3040708"/>
                <a:ext cx="45719" cy="963658"/>
                <a:chOff x="5501641" y="2963996"/>
                <a:chExt cx="45719" cy="963658"/>
              </a:xfrm>
            </p:grpSpPr>
            <p:sp>
              <p:nvSpPr>
                <p:cNvPr id="38" name="Google Shape;898;p88"/>
                <p:cNvSpPr txBox="1"/>
                <p:nvPr/>
              </p:nvSpPr>
              <p:spPr>
                <a:xfrm>
                  <a:off x="5501641" y="3732216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  <p:sp>
              <p:nvSpPr>
                <p:cNvPr id="39" name="Google Shape;898;p88"/>
                <p:cNvSpPr txBox="1"/>
                <p:nvPr/>
              </p:nvSpPr>
              <p:spPr>
                <a:xfrm>
                  <a:off x="5501641" y="2963996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</p:grpSp>
        </p:grpSp>
        <p:sp>
          <p:nvSpPr>
            <p:cNvPr id="50" name="Google Shape;898;p88"/>
            <p:cNvSpPr txBox="1"/>
            <p:nvPr/>
          </p:nvSpPr>
          <p:spPr>
            <a:xfrm>
              <a:off x="7436418" y="279815"/>
              <a:ext cx="668161" cy="1069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4" tIns="9144" rIns="9144" bIns="9144" anchor="t" anchorCtr="0">
              <a:spAutoFit/>
            </a:bodyPr>
            <a:lstStyle/>
            <a:p>
              <a:pPr marR="0" lvl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500" b="1" dirty="0">
                  <a:solidFill>
                    <a:schemeClr val="accent4"/>
                  </a:solidFill>
                  <a:latin typeface="+mj-lt"/>
                  <a:ea typeface="Montserrat"/>
                  <a:cs typeface="+mj-lt"/>
                  <a:sym typeface="Montserrat"/>
                </a:rPr>
                <a:t>Maintain</a:t>
              </a:r>
              <a:endParaRPr lang="en-US" sz="500" b="1" dirty="0">
                <a:solidFill>
                  <a:schemeClr val="accent4"/>
                </a:solidFill>
                <a:latin typeface="+mj-lt"/>
                <a:ea typeface="Montserrat"/>
                <a:cs typeface="+mj-lt"/>
                <a:sym typeface="Montserrat"/>
              </a:endParaRPr>
            </a:p>
          </p:txBody>
        </p:sp>
      </p:grpSp>
      <p:sp>
        <p:nvSpPr>
          <p:cNvPr id="63" name="Google Shape;898;p88"/>
          <p:cNvSpPr txBox="1"/>
          <p:nvPr/>
        </p:nvSpPr>
        <p:spPr>
          <a:xfrm>
            <a:off x="513524" y="1657666"/>
            <a:ext cx="2841622" cy="372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Make sure our model is </a:t>
            </a:r>
            <a:r>
              <a:rPr lang="en-US" sz="1000" b="1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meeting</a:t>
            </a: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 our </a:t>
            </a:r>
            <a:r>
              <a:rPr lang="en-US" sz="1000" b="1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minimum</a:t>
            </a: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 threshold of </a:t>
            </a:r>
            <a:r>
              <a:rPr lang="en-US" sz="1000" b="1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performance</a:t>
            </a: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.</a:t>
            </a:r>
            <a:endParaRPr lang="en-US" sz="10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sp>
        <p:nvSpPr>
          <p:cNvPr id="65" name="Google Shape;898;p88"/>
          <p:cNvSpPr txBox="1"/>
          <p:nvPr/>
        </p:nvSpPr>
        <p:spPr>
          <a:xfrm>
            <a:off x="548824" y="2393551"/>
            <a:ext cx="913466" cy="2037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lvl="7">
              <a:lnSpc>
                <a:spcPct val="115000"/>
              </a:lnSpc>
            </a:pPr>
            <a:r>
              <a:rPr lang="en-US" sz="8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Performance</a:t>
            </a:r>
            <a:endParaRPr lang="en-US" sz="8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sp>
        <p:nvSpPr>
          <p:cNvPr id="66" name="Google Shape;898;p88"/>
          <p:cNvSpPr txBox="1"/>
          <p:nvPr/>
        </p:nvSpPr>
        <p:spPr>
          <a:xfrm>
            <a:off x="2697404" y="3958682"/>
            <a:ext cx="447745" cy="2037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lvl="7">
              <a:lnSpc>
                <a:spcPct val="115000"/>
              </a:lnSpc>
            </a:pPr>
            <a:r>
              <a:rPr lang="en-US" sz="8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Time</a:t>
            </a:r>
            <a:endParaRPr lang="en-US" sz="8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grpSp>
        <p:nvGrpSpPr>
          <p:cNvPr id="67" name="Group 66"/>
          <p:cNvGrpSpPr/>
          <p:nvPr/>
        </p:nvGrpSpPr>
        <p:grpSpPr>
          <a:xfrm>
            <a:off x="601578" y="2588378"/>
            <a:ext cx="2471921" cy="1361347"/>
            <a:chOff x="2771334" y="1350498"/>
            <a:chExt cx="3453614" cy="1069145"/>
          </a:xfrm>
        </p:grpSpPr>
        <p:sp>
          <p:nvSpPr>
            <p:cNvPr id="74" name="Rectangle 73"/>
            <p:cNvSpPr/>
            <p:nvPr/>
          </p:nvSpPr>
          <p:spPr>
            <a:xfrm>
              <a:off x="2778369" y="1800665"/>
              <a:ext cx="3446579" cy="618978"/>
            </a:xfrm>
            <a:prstGeom prst="rect">
              <a:avLst/>
            </a:prstGeom>
            <a:solidFill>
              <a:srgbClr val="FF0000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  <a:cs typeface="+mj-lt"/>
              </a:endParaRP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2778369" y="1350498"/>
              <a:ext cx="3446579" cy="450166"/>
            </a:xfrm>
            <a:prstGeom prst="rect">
              <a:avLst/>
            </a:prstGeom>
            <a:solidFill>
              <a:srgbClr val="92D050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  <a:cs typeface="+mj-lt"/>
              </a:endParaRPr>
            </a:p>
          </p:txBody>
        </p:sp>
        <p:cxnSp>
          <p:nvCxnSpPr>
            <p:cNvPr id="76" name="Straight Connector 75"/>
            <p:cNvCxnSpPr/>
            <p:nvPr/>
          </p:nvCxnSpPr>
          <p:spPr>
            <a:xfrm>
              <a:off x="2778369" y="1350498"/>
              <a:ext cx="0" cy="1069145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flipH="1">
              <a:off x="2771335" y="2419643"/>
              <a:ext cx="3446585" cy="0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flipH="1">
              <a:off x="2771335" y="1807699"/>
              <a:ext cx="3446585" cy="0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Freeform: Shape 78"/>
            <p:cNvSpPr/>
            <p:nvPr/>
          </p:nvSpPr>
          <p:spPr>
            <a:xfrm>
              <a:off x="2771334" y="1432751"/>
              <a:ext cx="3446581" cy="698588"/>
            </a:xfrm>
            <a:custGeom>
              <a:avLst/>
              <a:gdLst>
                <a:gd name="connsiteX0" fmla="*/ 0 w 3376800"/>
                <a:gd name="connsiteY0" fmla="*/ 93788 h 698588"/>
                <a:gd name="connsiteX1" fmla="*/ 201600 w 3376800"/>
                <a:gd name="connsiteY1" fmla="*/ 188 h 698588"/>
                <a:gd name="connsiteX2" fmla="*/ 324000 w 3376800"/>
                <a:gd name="connsiteY2" fmla="*/ 115388 h 698588"/>
                <a:gd name="connsiteX3" fmla="*/ 648000 w 3376800"/>
                <a:gd name="connsiteY3" fmla="*/ 93788 h 698588"/>
                <a:gd name="connsiteX4" fmla="*/ 842400 w 3376800"/>
                <a:gd name="connsiteY4" fmla="*/ 187388 h 698588"/>
                <a:gd name="connsiteX5" fmla="*/ 1332000 w 3376800"/>
                <a:gd name="connsiteY5" fmla="*/ 158588 h 698588"/>
                <a:gd name="connsiteX6" fmla="*/ 1411200 w 3376800"/>
                <a:gd name="connsiteY6" fmla="*/ 244988 h 698588"/>
                <a:gd name="connsiteX7" fmla="*/ 1749600 w 3376800"/>
                <a:gd name="connsiteY7" fmla="*/ 187388 h 698588"/>
                <a:gd name="connsiteX8" fmla="*/ 1994400 w 3376800"/>
                <a:gd name="connsiteY8" fmla="*/ 244988 h 698588"/>
                <a:gd name="connsiteX9" fmla="*/ 2138400 w 3376800"/>
                <a:gd name="connsiteY9" fmla="*/ 266588 h 698588"/>
                <a:gd name="connsiteX10" fmla="*/ 2361600 w 3376800"/>
                <a:gd name="connsiteY10" fmla="*/ 295388 h 698588"/>
                <a:gd name="connsiteX11" fmla="*/ 2448000 w 3376800"/>
                <a:gd name="connsiteY11" fmla="*/ 403388 h 698588"/>
                <a:gd name="connsiteX12" fmla="*/ 2534400 w 3376800"/>
                <a:gd name="connsiteY12" fmla="*/ 417788 h 698588"/>
                <a:gd name="connsiteX13" fmla="*/ 2700000 w 3376800"/>
                <a:gd name="connsiteY13" fmla="*/ 453788 h 698588"/>
                <a:gd name="connsiteX14" fmla="*/ 2793600 w 3376800"/>
                <a:gd name="connsiteY14" fmla="*/ 518588 h 698588"/>
                <a:gd name="connsiteX15" fmla="*/ 3067200 w 3376800"/>
                <a:gd name="connsiteY15" fmla="*/ 554588 h 698588"/>
                <a:gd name="connsiteX16" fmla="*/ 3132000 w 3376800"/>
                <a:gd name="connsiteY16" fmla="*/ 604988 h 698588"/>
                <a:gd name="connsiteX17" fmla="*/ 3247200 w 3376800"/>
                <a:gd name="connsiteY17" fmla="*/ 662588 h 698588"/>
                <a:gd name="connsiteX18" fmla="*/ 3333600 w 3376800"/>
                <a:gd name="connsiteY18" fmla="*/ 669788 h 698588"/>
                <a:gd name="connsiteX19" fmla="*/ 3376800 w 3376800"/>
                <a:gd name="connsiteY19" fmla="*/ 698588 h 698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376800" h="698588">
                  <a:moveTo>
                    <a:pt x="0" y="93788"/>
                  </a:moveTo>
                  <a:cubicBezTo>
                    <a:pt x="73800" y="45188"/>
                    <a:pt x="147600" y="-3412"/>
                    <a:pt x="201600" y="188"/>
                  </a:cubicBezTo>
                  <a:cubicBezTo>
                    <a:pt x="255600" y="3788"/>
                    <a:pt x="249600" y="99788"/>
                    <a:pt x="324000" y="115388"/>
                  </a:cubicBezTo>
                  <a:cubicBezTo>
                    <a:pt x="398400" y="130988"/>
                    <a:pt x="561600" y="81788"/>
                    <a:pt x="648000" y="93788"/>
                  </a:cubicBezTo>
                  <a:cubicBezTo>
                    <a:pt x="734400" y="105788"/>
                    <a:pt x="728400" y="176588"/>
                    <a:pt x="842400" y="187388"/>
                  </a:cubicBezTo>
                  <a:cubicBezTo>
                    <a:pt x="956400" y="198188"/>
                    <a:pt x="1237200" y="148988"/>
                    <a:pt x="1332000" y="158588"/>
                  </a:cubicBezTo>
                  <a:cubicBezTo>
                    <a:pt x="1426800" y="168188"/>
                    <a:pt x="1341600" y="240188"/>
                    <a:pt x="1411200" y="244988"/>
                  </a:cubicBezTo>
                  <a:cubicBezTo>
                    <a:pt x="1480800" y="249788"/>
                    <a:pt x="1652400" y="187388"/>
                    <a:pt x="1749600" y="187388"/>
                  </a:cubicBezTo>
                  <a:cubicBezTo>
                    <a:pt x="1846800" y="187388"/>
                    <a:pt x="1929600" y="231788"/>
                    <a:pt x="1994400" y="244988"/>
                  </a:cubicBezTo>
                  <a:cubicBezTo>
                    <a:pt x="2059200" y="258188"/>
                    <a:pt x="2077200" y="258188"/>
                    <a:pt x="2138400" y="266588"/>
                  </a:cubicBezTo>
                  <a:cubicBezTo>
                    <a:pt x="2199600" y="274988"/>
                    <a:pt x="2310000" y="272588"/>
                    <a:pt x="2361600" y="295388"/>
                  </a:cubicBezTo>
                  <a:cubicBezTo>
                    <a:pt x="2413200" y="318188"/>
                    <a:pt x="2419200" y="382988"/>
                    <a:pt x="2448000" y="403388"/>
                  </a:cubicBezTo>
                  <a:cubicBezTo>
                    <a:pt x="2476800" y="423788"/>
                    <a:pt x="2534400" y="417788"/>
                    <a:pt x="2534400" y="417788"/>
                  </a:cubicBezTo>
                  <a:cubicBezTo>
                    <a:pt x="2576400" y="426188"/>
                    <a:pt x="2656800" y="436988"/>
                    <a:pt x="2700000" y="453788"/>
                  </a:cubicBezTo>
                  <a:cubicBezTo>
                    <a:pt x="2743200" y="470588"/>
                    <a:pt x="2732400" y="501788"/>
                    <a:pt x="2793600" y="518588"/>
                  </a:cubicBezTo>
                  <a:cubicBezTo>
                    <a:pt x="2854800" y="535388"/>
                    <a:pt x="3010800" y="540188"/>
                    <a:pt x="3067200" y="554588"/>
                  </a:cubicBezTo>
                  <a:cubicBezTo>
                    <a:pt x="3123600" y="568988"/>
                    <a:pt x="3102000" y="586988"/>
                    <a:pt x="3132000" y="604988"/>
                  </a:cubicBezTo>
                  <a:cubicBezTo>
                    <a:pt x="3162000" y="622988"/>
                    <a:pt x="3213600" y="651788"/>
                    <a:pt x="3247200" y="662588"/>
                  </a:cubicBezTo>
                  <a:cubicBezTo>
                    <a:pt x="3280800" y="673388"/>
                    <a:pt x="3312000" y="663788"/>
                    <a:pt x="3333600" y="669788"/>
                  </a:cubicBezTo>
                  <a:cubicBezTo>
                    <a:pt x="3355200" y="675788"/>
                    <a:pt x="3366000" y="687188"/>
                    <a:pt x="3376800" y="698588"/>
                  </a:cubicBezTo>
                </a:path>
              </a:pathLst>
            </a:custGeom>
            <a:noFill/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  <a:cs typeface="+mj-lt"/>
              </a:endParaRPr>
            </a:p>
          </p:txBody>
        </p:sp>
      </p:grpSp>
      <p:sp>
        <p:nvSpPr>
          <p:cNvPr id="68" name="Google Shape;898;p88"/>
          <p:cNvSpPr txBox="1"/>
          <p:nvPr/>
        </p:nvSpPr>
        <p:spPr>
          <a:xfrm>
            <a:off x="1044521" y="2611454"/>
            <a:ext cx="447745" cy="158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lvl="7">
              <a:lnSpc>
                <a:spcPct val="115000"/>
              </a:lnSpc>
            </a:pPr>
            <a:r>
              <a:rPr lang="en-US" sz="600" b="1" dirty="0">
                <a:solidFill>
                  <a:schemeClr val="accent5"/>
                </a:solidFill>
                <a:latin typeface="+mj-lt"/>
                <a:ea typeface="Montserrat"/>
                <a:cs typeface="+mj-lt"/>
                <a:sym typeface="Montserrat"/>
              </a:rPr>
              <a:t>Model</a:t>
            </a:r>
            <a:endParaRPr lang="en-US" sz="600" b="1" dirty="0">
              <a:solidFill>
                <a:schemeClr val="accent5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sp>
        <p:nvSpPr>
          <p:cNvPr id="69" name="Google Shape;898;p88"/>
          <p:cNvSpPr txBox="1"/>
          <p:nvPr/>
        </p:nvSpPr>
        <p:spPr>
          <a:xfrm>
            <a:off x="1199754" y="2990406"/>
            <a:ext cx="752254" cy="158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lvl="7">
              <a:lnSpc>
                <a:spcPct val="115000"/>
              </a:lnSpc>
            </a:pPr>
            <a:r>
              <a:rPr lang="en-US" sz="600" b="1" dirty="0">
                <a:solidFill>
                  <a:srgbClr val="7030A0"/>
                </a:solidFill>
                <a:latin typeface="+mj-lt"/>
                <a:ea typeface="Montserrat"/>
                <a:cs typeface="+mj-lt"/>
                <a:sym typeface="Montserrat"/>
              </a:rPr>
              <a:t>Threshold</a:t>
            </a:r>
            <a:endParaRPr lang="en-US" sz="600" b="1" dirty="0">
              <a:solidFill>
                <a:srgbClr val="7030A0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grpSp>
        <p:nvGrpSpPr>
          <p:cNvPr id="82" name="Group 81"/>
          <p:cNvGrpSpPr/>
          <p:nvPr/>
        </p:nvGrpSpPr>
        <p:grpSpPr>
          <a:xfrm>
            <a:off x="665769" y="4055709"/>
            <a:ext cx="1123636" cy="379461"/>
            <a:chOff x="227595" y="3266310"/>
            <a:chExt cx="1123636" cy="379461"/>
          </a:xfrm>
        </p:grpSpPr>
        <p:sp>
          <p:nvSpPr>
            <p:cNvPr id="70" name="Rectangle 69"/>
            <p:cNvSpPr/>
            <p:nvPr/>
          </p:nvSpPr>
          <p:spPr>
            <a:xfrm>
              <a:off x="227595" y="3266310"/>
              <a:ext cx="146536" cy="133388"/>
            </a:xfrm>
            <a:prstGeom prst="rect">
              <a:avLst/>
            </a:prstGeom>
            <a:solidFill>
              <a:srgbClr val="92D050">
                <a:alpha val="25000"/>
              </a:srgbClr>
            </a:solidFill>
            <a:ln w="127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  <a:cs typeface="+mj-lt"/>
              </a:endParaRP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227595" y="3500021"/>
              <a:ext cx="146536" cy="133388"/>
            </a:xfrm>
            <a:prstGeom prst="rect">
              <a:avLst/>
            </a:prstGeom>
            <a:solidFill>
              <a:srgbClr val="FF0000">
                <a:alpha val="25000"/>
              </a:srgbClr>
            </a:solidFill>
            <a:ln w="127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  <a:cs typeface="+mj-lt"/>
              </a:endParaRPr>
            </a:p>
          </p:txBody>
        </p:sp>
        <p:sp>
          <p:nvSpPr>
            <p:cNvPr id="72" name="Google Shape;898;p88"/>
            <p:cNvSpPr txBox="1"/>
            <p:nvPr/>
          </p:nvSpPr>
          <p:spPr>
            <a:xfrm>
              <a:off x="410894" y="3266310"/>
              <a:ext cx="788080" cy="1587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4" tIns="9144" rIns="9144" bIns="9144" anchor="t" anchorCtr="0">
              <a:spAutoFit/>
            </a:bodyPr>
            <a:lstStyle/>
            <a:p>
              <a:pPr lvl="7">
                <a:lnSpc>
                  <a:spcPct val="115000"/>
                </a:lnSpc>
              </a:pPr>
              <a:r>
                <a:rPr lang="en-US" sz="600" dirty="0">
                  <a:solidFill>
                    <a:schemeClr val="accent6"/>
                  </a:solidFill>
                  <a:latin typeface="+mj-lt"/>
                  <a:ea typeface="Montserrat"/>
                  <a:cs typeface="+mj-lt"/>
                  <a:sym typeface="Montserrat"/>
                </a:rPr>
                <a:t>Acceptable</a:t>
              </a:r>
              <a:endParaRPr lang="en-US" sz="6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endParaRPr>
            </a:p>
          </p:txBody>
        </p:sp>
        <p:sp>
          <p:nvSpPr>
            <p:cNvPr id="73" name="Google Shape;898;p88"/>
            <p:cNvSpPr txBox="1"/>
            <p:nvPr/>
          </p:nvSpPr>
          <p:spPr>
            <a:xfrm>
              <a:off x="410894" y="3487054"/>
              <a:ext cx="940337" cy="1587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4" tIns="9144" rIns="9144" bIns="9144" anchor="t" anchorCtr="0">
              <a:spAutoFit/>
            </a:bodyPr>
            <a:lstStyle/>
            <a:p>
              <a:pPr lvl="7">
                <a:lnSpc>
                  <a:spcPct val="115000"/>
                </a:lnSpc>
              </a:pPr>
              <a:r>
                <a:rPr lang="en-US" sz="600" dirty="0">
                  <a:solidFill>
                    <a:schemeClr val="accent6"/>
                  </a:solidFill>
                  <a:latin typeface="+mj-lt"/>
                  <a:ea typeface="Montserrat"/>
                  <a:cs typeface="+mj-lt"/>
                  <a:sym typeface="Montserrat"/>
                </a:rPr>
                <a:t>Unacceptable</a:t>
              </a:r>
              <a:endParaRPr lang="en-US" sz="6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endParaRPr>
            </a:p>
          </p:txBody>
        </p:sp>
      </p:grpSp>
      <p:sp>
        <p:nvSpPr>
          <p:cNvPr id="80" name="Google Shape;898;p88"/>
          <p:cNvSpPr txBox="1"/>
          <p:nvPr/>
        </p:nvSpPr>
        <p:spPr>
          <a:xfrm>
            <a:off x="3550917" y="1285753"/>
            <a:ext cx="2736114" cy="2662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How do we do this?</a:t>
            </a:r>
            <a:endParaRPr lang="en-US" sz="14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cxnSp>
        <p:nvCxnSpPr>
          <p:cNvPr id="87" name="Straight Connector 86"/>
          <p:cNvCxnSpPr/>
          <p:nvPr/>
        </p:nvCxnSpPr>
        <p:spPr>
          <a:xfrm>
            <a:off x="3355928" y="1237222"/>
            <a:ext cx="0" cy="3573929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93100" y="420575"/>
            <a:ext cx="8181300" cy="502800"/>
          </a:xfrm>
        </p:spPr>
        <p:txBody>
          <a:bodyPr/>
          <a:lstStyle/>
          <a:p>
            <a:r>
              <a:rPr lang="en-US" dirty="0"/>
              <a:t>Maintenance</a:t>
            </a:r>
            <a:endParaRPr lang="en-US" dirty="0"/>
          </a:p>
        </p:txBody>
      </p:sp>
      <p:sp>
        <p:nvSpPr>
          <p:cNvPr id="5" name="Google Shape;898;p88"/>
          <p:cNvSpPr txBox="1"/>
          <p:nvPr/>
        </p:nvSpPr>
        <p:spPr>
          <a:xfrm>
            <a:off x="513524" y="1286605"/>
            <a:ext cx="2736114" cy="2662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What do we want to do? </a:t>
            </a:r>
            <a:endParaRPr lang="en-US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grpSp>
        <p:nvGrpSpPr>
          <p:cNvPr id="91" name="Group 90"/>
          <p:cNvGrpSpPr/>
          <p:nvPr/>
        </p:nvGrpSpPr>
        <p:grpSpPr>
          <a:xfrm>
            <a:off x="7331103" y="141172"/>
            <a:ext cx="914400" cy="914400"/>
            <a:chOff x="7331103" y="141172"/>
            <a:chExt cx="914400" cy="914400"/>
          </a:xfrm>
        </p:grpSpPr>
        <p:grpSp>
          <p:nvGrpSpPr>
            <p:cNvPr id="32" name="Group 31"/>
            <p:cNvGrpSpPr/>
            <p:nvPr/>
          </p:nvGrpSpPr>
          <p:grpSpPr>
            <a:xfrm>
              <a:off x="7331103" y="141172"/>
              <a:ext cx="914400" cy="914400"/>
              <a:chOff x="388697" y="2188023"/>
              <a:chExt cx="1695840" cy="1816343"/>
            </a:xfrm>
          </p:grpSpPr>
          <p:grpSp>
            <p:nvGrpSpPr>
              <p:cNvPr id="33" name="Group 32"/>
              <p:cNvGrpSpPr/>
              <p:nvPr/>
            </p:nvGrpSpPr>
            <p:grpSpPr>
              <a:xfrm>
                <a:off x="1190898" y="3138427"/>
                <a:ext cx="58419" cy="768220"/>
                <a:chOff x="1190898" y="3138427"/>
                <a:chExt cx="58419" cy="768220"/>
              </a:xfrm>
            </p:grpSpPr>
            <p:cxnSp>
              <p:nvCxnSpPr>
                <p:cNvPr id="48" name="Connector: Curved 47"/>
                <p:cNvCxnSpPr>
                  <a:stCxn id="38" idx="1"/>
                  <a:endCxn id="39" idx="1"/>
                </p:cNvCxnSpPr>
                <p:nvPr/>
              </p:nvCxnSpPr>
              <p:spPr>
                <a:xfrm rot="10800000">
                  <a:off x="1190898" y="3138427"/>
                  <a:ext cx="12700" cy="768220"/>
                </a:xfrm>
                <a:prstGeom prst="curvedConnector3">
                  <a:avLst>
                    <a:gd name="adj1" fmla="val 2950000"/>
                  </a:avLst>
                </a:prstGeom>
                <a:ln w="19050">
                  <a:solidFill>
                    <a:schemeClr val="accent5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Connector: Curved 48"/>
                <p:cNvCxnSpPr>
                  <a:stCxn id="39" idx="3"/>
                  <a:endCxn id="38" idx="3"/>
                </p:cNvCxnSpPr>
                <p:nvPr/>
              </p:nvCxnSpPr>
              <p:spPr>
                <a:xfrm>
                  <a:off x="1236617" y="3138427"/>
                  <a:ext cx="12700" cy="768220"/>
                </a:xfrm>
                <a:prstGeom prst="curvedConnector3">
                  <a:avLst>
                    <a:gd name="adj1" fmla="val 3000000"/>
                  </a:avLst>
                </a:prstGeom>
                <a:ln w="19050">
                  <a:solidFill>
                    <a:schemeClr val="accent5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4" name="Group 33"/>
              <p:cNvGrpSpPr/>
              <p:nvPr/>
            </p:nvGrpSpPr>
            <p:grpSpPr>
              <a:xfrm>
                <a:off x="1190898" y="2692608"/>
                <a:ext cx="58419" cy="1311758"/>
                <a:chOff x="5889186" y="1248788"/>
                <a:chExt cx="58419" cy="1311758"/>
              </a:xfrm>
            </p:grpSpPr>
            <p:cxnSp>
              <p:nvCxnSpPr>
                <p:cNvPr id="44" name="Connector: Curved 43"/>
                <p:cNvCxnSpPr>
                  <a:stCxn id="46" idx="1"/>
                  <a:endCxn id="47" idx="1"/>
                </p:cNvCxnSpPr>
                <p:nvPr/>
              </p:nvCxnSpPr>
              <p:spPr>
                <a:xfrm rot="10800000">
                  <a:off x="5889186" y="1346507"/>
                  <a:ext cx="12700" cy="1116320"/>
                </a:xfrm>
                <a:prstGeom prst="curvedConnector3">
                  <a:avLst>
                    <a:gd name="adj1" fmla="val 4300000"/>
                  </a:avLst>
                </a:prstGeom>
                <a:ln w="19050">
                  <a:solidFill>
                    <a:schemeClr val="accent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Connector: Curved 44"/>
                <p:cNvCxnSpPr>
                  <a:stCxn id="47" idx="3"/>
                  <a:endCxn id="46" idx="3"/>
                </p:cNvCxnSpPr>
                <p:nvPr/>
              </p:nvCxnSpPr>
              <p:spPr>
                <a:xfrm>
                  <a:off x="5934905" y="1346507"/>
                  <a:ext cx="12700" cy="1116320"/>
                </a:xfrm>
                <a:prstGeom prst="curvedConnector3">
                  <a:avLst>
                    <a:gd name="adj1" fmla="val 4300000"/>
                  </a:avLst>
                </a:prstGeom>
                <a:ln w="19050">
                  <a:solidFill>
                    <a:schemeClr val="accent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6" name="Google Shape;898;p88"/>
                <p:cNvSpPr txBox="1"/>
                <p:nvPr/>
              </p:nvSpPr>
              <p:spPr>
                <a:xfrm>
                  <a:off x="5889186" y="2365108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  <p:sp>
              <p:nvSpPr>
                <p:cNvPr id="47" name="Google Shape;898;p88"/>
                <p:cNvSpPr txBox="1"/>
                <p:nvPr/>
              </p:nvSpPr>
              <p:spPr>
                <a:xfrm>
                  <a:off x="5889186" y="1248788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</p:grpSp>
          <p:sp>
            <p:nvSpPr>
              <p:cNvPr id="35" name="Oval 34"/>
              <p:cNvSpPr/>
              <p:nvPr/>
            </p:nvSpPr>
            <p:spPr>
              <a:xfrm>
                <a:off x="388697" y="2188023"/>
                <a:ext cx="1695840" cy="1807446"/>
              </a:xfrm>
              <a:prstGeom prst="ellipse">
                <a:avLst/>
              </a:prstGeom>
              <a:solidFill>
                <a:schemeClr val="bg1">
                  <a:alpha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+mj-lt"/>
                </a:endParaRPr>
              </a:p>
            </p:txBody>
          </p:sp>
          <p:grpSp>
            <p:nvGrpSpPr>
              <p:cNvPr id="36" name="Group 35"/>
              <p:cNvGrpSpPr/>
              <p:nvPr/>
            </p:nvGrpSpPr>
            <p:grpSpPr>
              <a:xfrm>
                <a:off x="1190898" y="2188023"/>
                <a:ext cx="58419" cy="1816343"/>
                <a:chOff x="7482841" y="2111311"/>
                <a:chExt cx="58419" cy="1816343"/>
              </a:xfrm>
            </p:grpSpPr>
            <p:cxnSp>
              <p:nvCxnSpPr>
                <p:cNvPr id="40" name="Connector: Curved 39"/>
                <p:cNvCxnSpPr>
                  <a:stCxn id="42" idx="1"/>
                  <a:endCxn id="43" idx="1"/>
                </p:cNvCxnSpPr>
                <p:nvPr/>
              </p:nvCxnSpPr>
              <p:spPr>
                <a:xfrm rot="10800000">
                  <a:off x="7482841" y="2209031"/>
                  <a:ext cx="12700" cy="1620905"/>
                </a:xfrm>
                <a:prstGeom prst="curvedConnector3">
                  <a:avLst>
                    <a:gd name="adj1" fmla="val 5850000"/>
                  </a:avLst>
                </a:prstGeom>
                <a:ln w="19050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nector: Curved 40"/>
                <p:cNvCxnSpPr>
                  <a:stCxn id="43" idx="3"/>
                  <a:endCxn id="42" idx="3"/>
                </p:cNvCxnSpPr>
                <p:nvPr/>
              </p:nvCxnSpPr>
              <p:spPr>
                <a:xfrm>
                  <a:off x="7528560" y="2209030"/>
                  <a:ext cx="12700" cy="1620905"/>
                </a:xfrm>
                <a:prstGeom prst="curvedConnector3">
                  <a:avLst>
                    <a:gd name="adj1" fmla="val 6300000"/>
                  </a:avLst>
                </a:prstGeom>
                <a:ln w="19050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2" name="Google Shape;898;p88"/>
                <p:cNvSpPr txBox="1"/>
                <p:nvPr/>
              </p:nvSpPr>
              <p:spPr>
                <a:xfrm>
                  <a:off x="7482841" y="3732216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  <p:sp>
              <p:nvSpPr>
                <p:cNvPr id="43" name="Google Shape;898;p88"/>
                <p:cNvSpPr txBox="1"/>
                <p:nvPr/>
              </p:nvSpPr>
              <p:spPr>
                <a:xfrm>
                  <a:off x="7482841" y="2111311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</p:grpSp>
          <p:grpSp>
            <p:nvGrpSpPr>
              <p:cNvPr id="37" name="Group 36"/>
              <p:cNvGrpSpPr/>
              <p:nvPr/>
            </p:nvGrpSpPr>
            <p:grpSpPr>
              <a:xfrm>
                <a:off x="1190898" y="3040708"/>
                <a:ext cx="45719" cy="963658"/>
                <a:chOff x="5501641" y="2963996"/>
                <a:chExt cx="45719" cy="963658"/>
              </a:xfrm>
            </p:grpSpPr>
            <p:sp>
              <p:nvSpPr>
                <p:cNvPr id="38" name="Google Shape;898;p88"/>
                <p:cNvSpPr txBox="1"/>
                <p:nvPr/>
              </p:nvSpPr>
              <p:spPr>
                <a:xfrm>
                  <a:off x="5501641" y="3732216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  <p:sp>
              <p:nvSpPr>
                <p:cNvPr id="39" name="Google Shape;898;p88"/>
                <p:cNvSpPr txBox="1"/>
                <p:nvPr/>
              </p:nvSpPr>
              <p:spPr>
                <a:xfrm>
                  <a:off x="5501641" y="2963996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</p:grpSp>
        </p:grpSp>
        <p:sp>
          <p:nvSpPr>
            <p:cNvPr id="50" name="Google Shape;898;p88"/>
            <p:cNvSpPr txBox="1"/>
            <p:nvPr/>
          </p:nvSpPr>
          <p:spPr>
            <a:xfrm>
              <a:off x="7436418" y="279815"/>
              <a:ext cx="668161" cy="1069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4" tIns="9144" rIns="9144" bIns="9144" anchor="t" anchorCtr="0">
              <a:spAutoFit/>
            </a:bodyPr>
            <a:lstStyle/>
            <a:p>
              <a:pPr marR="0" lvl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500" b="1" dirty="0">
                  <a:solidFill>
                    <a:schemeClr val="accent4"/>
                  </a:solidFill>
                  <a:latin typeface="+mj-lt"/>
                  <a:ea typeface="Montserrat"/>
                  <a:cs typeface="+mj-lt"/>
                  <a:sym typeface="Montserrat"/>
                </a:rPr>
                <a:t>Maintain</a:t>
              </a:r>
              <a:endParaRPr lang="en-US" sz="500" b="1" dirty="0">
                <a:solidFill>
                  <a:schemeClr val="accent4"/>
                </a:solidFill>
                <a:latin typeface="+mj-lt"/>
                <a:ea typeface="Montserrat"/>
                <a:cs typeface="+mj-lt"/>
                <a:sym typeface="Montserrat"/>
              </a:endParaRPr>
            </a:p>
          </p:txBody>
        </p:sp>
      </p:grpSp>
      <p:sp>
        <p:nvSpPr>
          <p:cNvPr id="58" name="Google Shape;898;p88"/>
          <p:cNvSpPr txBox="1"/>
          <p:nvPr/>
        </p:nvSpPr>
        <p:spPr>
          <a:xfrm>
            <a:off x="3553302" y="1688285"/>
            <a:ext cx="1181634" cy="195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lvl="1">
              <a:lnSpc>
                <a:spcPct val="115000"/>
              </a:lnSpc>
            </a:pP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1) </a:t>
            </a:r>
            <a:r>
              <a:rPr lang="en-US" sz="1000" b="1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Monitoring:</a:t>
            </a: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 </a:t>
            </a:r>
            <a:endParaRPr lang="en-US" sz="10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sp>
        <p:nvSpPr>
          <p:cNvPr id="63" name="Google Shape;898;p88"/>
          <p:cNvSpPr txBox="1"/>
          <p:nvPr/>
        </p:nvSpPr>
        <p:spPr>
          <a:xfrm>
            <a:off x="513524" y="1657666"/>
            <a:ext cx="2841622" cy="372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Make sure our model is </a:t>
            </a:r>
            <a:r>
              <a:rPr lang="en-US" sz="1000" b="1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meeting</a:t>
            </a: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 our </a:t>
            </a:r>
            <a:r>
              <a:rPr lang="en-US" sz="1000" b="1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minimum</a:t>
            </a: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 threshold of </a:t>
            </a:r>
            <a:r>
              <a:rPr lang="en-US" sz="1000" b="1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performance</a:t>
            </a: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.</a:t>
            </a:r>
            <a:endParaRPr lang="en-US" sz="10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sp>
        <p:nvSpPr>
          <p:cNvPr id="65" name="Google Shape;898;p88"/>
          <p:cNvSpPr txBox="1"/>
          <p:nvPr/>
        </p:nvSpPr>
        <p:spPr>
          <a:xfrm>
            <a:off x="548824" y="2393551"/>
            <a:ext cx="913466" cy="2037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lvl="7">
              <a:lnSpc>
                <a:spcPct val="115000"/>
              </a:lnSpc>
            </a:pPr>
            <a:r>
              <a:rPr lang="en-US" sz="8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Performance</a:t>
            </a:r>
            <a:endParaRPr lang="en-US" sz="8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sp>
        <p:nvSpPr>
          <p:cNvPr id="66" name="Google Shape;898;p88"/>
          <p:cNvSpPr txBox="1"/>
          <p:nvPr/>
        </p:nvSpPr>
        <p:spPr>
          <a:xfrm>
            <a:off x="2697404" y="3958682"/>
            <a:ext cx="447745" cy="2037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lvl="7">
              <a:lnSpc>
                <a:spcPct val="115000"/>
              </a:lnSpc>
            </a:pPr>
            <a:r>
              <a:rPr lang="en-US" sz="8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Time</a:t>
            </a:r>
            <a:endParaRPr lang="en-US" sz="8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grpSp>
        <p:nvGrpSpPr>
          <p:cNvPr id="67" name="Group 66"/>
          <p:cNvGrpSpPr/>
          <p:nvPr/>
        </p:nvGrpSpPr>
        <p:grpSpPr>
          <a:xfrm>
            <a:off x="601578" y="2588378"/>
            <a:ext cx="2471921" cy="1361347"/>
            <a:chOff x="2771334" y="1350498"/>
            <a:chExt cx="3453614" cy="1069145"/>
          </a:xfrm>
        </p:grpSpPr>
        <p:sp>
          <p:nvSpPr>
            <p:cNvPr id="74" name="Rectangle 73"/>
            <p:cNvSpPr/>
            <p:nvPr/>
          </p:nvSpPr>
          <p:spPr>
            <a:xfrm>
              <a:off x="2778369" y="1800665"/>
              <a:ext cx="3446579" cy="618978"/>
            </a:xfrm>
            <a:prstGeom prst="rect">
              <a:avLst/>
            </a:prstGeom>
            <a:solidFill>
              <a:srgbClr val="FF0000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  <a:cs typeface="+mj-lt"/>
              </a:endParaRP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2778369" y="1350498"/>
              <a:ext cx="3446579" cy="450166"/>
            </a:xfrm>
            <a:prstGeom prst="rect">
              <a:avLst/>
            </a:prstGeom>
            <a:solidFill>
              <a:srgbClr val="92D050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  <a:cs typeface="+mj-lt"/>
              </a:endParaRPr>
            </a:p>
          </p:txBody>
        </p:sp>
        <p:cxnSp>
          <p:nvCxnSpPr>
            <p:cNvPr id="76" name="Straight Connector 75"/>
            <p:cNvCxnSpPr/>
            <p:nvPr/>
          </p:nvCxnSpPr>
          <p:spPr>
            <a:xfrm>
              <a:off x="2778369" y="1350498"/>
              <a:ext cx="0" cy="1069145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flipH="1">
              <a:off x="2771335" y="2419643"/>
              <a:ext cx="3446585" cy="0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flipH="1">
              <a:off x="2771335" y="1807699"/>
              <a:ext cx="3446585" cy="0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Freeform: Shape 78"/>
            <p:cNvSpPr/>
            <p:nvPr/>
          </p:nvSpPr>
          <p:spPr>
            <a:xfrm>
              <a:off x="2771334" y="1432751"/>
              <a:ext cx="3446581" cy="698588"/>
            </a:xfrm>
            <a:custGeom>
              <a:avLst/>
              <a:gdLst>
                <a:gd name="connsiteX0" fmla="*/ 0 w 3376800"/>
                <a:gd name="connsiteY0" fmla="*/ 93788 h 698588"/>
                <a:gd name="connsiteX1" fmla="*/ 201600 w 3376800"/>
                <a:gd name="connsiteY1" fmla="*/ 188 h 698588"/>
                <a:gd name="connsiteX2" fmla="*/ 324000 w 3376800"/>
                <a:gd name="connsiteY2" fmla="*/ 115388 h 698588"/>
                <a:gd name="connsiteX3" fmla="*/ 648000 w 3376800"/>
                <a:gd name="connsiteY3" fmla="*/ 93788 h 698588"/>
                <a:gd name="connsiteX4" fmla="*/ 842400 w 3376800"/>
                <a:gd name="connsiteY4" fmla="*/ 187388 h 698588"/>
                <a:gd name="connsiteX5" fmla="*/ 1332000 w 3376800"/>
                <a:gd name="connsiteY5" fmla="*/ 158588 h 698588"/>
                <a:gd name="connsiteX6" fmla="*/ 1411200 w 3376800"/>
                <a:gd name="connsiteY6" fmla="*/ 244988 h 698588"/>
                <a:gd name="connsiteX7" fmla="*/ 1749600 w 3376800"/>
                <a:gd name="connsiteY7" fmla="*/ 187388 h 698588"/>
                <a:gd name="connsiteX8" fmla="*/ 1994400 w 3376800"/>
                <a:gd name="connsiteY8" fmla="*/ 244988 h 698588"/>
                <a:gd name="connsiteX9" fmla="*/ 2138400 w 3376800"/>
                <a:gd name="connsiteY9" fmla="*/ 266588 h 698588"/>
                <a:gd name="connsiteX10" fmla="*/ 2361600 w 3376800"/>
                <a:gd name="connsiteY10" fmla="*/ 295388 h 698588"/>
                <a:gd name="connsiteX11" fmla="*/ 2448000 w 3376800"/>
                <a:gd name="connsiteY11" fmla="*/ 403388 h 698588"/>
                <a:gd name="connsiteX12" fmla="*/ 2534400 w 3376800"/>
                <a:gd name="connsiteY12" fmla="*/ 417788 h 698588"/>
                <a:gd name="connsiteX13" fmla="*/ 2700000 w 3376800"/>
                <a:gd name="connsiteY13" fmla="*/ 453788 h 698588"/>
                <a:gd name="connsiteX14" fmla="*/ 2793600 w 3376800"/>
                <a:gd name="connsiteY14" fmla="*/ 518588 h 698588"/>
                <a:gd name="connsiteX15" fmla="*/ 3067200 w 3376800"/>
                <a:gd name="connsiteY15" fmla="*/ 554588 h 698588"/>
                <a:gd name="connsiteX16" fmla="*/ 3132000 w 3376800"/>
                <a:gd name="connsiteY16" fmla="*/ 604988 h 698588"/>
                <a:gd name="connsiteX17" fmla="*/ 3247200 w 3376800"/>
                <a:gd name="connsiteY17" fmla="*/ 662588 h 698588"/>
                <a:gd name="connsiteX18" fmla="*/ 3333600 w 3376800"/>
                <a:gd name="connsiteY18" fmla="*/ 669788 h 698588"/>
                <a:gd name="connsiteX19" fmla="*/ 3376800 w 3376800"/>
                <a:gd name="connsiteY19" fmla="*/ 698588 h 698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376800" h="698588">
                  <a:moveTo>
                    <a:pt x="0" y="93788"/>
                  </a:moveTo>
                  <a:cubicBezTo>
                    <a:pt x="73800" y="45188"/>
                    <a:pt x="147600" y="-3412"/>
                    <a:pt x="201600" y="188"/>
                  </a:cubicBezTo>
                  <a:cubicBezTo>
                    <a:pt x="255600" y="3788"/>
                    <a:pt x="249600" y="99788"/>
                    <a:pt x="324000" y="115388"/>
                  </a:cubicBezTo>
                  <a:cubicBezTo>
                    <a:pt x="398400" y="130988"/>
                    <a:pt x="561600" y="81788"/>
                    <a:pt x="648000" y="93788"/>
                  </a:cubicBezTo>
                  <a:cubicBezTo>
                    <a:pt x="734400" y="105788"/>
                    <a:pt x="728400" y="176588"/>
                    <a:pt x="842400" y="187388"/>
                  </a:cubicBezTo>
                  <a:cubicBezTo>
                    <a:pt x="956400" y="198188"/>
                    <a:pt x="1237200" y="148988"/>
                    <a:pt x="1332000" y="158588"/>
                  </a:cubicBezTo>
                  <a:cubicBezTo>
                    <a:pt x="1426800" y="168188"/>
                    <a:pt x="1341600" y="240188"/>
                    <a:pt x="1411200" y="244988"/>
                  </a:cubicBezTo>
                  <a:cubicBezTo>
                    <a:pt x="1480800" y="249788"/>
                    <a:pt x="1652400" y="187388"/>
                    <a:pt x="1749600" y="187388"/>
                  </a:cubicBezTo>
                  <a:cubicBezTo>
                    <a:pt x="1846800" y="187388"/>
                    <a:pt x="1929600" y="231788"/>
                    <a:pt x="1994400" y="244988"/>
                  </a:cubicBezTo>
                  <a:cubicBezTo>
                    <a:pt x="2059200" y="258188"/>
                    <a:pt x="2077200" y="258188"/>
                    <a:pt x="2138400" y="266588"/>
                  </a:cubicBezTo>
                  <a:cubicBezTo>
                    <a:pt x="2199600" y="274988"/>
                    <a:pt x="2310000" y="272588"/>
                    <a:pt x="2361600" y="295388"/>
                  </a:cubicBezTo>
                  <a:cubicBezTo>
                    <a:pt x="2413200" y="318188"/>
                    <a:pt x="2419200" y="382988"/>
                    <a:pt x="2448000" y="403388"/>
                  </a:cubicBezTo>
                  <a:cubicBezTo>
                    <a:pt x="2476800" y="423788"/>
                    <a:pt x="2534400" y="417788"/>
                    <a:pt x="2534400" y="417788"/>
                  </a:cubicBezTo>
                  <a:cubicBezTo>
                    <a:pt x="2576400" y="426188"/>
                    <a:pt x="2656800" y="436988"/>
                    <a:pt x="2700000" y="453788"/>
                  </a:cubicBezTo>
                  <a:cubicBezTo>
                    <a:pt x="2743200" y="470588"/>
                    <a:pt x="2732400" y="501788"/>
                    <a:pt x="2793600" y="518588"/>
                  </a:cubicBezTo>
                  <a:cubicBezTo>
                    <a:pt x="2854800" y="535388"/>
                    <a:pt x="3010800" y="540188"/>
                    <a:pt x="3067200" y="554588"/>
                  </a:cubicBezTo>
                  <a:cubicBezTo>
                    <a:pt x="3123600" y="568988"/>
                    <a:pt x="3102000" y="586988"/>
                    <a:pt x="3132000" y="604988"/>
                  </a:cubicBezTo>
                  <a:cubicBezTo>
                    <a:pt x="3162000" y="622988"/>
                    <a:pt x="3213600" y="651788"/>
                    <a:pt x="3247200" y="662588"/>
                  </a:cubicBezTo>
                  <a:cubicBezTo>
                    <a:pt x="3280800" y="673388"/>
                    <a:pt x="3312000" y="663788"/>
                    <a:pt x="3333600" y="669788"/>
                  </a:cubicBezTo>
                  <a:cubicBezTo>
                    <a:pt x="3355200" y="675788"/>
                    <a:pt x="3366000" y="687188"/>
                    <a:pt x="3376800" y="698588"/>
                  </a:cubicBezTo>
                </a:path>
              </a:pathLst>
            </a:custGeom>
            <a:noFill/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  <a:cs typeface="+mj-lt"/>
              </a:endParaRPr>
            </a:p>
          </p:txBody>
        </p:sp>
      </p:grpSp>
      <p:sp>
        <p:nvSpPr>
          <p:cNvPr id="68" name="Google Shape;898;p88"/>
          <p:cNvSpPr txBox="1"/>
          <p:nvPr/>
        </p:nvSpPr>
        <p:spPr>
          <a:xfrm>
            <a:off x="1044521" y="2611454"/>
            <a:ext cx="447745" cy="158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lvl="7">
              <a:lnSpc>
                <a:spcPct val="115000"/>
              </a:lnSpc>
            </a:pPr>
            <a:r>
              <a:rPr lang="en-US" sz="600" b="1" dirty="0">
                <a:solidFill>
                  <a:schemeClr val="accent5"/>
                </a:solidFill>
                <a:latin typeface="+mj-lt"/>
                <a:ea typeface="Montserrat"/>
                <a:cs typeface="+mj-lt"/>
                <a:sym typeface="Montserrat"/>
              </a:rPr>
              <a:t>Model</a:t>
            </a:r>
            <a:endParaRPr lang="en-US" sz="600" b="1" dirty="0">
              <a:solidFill>
                <a:schemeClr val="accent5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sp>
        <p:nvSpPr>
          <p:cNvPr id="69" name="Google Shape;898;p88"/>
          <p:cNvSpPr txBox="1"/>
          <p:nvPr/>
        </p:nvSpPr>
        <p:spPr>
          <a:xfrm>
            <a:off x="1199754" y="2990406"/>
            <a:ext cx="752254" cy="158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lvl="7">
              <a:lnSpc>
                <a:spcPct val="115000"/>
              </a:lnSpc>
            </a:pPr>
            <a:r>
              <a:rPr lang="en-US" sz="600" b="1" dirty="0">
                <a:solidFill>
                  <a:srgbClr val="7030A0"/>
                </a:solidFill>
                <a:latin typeface="+mj-lt"/>
                <a:ea typeface="Montserrat"/>
                <a:cs typeface="+mj-lt"/>
                <a:sym typeface="Montserrat"/>
              </a:rPr>
              <a:t>Threshold</a:t>
            </a:r>
            <a:endParaRPr lang="en-US" sz="600" b="1" dirty="0">
              <a:solidFill>
                <a:srgbClr val="7030A0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grpSp>
        <p:nvGrpSpPr>
          <p:cNvPr id="82" name="Group 81"/>
          <p:cNvGrpSpPr/>
          <p:nvPr/>
        </p:nvGrpSpPr>
        <p:grpSpPr>
          <a:xfrm>
            <a:off x="665769" y="4055709"/>
            <a:ext cx="1123636" cy="379461"/>
            <a:chOff x="227595" y="3266310"/>
            <a:chExt cx="1123636" cy="379461"/>
          </a:xfrm>
        </p:grpSpPr>
        <p:sp>
          <p:nvSpPr>
            <p:cNvPr id="70" name="Rectangle 69"/>
            <p:cNvSpPr/>
            <p:nvPr/>
          </p:nvSpPr>
          <p:spPr>
            <a:xfrm>
              <a:off x="227595" y="3266310"/>
              <a:ext cx="146536" cy="133388"/>
            </a:xfrm>
            <a:prstGeom prst="rect">
              <a:avLst/>
            </a:prstGeom>
            <a:solidFill>
              <a:srgbClr val="92D050">
                <a:alpha val="25000"/>
              </a:srgbClr>
            </a:solidFill>
            <a:ln w="127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  <a:cs typeface="+mj-lt"/>
              </a:endParaRP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227595" y="3500021"/>
              <a:ext cx="146536" cy="133388"/>
            </a:xfrm>
            <a:prstGeom prst="rect">
              <a:avLst/>
            </a:prstGeom>
            <a:solidFill>
              <a:srgbClr val="FF0000">
                <a:alpha val="25000"/>
              </a:srgbClr>
            </a:solidFill>
            <a:ln w="127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  <a:cs typeface="+mj-lt"/>
              </a:endParaRPr>
            </a:p>
          </p:txBody>
        </p:sp>
        <p:sp>
          <p:nvSpPr>
            <p:cNvPr id="72" name="Google Shape;898;p88"/>
            <p:cNvSpPr txBox="1"/>
            <p:nvPr/>
          </p:nvSpPr>
          <p:spPr>
            <a:xfrm>
              <a:off x="410894" y="3266310"/>
              <a:ext cx="788080" cy="1587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4" tIns="9144" rIns="9144" bIns="9144" anchor="t" anchorCtr="0">
              <a:spAutoFit/>
            </a:bodyPr>
            <a:lstStyle/>
            <a:p>
              <a:pPr lvl="7">
                <a:lnSpc>
                  <a:spcPct val="115000"/>
                </a:lnSpc>
              </a:pPr>
              <a:r>
                <a:rPr lang="en-US" sz="600" dirty="0">
                  <a:solidFill>
                    <a:schemeClr val="accent6"/>
                  </a:solidFill>
                  <a:latin typeface="+mj-lt"/>
                  <a:ea typeface="Montserrat"/>
                  <a:cs typeface="+mj-lt"/>
                  <a:sym typeface="Montserrat"/>
                </a:rPr>
                <a:t>Acceptable</a:t>
              </a:r>
              <a:endParaRPr lang="en-US" sz="6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endParaRPr>
            </a:p>
          </p:txBody>
        </p:sp>
        <p:sp>
          <p:nvSpPr>
            <p:cNvPr id="73" name="Google Shape;898;p88"/>
            <p:cNvSpPr txBox="1"/>
            <p:nvPr/>
          </p:nvSpPr>
          <p:spPr>
            <a:xfrm>
              <a:off x="410894" y="3487054"/>
              <a:ext cx="940337" cy="1587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4" tIns="9144" rIns="9144" bIns="9144" anchor="t" anchorCtr="0">
              <a:spAutoFit/>
            </a:bodyPr>
            <a:lstStyle/>
            <a:p>
              <a:pPr lvl="7">
                <a:lnSpc>
                  <a:spcPct val="115000"/>
                </a:lnSpc>
              </a:pPr>
              <a:r>
                <a:rPr lang="en-US" sz="600" dirty="0">
                  <a:solidFill>
                    <a:schemeClr val="accent6"/>
                  </a:solidFill>
                  <a:latin typeface="+mj-lt"/>
                  <a:ea typeface="Montserrat"/>
                  <a:cs typeface="+mj-lt"/>
                  <a:sym typeface="Montserrat"/>
                </a:rPr>
                <a:t>Unacceptable</a:t>
              </a:r>
              <a:endParaRPr lang="en-US" sz="6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endParaRPr>
            </a:p>
          </p:txBody>
        </p:sp>
      </p:grpSp>
      <p:sp>
        <p:nvSpPr>
          <p:cNvPr id="80" name="Google Shape;898;p88"/>
          <p:cNvSpPr txBox="1"/>
          <p:nvPr/>
        </p:nvSpPr>
        <p:spPr>
          <a:xfrm>
            <a:off x="3550917" y="1285753"/>
            <a:ext cx="2736114" cy="2662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How do we do this?</a:t>
            </a:r>
            <a:endParaRPr lang="en-US" sz="14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cxnSp>
        <p:nvCxnSpPr>
          <p:cNvPr id="87" name="Straight Connector 86"/>
          <p:cNvCxnSpPr/>
          <p:nvPr/>
        </p:nvCxnSpPr>
        <p:spPr>
          <a:xfrm>
            <a:off x="3355928" y="1237222"/>
            <a:ext cx="0" cy="3573929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93100" y="420575"/>
            <a:ext cx="8181300" cy="502800"/>
          </a:xfrm>
        </p:spPr>
        <p:txBody>
          <a:bodyPr/>
          <a:lstStyle/>
          <a:p>
            <a:r>
              <a:rPr lang="en-US" dirty="0"/>
              <a:t>Maintenance</a:t>
            </a:r>
            <a:endParaRPr lang="en-US" dirty="0"/>
          </a:p>
        </p:txBody>
      </p:sp>
      <p:sp>
        <p:nvSpPr>
          <p:cNvPr id="5" name="Google Shape;898;p88"/>
          <p:cNvSpPr txBox="1"/>
          <p:nvPr/>
        </p:nvSpPr>
        <p:spPr>
          <a:xfrm>
            <a:off x="513524" y="1286605"/>
            <a:ext cx="2736114" cy="2662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What do we want to do? </a:t>
            </a:r>
            <a:endParaRPr lang="en-US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grpSp>
        <p:nvGrpSpPr>
          <p:cNvPr id="91" name="Group 90"/>
          <p:cNvGrpSpPr/>
          <p:nvPr/>
        </p:nvGrpSpPr>
        <p:grpSpPr>
          <a:xfrm>
            <a:off x="7331103" y="141172"/>
            <a:ext cx="914400" cy="914400"/>
            <a:chOff x="7331103" y="141172"/>
            <a:chExt cx="914400" cy="914400"/>
          </a:xfrm>
        </p:grpSpPr>
        <p:grpSp>
          <p:nvGrpSpPr>
            <p:cNvPr id="32" name="Group 31"/>
            <p:cNvGrpSpPr/>
            <p:nvPr/>
          </p:nvGrpSpPr>
          <p:grpSpPr>
            <a:xfrm>
              <a:off x="7331103" y="141172"/>
              <a:ext cx="914400" cy="914400"/>
              <a:chOff x="388697" y="2188023"/>
              <a:chExt cx="1695840" cy="1816343"/>
            </a:xfrm>
          </p:grpSpPr>
          <p:grpSp>
            <p:nvGrpSpPr>
              <p:cNvPr id="33" name="Group 32"/>
              <p:cNvGrpSpPr/>
              <p:nvPr/>
            </p:nvGrpSpPr>
            <p:grpSpPr>
              <a:xfrm>
                <a:off x="1190898" y="3138427"/>
                <a:ext cx="58419" cy="768220"/>
                <a:chOff x="1190898" y="3138427"/>
                <a:chExt cx="58419" cy="768220"/>
              </a:xfrm>
            </p:grpSpPr>
            <p:cxnSp>
              <p:nvCxnSpPr>
                <p:cNvPr id="48" name="Connector: Curved 47"/>
                <p:cNvCxnSpPr>
                  <a:stCxn id="38" idx="1"/>
                  <a:endCxn id="39" idx="1"/>
                </p:cNvCxnSpPr>
                <p:nvPr/>
              </p:nvCxnSpPr>
              <p:spPr>
                <a:xfrm rot="10800000">
                  <a:off x="1190898" y="3138427"/>
                  <a:ext cx="12700" cy="768220"/>
                </a:xfrm>
                <a:prstGeom prst="curvedConnector3">
                  <a:avLst>
                    <a:gd name="adj1" fmla="val 2950000"/>
                  </a:avLst>
                </a:prstGeom>
                <a:ln w="19050">
                  <a:solidFill>
                    <a:schemeClr val="accent5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Connector: Curved 48"/>
                <p:cNvCxnSpPr>
                  <a:stCxn id="39" idx="3"/>
                  <a:endCxn id="38" idx="3"/>
                </p:cNvCxnSpPr>
                <p:nvPr/>
              </p:nvCxnSpPr>
              <p:spPr>
                <a:xfrm>
                  <a:off x="1236617" y="3138427"/>
                  <a:ext cx="12700" cy="768220"/>
                </a:xfrm>
                <a:prstGeom prst="curvedConnector3">
                  <a:avLst>
                    <a:gd name="adj1" fmla="val 3000000"/>
                  </a:avLst>
                </a:prstGeom>
                <a:ln w="19050">
                  <a:solidFill>
                    <a:schemeClr val="accent5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4" name="Group 33"/>
              <p:cNvGrpSpPr/>
              <p:nvPr/>
            </p:nvGrpSpPr>
            <p:grpSpPr>
              <a:xfrm>
                <a:off x="1190898" y="2692608"/>
                <a:ext cx="58419" cy="1311758"/>
                <a:chOff x="5889186" y="1248788"/>
                <a:chExt cx="58419" cy="1311758"/>
              </a:xfrm>
            </p:grpSpPr>
            <p:cxnSp>
              <p:nvCxnSpPr>
                <p:cNvPr id="44" name="Connector: Curved 43"/>
                <p:cNvCxnSpPr>
                  <a:stCxn id="46" idx="1"/>
                  <a:endCxn id="47" idx="1"/>
                </p:cNvCxnSpPr>
                <p:nvPr/>
              </p:nvCxnSpPr>
              <p:spPr>
                <a:xfrm rot="10800000">
                  <a:off x="5889186" y="1346507"/>
                  <a:ext cx="12700" cy="1116320"/>
                </a:xfrm>
                <a:prstGeom prst="curvedConnector3">
                  <a:avLst>
                    <a:gd name="adj1" fmla="val 4300000"/>
                  </a:avLst>
                </a:prstGeom>
                <a:ln w="19050">
                  <a:solidFill>
                    <a:schemeClr val="accent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Connector: Curved 44"/>
                <p:cNvCxnSpPr>
                  <a:stCxn id="47" idx="3"/>
                  <a:endCxn id="46" idx="3"/>
                </p:cNvCxnSpPr>
                <p:nvPr/>
              </p:nvCxnSpPr>
              <p:spPr>
                <a:xfrm>
                  <a:off x="5934905" y="1346507"/>
                  <a:ext cx="12700" cy="1116320"/>
                </a:xfrm>
                <a:prstGeom prst="curvedConnector3">
                  <a:avLst>
                    <a:gd name="adj1" fmla="val 4300000"/>
                  </a:avLst>
                </a:prstGeom>
                <a:ln w="19050">
                  <a:solidFill>
                    <a:schemeClr val="accent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6" name="Google Shape;898;p88"/>
                <p:cNvSpPr txBox="1"/>
                <p:nvPr/>
              </p:nvSpPr>
              <p:spPr>
                <a:xfrm>
                  <a:off x="5889186" y="2365108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  <p:sp>
              <p:nvSpPr>
                <p:cNvPr id="47" name="Google Shape;898;p88"/>
                <p:cNvSpPr txBox="1"/>
                <p:nvPr/>
              </p:nvSpPr>
              <p:spPr>
                <a:xfrm>
                  <a:off x="5889186" y="1248788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</p:grpSp>
          <p:sp>
            <p:nvSpPr>
              <p:cNvPr id="35" name="Oval 34"/>
              <p:cNvSpPr/>
              <p:nvPr/>
            </p:nvSpPr>
            <p:spPr>
              <a:xfrm>
                <a:off x="388697" y="2188023"/>
                <a:ext cx="1695840" cy="1807446"/>
              </a:xfrm>
              <a:prstGeom prst="ellipse">
                <a:avLst/>
              </a:prstGeom>
              <a:solidFill>
                <a:schemeClr val="bg1">
                  <a:alpha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+mj-lt"/>
                </a:endParaRPr>
              </a:p>
            </p:txBody>
          </p:sp>
          <p:grpSp>
            <p:nvGrpSpPr>
              <p:cNvPr id="36" name="Group 35"/>
              <p:cNvGrpSpPr/>
              <p:nvPr/>
            </p:nvGrpSpPr>
            <p:grpSpPr>
              <a:xfrm>
                <a:off x="1190898" y="2188023"/>
                <a:ext cx="58419" cy="1816343"/>
                <a:chOff x="7482841" y="2111311"/>
                <a:chExt cx="58419" cy="1816343"/>
              </a:xfrm>
            </p:grpSpPr>
            <p:cxnSp>
              <p:nvCxnSpPr>
                <p:cNvPr id="40" name="Connector: Curved 39"/>
                <p:cNvCxnSpPr>
                  <a:stCxn id="42" idx="1"/>
                  <a:endCxn id="43" idx="1"/>
                </p:cNvCxnSpPr>
                <p:nvPr/>
              </p:nvCxnSpPr>
              <p:spPr>
                <a:xfrm rot="10800000">
                  <a:off x="7482841" y="2209031"/>
                  <a:ext cx="12700" cy="1620905"/>
                </a:xfrm>
                <a:prstGeom prst="curvedConnector3">
                  <a:avLst>
                    <a:gd name="adj1" fmla="val 5850000"/>
                  </a:avLst>
                </a:prstGeom>
                <a:ln w="19050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nector: Curved 40"/>
                <p:cNvCxnSpPr>
                  <a:stCxn id="43" idx="3"/>
                  <a:endCxn id="42" idx="3"/>
                </p:cNvCxnSpPr>
                <p:nvPr/>
              </p:nvCxnSpPr>
              <p:spPr>
                <a:xfrm>
                  <a:off x="7528560" y="2209030"/>
                  <a:ext cx="12700" cy="1620905"/>
                </a:xfrm>
                <a:prstGeom prst="curvedConnector3">
                  <a:avLst>
                    <a:gd name="adj1" fmla="val 6300000"/>
                  </a:avLst>
                </a:prstGeom>
                <a:ln w="19050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2" name="Google Shape;898;p88"/>
                <p:cNvSpPr txBox="1"/>
                <p:nvPr/>
              </p:nvSpPr>
              <p:spPr>
                <a:xfrm>
                  <a:off x="7482841" y="3732216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  <p:sp>
              <p:nvSpPr>
                <p:cNvPr id="43" name="Google Shape;898;p88"/>
                <p:cNvSpPr txBox="1"/>
                <p:nvPr/>
              </p:nvSpPr>
              <p:spPr>
                <a:xfrm>
                  <a:off x="7482841" y="2111311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</p:grpSp>
          <p:grpSp>
            <p:nvGrpSpPr>
              <p:cNvPr id="37" name="Group 36"/>
              <p:cNvGrpSpPr/>
              <p:nvPr/>
            </p:nvGrpSpPr>
            <p:grpSpPr>
              <a:xfrm>
                <a:off x="1190898" y="3040708"/>
                <a:ext cx="45719" cy="963658"/>
                <a:chOff x="5501641" y="2963996"/>
                <a:chExt cx="45719" cy="963658"/>
              </a:xfrm>
            </p:grpSpPr>
            <p:sp>
              <p:nvSpPr>
                <p:cNvPr id="38" name="Google Shape;898;p88"/>
                <p:cNvSpPr txBox="1"/>
                <p:nvPr/>
              </p:nvSpPr>
              <p:spPr>
                <a:xfrm>
                  <a:off x="5501641" y="3732216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  <p:sp>
              <p:nvSpPr>
                <p:cNvPr id="39" name="Google Shape;898;p88"/>
                <p:cNvSpPr txBox="1"/>
                <p:nvPr/>
              </p:nvSpPr>
              <p:spPr>
                <a:xfrm>
                  <a:off x="5501641" y="2963996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</p:grpSp>
        </p:grpSp>
        <p:sp>
          <p:nvSpPr>
            <p:cNvPr id="50" name="Google Shape;898;p88"/>
            <p:cNvSpPr txBox="1"/>
            <p:nvPr/>
          </p:nvSpPr>
          <p:spPr>
            <a:xfrm>
              <a:off x="7436418" y="279815"/>
              <a:ext cx="668161" cy="1069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4" tIns="9144" rIns="9144" bIns="9144" anchor="t" anchorCtr="0">
              <a:spAutoFit/>
            </a:bodyPr>
            <a:lstStyle/>
            <a:p>
              <a:pPr marR="0" lvl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500" b="1" dirty="0">
                  <a:solidFill>
                    <a:schemeClr val="accent4"/>
                  </a:solidFill>
                  <a:latin typeface="+mj-lt"/>
                  <a:ea typeface="Montserrat"/>
                  <a:cs typeface="+mj-lt"/>
                  <a:sym typeface="Montserrat"/>
                </a:rPr>
                <a:t>Maintain</a:t>
              </a:r>
              <a:endParaRPr lang="en-US" sz="500" b="1" dirty="0">
                <a:solidFill>
                  <a:schemeClr val="accent4"/>
                </a:solidFill>
                <a:latin typeface="+mj-lt"/>
                <a:ea typeface="Montserrat"/>
                <a:cs typeface="+mj-lt"/>
                <a:sym typeface="Montserrat"/>
              </a:endParaRPr>
            </a:p>
          </p:txBody>
        </p:sp>
      </p:grpSp>
      <p:sp>
        <p:nvSpPr>
          <p:cNvPr id="58" name="Google Shape;898;p88"/>
          <p:cNvSpPr txBox="1"/>
          <p:nvPr/>
        </p:nvSpPr>
        <p:spPr>
          <a:xfrm>
            <a:off x="3553302" y="1688285"/>
            <a:ext cx="1181634" cy="195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lvl="1">
              <a:lnSpc>
                <a:spcPct val="115000"/>
              </a:lnSpc>
            </a:pP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1) </a:t>
            </a:r>
            <a:r>
              <a:rPr lang="en-US" sz="1000" b="1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Monitoring:</a:t>
            </a: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 </a:t>
            </a:r>
            <a:endParaRPr lang="en-US" sz="10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pic>
        <p:nvPicPr>
          <p:cNvPr id="9" name="Graphic 8" descr="Artificial Intelligence with solid fill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3686919" y="2006128"/>
            <a:ext cx="914400" cy="914400"/>
          </a:xfrm>
          <a:prstGeom prst="rect">
            <a:avLst/>
          </a:prstGeom>
        </p:spPr>
      </p:pic>
      <p:sp>
        <p:nvSpPr>
          <p:cNvPr id="63" name="Google Shape;898;p88"/>
          <p:cNvSpPr txBox="1"/>
          <p:nvPr/>
        </p:nvSpPr>
        <p:spPr>
          <a:xfrm>
            <a:off x="513524" y="1657666"/>
            <a:ext cx="2841622" cy="372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Make sure our model is </a:t>
            </a:r>
            <a:r>
              <a:rPr lang="en-US" sz="1000" b="1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meeting</a:t>
            </a: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 our </a:t>
            </a:r>
            <a:r>
              <a:rPr lang="en-US" sz="1000" b="1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minimum</a:t>
            </a: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 threshold of </a:t>
            </a:r>
            <a:r>
              <a:rPr lang="en-US" sz="1000" b="1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performance</a:t>
            </a: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.</a:t>
            </a:r>
            <a:endParaRPr lang="en-US" sz="10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sp>
        <p:nvSpPr>
          <p:cNvPr id="65" name="Google Shape;898;p88"/>
          <p:cNvSpPr txBox="1"/>
          <p:nvPr/>
        </p:nvSpPr>
        <p:spPr>
          <a:xfrm>
            <a:off x="548824" y="2393551"/>
            <a:ext cx="913466" cy="2037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lvl="7">
              <a:lnSpc>
                <a:spcPct val="115000"/>
              </a:lnSpc>
            </a:pPr>
            <a:r>
              <a:rPr lang="en-US" sz="8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Performance</a:t>
            </a:r>
            <a:endParaRPr lang="en-US" sz="8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sp>
        <p:nvSpPr>
          <p:cNvPr id="66" name="Google Shape;898;p88"/>
          <p:cNvSpPr txBox="1"/>
          <p:nvPr/>
        </p:nvSpPr>
        <p:spPr>
          <a:xfrm>
            <a:off x="2697404" y="3958682"/>
            <a:ext cx="447745" cy="2037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lvl="7">
              <a:lnSpc>
                <a:spcPct val="115000"/>
              </a:lnSpc>
            </a:pPr>
            <a:r>
              <a:rPr lang="en-US" sz="8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Time</a:t>
            </a:r>
            <a:endParaRPr lang="en-US" sz="8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grpSp>
        <p:nvGrpSpPr>
          <p:cNvPr id="67" name="Group 66"/>
          <p:cNvGrpSpPr/>
          <p:nvPr/>
        </p:nvGrpSpPr>
        <p:grpSpPr>
          <a:xfrm>
            <a:off x="601578" y="2588378"/>
            <a:ext cx="2471921" cy="1361347"/>
            <a:chOff x="2771334" y="1350498"/>
            <a:chExt cx="3453614" cy="1069145"/>
          </a:xfrm>
        </p:grpSpPr>
        <p:sp>
          <p:nvSpPr>
            <p:cNvPr id="74" name="Rectangle 73"/>
            <p:cNvSpPr/>
            <p:nvPr/>
          </p:nvSpPr>
          <p:spPr>
            <a:xfrm>
              <a:off x="2778369" y="1800665"/>
              <a:ext cx="3446579" cy="618978"/>
            </a:xfrm>
            <a:prstGeom prst="rect">
              <a:avLst/>
            </a:prstGeom>
            <a:solidFill>
              <a:srgbClr val="FF0000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  <a:cs typeface="+mj-lt"/>
              </a:endParaRP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2778369" y="1350498"/>
              <a:ext cx="3446579" cy="450166"/>
            </a:xfrm>
            <a:prstGeom prst="rect">
              <a:avLst/>
            </a:prstGeom>
            <a:solidFill>
              <a:srgbClr val="92D050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  <a:cs typeface="+mj-lt"/>
              </a:endParaRPr>
            </a:p>
          </p:txBody>
        </p:sp>
        <p:cxnSp>
          <p:nvCxnSpPr>
            <p:cNvPr id="76" name="Straight Connector 75"/>
            <p:cNvCxnSpPr/>
            <p:nvPr/>
          </p:nvCxnSpPr>
          <p:spPr>
            <a:xfrm>
              <a:off x="2778369" y="1350498"/>
              <a:ext cx="0" cy="1069145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flipH="1">
              <a:off x="2771335" y="2419643"/>
              <a:ext cx="3446585" cy="0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flipH="1">
              <a:off x="2771335" y="1807699"/>
              <a:ext cx="3446585" cy="0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Freeform: Shape 78"/>
            <p:cNvSpPr/>
            <p:nvPr/>
          </p:nvSpPr>
          <p:spPr>
            <a:xfrm>
              <a:off x="2771334" y="1432751"/>
              <a:ext cx="3446581" cy="698588"/>
            </a:xfrm>
            <a:custGeom>
              <a:avLst/>
              <a:gdLst>
                <a:gd name="connsiteX0" fmla="*/ 0 w 3376800"/>
                <a:gd name="connsiteY0" fmla="*/ 93788 h 698588"/>
                <a:gd name="connsiteX1" fmla="*/ 201600 w 3376800"/>
                <a:gd name="connsiteY1" fmla="*/ 188 h 698588"/>
                <a:gd name="connsiteX2" fmla="*/ 324000 w 3376800"/>
                <a:gd name="connsiteY2" fmla="*/ 115388 h 698588"/>
                <a:gd name="connsiteX3" fmla="*/ 648000 w 3376800"/>
                <a:gd name="connsiteY3" fmla="*/ 93788 h 698588"/>
                <a:gd name="connsiteX4" fmla="*/ 842400 w 3376800"/>
                <a:gd name="connsiteY4" fmla="*/ 187388 h 698588"/>
                <a:gd name="connsiteX5" fmla="*/ 1332000 w 3376800"/>
                <a:gd name="connsiteY5" fmla="*/ 158588 h 698588"/>
                <a:gd name="connsiteX6" fmla="*/ 1411200 w 3376800"/>
                <a:gd name="connsiteY6" fmla="*/ 244988 h 698588"/>
                <a:gd name="connsiteX7" fmla="*/ 1749600 w 3376800"/>
                <a:gd name="connsiteY7" fmla="*/ 187388 h 698588"/>
                <a:gd name="connsiteX8" fmla="*/ 1994400 w 3376800"/>
                <a:gd name="connsiteY8" fmla="*/ 244988 h 698588"/>
                <a:gd name="connsiteX9" fmla="*/ 2138400 w 3376800"/>
                <a:gd name="connsiteY9" fmla="*/ 266588 h 698588"/>
                <a:gd name="connsiteX10" fmla="*/ 2361600 w 3376800"/>
                <a:gd name="connsiteY10" fmla="*/ 295388 h 698588"/>
                <a:gd name="connsiteX11" fmla="*/ 2448000 w 3376800"/>
                <a:gd name="connsiteY11" fmla="*/ 403388 h 698588"/>
                <a:gd name="connsiteX12" fmla="*/ 2534400 w 3376800"/>
                <a:gd name="connsiteY12" fmla="*/ 417788 h 698588"/>
                <a:gd name="connsiteX13" fmla="*/ 2700000 w 3376800"/>
                <a:gd name="connsiteY13" fmla="*/ 453788 h 698588"/>
                <a:gd name="connsiteX14" fmla="*/ 2793600 w 3376800"/>
                <a:gd name="connsiteY14" fmla="*/ 518588 h 698588"/>
                <a:gd name="connsiteX15" fmla="*/ 3067200 w 3376800"/>
                <a:gd name="connsiteY15" fmla="*/ 554588 h 698588"/>
                <a:gd name="connsiteX16" fmla="*/ 3132000 w 3376800"/>
                <a:gd name="connsiteY16" fmla="*/ 604988 h 698588"/>
                <a:gd name="connsiteX17" fmla="*/ 3247200 w 3376800"/>
                <a:gd name="connsiteY17" fmla="*/ 662588 h 698588"/>
                <a:gd name="connsiteX18" fmla="*/ 3333600 w 3376800"/>
                <a:gd name="connsiteY18" fmla="*/ 669788 h 698588"/>
                <a:gd name="connsiteX19" fmla="*/ 3376800 w 3376800"/>
                <a:gd name="connsiteY19" fmla="*/ 698588 h 698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376800" h="698588">
                  <a:moveTo>
                    <a:pt x="0" y="93788"/>
                  </a:moveTo>
                  <a:cubicBezTo>
                    <a:pt x="73800" y="45188"/>
                    <a:pt x="147600" y="-3412"/>
                    <a:pt x="201600" y="188"/>
                  </a:cubicBezTo>
                  <a:cubicBezTo>
                    <a:pt x="255600" y="3788"/>
                    <a:pt x="249600" y="99788"/>
                    <a:pt x="324000" y="115388"/>
                  </a:cubicBezTo>
                  <a:cubicBezTo>
                    <a:pt x="398400" y="130988"/>
                    <a:pt x="561600" y="81788"/>
                    <a:pt x="648000" y="93788"/>
                  </a:cubicBezTo>
                  <a:cubicBezTo>
                    <a:pt x="734400" y="105788"/>
                    <a:pt x="728400" y="176588"/>
                    <a:pt x="842400" y="187388"/>
                  </a:cubicBezTo>
                  <a:cubicBezTo>
                    <a:pt x="956400" y="198188"/>
                    <a:pt x="1237200" y="148988"/>
                    <a:pt x="1332000" y="158588"/>
                  </a:cubicBezTo>
                  <a:cubicBezTo>
                    <a:pt x="1426800" y="168188"/>
                    <a:pt x="1341600" y="240188"/>
                    <a:pt x="1411200" y="244988"/>
                  </a:cubicBezTo>
                  <a:cubicBezTo>
                    <a:pt x="1480800" y="249788"/>
                    <a:pt x="1652400" y="187388"/>
                    <a:pt x="1749600" y="187388"/>
                  </a:cubicBezTo>
                  <a:cubicBezTo>
                    <a:pt x="1846800" y="187388"/>
                    <a:pt x="1929600" y="231788"/>
                    <a:pt x="1994400" y="244988"/>
                  </a:cubicBezTo>
                  <a:cubicBezTo>
                    <a:pt x="2059200" y="258188"/>
                    <a:pt x="2077200" y="258188"/>
                    <a:pt x="2138400" y="266588"/>
                  </a:cubicBezTo>
                  <a:cubicBezTo>
                    <a:pt x="2199600" y="274988"/>
                    <a:pt x="2310000" y="272588"/>
                    <a:pt x="2361600" y="295388"/>
                  </a:cubicBezTo>
                  <a:cubicBezTo>
                    <a:pt x="2413200" y="318188"/>
                    <a:pt x="2419200" y="382988"/>
                    <a:pt x="2448000" y="403388"/>
                  </a:cubicBezTo>
                  <a:cubicBezTo>
                    <a:pt x="2476800" y="423788"/>
                    <a:pt x="2534400" y="417788"/>
                    <a:pt x="2534400" y="417788"/>
                  </a:cubicBezTo>
                  <a:cubicBezTo>
                    <a:pt x="2576400" y="426188"/>
                    <a:pt x="2656800" y="436988"/>
                    <a:pt x="2700000" y="453788"/>
                  </a:cubicBezTo>
                  <a:cubicBezTo>
                    <a:pt x="2743200" y="470588"/>
                    <a:pt x="2732400" y="501788"/>
                    <a:pt x="2793600" y="518588"/>
                  </a:cubicBezTo>
                  <a:cubicBezTo>
                    <a:pt x="2854800" y="535388"/>
                    <a:pt x="3010800" y="540188"/>
                    <a:pt x="3067200" y="554588"/>
                  </a:cubicBezTo>
                  <a:cubicBezTo>
                    <a:pt x="3123600" y="568988"/>
                    <a:pt x="3102000" y="586988"/>
                    <a:pt x="3132000" y="604988"/>
                  </a:cubicBezTo>
                  <a:cubicBezTo>
                    <a:pt x="3162000" y="622988"/>
                    <a:pt x="3213600" y="651788"/>
                    <a:pt x="3247200" y="662588"/>
                  </a:cubicBezTo>
                  <a:cubicBezTo>
                    <a:pt x="3280800" y="673388"/>
                    <a:pt x="3312000" y="663788"/>
                    <a:pt x="3333600" y="669788"/>
                  </a:cubicBezTo>
                  <a:cubicBezTo>
                    <a:pt x="3355200" y="675788"/>
                    <a:pt x="3366000" y="687188"/>
                    <a:pt x="3376800" y="698588"/>
                  </a:cubicBezTo>
                </a:path>
              </a:pathLst>
            </a:custGeom>
            <a:noFill/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  <a:cs typeface="+mj-lt"/>
              </a:endParaRPr>
            </a:p>
          </p:txBody>
        </p:sp>
      </p:grpSp>
      <p:sp>
        <p:nvSpPr>
          <p:cNvPr id="68" name="Google Shape;898;p88"/>
          <p:cNvSpPr txBox="1"/>
          <p:nvPr/>
        </p:nvSpPr>
        <p:spPr>
          <a:xfrm>
            <a:off x="1044521" y="2611454"/>
            <a:ext cx="447745" cy="158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lvl="7">
              <a:lnSpc>
                <a:spcPct val="115000"/>
              </a:lnSpc>
            </a:pPr>
            <a:r>
              <a:rPr lang="en-US" sz="600" b="1" dirty="0">
                <a:solidFill>
                  <a:schemeClr val="accent5"/>
                </a:solidFill>
                <a:latin typeface="+mj-lt"/>
                <a:ea typeface="Montserrat"/>
                <a:cs typeface="+mj-lt"/>
                <a:sym typeface="Montserrat"/>
              </a:rPr>
              <a:t>Model</a:t>
            </a:r>
            <a:endParaRPr lang="en-US" sz="600" b="1" dirty="0">
              <a:solidFill>
                <a:schemeClr val="accent5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sp>
        <p:nvSpPr>
          <p:cNvPr id="69" name="Google Shape;898;p88"/>
          <p:cNvSpPr txBox="1"/>
          <p:nvPr/>
        </p:nvSpPr>
        <p:spPr>
          <a:xfrm>
            <a:off x="1199754" y="2990406"/>
            <a:ext cx="752254" cy="158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lvl="7">
              <a:lnSpc>
                <a:spcPct val="115000"/>
              </a:lnSpc>
            </a:pPr>
            <a:r>
              <a:rPr lang="en-US" sz="600" b="1" dirty="0">
                <a:solidFill>
                  <a:srgbClr val="7030A0"/>
                </a:solidFill>
                <a:latin typeface="+mj-lt"/>
                <a:ea typeface="Montserrat"/>
                <a:cs typeface="+mj-lt"/>
                <a:sym typeface="Montserrat"/>
              </a:rPr>
              <a:t>Threshold</a:t>
            </a:r>
            <a:endParaRPr lang="en-US" sz="600" b="1" dirty="0">
              <a:solidFill>
                <a:srgbClr val="7030A0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grpSp>
        <p:nvGrpSpPr>
          <p:cNvPr id="82" name="Group 81"/>
          <p:cNvGrpSpPr/>
          <p:nvPr/>
        </p:nvGrpSpPr>
        <p:grpSpPr>
          <a:xfrm>
            <a:off x="665769" y="4055709"/>
            <a:ext cx="1123636" cy="379461"/>
            <a:chOff x="227595" y="3266310"/>
            <a:chExt cx="1123636" cy="379461"/>
          </a:xfrm>
        </p:grpSpPr>
        <p:sp>
          <p:nvSpPr>
            <p:cNvPr id="70" name="Rectangle 69"/>
            <p:cNvSpPr/>
            <p:nvPr/>
          </p:nvSpPr>
          <p:spPr>
            <a:xfrm>
              <a:off x="227595" y="3266310"/>
              <a:ext cx="146536" cy="133388"/>
            </a:xfrm>
            <a:prstGeom prst="rect">
              <a:avLst/>
            </a:prstGeom>
            <a:solidFill>
              <a:srgbClr val="92D050">
                <a:alpha val="25000"/>
              </a:srgbClr>
            </a:solidFill>
            <a:ln w="127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  <a:cs typeface="+mj-lt"/>
              </a:endParaRP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227595" y="3500021"/>
              <a:ext cx="146536" cy="133388"/>
            </a:xfrm>
            <a:prstGeom prst="rect">
              <a:avLst/>
            </a:prstGeom>
            <a:solidFill>
              <a:srgbClr val="FF0000">
                <a:alpha val="25000"/>
              </a:srgbClr>
            </a:solidFill>
            <a:ln w="127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  <a:cs typeface="+mj-lt"/>
              </a:endParaRPr>
            </a:p>
          </p:txBody>
        </p:sp>
        <p:sp>
          <p:nvSpPr>
            <p:cNvPr id="72" name="Google Shape;898;p88"/>
            <p:cNvSpPr txBox="1"/>
            <p:nvPr/>
          </p:nvSpPr>
          <p:spPr>
            <a:xfrm>
              <a:off x="410894" y="3266310"/>
              <a:ext cx="788080" cy="1587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4" tIns="9144" rIns="9144" bIns="9144" anchor="t" anchorCtr="0">
              <a:spAutoFit/>
            </a:bodyPr>
            <a:lstStyle/>
            <a:p>
              <a:pPr lvl="7">
                <a:lnSpc>
                  <a:spcPct val="115000"/>
                </a:lnSpc>
              </a:pPr>
              <a:r>
                <a:rPr lang="en-US" sz="600" dirty="0">
                  <a:solidFill>
                    <a:schemeClr val="accent6"/>
                  </a:solidFill>
                  <a:latin typeface="+mj-lt"/>
                  <a:ea typeface="Montserrat"/>
                  <a:cs typeface="+mj-lt"/>
                  <a:sym typeface="Montserrat"/>
                </a:rPr>
                <a:t>Acceptable</a:t>
              </a:r>
              <a:endParaRPr lang="en-US" sz="6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endParaRPr>
            </a:p>
          </p:txBody>
        </p:sp>
        <p:sp>
          <p:nvSpPr>
            <p:cNvPr id="73" name="Google Shape;898;p88"/>
            <p:cNvSpPr txBox="1"/>
            <p:nvPr/>
          </p:nvSpPr>
          <p:spPr>
            <a:xfrm>
              <a:off x="410894" y="3487054"/>
              <a:ext cx="940337" cy="1587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4" tIns="9144" rIns="9144" bIns="9144" anchor="t" anchorCtr="0">
              <a:spAutoFit/>
            </a:bodyPr>
            <a:lstStyle/>
            <a:p>
              <a:pPr lvl="7">
                <a:lnSpc>
                  <a:spcPct val="115000"/>
                </a:lnSpc>
              </a:pPr>
              <a:r>
                <a:rPr lang="en-US" sz="600" dirty="0">
                  <a:solidFill>
                    <a:schemeClr val="accent6"/>
                  </a:solidFill>
                  <a:latin typeface="+mj-lt"/>
                  <a:ea typeface="Montserrat"/>
                  <a:cs typeface="+mj-lt"/>
                  <a:sym typeface="Montserrat"/>
                </a:rPr>
                <a:t>Unacceptable</a:t>
              </a:r>
              <a:endParaRPr lang="en-US" sz="6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endParaRPr>
            </a:p>
          </p:txBody>
        </p:sp>
      </p:grpSp>
      <p:sp>
        <p:nvSpPr>
          <p:cNvPr id="80" name="Google Shape;898;p88"/>
          <p:cNvSpPr txBox="1"/>
          <p:nvPr/>
        </p:nvSpPr>
        <p:spPr>
          <a:xfrm>
            <a:off x="3550917" y="1285753"/>
            <a:ext cx="2736114" cy="2662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How do we do this?</a:t>
            </a:r>
            <a:endParaRPr lang="en-US" sz="14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sp>
        <p:nvSpPr>
          <p:cNvPr id="83" name="Google Shape;898;p88"/>
          <p:cNvSpPr txBox="1"/>
          <p:nvPr/>
        </p:nvSpPr>
        <p:spPr>
          <a:xfrm>
            <a:off x="4601319" y="2288838"/>
            <a:ext cx="1181634" cy="195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lvl="1">
              <a:lnSpc>
                <a:spcPct val="115000"/>
              </a:lnSpc>
            </a:pPr>
            <a:r>
              <a:rPr lang="en-US" sz="1000" dirty="0">
                <a:solidFill>
                  <a:schemeClr val="accent5"/>
                </a:solidFill>
                <a:latin typeface="+mj-lt"/>
                <a:ea typeface="Montserrat"/>
                <a:cs typeface="+mj-lt"/>
                <a:sym typeface="Montserrat"/>
              </a:rPr>
              <a:t>Model Predictions</a:t>
            </a:r>
            <a:endParaRPr lang="en-US" sz="1000" dirty="0">
              <a:solidFill>
                <a:schemeClr val="accent5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cxnSp>
        <p:nvCxnSpPr>
          <p:cNvPr id="87" name="Straight Connector 86"/>
          <p:cNvCxnSpPr/>
          <p:nvPr/>
        </p:nvCxnSpPr>
        <p:spPr>
          <a:xfrm>
            <a:off x="3355928" y="1237222"/>
            <a:ext cx="0" cy="3573929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93100" y="420575"/>
            <a:ext cx="8181300" cy="502800"/>
          </a:xfrm>
        </p:spPr>
        <p:txBody>
          <a:bodyPr/>
          <a:lstStyle/>
          <a:p>
            <a:r>
              <a:rPr lang="en-US" dirty="0"/>
              <a:t>Maintenance</a:t>
            </a:r>
            <a:endParaRPr lang="en-US" dirty="0"/>
          </a:p>
        </p:txBody>
      </p:sp>
      <p:sp>
        <p:nvSpPr>
          <p:cNvPr id="5" name="Google Shape;898;p88"/>
          <p:cNvSpPr txBox="1"/>
          <p:nvPr/>
        </p:nvSpPr>
        <p:spPr>
          <a:xfrm>
            <a:off x="513524" y="1286605"/>
            <a:ext cx="2736114" cy="2662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What do we want to do? </a:t>
            </a:r>
            <a:endParaRPr lang="en-US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grpSp>
        <p:nvGrpSpPr>
          <p:cNvPr id="91" name="Group 90"/>
          <p:cNvGrpSpPr/>
          <p:nvPr/>
        </p:nvGrpSpPr>
        <p:grpSpPr>
          <a:xfrm>
            <a:off x="7331103" y="141172"/>
            <a:ext cx="914400" cy="914400"/>
            <a:chOff x="7331103" y="141172"/>
            <a:chExt cx="914400" cy="914400"/>
          </a:xfrm>
        </p:grpSpPr>
        <p:grpSp>
          <p:nvGrpSpPr>
            <p:cNvPr id="32" name="Group 31"/>
            <p:cNvGrpSpPr/>
            <p:nvPr/>
          </p:nvGrpSpPr>
          <p:grpSpPr>
            <a:xfrm>
              <a:off x="7331103" y="141172"/>
              <a:ext cx="914400" cy="914400"/>
              <a:chOff x="388697" y="2188023"/>
              <a:chExt cx="1695840" cy="1816343"/>
            </a:xfrm>
          </p:grpSpPr>
          <p:grpSp>
            <p:nvGrpSpPr>
              <p:cNvPr id="33" name="Group 32"/>
              <p:cNvGrpSpPr/>
              <p:nvPr/>
            </p:nvGrpSpPr>
            <p:grpSpPr>
              <a:xfrm>
                <a:off x="1190898" y="3138427"/>
                <a:ext cx="58419" cy="768220"/>
                <a:chOff x="1190898" y="3138427"/>
                <a:chExt cx="58419" cy="768220"/>
              </a:xfrm>
            </p:grpSpPr>
            <p:cxnSp>
              <p:nvCxnSpPr>
                <p:cNvPr id="48" name="Connector: Curved 47"/>
                <p:cNvCxnSpPr>
                  <a:stCxn id="38" idx="1"/>
                  <a:endCxn id="39" idx="1"/>
                </p:cNvCxnSpPr>
                <p:nvPr/>
              </p:nvCxnSpPr>
              <p:spPr>
                <a:xfrm rot="10800000">
                  <a:off x="1190898" y="3138427"/>
                  <a:ext cx="12700" cy="768220"/>
                </a:xfrm>
                <a:prstGeom prst="curvedConnector3">
                  <a:avLst>
                    <a:gd name="adj1" fmla="val 2950000"/>
                  </a:avLst>
                </a:prstGeom>
                <a:ln w="19050">
                  <a:solidFill>
                    <a:schemeClr val="accent5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Connector: Curved 48"/>
                <p:cNvCxnSpPr>
                  <a:stCxn id="39" idx="3"/>
                  <a:endCxn id="38" idx="3"/>
                </p:cNvCxnSpPr>
                <p:nvPr/>
              </p:nvCxnSpPr>
              <p:spPr>
                <a:xfrm>
                  <a:off x="1236617" y="3138427"/>
                  <a:ext cx="12700" cy="768220"/>
                </a:xfrm>
                <a:prstGeom prst="curvedConnector3">
                  <a:avLst>
                    <a:gd name="adj1" fmla="val 3000000"/>
                  </a:avLst>
                </a:prstGeom>
                <a:ln w="19050">
                  <a:solidFill>
                    <a:schemeClr val="accent5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4" name="Group 33"/>
              <p:cNvGrpSpPr/>
              <p:nvPr/>
            </p:nvGrpSpPr>
            <p:grpSpPr>
              <a:xfrm>
                <a:off x="1190898" y="2692608"/>
                <a:ext cx="58419" cy="1311758"/>
                <a:chOff x="5889186" y="1248788"/>
                <a:chExt cx="58419" cy="1311758"/>
              </a:xfrm>
            </p:grpSpPr>
            <p:cxnSp>
              <p:nvCxnSpPr>
                <p:cNvPr id="44" name="Connector: Curved 43"/>
                <p:cNvCxnSpPr>
                  <a:stCxn id="46" idx="1"/>
                  <a:endCxn id="47" idx="1"/>
                </p:cNvCxnSpPr>
                <p:nvPr/>
              </p:nvCxnSpPr>
              <p:spPr>
                <a:xfrm rot="10800000">
                  <a:off x="5889186" y="1346507"/>
                  <a:ext cx="12700" cy="1116320"/>
                </a:xfrm>
                <a:prstGeom prst="curvedConnector3">
                  <a:avLst>
                    <a:gd name="adj1" fmla="val 4300000"/>
                  </a:avLst>
                </a:prstGeom>
                <a:ln w="19050">
                  <a:solidFill>
                    <a:schemeClr val="accent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Connector: Curved 44"/>
                <p:cNvCxnSpPr>
                  <a:stCxn id="47" idx="3"/>
                  <a:endCxn id="46" idx="3"/>
                </p:cNvCxnSpPr>
                <p:nvPr/>
              </p:nvCxnSpPr>
              <p:spPr>
                <a:xfrm>
                  <a:off x="5934905" y="1346507"/>
                  <a:ext cx="12700" cy="1116320"/>
                </a:xfrm>
                <a:prstGeom prst="curvedConnector3">
                  <a:avLst>
                    <a:gd name="adj1" fmla="val 4300000"/>
                  </a:avLst>
                </a:prstGeom>
                <a:ln w="19050">
                  <a:solidFill>
                    <a:schemeClr val="accent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6" name="Google Shape;898;p88"/>
                <p:cNvSpPr txBox="1"/>
                <p:nvPr/>
              </p:nvSpPr>
              <p:spPr>
                <a:xfrm>
                  <a:off x="5889186" y="2365108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  <p:sp>
              <p:nvSpPr>
                <p:cNvPr id="47" name="Google Shape;898;p88"/>
                <p:cNvSpPr txBox="1"/>
                <p:nvPr/>
              </p:nvSpPr>
              <p:spPr>
                <a:xfrm>
                  <a:off x="5889186" y="1248788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</p:grpSp>
          <p:sp>
            <p:nvSpPr>
              <p:cNvPr id="35" name="Oval 34"/>
              <p:cNvSpPr/>
              <p:nvPr/>
            </p:nvSpPr>
            <p:spPr>
              <a:xfrm>
                <a:off x="388697" y="2188023"/>
                <a:ext cx="1695840" cy="1807446"/>
              </a:xfrm>
              <a:prstGeom prst="ellipse">
                <a:avLst/>
              </a:prstGeom>
              <a:solidFill>
                <a:schemeClr val="bg1">
                  <a:alpha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+mj-lt"/>
                </a:endParaRPr>
              </a:p>
            </p:txBody>
          </p:sp>
          <p:grpSp>
            <p:nvGrpSpPr>
              <p:cNvPr id="36" name="Group 35"/>
              <p:cNvGrpSpPr/>
              <p:nvPr/>
            </p:nvGrpSpPr>
            <p:grpSpPr>
              <a:xfrm>
                <a:off x="1190898" y="2188023"/>
                <a:ext cx="58419" cy="1816343"/>
                <a:chOff x="7482841" y="2111311"/>
                <a:chExt cx="58419" cy="1816343"/>
              </a:xfrm>
            </p:grpSpPr>
            <p:cxnSp>
              <p:nvCxnSpPr>
                <p:cNvPr id="40" name="Connector: Curved 39"/>
                <p:cNvCxnSpPr>
                  <a:stCxn id="42" idx="1"/>
                  <a:endCxn id="43" idx="1"/>
                </p:cNvCxnSpPr>
                <p:nvPr/>
              </p:nvCxnSpPr>
              <p:spPr>
                <a:xfrm rot="10800000">
                  <a:off x="7482841" y="2209031"/>
                  <a:ext cx="12700" cy="1620905"/>
                </a:xfrm>
                <a:prstGeom prst="curvedConnector3">
                  <a:avLst>
                    <a:gd name="adj1" fmla="val 5850000"/>
                  </a:avLst>
                </a:prstGeom>
                <a:ln w="19050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nector: Curved 40"/>
                <p:cNvCxnSpPr>
                  <a:stCxn id="43" idx="3"/>
                  <a:endCxn id="42" idx="3"/>
                </p:cNvCxnSpPr>
                <p:nvPr/>
              </p:nvCxnSpPr>
              <p:spPr>
                <a:xfrm>
                  <a:off x="7528560" y="2209030"/>
                  <a:ext cx="12700" cy="1620905"/>
                </a:xfrm>
                <a:prstGeom prst="curvedConnector3">
                  <a:avLst>
                    <a:gd name="adj1" fmla="val 6300000"/>
                  </a:avLst>
                </a:prstGeom>
                <a:ln w="19050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2" name="Google Shape;898;p88"/>
                <p:cNvSpPr txBox="1"/>
                <p:nvPr/>
              </p:nvSpPr>
              <p:spPr>
                <a:xfrm>
                  <a:off x="7482841" y="3732216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  <p:sp>
              <p:nvSpPr>
                <p:cNvPr id="43" name="Google Shape;898;p88"/>
                <p:cNvSpPr txBox="1"/>
                <p:nvPr/>
              </p:nvSpPr>
              <p:spPr>
                <a:xfrm>
                  <a:off x="7482841" y="2111311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</p:grpSp>
          <p:grpSp>
            <p:nvGrpSpPr>
              <p:cNvPr id="37" name="Group 36"/>
              <p:cNvGrpSpPr/>
              <p:nvPr/>
            </p:nvGrpSpPr>
            <p:grpSpPr>
              <a:xfrm>
                <a:off x="1190898" y="3040708"/>
                <a:ext cx="45719" cy="963658"/>
                <a:chOff x="5501641" y="2963996"/>
                <a:chExt cx="45719" cy="963658"/>
              </a:xfrm>
            </p:grpSpPr>
            <p:sp>
              <p:nvSpPr>
                <p:cNvPr id="38" name="Google Shape;898;p88"/>
                <p:cNvSpPr txBox="1"/>
                <p:nvPr/>
              </p:nvSpPr>
              <p:spPr>
                <a:xfrm>
                  <a:off x="5501641" y="3732216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  <p:sp>
              <p:nvSpPr>
                <p:cNvPr id="39" name="Google Shape;898;p88"/>
                <p:cNvSpPr txBox="1"/>
                <p:nvPr/>
              </p:nvSpPr>
              <p:spPr>
                <a:xfrm>
                  <a:off x="5501641" y="2963996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</p:grpSp>
        </p:grpSp>
        <p:sp>
          <p:nvSpPr>
            <p:cNvPr id="50" name="Google Shape;898;p88"/>
            <p:cNvSpPr txBox="1"/>
            <p:nvPr/>
          </p:nvSpPr>
          <p:spPr>
            <a:xfrm>
              <a:off x="7436418" y="279815"/>
              <a:ext cx="668161" cy="1069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4" tIns="9144" rIns="9144" bIns="9144" anchor="t" anchorCtr="0">
              <a:spAutoFit/>
            </a:bodyPr>
            <a:lstStyle/>
            <a:p>
              <a:pPr marR="0" lvl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500" b="1" dirty="0">
                  <a:solidFill>
                    <a:schemeClr val="accent4"/>
                  </a:solidFill>
                  <a:latin typeface="+mj-lt"/>
                  <a:ea typeface="Montserrat"/>
                  <a:cs typeface="+mj-lt"/>
                  <a:sym typeface="Montserrat"/>
                </a:rPr>
                <a:t>Maintain</a:t>
              </a:r>
              <a:endParaRPr lang="en-US" sz="500" b="1" dirty="0">
                <a:solidFill>
                  <a:schemeClr val="accent4"/>
                </a:solidFill>
                <a:latin typeface="+mj-lt"/>
                <a:ea typeface="Montserrat"/>
                <a:cs typeface="+mj-lt"/>
                <a:sym typeface="Montserrat"/>
              </a:endParaRPr>
            </a:p>
          </p:txBody>
        </p:sp>
      </p:grpSp>
      <p:sp>
        <p:nvSpPr>
          <p:cNvPr id="58" name="Google Shape;898;p88"/>
          <p:cNvSpPr txBox="1"/>
          <p:nvPr/>
        </p:nvSpPr>
        <p:spPr>
          <a:xfrm>
            <a:off x="3553302" y="1688285"/>
            <a:ext cx="1181634" cy="195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lvl="1">
              <a:lnSpc>
                <a:spcPct val="115000"/>
              </a:lnSpc>
            </a:pP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1) </a:t>
            </a:r>
            <a:r>
              <a:rPr lang="en-US" sz="1000" b="1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Monitoring:</a:t>
            </a: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 </a:t>
            </a:r>
            <a:endParaRPr lang="en-US" sz="10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pic>
        <p:nvPicPr>
          <p:cNvPr id="9" name="Graphic 8" descr="Artificial Intelligence with solid fill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3686919" y="2006128"/>
            <a:ext cx="914400" cy="914400"/>
          </a:xfrm>
          <a:prstGeom prst="rect">
            <a:avLst/>
          </a:prstGeom>
        </p:spPr>
      </p:pic>
      <p:pic>
        <p:nvPicPr>
          <p:cNvPr id="11" name="Graphic 10" descr="Table with solid fill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50183" y="2686183"/>
            <a:ext cx="804911" cy="1078410"/>
          </a:xfrm>
          <a:prstGeom prst="rect">
            <a:avLst/>
          </a:prstGeom>
        </p:spPr>
      </p:pic>
      <p:sp>
        <p:nvSpPr>
          <p:cNvPr id="63" name="Google Shape;898;p88"/>
          <p:cNvSpPr txBox="1"/>
          <p:nvPr/>
        </p:nvSpPr>
        <p:spPr>
          <a:xfrm>
            <a:off x="513524" y="1657666"/>
            <a:ext cx="2841622" cy="372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Make sure our model is </a:t>
            </a:r>
            <a:r>
              <a:rPr lang="en-US" sz="1000" b="1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meeting</a:t>
            </a: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 our </a:t>
            </a:r>
            <a:r>
              <a:rPr lang="en-US" sz="1000" b="1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minimum</a:t>
            </a: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 threshold of </a:t>
            </a:r>
            <a:r>
              <a:rPr lang="en-US" sz="1000" b="1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performance</a:t>
            </a: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.</a:t>
            </a:r>
            <a:endParaRPr lang="en-US" sz="10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sp>
        <p:nvSpPr>
          <p:cNvPr id="65" name="Google Shape;898;p88"/>
          <p:cNvSpPr txBox="1"/>
          <p:nvPr/>
        </p:nvSpPr>
        <p:spPr>
          <a:xfrm>
            <a:off x="548824" y="2393551"/>
            <a:ext cx="913466" cy="2037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lvl="7">
              <a:lnSpc>
                <a:spcPct val="115000"/>
              </a:lnSpc>
            </a:pPr>
            <a:r>
              <a:rPr lang="en-US" sz="8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Performance</a:t>
            </a:r>
            <a:endParaRPr lang="en-US" sz="8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sp>
        <p:nvSpPr>
          <p:cNvPr id="66" name="Google Shape;898;p88"/>
          <p:cNvSpPr txBox="1"/>
          <p:nvPr/>
        </p:nvSpPr>
        <p:spPr>
          <a:xfrm>
            <a:off x="2697404" y="3958682"/>
            <a:ext cx="447745" cy="2037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lvl="7">
              <a:lnSpc>
                <a:spcPct val="115000"/>
              </a:lnSpc>
            </a:pPr>
            <a:r>
              <a:rPr lang="en-US" sz="8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Time</a:t>
            </a:r>
            <a:endParaRPr lang="en-US" sz="8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grpSp>
        <p:nvGrpSpPr>
          <p:cNvPr id="67" name="Group 66"/>
          <p:cNvGrpSpPr/>
          <p:nvPr/>
        </p:nvGrpSpPr>
        <p:grpSpPr>
          <a:xfrm>
            <a:off x="601578" y="2588378"/>
            <a:ext cx="2471921" cy="1361347"/>
            <a:chOff x="2771334" y="1350498"/>
            <a:chExt cx="3453614" cy="1069145"/>
          </a:xfrm>
        </p:grpSpPr>
        <p:sp>
          <p:nvSpPr>
            <p:cNvPr id="74" name="Rectangle 73"/>
            <p:cNvSpPr/>
            <p:nvPr/>
          </p:nvSpPr>
          <p:spPr>
            <a:xfrm>
              <a:off x="2778369" y="1800665"/>
              <a:ext cx="3446579" cy="618978"/>
            </a:xfrm>
            <a:prstGeom prst="rect">
              <a:avLst/>
            </a:prstGeom>
            <a:solidFill>
              <a:srgbClr val="FF0000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  <a:cs typeface="+mj-lt"/>
              </a:endParaRP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2778369" y="1350498"/>
              <a:ext cx="3446579" cy="450166"/>
            </a:xfrm>
            <a:prstGeom prst="rect">
              <a:avLst/>
            </a:prstGeom>
            <a:solidFill>
              <a:srgbClr val="92D050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  <a:cs typeface="+mj-lt"/>
              </a:endParaRPr>
            </a:p>
          </p:txBody>
        </p:sp>
        <p:cxnSp>
          <p:nvCxnSpPr>
            <p:cNvPr id="76" name="Straight Connector 75"/>
            <p:cNvCxnSpPr/>
            <p:nvPr/>
          </p:nvCxnSpPr>
          <p:spPr>
            <a:xfrm>
              <a:off x="2778369" y="1350498"/>
              <a:ext cx="0" cy="1069145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flipH="1">
              <a:off x="2771335" y="2419643"/>
              <a:ext cx="3446585" cy="0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flipH="1">
              <a:off x="2771335" y="1807699"/>
              <a:ext cx="3446585" cy="0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Freeform: Shape 78"/>
            <p:cNvSpPr/>
            <p:nvPr/>
          </p:nvSpPr>
          <p:spPr>
            <a:xfrm>
              <a:off x="2771334" y="1432751"/>
              <a:ext cx="3446581" cy="698588"/>
            </a:xfrm>
            <a:custGeom>
              <a:avLst/>
              <a:gdLst>
                <a:gd name="connsiteX0" fmla="*/ 0 w 3376800"/>
                <a:gd name="connsiteY0" fmla="*/ 93788 h 698588"/>
                <a:gd name="connsiteX1" fmla="*/ 201600 w 3376800"/>
                <a:gd name="connsiteY1" fmla="*/ 188 h 698588"/>
                <a:gd name="connsiteX2" fmla="*/ 324000 w 3376800"/>
                <a:gd name="connsiteY2" fmla="*/ 115388 h 698588"/>
                <a:gd name="connsiteX3" fmla="*/ 648000 w 3376800"/>
                <a:gd name="connsiteY3" fmla="*/ 93788 h 698588"/>
                <a:gd name="connsiteX4" fmla="*/ 842400 w 3376800"/>
                <a:gd name="connsiteY4" fmla="*/ 187388 h 698588"/>
                <a:gd name="connsiteX5" fmla="*/ 1332000 w 3376800"/>
                <a:gd name="connsiteY5" fmla="*/ 158588 h 698588"/>
                <a:gd name="connsiteX6" fmla="*/ 1411200 w 3376800"/>
                <a:gd name="connsiteY6" fmla="*/ 244988 h 698588"/>
                <a:gd name="connsiteX7" fmla="*/ 1749600 w 3376800"/>
                <a:gd name="connsiteY7" fmla="*/ 187388 h 698588"/>
                <a:gd name="connsiteX8" fmla="*/ 1994400 w 3376800"/>
                <a:gd name="connsiteY8" fmla="*/ 244988 h 698588"/>
                <a:gd name="connsiteX9" fmla="*/ 2138400 w 3376800"/>
                <a:gd name="connsiteY9" fmla="*/ 266588 h 698588"/>
                <a:gd name="connsiteX10" fmla="*/ 2361600 w 3376800"/>
                <a:gd name="connsiteY10" fmla="*/ 295388 h 698588"/>
                <a:gd name="connsiteX11" fmla="*/ 2448000 w 3376800"/>
                <a:gd name="connsiteY11" fmla="*/ 403388 h 698588"/>
                <a:gd name="connsiteX12" fmla="*/ 2534400 w 3376800"/>
                <a:gd name="connsiteY12" fmla="*/ 417788 h 698588"/>
                <a:gd name="connsiteX13" fmla="*/ 2700000 w 3376800"/>
                <a:gd name="connsiteY13" fmla="*/ 453788 h 698588"/>
                <a:gd name="connsiteX14" fmla="*/ 2793600 w 3376800"/>
                <a:gd name="connsiteY14" fmla="*/ 518588 h 698588"/>
                <a:gd name="connsiteX15" fmla="*/ 3067200 w 3376800"/>
                <a:gd name="connsiteY15" fmla="*/ 554588 h 698588"/>
                <a:gd name="connsiteX16" fmla="*/ 3132000 w 3376800"/>
                <a:gd name="connsiteY16" fmla="*/ 604988 h 698588"/>
                <a:gd name="connsiteX17" fmla="*/ 3247200 w 3376800"/>
                <a:gd name="connsiteY17" fmla="*/ 662588 h 698588"/>
                <a:gd name="connsiteX18" fmla="*/ 3333600 w 3376800"/>
                <a:gd name="connsiteY18" fmla="*/ 669788 h 698588"/>
                <a:gd name="connsiteX19" fmla="*/ 3376800 w 3376800"/>
                <a:gd name="connsiteY19" fmla="*/ 698588 h 698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376800" h="698588">
                  <a:moveTo>
                    <a:pt x="0" y="93788"/>
                  </a:moveTo>
                  <a:cubicBezTo>
                    <a:pt x="73800" y="45188"/>
                    <a:pt x="147600" y="-3412"/>
                    <a:pt x="201600" y="188"/>
                  </a:cubicBezTo>
                  <a:cubicBezTo>
                    <a:pt x="255600" y="3788"/>
                    <a:pt x="249600" y="99788"/>
                    <a:pt x="324000" y="115388"/>
                  </a:cubicBezTo>
                  <a:cubicBezTo>
                    <a:pt x="398400" y="130988"/>
                    <a:pt x="561600" y="81788"/>
                    <a:pt x="648000" y="93788"/>
                  </a:cubicBezTo>
                  <a:cubicBezTo>
                    <a:pt x="734400" y="105788"/>
                    <a:pt x="728400" y="176588"/>
                    <a:pt x="842400" y="187388"/>
                  </a:cubicBezTo>
                  <a:cubicBezTo>
                    <a:pt x="956400" y="198188"/>
                    <a:pt x="1237200" y="148988"/>
                    <a:pt x="1332000" y="158588"/>
                  </a:cubicBezTo>
                  <a:cubicBezTo>
                    <a:pt x="1426800" y="168188"/>
                    <a:pt x="1341600" y="240188"/>
                    <a:pt x="1411200" y="244988"/>
                  </a:cubicBezTo>
                  <a:cubicBezTo>
                    <a:pt x="1480800" y="249788"/>
                    <a:pt x="1652400" y="187388"/>
                    <a:pt x="1749600" y="187388"/>
                  </a:cubicBezTo>
                  <a:cubicBezTo>
                    <a:pt x="1846800" y="187388"/>
                    <a:pt x="1929600" y="231788"/>
                    <a:pt x="1994400" y="244988"/>
                  </a:cubicBezTo>
                  <a:cubicBezTo>
                    <a:pt x="2059200" y="258188"/>
                    <a:pt x="2077200" y="258188"/>
                    <a:pt x="2138400" y="266588"/>
                  </a:cubicBezTo>
                  <a:cubicBezTo>
                    <a:pt x="2199600" y="274988"/>
                    <a:pt x="2310000" y="272588"/>
                    <a:pt x="2361600" y="295388"/>
                  </a:cubicBezTo>
                  <a:cubicBezTo>
                    <a:pt x="2413200" y="318188"/>
                    <a:pt x="2419200" y="382988"/>
                    <a:pt x="2448000" y="403388"/>
                  </a:cubicBezTo>
                  <a:cubicBezTo>
                    <a:pt x="2476800" y="423788"/>
                    <a:pt x="2534400" y="417788"/>
                    <a:pt x="2534400" y="417788"/>
                  </a:cubicBezTo>
                  <a:cubicBezTo>
                    <a:pt x="2576400" y="426188"/>
                    <a:pt x="2656800" y="436988"/>
                    <a:pt x="2700000" y="453788"/>
                  </a:cubicBezTo>
                  <a:cubicBezTo>
                    <a:pt x="2743200" y="470588"/>
                    <a:pt x="2732400" y="501788"/>
                    <a:pt x="2793600" y="518588"/>
                  </a:cubicBezTo>
                  <a:cubicBezTo>
                    <a:pt x="2854800" y="535388"/>
                    <a:pt x="3010800" y="540188"/>
                    <a:pt x="3067200" y="554588"/>
                  </a:cubicBezTo>
                  <a:cubicBezTo>
                    <a:pt x="3123600" y="568988"/>
                    <a:pt x="3102000" y="586988"/>
                    <a:pt x="3132000" y="604988"/>
                  </a:cubicBezTo>
                  <a:cubicBezTo>
                    <a:pt x="3162000" y="622988"/>
                    <a:pt x="3213600" y="651788"/>
                    <a:pt x="3247200" y="662588"/>
                  </a:cubicBezTo>
                  <a:cubicBezTo>
                    <a:pt x="3280800" y="673388"/>
                    <a:pt x="3312000" y="663788"/>
                    <a:pt x="3333600" y="669788"/>
                  </a:cubicBezTo>
                  <a:cubicBezTo>
                    <a:pt x="3355200" y="675788"/>
                    <a:pt x="3366000" y="687188"/>
                    <a:pt x="3376800" y="698588"/>
                  </a:cubicBezTo>
                </a:path>
              </a:pathLst>
            </a:custGeom>
            <a:noFill/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  <a:cs typeface="+mj-lt"/>
              </a:endParaRPr>
            </a:p>
          </p:txBody>
        </p:sp>
      </p:grpSp>
      <p:sp>
        <p:nvSpPr>
          <p:cNvPr id="68" name="Google Shape;898;p88"/>
          <p:cNvSpPr txBox="1"/>
          <p:nvPr/>
        </p:nvSpPr>
        <p:spPr>
          <a:xfrm>
            <a:off x="1044521" y="2611454"/>
            <a:ext cx="447745" cy="158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lvl="7">
              <a:lnSpc>
                <a:spcPct val="115000"/>
              </a:lnSpc>
            </a:pPr>
            <a:r>
              <a:rPr lang="en-US" sz="600" b="1" dirty="0">
                <a:solidFill>
                  <a:schemeClr val="accent5"/>
                </a:solidFill>
                <a:latin typeface="+mj-lt"/>
                <a:ea typeface="Montserrat"/>
                <a:cs typeface="+mj-lt"/>
                <a:sym typeface="Montserrat"/>
              </a:rPr>
              <a:t>Model</a:t>
            </a:r>
            <a:endParaRPr lang="en-US" sz="600" b="1" dirty="0">
              <a:solidFill>
                <a:schemeClr val="accent5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sp>
        <p:nvSpPr>
          <p:cNvPr id="69" name="Google Shape;898;p88"/>
          <p:cNvSpPr txBox="1"/>
          <p:nvPr/>
        </p:nvSpPr>
        <p:spPr>
          <a:xfrm>
            <a:off x="1199754" y="2990406"/>
            <a:ext cx="752254" cy="158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lvl="7">
              <a:lnSpc>
                <a:spcPct val="115000"/>
              </a:lnSpc>
            </a:pPr>
            <a:r>
              <a:rPr lang="en-US" sz="600" b="1" dirty="0">
                <a:solidFill>
                  <a:srgbClr val="7030A0"/>
                </a:solidFill>
                <a:latin typeface="+mj-lt"/>
                <a:ea typeface="Montserrat"/>
                <a:cs typeface="+mj-lt"/>
                <a:sym typeface="Montserrat"/>
              </a:rPr>
              <a:t>Threshold</a:t>
            </a:r>
            <a:endParaRPr lang="en-US" sz="600" b="1" dirty="0">
              <a:solidFill>
                <a:srgbClr val="7030A0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grpSp>
        <p:nvGrpSpPr>
          <p:cNvPr id="82" name="Group 81"/>
          <p:cNvGrpSpPr/>
          <p:nvPr/>
        </p:nvGrpSpPr>
        <p:grpSpPr>
          <a:xfrm>
            <a:off x="665769" y="4055709"/>
            <a:ext cx="1123636" cy="379461"/>
            <a:chOff x="227595" y="3266310"/>
            <a:chExt cx="1123636" cy="379461"/>
          </a:xfrm>
        </p:grpSpPr>
        <p:sp>
          <p:nvSpPr>
            <p:cNvPr id="70" name="Rectangle 69"/>
            <p:cNvSpPr/>
            <p:nvPr/>
          </p:nvSpPr>
          <p:spPr>
            <a:xfrm>
              <a:off x="227595" y="3266310"/>
              <a:ext cx="146536" cy="133388"/>
            </a:xfrm>
            <a:prstGeom prst="rect">
              <a:avLst/>
            </a:prstGeom>
            <a:solidFill>
              <a:srgbClr val="92D050">
                <a:alpha val="25000"/>
              </a:srgbClr>
            </a:solidFill>
            <a:ln w="127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  <a:cs typeface="+mj-lt"/>
              </a:endParaRP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227595" y="3500021"/>
              <a:ext cx="146536" cy="133388"/>
            </a:xfrm>
            <a:prstGeom prst="rect">
              <a:avLst/>
            </a:prstGeom>
            <a:solidFill>
              <a:srgbClr val="FF0000">
                <a:alpha val="25000"/>
              </a:srgbClr>
            </a:solidFill>
            <a:ln w="127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  <a:cs typeface="+mj-lt"/>
              </a:endParaRPr>
            </a:p>
          </p:txBody>
        </p:sp>
        <p:sp>
          <p:nvSpPr>
            <p:cNvPr id="72" name="Google Shape;898;p88"/>
            <p:cNvSpPr txBox="1"/>
            <p:nvPr/>
          </p:nvSpPr>
          <p:spPr>
            <a:xfrm>
              <a:off x="410894" y="3266310"/>
              <a:ext cx="788080" cy="1587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4" tIns="9144" rIns="9144" bIns="9144" anchor="t" anchorCtr="0">
              <a:spAutoFit/>
            </a:bodyPr>
            <a:lstStyle/>
            <a:p>
              <a:pPr lvl="7">
                <a:lnSpc>
                  <a:spcPct val="115000"/>
                </a:lnSpc>
              </a:pPr>
              <a:r>
                <a:rPr lang="en-US" sz="600" dirty="0">
                  <a:solidFill>
                    <a:schemeClr val="accent6"/>
                  </a:solidFill>
                  <a:latin typeface="+mj-lt"/>
                  <a:ea typeface="Montserrat"/>
                  <a:cs typeface="+mj-lt"/>
                  <a:sym typeface="Montserrat"/>
                </a:rPr>
                <a:t>Acceptable</a:t>
              </a:r>
              <a:endParaRPr lang="en-US" sz="6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endParaRPr>
            </a:p>
          </p:txBody>
        </p:sp>
        <p:sp>
          <p:nvSpPr>
            <p:cNvPr id="73" name="Google Shape;898;p88"/>
            <p:cNvSpPr txBox="1"/>
            <p:nvPr/>
          </p:nvSpPr>
          <p:spPr>
            <a:xfrm>
              <a:off x="410894" y="3487054"/>
              <a:ext cx="940337" cy="1587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4" tIns="9144" rIns="9144" bIns="9144" anchor="t" anchorCtr="0">
              <a:spAutoFit/>
            </a:bodyPr>
            <a:lstStyle/>
            <a:p>
              <a:pPr lvl="7">
                <a:lnSpc>
                  <a:spcPct val="115000"/>
                </a:lnSpc>
              </a:pPr>
              <a:r>
                <a:rPr lang="en-US" sz="600" dirty="0">
                  <a:solidFill>
                    <a:schemeClr val="accent6"/>
                  </a:solidFill>
                  <a:latin typeface="+mj-lt"/>
                  <a:ea typeface="Montserrat"/>
                  <a:cs typeface="+mj-lt"/>
                  <a:sym typeface="Montserrat"/>
                </a:rPr>
                <a:t>Unacceptable</a:t>
              </a:r>
              <a:endParaRPr lang="en-US" sz="6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endParaRPr>
            </a:p>
          </p:txBody>
        </p:sp>
      </p:grpSp>
      <p:sp>
        <p:nvSpPr>
          <p:cNvPr id="80" name="Google Shape;898;p88"/>
          <p:cNvSpPr txBox="1"/>
          <p:nvPr/>
        </p:nvSpPr>
        <p:spPr>
          <a:xfrm>
            <a:off x="3550917" y="1285753"/>
            <a:ext cx="2736114" cy="2662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How do we do this?</a:t>
            </a:r>
            <a:endParaRPr lang="en-US" sz="14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sp>
        <p:nvSpPr>
          <p:cNvPr id="83" name="Google Shape;898;p88"/>
          <p:cNvSpPr txBox="1"/>
          <p:nvPr/>
        </p:nvSpPr>
        <p:spPr>
          <a:xfrm>
            <a:off x="4601319" y="2288838"/>
            <a:ext cx="1181634" cy="195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lvl="1">
              <a:lnSpc>
                <a:spcPct val="115000"/>
              </a:lnSpc>
            </a:pPr>
            <a:r>
              <a:rPr lang="en-US" sz="1000" dirty="0">
                <a:solidFill>
                  <a:schemeClr val="accent5"/>
                </a:solidFill>
                <a:latin typeface="+mj-lt"/>
                <a:ea typeface="Montserrat"/>
                <a:cs typeface="+mj-lt"/>
                <a:sym typeface="Montserrat"/>
              </a:rPr>
              <a:t>Model Predictions</a:t>
            </a:r>
            <a:endParaRPr lang="en-US" sz="1000" dirty="0">
              <a:solidFill>
                <a:schemeClr val="accent5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sp>
        <p:nvSpPr>
          <p:cNvPr id="84" name="Google Shape;898;p88"/>
          <p:cNvSpPr txBox="1"/>
          <p:nvPr/>
        </p:nvSpPr>
        <p:spPr>
          <a:xfrm>
            <a:off x="4162322" y="3113006"/>
            <a:ext cx="1181634" cy="195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lvl="1">
              <a:lnSpc>
                <a:spcPct val="115000"/>
              </a:lnSpc>
            </a:pPr>
            <a:r>
              <a:rPr lang="en-US" sz="1000" dirty="0">
                <a:solidFill>
                  <a:schemeClr val="accent2"/>
                </a:solidFill>
                <a:latin typeface="+mj-lt"/>
                <a:ea typeface="Montserrat"/>
                <a:cs typeface="+mj-lt"/>
                <a:sym typeface="Montserrat"/>
              </a:rPr>
              <a:t>Input Data</a:t>
            </a:r>
            <a:endParaRPr lang="en-US" sz="1000" dirty="0">
              <a:solidFill>
                <a:schemeClr val="accent2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cxnSp>
        <p:nvCxnSpPr>
          <p:cNvPr id="87" name="Straight Connector 86"/>
          <p:cNvCxnSpPr/>
          <p:nvPr/>
        </p:nvCxnSpPr>
        <p:spPr>
          <a:xfrm>
            <a:off x="3355928" y="1237222"/>
            <a:ext cx="0" cy="3573929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93100" y="420575"/>
            <a:ext cx="8181300" cy="502800"/>
          </a:xfrm>
        </p:spPr>
        <p:txBody>
          <a:bodyPr/>
          <a:lstStyle/>
          <a:p>
            <a:r>
              <a:rPr lang="en-US" dirty="0"/>
              <a:t>Maintenance</a:t>
            </a:r>
            <a:endParaRPr lang="en-US" dirty="0"/>
          </a:p>
        </p:txBody>
      </p:sp>
      <p:sp>
        <p:nvSpPr>
          <p:cNvPr id="5" name="Google Shape;898;p88"/>
          <p:cNvSpPr txBox="1"/>
          <p:nvPr/>
        </p:nvSpPr>
        <p:spPr>
          <a:xfrm>
            <a:off x="513524" y="1286605"/>
            <a:ext cx="2736114" cy="2662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What do we want to do? </a:t>
            </a:r>
            <a:endParaRPr lang="en-US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grpSp>
        <p:nvGrpSpPr>
          <p:cNvPr id="91" name="Group 90"/>
          <p:cNvGrpSpPr/>
          <p:nvPr/>
        </p:nvGrpSpPr>
        <p:grpSpPr>
          <a:xfrm>
            <a:off x="7331103" y="141172"/>
            <a:ext cx="914400" cy="914400"/>
            <a:chOff x="7331103" y="141172"/>
            <a:chExt cx="914400" cy="914400"/>
          </a:xfrm>
        </p:grpSpPr>
        <p:grpSp>
          <p:nvGrpSpPr>
            <p:cNvPr id="32" name="Group 31"/>
            <p:cNvGrpSpPr/>
            <p:nvPr/>
          </p:nvGrpSpPr>
          <p:grpSpPr>
            <a:xfrm>
              <a:off x="7331103" y="141172"/>
              <a:ext cx="914400" cy="914400"/>
              <a:chOff x="388697" y="2188023"/>
              <a:chExt cx="1695840" cy="1816343"/>
            </a:xfrm>
          </p:grpSpPr>
          <p:grpSp>
            <p:nvGrpSpPr>
              <p:cNvPr id="33" name="Group 32"/>
              <p:cNvGrpSpPr/>
              <p:nvPr/>
            </p:nvGrpSpPr>
            <p:grpSpPr>
              <a:xfrm>
                <a:off x="1190898" y="3138427"/>
                <a:ext cx="58419" cy="768220"/>
                <a:chOff x="1190898" y="3138427"/>
                <a:chExt cx="58419" cy="768220"/>
              </a:xfrm>
            </p:grpSpPr>
            <p:cxnSp>
              <p:nvCxnSpPr>
                <p:cNvPr id="48" name="Connector: Curved 47"/>
                <p:cNvCxnSpPr>
                  <a:stCxn id="38" idx="1"/>
                  <a:endCxn id="39" idx="1"/>
                </p:cNvCxnSpPr>
                <p:nvPr/>
              </p:nvCxnSpPr>
              <p:spPr>
                <a:xfrm rot="10800000">
                  <a:off x="1190898" y="3138427"/>
                  <a:ext cx="12700" cy="768220"/>
                </a:xfrm>
                <a:prstGeom prst="curvedConnector3">
                  <a:avLst>
                    <a:gd name="adj1" fmla="val 2950000"/>
                  </a:avLst>
                </a:prstGeom>
                <a:ln w="19050">
                  <a:solidFill>
                    <a:schemeClr val="accent5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Connector: Curved 48"/>
                <p:cNvCxnSpPr>
                  <a:stCxn id="39" idx="3"/>
                  <a:endCxn id="38" idx="3"/>
                </p:cNvCxnSpPr>
                <p:nvPr/>
              </p:nvCxnSpPr>
              <p:spPr>
                <a:xfrm>
                  <a:off x="1236617" y="3138427"/>
                  <a:ext cx="12700" cy="768220"/>
                </a:xfrm>
                <a:prstGeom prst="curvedConnector3">
                  <a:avLst>
                    <a:gd name="adj1" fmla="val 3000000"/>
                  </a:avLst>
                </a:prstGeom>
                <a:ln w="19050">
                  <a:solidFill>
                    <a:schemeClr val="accent5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4" name="Group 33"/>
              <p:cNvGrpSpPr/>
              <p:nvPr/>
            </p:nvGrpSpPr>
            <p:grpSpPr>
              <a:xfrm>
                <a:off x="1190898" y="2692608"/>
                <a:ext cx="58419" cy="1311758"/>
                <a:chOff x="5889186" y="1248788"/>
                <a:chExt cx="58419" cy="1311758"/>
              </a:xfrm>
            </p:grpSpPr>
            <p:cxnSp>
              <p:nvCxnSpPr>
                <p:cNvPr id="44" name="Connector: Curved 43"/>
                <p:cNvCxnSpPr>
                  <a:stCxn id="46" idx="1"/>
                  <a:endCxn id="47" idx="1"/>
                </p:cNvCxnSpPr>
                <p:nvPr/>
              </p:nvCxnSpPr>
              <p:spPr>
                <a:xfrm rot="10800000">
                  <a:off x="5889186" y="1346507"/>
                  <a:ext cx="12700" cy="1116320"/>
                </a:xfrm>
                <a:prstGeom prst="curvedConnector3">
                  <a:avLst>
                    <a:gd name="adj1" fmla="val 4300000"/>
                  </a:avLst>
                </a:prstGeom>
                <a:ln w="19050">
                  <a:solidFill>
                    <a:schemeClr val="accent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Connector: Curved 44"/>
                <p:cNvCxnSpPr>
                  <a:stCxn id="47" idx="3"/>
                  <a:endCxn id="46" idx="3"/>
                </p:cNvCxnSpPr>
                <p:nvPr/>
              </p:nvCxnSpPr>
              <p:spPr>
                <a:xfrm>
                  <a:off x="5934905" y="1346507"/>
                  <a:ext cx="12700" cy="1116320"/>
                </a:xfrm>
                <a:prstGeom prst="curvedConnector3">
                  <a:avLst>
                    <a:gd name="adj1" fmla="val 4300000"/>
                  </a:avLst>
                </a:prstGeom>
                <a:ln w="19050">
                  <a:solidFill>
                    <a:schemeClr val="accent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6" name="Google Shape;898;p88"/>
                <p:cNvSpPr txBox="1"/>
                <p:nvPr/>
              </p:nvSpPr>
              <p:spPr>
                <a:xfrm>
                  <a:off x="5889186" y="2365108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  <p:sp>
              <p:nvSpPr>
                <p:cNvPr id="47" name="Google Shape;898;p88"/>
                <p:cNvSpPr txBox="1"/>
                <p:nvPr/>
              </p:nvSpPr>
              <p:spPr>
                <a:xfrm>
                  <a:off x="5889186" y="1248788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</p:grpSp>
          <p:sp>
            <p:nvSpPr>
              <p:cNvPr id="35" name="Oval 34"/>
              <p:cNvSpPr/>
              <p:nvPr/>
            </p:nvSpPr>
            <p:spPr>
              <a:xfrm>
                <a:off x="388697" y="2188023"/>
                <a:ext cx="1695840" cy="1807446"/>
              </a:xfrm>
              <a:prstGeom prst="ellipse">
                <a:avLst/>
              </a:prstGeom>
              <a:solidFill>
                <a:schemeClr val="bg1">
                  <a:alpha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+mj-lt"/>
                </a:endParaRPr>
              </a:p>
            </p:txBody>
          </p:sp>
          <p:grpSp>
            <p:nvGrpSpPr>
              <p:cNvPr id="36" name="Group 35"/>
              <p:cNvGrpSpPr/>
              <p:nvPr/>
            </p:nvGrpSpPr>
            <p:grpSpPr>
              <a:xfrm>
                <a:off x="1190898" y="2188023"/>
                <a:ext cx="58419" cy="1816343"/>
                <a:chOff x="7482841" y="2111311"/>
                <a:chExt cx="58419" cy="1816343"/>
              </a:xfrm>
            </p:grpSpPr>
            <p:cxnSp>
              <p:nvCxnSpPr>
                <p:cNvPr id="40" name="Connector: Curved 39"/>
                <p:cNvCxnSpPr>
                  <a:stCxn id="42" idx="1"/>
                  <a:endCxn id="43" idx="1"/>
                </p:cNvCxnSpPr>
                <p:nvPr/>
              </p:nvCxnSpPr>
              <p:spPr>
                <a:xfrm rot="10800000">
                  <a:off x="7482841" y="2209031"/>
                  <a:ext cx="12700" cy="1620905"/>
                </a:xfrm>
                <a:prstGeom prst="curvedConnector3">
                  <a:avLst>
                    <a:gd name="adj1" fmla="val 5850000"/>
                  </a:avLst>
                </a:prstGeom>
                <a:ln w="19050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nector: Curved 40"/>
                <p:cNvCxnSpPr>
                  <a:stCxn id="43" idx="3"/>
                  <a:endCxn id="42" idx="3"/>
                </p:cNvCxnSpPr>
                <p:nvPr/>
              </p:nvCxnSpPr>
              <p:spPr>
                <a:xfrm>
                  <a:off x="7528560" y="2209030"/>
                  <a:ext cx="12700" cy="1620905"/>
                </a:xfrm>
                <a:prstGeom prst="curvedConnector3">
                  <a:avLst>
                    <a:gd name="adj1" fmla="val 6300000"/>
                  </a:avLst>
                </a:prstGeom>
                <a:ln w="19050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2" name="Google Shape;898;p88"/>
                <p:cNvSpPr txBox="1"/>
                <p:nvPr/>
              </p:nvSpPr>
              <p:spPr>
                <a:xfrm>
                  <a:off x="7482841" y="3732216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  <p:sp>
              <p:nvSpPr>
                <p:cNvPr id="43" name="Google Shape;898;p88"/>
                <p:cNvSpPr txBox="1"/>
                <p:nvPr/>
              </p:nvSpPr>
              <p:spPr>
                <a:xfrm>
                  <a:off x="7482841" y="2111311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</p:grpSp>
          <p:grpSp>
            <p:nvGrpSpPr>
              <p:cNvPr id="37" name="Group 36"/>
              <p:cNvGrpSpPr/>
              <p:nvPr/>
            </p:nvGrpSpPr>
            <p:grpSpPr>
              <a:xfrm>
                <a:off x="1190898" y="3040708"/>
                <a:ext cx="45719" cy="963658"/>
                <a:chOff x="5501641" y="2963996"/>
                <a:chExt cx="45719" cy="963658"/>
              </a:xfrm>
            </p:grpSpPr>
            <p:sp>
              <p:nvSpPr>
                <p:cNvPr id="38" name="Google Shape;898;p88"/>
                <p:cNvSpPr txBox="1"/>
                <p:nvPr/>
              </p:nvSpPr>
              <p:spPr>
                <a:xfrm>
                  <a:off x="5501641" y="3732216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  <p:sp>
              <p:nvSpPr>
                <p:cNvPr id="39" name="Google Shape;898;p88"/>
                <p:cNvSpPr txBox="1"/>
                <p:nvPr/>
              </p:nvSpPr>
              <p:spPr>
                <a:xfrm>
                  <a:off x="5501641" y="2963996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</p:grpSp>
        </p:grpSp>
        <p:sp>
          <p:nvSpPr>
            <p:cNvPr id="50" name="Google Shape;898;p88"/>
            <p:cNvSpPr txBox="1"/>
            <p:nvPr/>
          </p:nvSpPr>
          <p:spPr>
            <a:xfrm>
              <a:off x="7436418" y="279815"/>
              <a:ext cx="668161" cy="1069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4" tIns="9144" rIns="9144" bIns="9144" anchor="t" anchorCtr="0">
              <a:spAutoFit/>
            </a:bodyPr>
            <a:lstStyle/>
            <a:p>
              <a:pPr marR="0" lvl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500" b="1" dirty="0">
                  <a:solidFill>
                    <a:schemeClr val="accent4"/>
                  </a:solidFill>
                  <a:latin typeface="+mj-lt"/>
                  <a:ea typeface="Montserrat"/>
                  <a:cs typeface="+mj-lt"/>
                  <a:sym typeface="Montserrat"/>
                </a:rPr>
                <a:t>Maintain</a:t>
              </a:r>
              <a:endParaRPr lang="en-US" sz="500" b="1" dirty="0">
                <a:solidFill>
                  <a:schemeClr val="accent4"/>
                </a:solidFill>
                <a:latin typeface="+mj-lt"/>
                <a:ea typeface="Montserrat"/>
                <a:cs typeface="+mj-lt"/>
                <a:sym typeface="Montserrat"/>
              </a:endParaRPr>
            </a:p>
          </p:txBody>
        </p:sp>
      </p:grpSp>
      <p:sp>
        <p:nvSpPr>
          <p:cNvPr id="58" name="Google Shape;898;p88"/>
          <p:cNvSpPr txBox="1"/>
          <p:nvPr/>
        </p:nvSpPr>
        <p:spPr>
          <a:xfrm>
            <a:off x="3553302" y="1688285"/>
            <a:ext cx="1181634" cy="195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lvl="1">
              <a:lnSpc>
                <a:spcPct val="115000"/>
              </a:lnSpc>
            </a:pP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1) </a:t>
            </a:r>
            <a:r>
              <a:rPr lang="en-US" sz="1000" b="1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Monitoring:</a:t>
            </a: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 </a:t>
            </a:r>
            <a:endParaRPr lang="en-US" sz="10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grpSp>
        <p:nvGrpSpPr>
          <p:cNvPr id="86" name="Group 85"/>
          <p:cNvGrpSpPr/>
          <p:nvPr/>
        </p:nvGrpSpPr>
        <p:grpSpPr>
          <a:xfrm>
            <a:off x="3740552" y="3406313"/>
            <a:ext cx="1000994" cy="1000994"/>
            <a:chOff x="3643622" y="3240842"/>
            <a:chExt cx="1000994" cy="1000994"/>
          </a:xfrm>
        </p:grpSpPr>
        <p:pic>
          <p:nvPicPr>
            <p:cNvPr id="7" name="Graphic 6" descr="User with solid fill"/>
            <p:cNvPicPr>
              <a:picLocks noChangeAspect="1"/>
            </p:cNvPicPr>
            <p:nvPr/>
          </p:nvPicPr>
          <p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p:blipFill>
          <p:spPr>
            <a:xfrm>
              <a:off x="3643622" y="3240842"/>
              <a:ext cx="1000994" cy="1000994"/>
            </a:xfrm>
            <a:prstGeom prst="rect">
              <a:avLst/>
            </a:prstGeom>
          </p:spPr>
        </p:pic>
        <p:pic>
          <p:nvPicPr>
            <p:cNvPr id="4" name="Graphic 3" descr="Heart with solid fill"/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065392" y="3809712"/>
              <a:ext cx="280025" cy="280025"/>
            </a:xfrm>
            <a:prstGeom prst="rect">
              <a:avLst/>
            </a:prstGeom>
          </p:spPr>
        </p:pic>
      </p:grpSp>
      <p:pic>
        <p:nvPicPr>
          <p:cNvPr id="9" name="Graphic 8" descr="Artificial Intelligence with solid fill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686919" y="2006128"/>
            <a:ext cx="914400" cy="914400"/>
          </a:xfrm>
          <a:prstGeom prst="rect">
            <a:avLst/>
          </a:prstGeom>
        </p:spPr>
      </p:pic>
      <p:pic>
        <p:nvPicPr>
          <p:cNvPr id="11" name="Graphic 10" descr="Table with solid fill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850183" y="2686183"/>
            <a:ext cx="804911" cy="1078410"/>
          </a:xfrm>
          <a:prstGeom prst="rect">
            <a:avLst/>
          </a:prstGeom>
        </p:spPr>
      </p:pic>
      <p:sp>
        <p:nvSpPr>
          <p:cNvPr id="63" name="Google Shape;898;p88"/>
          <p:cNvSpPr txBox="1"/>
          <p:nvPr/>
        </p:nvSpPr>
        <p:spPr>
          <a:xfrm>
            <a:off x="513524" y="1657666"/>
            <a:ext cx="2841622" cy="372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Make sure our model is </a:t>
            </a:r>
            <a:r>
              <a:rPr lang="en-US" sz="1000" b="1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meeting</a:t>
            </a: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 our </a:t>
            </a:r>
            <a:r>
              <a:rPr lang="en-US" sz="1000" b="1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minimum</a:t>
            </a: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 threshold of </a:t>
            </a:r>
            <a:r>
              <a:rPr lang="en-US" sz="1000" b="1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performance</a:t>
            </a: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.</a:t>
            </a:r>
            <a:endParaRPr lang="en-US" sz="10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sp>
        <p:nvSpPr>
          <p:cNvPr id="65" name="Google Shape;898;p88"/>
          <p:cNvSpPr txBox="1"/>
          <p:nvPr/>
        </p:nvSpPr>
        <p:spPr>
          <a:xfrm>
            <a:off x="548824" y="2393551"/>
            <a:ext cx="913466" cy="2037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lvl="7">
              <a:lnSpc>
                <a:spcPct val="115000"/>
              </a:lnSpc>
            </a:pPr>
            <a:r>
              <a:rPr lang="en-US" sz="8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Performance</a:t>
            </a:r>
            <a:endParaRPr lang="en-US" sz="8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sp>
        <p:nvSpPr>
          <p:cNvPr id="66" name="Google Shape;898;p88"/>
          <p:cNvSpPr txBox="1"/>
          <p:nvPr/>
        </p:nvSpPr>
        <p:spPr>
          <a:xfrm>
            <a:off x="2697404" y="3958682"/>
            <a:ext cx="447745" cy="2037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lvl="7">
              <a:lnSpc>
                <a:spcPct val="115000"/>
              </a:lnSpc>
            </a:pPr>
            <a:r>
              <a:rPr lang="en-US" sz="8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Time</a:t>
            </a:r>
            <a:endParaRPr lang="en-US" sz="8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grpSp>
        <p:nvGrpSpPr>
          <p:cNvPr id="67" name="Group 66"/>
          <p:cNvGrpSpPr/>
          <p:nvPr/>
        </p:nvGrpSpPr>
        <p:grpSpPr>
          <a:xfrm>
            <a:off x="601578" y="2588378"/>
            <a:ext cx="2471921" cy="1361347"/>
            <a:chOff x="2771334" y="1350498"/>
            <a:chExt cx="3453614" cy="1069145"/>
          </a:xfrm>
        </p:grpSpPr>
        <p:sp>
          <p:nvSpPr>
            <p:cNvPr id="74" name="Rectangle 73"/>
            <p:cNvSpPr/>
            <p:nvPr/>
          </p:nvSpPr>
          <p:spPr>
            <a:xfrm>
              <a:off x="2778369" y="1800665"/>
              <a:ext cx="3446579" cy="618978"/>
            </a:xfrm>
            <a:prstGeom prst="rect">
              <a:avLst/>
            </a:prstGeom>
            <a:solidFill>
              <a:srgbClr val="FF0000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  <a:cs typeface="+mj-lt"/>
              </a:endParaRP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2778369" y="1350498"/>
              <a:ext cx="3446579" cy="450166"/>
            </a:xfrm>
            <a:prstGeom prst="rect">
              <a:avLst/>
            </a:prstGeom>
            <a:solidFill>
              <a:srgbClr val="92D050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  <a:cs typeface="+mj-lt"/>
              </a:endParaRPr>
            </a:p>
          </p:txBody>
        </p:sp>
        <p:cxnSp>
          <p:nvCxnSpPr>
            <p:cNvPr id="76" name="Straight Connector 75"/>
            <p:cNvCxnSpPr/>
            <p:nvPr/>
          </p:nvCxnSpPr>
          <p:spPr>
            <a:xfrm>
              <a:off x="2778369" y="1350498"/>
              <a:ext cx="0" cy="1069145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flipH="1">
              <a:off x="2771335" y="2419643"/>
              <a:ext cx="3446585" cy="0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flipH="1">
              <a:off x="2771335" y="1807699"/>
              <a:ext cx="3446585" cy="0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Freeform: Shape 78"/>
            <p:cNvSpPr/>
            <p:nvPr/>
          </p:nvSpPr>
          <p:spPr>
            <a:xfrm>
              <a:off x="2771334" y="1432751"/>
              <a:ext cx="3446581" cy="698588"/>
            </a:xfrm>
            <a:custGeom>
              <a:avLst/>
              <a:gdLst>
                <a:gd name="connsiteX0" fmla="*/ 0 w 3376800"/>
                <a:gd name="connsiteY0" fmla="*/ 93788 h 698588"/>
                <a:gd name="connsiteX1" fmla="*/ 201600 w 3376800"/>
                <a:gd name="connsiteY1" fmla="*/ 188 h 698588"/>
                <a:gd name="connsiteX2" fmla="*/ 324000 w 3376800"/>
                <a:gd name="connsiteY2" fmla="*/ 115388 h 698588"/>
                <a:gd name="connsiteX3" fmla="*/ 648000 w 3376800"/>
                <a:gd name="connsiteY3" fmla="*/ 93788 h 698588"/>
                <a:gd name="connsiteX4" fmla="*/ 842400 w 3376800"/>
                <a:gd name="connsiteY4" fmla="*/ 187388 h 698588"/>
                <a:gd name="connsiteX5" fmla="*/ 1332000 w 3376800"/>
                <a:gd name="connsiteY5" fmla="*/ 158588 h 698588"/>
                <a:gd name="connsiteX6" fmla="*/ 1411200 w 3376800"/>
                <a:gd name="connsiteY6" fmla="*/ 244988 h 698588"/>
                <a:gd name="connsiteX7" fmla="*/ 1749600 w 3376800"/>
                <a:gd name="connsiteY7" fmla="*/ 187388 h 698588"/>
                <a:gd name="connsiteX8" fmla="*/ 1994400 w 3376800"/>
                <a:gd name="connsiteY8" fmla="*/ 244988 h 698588"/>
                <a:gd name="connsiteX9" fmla="*/ 2138400 w 3376800"/>
                <a:gd name="connsiteY9" fmla="*/ 266588 h 698588"/>
                <a:gd name="connsiteX10" fmla="*/ 2361600 w 3376800"/>
                <a:gd name="connsiteY10" fmla="*/ 295388 h 698588"/>
                <a:gd name="connsiteX11" fmla="*/ 2448000 w 3376800"/>
                <a:gd name="connsiteY11" fmla="*/ 403388 h 698588"/>
                <a:gd name="connsiteX12" fmla="*/ 2534400 w 3376800"/>
                <a:gd name="connsiteY12" fmla="*/ 417788 h 698588"/>
                <a:gd name="connsiteX13" fmla="*/ 2700000 w 3376800"/>
                <a:gd name="connsiteY13" fmla="*/ 453788 h 698588"/>
                <a:gd name="connsiteX14" fmla="*/ 2793600 w 3376800"/>
                <a:gd name="connsiteY14" fmla="*/ 518588 h 698588"/>
                <a:gd name="connsiteX15" fmla="*/ 3067200 w 3376800"/>
                <a:gd name="connsiteY15" fmla="*/ 554588 h 698588"/>
                <a:gd name="connsiteX16" fmla="*/ 3132000 w 3376800"/>
                <a:gd name="connsiteY16" fmla="*/ 604988 h 698588"/>
                <a:gd name="connsiteX17" fmla="*/ 3247200 w 3376800"/>
                <a:gd name="connsiteY17" fmla="*/ 662588 h 698588"/>
                <a:gd name="connsiteX18" fmla="*/ 3333600 w 3376800"/>
                <a:gd name="connsiteY18" fmla="*/ 669788 h 698588"/>
                <a:gd name="connsiteX19" fmla="*/ 3376800 w 3376800"/>
                <a:gd name="connsiteY19" fmla="*/ 698588 h 698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376800" h="698588">
                  <a:moveTo>
                    <a:pt x="0" y="93788"/>
                  </a:moveTo>
                  <a:cubicBezTo>
                    <a:pt x="73800" y="45188"/>
                    <a:pt x="147600" y="-3412"/>
                    <a:pt x="201600" y="188"/>
                  </a:cubicBezTo>
                  <a:cubicBezTo>
                    <a:pt x="255600" y="3788"/>
                    <a:pt x="249600" y="99788"/>
                    <a:pt x="324000" y="115388"/>
                  </a:cubicBezTo>
                  <a:cubicBezTo>
                    <a:pt x="398400" y="130988"/>
                    <a:pt x="561600" y="81788"/>
                    <a:pt x="648000" y="93788"/>
                  </a:cubicBezTo>
                  <a:cubicBezTo>
                    <a:pt x="734400" y="105788"/>
                    <a:pt x="728400" y="176588"/>
                    <a:pt x="842400" y="187388"/>
                  </a:cubicBezTo>
                  <a:cubicBezTo>
                    <a:pt x="956400" y="198188"/>
                    <a:pt x="1237200" y="148988"/>
                    <a:pt x="1332000" y="158588"/>
                  </a:cubicBezTo>
                  <a:cubicBezTo>
                    <a:pt x="1426800" y="168188"/>
                    <a:pt x="1341600" y="240188"/>
                    <a:pt x="1411200" y="244988"/>
                  </a:cubicBezTo>
                  <a:cubicBezTo>
                    <a:pt x="1480800" y="249788"/>
                    <a:pt x="1652400" y="187388"/>
                    <a:pt x="1749600" y="187388"/>
                  </a:cubicBezTo>
                  <a:cubicBezTo>
                    <a:pt x="1846800" y="187388"/>
                    <a:pt x="1929600" y="231788"/>
                    <a:pt x="1994400" y="244988"/>
                  </a:cubicBezTo>
                  <a:cubicBezTo>
                    <a:pt x="2059200" y="258188"/>
                    <a:pt x="2077200" y="258188"/>
                    <a:pt x="2138400" y="266588"/>
                  </a:cubicBezTo>
                  <a:cubicBezTo>
                    <a:pt x="2199600" y="274988"/>
                    <a:pt x="2310000" y="272588"/>
                    <a:pt x="2361600" y="295388"/>
                  </a:cubicBezTo>
                  <a:cubicBezTo>
                    <a:pt x="2413200" y="318188"/>
                    <a:pt x="2419200" y="382988"/>
                    <a:pt x="2448000" y="403388"/>
                  </a:cubicBezTo>
                  <a:cubicBezTo>
                    <a:pt x="2476800" y="423788"/>
                    <a:pt x="2534400" y="417788"/>
                    <a:pt x="2534400" y="417788"/>
                  </a:cubicBezTo>
                  <a:cubicBezTo>
                    <a:pt x="2576400" y="426188"/>
                    <a:pt x="2656800" y="436988"/>
                    <a:pt x="2700000" y="453788"/>
                  </a:cubicBezTo>
                  <a:cubicBezTo>
                    <a:pt x="2743200" y="470588"/>
                    <a:pt x="2732400" y="501788"/>
                    <a:pt x="2793600" y="518588"/>
                  </a:cubicBezTo>
                  <a:cubicBezTo>
                    <a:pt x="2854800" y="535388"/>
                    <a:pt x="3010800" y="540188"/>
                    <a:pt x="3067200" y="554588"/>
                  </a:cubicBezTo>
                  <a:cubicBezTo>
                    <a:pt x="3123600" y="568988"/>
                    <a:pt x="3102000" y="586988"/>
                    <a:pt x="3132000" y="604988"/>
                  </a:cubicBezTo>
                  <a:cubicBezTo>
                    <a:pt x="3162000" y="622988"/>
                    <a:pt x="3213600" y="651788"/>
                    <a:pt x="3247200" y="662588"/>
                  </a:cubicBezTo>
                  <a:cubicBezTo>
                    <a:pt x="3280800" y="673388"/>
                    <a:pt x="3312000" y="663788"/>
                    <a:pt x="3333600" y="669788"/>
                  </a:cubicBezTo>
                  <a:cubicBezTo>
                    <a:pt x="3355200" y="675788"/>
                    <a:pt x="3366000" y="687188"/>
                    <a:pt x="3376800" y="698588"/>
                  </a:cubicBezTo>
                </a:path>
              </a:pathLst>
            </a:custGeom>
            <a:noFill/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  <a:cs typeface="+mj-lt"/>
              </a:endParaRPr>
            </a:p>
          </p:txBody>
        </p:sp>
      </p:grpSp>
      <p:sp>
        <p:nvSpPr>
          <p:cNvPr id="68" name="Google Shape;898;p88"/>
          <p:cNvSpPr txBox="1"/>
          <p:nvPr/>
        </p:nvSpPr>
        <p:spPr>
          <a:xfrm>
            <a:off x="1044521" y="2611454"/>
            <a:ext cx="447745" cy="158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lvl="7">
              <a:lnSpc>
                <a:spcPct val="115000"/>
              </a:lnSpc>
            </a:pPr>
            <a:r>
              <a:rPr lang="en-US" sz="600" b="1" dirty="0">
                <a:solidFill>
                  <a:schemeClr val="accent5"/>
                </a:solidFill>
                <a:latin typeface="+mj-lt"/>
                <a:ea typeface="Montserrat"/>
                <a:cs typeface="+mj-lt"/>
                <a:sym typeface="Montserrat"/>
              </a:rPr>
              <a:t>Model</a:t>
            </a:r>
            <a:endParaRPr lang="en-US" sz="600" b="1" dirty="0">
              <a:solidFill>
                <a:schemeClr val="accent5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sp>
        <p:nvSpPr>
          <p:cNvPr id="69" name="Google Shape;898;p88"/>
          <p:cNvSpPr txBox="1"/>
          <p:nvPr/>
        </p:nvSpPr>
        <p:spPr>
          <a:xfrm>
            <a:off x="1199754" y="2990406"/>
            <a:ext cx="752254" cy="158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lvl="7">
              <a:lnSpc>
                <a:spcPct val="115000"/>
              </a:lnSpc>
            </a:pPr>
            <a:r>
              <a:rPr lang="en-US" sz="600" b="1" dirty="0">
                <a:solidFill>
                  <a:srgbClr val="7030A0"/>
                </a:solidFill>
                <a:latin typeface="+mj-lt"/>
                <a:ea typeface="Montserrat"/>
                <a:cs typeface="+mj-lt"/>
                <a:sym typeface="Montserrat"/>
              </a:rPr>
              <a:t>Threshold</a:t>
            </a:r>
            <a:endParaRPr lang="en-US" sz="600" b="1" dirty="0">
              <a:solidFill>
                <a:srgbClr val="7030A0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grpSp>
        <p:nvGrpSpPr>
          <p:cNvPr id="82" name="Group 81"/>
          <p:cNvGrpSpPr/>
          <p:nvPr/>
        </p:nvGrpSpPr>
        <p:grpSpPr>
          <a:xfrm>
            <a:off x="665769" y="4055709"/>
            <a:ext cx="1123636" cy="379461"/>
            <a:chOff x="227595" y="3266310"/>
            <a:chExt cx="1123636" cy="379461"/>
          </a:xfrm>
        </p:grpSpPr>
        <p:sp>
          <p:nvSpPr>
            <p:cNvPr id="70" name="Rectangle 69"/>
            <p:cNvSpPr/>
            <p:nvPr/>
          </p:nvSpPr>
          <p:spPr>
            <a:xfrm>
              <a:off x="227595" y="3266310"/>
              <a:ext cx="146536" cy="133388"/>
            </a:xfrm>
            <a:prstGeom prst="rect">
              <a:avLst/>
            </a:prstGeom>
            <a:solidFill>
              <a:srgbClr val="92D050">
                <a:alpha val="25000"/>
              </a:srgbClr>
            </a:solidFill>
            <a:ln w="127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  <a:cs typeface="+mj-lt"/>
              </a:endParaRP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227595" y="3500021"/>
              <a:ext cx="146536" cy="133388"/>
            </a:xfrm>
            <a:prstGeom prst="rect">
              <a:avLst/>
            </a:prstGeom>
            <a:solidFill>
              <a:srgbClr val="FF0000">
                <a:alpha val="25000"/>
              </a:srgbClr>
            </a:solidFill>
            <a:ln w="127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  <a:cs typeface="+mj-lt"/>
              </a:endParaRPr>
            </a:p>
          </p:txBody>
        </p:sp>
        <p:sp>
          <p:nvSpPr>
            <p:cNvPr id="72" name="Google Shape;898;p88"/>
            <p:cNvSpPr txBox="1"/>
            <p:nvPr/>
          </p:nvSpPr>
          <p:spPr>
            <a:xfrm>
              <a:off x="410894" y="3266310"/>
              <a:ext cx="788080" cy="1587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4" tIns="9144" rIns="9144" bIns="9144" anchor="t" anchorCtr="0">
              <a:spAutoFit/>
            </a:bodyPr>
            <a:lstStyle/>
            <a:p>
              <a:pPr lvl="7">
                <a:lnSpc>
                  <a:spcPct val="115000"/>
                </a:lnSpc>
              </a:pPr>
              <a:r>
                <a:rPr lang="en-US" sz="600" dirty="0">
                  <a:solidFill>
                    <a:schemeClr val="accent6"/>
                  </a:solidFill>
                  <a:latin typeface="+mj-lt"/>
                  <a:ea typeface="Montserrat"/>
                  <a:cs typeface="+mj-lt"/>
                  <a:sym typeface="Montserrat"/>
                </a:rPr>
                <a:t>Acceptable</a:t>
              </a:r>
              <a:endParaRPr lang="en-US" sz="6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endParaRPr>
            </a:p>
          </p:txBody>
        </p:sp>
        <p:sp>
          <p:nvSpPr>
            <p:cNvPr id="73" name="Google Shape;898;p88"/>
            <p:cNvSpPr txBox="1"/>
            <p:nvPr/>
          </p:nvSpPr>
          <p:spPr>
            <a:xfrm>
              <a:off x="410894" y="3487054"/>
              <a:ext cx="940337" cy="1587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4" tIns="9144" rIns="9144" bIns="9144" anchor="t" anchorCtr="0">
              <a:spAutoFit/>
            </a:bodyPr>
            <a:lstStyle/>
            <a:p>
              <a:pPr lvl="7">
                <a:lnSpc>
                  <a:spcPct val="115000"/>
                </a:lnSpc>
              </a:pPr>
              <a:r>
                <a:rPr lang="en-US" sz="600" dirty="0">
                  <a:solidFill>
                    <a:schemeClr val="accent6"/>
                  </a:solidFill>
                  <a:latin typeface="+mj-lt"/>
                  <a:ea typeface="Montserrat"/>
                  <a:cs typeface="+mj-lt"/>
                  <a:sym typeface="Montserrat"/>
                </a:rPr>
                <a:t>Unacceptable</a:t>
              </a:r>
              <a:endParaRPr lang="en-US" sz="6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endParaRPr>
            </a:p>
          </p:txBody>
        </p:sp>
      </p:grpSp>
      <p:sp>
        <p:nvSpPr>
          <p:cNvPr id="80" name="Google Shape;898;p88"/>
          <p:cNvSpPr txBox="1"/>
          <p:nvPr/>
        </p:nvSpPr>
        <p:spPr>
          <a:xfrm>
            <a:off x="3550917" y="1285753"/>
            <a:ext cx="2736114" cy="2662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How do we do this?</a:t>
            </a:r>
            <a:endParaRPr lang="en-US" sz="14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sp>
        <p:nvSpPr>
          <p:cNvPr id="83" name="Google Shape;898;p88"/>
          <p:cNvSpPr txBox="1"/>
          <p:nvPr/>
        </p:nvSpPr>
        <p:spPr>
          <a:xfrm>
            <a:off x="4601319" y="2288838"/>
            <a:ext cx="1181634" cy="195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lvl="1">
              <a:lnSpc>
                <a:spcPct val="115000"/>
              </a:lnSpc>
            </a:pPr>
            <a:r>
              <a:rPr lang="en-US" sz="1000" dirty="0">
                <a:solidFill>
                  <a:schemeClr val="accent5"/>
                </a:solidFill>
                <a:latin typeface="+mj-lt"/>
                <a:ea typeface="Montserrat"/>
                <a:cs typeface="+mj-lt"/>
                <a:sym typeface="Montserrat"/>
              </a:rPr>
              <a:t>Model Predictions</a:t>
            </a:r>
            <a:endParaRPr lang="en-US" sz="1000" dirty="0">
              <a:solidFill>
                <a:schemeClr val="accent5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sp>
        <p:nvSpPr>
          <p:cNvPr id="84" name="Google Shape;898;p88"/>
          <p:cNvSpPr txBox="1"/>
          <p:nvPr/>
        </p:nvSpPr>
        <p:spPr>
          <a:xfrm>
            <a:off x="4162322" y="3113006"/>
            <a:ext cx="1181634" cy="195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lvl="1">
              <a:lnSpc>
                <a:spcPct val="115000"/>
              </a:lnSpc>
            </a:pPr>
            <a:r>
              <a:rPr lang="en-US" sz="1000" dirty="0">
                <a:solidFill>
                  <a:schemeClr val="accent2"/>
                </a:solidFill>
                <a:latin typeface="+mj-lt"/>
                <a:ea typeface="Montserrat"/>
                <a:cs typeface="+mj-lt"/>
                <a:sym typeface="Montserrat"/>
              </a:rPr>
              <a:t>Input Data</a:t>
            </a:r>
            <a:endParaRPr lang="en-US" sz="1000" dirty="0">
              <a:solidFill>
                <a:schemeClr val="accent2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sp>
        <p:nvSpPr>
          <p:cNvPr id="85" name="Google Shape;898;p88"/>
          <p:cNvSpPr txBox="1"/>
          <p:nvPr/>
        </p:nvSpPr>
        <p:spPr>
          <a:xfrm>
            <a:off x="4636370" y="4004850"/>
            <a:ext cx="1181634" cy="195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lvl="1">
              <a:lnSpc>
                <a:spcPct val="115000"/>
              </a:lnSpc>
            </a:pPr>
            <a:r>
              <a:rPr lang="en-US" sz="1000" dirty="0">
                <a:solidFill>
                  <a:schemeClr val="accent1"/>
                </a:solidFill>
                <a:latin typeface="+mj-lt"/>
                <a:ea typeface="Montserrat"/>
                <a:cs typeface="+mj-lt"/>
                <a:sym typeface="Montserrat"/>
              </a:rPr>
              <a:t>User Feedback</a:t>
            </a:r>
            <a:endParaRPr lang="en-US" sz="1000" dirty="0">
              <a:solidFill>
                <a:schemeClr val="accent1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cxnSp>
        <p:nvCxnSpPr>
          <p:cNvPr id="87" name="Straight Connector 86"/>
          <p:cNvCxnSpPr/>
          <p:nvPr/>
        </p:nvCxnSpPr>
        <p:spPr>
          <a:xfrm>
            <a:off x="3355928" y="1237222"/>
            <a:ext cx="0" cy="3573929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93100" y="420575"/>
            <a:ext cx="8181300" cy="502800"/>
          </a:xfrm>
        </p:spPr>
        <p:txBody>
          <a:bodyPr/>
          <a:lstStyle/>
          <a:p>
            <a:r>
              <a:rPr lang="en-US" dirty="0"/>
              <a:t>Maintenance</a:t>
            </a:r>
            <a:endParaRPr lang="en-US" dirty="0"/>
          </a:p>
        </p:txBody>
      </p:sp>
      <p:sp>
        <p:nvSpPr>
          <p:cNvPr id="5" name="Google Shape;898;p88"/>
          <p:cNvSpPr txBox="1"/>
          <p:nvPr/>
        </p:nvSpPr>
        <p:spPr>
          <a:xfrm>
            <a:off x="513524" y="1286605"/>
            <a:ext cx="2736114" cy="2662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What do we want to do? </a:t>
            </a:r>
            <a:endParaRPr lang="en-US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grpSp>
        <p:nvGrpSpPr>
          <p:cNvPr id="91" name="Group 90"/>
          <p:cNvGrpSpPr/>
          <p:nvPr/>
        </p:nvGrpSpPr>
        <p:grpSpPr>
          <a:xfrm>
            <a:off x="7331103" y="141172"/>
            <a:ext cx="914400" cy="914400"/>
            <a:chOff x="7331103" y="141172"/>
            <a:chExt cx="914400" cy="914400"/>
          </a:xfrm>
        </p:grpSpPr>
        <p:grpSp>
          <p:nvGrpSpPr>
            <p:cNvPr id="32" name="Group 31"/>
            <p:cNvGrpSpPr/>
            <p:nvPr/>
          </p:nvGrpSpPr>
          <p:grpSpPr>
            <a:xfrm>
              <a:off x="7331103" y="141172"/>
              <a:ext cx="914400" cy="914400"/>
              <a:chOff x="388697" y="2188023"/>
              <a:chExt cx="1695840" cy="1816343"/>
            </a:xfrm>
          </p:grpSpPr>
          <p:grpSp>
            <p:nvGrpSpPr>
              <p:cNvPr id="33" name="Group 32"/>
              <p:cNvGrpSpPr/>
              <p:nvPr/>
            </p:nvGrpSpPr>
            <p:grpSpPr>
              <a:xfrm>
                <a:off x="1190898" y="3138427"/>
                <a:ext cx="58419" cy="768220"/>
                <a:chOff x="1190898" y="3138427"/>
                <a:chExt cx="58419" cy="768220"/>
              </a:xfrm>
            </p:grpSpPr>
            <p:cxnSp>
              <p:nvCxnSpPr>
                <p:cNvPr id="48" name="Connector: Curved 47"/>
                <p:cNvCxnSpPr>
                  <a:stCxn id="38" idx="1"/>
                  <a:endCxn id="39" idx="1"/>
                </p:cNvCxnSpPr>
                <p:nvPr/>
              </p:nvCxnSpPr>
              <p:spPr>
                <a:xfrm rot="10800000">
                  <a:off x="1190898" y="3138427"/>
                  <a:ext cx="12700" cy="768220"/>
                </a:xfrm>
                <a:prstGeom prst="curvedConnector3">
                  <a:avLst>
                    <a:gd name="adj1" fmla="val 2950000"/>
                  </a:avLst>
                </a:prstGeom>
                <a:ln w="19050">
                  <a:solidFill>
                    <a:schemeClr val="accent5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Connector: Curved 48"/>
                <p:cNvCxnSpPr>
                  <a:stCxn id="39" idx="3"/>
                  <a:endCxn id="38" idx="3"/>
                </p:cNvCxnSpPr>
                <p:nvPr/>
              </p:nvCxnSpPr>
              <p:spPr>
                <a:xfrm>
                  <a:off x="1236617" y="3138427"/>
                  <a:ext cx="12700" cy="768220"/>
                </a:xfrm>
                <a:prstGeom prst="curvedConnector3">
                  <a:avLst>
                    <a:gd name="adj1" fmla="val 3000000"/>
                  </a:avLst>
                </a:prstGeom>
                <a:ln w="19050">
                  <a:solidFill>
                    <a:schemeClr val="accent5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4" name="Group 33"/>
              <p:cNvGrpSpPr/>
              <p:nvPr/>
            </p:nvGrpSpPr>
            <p:grpSpPr>
              <a:xfrm>
                <a:off x="1190898" y="2692608"/>
                <a:ext cx="58419" cy="1311758"/>
                <a:chOff x="5889186" y="1248788"/>
                <a:chExt cx="58419" cy="1311758"/>
              </a:xfrm>
            </p:grpSpPr>
            <p:cxnSp>
              <p:nvCxnSpPr>
                <p:cNvPr id="44" name="Connector: Curved 43"/>
                <p:cNvCxnSpPr>
                  <a:stCxn id="46" idx="1"/>
                  <a:endCxn id="47" idx="1"/>
                </p:cNvCxnSpPr>
                <p:nvPr/>
              </p:nvCxnSpPr>
              <p:spPr>
                <a:xfrm rot="10800000">
                  <a:off x="5889186" y="1346507"/>
                  <a:ext cx="12700" cy="1116320"/>
                </a:xfrm>
                <a:prstGeom prst="curvedConnector3">
                  <a:avLst>
                    <a:gd name="adj1" fmla="val 4300000"/>
                  </a:avLst>
                </a:prstGeom>
                <a:ln w="19050">
                  <a:solidFill>
                    <a:schemeClr val="accent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Connector: Curved 44"/>
                <p:cNvCxnSpPr>
                  <a:stCxn id="47" idx="3"/>
                  <a:endCxn id="46" idx="3"/>
                </p:cNvCxnSpPr>
                <p:nvPr/>
              </p:nvCxnSpPr>
              <p:spPr>
                <a:xfrm>
                  <a:off x="5934905" y="1346507"/>
                  <a:ext cx="12700" cy="1116320"/>
                </a:xfrm>
                <a:prstGeom prst="curvedConnector3">
                  <a:avLst>
                    <a:gd name="adj1" fmla="val 4300000"/>
                  </a:avLst>
                </a:prstGeom>
                <a:ln w="19050">
                  <a:solidFill>
                    <a:schemeClr val="accent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6" name="Google Shape;898;p88"/>
                <p:cNvSpPr txBox="1"/>
                <p:nvPr/>
              </p:nvSpPr>
              <p:spPr>
                <a:xfrm>
                  <a:off x="5889186" y="2365108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  <p:sp>
              <p:nvSpPr>
                <p:cNvPr id="47" name="Google Shape;898;p88"/>
                <p:cNvSpPr txBox="1"/>
                <p:nvPr/>
              </p:nvSpPr>
              <p:spPr>
                <a:xfrm>
                  <a:off x="5889186" y="1248788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</p:grpSp>
          <p:sp>
            <p:nvSpPr>
              <p:cNvPr id="35" name="Oval 34"/>
              <p:cNvSpPr/>
              <p:nvPr/>
            </p:nvSpPr>
            <p:spPr>
              <a:xfrm>
                <a:off x="388697" y="2188023"/>
                <a:ext cx="1695840" cy="1807446"/>
              </a:xfrm>
              <a:prstGeom prst="ellipse">
                <a:avLst/>
              </a:prstGeom>
              <a:solidFill>
                <a:schemeClr val="bg1">
                  <a:alpha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+mj-lt"/>
                </a:endParaRPr>
              </a:p>
            </p:txBody>
          </p:sp>
          <p:grpSp>
            <p:nvGrpSpPr>
              <p:cNvPr id="36" name="Group 35"/>
              <p:cNvGrpSpPr/>
              <p:nvPr/>
            </p:nvGrpSpPr>
            <p:grpSpPr>
              <a:xfrm>
                <a:off x="1190898" y="2188023"/>
                <a:ext cx="58419" cy="1816343"/>
                <a:chOff x="7482841" y="2111311"/>
                <a:chExt cx="58419" cy="1816343"/>
              </a:xfrm>
            </p:grpSpPr>
            <p:cxnSp>
              <p:nvCxnSpPr>
                <p:cNvPr id="40" name="Connector: Curved 39"/>
                <p:cNvCxnSpPr>
                  <a:stCxn id="42" idx="1"/>
                  <a:endCxn id="43" idx="1"/>
                </p:cNvCxnSpPr>
                <p:nvPr/>
              </p:nvCxnSpPr>
              <p:spPr>
                <a:xfrm rot="10800000">
                  <a:off x="7482841" y="2209031"/>
                  <a:ext cx="12700" cy="1620905"/>
                </a:xfrm>
                <a:prstGeom prst="curvedConnector3">
                  <a:avLst>
                    <a:gd name="adj1" fmla="val 5850000"/>
                  </a:avLst>
                </a:prstGeom>
                <a:ln w="19050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nector: Curved 40"/>
                <p:cNvCxnSpPr>
                  <a:stCxn id="43" idx="3"/>
                  <a:endCxn id="42" idx="3"/>
                </p:cNvCxnSpPr>
                <p:nvPr/>
              </p:nvCxnSpPr>
              <p:spPr>
                <a:xfrm>
                  <a:off x="7528560" y="2209030"/>
                  <a:ext cx="12700" cy="1620905"/>
                </a:xfrm>
                <a:prstGeom prst="curvedConnector3">
                  <a:avLst>
                    <a:gd name="adj1" fmla="val 6300000"/>
                  </a:avLst>
                </a:prstGeom>
                <a:ln w="19050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2" name="Google Shape;898;p88"/>
                <p:cNvSpPr txBox="1"/>
                <p:nvPr/>
              </p:nvSpPr>
              <p:spPr>
                <a:xfrm>
                  <a:off x="7482841" y="3732216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  <p:sp>
              <p:nvSpPr>
                <p:cNvPr id="43" name="Google Shape;898;p88"/>
                <p:cNvSpPr txBox="1"/>
                <p:nvPr/>
              </p:nvSpPr>
              <p:spPr>
                <a:xfrm>
                  <a:off x="7482841" y="2111311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</p:grpSp>
          <p:grpSp>
            <p:nvGrpSpPr>
              <p:cNvPr id="37" name="Group 36"/>
              <p:cNvGrpSpPr/>
              <p:nvPr/>
            </p:nvGrpSpPr>
            <p:grpSpPr>
              <a:xfrm>
                <a:off x="1190898" y="3040708"/>
                <a:ext cx="45719" cy="963658"/>
                <a:chOff x="5501641" y="2963996"/>
                <a:chExt cx="45719" cy="963658"/>
              </a:xfrm>
            </p:grpSpPr>
            <p:sp>
              <p:nvSpPr>
                <p:cNvPr id="38" name="Google Shape;898;p88"/>
                <p:cNvSpPr txBox="1"/>
                <p:nvPr/>
              </p:nvSpPr>
              <p:spPr>
                <a:xfrm>
                  <a:off x="5501641" y="3732216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  <p:sp>
              <p:nvSpPr>
                <p:cNvPr id="39" name="Google Shape;898;p88"/>
                <p:cNvSpPr txBox="1"/>
                <p:nvPr/>
              </p:nvSpPr>
              <p:spPr>
                <a:xfrm>
                  <a:off x="5501641" y="2963996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</p:grpSp>
        </p:grpSp>
        <p:sp>
          <p:nvSpPr>
            <p:cNvPr id="50" name="Google Shape;898;p88"/>
            <p:cNvSpPr txBox="1"/>
            <p:nvPr/>
          </p:nvSpPr>
          <p:spPr>
            <a:xfrm>
              <a:off x="7436418" y="279815"/>
              <a:ext cx="668161" cy="1069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4" tIns="9144" rIns="9144" bIns="9144" anchor="t" anchorCtr="0">
              <a:spAutoFit/>
            </a:bodyPr>
            <a:lstStyle/>
            <a:p>
              <a:pPr marR="0" lvl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500" b="1" dirty="0">
                  <a:solidFill>
                    <a:schemeClr val="accent4"/>
                  </a:solidFill>
                  <a:latin typeface="+mj-lt"/>
                  <a:ea typeface="Montserrat"/>
                  <a:cs typeface="+mj-lt"/>
                  <a:sym typeface="Montserrat"/>
                </a:rPr>
                <a:t>Maintain</a:t>
              </a:r>
              <a:endParaRPr lang="en-US" sz="500" b="1" dirty="0">
                <a:solidFill>
                  <a:schemeClr val="accent4"/>
                </a:solidFill>
                <a:latin typeface="+mj-lt"/>
                <a:ea typeface="Montserrat"/>
                <a:cs typeface="+mj-lt"/>
                <a:sym typeface="Montserrat"/>
              </a:endParaRPr>
            </a:p>
          </p:txBody>
        </p:sp>
      </p:grpSp>
      <p:sp>
        <p:nvSpPr>
          <p:cNvPr id="58" name="Google Shape;898;p88"/>
          <p:cNvSpPr txBox="1"/>
          <p:nvPr/>
        </p:nvSpPr>
        <p:spPr>
          <a:xfrm>
            <a:off x="3553302" y="1688285"/>
            <a:ext cx="1181634" cy="195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lvl="1">
              <a:lnSpc>
                <a:spcPct val="115000"/>
              </a:lnSpc>
            </a:pP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1) </a:t>
            </a:r>
            <a:r>
              <a:rPr lang="en-US" sz="1000" b="1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Monitoring:</a:t>
            </a: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 </a:t>
            </a:r>
            <a:endParaRPr lang="en-US" sz="10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grpSp>
        <p:nvGrpSpPr>
          <p:cNvPr id="86" name="Group 85"/>
          <p:cNvGrpSpPr/>
          <p:nvPr/>
        </p:nvGrpSpPr>
        <p:grpSpPr>
          <a:xfrm>
            <a:off x="3740552" y="3406313"/>
            <a:ext cx="1000994" cy="1000994"/>
            <a:chOff x="3643622" y="3240842"/>
            <a:chExt cx="1000994" cy="1000994"/>
          </a:xfrm>
        </p:grpSpPr>
        <p:pic>
          <p:nvPicPr>
            <p:cNvPr id="7" name="Graphic 6" descr="User with solid fill"/>
            <p:cNvPicPr>
              <a:picLocks noChangeAspect="1"/>
            </p:cNvPicPr>
            <p:nvPr/>
          </p:nvPicPr>
          <p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p:blipFill>
          <p:spPr>
            <a:xfrm>
              <a:off x="3643622" y="3240842"/>
              <a:ext cx="1000994" cy="1000994"/>
            </a:xfrm>
            <a:prstGeom prst="rect">
              <a:avLst/>
            </a:prstGeom>
          </p:spPr>
        </p:pic>
        <p:pic>
          <p:nvPicPr>
            <p:cNvPr id="4" name="Graphic 3" descr="Heart with solid fill"/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065392" y="3809712"/>
              <a:ext cx="280025" cy="280025"/>
            </a:xfrm>
            <a:prstGeom prst="rect">
              <a:avLst/>
            </a:prstGeom>
          </p:spPr>
        </p:pic>
      </p:grpSp>
      <p:pic>
        <p:nvPicPr>
          <p:cNvPr id="9" name="Graphic 8" descr="Artificial Intelligence with solid fill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686919" y="2006128"/>
            <a:ext cx="914400" cy="914400"/>
          </a:xfrm>
          <a:prstGeom prst="rect">
            <a:avLst/>
          </a:prstGeom>
        </p:spPr>
      </p:pic>
      <p:pic>
        <p:nvPicPr>
          <p:cNvPr id="11" name="Graphic 10" descr="Table with solid fill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850183" y="2686183"/>
            <a:ext cx="804911" cy="1078410"/>
          </a:xfrm>
          <a:prstGeom prst="rect">
            <a:avLst/>
          </a:prstGeom>
        </p:spPr>
      </p:pic>
      <p:grpSp>
        <p:nvGrpSpPr>
          <p:cNvPr id="61" name="Group 60"/>
          <p:cNvGrpSpPr/>
          <p:nvPr/>
        </p:nvGrpSpPr>
        <p:grpSpPr>
          <a:xfrm>
            <a:off x="6720291" y="2263423"/>
            <a:ext cx="1179351" cy="1197229"/>
            <a:chOff x="5775857" y="3104643"/>
            <a:chExt cx="722472" cy="733424"/>
          </a:xfrm>
          <a:solidFill>
            <a:schemeClr val="accent6">
              <a:lumMod val="50000"/>
              <a:lumOff val="50000"/>
            </a:schemeClr>
          </a:solidFill>
        </p:grpSpPr>
        <p:sp>
          <p:nvSpPr>
            <p:cNvPr id="22" name="Freeform: Shape 21"/>
            <p:cNvSpPr/>
            <p:nvPr/>
          </p:nvSpPr>
          <p:spPr>
            <a:xfrm>
              <a:off x="5874822" y="3201988"/>
              <a:ext cx="113157" cy="113157"/>
            </a:xfrm>
            <a:custGeom>
              <a:avLst/>
              <a:gdLst>
                <a:gd name="connsiteX0" fmla="*/ 113157 w 113157"/>
                <a:gd name="connsiteY0" fmla="*/ 56579 h 113157"/>
                <a:gd name="connsiteX1" fmla="*/ 56578 w 113157"/>
                <a:gd name="connsiteY1" fmla="*/ 113157 h 113157"/>
                <a:gd name="connsiteX2" fmla="*/ 0 w 113157"/>
                <a:gd name="connsiteY2" fmla="*/ 56578 h 113157"/>
                <a:gd name="connsiteX3" fmla="*/ 56578 w 113157"/>
                <a:gd name="connsiteY3" fmla="*/ 0 h 113157"/>
                <a:gd name="connsiteX4" fmla="*/ 113157 w 113157"/>
                <a:gd name="connsiteY4" fmla="*/ 56579 h 113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157" h="113157">
                  <a:moveTo>
                    <a:pt x="113157" y="56579"/>
                  </a:moveTo>
                  <a:cubicBezTo>
                    <a:pt x="113157" y="87826"/>
                    <a:pt x="87826" y="113157"/>
                    <a:pt x="56578" y="113157"/>
                  </a:cubicBezTo>
                  <a:cubicBezTo>
                    <a:pt x="25331" y="113157"/>
                    <a:pt x="0" y="87826"/>
                    <a:pt x="0" y="56578"/>
                  </a:cubicBezTo>
                  <a:cubicBezTo>
                    <a:pt x="0" y="25331"/>
                    <a:pt x="25331" y="0"/>
                    <a:pt x="56578" y="0"/>
                  </a:cubicBezTo>
                  <a:cubicBezTo>
                    <a:pt x="87826" y="0"/>
                    <a:pt x="113157" y="25331"/>
                    <a:pt x="113157" y="5657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+mj-lt"/>
                <a:cs typeface="+mj-lt"/>
              </a:endParaRPr>
            </a:p>
          </p:txBody>
        </p:sp>
        <p:sp>
          <p:nvSpPr>
            <p:cNvPr id="59" name="Freeform: Shape 58"/>
            <p:cNvSpPr/>
            <p:nvPr/>
          </p:nvSpPr>
          <p:spPr>
            <a:xfrm>
              <a:off x="5775857" y="3232614"/>
              <a:ext cx="493343" cy="605453"/>
            </a:xfrm>
            <a:custGeom>
              <a:avLst/>
              <a:gdLst>
                <a:gd name="connsiteX0" fmla="*/ 489204 w 493343"/>
                <a:gd name="connsiteY0" fmla="*/ 4140 h 605453"/>
                <a:gd name="connsiteX1" fmla="*/ 469011 w 493343"/>
                <a:gd name="connsiteY1" fmla="*/ 4140 h 605453"/>
                <a:gd name="connsiteX2" fmla="*/ 345948 w 493343"/>
                <a:gd name="connsiteY2" fmla="*/ 127203 h 605453"/>
                <a:gd name="connsiteX3" fmla="*/ 318230 w 493343"/>
                <a:gd name="connsiteY3" fmla="*/ 134251 h 605453"/>
                <a:gd name="connsiteX4" fmla="*/ 280702 w 493343"/>
                <a:gd name="connsiteY4" fmla="*/ 194354 h 605453"/>
                <a:gd name="connsiteX5" fmla="*/ 270034 w 493343"/>
                <a:gd name="connsiteY5" fmla="*/ 148920 h 605453"/>
                <a:gd name="connsiteX6" fmla="*/ 261557 w 493343"/>
                <a:gd name="connsiteY6" fmla="*/ 133299 h 605453"/>
                <a:gd name="connsiteX7" fmla="*/ 202121 w 493343"/>
                <a:gd name="connsiteY7" fmla="*/ 102247 h 605453"/>
                <a:gd name="connsiteX8" fmla="*/ 155543 w 493343"/>
                <a:gd name="connsiteY8" fmla="*/ 96628 h 605453"/>
                <a:gd name="connsiteX9" fmla="*/ 108871 w 493343"/>
                <a:gd name="connsiteY9" fmla="*/ 103676 h 605453"/>
                <a:gd name="connsiteX10" fmla="*/ 49530 w 493343"/>
                <a:gd name="connsiteY10" fmla="*/ 134728 h 605453"/>
                <a:gd name="connsiteX11" fmla="*/ 41053 w 493343"/>
                <a:gd name="connsiteY11" fmla="*/ 150349 h 605453"/>
                <a:gd name="connsiteX12" fmla="*/ 0 w 493343"/>
                <a:gd name="connsiteY12" fmla="*/ 325609 h 605453"/>
                <a:gd name="connsiteX13" fmla="*/ 28575 w 493343"/>
                <a:gd name="connsiteY13" fmla="*/ 354184 h 605453"/>
                <a:gd name="connsiteX14" fmla="*/ 55436 w 493343"/>
                <a:gd name="connsiteY14" fmla="*/ 333038 h 605453"/>
                <a:gd name="connsiteX15" fmla="*/ 85154 w 493343"/>
                <a:gd name="connsiteY15" fmla="*/ 210070 h 605453"/>
                <a:gd name="connsiteX16" fmla="*/ 85154 w 493343"/>
                <a:gd name="connsiteY16" fmla="*/ 605453 h 605453"/>
                <a:gd name="connsiteX17" fmla="*/ 141446 w 493343"/>
                <a:gd name="connsiteY17" fmla="*/ 605453 h 605453"/>
                <a:gd name="connsiteX18" fmla="*/ 141446 w 493343"/>
                <a:gd name="connsiteY18" fmla="*/ 351040 h 605453"/>
                <a:gd name="connsiteX19" fmla="*/ 170021 w 493343"/>
                <a:gd name="connsiteY19" fmla="*/ 351040 h 605453"/>
                <a:gd name="connsiteX20" fmla="*/ 170021 w 493343"/>
                <a:gd name="connsiteY20" fmla="*/ 605453 h 605453"/>
                <a:gd name="connsiteX21" fmla="*/ 226219 w 493343"/>
                <a:gd name="connsiteY21" fmla="*/ 605453 h 605453"/>
                <a:gd name="connsiteX22" fmla="*/ 226219 w 493343"/>
                <a:gd name="connsiteY22" fmla="*/ 208261 h 605453"/>
                <a:gd name="connsiteX23" fmla="*/ 236696 w 493343"/>
                <a:gd name="connsiteY23" fmla="*/ 253028 h 605453"/>
                <a:gd name="connsiteX24" fmla="*/ 242316 w 493343"/>
                <a:gd name="connsiteY24" fmla="*/ 260172 h 605453"/>
                <a:gd name="connsiteX25" fmla="*/ 280416 w 493343"/>
                <a:gd name="connsiteY25" fmla="*/ 273602 h 605453"/>
                <a:gd name="connsiteX26" fmla="*/ 303276 w 493343"/>
                <a:gd name="connsiteY26" fmla="*/ 263220 h 605453"/>
                <a:gd name="connsiteX27" fmla="*/ 361379 w 493343"/>
                <a:gd name="connsiteY27" fmla="*/ 167970 h 605453"/>
                <a:gd name="connsiteX28" fmla="*/ 365284 w 493343"/>
                <a:gd name="connsiteY28" fmla="*/ 148253 h 605453"/>
                <a:gd name="connsiteX29" fmla="*/ 489109 w 493343"/>
                <a:gd name="connsiteY29" fmla="*/ 24428 h 605453"/>
                <a:gd name="connsiteX30" fmla="*/ 489204 w 493343"/>
                <a:gd name="connsiteY30" fmla="*/ 4140 h 60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493343" h="605453">
                  <a:moveTo>
                    <a:pt x="489204" y="4140"/>
                  </a:moveTo>
                  <a:cubicBezTo>
                    <a:pt x="483604" y="-1380"/>
                    <a:pt x="474611" y="-1380"/>
                    <a:pt x="469011" y="4140"/>
                  </a:cubicBezTo>
                  <a:lnTo>
                    <a:pt x="345948" y="127203"/>
                  </a:lnTo>
                  <a:cubicBezTo>
                    <a:pt x="336113" y="124427"/>
                    <a:pt x="325545" y="127114"/>
                    <a:pt x="318230" y="134251"/>
                  </a:cubicBezTo>
                  <a:cubicBezTo>
                    <a:pt x="316230" y="136252"/>
                    <a:pt x="280702" y="194354"/>
                    <a:pt x="280702" y="194354"/>
                  </a:cubicBezTo>
                  <a:lnTo>
                    <a:pt x="270034" y="148920"/>
                  </a:lnTo>
                  <a:cubicBezTo>
                    <a:pt x="268621" y="143062"/>
                    <a:pt x="265699" y="137676"/>
                    <a:pt x="261557" y="133299"/>
                  </a:cubicBezTo>
                  <a:cubicBezTo>
                    <a:pt x="244001" y="119108"/>
                    <a:pt x="223797" y="108552"/>
                    <a:pt x="202121" y="102247"/>
                  </a:cubicBezTo>
                  <a:cubicBezTo>
                    <a:pt x="186797" y="98970"/>
                    <a:pt x="171207" y="97089"/>
                    <a:pt x="155543" y="96628"/>
                  </a:cubicBezTo>
                  <a:cubicBezTo>
                    <a:pt x="139740" y="96871"/>
                    <a:pt x="124041" y="99242"/>
                    <a:pt x="108871" y="103676"/>
                  </a:cubicBezTo>
                  <a:cubicBezTo>
                    <a:pt x="86998" y="109410"/>
                    <a:pt x="66710" y="120027"/>
                    <a:pt x="49530" y="134728"/>
                  </a:cubicBezTo>
                  <a:cubicBezTo>
                    <a:pt x="45351" y="139078"/>
                    <a:pt x="42422" y="144474"/>
                    <a:pt x="41053" y="150349"/>
                  </a:cubicBezTo>
                  <a:cubicBezTo>
                    <a:pt x="41053" y="150349"/>
                    <a:pt x="0" y="322751"/>
                    <a:pt x="0" y="325609"/>
                  </a:cubicBezTo>
                  <a:cubicBezTo>
                    <a:pt x="0" y="341391"/>
                    <a:pt x="12794" y="354184"/>
                    <a:pt x="28575" y="354184"/>
                  </a:cubicBezTo>
                  <a:cubicBezTo>
                    <a:pt x="41222" y="353859"/>
                    <a:pt x="52150" y="345256"/>
                    <a:pt x="55436" y="333038"/>
                  </a:cubicBezTo>
                  <a:lnTo>
                    <a:pt x="85154" y="210070"/>
                  </a:lnTo>
                  <a:lnTo>
                    <a:pt x="85154" y="605453"/>
                  </a:lnTo>
                  <a:lnTo>
                    <a:pt x="141446" y="605453"/>
                  </a:lnTo>
                  <a:lnTo>
                    <a:pt x="141446" y="351040"/>
                  </a:lnTo>
                  <a:lnTo>
                    <a:pt x="170021" y="351040"/>
                  </a:lnTo>
                  <a:lnTo>
                    <a:pt x="170021" y="605453"/>
                  </a:lnTo>
                  <a:lnTo>
                    <a:pt x="226219" y="605453"/>
                  </a:lnTo>
                  <a:lnTo>
                    <a:pt x="226219" y="208261"/>
                  </a:lnTo>
                  <a:lnTo>
                    <a:pt x="236696" y="253028"/>
                  </a:lnTo>
                  <a:cubicBezTo>
                    <a:pt x="237423" y="256123"/>
                    <a:pt x="239479" y="258737"/>
                    <a:pt x="242316" y="260172"/>
                  </a:cubicBezTo>
                  <a:cubicBezTo>
                    <a:pt x="253269" y="268579"/>
                    <a:pt x="266612" y="273282"/>
                    <a:pt x="280416" y="273602"/>
                  </a:cubicBezTo>
                  <a:cubicBezTo>
                    <a:pt x="289404" y="274860"/>
                    <a:pt x="298310" y="270815"/>
                    <a:pt x="303276" y="263220"/>
                  </a:cubicBezTo>
                  <a:lnTo>
                    <a:pt x="361379" y="167970"/>
                  </a:lnTo>
                  <a:cubicBezTo>
                    <a:pt x="365092" y="162114"/>
                    <a:pt x="366486" y="155082"/>
                    <a:pt x="365284" y="148253"/>
                  </a:cubicBezTo>
                  <a:lnTo>
                    <a:pt x="489109" y="24428"/>
                  </a:lnTo>
                  <a:cubicBezTo>
                    <a:pt x="494717" y="18844"/>
                    <a:pt x="494760" y="9777"/>
                    <a:pt x="489204" y="414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+mj-lt"/>
                <a:cs typeface="+mj-lt"/>
              </a:endParaRPr>
            </a:p>
          </p:txBody>
        </p:sp>
        <p:sp>
          <p:nvSpPr>
            <p:cNvPr id="60" name="Freeform: Shape 59"/>
            <p:cNvSpPr/>
            <p:nvPr/>
          </p:nvSpPr>
          <p:spPr>
            <a:xfrm>
              <a:off x="5955404" y="3104643"/>
              <a:ext cx="542925" cy="390525"/>
            </a:xfrm>
            <a:custGeom>
              <a:avLst/>
              <a:gdLst>
                <a:gd name="connsiteX0" fmla="*/ 504825 w 542925"/>
                <a:gd name="connsiteY0" fmla="*/ 0 h 390525"/>
                <a:gd name="connsiteX1" fmla="*/ 38100 w 542925"/>
                <a:gd name="connsiteY1" fmla="*/ 0 h 390525"/>
                <a:gd name="connsiteX2" fmla="*/ 0 w 542925"/>
                <a:gd name="connsiteY2" fmla="*/ 38100 h 390525"/>
                <a:gd name="connsiteX3" fmla="*/ 0 w 542925"/>
                <a:gd name="connsiteY3" fmla="*/ 72390 h 390525"/>
                <a:gd name="connsiteX4" fmla="*/ 38100 w 542925"/>
                <a:gd name="connsiteY4" fmla="*/ 95250 h 390525"/>
                <a:gd name="connsiteX5" fmla="*/ 38100 w 542925"/>
                <a:gd name="connsiteY5" fmla="*/ 38100 h 390525"/>
                <a:gd name="connsiteX6" fmla="*/ 504825 w 542925"/>
                <a:gd name="connsiteY6" fmla="*/ 38100 h 390525"/>
                <a:gd name="connsiteX7" fmla="*/ 504825 w 542925"/>
                <a:gd name="connsiteY7" fmla="*/ 352425 h 390525"/>
                <a:gd name="connsiteX8" fmla="*/ 179737 w 542925"/>
                <a:gd name="connsiteY8" fmla="*/ 352425 h 390525"/>
                <a:gd name="connsiteX9" fmla="*/ 156496 w 542925"/>
                <a:gd name="connsiteY9" fmla="*/ 390525 h 390525"/>
                <a:gd name="connsiteX10" fmla="*/ 504825 w 542925"/>
                <a:gd name="connsiteY10" fmla="*/ 390525 h 390525"/>
                <a:gd name="connsiteX11" fmla="*/ 542925 w 542925"/>
                <a:gd name="connsiteY11" fmla="*/ 352425 h 390525"/>
                <a:gd name="connsiteX12" fmla="*/ 542925 w 542925"/>
                <a:gd name="connsiteY12" fmla="*/ 38100 h 390525"/>
                <a:gd name="connsiteX13" fmla="*/ 504825 w 542925"/>
                <a:gd name="connsiteY13" fmla="*/ 0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42925" h="390525">
                  <a:moveTo>
                    <a:pt x="504825" y="0"/>
                  </a:moveTo>
                  <a:lnTo>
                    <a:pt x="38100" y="0"/>
                  </a:lnTo>
                  <a:cubicBezTo>
                    <a:pt x="17058" y="0"/>
                    <a:pt x="0" y="17058"/>
                    <a:pt x="0" y="38100"/>
                  </a:cubicBezTo>
                  <a:lnTo>
                    <a:pt x="0" y="72390"/>
                  </a:lnTo>
                  <a:cubicBezTo>
                    <a:pt x="14564" y="76354"/>
                    <a:pt x="27748" y="84266"/>
                    <a:pt x="38100" y="95250"/>
                  </a:cubicBezTo>
                  <a:lnTo>
                    <a:pt x="38100" y="38100"/>
                  </a:lnTo>
                  <a:lnTo>
                    <a:pt x="504825" y="38100"/>
                  </a:lnTo>
                  <a:lnTo>
                    <a:pt x="504825" y="352425"/>
                  </a:lnTo>
                  <a:lnTo>
                    <a:pt x="179737" y="352425"/>
                  </a:lnTo>
                  <a:lnTo>
                    <a:pt x="156496" y="390525"/>
                  </a:lnTo>
                  <a:lnTo>
                    <a:pt x="504825" y="390525"/>
                  </a:lnTo>
                  <a:cubicBezTo>
                    <a:pt x="525867" y="390525"/>
                    <a:pt x="542925" y="373467"/>
                    <a:pt x="542925" y="352425"/>
                  </a:cubicBezTo>
                  <a:lnTo>
                    <a:pt x="542925" y="38100"/>
                  </a:lnTo>
                  <a:cubicBezTo>
                    <a:pt x="542925" y="17058"/>
                    <a:pt x="525867" y="0"/>
                    <a:pt x="504825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+mj-lt"/>
                <a:cs typeface="+mj-lt"/>
              </a:endParaRPr>
            </a:p>
          </p:txBody>
        </p:sp>
      </p:grpSp>
      <p:pic>
        <p:nvPicPr>
          <p:cNvPr id="62" name="Graphic 61" descr="Artificial Intelligence with solid fill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279833" y="3143869"/>
            <a:ext cx="733553" cy="733553"/>
          </a:xfrm>
          <a:prstGeom prst="rect">
            <a:avLst/>
          </a:prstGeom>
        </p:spPr>
      </p:pic>
      <p:sp>
        <p:nvSpPr>
          <p:cNvPr id="63" name="Google Shape;898;p88"/>
          <p:cNvSpPr txBox="1"/>
          <p:nvPr/>
        </p:nvSpPr>
        <p:spPr>
          <a:xfrm>
            <a:off x="513524" y="1657666"/>
            <a:ext cx="2841622" cy="372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Make sure our model is </a:t>
            </a:r>
            <a:r>
              <a:rPr lang="en-US" sz="1000" b="1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meeting</a:t>
            </a: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 our </a:t>
            </a:r>
            <a:r>
              <a:rPr lang="en-US" sz="1000" b="1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minimum</a:t>
            </a: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 threshold of </a:t>
            </a:r>
            <a:r>
              <a:rPr lang="en-US" sz="1000" b="1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performance</a:t>
            </a: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.</a:t>
            </a:r>
            <a:endParaRPr lang="en-US" sz="10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sp>
        <p:nvSpPr>
          <p:cNvPr id="65" name="Google Shape;898;p88"/>
          <p:cNvSpPr txBox="1"/>
          <p:nvPr/>
        </p:nvSpPr>
        <p:spPr>
          <a:xfrm>
            <a:off x="548824" y="2393551"/>
            <a:ext cx="913466" cy="2037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lvl="7">
              <a:lnSpc>
                <a:spcPct val="115000"/>
              </a:lnSpc>
            </a:pPr>
            <a:r>
              <a:rPr lang="en-US" sz="8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Performance</a:t>
            </a:r>
            <a:endParaRPr lang="en-US" sz="8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sp>
        <p:nvSpPr>
          <p:cNvPr id="66" name="Google Shape;898;p88"/>
          <p:cNvSpPr txBox="1"/>
          <p:nvPr/>
        </p:nvSpPr>
        <p:spPr>
          <a:xfrm>
            <a:off x="2697404" y="3958682"/>
            <a:ext cx="447745" cy="2037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lvl="7">
              <a:lnSpc>
                <a:spcPct val="115000"/>
              </a:lnSpc>
            </a:pPr>
            <a:r>
              <a:rPr lang="en-US" sz="8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Time</a:t>
            </a:r>
            <a:endParaRPr lang="en-US" sz="8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grpSp>
        <p:nvGrpSpPr>
          <p:cNvPr id="67" name="Group 66"/>
          <p:cNvGrpSpPr/>
          <p:nvPr/>
        </p:nvGrpSpPr>
        <p:grpSpPr>
          <a:xfrm>
            <a:off x="601578" y="2588378"/>
            <a:ext cx="2471921" cy="1361347"/>
            <a:chOff x="2771334" y="1350498"/>
            <a:chExt cx="3453614" cy="1069145"/>
          </a:xfrm>
        </p:grpSpPr>
        <p:sp>
          <p:nvSpPr>
            <p:cNvPr id="74" name="Rectangle 73"/>
            <p:cNvSpPr/>
            <p:nvPr/>
          </p:nvSpPr>
          <p:spPr>
            <a:xfrm>
              <a:off x="2778369" y="1800665"/>
              <a:ext cx="3446579" cy="618978"/>
            </a:xfrm>
            <a:prstGeom prst="rect">
              <a:avLst/>
            </a:prstGeom>
            <a:solidFill>
              <a:srgbClr val="FF0000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  <a:cs typeface="+mj-lt"/>
              </a:endParaRP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2778369" y="1350498"/>
              <a:ext cx="3446579" cy="450166"/>
            </a:xfrm>
            <a:prstGeom prst="rect">
              <a:avLst/>
            </a:prstGeom>
            <a:solidFill>
              <a:srgbClr val="92D050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  <a:cs typeface="+mj-lt"/>
              </a:endParaRPr>
            </a:p>
          </p:txBody>
        </p:sp>
        <p:cxnSp>
          <p:nvCxnSpPr>
            <p:cNvPr id="76" name="Straight Connector 75"/>
            <p:cNvCxnSpPr/>
            <p:nvPr/>
          </p:nvCxnSpPr>
          <p:spPr>
            <a:xfrm>
              <a:off x="2778369" y="1350498"/>
              <a:ext cx="0" cy="1069145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flipH="1">
              <a:off x="2771335" y="2419643"/>
              <a:ext cx="3446585" cy="0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flipH="1">
              <a:off x="2771335" y="1807699"/>
              <a:ext cx="3446585" cy="0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Freeform: Shape 78"/>
            <p:cNvSpPr/>
            <p:nvPr/>
          </p:nvSpPr>
          <p:spPr>
            <a:xfrm>
              <a:off x="2771334" y="1432751"/>
              <a:ext cx="3446581" cy="698588"/>
            </a:xfrm>
            <a:custGeom>
              <a:avLst/>
              <a:gdLst>
                <a:gd name="connsiteX0" fmla="*/ 0 w 3376800"/>
                <a:gd name="connsiteY0" fmla="*/ 93788 h 698588"/>
                <a:gd name="connsiteX1" fmla="*/ 201600 w 3376800"/>
                <a:gd name="connsiteY1" fmla="*/ 188 h 698588"/>
                <a:gd name="connsiteX2" fmla="*/ 324000 w 3376800"/>
                <a:gd name="connsiteY2" fmla="*/ 115388 h 698588"/>
                <a:gd name="connsiteX3" fmla="*/ 648000 w 3376800"/>
                <a:gd name="connsiteY3" fmla="*/ 93788 h 698588"/>
                <a:gd name="connsiteX4" fmla="*/ 842400 w 3376800"/>
                <a:gd name="connsiteY4" fmla="*/ 187388 h 698588"/>
                <a:gd name="connsiteX5" fmla="*/ 1332000 w 3376800"/>
                <a:gd name="connsiteY5" fmla="*/ 158588 h 698588"/>
                <a:gd name="connsiteX6" fmla="*/ 1411200 w 3376800"/>
                <a:gd name="connsiteY6" fmla="*/ 244988 h 698588"/>
                <a:gd name="connsiteX7" fmla="*/ 1749600 w 3376800"/>
                <a:gd name="connsiteY7" fmla="*/ 187388 h 698588"/>
                <a:gd name="connsiteX8" fmla="*/ 1994400 w 3376800"/>
                <a:gd name="connsiteY8" fmla="*/ 244988 h 698588"/>
                <a:gd name="connsiteX9" fmla="*/ 2138400 w 3376800"/>
                <a:gd name="connsiteY9" fmla="*/ 266588 h 698588"/>
                <a:gd name="connsiteX10" fmla="*/ 2361600 w 3376800"/>
                <a:gd name="connsiteY10" fmla="*/ 295388 h 698588"/>
                <a:gd name="connsiteX11" fmla="*/ 2448000 w 3376800"/>
                <a:gd name="connsiteY11" fmla="*/ 403388 h 698588"/>
                <a:gd name="connsiteX12" fmla="*/ 2534400 w 3376800"/>
                <a:gd name="connsiteY12" fmla="*/ 417788 h 698588"/>
                <a:gd name="connsiteX13" fmla="*/ 2700000 w 3376800"/>
                <a:gd name="connsiteY13" fmla="*/ 453788 h 698588"/>
                <a:gd name="connsiteX14" fmla="*/ 2793600 w 3376800"/>
                <a:gd name="connsiteY14" fmla="*/ 518588 h 698588"/>
                <a:gd name="connsiteX15" fmla="*/ 3067200 w 3376800"/>
                <a:gd name="connsiteY15" fmla="*/ 554588 h 698588"/>
                <a:gd name="connsiteX16" fmla="*/ 3132000 w 3376800"/>
                <a:gd name="connsiteY16" fmla="*/ 604988 h 698588"/>
                <a:gd name="connsiteX17" fmla="*/ 3247200 w 3376800"/>
                <a:gd name="connsiteY17" fmla="*/ 662588 h 698588"/>
                <a:gd name="connsiteX18" fmla="*/ 3333600 w 3376800"/>
                <a:gd name="connsiteY18" fmla="*/ 669788 h 698588"/>
                <a:gd name="connsiteX19" fmla="*/ 3376800 w 3376800"/>
                <a:gd name="connsiteY19" fmla="*/ 698588 h 698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376800" h="698588">
                  <a:moveTo>
                    <a:pt x="0" y="93788"/>
                  </a:moveTo>
                  <a:cubicBezTo>
                    <a:pt x="73800" y="45188"/>
                    <a:pt x="147600" y="-3412"/>
                    <a:pt x="201600" y="188"/>
                  </a:cubicBezTo>
                  <a:cubicBezTo>
                    <a:pt x="255600" y="3788"/>
                    <a:pt x="249600" y="99788"/>
                    <a:pt x="324000" y="115388"/>
                  </a:cubicBezTo>
                  <a:cubicBezTo>
                    <a:pt x="398400" y="130988"/>
                    <a:pt x="561600" y="81788"/>
                    <a:pt x="648000" y="93788"/>
                  </a:cubicBezTo>
                  <a:cubicBezTo>
                    <a:pt x="734400" y="105788"/>
                    <a:pt x="728400" y="176588"/>
                    <a:pt x="842400" y="187388"/>
                  </a:cubicBezTo>
                  <a:cubicBezTo>
                    <a:pt x="956400" y="198188"/>
                    <a:pt x="1237200" y="148988"/>
                    <a:pt x="1332000" y="158588"/>
                  </a:cubicBezTo>
                  <a:cubicBezTo>
                    <a:pt x="1426800" y="168188"/>
                    <a:pt x="1341600" y="240188"/>
                    <a:pt x="1411200" y="244988"/>
                  </a:cubicBezTo>
                  <a:cubicBezTo>
                    <a:pt x="1480800" y="249788"/>
                    <a:pt x="1652400" y="187388"/>
                    <a:pt x="1749600" y="187388"/>
                  </a:cubicBezTo>
                  <a:cubicBezTo>
                    <a:pt x="1846800" y="187388"/>
                    <a:pt x="1929600" y="231788"/>
                    <a:pt x="1994400" y="244988"/>
                  </a:cubicBezTo>
                  <a:cubicBezTo>
                    <a:pt x="2059200" y="258188"/>
                    <a:pt x="2077200" y="258188"/>
                    <a:pt x="2138400" y="266588"/>
                  </a:cubicBezTo>
                  <a:cubicBezTo>
                    <a:pt x="2199600" y="274988"/>
                    <a:pt x="2310000" y="272588"/>
                    <a:pt x="2361600" y="295388"/>
                  </a:cubicBezTo>
                  <a:cubicBezTo>
                    <a:pt x="2413200" y="318188"/>
                    <a:pt x="2419200" y="382988"/>
                    <a:pt x="2448000" y="403388"/>
                  </a:cubicBezTo>
                  <a:cubicBezTo>
                    <a:pt x="2476800" y="423788"/>
                    <a:pt x="2534400" y="417788"/>
                    <a:pt x="2534400" y="417788"/>
                  </a:cubicBezTo>
                  <a:cubicBezTo>
                    <a:pt x="2576400" y="426188"/>
                    <a:pt x="2656800" y="436988"/>
                    <a:pt x="2700000" y="453788"/>
                  </a:cubicBezTo>
                  <a:cubicBezTo>
                    <a:pt x="2743200" y="470588"/>
                    <a:pt x="2732400" y="501788"/>
                    <a:pt x="2793600" y="518588"/>
                  </a:cubicBezTo>
                  <a:cubicBezTo>
                    <a:pt x="2854800" y="535388"/>
                    <a:pt x="3010800" y="540188"/>
                    <a:pt x="3067200" y="554588"/>
                  </a:cubicBezTo>
                  <a:cubicBezTo>
                    <a:pt x="3123600" y="568988"/>
                    <a:pt x="3102000" y="586988"/>
                    <a:pt x="3132000" y="604988"/>
                  </a:cubicBezTo>
                  <a:cubicBezTo>
                    <a:pt x="3162000" y="622988"/>
                    <a:pt x="3213600" y="651788"/>
                    <a:pt x="3247200" y="662588"/>
                  </a:cubicBezTo>
                  <a:cubicBezTo>
                    <a:pt x="3280800" y="673388"/>
                    <a:pt x="3312000" y="663788"/>
                    <a:pt x="3333600" y="669788"/>
                  </a:cubicBezTo>
                  <a:cubicBezTo>
                    <a:pt x="3355200" y="675788"/>
                    <a:pt x="3366000" y="687188"/>
                    <a:pt x="3376800" y="698588"/>
                  </a:cubicBezTo>
                </a:path>
              </a:pathLst>
            </a:custGeom>
            <a:noFill/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  <a:cs typeface="+mj-lt"/>
              </a:endParaRPr>
            </a:p>
          </p:txBody>
        </p:sp>
      </p:grpSp>
      <p:sp>
        <p:nvSpPr>
          <p:cNvPr id="68" name="Google Shape;898;p88"/>
          <p:cNvSpPr txBox="1"/>
          <p:nvPr/>
        </p:nvSpPr>
        <p:spPr>
          <a:xfrm>
            <a:off x="1044521" y="2611454"/>
            <a:ext cx="447745" cy="158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lvl="7">
              <a:lnSpc>
                <a:spcPct val="115000"/>
              </a:lnSpc>
            </a:pPr>
            <a:r>
              <a:rPr lang="en-US" sz="600" b="1" dirty="0">
                <a:solidFill>
                  <a:schemeClr val="accent5"/>
                </a:solidFill>
                <a:latin typeface="+mj-lt"/>
                <a:ea typeface="Montserrat"/>
                <a:cs typeface="+mj-lt"/>
                <a:sym typeface="Montserrat"/>
              </a:rPr>
              <a:t>Model</a:t>
            </a:r>
            <a:endParaRPr lang="en-US" sz="600" b="1" dirty="0">
              <a:solidFill>
                <a:schemeClr val="accent5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sp>
        <p:nvSpPr>
          <p:cNvPr id="69" name="Google Shape;898;p88"/>
          <p:cNvSpPr txBox="1"/>
          <p:nvPr/>
        </p:nvSpPr>
        <p:spPr>
          <a:xfrm>
            <a:off x="1199754" y="2990406"/>
            <a:ext cx="752254" cy="158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lvl="7">
              <a:lnSpc>
                <a:spcPct val="115000"/>
              </a:lnSpc>
            </a:pPr>
            <a:r>
              <a:rPr lang="en-US" sz="600" b="1" dirty="0">
                <a:solidFill>
                  <a:srgbClr val="7030A0"/>
                </a:solidFill>
                <a:latin typeface="+mj-lt"/>
                <a:ea typeface="Montserrat"/>
                <a:cs typeface="+mj-lt"/>
                <a:sym typeface="Montserrat"/>
              </a:rPr>
              <a:t>Threshold</a:t>
            </a:r>
            <a:endParaRPr lang="en-US" sz="600" b="1" dirty="0">
              <a:solidFill>
                <a:srgbClr val="7030A0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grpSp>
        <p:nvGrpSpPr>
          <p:cNvPr id="82" name="Group 81"/>
          <p:cNvGrpSpPr/>
          <p:nvPr/>
        </p:nvGrpSpPr>
        <p:grpSpPr>
          <a:xfrm>
            <a:off x="665769" y="4055709"/>
            <a:ext cx="1123636" cy="379461"/>
            <a:chOff x="227595" y="3266310"/>
            <a:chExt cx="1123636" cy="379461"/>
          </a:xfrm>
        </p:grpSpPr>
        <p:sp>
          <p:nvSpPr>
            <p:cNvPr id="70" name="Rectangle 69"/>
            <p:cNvSpPr/>
            <p:nvPr/>
          </p:nvSpPr>
          <p:spPr>
            <a:xfrm>
              <a:off x="227595" y="3266310"/>
              <a:ext cx="146536" cy="133388"/>
            </a:xfrm>
            <a:prstGeom prst="rect">
              <a:avLst/>
            </a:prstGeom>
            <a:solidFill>
              <a:srgbClr val="92D050">
                <a:alpha val="25000"/>
              </a:srgbClr>
            </a:solidFill>
            <a:ln w="127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  <a:cs typeface="+mj-lt"/>
              </a:endParaRP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227595" y="3500021"/>
              <a:ext cx="146536" cy="133388"/>
            </a:xfrm>
            <a:prstGeom prst="rect">
              <a:avLst/>
            </a:prstGeom>
            <a:solidFill>
              <a:srgbClr val="FF0000">
                <a:alpha val="25000"/>
              </a:srgbClr>
            </a:solidFill>
            <a:ln w="127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  <a:cs typeface="+mj-lt"/>
              </a:endParaRPr>
            </a:p>
          </p:txBody>
        </p:sp>
        <p:sp>
          <p:nvSpPr>
            <p:cNvPr id="72" name="Google Shape;898;p88"/>
            <p:cNvSpPr txBox="1"/>
            <p:nvPr/>
          </p:nvSpPr>
          <p:spPr>
            <a:xfrm>
              <a:off x="410894" y="3266310"/>
              <a:ext cx="788080" cy="1587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4" tIns="9144" rIns="9144" bIns="9144" anchor="t" anchorCtr="0">
              <a:spAutoFit/>
            </a:bodyPr>
            <a:lstStyle/>
            <a:p>
              <a:pPr lvl="7">
                <a:lnSpc>
                  <a:spcPct val="115000"/>
                </a:lnSpc>
              </a:pPr>
              <a:r>
                <a:rPr lang="en-US" sz="600" dirty="0">
                  <a:solidFill>
                    <a:schemeClr val="accent6"/>
                  </a:solidFill>
                  <a:latin typeface="+mj-lt"/>
                  <a:ea typeface="Montserrat"/>
                  <a:cs typeface="+mj-lt"/>
                  <a:sym typeface="Montserrat"/>
                </a:rPr>
                <a:t>Acceptable</a:t>
              </a:r>
              <a:endParaRPr lang="en-US" sz="6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endParaRPr>
            </a:p>
          </p:txBody>
        </p:sp>
        <p:sp>
          <p:nvSpPr>
            <p:cNvPr id="73" name="Google Shape;898;p88"/>
            <p:cNvSpPr txBox="1"/>
            <p:nvPr/>
          </p:nvSpPr>
          <p:spPr>
            <a:xfrm>
              <a:off x="410894" y="3487054"/>
              <a:ext cx="940337" cy="1587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4" tIns="9144" rIns="9144" bIns="9144" anchor="t" anchorCtr="0">
              <a:spAutoFit/>
            </a:bodyPr>
            <a:lstStyle/>
            <a:p>
              <a:pPr lvl="7">
                <a:lnSpc>
                  <a:spcPct val="115000"/>
                </a:lnSpc>
              </a:pPr>
              <a:r>
                <a:rPr lang="en-US" sz="600" dirty="0">
                  <a:solidFill>
                    <a:schemeClr val="accent6"/>
                  </a:solidFill>
                  <a:latin typeface="+mj-lt"/>
                  <a:ea typeface="Montserrat"/>
                  <a:cs typeface="+mj-lt"/>
                  <a:sym typeface="Montserrat"/>
                </a:rPr>
                <a:t>Unacceptable</a:t>
              </a:r>
              <a:endParaRPr lang="en-US" sz="6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endParaRPr>
            </a:p>
          </p:txBody>
        </p:sp>
      </p:grpSp>
      <p:sp>
        <p:nvSpPr>
          <p:cNvPr id="80" name="Google Shape;898;p88"/>
          <p:cNvSpPr txBox="1"/>
          <p:nvPr/>
        </p:nvSpPr>
        <p:spPr>
          <a:xfrm>
            <a:off x="3550917" y="1285753"/>
            <a:ext cx="2736114" cy="2662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How do we do this?</a:t>
            </a:r>
            <a:endParaRPr lang="en-US" sz="14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sp>
        <p:nvSpPr>
          <p:cNvPr id="81" name="Google Shape;898;p88"/>
          <p:cNvSpPr txBox="1"/>
          <p:nvPr/>
        </p:nvSpPr>
        <p:spPr>
          <a:xfrm>
            <a:off x="6287031" y="1686937"/>
            <a:ext cx="2454486" cy="195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lvl="1">
              <a:lnSpc>
                <a:spcPct val="115000"/>
              </a:lnSpc>
            </a:pP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2) </a:t>
            </a:r>
            <a:r>
              <a:rPr lang="en-US" sz="1000" b="1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Retraining</a:t>
            </a:r>
            <a:endParaRPr lang="en-US" sz="10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sp>
        <p:nvSpPr>
          <p:cNvPr id="83" name="Google Shape;898;p88"/>
          <p:cNvSpPr txBox="1"/>
          <p:nvPr/>
        </p:nvSpPr>
        <p:spPr>
          <a:xfrm>
            <a:off x="4601319" y="2288838"/>
            <a:ext cx="1181634" cy="195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lvl="1">
              <a:lnSpc>
                <a:spcPct val="115000"/>
              </a:lnSpc>
            </a:pPr>
            <a:r>
              <a:rPr lang="en-US" sz="1000" dirty="0">
                <a:solidFill>
                  <a:schemeClr val="accent5"/>
                </a:solidFill>
                <a:latin typeface="+mj-lt"/>
                <a:ea typeface="Montserrat"/>
                <a:cs typeface="+mj-lt"/>
                <a:sym typeface="Montserrat"/>
              </a:rPr>
              <a:t>Model Predictions</a:t>
            </a:r>
            <a:endParaRPr lang="en-US" sz="1000" dirty="0">
              <a:solidFill>
                <a:schemeClr val="accent5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sp>
        <p:nvSpPr>
          <p:cNvPr id="84" name="Google Shape;898;p88"/>
          <p:cNvSpPr txBox="1"/>
          <p:nvPr/>
        </p:nvSpPr>
        <p:spPr>
          <a:xfrm>
            <a:off x="4162322" y="3113006"/>
            <a:ext cx="1181634" cy="195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lvl="1">
              <a:lnSpc>
                <a:spcPct val="115000"/>
              </a:lnSpc>
            </a:pPr>
            <a:r>
              <a:rPr lang="en-US" sz="1000" dirty="0">
                <a:solidFill>
                  <a:schemeClr val="accent2"/>
                </a:solidFill>
                <a:latin typeface="+mj-lt"/>
                <a:ea typeface="Montserrat"/>
                <a:cs typeface="+mj-lt"/>
                <a:sym typeface="Montserrat"/>
              </a:rPr>
              <a:t>Input Data</a:t>
            </a:r>
            <a:endParaRPr lang="en-US" sz="1000" dirty="0">
              <a:solidFill>
                <a:schemeClr val="accent2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sp>
        <p:nvSpPr>
          <p:cNvPr id="85" name="Google Shape;898;p88"/>
          <p:cNvSpPr txBox="1"/>
          <p:nvPr/>
        </p:nvSpPr>
        <p:spPr>
          <a:xfrm>
            <a:off x="4636370" y="4004850"/>
            <a:ext cx="1181634" cy="195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lvl="1">
              <a:lnSpc>
                <a:spcPct val="115000"/>
              </a:lnSpc>
            </a:pPr>
            <a:r>
              <a:rPr lang="en-US" sz="1000" dirty="0">
                <a:solidFill>
                  <a:schemeClr val="accent1"/>
                </a:solidFill>
                <a:latin typeface="+mj-lt"/>
                <a:ea typeface="Montserrat"/>
                <a:cs typeface="+mj-lt"/>
                <a:sym typeface="Montserrat"/>
              </a:rPr>
              <a:t>User Feedback</a:t>
            </a:r>
            <a:endParaRPr lang="en-US" sz="1000" dirty="0">
              <a:solidFill>
                <a:schemeClr val="accent1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cxnSp>
        <p:nvCxnSpPr>
          <p:cNvPr id="87" name="Straight Connector 86"/>
          <p:cNvCxnSpPr/>
          <p:nvPr/>
        </p:nvCxnSpPr>
        <p:spPr>
          <a:xfrm>
            <a:off x="3355928" y="1237222"/>
            <a:ext cx="0" cy="3573929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6106162" y="1737360"/>
            <a:ext cx="0" cy="3073791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2146430" y="1492343"/>
            <a:ext cx="4195950" cy="1865420"/>
            <a:chOff x="374534" y="2804830"/>
            <a:chExt cx="4195950" cy="1865420"/>
          </a:xfrm>
        </p:grpSpPr>
        <p:pic>
          <p:nvPicPr>
            <p:cNvPr id="6" name="Picture 5" descr="A person wearing glasses and a hat&#10;&#10;Description automatically generated with medium confidence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74534" y="3245749"/>
              <a:ext cx="1424501" cy="1424501"/>
            </a:xfrm>
            <a:prstGeom prst="ellipse">
              <a:avLst/>
            </a:prstGeom>
          </p:spPr>
        </p:pic>
        <p:grpSp>
          <p:nvGrpSpPr>
            <p:cNvPr id="11" name="Group 10"/>
            <p:cNvGrpSpPr/>
            <p:nvPr/>
          </p:nvGrpSpPr>
          <p:grpSpPr>
            <a:xfrm>
              <a:off x="1090120" y="2804830"/>
              <a:ext cx="3480364" cy="1151827"/>
              <a:chOff x="1302818" y="2184927"/>
              <a:chExt cx="4528725" cy="1498783"/>
            </a:xfrm>
          </p:grpSpPr>
          <p:sp>
            <p:nvSpPr>
              <p:cNvPr id="2" name="Google Shape;277;p27"/>
              <p:cNvSpPr txBox="1"/>
              <p:nvPr/>
            </p:nvSpPr>
            <p:spPr>
              <a:xfrm>
                <a:off x="2718150" y="2184927"/>
                <a:ext cx="2953601" cy="54864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t" anchorCtr="0">
                <a:spAutoFit/>
              </a:bodyPr>
              <a:lstStyle/>
              <a:p>
                <a:pPr defTabSz="1219200">
                  <a:lnSpc>
                    <a:spcPct val="90000"/>
                  </a:lnSpc>
                  <a:buClr>
                    <a:srgbClr val="000000"/>
                  </a:buClr>
                </a:pPr>
                <a:r>
                  <a:rPr lang="en-GB" sz="1300" kern="0">
                    <a:solidFill>
                      <a:srgbClr val="00263E"/>
                    </a:solidFill>
                    <a:latin typeface="+mj-lt"/>
                    <a:ea typeface="Montserrat SemiBold"/>
                    <a:cs typeface="+mj-lt"/>
                    <a:sym typeface="Montserrat SemiBold"/>
                  </a:rPr>
                  <a:t>Jonathan Cosme</a:t>
                </a:r>
                <a:endParaRPr lang="en-GB" sz="1300" kern="0">
                  <a:solidFill>
                    <a:srgbClr val="00263E"/>
                  </a:solidFill>
                  <a:latin typeface="+mj-lt"/>
                  <a:ea typeface="Montserrat SemiBold"/>
                  <a:cs typeface="+mj-lt"/>
                  <a:sym typeface="Montserrat SemiBold"/>
                </a:endParaRPr>
              </a:p>
            </p:txBody>
          </p:sp>
          <p:sp>
            <p:nvSpPr>
              <p:cNvPr id="3" name="Google Shape;278;p27"/>
              <p:cNvSpPr txBox="1"/>
              <p:nvPr/>
            </p:nvSpPr>
            <p:spPr>
              <a:xfrm>
                <a:off x="2718150" y="2726510"/>
                <a:ext cx="3113393" cy="9190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t" anchorCtr="0">
                <a:spAutoFit/>
              </a:bodyPr>
              <a:lstStyle/>
              <a:p>
                <a:pPr defTabSz="1219200">
                  <a:lnSpc>
                    <a:spcPct val="115000"/>
                  </a:lnSpc>
                  <a:buClr>
                    <a:srgbClr val="000000"/>
                  </a:buClr>
                </a:pPr>
                <a:r>
                  <a:rPr lang="en-GB" sz="1300" kern="0">
                    <a:solidFill>
                      <a:srgbClr val="00263E"/>
                    </a:solidFill>
                    <a:latin typeface="+mj-lt"/>
                    <a:ea typeface="Montserrat Light"/>
                    <a:cs typeface="+mj-lt"/>
                    <a:sym typeface="Montserrat Light"/>
                  </a:rPr>
                  <a:t>AI/ML Solutions Architect</a:t>
                </a:r>
                <a:endParaRPr lang="en-GB" sz="1300" kern="0">
                  <a:solidFill>
                    <a:srgbClr val="00263E"/>
                  </a:solidFill>
                  <a:latin typeface="+mj-lt"/>
                  <a:ea typeface="Montserrat Light"/>
                  <a:cs typeface="+mj-lt"/>
                  <a:sym typeface="Montserrat Light"/>
                </a:endParaRPr>
              </a:p>
              <a:p>
                <a:pPr defTabSz="1219200">
                  <a:lnSpc>
                    <a:spcPct val="115000"/>
                  </a:lnSpc>
                  <a:buClr>
                    <a:srgbClr val="000000"/>
                  </a:buClr>
                </a:pPr>
                <a:r>
                  <a:rPr lang="en-GB" sz="1300" i="1">
                    <a:solidFill>
                      <a:srgbClr val="00263E"/>
                    </a:solidFill>
                    <a:latin typeface="+mj-lt"/>
                    <a:ea typeface="Montserrat Light"/>
                    <a:cs typeface="+mj-lt"/>
                    <a:sym typeface="Montserrat Light"/>
                  </a:rPr>
                  <a:t>Jonathan.Cosme@run.ai</a:t>
                </a:r>
                <a:endParaRPr sz="1300" i="1" kern="0">
                  <a:solidFill>
                    <a:srgbClr val="00263E"/>
                  </a:solidFill>
                  <a:latin typeface="+mj-lt"/>
                  <a:ea typeface="Montserrat Light"/>
                  <a:cs typeface="+mj-lt"/>
                  <a:sym typeface="Montserrat Light"/>
                </a:endParaRPr>
              </a:p>
            </p:txBody>
          </p:sp>
          <p:cxnSp>
            <p:nvCxnSpPr>
              <p:cNvPr id="4" name="Google Shape;279;p27"/>
              <p:cNvCxnSpPr/>
              <p:nvPr/>
            </p:nvCxnSpPr>
            <p:spPr>
              <a:xfrm rot="10800000" flipH="1">
                <a:off x="1302818" y="2701710"/>
                <a:ext cx="3979200" cy="982000"/>
              </a:xfrm>
              <a:prstGeom prst="bentConnector3">
                <a:avLst>
                  <a:gd name="adj1" fmla="val 34256"/>
                </a:avLst>
              </a:prstGeom>
              <a:noFill/>
              <a:ln w="9525" cap="flat" cmpd="sng">
                <a:solidFill>
                  <a:srgbClr val="DF1995"/>
                </a:solidFill>
                <a:prstDash val="solid"/>
                <a:round/>
                <a:headEnd type="oval" w="med" len="med"/>
                <a:tailEnd type="oval" w="med" len="med"/>
              </a:ln>
            </p:spPr>
          </p:cxnSp>
        </p:grpSp>
      </p:grpSp>
    </p:spTree>
  </p:cSld>
  <p:clrMapOvr>
    <a:masterClrMapping/>
  </p:clrMapOvr>
  <p:transition spd="med"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Predictions</a:t>
            </a:r>
            <a:endParaRPr lang="en-US" dirty="0"/>
          </a:p>
        </p:txBody>
      </p:sp>
      <p:grpSp>
        <p:nvGrpSpPr>
          <p:cNvPr id="54" name="Group 53"/>
          <p:cNvGrpSpPr/>
          <p:nvPr/>
        </p:nvGrpSpPr>
        <p:grpSpPr>
          <a:xfrm>
            <a:off x="7331103" y="141172"/>
            <a:ext cx="914400" cy="914400"/>
            <a:chOff x="7331103" y="141172"/>
            <a:chExt cx="914400" cy="914400"/>
          </a:xfrm>
        </p:grpSpPr>
        <p:grpSp>
          <p:nvGrpSpPr>
            <p:cNvPr id="133" name="Group 132"/>
            <p:cNvGrpSpPr/>
            <p:nvPr/>
          </p:nvGrpSpPr>
          <p:grpSpPr>
            <a:xfrm>
              <a:off x="7331103" y="141172"/>
              <a:ext cx="914400" cy="914400"/>
              <a:chOff x="388697" y="2188023"/>
              <a:chExt cx="1695840" cy="1816343"/>
            </a:xfrm>
          </p:grpSpPr>
          <p:grpSp>
            <p:nvGrpSpPr>
              <p:cNvPr id="134" name="Group 133"/>
              <p:cNvGrpSpPr/>
              <p:nvPr/>
            </p:nvGrpSpPr>
            <p:grpSpPr>
              <a:xfrm>
                <a:off x="1190898" y="3138427"/>
                <a:ext cx="58419" cy="768220"/>
                <a:chOff x="1190898" y="3138427"/>
                <a:chExt cx="58419" cy="768220"/>
              </a:xfrm>
            </p:grpSpPr>
            <p:cxnSp>
              <p:nvCxnSpPr>
                <p:cNvPr id="149" name="Connector: Curved 148"/>
                <p:cNvCxnSpPr>
                  <a:stCxn id="139" idx="1"/>
                  <a:endCxn id="140" idx="1"/>
                </p:cNvCxnSpPr>
                <p:nvPr/>
              </p:nvCxnSpPr>
              <p:spPr>
                <a:xfrm rot="10800000">
                  <a:off x="1190898" y="3138427"/>
                  <a:ext cx="12700" cy="768220"/>
                </a:xfrm>
                <a:prstGeom prst="curvedConnector3">
                  <a:avLst>
                    <a:gd name="adj1" fmla="val 2950000"/>
                  </a:avLst>
                </a:prstGeom>
                <a:ln w="19050">
                  <a:solidFill>
                    <a:schemeClr val="accent5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0" name="Connector: Curved 149"/>
                <p:cNvCxnSpPr>
                  <a:stCxn id="140" idx="3"/>
                  <a:endCxn id="139" idx="3"/>
                </p:cNvCxnSpPr>
                <p:nvPr/>
              </p:nvCxnSpPr>
              <p:spPr>
                <a:xfrm>
                  <a:off x="1236617" y="3138427"/>
                  <a:ext cx="12700" cy="768220"/>
                </a:xfrm>
                <a:prstGeom prst="curvedConnector3">
                  <a:avLst>
                    <a:gd name="adj1" fmla="val 3000000"/>
                  </a:avLst>
                </a:prstGeom>
                <a:ln w="19050">
                  <a:solidFill>
                    <a:schemeClr val="accent5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5" name="Group 134"/>
              <p:cNvGrpSpPr/>
              <p:nvPr/>
            </p:nvGrpSpPr>
            <p:grpSpPr>
              <a:xfrm>
                <a:off x="1190898" y="2692608"/>
                <a:ext cx="58419" cy="1311758"/>
                <a:chOff x="5889186" y="1248788"/>
                <a:chExt cx="58419" cy="1311758"/>
              </a:xfrm>
            </p:grpSpPr>
            <p:cxnSp>
              <p:nvCxnSpPr>
                <p:cNvPr id="145" name="Connector: Curved 144"/>
                <p:cNvCxnSpPr>
                  <a:stCxn id="147" idx="1"/>
                  <a:endCxn id="148" idx="1"/>
                </p:cNvCxnSpPr>
                <p:nvPr/>
              </p:nvCxnSpPr>
              <p:spPr>
                <a:xfrm rot="10800000">
                  <a:off x="5889186" y="1346507"/>
                  <a:ext cx="12700" cy="1116320"/>
                </a:xfrm>
                <a:prstGeom prst="curvedConnector3">
                  <a:avLst>
                    <a:gd name="adj1" fmla="val 4300000"/>
                  </a:avLst>
                </a:prstGeom>
                <a:ln w="19050">
                  <a:solidFill>
                    <a:schemeClr val="accent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Connector: Curved 145"/>
                <p:cNvCxnSpPr>
                  <a:stCxn id="148" idx="3"/>
                  <a:endCxn id="147" idx="3"/>
                </p:cNvCxnSpPr>
                <p:nvPr/>
              </p:nvCxnSpPr>
              <p:spPr>
                <a:xfrm>
                  <a:off x="5934905" y="1346507"/>
                  <a:ext cx="12700" cy="1116320"/>
                </a:xfrm>
                <a:prstGeom prst="curvedConnector3">
                  <a:avLst>
                    <a:gd name="adj1" fmla="val 4300000"/>
                  </a:avLst>
                </a:prstGeom>
                <a:ln w="19050">
                  <a:solidFill>
                    <a:schemeClr val="accent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7" name="Google Shape;898;p88"/>
                <p:cNvSpPr txBox="1"/>
                <p:nvPr/>
              </p:nvSpPr>
              <p:spPr>
                <a:xfrm>
                  <a:off x="5889186" y="2365108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  <p:sp>
              <p:nvSpPr>
                <p:cNvPr id="148" name="Google Shape;898;p88"/>
                <p:cNvSpPr txBox="1"/>
                <p:nvPr/>
              </p:nvSpPr>
              <p:spPr>
                <a:xfrm>
                  <a:off x="5889186" y="1248788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</p:grpSp>
          <p:sp>
            <p:nvSpPr>
              <p:cNvPr id="136" name="Oval 135"/>
              <p:cNvSpPr/>
              <p:nvPr/>
            </p:nvSpPr>
            <p:spPr>
              <a:xfrm>
                <a:off x="388697" y="2188023"/>
                <a:ext cx="1695840" cy="1807446"/>
              </a:xfrm>
              <a:prstGeom prst="ellipse">
                <a:avLst/>
              </a:prstGeom>
              <a:solidFill>
                <a:schemeClr val="bg1">
                  <a:alpha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+mj-lt"/>
                </a:endParaRPr>
              </a:p>
            </p:txBody>
          </p:sp>
          <p:grpSp>
            <p:nvGrpSpPr>
              <p:cNvPr id="137" name="Group 136"/>
              <p:cNvGrpSpPr/>
              <p:nvPr/>
            </p:nvGrpSpPr>
            <p:grpSpPr>
              <a:xfrm>
                <a:off x="1190898" y="2188023"/>
                <a:ext cx="58419" cy="1816343"/>
                <a:chOff x="7482841" y="2111311"/>
                <a:chExt cx="58419" cy="1816343"/>
              </a:xfrm>
            </p:grpSpPr>
            <p:cxnSp>
              <p:nvCxnSpPr>
                <p:cNvPr id="141" name="Connector: Curved 140"/>
                <p:cNvCxnSpPr>
                  <a:stCxn id="143" idx="1"/>
                  <a:endCxn id="144" idx="1"/>
                </p:cNvCxnSpPr>
                <p:nvPr/>
              </p:nvCxnSpPr>
              <p:spPr>
                <a:xfrm rot="10800000">
                  <a:off x="7482841" y="2209031"/>
                  <a:ext cx="12700" cy="1620905"/>
                </a:xfrm>
                <a:prstGeom prst="curvedConnector3">
                  <a:avLst>
                    <a:gd name="adj1" fmla="val 5850000"/>
                  </a:avLst>
                </a:prstGeom>
                <a:ln w="19050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" name="Connector: Curved 141"/>
                <p:cNvCxnSpPr>
                  <a:stCxn id="144" idx="3"/>
                  <a:endCxn id="143" idx="3"/>
                </p:cNvCxnSpPr>
                <p:nvPr/>
              </p:nvCxnSpPr>
              <p:spPr>
                <a:xfrm>
                  <a:off x="7528560" y="2209030"/>
                  <a:ext cx="12700" cy="1620905"/>
                </a:xfrm>
                <a:prstGeom prst="curvedConnector3">
                  <a:avLst>
                    <a:gd name="adj1" fmla="val 6300000"/>
                  </a:avLst>
                </a:prstGeom>
                <a:ln w="19050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3" name="Google Shape;898;p88"/>
                <p:cNvSpPr txBox="1"/>
                <p:nvPr/>
              </p:nvSpPr>
              <p:spPr>
                <a:xfrm>
                  <a:off x="7482841" y="3732216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  <p:sp>
              <p:nvSpPr>
                <p:cNvPr id="144" name="Google Shape;898;p88"/>
                <p:cNvSpPr txBox="1"/>
                <p:nvPr/>
              </p:nvSpPr>
              <p:spPr>
                <a:xfrm>
                  <a:off x="7482841" y="2111311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</p:grpSp>
          <p:grpSp>
            <p:nvGrpSpPr>
              <p:cNvPr id="138" name="Group 137"/>
              <p:cNvGrpSpPr/>
              <p:nvPr/>
            </p:nvGrpSpPr>
            <p:grpSpPr>
              <a:xfrm>
                <a:off x="1190898" y="3040708"/>
                <a:ext cx="45719" cy="963658"/>
                <a:chOff x="5501641" y="2963996"/>
                <a:chExt cx="45719" cy="963658"/>
              </a:xfrm>
            </p:grpSpPr>
            <p:sp>
              <p:nvSpPr>
                <p:cNvPr id="139" name="Google Shape;898;p88"/>
                <p:cNvSpPr txBox="1"/>
                <p:nvPr/>
              </p:nvSpPr>
              <p:spPr>
                <a:xfrm>
                  <a:off x="5501641" y="3732216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  <p:sp>
              <p:nvSpPr>
                <p:cNvPr id="140" name="Google Shape;898;p88"/>
                <p:cNvSpPr txBox="1"/>
                <p:nvPr/>
              </p:nvSpPr>
              <p:spPr>
                <a:xfrm>
                  <a:off x="5501641" y="2963996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</p:grpSp>
        </p:grpSp>
        <p:sp>
          <p:nvSpPr>
            <p:cNvPr id="151" name="Google Shape;898;p88"/>
            <p:cNvSpPr txBox="1"/>
            <p:nvPr/>
          </p:nvSpPr>
          <p:spPr>
            <a:xfrm>
              <a:off x="7436418" y="279815"/>
              <a:ext cx="668161" cy="1069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4" tIns="9144" rIns="9144" bIns="9144" anchor="t" anchorCtr="0">
              <a:spAutoFit/>
            </a:bodyPr>
            <a:lstStyle/>
            <a:p>
              <a:pPr marR="0" lvl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500" b="1" dirty="0">
                  <a:solidFill>
                    <a:schemeClr val="accent4"/>
                  </a:solidFill>
                  <a:latin typeface="+mj-lt"/>
                  <a:ea typeface="Montserrat"/>
                  <a:cs typeface="+mj-lt"/>
                  <a:sym typeface="Montserrat"/>
                </a:rPr>
                <a:t>Maintain</a:t>
              </a:r>
              <a:endParaRPr lang="en-US" sz="500" b="1" dirty="0">
                <a:solidFill>
                  <a:schemeClr val="accent4"/>
                </a:solidFill>
                <a:latin typeface="+mj-lt"/>
                <a:ea typeface="Montserrat"/>
                <a:cs typeface="+mj-lt"/>
                <a:sym typeface="Montserrat"/>
              </a:endParaRPr>
            </a:p>
          </p:txBody>
        </p:sp>
      </p:grpSp>
    </p:spTree>
  </p:cSld>
  <p:clrMapOvr>
    <a:masterClrMapping/>
  </p:clrMapOvr>
  <p:transition spd="med"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Predictions</a:t>
            </a:r>
            <a:endParaRPr lang="en-US" dirty="0"/>
          </a:p>
        </p:txBody>
      </p:sp>
      <p:sp>
        <p:nvSpPr>
          <p:cNvPr id="115" name="Google Shape;898;p88"/>
          <p:cNvSpPr txBox="1"/>
          <p:nvPr/>
        </p:nvSpPr>
        <p:spPr>
          <a:xfrm>
            <a:off x="627286" y="902716"/>
            <a:ext cx="5705557" cy="372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Watching the distribution and frequencies of model predictions over time can </a:t>
            </a:r>
            <a:r>
              <a:rPr lang="en-US" sz="1000" b="1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help identify warning signs </a:t>
            </a: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of model performance degradation.</a:t>
            </a:r>
            <a:endParaRPr lang="en-US" sz="10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grpSp>
        <p:nvGrpSpPr>
          <p:cNvPr id="54" name="Group 53"/>
          <p:cNvGrpSpPr/>
          <p:nvPr/>
        </p:nvGrpSpPr>
        <p:grpSpPr>
          <a:xfrm>
            <a:off x="7331103" y="141172"/>
            <a:ext cx="914400" cy="914400"/>
            <a:chOff x="7331103" y="141172"/>
            <a:chExt cx="914400" cy="914400"/>
          </a:xfrm>
        </p:grpSpPr>
        <p:grpSp>
          <p:nvGrpSpPr>
            <p:cNvPr id="133" name="Group 132"/>
            <p:cNvGrpSpPr/>
            <p:nvPr/>
          </p:nvGrpSpPr>
          <p:grpSpPr>
            <a:xfrm>
              <a:off x="7331103" y="141172"/>
              <a:ext cx="914400" cy="914400"/>
              <a:chOff x="388697" y="2188023"/>
              <a:chExt cx="1695840" cy="1816343"/>
            </a:xfrm>
          </p:grpSpPr>
          <p:grpSp>
            <p:nvGrpSpPr>
              <p:cNvPr id="134" name="Group 133"/>
              <p:cNvGrpSpPr/>
              <p:nvPr/>
            </p:nvGrpSpPr>
            <p:grpSpPr>
              <a:xfrm>
                <a:off x="1190898" y="3138427"/>
                <a:ext cx="58419" cy="768220"/>
                <a:chOff x="1190898" y="3138427"/>
                <a:chExt cx="58419" cy="768220"/>
              </a:xfrm>
            </p:grpSpPr>
            <p:cxnSp>
              <p:nvCxnSpPr>
                <p:cNvPr id="149" name="Connector: Curved 148"/>
                <p:cNvCxnSpPr>
                  <a:stCxn id="139" idx="1"/>
                  <a:endCxn id="140" idx="1"/>
                </p:cNvCxnSpPr>
                <p:nvPr/>
              </p:nvCxnSpPr>
              <p:spPr>
                <a:xfrm rot="10800000">
                  <a:off x="1190898" y="3138427"/>
                  <a:ext cx="12700" cy="768220"/>
                </a:xfrm>
                <a:prstGeom prst="curvedConnector3">
                  <a:avLst>
                    <a:gd name="adj1" fmla="val 2950000"/>
                  </a:avLst>
                </a:prstGeom>
                <a:ln w="19050">
                  <a:solidFill>
                    <a:schemeClr val="accent5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0" name="Connector: Curved 149"/>
                <p:cNvCxnSpPr>
                  <a:stCxn id="140" idx="3"/>
                  <a:endCxn id="139" idx="3"/>
                </p:cNvCxnSpPr>
                <p:nvPr/>
              </p:nvCxnSpPr>
              <p:spPr>
                <a:xfrm>
                  <a:off x="1236617" y="3138427"/>
                  <a:ext cx="12700" cy="768220"/>
                </a:xfrm>
                <a:prstGeom prst="curvedConnector3">
                  <a:avLst>
                    <a:gd name="adj1" fmla="val 3000000"/>
                  </a:avLst>
                </a:prstGeom>
                <a:ln w="19050">
                  <a:solidFill>
                    <a:schemeClr val="accent5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5" name="Group 134"/>
              <p:cNvGrpSpPr/>
              <p:nvPr/>
            </p:nvGrpSpPr>
            <p:grpSpPr>
              <a:xfrm>
                <a:off x="1190898" y="2692608"/>
                <a:ext cx="58419" cy="1311758"/>
                <a:chOff x="5889186" y="1248788"/>
                <a:chExt cx="58419" cy="1311758"/>
              </a:xfrm>
            </p:grpSpPr>
            <p:cxnSp>
              <p:nvCxnSpPr>
                <p:cNvPr id="145" name="Connector: Curved 144"/>
                <p:cNvCxnSpPr>
                  <a:stCxn id="147" idx="1"/>
                  <a:endCxn id="148" idx="1"/>
                </p:cNvCxnSpPr>
                <p:nvPr/>
              </p:nvCxnSpPr>
              <p:spPr>
                <a:xfrm rot="10800000">
                  <a:off x="5889186" y="1346507"/>
                  <a:ext cx="12700" cy="1116320"/>
                </a:xfrm>
                <a:prstGeom prst="curvedConnector3">
                  <a:avLst>
                    <a:gd name="adj1" fmla="val 4300000"/>
                  </a:avLst>
                </a:prstGeom>
                <a:ln w="19050">
                  <a:solidFill>
                    <a:schemeClr val="accent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Connector: Curved 145"/>
                <p:cNvCxnSpPr>
                  <a:stCxn id="148" idx="3"/>
                  <a:endCxn id="147" idx="3"/>
                </p:cNvCxnSpPr>
                <p:nvPr/>
              </p:nvCxnSpPr>
              <p:spPr>
                <a:xfrm>
                  <a:off x="5934905" y="1346507"/>
                  <a:ext cx="12700" cy="1116320"/>
                </a:xfrm>
                <a:prstGeom prst="curvedConnector3">
                  <a:avLst>
                    <a:gd name="adj1" fmla="val 4300000"/>
                  </a:avLst>
                </a:prstGeom>
                <a:ln w="19050">
                  <a:solidFill>
                    <a:schemeClr val="accent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7" name="Google Shape;898;p88"/>
                <p:cNvSpPr txBox="1"/>
                <p:nvPr/>
              </p:nvSpPr>
              <p:spPr>
                <a:xfrm>
                  <a:off x="5889186" y="2365108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  <p:sp>
              <p:nvSpPr>
                <p:cNvPr id="148" name="Google Shape;898;p88"/>
                <p:cNvSpPr txBox="1"/>
                <p:nvPr/>
              </p:nvSpPr>
              <p:spPr>
                <a:xfrm>
                  <a:off x="5889186" y="1248788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</p:grpSp>
          <p:sp>
            <p:nvSpPr>
              <p:cNvPr id="136" name="Oval 135"/>
              <p:cNvSpPr/>
              <p:nvPr/>
            </p:nvSpPr>
            <p:spPr>
              <a:xfrm>
                <a:off x="388697" y="2188023"/>
                <a:ext cx="1695840" cy="1807446"/>
              </a:xfrm>
              <a:prstGeom prst="ellipse">
                <a:avLst/>
              </a:prstGeom>
              <a:solidFill>
                <a:schemeClr val="bg1">
                  <a:alpha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+mj-lt"/>
                </a:endParaRPr>
              </a:p>
            </p:txBody>
          </p:sp>
          <p:grpSp>
            <p:nvGrpSpPr>
              <p:cNvPr id="137" name="Group 136"/>
              <p:cNvGrpSpPr/>
              <p:nvPr/>
            </p:nvGrpSpPr>
            <p:grpSpPr>
              <a:xfrm>
                <a:off x="1190898" y="2188023"/>
                <a:ext cx="58419" cy="1816343"/>
                <a:chOff x="7482841" y="2111311"/>
                <a:chExt cx="58419" cy="1816343"/>
              </a:xfrm>
            </p:grpSpPr>
            <p:cxnSp>
              <p:nvCxnSpPr>
                <p:cNvPr id="141" name="Connector: Curved 140"/>
                <p:cNvCxnSpPr>
                  <a:stCxn id="143" idx="1"/>
                  <a:endCxn id="144" idx="1"/>
                </p:cNvCxnSpPr>
                <p:nvPr/>
              </p:nvCxnSpPr>
              <p:spPr>
                <a:xfrm rot="10800000">
                  <a:off x="7482841" y="2209031"/>
                  <a:ext cx="12700" cy="1620905"/>
                </a:xfrm>
                <a:prstGeom prst="curvedConnector3">
                  <a:avLst>
                    <a:gd name="adj1" fmla="val 5850000"/>
                  </a:avLst>
                </a:prstGeom>
                <a:ln w="19050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" name="Connector: Curved 141"/>
                <p:cNvCxnSpPr>
                  <a:stCxn id="144" idx="3"/>
                  <a:endCxn id="143" idx="3"/>
                </p:cNvCxnSpPr>
                <p:nvPr/>
              </p:nvCxnSpPr>
              <p:spPr>
                <a:xfrm>
                  <a:off x="7528560" y="2209030"/>
                  <a:ext cx="12700" cy="1620905"/>
                </a:xfrm>
                <a:prstGeom prst="curvedConnector3">
                  <a:avLst>
                    <a:gd name="adj1" fmla="val 6300000"/>
                  </a:avLst>
                </a:prstGeom>
                <a:ln w="19050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3" name="Google Shape;898;p88"/>
                <p:cNvSpPr txBox="1"/>
                <p:nvPr/>
              </p:nvSpPr>
              <p:spPr>
                <a:xfrm>
                  <a:off x="7482841" y="3732216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  <p:sp>
              <p:nvSpPr>
                <p:cNvPr id="144" name="Google Shape;898;p88"/>
                <p:cNvSpPr txBox="1"/>
                <p:nvPr/>
              </p:nvSpPr>
              <p:spPr>
                <a:xfrm>
                  <a:off x="7482841" y="2111311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</p:grpSp>
          <p:grpSp>
            <p:nvGrpSpPr>
              <p:cNvPr id="138" name="Group 137"/>
              <p:cNvGrpSpPr/>
              <p:nvPr/>
            </p:nvGrpSpPr>
            <p:grpSpPr>
              <a:xfrm>
                <a:off x="1190898" y="3040708"/>
                <a:ext cx="45719" cy="963658"/>
                <a:chOff x="5501641" y="2963996"/>
                <a:chExt cx="45719" cy="963658"/>
              </a:xfrm>
            </p:grpSpPr>
            <p:sp>
              <p:nvSpPr>
                <p:cNvPr id="139" name="Google Shape;898;p88"/>
                <p:cNvSpPr txBox="1"/>
                <p:nvPr/>
              </p:nvSpPr>
              <p:spPr>
                <a:xfrm>
                  <a:off x="5501641" y="3732216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  <p:sp>
              <p:nvSpPr>
                <p:cNvPr id="140" name="Google Shape;898;p88"/>
                <p:cNvSpPr txBox="1"/>
                <p:nvPr/>
              </p:nvSpPr>
              <p:spPr>
                <a:xfrm>
                  <a:off x="5501641" y="2963996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</p:grpSp>
        </p:grpSp>
        <p:sp>
          <p:nvSpPr>
            <p:cNvPr id="151" name="Google Shape;898;p88"/>
            <p:cNvSpPr txBox="1"/>
            <p:nvPr/>
          </p:nvSpPr>
          <p:spPr>
            <a:xfrm>
              <a:off x="7436418" y="279815"/>
              <a:ext cx="668161" cy="1069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4" tIns="9144" rIns="9144" bIns="9144" anchor="t" anchorCtr="0">
              <a:spAutoFit/>
            </a:bodyPr>
            <a:lstStyle/>
            <a:p>
              <a:pPr marR="0" lvl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500" b="1" dirty="0">
                  <a:solidFill>
                    <a:schemeClr val="accent4"/>
                  </a:solidFill>
                  <a:latin typeface="+mj-lt"/>
                  <a:ea typeface="Montserrat"/>
                  <a:cs typeface="+mj-lt"/>
                  <a:sym typeface="Montserrat"/>
                </a:rPr>
                <a:t>Maintain</a:t>
              </a:r>
              <a:endParaRPr lang="en-US" sz="500" b="1" dirty="0">
                <a:solidFill>
                  <a:schemeClr val="accent4"/>
                </a:solidFill>
                <a:latin typeface="+mj-lt"/>
                <a:ea typeface="Montserrat"/>
                <a:cs typeface="+mj-lt"/>
                <a:sym typeface="Montserrat"/>
              </a:endParaRPr>
            </a:p>
          </p:txBody>
        </p:sp>
      </p:grpSp>
    </p:spTree>
  </p:cSld>
  <p:clrMapOvr>
    <a:masterClrMapping/>
  </p:clrMapOvr>
  <p:transition spd="med"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3327400" y="2155190"/>
            <a:ext cx="0" cy="1948180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Google Shape;898;p88"/>
          <p:cNvSpPr txBox="1"/>
          <p:nvPr/>
        </p:nvSpPr>
        <p:spPr>
          <a:xfrm>
            <a:off x="3150870" y="2489835"/>
            <a:ext cx="120015" cy="160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lvl="7" algn="ctr">
              <a:lnSpc>
                <a:spcPct val="115000"/>
              </a:lnSpc>
            </a:pPr>
            <a:r>
              <a:rPr lang="en-US" sz="800" b="1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A</a:t>
            </a:r>
            <a:endParaRPr lang="en-US" sz="800" b="1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sp>
        <p:nvSpPr>
          <p:cNvPr id="66" name="Google Shape;898;p88"/>
          <p:cNvSpPr txBox="1"/>
          <p:nvPr/>
        </p:nvSpPr>
        <p:spPr>
          <a:xfrm>
            <a:off x="3150870" y="2879725"/>
            <a:ext cx="120015" cy="160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lvl="7" algn="ctr">
              <a:lnSpc>
                <a:spcPct val="115000"/>
              </a:lnSpc>
            </a:pPr>
            <a:r>
              <a:rPr lang="en-US" sz="800" b="1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B</a:t>
            </a:r>
            <a:endParaRPr lang="en-US" sz="800" b="1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sp>
        <p:nvSpPr>
          <p:cNvPr id="67" name="Google Shape;898;p88"/>
          <p:cNvSpPr txBox="1"/>
          <p:nvPr/>
        </p:nvSpPr>
        <p:spPr>
          <a:xfrm>
            <a:off x="3150870" y="3261360"/>
            <a:ext cx="120015" cy="160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lvl="7" algn="ctr">
              <a:lnSpc>
                <a:spcPct val="115000"/>
              </a:lnSpc>
            </a:pPr>
            <a:r>
              <a:rPr lang="en-US" sz="800" b="1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C</a:t>
            </a:r>
            <a:endParaRPr lang="en-US" sz="800" b="1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sp>
        <p:nvSpPr>
          <p:cNvPr id="68" name="Google Shape;898;p88"/>
          <p:cNvSpPr txBox="1"/>
          <p:nvPr/>
        </p:nvSpPr>
        <p:spPr>
          <a:xfrm>
            <a:off x="7959090" y="1890395"/>
            <a:ext cx="447675" cy="160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lvl="7">
              <a:lnSpc>
                <a:spcPct val="115000"/>
              </a:lnSpc>
            </a:pPr>
            <a:r>
              <a:rPr lang="en-US" sz="8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Month 6</a:t>
            </a:r>
            <a:endParaRPr lang="en-US" sz="8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sp>
        <p:nvSpPr>
          <p:cNvPr id="69" name="Google Shape;898;p88"/>
          <p:cNvSpPr txBox="1"/>
          <p:nvPr/>
        </p:nvSpPr>
        <p:spPr>
          <a:xfrm>
            <a:off x="7042150" y="1890395"/>
            <a:ext cx="447675" cy="160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lvl="7">
              <a:lnSpc>
                <a:spcPct val="115000"/>
              </a:lnSpc>
            </a:pPr>
            <a:r>
              <a:rPr lang="en-US" sz="8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Month 5</a:t>
            </a:r>
            <a:endParaRPr lang="en-US" sz="8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sp>
        <p:nvSpPr>
          <p:cNvPr id="70" name="Google Shape;898;p88"/>
          <p:cNvSpPr txBox="1"/>
          <p:nvPr/>
        </p:nvSpPr>
        <p:spPr>
          <a:xfrm>
            <a:off x="6148070" y="1890395"/>
            <a:ext cx="447675" cy="160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lvl="7">
              <a:lnSpc>
                <a:spcPct val="115000"/>
              </a:lnSpc>
            </a:pPr>
            <a:r>
              <a:rPr lang="en-US" sz="8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Month 4</a:t>
            </a:r>
            <a:endParaRPr lang="en-US" sz="8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sp>
        <p:nvSpPr>
          <p:cNvPr id="72" name="Google Shape;898;p88"/>
          <p:cNvSpPr txBox="1"/>
          <p:nvPr/>
        </p:nvSpPr>
        <p:spPr>
          <a:xfrm>
            <a:off x="5212080" y="1890395"/>
            <a:ext cx="447675" cy="160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lvl="7">
              <a:lnSpc>
                <a:spcPct val="115000"/>
              </a:lnSpc>
            </a:pPr>
            <a:r>
              <a:rPr lang="en-US" sz="8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Month 3</a:t>
            </a:r>
            <a:endParaRPr lang="en-US" sz="8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sp>
        <p:nvSpPr>
          <p:cNvPr id="73" name="Google Shape;898;p88"/>
          <p:cNvSpPr txBox="1"/>
          <p:nvPr/>
        </p:nvSpPr>
        <p:spPr>
          <a:xfrm>
            <a:off x="4360545" y="1890395"/>
            <a:ext cx="447675" cy="160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lvl="7">
              <a:lnSpc>
                <a:spcPct val="115000"/>
              </a:lnSpc>
            </a:pPr>
            <a:r>
              <a:rPr lang="en-US" sz="8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Month 2</a:t>
            </a:r>
            <a:endParaRPr lang="en-US" sz="8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sp>
        <p:nvSpPr>
          <p:cNvPr id="80" name="Google Shape;898;p88"/>
          <p:cNvSpPr txBox="1"/>
          <p:nvPr/>
        </p:nvSpPr>
        <p:spPr>
          <a:xfrm>
            <a:off x="3524250" y="1890395"/>
            <a:ext cx="447675" cy="160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lvl="7">
              <a:lnSpc>
                <a:spcPct val="115000"/>
              </a:lnSpc>
            </a:pPr>
            <a:r>
              <a:rPr lang="en-US" sz="8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Month 1</a:t>
            </a:r>
            <a:endParaRPr lang="en-US" sz="8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cxnSp>
        <p:nvCxnSpPr>
          <p:cNvPr id="104" name="Straight Connector 103"/>
          <p:cNvCxnSpPr/>
          <p:nvPr/>
        </p:nvCxnSpPr>
        <p:spPr>
          <a:xfrm>
            <a:off x="4219575" y="2155190"/>
            <a:ext cx="0" cy="1948180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>
            <a:off x="5105400" y="2155190"/>
            <a:ext cx="0" cy="1948180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5988050" y="2155190"/>
            <a:ext cx="0" cy="1948180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>
            <a:off x="6849110" y="2155190"/>
            <a:ext cx="0" cy="1948180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7731760" y="2155190"/>
            <a:ext cx="0" cy="1948180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 flipH="1">
            <a:off x="3300730" y="4103370"/>
            <a:ext cx="5374005" cy="0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Google Shape;898;p88"/>
          <p:cNvSpPr txBox="1"/>
          <p:nvPr/>
        </p:nvSpPr>
        <p:spPr>
          <a:xfrm>
            <a:off x="3211127" y="1657666"/>
            <a:ext cx="1357862" cy="195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lvl="7">
              <a:lnSpc>
                <a:spcPct val="115000"/>
              </a:lnSpc>
            </a:pP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Prediction Count</a:t>
            </a:r>
            <a:endParaRPr lang="en-US" sz="10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cxnSp>
        <p:nvCxnSpPr>
          <p:cNvPr id="65" name="Straight Arrow Connector 64"/>
          <p:cNvCxnSpPr/>
          <p:nvPr/>
        </p:nvCxnSpPr>
        <p:spPr>
          <a:xfrm>
            <a:off x="3729488" y="4321572"/>
            <a:ext cx="4442504" cy="0"/>
          </a:xfrm>
          <a:prstGeom prst="straightConnector1">
            <a:avLst/>
          </a:prstGeom>
          <a:ln w="19050">
            <a:solidFill>
              <a:schemeClr val="accent6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Predictions</a:t>
            </a:r>
            <a:endParaRPr lang="en-US" dirty="0"/>
          </a:p>
        </p:txBody>
      </p:sp>
      <p:sp>
        <p:nvSpPr>
          <p:cNvPr id="115" name="Google Shape;898;p88"/>
          <p:cNvSpPr txBox="1"/>
          <p:nvPr/>
        </p:nvSpPr>
        <p:spPr>
          <a:xfrm>
            <a:off x="627286" y="902716"/>
            <a:ext cx="5705557" cy="372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Watching the distribution and frequencies of model predictions over time can </a:t>
            </a:r>
            <a:r>
              <a:rPr lang="en-US" sz="1000" b="1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help identify warning signs </a:t>
            </a: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of model performance degradation.</a:t>
            </a:r>
            <a:endParaRPr lang="en-US" sz="10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grpSp>
        <p:nvGrpSpPr>
          <p:cNvPr id="54" name="Group 53"/>
          <p:cNvGrpSpPr/>
          <p:nvPr/>
        </p:nvGrpSpPr>
        <p:grpSpPr>
          <a:xfrm>
            <a:off x="7331103" y="141172"/>
            <a:ext cx="914400" cy="914400"/>
            <a:chOff x="7331103" y="141172"/>
            <a:chExt cx="914400" cy="914400"/>
          </a:xfrm>
        </p:grpSpPr>
        <p:grpSp>
          <p:nvGrpSpPr>
            <p:cNvPr id="133" name="Group 132"/>
            <p:cNvGrpSpPr/>
            <p:nvPr/>
          </p:nvGrpSpPr>
          <p:grpSpPr>
            <a:xfrm>
              <a:off x="7331103" y="141172"/>
              <a:ext cx="914400" cy="914400"/>
              <a:chOff x="388697" y="2188023"/>
              <a:chExt cx="1695840" cy="1816343"/>
            </a:xfrm>
          </p:grpSpPr>
          <p:grpSp>
            <p:nvGrpSpPr>
              <p:cNvPr id="134" name="Group 133"/>
              <p:cNvGrpSpPr/>
              <p:nvPr/>
            </p:nvGrpSpPr>
            <p:grpSpPr>
              <a:xfrm>
                <a:off x="1190898" y="3138427"/>
                <a:ext cx="58419" cy="768220"/>
                <a:chOff x="1190898" y="3138427"/>
                <a:chExt cx="58419" cy="768220"/>
              </a:xfrm>
            </p:grpSpPr>
            <p:cxnSp>
              <p:nvCxnSpPr>
                <p:cNvPr id="149" name="Connector: Curved 148"/>
                <p:cNvCxnSpPr>
                  <a:stCxn id="139" idx="1"/>
                  <a:endCxn id="140" idx="1"/>
                </p:cNvCxnSpPr>
                <p:nvPr/>
              </p:nvCxnSpPr>
              <p:spPr>
                <a:xfrm rot="10800000">
                  <a:off x="1190898" y="3138427"/>
                  <a:ext cx="12700" cy="768220"/>
                </a:xfrm>
                <a:prstGeom prst="curvedConnector3">
                  <a:avLst>
                    <a:gd name="adj1" fmla="val 2950000"/>
                  </a:avLst>
                </a:prstGeom>
                <a:ln w="19050">
                  <a:solidFill>
                    <a:schemeClr val="accent5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0" name="Connector: Curved 149"/>
                <p:cNvCxnSpPr>
                  <a:stCxn id="140" idx="3"/>
                  <a:endCxn id="139" idx="3"/>
                </p:cNvCxnSpPr>
                <p:nvPr/>
              </p:nvCxnSpPr>
              <p:spPr>
                <a:xfrm>
                  <a:off x="1236617" y="3138427"/>
                  <a:ext cx="12700" cy="768220"/>
                </a:xfrm>
                <a:prstGeom prst="curvedConnector3">
                  <a:avLst>
                    <a:gd name="adj1" fmla="val 3000000"/>
                  </a:avLst>
                </a:prstGeom>
                <a:ln w="19050">
                  <a:solidFill>
                    <a:schemeClr val="accent5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5" name="Group 134"/>
              <p:cNvGrpSpPr/>
              <p:nvPr/>
            </p:nvGrpSpPr>
            <p:grpSpPr>
              <a:xfrm>
                <a:off x="1190898" y="2692608"/>
                <a:ext cx="58419" cy="1311758"/>
                <a:chOff x="5889186" y="1248788"/>
                <a:chExt cx="58419" cy="1311758"/>
              </a:xfrm>
            </p:grpSpPr>
            <p:cxnSp>
              <p:nvCxnSpPr>
                <p:cNvPr id="145" name="Connector: Curved 144"/>
                <p:cNvCxnSpPr>
                  <a:stCxn id="147" idx="1"/>
                  <a:endCxn id="148" idx="1"/>
                </p:cNvCxnSpPr>
                <p:nvPr/>
              </p:nvCxnSpPr>
              <p:spPr>
                <a:xfrm rot="10800000">
                  <a:off x="5889186" y="1346507"/>
                  <a:ext cx="12700" cy="1116320"/>
                </a:xfrm>
                <a:prstGeom prst="curvedConnector3">
                  <a:avLst>
                    <a:gd name="adj1" fmla="val 4300000"/>
                  </a:avLst>
                </a:prstGeom>
                <a:ln w="19050">
                  <a:solidFill>
                    <a:schemeClr val="accent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Connector: Curved 145"/>
                <p:cNvCxnSpPr>
                  <a:stCxn id="148" idx="3"/>
                  <a:endCxn id="147" idx="3"/>
                </p:cNvCxnSpPr>
                <p:nvPr/>
              </p:nvCxnSpPr>
              <p:spPr>
                <a:xfrm>
                  <a:off x="5934905" y="1346507"/>
                  <a:ext cx="12700" cy="1116320"/>
                </a:xfrm>
                <a:prstGeom prst="curvedConnector3">
                  <a:avLst>
                    <a:gd name="adj1" fmla="val 4300000"/>
                  </a:avLst>
                </a:prstGeom>
                <a:ln w="19050">
                  <a:solidFill>
                    <a:schemeClr val="accent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7" name="Google Shape;898;p88"/>
                <p:cNvSpPr txBox="1"/>
                <p:nvPr/>
              </p:nvSpPr>
              <p:spPr>
                <a:xfrm>
                  <a:off x="5889186" y="2365108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  <p:sp>
              <p:nvSpPr>
                <p:cNvPr id="148" name="Google Shape;898;p88"/>
                <p:cNvSpPr txBox="1"/>
                <p:nvPr/>
              </p:nvSpPr>
              <p:spPr>
                <a:xfrm>
                  <a:off x="5889186" y="1248788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</p:grpSp>
          <p:sp>
            <p:nvSpPr>
              <p:cNvPr id="136" name="Oval 135"/>
              <p:cNvSpPr/>
              <p:nvPr/>
            </p:nvSpPr>
            <p:spPr>
              <a:xfrm>
                <a:off x="388697" y="2188023"/>
                <a:ext cx="1695840" cy="1807446"/>
              </a:xfrm>
              <a:prstGeom prst="ellipse">
                <a:avLst/>
              </a:prstGeom>
              <a:solidFill>
                <a:schemeClr val="bg1">
                  <a:alpha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+mj-lt"/>
                </a:endParaRPr>
              </a:p>
            </p:txBody>
          </p:sp>
          <p:grpSp>
            <p:nvGrpSpPr>
              <p:cNvPr id="137" name="Group 136"/>
              <p:cNvGrpSpPr/>
              <p:nvPr/>
            </p:nvGrpSpPr>
            <p:grpSpPr>
              <a:xfrm>
                <a:off x="1190898" y="2188023"/>
                <a:ext cx="58419" cy="1816343"/>
                <a:chOff x="7482841" y="2111311"/>
                <a:chExt cx="58419" cy="1816343"/>
              </a:xfrm>
            </p:grpSpPr>
            <p:cxnSp>
              <p:nvCxnSpPr>
                <p:cNvPr id="141" name="Connector: Curved 140"/>
                <p:cNvCxnSpPr>
                  <a:stCxn id="143" idx="1"/>
                  <a:endCxn id="144" idx="1"/>
                </p:cNvCxnSpPr>
                <p:nvPr/>
              </p:nvCxnSpPr>
              <p:spPr>
                <a:xfrm rot="10800000">
                  <a:off x="7482841" y="2209031"/>
                  <a:ext cx="12700" cy="1620905"/>
                </a:xfrm>
                <a:prstGeom prst="curvedConnector3">
                  <a:avLst>
                    <a:gd name="adj1" fmla="val 5850000"/>
                  </a:avLst>
                </a:prstGeom>
                <a:ln w="19050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" name="Connector: Curved 141"/>
                <p:cNvCxnSpPr>
                  <a:stCxn id="144" idx="3"/>
                  <a:endCxn id="143" idx="3"/>
                </p:cNvCxnSpPr>
                <p:nvPr/>
              </p:nvCxnSpPr>
              <p:spPr>
                <a:xfrm>
                  <a:off x="7528560" y="2209030"/>
                  <a:ext cx="12700" cy="1620905"/>
                </a:xfrm>
                <a:prstGeom prst="curvedConnector3">
                  <a:avLst>
                    <a:gd name="adj1" fmla="val 6300000"/>
                  </a:avLst>
                </a:prstGeom>
                <a:ln w="19050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3" name="Google Shape;898;p88"/>
                <p:cNvSpPr txBox="1"/>
                <p:nvPr/>
              </p:nvSpPr>
              <p:spPr>
                <a:xfrm>
                  <a:off x="7482841" y="3732216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  <p:sp>
              <p:nvSpPr>
                <p:cNvPr id="144" name="Google Shape;898;p88"/>
                <p:cNvSpPr txBox="1"/>
                <p:nvPr/>
              </p:nvSpPr>
              <p:spPr>
                <a:xfrm>
                  <a:off x="7482841" y="2111311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</p:grpSp>
          <p:grpSp>
            <p:nvGrpSpPr>
              <p:cNvPr id="138" name="Group 137"/>
              <p:cNvGrpSpPr/>
              <p:nvPr/>
            </p:nvGrpSpPr>
            <p:grpSpPr>
              <a:xfrm>
                <a:off x="1190898" y="3040708"/>
                <a:ext cx="45719" cy="963658"/>
                <a:chOff x="5501641" y="2963996"/>
                <a:chExt cx="45719" cy="963658"/>
              </a:xfrm>
            </p:grpSpPr>
            <p:sp>
              <p:nvSpPr>
                <p:cNvPr id="139" name="Google Shape;898;p88"/>
                <p:cNvSpPr txBox="1"/>
                <p:nvPr/>
              </p:nvSpPr>
              <p:spPr>
                <a:xfrm>
                  <a:off x="5501641" y="3732216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  <p:sp>
              <p:nvSpPr>
                <p:cNvPr id="140" name="Google Shape;898;p88"/>
                <p:cNvSpPr txBox="1"/>
                <p:nvPr/>
              </p:nvSpPr>
              <p:spPr>
                <a:xfrm>
                  <a:off x="5501641" y="2963996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</p:grpSp>
        </p:grpSp>
        <p:sp>
          <p:nvSpPr>
            <p:cNvPr id="151" name="Google Shape;898;p88"/>
            <p:cNvSpPr txBox="1"/>
            <p:nvPr/>
          </p:nvSpPr>
          <p:spPr>
            <a:xfrm>
              <a:off x="7436418" y="279815"/>
              <a:ext cx="668161" cy="1069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4" tIns="9144" rIns="9144" bIns="9144" anchor="t" anchorCtr="0">
              <a:spAutoFit/>
            </a:bodyPr>
            <a:lstStyle/>
            <a:p>
              <a:pPr marR="0" lvl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500" b="1" dirty="0">
                  <a:solidFill>
                    <a:schemeClr val="accent4"/>
                  </a:solidFill>
                  <a:latin typeface="+mj-lt"/>
                  <a:ea typeface="Montserrat"/>
                  <a:cs typeface="+mj-lt"/>
                  <a:sym typeface="Montserrat"/>
                </a:rPr>
                <a:t>Maintain</a:t>
              </a:r>
              <a:endParaRPr lang="en-US" sz="500" b="1" dirty="0">
                <a:solidFill>
                  <a:schemeClr val="accent4"/>
                </a:solidFill>
                <a:latin typeface="+mj-lt"/>
                <a:ea typeface="Montserrat"/>
                <a:cs typeface="+mj-lt"/>
                <a:sym typeface="Montserrat"/>
              </a:endParaRPr>
            </a:p>
          </p:txBody>
        </p:sp>
      </p:grpSp>
    </p:spTree>
  </p:cSld>
  <p:clrMapOvr>
    <a:masterClrMapping/>
  </p:clrMapOvr>
  <p:transition spd="med"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3327400" y="2155190"/>
            <a:ext cx="0" cy="1948180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Google Shape;898;p88"/>
          <p:cNvSpPr txBox="1"/>
          <p:nvPr/>
        </p:nvSpPr>
        <p:spPr>
          <a:xfrm>
            <a:off x="3150870" y="2489835"/>
            <a:ext cx="120015" cy="160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lvl="7" algn="ctr">
              <a:lnSpc>
                <a:spcPct val="115000"/>
              </a:lnSpc>
            </a:pPr>
            <a:r>
              <a:rPr lang="en-US" sz="800" b="1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A</a:t>
            </a:r>
            <a:endParaRPr lang="en-US" sz="800" b="1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sp>
        <p:nvSpPr>
          <p:cNvPr id="66" name="Google Shape;898;p88"/>
          <p:cNvSpPr txBox="1"/>
          <p:nvPr/>
        </p:nvSpPr>
        <p:spPr>
          <a:xfrm>
            <a:off x="3150870" y="2879725"/>
            <a:ext cx="120015" cy="160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lvl="7" algn="ctr">
              <a:lnSpc>
                <a:spcPct val="115000"/>
              </a:lnSpc>
            </a:pPr>
            <a:r>
              <a:rPr lang="en-US" sz="800" b="1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B</a:t>
            </a:r>
            <a:endParaRPr lang="en-US" sz="800" b="1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sp>
        <p:nvSpPr>
          <p:cNvPr id="67" name="Google Shape;898;p88"/>
          <p:cNvSpPr txBox="1"/>
          <p:nvPr/>
        </p:nvSpPr>
        <p:spPr>
          <a:xfrm>
            <a:off x="3150870" y="3261360"/>
            <a:ext cx="120015" cy="160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lvl="7" algn="ctr">
              <a:lnSpc>
                <a:spcPct val="115000"/>
              </a:lnSpc>
            </a:pPr>
            <a:r>
              <a:rPr lang="en-US" sz="800" b="1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C</a:t>
            </a:r>
            <a:endParaRPr lang="en-US" sz="800" b="1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sp>
        <p:nvSpPr>
          <p:cNvPr id="68" name="Google Shape;898;p88"/>
          <p:cNvSpPr txBox="1"/>
          <p:nvPr/>
        </p:nvSpPr>
        <p:spPr>
          <a:xfrm>
            <a:off x="7959090" y="1890395"/>
            <a:ext cx="447675" cy="160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lvl="7">
              <a:lnSpc>
                <a:spcPct val="115000"/>
              </a:lnSpc>
            </a:pPr>
            <a:r>
              <a:rPr lang="en-US" sz="8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Month 6</a:t>
            </a:r>
            <a:endParaRPr lang="en-US" sz="8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sp>
        <p:nvSpPr>
          <p:cNvPr id="69" name="Google Shape;898;p88"/>
          <p:cNvSpPr txBox="1"/>
          <p:nvPr/>
        </p:nvSpPr>
        <p:spPr>
          <a:xfrm>
            <a:off x="7042150" y="1890395"/>
            <a:ext cx="447675" cy="160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lvl="7">
              <a:lnSpc>
                <a:spcPct val="115000"/>
              </a:lnSpc>
            </a:pPr>
            <a:r>
              <a:rPr lang="en-US" sz="8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Month 5</a:t>
            </a:r>
            <a:endParaRPr lang="en-US" sz="8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sp>
        <p:nvSpPr>
          <p:cNvPr id="70" name="Google Shape;898;p88"/>
          <p:cNvSpPr txBox="1"/>
          <p:nvPr/>
        </p:nvSpPr>
        <p:spPr>
          <a:xfrm>
            <a:off x="6148070" y="1890395"/>
            <a:ext cx="447675" cy="160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lvl="7">
              <a:lnSpc>
                <a:spcPct val="115000"/>
              </a:lnSpc>
            </a:pPr>
            <a:r>
              <a:rPr lang="en-US" sz="8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Month 4</a:t>
            </a:r>
            <a:endParaRPr lang="en-US" sz="8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sp>
        <p:nvSpPr>
          <p:cNvPr id="72" name="Google Shape;898;p88"/>
          <p:cNvSpPr txBox="1"/>
          <p:nvPr/>
        </p:nvSpPr>
        <p:spPr>
          <a:xfrm>
            <a:off x="5212080" y="1890395"/>
            <a:ext cx="447675" cy="160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lvl="7">
              <a:lnSpc>
                <a:spcPct val="115000"/>
              </a:lnSpc>
            </a:pPr>
            <a:r>
              <a:rPr lang="en-US" sz="8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Month 3</a:t>
            </a:r>
            <a:endParaRPr lang="en-US" sz="8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sp>
        <p:nvSpPr>
          <p:cNvPr id="73" name="Google Shape;898;p88"/>
          <p:cNvSpPr txBox="1"/>
          <p:nvPr/>
        </p:nvSpPr>
        <p:spPr>
          <a:xfrm>
            <a:off x="4360545" y="1890395"/>
            <a:ext cx="447675" cy="160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lvl="7">
              <a:lnSpc>
                <a:spcPct val="115000"/>
              </a:lnSpc>
            </a:pPr>
            <a:r>
              <a:rPr lang="en-US" sz="8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Month 2</a:t>
            </a:r>
            <a:endParaRPr lang="en-US" sz="8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sp>
        <p:nvSpPr>
          <p:cNvPr id="80" name="Google Shape;898;p88"/>
          <p:cNvSpPr txBox="1"/>
          <p:nvPr/>
        </p:nvSpPr>
        <p:spPr>
          <a:xfrm>
            <a:off x="3524250" y="1890395"/>
            <a:ext cx="447675" cy="160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lvl="7">
              <a:lnSpc>
                <a:spcPct val="115000"/>
              </a:lnSpc>
            </a:pPr>
            <a:r>
              <a:rPr lang="en-US" sz="8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Month 1</a:t>
            </a:r>
            <a:endParaRPr lang="en-US" sz="8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cxnSp>
        <p:nvCxnSpPr>
          <p:cNvPr id="84" name="Straight Connector 83"/>
          <p:cNvCxnSpPr/>
          <p:nvPr/>
        </p:nvCxnSpPr>
        <p:spPr>
          <a:xfrm>
            <a:off x="3869055" y="2292985"/>
            <a:ext cx="0" cy="1392555"/>
          </a:xfrm>
          <a:prstGeom prst="line">
            <a:avLst/>
          </a:prstGeom>
          <a:ln w="12700">
            <a:solidFill>
              <a:srgbClr val="95710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3729355" y="2292985"/>
            <a:ext cx="0" cy="1392555"/>
          </a:xfrm>
          <a:prstGeom prst="line">
            <a:avLst/>
          </a:prstGeom>
          <a:ln w="12700">
            <a:solidFill>
              <a:srgbClr val="95710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>
            <a:off x="4219575" y="2155190"/>
            <a:ext cx="0" cy="1948180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>
            <a:off x="5105400" y="2155190"/>
            <a:ext cx="0" cy="1948180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5988050" y="2155190"/>
            <a:ext cx="0" cy="1948180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>
            <a:off x="6849110" y="2155190"/>
            <a:ext cx="0" cy="1948180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7731760" y="2155190"/>
            <a:ext cx="0" cy="1948180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 flipH="1">
            <a:off x="3300730" y="4103370"/>
            <a:ext cx="5374005" cy="0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3740150" y="2292985"/>
            <a:ext cx="121920" cy="1402080"/>
          </a:xfrm>
          <a:prstGeom prst="rect">
            <a:avLst/>
          </a:prstGeom>
          <a:solidFill>
            <a:schemeClr val="accent3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+mj-lt"/>
            </a:endParaRPr>
          </a:p>
        </p:txBody>
      </p:sp>
      <p:sp>
        <p:nvSpPr>
          <p:cNvPr id="63" name="Google Shape;898;p88"/>
          <p:cNvSpPr txBox="1"/>
          <p:nvPr/>
        </p:nvSpPr>
        <p:spPr>
          <a:xfrm>
            <a:off x="3211127" y="1657666"/>
            <a:ext cx="1357862" cy="195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lvl="7">
              <a:lnSpc>
                <a:spcPct val="115000"/>
              </a:lnSpc>
            </a:pP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Prediction Count</a:t>
            </a:r>
            <a:endParaRPr lang="en-US" sz="10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cxnSp>
        <p:nvCxnSpPr>
          <p:cNvPr id="65" name="Straight Arrow Connector 64"/>
          <p:cNvCxnSpPr/>
          <p:nvPr/>
        </p:nvCxnSpPr>
        <p:spPr>
          <a:xfrm>
            <a:off x="3729488" y="4321572"/>
            <a:ext cx="4442504" cy="0"/>
          </a:xfrm>
          <a:prstGeom prst="straightConnector1">
            <a:avLst/>
          </a:prstGeom>
          <a:ln w="19050">
            <a:solidFill>
              <a:schemeClr val="accent6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Predictions</a:t>
            </a:r>
            <a:endParaRPr lang="en-US" dirty="0"/>
          </a:p>
        </p:txBody>
      </p:sp>
      <p:sp>
        <p:nvSpPr>
          <p:cNvPr id="115" name="Google Shape;898;p88"/>
          <p:cNvSpPr txBox="1"/>
          <p:nvPr/>
        </p:nvSpPr>
        <p:spPr>
          <a:xfrm>
            <a:off x="627286" y="902716"/>
            <a:ext cx="5705557" cy="372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Watching the distribution and frequencies of model predictions over time can </a:t>
            </a:r>
            <a:r>
              <a:rPr lang="en-US" sz="1000" b="1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help identify warning signs </a:t>
            </a: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of model performance degradation.</a:t>
            </a:r>
            <a:endParaRPr lang="en-US" sz="10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grpSp>
        <p:nvGrpSpPr>
          <p:cNvPr id="51" name="Group 50"/>
          <p:cNvGrpSpPr/>
          <p:nvPr/>
        </p:nvGrpSpPr>
        <p:grpSpPr>
          <a:xfrm>
            <a:off x="3454307" y="4463144"/>
            <a:ext cx="1035836" cy="179556"/>
            <a:chOff x="3454307" y="4463144"/>
            <a:chExt cx="1035836" cy="179556"/>
          </a:xfrm>
        </p:grpSpPr>
        <p:sp>
          <p:nvSpPr>
            <p:cNvPr id="109" name="Google Shape;898;p88"/>
            <p:cNvSpPr txBox="1"/>
            <p:nvPr/>
          </p:nvSpPr>
          <p:spPr>
            <a:xfrm>
              <a:off x="3586958" y="4463144"/>
              <a:ext cx="903185" cy="1600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4" tIns="9144" rIns="9144" bIns="9144" anchor="t" anchorCtr="0">
              <a:spAutoFit/>
            </a:bodyPr>
            <a:lstStyle/>
            <a:p>
              <a:pPr lvl="7">
                <a:lnSpc>
                  <a:spcPct val="115000"/>
                </a:lnSpc>
              </a:pPr>
              <a:r>
                <a:rPr lang="en-US" sz="800" dirty="0">
                  <a:solidFill>
                    <a:schemeClr val="accent6"/>
                  </a:solidFill>
                  <a:latin typeface="+mj-lt"/>
                  <a:ea typeface="Montserrat"/>
                  <a:cs typeface="+mj-lt"/>
                  <a:sym typeface="Montserrat"/>
                </a:rPr>
                <a:t>Expected Range</a:t>
              </a:r>
              <a:endParaRPr lang="en-US" sz="8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endParaRPr>
            </a:p>
          </p:txBody>
        </p:sp>
        <p:grpSp>
          <p:nvGrpSpPr>
            <p:cNvPr id="50" name="Group 49"/>
            <p:cNvGrpSpPr/>
            <p:nvPr/>
          </p:nvGrpSpPr>
          <p:grpSpPr>
            <a:xfrm>
              <a:off x="3454307" y="4506625"/>
              <a:ext cx="92490" cy="136075"/>
              <a:chOff x="3454307" y="4506625"/>
              <a:chExt cx="92490" cy="136075"/>
            </a:xfrm>
          </p:grpSpPr>
          <p:grpSp>
            <p:nvGrpSpPr>
              <p:cNvPr id="108" name="Group 107"/>
              <p:cNvGrpSpPr/>
              <p:nvPr/>
            </p:nvGrpSpPr>
            <p:grpSpPr>
              <a:xfrm rot="16200000">
                <a:off x="3432514" y="4528418"/>
                <a:ext cx="136075" cy="92490"/>
                <a:chOff x="3366744" y="4698184"/>
                <a:chExt cx="136075" cy="92490"/>
              </a:xfrm>
            </p:grpSpPr>
            <p:cxnSp>
              <p:nvCxnSpPr>
                <p:cNvPr id="97" name="Straight Connector 96"/>
                <p:cNvCxnSpPr/>
                <p:nvPr/>
              </p:nvCxnSpPr>
              <p:spPr>
                <a:xfrm>
                  <a:off x="3366745" y="4698184"/>
                  <a:ext cx="136074" cy="0"/>
                </a:xfrm>
                <a:prstGeom prst="line">
                  <a:avLst/>
                </a:prstGeom>
                <a:ln w="12700">
                  <a:solidFill>
                    <a:srgbClr val="957104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Straight Connector 97"/>
                <p:cNvCxnSpPr/>
                <p:nvPr/>
              </p:nvCxnSpPr>
              <p:spPr>
                <a:xfrm>
                  <a:off x="3366744" y="4790674"/>
                  <a:ext cx="131312" cy="0"/>
                </a:xfrm>
                <a:prstGeom prst="line">
                  <a:avLst/>
                </a:prstGeom>
                <a:ln w="12700">
                  <a:solidFill>
                    <a:srgbClr val="957104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2" name="Rectangle 131"/>
              <p:cNvSpPr/>
              <p:nvPr/>
            </p:nvSpPr>
            <p:spPr>
              <a:xfrm>
                <a:off x="3465074" y="4506626"/>
                <a:ext cx="81723" cy="136074"/>
              </a:xfrm>
              <a:prstGeom prst="rect">
                <a:avLst/>
              </a:prstGeom>
              <a:solidFill>
                <a:schemeClr val="accent3">
                  <a:lumMod val="50000"/>
                  <a:alpha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+mj-lt"/>
                </a:endParaRPr>
              </a:p>
            </p:txBody>
          </p:sp>
        </p:grpSp>
      </p:grpSp>
      <p:grpSp>
        <p:nvGrpSpPr>
          <p:cNvPr id="54" name="Group 53"/>
          <p:cNvGrpSpPr/>
          <p:nvPr/>
        </p:nvGrpSpPr>
        <p:grpSpPr>
          <a:xfrm>
            <a:off x="7331103" y="141172"/>
            <a:ext cx="914400" cy="914400"/>
            <a:chOff x="7331103" y="141172"/>
            <a:chExt cx="914400" cy="914400"/>
          </a:xfrm>
        </p:grpSpPr>
        <p:grpSp>
          <p:nvGrpSpPr>
            <p:cNvPr id="133" name="Group 132"/>
            <p:cNvGrpSpPr/>
            <p:nvPr/>
          </p:nvGrpSpPr>
          <p:grpSpPr>
            <a:xfrm>
              <a:off x="7331103" y="141172"/>
              <a:ext cx="914400" cy="914400"/>
              <a:chOff x="388697" y="2188023"/>
              <a:chExt cx="1695840" cy="1816343"/>
            </a:xfrm>
          </p:grpSpPr>
          <p:grpSp>
            <p:nvGrpSpPr>
              <p:cNvPr id="134" name="Group 133"/>
              <p:cNvGrpSpPr/>
              <p:nvPr/>
            </p:nvGrpSpPr>
            <p:grpSpPr>
              <a:xfrm>
                <a:off x="1190898" y="3138427"/>
                <a:ext cx="58419" cy="768220"/>
                <a:chOff x="1190898" y="3138427"/>
                <a:chExt cx="58419" cy="768220"/>
              </a:xfrm>
            </p:grpSpPr>
            <p:cxnSp>
              <p:nvCxnSpPr>
                <p:cNvPr id="149" name="Connector: Curved 148"/>
                <p:cNvCxnSpPr>
                  <a:stCxn id="139" idx="1"/>
                  <a:endCxn id="140" idx="1"/>
                </p:cNvCxnSpPr>
                <p:nvPr/>
              </p:nvCxnSpPr>
              <p:spPr>
                <a:xfrm rot="10800000">
                  <a:off x="1190898" y="3138427"/>
                  <a:ext cx="12700" cy="768220"/>
                </a:xfrm>
                <a:prstGeom prst="curvedConnector3">
                  <a:avLst>
                    <a:gd name="adj1" fmla="val 2950000"/>
                  </a:avLst>
                </a:prstGeom>
                <a:ln w="19050">
                  <a:solidFill>
                    <a:schemeClr val="accent5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0" name="Connector: Curved 149"/>
                <p:cNvCxnSpPr>
                  <a:stCxn id="140" idx="3"/>
                  <a:endCxn id="139" idx="3"/>
                </p:cNvCxnSpPr>
                <p:nvPr/>
              </p:nvCxnSpPr>
              <p:spPr>
                <a:xfrm>
                  <a:off x="1236617" y="3138427"/>
                  <a:ext cx="12700" cy="768220"/>
                </a:xfrm>
                <a:prstGeom prst="curvedConnector3">
                  <a:avLst>
                    <a:gd name="adj1" fmla="val 3000000"/>
                  </a:avLst>
                </a:prstGeom>
                <a:ln w="19050">
                  <a:solidFill>
                    <a:schemeClr val="accent5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5" name="Group 134"/>
              <p:cNvGrpSpPr/>
              <p:nvPr/>
            </p:nvGrpSpPr>
            <p:grpSpPr>
              <a:xfrm>
                <a:off x="1190898" y="2692608"/>
                <a:ext cx="58419" cy="1311758"/>
                <a:chOff x="5889186" y="1248788"/>
                <a:chExt cx="58419" cy="1311758"/>
              </a:xfrm>
            </p:grpSpPr>
            <p:cxnSp>
              <p:nvCxnSpPr>
                <p:cNvPr id="145" name="Connector: Curved 144"/>
                <p:cNvCxnSpPr>
                  <a:stCxn id="147" idx="1"/>
                  <a:endCxn id="148" idx="1"/>
                </p:cNvCxnSpPr>
                <p:nvPr/>
              </p:nvCxnSpPr>
              <p:spPr>
                <a:xfrm rot="10800000">
                  <a:off x="5889186" y="1346507"/>
                  <a:ext cx="12700" cy="1116320"/>
                </a:xfrm>
                <a:prstGeom prst="curvedConnector3">
                  <a:avLst>
                    <a:gd name="adj1" fmla="val 4300000"/>
                  </a:avLst>
                </a:prstGeom>
                <a:ln w="19050">
                  <a:solidFill>
                    <a:schemeClr val="accent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Connector: Curved 145"/>
                <p:cNvCxnSpPr>
                  <a:stCxn id="148" idx="3"/>
                  <a:endCxn id="147" idx="3"/>
                </p:cNvCxnSpPr>
                <p:nvPr/>
              </p:nvCxnSpPr>
              <p:spPr>
                <a:xfrm>
                  <a:off x="5934905" y="1346507"/>
                  <a:ext cx="12700" cy="1116320"/>
                </a:xfrm>
                <a:prstGeom prst="curvedConnector3">
                  <a:avLst>
                    <a:gd name="adj1" fmla="val 4300000"/>
                  </a:avLst>
                </a:prstGeom>
                <a:ln w="19050">
                  <a:solidFill>
                    <a:schemeClr val="accent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7" name="Google Shape;898;p88"/>
                <p:cNvSpPr txBox="1"/>
                <p:nvPr/>
              </p:nvSpPr>
              <p:spPr>
                <a:xfrm>
                  <a:off x="5889186" y="2365108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  <p:sp>
              <p:nvSpPr>
                <p:cNvPr id="148" name="Google Shape;898;p88"/>
                <p:cNvSpPr txBox="1"/>
                <p:nvPr/>
              </p:nvSpPr>
              <p:spPr>
                <a:xfrm>
                  <a:off x="5889186" y="1248788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</p:grpSp>
          <p:sp>
            <p:nvSpPr>
              <p:cNvPr id="136" name="Oval 135"/>
              <p:cNvSpPr/>
              <p:nvPr/>
            </p:nvSpPr>
            <p:spPr>
              <a:xfrm>
                <a:off x="388697" y="2188023"/>
                <a:ext cx="1695840" cy="1807446"/>
              </a:xfrm>
              <a:prstGeom prst="ellipse">
                <a:avLst/>
              </a:prstGeom>
              <a:solidFill>
                <a:schemeClr val="bg1">
                  <a:alpha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+mj-lt"/>
                </a:endParaRPr>
              </a:p>
            </p:txBody>
          </p:sp>
          <p:grpSp>
            <p:nvGrpSpPr>
              <p:cNvPr id="137" name="Group 136"/>
              <p:cNvGrpSpPr/>
              <p:nvPr/>
            </p:nvGrpSpPr>
            <p:grpSpPr>
              <a:xfrm>
                <a:off x="1190898" y="2188023"/>
                <a:ext cx="58419" cy="1816343"/>
                <a:chOff x="7482841" y="2111311"/>
                <a:chExt cx="58419" cy="1816343"/>
              </a:xfrm>
            </p:grpSpPr>
            <p:cxnSp>
              <p:nvCxnSpPr>
                <p:cNvPr id="141" name="Connector: Curved 140"/>
                <p:cNvCxnSpPr>
                  <a:stCxn id="143" idx="1"/>
                  <a:endCxn id="144" idx="1"/>
                </p:cNvCxnSpPr>
                <p:nvPr/>
              </p:nvCxnSpPr>
              <p:spPr>
                <a:xfrm rot="10800000">
                  <a:off x="7482841" y="2209031"/>
                  <a:ext cx="12700" cy="1620905"/>
                </a:xfrm>
                <a:prstGeom prst="curvedConnector3">
                  <a:avLst>
                    <a:gd name="adj1" fmla="val 5850000"/>
                  </a:avLst>
                </a:prstGeom>
                <a:ln w="19050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" name="Connector: Curved 141"/>
                <p:cNvCxnSpPr>
                  <a:stCxn id="144" idx="3"/>
                  <a:endCxn id="143" idx="3"/>
                </p:cNvCxnSpPr>
                <p:nvPr/>
              </p:nvCxnSpPr>
              <p:spPr>
                <a:xfrm>
                  <a:off x="7528560" y="2209030"/>
                  <a:ext cx="12700" cy="1620905"/>
                </a:xfrm>
                <a:prstGeom prst="curvedConnector3">
                  <a:avLst>
                    <a:gd name="adj1" fmla="val 6300000"/>
                  </a:avLst>
                </a:prstGeom>
                <a:ln w="19050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3" name="Google Shape;898;p88"/>
                <p:cNvSpPr txBox="1"/>
                <p:nvPr/>
              </p:nvSpPr>
              <p:spPr>
                <a:xfrm>
                  <a:off x="7482841" y="3732216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  <p:sp>
              <p:nvSpPr>
                <p:cNvPr id="144" name="Google Shape;898;p88"/>
                <p:cNvSpPr txBox="1"/>
                <p:nvPr/>
              </p:nvSpPr>
              <p:spPr>
                <a:xfrm>
                  <a:off x="7482841" y="2111311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</p:grpSp>
          <p:grpSp>
            <p:nvGrpSpPr>
              <p:cNvPr id="138" name="Group 137"/>
              <p:cNvGrpSpPr/>
              <p:nvPr/>
            </p:nvGrpSpPr>
            <p:grpSpPr>
              <a:xfrm>
                <a:off x="1190898" y="3040708"/>
                <a:ext cx="45719" cy="963658"/>
                <a:chOff x="5501641" y="2963996"/>
                <a:chExt cx="45719" cy="963658"/>
              </a:xfrm>
            </p:grpSpPr>
            <p:sp>
              <p:nvSpPr>
                <p:cNvPr id="139" name="Google Shape;898;p88"/>
                <p:cNvSpPr txBox="1"/>
                <p:nvPr/>
              </p:nvSpPr>
              <p:spPr>
                <a:xfrm>
                  <a:off x="5501641" y="3732216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  <p:sp>
              <p:nvSpPr>
                <p:cNvPr id="140" name="Google Shape;898;p88"/>
                <p:cNvSpPr txBox="1"/>
                <p:nvPr/>
              </p:nvSpPr>
              <p:spPr>
                <a:xfrm>
                  <a:off x="5501641" y="2963996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</p:grpSp>
        </p:grpSp>
        <p:sp>
          <p:nvSpPr>
            <p:cNvPr id="151" name="Google Shape;898;p88"/>
            <p:cNvSpPr txBox="1"/>
            <p:nvPr/>
          </p:nvSpPr>
          <p:spPr>
            <a:xfrm>
              <a:off x="7436418" y="279815"/>
              <a:ext cx="668161" cy="1069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4" tIns="9144" rIns="9144" bIns="9144" anchor="t" anchorCtr="0">
              <a:spAutoFit/>
            </a:bodyPr>
            <a:lstStyle/>
            <a:p>
              <a:pPr marR="0" lvl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500" b="1" dirty="0">
                  <a:solidFill>
                    <a:schemeClr val="accent4"/>
                  </a:solidFill>
                  <a:latin typeface="+mj-lt"/>
                  <a:ea typeface="Montserrat"/>
                  <a:cs typeface="+mj-lt"/>
                  <a:sym typeface="Montserrat"/>
                </a:rPr>
                <a:t>Maintain</a:t>
              </a:r>
              <a:endParaRPr lang="en-US" sz="500" b="1" dirty="0">
                <a:solidFill>
                  <a:schemeClr val="accent4"/>
                </a:solidFill>
                <a:latin typeface="+mj-lt"/>
                <a:ea typeface="Montserrat"/>
                <a:cs typeface="+mj-lt"/>
                <a:sym typeface="Montserrat"/>
              </a:endParaRPr>
            </a:p>
          </p:txBody>
        </p:sp>
      </p:grpSp>
    </p:spTree>
  </p:cSld>
  <p:clrMapOvr>
    <a:masterClrMapping/>
  </p:clrMapOvr>
  <p:transition spd="med"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3327400" y="2155190"/>
            <a:ext cx="0" cy="1948180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3338195" y="2433955"/>
            <a:ext cx="455295" cy="3460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+mj-lt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338195" y="2814955"/>
            <a:ext cx="530225" cy="3460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+mj-lt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3338195" y="3204845"/>
            <a:ext cx="426085" cy="3460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+mj-lt"/>
            </a:endParaRPr>
          </a:p>
        </p:txBody>
      </p:sp>
      <p:sp>
        <p:nvSpPr>
          <p:cNvPr id="64" name="Google Shape;898;p88"/>
          <p:cNvSpPr txBox="1"/>
          <p:nvPr/>
        </p:nvSpPr>
        <p:spPr>
          <a:xfrm>
            <a:off x="3150870" y="2489835"/>
            <a:ext cx="120015" cy="160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lvl="7" algn="ctr">
              <a:lnSpc>
                <a:spcPct val="115000"/>
              </a:lnSpc>
            </a:pPr>
            <a:r>
              <a:rPr lang="en-US" sz="800" b="1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A</a:t>
            </a:r>
            <a:endParaRPr lang="en-US" sz="800" b="1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sp>
        <p:nvSpPr>
          <p:cNvPr id="66" name="Google Shape;898;p88"/>
          <p:cNvSpPr txBox="1"/>
          <p:nvPr/>
        </p:nvSpPr>
        <p:spPr>
          <a:xfrm>
            <a:off x="3150870" y="2879725"/>
            <a:ext cx="120015" cy="160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lvl="7" algn="ctr">
              <a:lnSpc>
                <a:spcPct val="115000"/>
              </a:lnSpc>
            </a:pPr>
            <a:r>
              <a:rPr lang="en-US" sz="800" b="1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B</a:t>
            </a:r>
            <a:endParaRPr lang="en-US" sz="800" b="1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sp>
        <p:nvSpPr>
          <p:cNvPr id="67" name="Google Shape;898;p88"/>
          <p:cNvSpPr txBox="1"/>
          <p:nvPr/>
        </p:nvSpPr>
        <p:spPr>
          <a:xfrm>
            <a:off x="3150870" y="3261360"/>
            <a:ext cx="120015" cy="160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lvl="7" algn="ctr">
              <a:lnSpc>
                <a:spcPct val="115000"/>
              </a:lnSpc>
            </a:pPr>
            <a:r>
              <a:rPr lang="en-US" sz="800" b="1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C</a:t>
            </a:r>
            <a:endParaRPr lang="en-US" sz="800" b="1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sp>
        <p:nvSpPr>
          <p:cNvPr id="68" name="Google Shape;898;p88"/>
          <p:cNvSpPr txBox="1"/>
          <p:nvPr/>
        </p:nvSpPr>
        <p:spPr>
          <a:xfrm>
            <a:off x="7959090" y="1890395"/>
            <a:ext cx="447675" cy="160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lvl="7">
              <a:lnSpc>
                <a:spcPct val="115000"/>
              </a:lnSpc>
            </a:pPr>
            <a:r>
              <a:rPr lang="en-US" sz="8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Month 6</a:t>
            </a:r>
            <a:endParaRPr lang="en-US" sz="8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sp>
        <p:nvSpPr>
          <p:cNvPr id="69" name="Google Shape;898;p88"/>
          <p:cNvSpPr txBox="1"/>
          <p:nvPr/>
        </p:nvSpPr>
        <p:spPr>
          <a:xfrm>
            <a:off x="7042150" y="1890395"/>
            <a:ext cx="447675" cy="160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lvl="7">
              <a:lnSpc>
                <a:spcPct val="115000"/>
              </a:lnSpc>
            </a:pPr>
            <a:r>
              <a:rPr lang="en-US" sz="8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Month 5</a:t>
            </a:r>
            <a:endParaRPr lang="en-US" sz="8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sp>
        <p:nvSpPr>
          <p:cNvPr id="70" name="Google Shape;898;p88"/>
          <p:cNvSpPr txBox="1"/>
          <p:nvPr/>
        </p:nvSpPr>
        <p:spPr>
          <a:xfrm>
            <a:off x="6148070" y="1890395"/>
            <a:ext cx="447675" cy="160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lvl="7">
              <a:lnSpc>
                <a:spcPct val="115000"/>
              </a:lnSpc>
            </a:pPr>
            <a:r>
              <a:rPr lang="en-US" sz="8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Month 4</a:t>
            </a:r>
            <a:endParaRPr lang="en-US" sz="8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sp>
        <p:nvSpPr>
          <p:cNvPr id="72" name="Google Shape;898;p88"/>
          <p:cNvSpPr txBox="1"/>
          <p:nvPr/>
        </p:nvSpPr>
        <p:spPr>
          <a:xfrm>
            <a:off x="5212080" y="1890395"/>
            <a:ext cx="447675" cy="160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lvl="7">
              <a:lnSpc>
                <a:spcPct val="115000"/>
              </a:lnSpc>
            </a:pPr>
            <a:r>
              <a:rPr lang="en-US" sz="8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Month 3</a:t>
            </a:r>
            <a:endParaRPr lang="en-US" sz="8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sp>
        <p:nvSpPr>
          <p:cNvPr id="73" name="Google Shape;898;p88"/>
          <p:cNvSpPr txBox="1"/>
          <p:nvPr/>
        </p:nvSpPr>
        <p:spPr>
          <a:xfrm>
            <a:off x="4360545" y="1890395"/>
            <a:ext cx="447675" cy="160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lvl="7">
              <a:lnSpc>
                <a:spcPct val="115000"/>
              </a:lnSpc>
            </a:pPr>
            <a:r>
              <a:rPr lang="en-US" sz="8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Month 2</a:t>
            </a:r>
            <a:endParaRPr lang="en-US" sz="8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sp>
        <p:nvSpPr>
          <p:cNvPr id="80" name="Google Shape;898;p88"/>
          <p:cNvSpPr txBox="1"/>
          <p:nvPr/>
        </p:nvSpPr>
        <p:spPr>
          <a:xfrm>
            <a:off x="3524250" y="1890395"/>
            <a:ext cx="447675" cy="160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lvl="7">
              <a:lnSpc>
                <a:spcPct val="115000"/>
              </a:lnSpc>
            </a:pPr>
            <a:r>
              <a:rPr lang="en-US" sz="8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Month 1</a:t>
            </a:r>
            <a:endParaRPr lang="en-US" sz="8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cxnSp>
        <p:nvCxnSpPr>
          <p:cNvPr id="84" name="Straight Connector 83"/>
          <p:cNvCxnSpPr/>
          <p:nvPr/>
        </p:nvCxnSpPr>
        <p:spPr>
          <a:xfrm>
            <a:off x="3869055" y="2292985"/>
            <a:ext cx="0" cy="1392555"/>
          </a:xfrm>
          <a:prstGeom prst="line">
            <a:avLst/>
          </a:prstGeom>
          <a:ln w="12700">
            <a:solidFill>
              <a:srgbClr val="95710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3729355" y="2292985"/>
            <a:ext cx="0" cy="1392555"/>
          </a:xfrm>
          <a:prstGeom prst="line">
            <a:avLst/>
          </a:prstGeom>
          <a:ln w="12700">
            <a:solidFill>
              <a:srgbClr val="95710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>
            <a:off x="4219575" y="2155190"/>
            <a:ext cx="0" cy="1948180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>
            <a:off x="5105400" y="2155190"/>
            <a:ext cx="0" cy="1948180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5988050" y="2155190"/>
            <a:ext cx="0" cy="1948180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>
            <a:off x="6849110" y="2155190"/>
            <a:ext cx="0" cy="1948180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7731760" y="2155190"/>
            <a:ext cx="0" cy="1948180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 flipH="1">
            <a:off x="3300730" y="4103370"/>
            <a:ext cx="5374005" cy="0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3740150" y="2292985"/>
            <a:ext cx="121920" cy="1402080"/>
          </a:xfrm>
          <a:prstGeom prst="rect">
            <a:avLst/>
          </a:prstGeom>
          <a:solidFill>
            <a:schemeClr val="accent3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+mj-lt"/>
            </a:endParaRPr>
          </a:p>
        </p:txBody>
      </p:sp>
      <p:sp>
        <p:nvSpPr>
          <p:cNvPr id="63" name="Google Shape;898;p88"/>
          <p:cNvSpPr txBox="1"/>
          <p:nvPr/>
        </p:nvSpPr>
        <p:spPr>
          <a:xfrm>
            <a:off x="3211127" y="1657666"/>
            <a:ext cx="1357862" cy="195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lvl="7">
              <a:lnSpc>
                <a:spcPct val="115000"/>
              </a:lnSpc>
            </a:pP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Prediction Count</a:t>
            </a:r>
            <a:endParaRPr lang="en-US" sz="10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cxnSp>
        <p:nvCxnSpPr>
          <p:cNvPr id="65" name="Straight Arrow Connector 64"/>
          <p:cNvCxnSpPr/>
          <p:nvPr/>
        </p:nvCxnSpPr>
        <p:spPr>
          <a:xfrm>
            <a:off x="3729488" y="4321572"/>
            <a:ext cx="4442504" cy="0"/>
          </a:xfrm>
          <a:prstGeom prst="straightConnector1">
            <a:avLst/>
          </a:prstGeom>
          <a:ln w="19050">
            <a:solidFill>
              <a:schemeClr val="accent6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Predictions</a:t>
            </a:r>
            <a:endParaRPr lang="en-US" dirty="0"/>
          </a:p>
        </p:txBody>
      </p:sp>
      <p:sp>
        <p:nvSpPr>
          <p:cNvPr id="115" name="Google Shape;898;p88"/>
          <p:cNvSpPr txBox="1"/>
          <p:nvPr/>
        </p:nvSpPr>
        <p:spPr>
          <a:xfrm>
            <a:off x="627286" y="902716"/>
            <a:ext cx="5705557" cy="372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Watching the distribution and frequencies of model predictions over time can </a:t>
            </a:r>
            <a:r>
              <a:rPr lang="en-US" sz="1000" b="1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help identify warning signs </a:t>
            </a: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of model performance degradation.</a:t>
            </a:r>
            <a:endParaRPr lang="en-US" sz="10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grpSp>
        <p:nvGrpSpPr>
          <p:cNvPr id="51" name="Group 50"/>
          <p:cNvGrpSpPr/>
          <p:nvPr/>
        </p:nvGrpSpPr>
        <p:grpSpPr>
          <a:xfrm>
            <a:off x="3454307" y="4463144"/>
            <a:ext cx="1035836" cy="179556"/>
            <a:chOff x="3454307" y="4463144"/>
            <a:chExt cx="1035836" cy="179556"/>
          </a:xfrm>
        </p:grpSpPr>
        <p:sp>
          <p:nvSpPr>
            <p:cNvPr id="109" name="Google Shape;898;p88"/>
            <p:cNvSpPr txBox="1"/>
            <p:nvPr/>
          </p:nvSpPr>
          <p:spPr>
            <a:xfrm>
              <a:off x="3586958" y="4463144"/>
              <a:ext cx="903185" cy="1600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4" tIns="9144" rIns="9144" bIns="9144" anchor="t" anchorCtr="0">
              <a:spAutoFit/>
            </a:bodyPr>
            <a:lstStyle/>
            <a:p>
              <a:pPr lvl="7">
                <a:lnSpc>
                  <a:spcPct val="115000"/>
                </a:lnSpc>
              </a:pPr>
              <a:r>
                <a:rPr lang="en-US" sz="800" dirty="0">
                  <a:solidFill>
                    <a:schemeClr val="accent6"/>
                  </a:solidFill>
                  <a:latin typeface="+mj-lt"/>
                  <a:ea typeface="Montserrat"/>
                  <a:cs typeface="+mj-lt"/>
                  <a:sym typeface="Montserrat"/>
                </a:rPr>
                <a:t>Expected Range</a:t>
              </a:r>
              <a:endParaRPr lang="en-US" sz="8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endParaRPr>
            </a:p>
          </p:txBody>
        </p:sp>
        <p:grpSp>
          <p:nvGrpSpPr>
            <p:cNvPr id="50" name="Group 49"/>
            <p:cNvGrpSpPr/>
            <p:nvPr/>
          </p:nvGrpSpPr>
          <p:grpSpPr>
            <a:xfrm>
              <a:off x="3454307" y="4506625"/>
              <a:ext cx="92490" cy="136075"/>
              <a:chOff x="3454307" y="4506625"/>
              <a:chExt cx="92490" cy="136075"/>
            </a:xfrm>
          </p:grpSpPr>
          <p:grpSp>
            <p:nvGrpSpPr>
              <p:cNvPr id="108" name="Group 107"/>
              <p:cNvGrpSpPr/>
              <p:nvPr/>
            </p:nvGrpSpPr>
            <p:grpSpPr>
              <a:xfrm rot="16200000">
                <a:off x="3432514" y="4528418"/>
                <a:ext cx="136075" cy="92490"/>
                <a:chOff x="3366744" y="4698184"/>
                <a:chExt cx="136075" cy="92490"/>
              </a:xfrm>
            </p:grpSpPr>
            <p:cxnSp>
              <p:nvCxnSpPr>
                <p:cNvPr id="97" name="Straight Connector 96"/>
                <p:cNvCxnSpPr/>
                <p:nvPr/>
              </p:nvCxnSpPr>
              <p:spPr>
                <a:xfrm>
                  <a:off x="3366745" y="4698184"/>
                  <a:ext cx="136074" cy="0"/>
                </a:xfrm>
                <a:prstGeom prst="line">
                  <a:avLst/>
                </a:prstGeom>
                <a:ln w="12700">
                  <a:solidFill>
                    <a:srgbClr val="957104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Straight Connector 97"/>
                <p:cNvCxnSpPr/>
                <p:nvPr/>
              </p:nvCxnSpPr>
              <p:spPr>
                <a:xfrm>
                  <a:off x="3366744" y="4790674"/>
                  <a:ext cx="131312" cy="0"/>
                </a:xfrm>
                <a:prstGeom prst="line">
                  <a:avLst/>
                </a:prstGeom>
                <a:ln w="12700">
                  <a:solidFill>
                    <a:srgbClr val="957104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2" name="Rectangle 131"/>
              <p:cNvSpPr/>
              <p:nvPr/>
            </p:nvSpPr>
            <p:spPr>
              <a:xfrm>
                <a:off x="3465074" y="4506626"/>
                <a:ext cx="81723" cy="136074"/>
              </a:xfrm>
              <a:prstGeom prst="rect">
                <a:avLst/>
              </a:prstGeom>
              <a:solidFill>
                <a:schemeClr val="accent3">
                  <a:lumMod val="50000"/>
                  <a:alpha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+mj-lt"/>
                </a:endParaRPr>
              </a:p>
            </p:txBody>
          </p:sp>
        </p:grpSp>
      </p:grpSp>
      <p:grpSp>
        <p:nvGrpSpPr>
          <p:cNvPr id="54" name="Group 53"/>
          <p:cNvGrpSpPr/>
          <p:nvPr/>
        </p:nvGrpSpPr>
        <p:grpSpPr>
          <a:xfrm>
            <a:off x="7331103" y="141172"/>
            <a:ext cx="914400" cy="914400"/>
            <a:chOff x="7331103" y="141172"/>
            <a:chExt cx="914400" cy="914400"/>
          </a:xfrm>
        </p:grpSpPr>
        <p:grpSp>
          <p:nvGrpSpPr>
            <p:cNvPr id="133" name="Group 132"/>
            <p:cNvGrpSpPr/>
            <p:nvPr/>
          </p:nvGrpSpPr>
          <p:grpSpPr>
            <a:xfrm>
              <a:off x="7331103" y="141172"/>
              <a:ext cx="914400" cy="914400"/>
              <a:chOff x="388697" y="2188023"/>
              <a:chExt cx="1695840" cy="1816343"/>
            </a:xfrm>
          </p:grpSpPr>
          <p:grpSp>
            <p:nvGrpSpPr>
              <p:cNvPr id="134" name="Group 133"/>
              <p:cNvGrpSpPr/>
              <p:nvPr/>
            </p:nvGrpSpPr>
            <p:grpSpPr>
              <a:xfrm>
                <a:off x="1190898" y="3138427"/>
                <a:ext cx="58419" cy="768220"/>
                <a:chOff x="1190898" y="3138427"/>
                <a:chExt cx="58419" cy="768220"/>
              </a:xfrm>
            </p:grpSpPr>
            <p:cxnSp>
              <p:nvCxnSpPr>
                <p:cNvPr id="149" name="Connector: Curved 148"/>
                <p:cNvCxnSpPr>
                  <a:stCxn id="139" idx="1"/>
                  <a:endCxn id="140" idx="1"/>
                </p:cNvCxnSpPr>
                <p:nvPr/>
              </p:nvCxnSpPr>
              <p:spPr>
                <a:xfrm rot="10800000">
                  <a:off x="1190898" y="3138427"/>
                  <a:ext cx="12700" cy="768220"/>
                </a:xfrm>
                <a:prstGeom prst="curvedConnector3">
                  <a:avLst>
                    <a:gd name="adj1" fmla="val 2950000"/>
                  </a:avLst>
                </a:prstGeom>
                <a:ln w="19050">
                  <a:solidFill>
                    <a:schemeClr val="accent5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0" name="Connector: Curved 149"/>
                <p:cNvCxnSpPr>
                  <a:stCxn id="140" idx="3"/>
                  <a:endCxn id="139" idx="3"/>
                </p:cNvCxnSpPr>
                <p:nvPr/>
              </p:nvCxnSpPr>
              <p:spPr>
                <a:xfrm>
                  <a:off x="1236617" y="3138427"/>
                  <a:ext cx="12700" cy="768220"/>
                </a:xfrm>
                <a:prstGeom prst="curvedConnector3">
                  <a:avLst>
                    <a:gd name="adj1" fmla="val 3000000"/>
                  </a:avLst>
                </a:prstGeom>
                <a:ln w="19050">
                  <a:solidFill>
                    <a:schemeClr val="accent5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5" name="Group 134"/>
              <p:cNvGrpSpPr/>
              <p:nvPr/>
            </p:nvGrpSpPr>
            <p:grpSpPr>
              <a:xfrm>
                <a:off x="1190898" y="2692608"/>
                <a:ext cx="58419" cy="1311758"/>
                <a:chOff x="5889186" y="1248788"/>
                <a:chExt cx="58419" cy="1311758"/>
              </a:xfrm>
            </p:grpSpPr>
            <p:cxnSp>
              <p:nvCxnSpPr>
                <p:cNvPr id="145" name="Connector: Curved 144"/>
                <p:cNvCxnSpPr>
                  <a:stCxn id="147" idx="1"/>
                  <a:endCxn id="148" idx="1"/>
                </p:cNvCxnSpPr>
                <p:nvPr/>
              </p:nvCxnSpPr>
              <p:spPr>
                <a:xfrm rot="10800000">
                  <a:off x="5889186" y="1346507"/>
                  <a:ext cx="12700" cy="1116320"/>
                </a:xfrm>
                <a:prstGeom prst="curvedConnector3">
                  <a:avLst>
                    <a:gd name="adj1" fmla="val 4300000"/>
                  </a:avLst>
                </a:prstGeom>
                <a:ln w="19050">
                  <a:solidFill>
                    <a:schemeClr val="accent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Connector: Curved 145"/>
                <p:cNvCxnSpPr>
                  <a:stCxn id="148" idx="3"/>
                  <a:endCxn id="147" idx="3"/>
                </p:cNvCxnSpPr>
                <p:nvPr/>
              </p:nvCxnSpPr>
              <p:spPr>
                <a:xfrm>
                  <a:off x="5934905" y="1346507"/>
                  <a:ext cx="12700" cy="1116320"/>
                </a:xfrm>
                <a:prstGeom prst="curvedConnector3">
                  <a:avLst>
                    <a:gd name="adj1" fmla="val 4300000"/>
                  </a:avLst>
                </a:prstGeom>
                <a:ln w="19050">
                  <a:solidFill>
                    <a:schemeClr val="accent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7" name="Google Shape;898;p88"/>
                <p:cNvSpPr txBox="1"/>
                <p:nvPr/>
              </p:nvSpPr>
              <p:spPr>
                <a:xfrm>
                  <a:off x="5889186" y="2365108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  <p:sp>
              <p:nvSpPr>
                <p:cNvPr id="148" name="Google Shape;898;p88"/>
                <p:cNvSpPr txBox="1"/>
                <p:nvPr/>
              </p:nvSpPr>
              <p:spPr>
                <a:xfrm>
                  <a:off x="5889186" y="1248788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</p:grpSp>
          <p:sp>
            <p:nvSpPr>
              <p:cNvPr id="136" name="Oval 135"/>
              <p:cNvSpPr/>
              <p:nvPr/>
            </p:nvSpPr>
            <p:spPr>
              <a:xfrm>
                <a:off x="388697" y="2188023"/>
                <a:ext cx="1695840" cy="1807446"/>
              </a:xfrm>
              <a:prstGeom prst="ellipse">
                <a:avLst/>
              </a:prstGeom>
              <a:solidFill>
                <a:schemeClr val="bg1">
                  <a:alpha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+mj-lt"/>
                </a:endParaRPr>
              </a:p>
            </p:txBody>
          </p:sp>
          <p:grpSp>
            <p:nvGrpSpPr>
              <p:cNvPr id="137" name="Group 136"/>
              <p:cNvGrpSpPr/>
              <p:nvPr/>
            </p:nvGrpSpPr>
            <p:grpSpPr>
              <a:xfrm>
                <a:off x="1190898" y="2188023"/>
                <a:ext cx="58419" cy="1816343"/>
                <a:chOff x="7482841" y="2111311"/>
                <a:chExt cx="58419" cy="1816343"/>
              </a:xfrm>
            </p:grpSpPr>
            <p:cxnSp>
              <p:nvCxnSpPr>
                <p:cNvPr id="141" name="Connector: Curved 140"/>
                <p:cNvCxnSpPr>
                  <a:stCxn id="143" idx="1"/>
                  <a:endCxn id="144" idx="1"/>
                </p:cNvCxnSpPr>
                <p:nvPr/>
              </p:nvCxnSpPr>
              <p:spPr>
                <a:xfrm rot="10800000">
                  <a:off x="7482841" y="2209031"/>
                  <a:ext cx="12700" cy="1620905"/>
                </a:xfrm>
                <a:prstGeom prst="curvedConnector3">
                  <a:avLst>
                    <a:gd name="adj1" fmla="val 5850000"/>
                  </a:avLst>
                </a:prstGeom>
                <a:ln w="19050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" name="Connector: Curved 141"/>
                <p:cNvCxnSpPr>
                  <a:stCxn id="144" idx="3"/>
                  <a:endCxn id="143" idx="3"/>
                </p:cNvCxnSpPr>
                <p:nvPr/>
              </p:nvCxnSpPr>
              <p:spPr>
                <a:xfrm>
                  <a:off x="7528560" y="2209030"/>
                  <a:ext cx="12700" cy="1620905"/>
                </a:xfrm>
                <a:prstGeom prst="curvedConnector3">
                  <a:avLst>
                    <a:gd name="adj1" fmla="val 6300000"/>
                  </a:avLst>
                </a:prstGeom>
                <a:ln w="19050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3" name="Google Shape;898;p88"/>
                <p:cNvSpPr txBox="1"/>
                <p:nvPr/>
              </p:nvSpPr>
              <p:spPr>
                <a:xfrm>
                  <a:off x="7482841" y="3732216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  <p:sp>
              <p:nvSpPr>
                <p:cNvPr id="144" name="Google Shape;898;p88"/>
                <p:cNvSpPr txBox="1"/>
                <p:nvPr/>
              </p:nvSpPr>
              <p:spPr>
                <a:xfrm>
                  <a:off x="7482841" y="2111311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</p:grpSp>
          <p:grpSp>
            <p:nvGrpSpPr>
              <p:cNvPr id="138" name="Group 137"/>
              <p:cNvGrpSpPr/>
              <p:nvPr/>
            </p:nvGrpSpPr>
            <p:grpSpPr>
              <a:xfrm>
                <a:off x="1190898" y="3040708"/>
                <a:ext cx="45719" cy="963658"/>
                <a:chOff x="5501641" y="2963996"/>
                <a:chExt cx="45719" cy="963658"/>
              </a:xfrm>
            </p:grpSpPr>
            <p:sp>
              <p:nvSpPr>
                <p:cNvPr id="139" name="Google Shape;898;p88"/>
                <p:cNvSpPr txBox="1"/>
                <p:nvPr/>
              </p:nvSpPr>
              <p:spPr>
                <a:xfrm>
                  <a:off x="5501641" y="3732216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  <p:sp>
              <p:nvSpPr>
                <p:cNvPr id="140" name="Google Shape;898;p88"/>
                <p:cNvSpPr txBox="1"/>
                <p:nvPr/>
              </p:nvSpPr>
              <p:spPr>
                <a:xfrm>
                  <a:off x="5501641" y="2963996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</p:grpSp>
        </p:grpSp>
        <p:sp>
          <p:nvSpPr>
            <p:cNvPr id="151" name="Google Shape;898;p88"/>
            <p:cNvSpPr txBox="1"/>
            <p:nvPr/>
          </p:nvSpPr>
          <p:spPr>
            <a:xfrm>
              <a:off x="7436418" y="279815"/>
              <a:ext cx="668161" cy="1069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4" tIns="9144" rIns="9144" bIns="9144" anchor="t" anchorCtr="0">
              <a:spAutoFit/>
            </a:bodyPr>
            <a:lstStyle/>
            <a:p>
              <a:pPr marR="0" lvl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500" b="1" dirty="0">
                  <a:solidFill>
                    <a:schemeClr val="accent4"/>
                  </a:solidFill>
                  <a:latin typeface="+mj-lt"/>
                  <a:ea typeface="Montserrat"/>
                  <a:cs typeface="+mj-lt"/>
                  <a:sym typeface="Montserrat"/>
                </a:rPr>
                <a:t>Maintain</a:t>
              </a:r>
              <a:endParaRPr lang="en-US" sz="500" b="1" dirty="0">
                <a:solidFill>
                  <a:schemeClr val="accent4"/>
                </a:solidFill>
                <a:latin typeface="+mj-lt"/>
                <a:ea typeface="Montserrat"/>
                <a:cs typeface="+mj-lt"/>
                <a:sym typeface="Montserrat"/>
              </a:endParaRPr>
            </a:p>
          </p:txBody>
        </p:sp>
      </p:grpSp>
    </p:spTree>
  </p:cSld>
  <p:clrMapOvr>
    <a:masterClrMapping/>
  </p:clrMapOvr>
  <p:transition spd="med"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3327400" y="2155190"/>
            <a:ext cx="0" cy="1948180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3338195" y="2433955"/>
            <a:ext cx="455295" cy="3460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+mj-lt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338195" y="2814955"/>
            <a:ext cx="530225" cy="3460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+mj-lt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3338195" y="3204845"/>
            <a:ext cx="426085" cy="3460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+mj-lt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4222750" y="2433955"/>
            <a:ext cx="372110" cy="3460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+mj-lt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222750" y="2814955"/>
            <a:ext cx="408305" cy="3460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+mj-lt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222750" y="3204845"/>
            <a:ext cx="466090" cy="3460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+mj-lt"/>
            </a:endParaRPr>
          </a:p>
        </p:txBody>
      </p:sp>
      <p:sp>
        <p:nvSpPr>
          <p:cNvPr id="64" name="Google Shape;898;p88"/>
          <p:cNvSpPr txBox="1"/>
          <p:nvPr/>
        </p:nvSpPr>
        <p:spPr>
          <a:xfrm>
            <a:off x="3150870" y="2489835"/>
            <a:ext cx="120015" cy="160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lvl="7" algn="ctr">
              <a:lnSpc>
                <a:spcPct val="115000"/>
              </a:lnSpc>
            </a:pPr>
            <a:r>
              <a:rPr lang="en-US" sz="800" b="1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A</a:t>
            </a:r>
            <a:endParaRPr lang="en-US" sz="800" b="1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sp>
        <p:nvSpPr>
          <p:cNvPr id="66" name="Google Shape;898;p88"/>
          <p:cNvSpPr txBox="1"/>
          <p:nvPr/>
        </p:nvSpPr>
        <p:spPr>
          <a:xfrm>
            <a:off x="3150870" y="2879725"/>
            <a:ext cx="120015" cy="160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lvl="7" algn="ctr">
              <a:lnSpc>
                <a:spcPct val="115000"/>
              </a:lnSpc>
            </a:pPr>
            <a:r>
              <a:rPr lang="en-US" sz="800" b="1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B</a:t>
            </a:r>
            <a:endParaRPr lang="en-US" sz="800" b="1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sp>
        <p:nvSpPr>
          <p:cNvPr id="67" name="Google Shape;898;p88"/>
          <p:cNvSpPr txBox="1"/>
          <p:nvPr/>
        </p:nvSpPr>
        <p:spPr>
          <a:xfrm>
            <a:off x="3150870" y="3261360"/>
            <a:ext cx="120015" cy="160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lvl="7" algn="ctr">
              <a:lnSpc>
                <a:spcPct val="115000"/>
              </a:lnSpc>
            </a:pPr>
            <a:r>
              <a:rPr lang="en-US" sz="800" b="1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C</a:t>
            </a:r>
            <a:endParaRPr lang="en-US" sz="800" b="1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sp>
        <p:nvSpPr>
          <p:cNvPr id="68" name="Google Shape;898;p88"/>
          <p:cNvSpPr txBox="1"/>
          <p:nvPr/>
        </p:nvSpPr>
        <p:spPr>
          <a:xfrm>
            <a:off x="7959090" y="1890395"/>
            <a:ext cx="447675" cy="160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lvl="7">
              <a:lnSpc>
                <a:spcPct val="115000"/>
              </a:lnSpc>
            </a:pPr>
            <a:r>
              <a:rPr lang="en-US" sz="8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Month 6</a:t>
            </a:r>
            <a:endParaRPr lang="en-US" sz="8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sp>
        <p:nvSpPr>
          <p:cNvPr id="69" name="Google Shape;898;p88"/>
          <p:cNvSpPr txBox="1"/>
          <p:nvPr/>
        </p:nvSpPr>
        <p:spPr>
          <a:xfrm>
            <a:off x="7042150" y="1890395"/>
            <a:ext cx="447675" cy="160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lvl="7">
              <a:lnSpc>
                <a:spcPct val="115000"/>
              </a:lnSpc>
            </a:pPr>
            <a:r>
              <a:rPr lang="en-US" sz="8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Month 5</a:t>
            </a:r>
            <a:endParaRPr lang="en-US" sz="8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sp>
        <p:nvSpPr>
          <p:cNvPr id="70" name="Google Shape;898;p88"/>
          <p:cNvSpPr txBox="1"/>
          <p:nvPr/>
        </p:nvSpPr>
        <p:spPr>
          <a:xfrm>
            <a:off x="6148070" y="1890395"/>
            <a:ext cx="447675" cy="160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lvl="7">
              <a:lnSpc>
                <a:spcPct val="115000"/>
              </a:lnSpc>
            </a:pPr>
            <a:r>
              <a:rPr lang="en-US" sz="8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Month 4</a:t>
            </a:r>
            <a:endParaRPr lang="en-US" sz="8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sp>
        <p:nvSpPr>
          <p:cNvPr id="72" name="Google Shape;898;p88"/>
          <p:cNvSpPr txBox="1"/>
          <p:nvPr/>
        </p:nvSpPr>
        <p:spPr>
          <a:xfrm>
            <a:off x="5212080" y="1890395"/>
            <a:ext cx="447675" cy="160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lvl="7">
              <a:lnSpc>
                <a:spcPct val="115000"/>
              </a:lnSpc>
            </a:pPr>
            <a:r>
              <a:rPr lang="en-US" sz="8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Month 3</a:t>
            </a:r>
            <a:endParaRPr lang="en-US" sz="8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sp>
        <p:nvSpPr>
          <p:cNvPr id="73" name="Google Shape;898;p88"/>
          <p:cNvSpPr txBox="1"/>
          <p:nvPr/>
        </p:nvSpPr>
        <p:spPr>
          <a:xfrm>
            <a:off x="4360545" y="1890395"/>
            <a:ext cx="447675" cy="160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lvl="7">
              <a:lnSpc>
                <a:spcPct val="115000"/>
              </a:lnSpc>
            </a:pPr>
            <a:r>
              <a:rPr lang="en-US" sz="8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Month 2</a:t>
            </a:r>
            <a:endParaRPr lang="en-US" sz="8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sp>
        <p:nvSpPr>
          <p:cNvPr id="80" name="Google Shape;898;p88"/>
          <p:cNvSpPr txBox="1"/>
          <p:nvPr/>
        </p:nvSpPr>
        <p:spPr>
          <a:xfrm>
            <a:off x="3524250" y="1890395"/>
            <a:ext cx="447675" cy="160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lvl="7">
              <a:lnSpc>
                <a:spcPct val="115000"/>
              </a:lnSpc>
            </a:pPr>
            <a:r>
              <a:rPr lang="en-US" sz="8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Month 1</a:t>
            </a:r>
            <a:endParaRPr lang="en-US" sz="8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cxnSp>
        <p:nvCxnSpPr>
          <p:cNvPr id="84" name="Straight Connector 83"/>
          <p:cNvCxnSpPr/>
          <p:nvPr/>
        </p:nvCxnSpPr>
        <p:spPr>
          <a:xfrm>
            <a:off x="3869055" y="2292985"/>
            <a:ext cx="0" cy="1392555"/>
          </a:xfrm>
          <a:prstGeom prst="line">
            <a:avLst/>
          </a:prstGeom>
          <a:ln w="12700">
            <a:solidFill>
              <a:srgbClr val="95710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3729355" y="2292985"/>
            <a:ext cx="0" cy="1392555"/>
          </a:xfrm>
          <a:prstGeom prst="line">
            <a:avLst/>
          </a:prstGeom>
          <a:ln w="12700">
            <a:solidFill>
              <a:srgbClr val="95710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>
            <a:off x="4219575" y="2155190"/>
            <a:ext cx="0" cy="1948180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>
            <a:off x="5105400" y="2155190"/>
            <a:ext cx="0" cy="1948180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5988050" y="2155190"/>
            <a:ext cx="0" cy="1948180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>
            <a:off x="6849110" y="2155190"/>
            <a:ext cx="0" cy="1948180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7731760" y="2155190"/>
            <a:ext cx="0" cy="1948180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 flipH="1">
            <a:off x="3300730" y="4103370"/>
            <a:ext cx="5374005" cy="0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>
            <a:off x="4708525" y="2292985"/>
            <a:ext cx="0" cy="1392555"/>
          </a:xfrm>
          <a:prstGeom prst="line">
            <a:avLst/>
          </a:prstGeom>
          <a:ln w="12700">
            <a:solidFill>
              <a:srgbClr val="95710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>
            <a:off x="4568825" y="2292985"/>
            <a:ext cx="0" cy="1392555"/>
          </a:xfrm>
          <a:prstGeom prst="line">
            <a:avLst/>
          </a:prstGeom>
          <a:ln w="12700">
            <a:solidFill>
              <a:srgbClr val="95710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3740150" y="2292985"/>
            <a:ext cx="121920" cy="1402080"/>
          </a:xfrm>
          <a:prstGeom prst="rect">
            <a:avLst/>
          </a:prstGeom>
          <a:solidFill>
            <a:schemeClr val="accent3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+mj-lt"/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4575810" y="2292985"/>
            <a:ext cx="121920" cy="1402080"/>
          </a:xfrm>
          <a:prstGeom prst="rect">
            <a:avLst/>
          </a:prstGeom>
          <a:solidFill>
            <a:schemeClr val="accent3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+mj-lt"/>
            </a:endParaRPr>
          </a:p>
        </p:txBody>
      </p:sp>
      <p:sp>
        <p:nvSpPr>
          <p:cNvPr id="63" name="Google Shape;898;p88"/>
          <p:cNvSpPr txBox="1"/>
          <p:nvPr/>
        </p:nvSpPr>
        <p:spPr>
          <a:xfrm>
            <a:off x="3211127" y="1657666"/>
            <a:ext cx="1357862" cy="195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lvl="7">
              <a:lnSpc>
                <a:spcPct val="115000"/>
              </a:lnSpc>
            </a:pP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Prediction Count</a:t>
            </a:r>
            <a:endParaRPr lang="en-US" sz="10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cxnSp>
        <p:nvCxnSpPr>
          <p:cNvPr id="65" name="Straight Arrow Connector 64"/>
          <p:cNvCxnSpPr/>
          <p:nvPr/>
        </p:nvCxnSpPr>
        <p:spPr>
          <a:xfrm>
            <a:off x="3729488" y="4321572"/>
            <a:ext cx="4442504" cy="0"/>
          </a:xfrm>
          <a:prstGeom prst="straightConnector1">
            <a:avLst/>
          </a:prstGeom>
          <a:ln w="19050">
            <a:solidFill>
              <a:schemeClr val="accent6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Predictions</a:t>
            </a:r>
            <a:endParaRPr lang="en-US" dirty="0"/>
          </a:p>
        </p:txBody>
      </p:sp>
      <p:sp>
        <p:nvSpPr>
          <p:cNvPr id="115" name="Google Shape;898;p88"/>
          <p:cNvSpPr txBox="1"/>
          <p:nvPr/>
        </p:nvSpPr>
        <p:spPr>
          <a:xfrm>
            <a:off x="627286" y="902716"/>
            <a:ext cx="5705557" cy="372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Watching the distribution and frequencies of model predictions over time can </a:t>
            </a:r>
            <a:r>
              <a:rPr lang="en-US" sz="1000" b="1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help identify warning signs </a:t>
            </a: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of model performance degradation.</a:t>
            </a:r>
            <a:endParaRPr lang="en-US" sz="10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grpSp>
        <p:nvGrpSpPr>
          <p:cNvPr id="51" name="Group 50"/>
          <p:cNvGrpSpPr/>
          <p:nvPr/>
        </p:nvGrpSpPr>
        <p:grpSpPr>
          <a:xfrm>
            <a:off x="3454307" y="4463144"/>
            <a:ext cx="1035836" cy="179556"/>
            <a:chOff x="3454307" y="4463144"/>
            <a:chExt cx="1035836" cy="179556"/>
          </a:xfrm>
        </p:grpSpPr>
        <p:sp>
          <p:nvSpPr>
            <p:cNvPr id="109" name="Google Shape;898;p88"/>
            <p:cNvSpPr txBox="1"/>
            <p:nvPr/>
          </p:nvSpPr>
          <p:spPr>
            <a:xfrm>
              <a:off x="3586958" y="4463144"/>
              <a:ext cx="903185" cy="1600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4" tIns="9144" rIns="9144" bIns="9144" anchor="t" anchorCtr="0">
              <a:spAutoFit/>
            </a:bodyPr>
            <a:lstStyle/>
            <a:p>
              <a:pPr lvl="7">
                <a:lnSpc>
                  <a:spcPct val="115000"/>
                </a:lnSpc>
              </a:pPr>
              <a:r>
                <a:rPr lang="en-US" sz="800" dirty="0">
                  <a:solidFill>
                    <a:schemeClr val="accent6"/>
                  </a:solidFill>
                  <a:latin typeface="+mj-lt"/>
                  <a:ea typeface="Montserrat"/>
                  <a:cs typeface="+mj-lt"/>
                  <a:sym typeface="Montserrat"/>
                </a:rPr>
                <a:t>Expected Range</a:t>
              </a:r>
              <a:endParaRPr lang="en-US" sz="8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endParaRPr>
            </a:p>
          </p:txBody>
        </p:sp>
        <p:grpSp>
          <p:nvGrpSpPr>
            <p:cNvPr id="50" name="Group 49"/>
            <p:cNvGrpSpPr/>
            <p:nvPr/>
          </p:nvGrpSpPr>
          <p:grpSpPr>
            <a:xfrm>
              <a:off x="3454307" y="4506625"/>
              <a:ext cx="92490" cy="136075"/>
              <a:chOff x="3454307" y="4506625"/>
              <a:chExt cx="92490" cy="136075"/>
            </a:xfrm>
          </p:grpSpPr>
          <p:grpSp>
            <p:nvGrpSpPr>
              <p:cNvPr id="108" name="Group 107"/>
              <p:cNvGrpSpPr/>
              <p:nvPr/>
            </p:nvGrpSpPr>
            <p:grpSpPr>
              <a:xfrm rot="16200000">
                <a:off x="3432514" y="4528418"/>
                <a:ext cx="136075" cy="92490"/>
                <a:chOff x="3366744" y="4698184"/>
                <a:chExt cx="136075" cy="92490"/>
              </a:xfrm>
            </p:grpSpPr>
            <p:cxnSp>
              <p:nvCxnSpPr>
                <p:cNvPr id="97" name="Straight Connector 96"/>
                <p:cNvCxnSpPr/>
                <p:nvPr/>
              </p:nvCxnSpPr>
              <p:spPr>
                <a:xfrm>
                  <a:off x="3366745" y="4698184"/>
                  <a:ext cx="136074" cy="0"/>
                </a:xfrm>
                <a:prstGeom prst="line">
                  <a:avLst/>
                </a:prstGeom>
                <a:ln w="12700">
                  <a:solidFill>
                    <a:srgbClr val="957104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Straight Connector 97"/>
                <p:cNvCxnSpPr/>
                <p:nvPr/>
              </p:nvCxnSpPr>
              <p:spPr>
                <a:xfrm>
                  <a:off x="3366744" y="4790674"/>
                  <a:ext cx="131312" cy="0"/>
                </a:xfrm>
                <a:prstGeom prst="line">
                  <a:avLst/>
                </a:prstGeom>
                <a:ln w="12700">
                  <a:solidFill>
                    <a:srgbClr val="957104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2" name="Rectangle 131"/>
              <p:cNvSpPr/>
              <p:nvPr/>
            </p:nvSpPr>
            <p:spPr>
              <a:xfrm>
                <a:off x="3465074" y="4506626"/>
                <a:ext cx="81723" cy="136074"/>
              </a:xfrm>
              <a:prstGeom prst="rect">
                <a:avLst/>
              </a:prstGeom>
              <a:solidFill>
                <a:schemeClr val="accent3">
                  <a:lumMod val="50000"/>
                  <a:alpha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+mj-lt"/>
                </a:endParaRPr>
              </a:p>
            </p:txBody>
          </p:sp>
        </p:grpSp>
      </p:grpSp>
      <p:grpSp>
        <p:nvGrpSpPr>
          <p:cNvPr id="54" name="Group 53"/>
          <p:cNvGrpSpPr/>
          <p:nvPr/>
        </p:nvGrpSpPr>
        <p:grpSpPr>
          <a:xfrm>
            <a:off x="7331103" y="141172"/>
            <a:ext cx="914400" cy="914400"/>
            <a:chOff x="7331103" y="141172"/>
            <a:chExt cx="914400" cy="914400"/>
          </a:xfrm>
        </p:grpSpPr>
        <p:grpSp>
          <p:nvGrpSpPr>
            <p:cNvPr id="133" name="Group 132"/>
            <p:cNvGrpSpPr/>
            <p:nvPr/>
          </p:nvGrpSpPr>
          <p:grpSpPr>
            <a:xfrm>
              <a:off x="7331103" y="141172"/>
              <a:ext cx="914400" cy="914400"/>
              <a:chOff x="388697" y="2188023"/>
              <a:chExt cx="1695840" cy="1816343"/>
            </a:xfrm>
          </p:grpSpPr>
          <p:grpSp>
            <p:nvGrpSpPr>
              <p:cNvPr id="134" name="Group 133"/>
              <p:cNvGrpSpPr/>
              <p:nvPr/>
            </p:nvGrpSpPr>
            <p:grpSpPr>
              <a:xfrm>
                <a:off x="1190898" y="3138427"/>
                <a:ext cx="58419" cy="768220"/>
                <a:chOff x="1190898" y="3138427"/>
                <a:chExt cx="58419" cy="768220"/>
              </a:xfrm>
            </p:grpSpPr>
            <p:cxnSp>
              <p:nvCxnSpPr>
                <p:cNvPr id="149" name="Connector: Curved 148"/>
                <p:cNvCxnSpPr>
                  <a:stCxn id="139" idx="1"/>
                  <a:endCxn id="140" idx="1"/>
                </p:cNvCxnSpPr>
                <p:nvPr/>
              </p:nvCxnSpPr>
              <p:spPr>
                <a:xfrm rot="10800000">
                  <a:off x="1190898" y="3138427"/>
                  <a:ext cx="12700" cy="768220"/>
                </a:xfrm>
                <a:prstGeom prst="curvedConnector3">
                  <a:avLst>
                    <a:gd name="adj1" fmla="val 2950000"/>
                  </a:avLst>
                </a:prstGeom>
                <a:ln w="19050">
                  <a:solidFill>
                    <a:schemeClr val="accent5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0" name="Connector: Curved 149"/>
                <p:cNvCxnSpPr>
                  <a:stCxn id="140" idx="3"/>
                  <a:endCxn id="139" idx="3"/>
                </p:cNvCxnSpPr>
                <p:nvPr/>
              </p:nvCxnSpPr>
              <p:spPr>
                <a:xfrm>
                  <a:off x="1236617" y="3138427"/>
                  <a:ext cx="12700" cy="768220"/>
                </a:xfrm>
                <a:prstGeom prst="curvedConnector3">
                  <a:avLst>
                    <a:gd name="adj1" fmla="val 3000000"/>
                  </a:avLst>
                </a:prstGeom>
                <a:ln w="19050">
                  <a:solidFill>
                    <a:schemeClr val="accent5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5" name="Group 134"/>
              <p:cNvGrpSpPr/>
              <p:nvPr/>
            </p:nvGrpSpPr>
            <p:grpSpPr>
              <a:xfrm>
                <a:off x="1190898" y="2692608"/>
                <a:ext cx="58419" cy="1311758"/>
                <a:chOff x="5889186" y="1248788"/>
                <a:chExt cx="58419" cy="1311758"/>
              </a:xfrm>
            </p:grpSpPr>
            <p:cxnSp>
              <p:nvCxnSpPr>
                <p:cNvPr id="145" name="Connector: Curved 144"/>
                <p:cNvCxnSpPr>
                  <a:stCxn id="147" idx="1"/>
                  <a:endCxn id="148" idx="1"/>
                </p:cNvCxnSpPr>
                <p:nvPr/>
              </p:nvCxnSpPr>
              <p:spPr>
                <a:xfrm rot="10800000">
                  <a:off x="5889186" y="1346507"/>
                  <a:ext cx="12700" cy="1116320"/>
                </a:xfrm>
                <a:prstGeom prst="curvedConnector3">
                  <a:avLst>
                    <a:gd name="adj1" fmla="val 4300000"/>
                  </a:avLst>
                </a:prstGeom>
                <a:ln w="19050">
                  <a:solidFill>
                    <a:schemeClr val="accent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Connector: Curved 145"/>
                <p:cNvCxnSpPr>
                  <a:stCxn id="148" idx="3"/>
                  <a:endCxn id="147" idx="3"/>
                </p:cNvCxnSpPr>
                <p:nvPr/>
              </p:nvCxnSpPr>
              <p:spPr>
                <a:xfrm>
                  <a:off x="5934905" y="1346507"/>
                  <a:ext cx="12700" cy="1116320"/>
                </a:xfrm>
                <a:prstGeom prst="curvedConnector3">
                  <a:avLst>
                    <a:gd name="adj1" fmla="val 4300000"/>
                  </a:avLst>
                </a:prstGeom>
                <a:ln w="19050">
                  <a:solidFill>
                    <a:schemeClr val="accent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7" name="Google Shape;898;p88"/>
                <p:cNvSpPr txBox="1"/>
                <p:nvPr/>
              </p:nvSpPr>
              <p:spPr>
                <a:xfrm>
                  <a:off x="5889186" y="2365108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  <p:sp>
              <p:nvSpPr>
                <p:cNvPr id="148" name="Google Shape;898;p88"/>
                <p:cNvSpPr txBox="1"/>
                <p:nvPr/>
              </p:nvSpPr>
              <p:spPr>
                <a:xfrm>
                  <a:off x="5889186" y="1248788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</p:grpSp>
          <p:sp>
            <p:nvSpPr>
              <p:cNvPr id="136" name="Oval 135"/>
              <p:cNvSpPr/>
              <p:nvPr/>
            </p:nvSpPr>
            <p:spPr>
              <a:xfrm>
                <a:off x="388697" y="2188023"/>
                <a:ext cx="1695840" cy="1807446"/>
              </a:xfrm>
              <a:prstGeom prst="ellipse">
                <a:avLst/>
              </a:prstGeom>
              <a:solidFill>
                <a:schemeClr val="bg1">
                  <a:alpha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+mj-lt"/>
                </a:endParaRPr>
              </a:p>
            </p:txBody>
          </p:sp>
          <p:grpSp>
            <p:nvGrpSpPr>
              <p:cNvPr id="137" name="Group 136"/>
              <p:cNvGrpSpPr/>
              <p:nvPr/>
            </p:nvGrpSpPr>
            <p:grpSpPr>
              <a:xfrm>
                <a:off x="1190898" y="2188023"/>
                <a:ext cx="58419" cy="1816343"/>
                <a:chOff x="7482841" y="2111311"/>
                <a:chExt cx="58419" cy="1816343"/>
              </a:xfrm>
            </p:grpSpPr>
            <p:cxnSp>
              <p:nvCxnSpPr>
                <p:cNvPr id="141" name="Connector: Curved 140"/>
                <p:cNvCxnSpPr>
                  <a:stCxn id="143" idx="1"/>
                  <a:endCxn id="144" idx="1"/>
                </p:cNvCxnSpPr>
                <p:nvPr/>
              </p:nvCxnSpPr>
              <p:spPr>
                <a:xfrm rot="10800000">
                  <a:off x="7482841" y="2209031"/>
                  <a:ext cx="12700" cy="1620905"/>
                </a:xfrm>
                <a:prstGeom prst="curvedConnector3">
                  <a:avLst>
                    <a:gd name="adj1" fmla="val 5850000"/>
                  </a:avLst>
                </a:prstGeom>
                <a:ln w="19050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" name="Connector: Curved 141"/>
                <p:cNvCxnSpPr>
                  <a:stCxn id="144" idx="3"/>
                  <a:endCxn id="143" idx="3"/>
                </p:cNvCxnSpPr>
                <p:nvPr/>
              </p:nvCxnSpPr>
              <p:spPr>
                <a:xfrm>
                  <a:off x="7528560" y="2209030"/>
                  <a:ext cx="12700" cy="1620905"/>
                </a:xfrm>
                <a:prstGeom prst="curvedConnector3">
                  <a:avLst>
                    <a:gd name="adj1" fmla="val 6300000"/>
                  </a:avLst>
                </a:prstGeom>
                <a:ln w="19050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3" name="Google Shape;898;p88"/>
                <p:cNvSpPr txBox="1"/>
                <p:nvPr/>
              </p:nvSpPr>
              <p:spPr>
                <a:xfrm>
                  <a:off x="7482841" y="3732216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  <p:sp>
              <p:nvSpPr>
                <p:cNvPr id="144" name="Google Shape;898;p88"/>
                <p:cNvSpPr txBox="1"/>
                <p:nvPr/>
              </p:nvSpPr>
              <p:spPr>
                <a:xfrm>
                  <a:off x="7482841" y="2111311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</p:grpSp>
          <p:grpSp>
            <p:nvGrpSpPr>
              <p:cNvPr id="138" name="Group 137"/>
              <p:cNvGrpSpPr/>
              <p:nvPr/>
            </p:nvGrpSpPr>
            <p:grpSpPr>
              <a:xfrm>
                <a:off x="1190898" y="3040708"/>
                <a:ext cx="45719" cy="963658"/>
                <a:chOff x="5501641" y="2963996"/>
                <a:chExt cx="45719" cy="963658"/>
              </a:xfrm>
            </p:grpSpPr>
            <p:sp>
              <p:nvSpPr>
                <p:cNvPr id="139" name="Google Shape;898;p88"/>
                <p:cNvSpPr txBox="1"/>
                <p:nvPr/>
              </p:nvSpPr>
              <p:spPr>
                <a:xfrm>
                  <a:off x="5501641" y="3732216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  <p:sp>
              <p:nvSpPr>
                <p:cNvPr id="140" name="Google Shape;898;p88"/>
                <p:cNvSpPr txBox="1"/>
                <p:nvPr/>
              </p:nvSpPr>
              <p:spPr>
                <a:xfrm>
                  <a:off x="5501641" y="2963996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</p:grpSp>
        </p:grpSp>
        <p:sp>
          <p:nvSpPr>
            <p:cNvPr id="151" name="Google Shape;898;p88"/>
            <p:cNvSpPr txBox="1"/>
            <p:nvPr/>
          </p:nvSpPr>
          <p:spPr>
            <a:xfrm>
              <a:off x="7436418" y="279815"/>
              <a:ext cx="668161" cy="1069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4" tIns="9144" rIns="9144" bIns="9144" anchor="t" anchorCtr="0">
              <a:spAutoFit/>
            </a:bodyPr>
            <a:lstStyle/>
            <a:p>
              <a:pPr marR="0" lvl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500" b="1" dirty="0">
                  <a:solidFill>
                    <a:schemeClr val="accent4"/>
                  </a:solidFill>
                  <a:latin typeface="+mj-lt"/>
                  <a:ea typeface="Montserrat"/>
                  <a:cs typeface="+mj-lt"/>
                  <a:sym typeface="Montserrat"/>
                </a:rPr>
                <a:t>Maintain</a:t>
              </a:r>
              <a:endParaRPr lang="en-US" sz="500" b="1" dirty="0">
                <a:solidFill>
                  <a:schemeClr val="accent4"/>
                </a:solidFill>
                <a:latin typeface="+mj-lt"/>
                <a:ea typeface="Montserrat"/>
                <a:cs typeface="+mj-lt"/>
                <a:sym typeface="Montserrat"/>
              </a:endParaRPr>
            </a:p>
          </p:txBody>
        </p:sp>
      </p:grpSp>
    </p:spTree>
  </p:cSld>
  <p:clrMapOvr>
    <a:masterClrMapping/>
  </p:clrMapOvr>
  <p:transition spd="med"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3327400" y="2155190"/>
            <a:ext cx="0" cy="1948180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3338195" y="2433955"/>
            <a:ext cx="455295" cy="3460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+mj-lt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338195" y="2814955"/>
            <a:ext cx="530225" cy="3460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+mj-lt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3338195" y="3204845"/>
            <a:ext cx="426085" cy="3460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+mj-lt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4222750" y="2433955"/>
            <a:ext cx="372110" cy="3460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+mj-lt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222750" y="2814955"/>
            <a:ext cx="408305" cy="3460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+mj-lt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222750" y="3204845"/>
            <a:ext cx="466090" cy="3460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+mj-l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5105400" y="2433955"/>
            <a:ext cx="485140" cy="3460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+mj-lt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105400" y="2814955"/>
            <a:ext cx="412115" cy="3460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+mj-lt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5105400" y="3204845"/>
            <a:ext cx="433070" cy="3460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+mj-lt"/>
            </a:endParaRPr>
          </a:p>
        </p:txBody>
      </p:sp>
      <p:sp>
        <p:nvSpPr>
          <p:cNvPr id="64" name="Google Shape;898;p88"/>
          <p:cNvSpPr txBox="1"/>
          <p:nvPr/>
        </p:nvSpPr>
        <p:spPr>
          <a:xfrm>
            <a:off x="3150870" y="2489835"/>
            <a:ext cx="120015" cy="160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lvl="7" algn="ctr">
              <a:lnSpc>
                <a:spcPct val="115000"/>
              </a:lnSpc>
            </a:pPr>
            <a:r>
              <a:rPr lang="en-US" sz="800" b="1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A</a:t>
            </a:r>
            <a:endParaRPr lang="en-US" sz="800" b="1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sp>
        <p:nvSpPr>
          <p:cNvPr id="66" name="Google Shape;898;p88"/>
          <p:cNvSpPr txBox="1"/>
          <p:nvPr/>
        </p:nvSpPr>
        <p:spPr>
          <a:xfrm>
            <a:off x="3150870" y="2879725"/>
            <a:ext cx="120015" cy="160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lvl="7" algn="ctr">
              <a:lnSpc>
                <a:spcPct val="115000"/>
              </a:lnSpc>
            </a:pPr>
            <a:r>
              <a:rPr lang="en-US" sz="800" b="1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B</a:t>
            </a:r>
            <a:endParaRPr lang="en-US" sz="800" b="1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sp>
        <p:nvSpPr>
          <p:cNvPr id="67" name="Google Shape;898;p88"/>
          <p:cNvSpPr txBox="1"/>
          <p:nvPr/>
        </p:nvSpPr>
        <p:spPr>
          <a:xfrm>
            <a:off x="3150870" y="3261360"/>
            <a:ext cx="120015" cy="160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lvl="7" algn="ctr">
              <a:lnSpc>
                <a:spcPct val="115000"/>
              </a:lnSpc>
            </a:pPr>
            <a:r>
              <a:rPr lang="en-US" sz="800" b="1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C</a:t>
            </a:r>
            <a:endParaRPr lang="en-US" sz="800" b="1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sp>
        <p:nvSpPr>
          <p:cNvPr id="68" name="Google Shape;898;p88"/>
          <p:cNvSpPr txBox="1"/>
          <p:nvPr/>
        </p:nvSpPr>
        <p:spPr>
          <a:xfrm>
            <a:off x="7959090" y="1890395"/>
            <a:ext cx="447675" cy="160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lvl="7">
              <a:lnSpc>
                <a:spcPct val="115000"/>
              </a:lnSpc>
            </a:pPr>
            <a:r>
              <a:rPr lang="en-US" sz="8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Month 6</a:t>
            </a:r>
            <a:endParaRPr lang="en-US" sz="8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sp>
        <p:nvSpPr>
          <p:cNvPr id="69" name="Google Shape;898;p88"/>
          <p:cNvSpPr txBox="1"/>
          <p:nvPr/>
        </p:nvSpPr>
        <p:spPr>
          <a:xfrm>
            <a:off x="7042150" y="1890395"/>
            <a:ext cx="447675" cy="160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lvl="7">
              <a:lnSpc>
                <a:spcPct val="115000"/>
              </a:lnSpc>
            </a:pPr>
            <a:r>
              <a:rPr lang="en-US" sz="8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Month 5</a:t>
            </a:r>
            <a:endParaRPr lang="en-US" sz="8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sp>
        <p:nvSpPr>
          <p:cNvPr id="70" name="Google Shape;898;p88"/>
          <p:cNvSpPr txBox="1"/>
          <p:nvPr/>
        </p:nvSpPr>
        <p:spPr>
          <a:xfrm>
            <a:off x="6148070" y="1890395"/>
            <a:ext cx="447675" cy="160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lvl="7">
              <a:lnSpc>
                <a:spcPct val="115000"/>
              </a:lnSpc>
            </a:pPr>
            <a:r>
              <a:rPr lang="en-US" sz="8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Month 4</a:t>
            </a:r>
            <a:endParaRPr lang="en-US" sz="8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sp>
        <p:nvSpPr>
          <p:cNvPr id="72" name="Google Shape;898;p88"/>
          <p:cNvSpPr txBox="1"/>
          <p:nvPr/>
        </p:nvSpPr>
        <p:spPr>
          <a:xfrm>
            <a:off x="5212080" y="1890395"/>
            <a:ext cx="447675" cy="160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lvl="7">
              <a:lnSpc>
                <a:spcPct val="115000"/>
              </a:lnSpc>
            </a:pPr>
            <a:r>
              <a:rPr lang="en-US" sz="8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Month 3</a:t>
            </a:r>
            <a:endParaRPr lang="en-US" sz="8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sp>
        <p:nvSpPr>
          <p:cNvPr id="73" name="Google Shape;898;p88"/>
          <p:cNvSpPr txBox="1"/>
          <p:nvPr/>
        </p:nvSpPr>
        <p:spPr>
          <a:xfrm>
            <a:off x="4360545" y="1890395"/>
            <a:ext cx="447675" cy="160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lvl="7">
              <a:lnSpc>
                <a:spcPct val="115000"/>
              </a:lnSpc>
            </a:pPr>
            <a:r>
              <a:rPr lang="en-US" sz="8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Month 2</a:t>
            </a:r>
            <a:endParaRPr lang="en-US" sz="8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sp>
        <p:nvSpPr>
          <p:cNvPr id="80" name="Google Shape;898;p88"/>
          <p:cNvSpPr txBox="1"/>
          <p:nvPr/>
        </p:nvSpPr>
        <p:spPr>
          <a:xfrm>
            <a:off x="3524250" y="1890395"/>
            <a:ext cx="447675" cy="160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lvl="7">
              <a:lnSpc>
                <a:spcPct val="115000"/>
              </a:lnSpc>
            </a:pPr>
            <a:r>
              <a:rPr lang="en-US" sz="8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Month 1</a:t>
            </a:r>
            <a:endParaRPr lang="en-US" sz="8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cxnSp>
        <p:nvCxnSpPr>
          <p:cNvPr id="84" name="Straight Connector 83"/>
          <p:cNvCxnSpPr/>
          <p:nvPr/>
        </p:nvCxnSpPr>
        <p:spPr>
          <a:xfrm>
            <a:off x="3869055" y="2292985"/>
            <a:ext cx="0" cy="1392555"/>
          </a:xfrm>
          <a:prstGeom prst="line">
            <a:avLst/>
          </a:prstGeom>
          <a:ln w="12700">
            <a:solidFill>
              <a:srgbClr val="95710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3729355" y="2292985"/>
            <a:ext cx="0" cy="1392555"/>
          </a:xfrm>
          <a:prstGeom prst="line">
            <a:avLst/>
          </a:prstGeom>
          <a:ln w="12700">
            <a:solidFill>
              <a:srgbClr val="95710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>
            <a:off x="4219575" y="2155190"/>
            <a:ext cx="0" cy="1948180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>
            <a:off x="5105400" y="2155190"/>
            <a:ext cx="0" cy="1948180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5988050" y="2155190"/>
            <a:ext cx="0" cy="1948180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>
            <a:off x="6849110" y="2155190"/>
            <a:ext cx="0" cy="1948180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7731760" y="2155190"/>
            <a:ext cx="0" cy="1948180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 flipH="1">
            <a:off x="3300730" y="4103370"/>
            <a:ext cx="5374005" cy="0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>
            <a:off x="4708525" y="2292985"/>
            <a:ext cx="0" cy="1392555"/>
          </a:xfrm>
          <a:prstGeom prst="line">
            <a:avLst/>
          </a:prstGeom>
          <a:ln w="12700">
            <a:solidFill>
              <a:srgbClr val="95710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>
            <a:off x="4568825" y="2292985"/>
            <a:ext cx="0" cy="1392555"/>
          </a:xfrm>
          <a:prstGeom prst="line">
            <a:avLst/>
          </a:prstGeom>
          <a:ln w="12700">
            <a:solidFill>
              <a:srgbClr val="95710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>
            <a:off x="5624195" y="2292985"/>
            <a:ext cx="0" cy="1392555"/>
          </a:xfrm>
          <a:prstGeom prst="line">
            <a:avLst/>
          </a:prstGeom>
          <a:ln w="12700">
            <a:solidFill>
              <a:srgbClr val="95710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>
            <a:off x="5485130" y="2292985"/>
            <a:ext cx="0" cy="1392555"/>
          </a:xfrm>
          <a:prstGeom prst="line">
            <a:avLst/>
          </a:prstGeom>
          <a:ln w="12700">
            <a:solidFill>
              <a:srgbClr val="95710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3740150" y="2292985"/>
            <a:ext cx="121920" cy="1402080"/>
          </a:xfrm>
          <a:prstGeom prst="rect">
            <a:avLst/>
          </a:prstGeom>
          <a:solidFill>
            <a:schemeClr val="accent3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+mj-lt"/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4575810" y="2292985"/>
            <a:ext cx="121920" cy="1402080"/>
          </a:xfrm>
          <a:prstGeom prst="rect">
            <a:avLst/>
          </a:prstGeom>
          <a:solidFill>
            <a:schemeClr val="accent3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+mj-lt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5492115" y="2292985"/>
            <a:ext cx="121920" cy="1402080"/>
          </a:xfrm>
          <a:prstGeom prst="rect">
            <a:avLst/>
          </a:prstGeom>
          <a:solidFill>
            <a:schemeClr val="accent3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+mj-lt"/>
            </a:endParaRPr>
          </a:p>
        </p:txBody>
      </p:sp>
      <p:sp>
        <p:nvSpPr>
          <p:cNvPr id="63" name="Google Shape;898;p88"/>
          <p:cNvSpPr txBox="1"/>
          <p:nvPr/>
        </p:nvSpPr>
        <p:spPr>
          <a:xfrm>
            <a:off x="3211127" y="1657666"/>
            <a:ext cx="1357862" cy="195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lvl="7">
              <a:lnSpc>
                <a:spcPct val="115000"/>
              </a:lnSpc>
            </a:pP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Prediction Count</a:t>
            </a:r>
            <a:endParaRPr lang="en-US" sz="10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cxnSp>
        <p:nvCxnSpPr>
          <p:cNvPr id="65" name="Straight Arrow Connector 64"/>
          <p:cNvCxnSpPr/>
          <p:nvPr/>
        </p:nvCxnSpPr>
        <p:spPr>
          <a:xfrm>
            <a:off x="3729488" y="4321572"/>
            <a:ext cx="4442504" cy="0"/>
          </a:xfrm>
          <a:prstGeom prst="straightConnector1">
            <a:avLst/>
          </a:prstGeom>
          <a:ln w="19050">
            <a:solidFill>
              <a:schemeClr val="accent6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Predictions</a:t>
            </a:r>
            <a:endParaRPr lang="en-US" dirty="0"/>
          </a:p>
        </p:txBody>
      </p:sp>
      <p:sp>
        <p:nvSpPr>
          <p:cNvPr id="115" name="Google Shape;898;p88"/>
          <p:cNvSpPr txBox="1"/>
          <p:nvPr/>
        </p:nvSpPr>
        <p:spPr>
          <a:xfrm>
            <a:off x="627286" y="902716"/>
            <a:ext cx="5705557" cy="372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Watching the distribution and frequencies of model predictions over time can </a:t>
            </a:r>
            <a:r>
              <a:rPr lang="en-US" sz="1000" b="1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help identify warning signs </a:t>
            </a: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of model performance degradation.</a:t>
            </a:r>
            <a:endParaRPr lang="en-US" sz="10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grpSp>
        <p:nvGrpSpPr>
          <p:cNvPr id="51" name="Group 50"/>
          <p:cNvGrpSpPr/>
          <p:nvPr/>
        </p:nvGrpSpPr>
        <p:grpSpPr>
          <a:xfrm>
            <a:off x="3454307" y="4463144"/>
            <a:ext cx="1035836" cy="179556"/>
            <a:chOff x="3454307" y="4463144"/>
            <a:chExt cx="1035836" cy="179556"/>
          </a:xfrm>
        </p:grpSpPr>
        <p:sp>
          <p:nvSpPr>
            <p:cNvPr id="109" name="Google Shape;898;p88"/>
            <p:cNvSpPr txBox="1"/>
            <p:nvPr/>
          </p:nvSpPr>
          <p:spPr>
            <a:xfrm>
              <a:off x="3586958" y="4463144"/>
              <a:ext cx="903185" cy="1600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4" tIns="9144" rIns="9144" bIns="9144" anchor="t" anchorCtr="0">
              <a:spAutoFit/>
            </a:bodyPr>
            <a:lstStyle/>
            <a:p>
              <a:pPr lvl="7">
                <a:lnSpc>
                  <a:spcPct val="115000"/>
                </a:lnSpc>
              </a:pPr>
              <a:r>
                <a:rPr lang="en-US" sz="800" dirty="0">
                  <a:solidFill>
                    <a:schemeClr val="accent6"/>
                  </a:solidFill>
                  <a:latin typeface="+mj-lt"/>
                  <a:ea typeface="Montserrat"/>
                  <a:cs typeface="+mj-lt"/>
                  <a:sym typeface="Montserrat"/>
                </a:rPr>
                <a:t>Expected Range</a:t>
              </a:r>
              <a:endParaRPr lang="en-US" sz="8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endParaRPr>
            </a:p>
          </p:txBody>
        </p:sp>
        <p:grpSp>
          <p:nvGrpSpPr>
            <p:cNvPr id="50" name="Group 49"/>
            <p:cNvGrpSpPr/>
            <p:nvPr/>
          </p:nvGrpSpPr>
          <p:grpSpPr>
            <a:xfrm>
              <a:off x="3454307" y="4506625"/>
              <a:ext cx="92490" cy="136075"/>
              <a:chOff x="3454307" y="4506625"/>
              <a:chExt cx="92490" cy="136075"/>
            </a:xfrm>
          </p:grpSpPr>
          <p:grpSp>
            <p:nvGrpSpPr>
              <p:cNvPr id="108" name="Group 107"/>
              <p:cNvGrpSpPr/>
              <p:nvPr/>
            </p:nvGrpSpPr>
            <p:grpSpPr>
              <a:xfrm rot="16200000">
                <a:off x="3432514" y="4528418"/>
                <a:ext cx="136075" cy="92490"/>
                <a:chOff x="3366744" y="4698184"/>
                <a:chExt cx="136075" cy="92490"/>
              </a:xfrm>
            </p:grpSpPr>
            <p:cxnSp>
              <p:nvCxnSpPr>
                <p:cNvPr id="97" name="Straight Connector 96"/>
                <p:cNvCxnSpPr/>
                <p:nvPr/>
              </p:nvCxnSpPr>
              <p:spPr>
                <a:xfrm>
                  <a:off x="3366745" y="4698184"/>
                  <a:ext cx="136074" cy="0"/>
                </a:xfrm>
                <a:prstGeom prst="line">
                  <a:avLst/>
                </a:prstGeom>
                <a:ln w="12700">
                  <a:solidFill>
                    <a:srgbClr val="957104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Straight Connector 97"/>
                <p:cNvCxnSpPr/>
                <p:nvPr/>
              </p:nvCxnSpPr>
              <p:spPr>
                <a:xfrm>
                  <a:off x="3366744" y="4790674"/>
                  <a:ext cx="131312" cy="0"/>
                </a:xfrm>
                <a:prstGeom prst="line">
                  <a:avLst/>
                </a:prstGeom>
                <a:ln w="12700">
                  <a:solidFill>
                    <a:srgbClr val="957104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2" name="Rectangle 131"/>
              <p:cNvSpPr/>
              <p:nvPr/>
            </p:nvSpPr>
            <p:spPr>
              <a:xfrm>
                <a:off x="3465074" y="4506626"/>
                <a:ext cx="81723" cy="136074"/>
              </a:xfrm>
              <a:prstGeom prst="rect">
                <a:avLst/>
              </a:prstGeom>
              <a:solidFill>
                <a:schemeClr val="accent3">
                  <a:lumMod val="50000"/>
                  <a:alpha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+mj-lt"/>
                </a:endParaRPr>
              </a:p>
            </p:txBody>
          </p:sp>
        </p:grpSp>
      </p:grpSp>
      <p:grpSp>
        <p:nvGrpSpPr>
          <p:cNvPr id="54" name="Group 53"/>
          <p:cNvGrpSpPr/>
          <p:nvPr/>
        </p:nvGrpSpPr>
        <p:grpSpPr>
          <a:xfrm>
            <a:off x="7331103" y="141172"/>
            <a:ext cx="914400" cy="914400"/>
            <a:chOff x="7331103" y="141172"/>
            <a:chExt cx="914400" cy="914400"/>
          </a:xfrm>
        </p:grpSpPr>
        <p:grpSp>
          <p:nvGrpSpPr>
            <p:cNvPr id="133" name="Group 132"/>
            <p:cNvGrpSpPr/>
            <p:nvPr/>
          </p:nvGrpSpPr>
          <p:grpSpPr>
            <a:xfrm>
              <a:off x="7331103" y="141172"/>
              <a:ext cx="914400" cy="914400"/>
              <a:chOff x="388697" y="2188023"/>
              <a:chExt cx="1695840" cy="1816343"/>
            </a:xfrm>
          </p:grpSpPr>
          <p:grpSp>
            <p:nvGrpSpPr>
              <p:cNvPr id="134" name="Group 133"/>
              <p:cNvGrpSpPr/>
              <p:nvPr/>
            </p:nvGrpSpPr>
            <p:grpSpPr>
              <a:xfrm>
                <a:off x="1190898" y="3138427"/>
                <a:ext cx="58419" cy="768220"/>
                <a:chOff x="1190898" y="3138427"/>
                <a:chExt cx="58419" cy="768220"/>
              </a:xfrm>
            </p:grpSpPr>
            <p:cxnSp>
              <p:nvCxnSpPr>
                <p:cNvPr id="149" name="Connector: Curved 148"/>
                <p:cNvCxnSpPr>
                  <a:stCxn id="139" idx="1"/>
                  <a:endCxn id="140" idx="1"/>
                </p:cNvCxnSpPr>
                <p:nvPr/>
              </p:nvCxnSpPr>
              <p:spPr>
                <a:xfrm rot="10800000">
                  <a:off x="1190898" y="3138427"/>
                  <a:ext cx="12700" cy="768220"/>
                </a:xfrm>
                <a:prstGeom prst="curvedConnector3">
                  <a:avLst>
                    <a:gd name="adj1" fmla="val 2950000"/>
                  </a:avLst>
                </a:prstGeom>
                <a:ln w="19050">
                  <a:solidFill>
                    <a:schemeClr val="accent5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0" name="Connector: Curved 149"/>
                <p:cNvCxnSpPr>
                  <a:stCxn id="140" idx="3"/>
                  <a:endCxn id="139" idx="3"/>
                </p:cNvCxnSpPr>
                <p:nvPr/>
              </p:nvCxnSpPr>
              <p:spPr>
                <a:xfrm>
                  <a:off x="1236617" y="3138427"/>
                  <a:ext cx="12700" cy="768220"/>
                </a:xfrm>
                <a:prstGeom prst="curvedConnector3">
                  <a:avLst>
                    <a:gd name="adj1" fmla="val 3000000"/>
                  </a:avLst>
                </a:prstGeom>
                <a:ln w="19050">
                  <a:solidFill>
                    <a:schemeClr val="accent5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5" name="Group 134"/>
              <p:cNvGrpSpPr/>
              <p:nvPr/>
            </p:nvGrpSpPr>
            <p:grpSpPr>
              <a:xfrm>
                <a:off x="1190898" y="2692608"/>
                <a:ext cx="58419" cy="1311758"/>
                <a:chOff x="5889186" y="1248788"/>
                <a:chExt cx="58419" cy="1311758"/>
              </a:xfrm>
            </p:grpSpPr>
            <p:cxnSp>
              <p:nvCxnSpPr>
                <p:cNvPr id="145" name="Connector: Curved 144"/>
                <p:cNvCxnSpPr>
                  <a:stCxn id="147" idx="1"/>
                  <a:endCxn id="148" idx="1"/>
                </p:cNvCxnSpPr>
                <p:nvPr/>
              </p:nvCxnSpPr>
              <p:spPr>
                <a:xfrm rot="10800000">
                  <a:off x="5889186" y="1346507"/>
                  <a:ext cx="12700" cy="1116320"/>
                </a:xfrm>
                <a:prstGeom prst="curvedConnector3">
                  <a:avLst>
                    <a:gd name="adj1" fmla="val 4300000"/>
                  </a:avLst>
                </a:prstGeom>
                <a:ln w="19050">
                  <a:solidFill>
                    <a:schemeClr val="accent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Connector: Curved 145"/>
                <p:cNvCxnSpPr>
                  <a:stCxn id="148" idx="3"/>
                  <a:endCxn id="147" idx="3"/>
                </p:cNvCxnSpPr>
                <p:nvPr/>
              </p:nvCxnSpPr>
              <p:spPr>
                <a:xfrm>
                  <a:off x="5934905" y="1346507"/>
                  <a:ext cx="12700" cy="1116320"/>
                </a:xfrm>
                <a:prstGeom prst="curvedConnector3">
                  <a:avLst>
                    <a:gd name="adj1" fmla="val 4300000"/>
                  </a:avLst>
                </a:prstGeom>
                <a:ln w="19050">
                  <a:solidFill>
                    <a:schemeClr val="accent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7" name="Google Shape;898;p88"/>
                <p:cNvSpPr txBox="1"/>
                <p:nvPr/>
              </p:nvSpPr>
              <p:spPr>
                <a:xfrm>
                  <a:off x="5889186" y="2365108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  <p:sp>
              <p:nvSpPr>
                <p:cNvPr id="148" name="Google Shape;898;p88"/>
                <p:cNvSpPr txBox="1"/>
                <p:nvPr/>
              </p:nvSpPr>
              <p:spPr>
                <a:xfrm>
                  <a:off x="5889186" y="1248788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</p:grpSp>
          <p:sp>
            <p:nvSpPr>
              <p:cNvPr id="136" name="Oval 135"/>
              <p:cNvSpPr/>
              <p:nvPr/>
            </p:nvSpPr>
            <p:spPr>
              <a:xfrm>
                <a:off x="388697" y="2188023"/>
                <a:ext cx="1695840" cy="1807446"/>
              </a:xfrm>
              <a:prstGeom prst="ellipse">
                <a:avLst/>
              </a:prstGeom>
              <a:solidFill>
                <a:schemeClr val="bg1">
                  <a:alpha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+mj-lt"/>
                </a:endParaRPr>
              </a:p>
            </p:txBody>
          </p:sp>
          <p:grpSp>
            <p:nvGrpSpPr>
              <p:cNvPr id="137" name="Group 136"/>
              <p:cNvGrpSpPr/>
              <p:nvPr/>
            </p:nvGrpSpPr>
            <p:grpSpPr>
              <a:xfrm>
                <a:off x="1190898" y="2188023"/>
                <a:ext cx="58419" cy="1816343"/>
                <a:chOff x="7482841" y="2111311"/>
                <a:chExt cx="58419" cy="1816343"/>
              </a:xfrm>
            </p:grpSpPr>
            <p:cxnSp>
              <p:nvCxnSpPr>
                <p:cNvPr id="141" name="Connector: Curved 140"/>
                <p:cNvCxnSpPr>
                  <a:stCxn id="143" idx="1"/>
                  <a:endCxn id="144" idx="1"/>
                </p:cNvCxnSpPr>
                <p:nvPr/>
              </p:nvCxnSpPr>
              <p:spPr>
                <a:xfrm rot="10800000">
                  <a:off x="7482841" y="2209031"/>
                  <a:ext cx="12700" cy="1620905"/>
                </a:xfrm>
                <a:prstGeom prst="curvedConnector3">
                  <a:avLst>
                    <a:gd name="adj1" fmla="val 5850000"/>
                  </a:avLst>
                </a:prstGeom>
                <a:ln w="19050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" name="Connector: Curved 141"/>
                <p:cNvCxnSpPr>
                  <a:stCxn id="144" idx="3"/>
                  <a:endCxn id="143" idx="3"/>
                </p:cNvCxnSpPr>
                <p:nvPr/>
              </p:nvCxnSpPr>
              <p:spPr>
                <a:xfrm>
                  <a:off x="7528560" y="2209030"/>
                  <a:ext cx="12700" cy="1620905"/>
                </a:xfrm>
                <a:prstGeom prst="curvedConnector3">
                  <a:avLst>
                    <a:gd name="adj1" fmla="val 6300000"/>
                  </a:avLst>
                </a:prstGeom>
                <a:ln w="19050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3" name="Google Shape;898;p88"/>
                <p:cNvSpPr txBox="1"/>
                <p:nvPr/>
              </p:nvSpPr>
              <p:spPr>
                <a:xfrm>
                  <a:off x="7482841" y="3732216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  <p:sp>
              <p:nvSpPr>
                <p:cNvPr id="144" name="Google Shape;898;p88"/>
                <p:cNvSpPr txBox="1"/>
                <p:nvPr/>
              </p:nvSpPr>
              <p:spPr>
                <a:xfrm>
                  <a:off x="7482841" y="2111311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</p:grpSp>
          <p:grpSp>
            <p:nvGrpSpPr>
              <p:cNvPr id="138" name="Group 137"/>
              <p:cNvGrpSpPr/>
              <p:nvPr/>
            </p:nvGrpSpPr>
            <p:grpSpPr>
              <a:xfrm>
                <a:off x="1190898" y="3040708"/>
                <a:ext cx="45719" cy="963658"/>
                <a:chOff x="5501641" y="2963996"/>
                <a:chExt cx="45719" cy="963658"/>
              </a:xfrm>
            </p:grpSpPr>
            <p:sp>
              <p:nvSpPr>
                <p:cNvPr id="139" name="Google Shape;898;p88"/>
                <p:cNvSpPr txBox="1"/>
                <p:nvPr/>
              </p:nvSpPr>
              <p:spPr>
                <a:xfrm>
                  <a:off x="5501641" y="3732216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  <p:sp>
              <p:nvSpPr>
                <p:cNvPr id="140" name="Google Shape;898;p88"/>
                <p:cNvSpPr txBox="1"/>
                <p:nvPr/>
              </p:nvSpPr>
              <p:spPr>
                <a:xfrm>
                  <a:off x="5501641" y="2963996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</p:grpSp>
        </p:grpSp>
        <p:sp>
          <p:nvSpPr>
            <p:cNvPr id="151" name="Google Shape;898;p88"/>
            <p:cNvSpPr txBox="1"/>
            <p:nvPr/>
          </p:nvSpPr>
          <p:spPr>
            <a:xfrm>
              <a:off x="7436418" y="279815"/>
              <a:ext cx="668161" cy="1069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4" tIns="9144" rIns="9144" bIns="9144" anchor="t" anchorCtr="0">
              <a:spAutoFit/>
            </a:bodyPr>
            <a:lstStyle/>
            <a:p>
              <a:pPr marR="0" lvl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500" b="1" dirty="0">
                  <a:solidFill>
                    <a:schemeClr val="accent4"/>
                  </a:solidFill>
                  <a:latin typeface="+mj-lt"/>
                  <a:ea typeface="Montserrat"/>
                  <a:cs typeface="+mj-lt"/>
                  <a:sym typeface="Montserrat"/>
                </a:rPr>
                <a:t>Maintain</a:t>
              </a:r>
              <a:endParaRPr lang="en-US" sz="500" b="1" dirty="0">
                <a:solidFill>
                  <a:schemeClr val="accent4"/>
                </a:solidFill>
                <a:latin typeface="+mj-lt"/>
                <a:ea typeface="Montserrat"/>
                <a:cs typeface="+mj-lt"/>
                <a:sym typeface="Montserrat"/>
              </a:endParaRPr>
            </a:p>
          </p:txBody>
        </p:sp>
      </p:grpSp>
    </p:spTree>
  </p:cSld>
  <p:clrMapOvr>
    <a:masterClrMapping/>
  </p:clrMapOvr>
  <p:transition spd="med"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3327400" y="2155190"/>
            <a:ext cx="0" cy="1948180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3338195" y="2433955"/>
            <a:ext cx="455295" cy="3460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+mj-lt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338195" y="2814955"/>
            <a:ext cx="530225" cy="3460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+mj-lt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3338195" y="3204845"/>
            <a:ext cx="426085" cy="3460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+mj-lt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4222750" y="2433955"/>
            <a:ext cx="372110" cy="3460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+mj-lt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222750" y="2814955"/>
            <a:ext cx="408305" cy="3460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+mj-lt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222750" y="3204845"/>
            <a:ext cx="466090" cy="3460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+mj-l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5105400" y="2433955"/>
            <a:ext cx="485140" cy="3460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+mj-lt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105400" y="2814955"/>
            <a:ext cx="412115" cy="3460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+mj-lt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5105400" y="3204845"/>
            <a:ext cx="433070" cy="3460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+mj-lt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5988050" y="2433955"/>
            <a:ext cx="320040" cy="3460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+mj-lt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5988050" y="2814955"/>
            <a:ext cx="445135" cy="3460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+mj-lt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5988050" y="3204845"/>
            <a:ext cx="596900" cy="3460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+mj-lt"/>
            </a:endParaRPr>
          </a:p>
        </p:txBody>
      </p:sp>
      <p:sp>
        <p:nvSpPr>
          <p:cNvPr id="64" name="Google Shape;898;p88"/>
          <p:cNvSpPr txBox="1"/>
          <p:nvPr/>
        </p:nvSpPr>
        <p:spPr>
          <a:xfrm>
            <a:off x="3150870" y="2489835"/>
            <a:ext cx="120015" cy="160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lvl="7" algn="ctr">
              <a:lnSpc>
                <a:spcPct val="115000"/>
              </a:lnSpc>
            </a:pPr>
            <a:r>
              <a:rPr lang="en-US" sz="800" b="1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A</a:t>
            </a:r>
            <a:endParaRPr lang="en-US" sz="800" b="1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sp>
        <p:nvSpPr>
          <p:cNvPr id="66" name="Google Shape;898;p88"/>
          <p:cNvSpPr txBox="1"/>
          <p:nvPr/>
        </p:nvSpPr>
        <p:spPr>
          <a:xfrm>
            <a:off x="3150870" y="2879725"/>
            <a:ext cx="120015" cy="160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lvl="7" algn="ctr">
              <a:lnSpc>
                <a:spcPct val="115000"/>
              </a:lnSpc>
            </a:pPr>
            <a:r>
              <a:rPr lang="en-US" sz="800" b="1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B</a:t>
            </a:r>
            <a:endParaRPr lang="en-US" sz="800" b="1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sp>
        <p:nvSpPr>
          <p:cNvPr id="67" name="Google Shape;898;p88"/>
          <p:cNvSpPr txBox="1"/>
          <p:nvPr/>
        </p:nvSpPr>
        <p:spPr>
          <a:xfrm>
            <a:off x="3150870" y="3261360"/>
            <a:ext cx="120015" cy="160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lvl="7" algn="ctr">
              <a:lnSpc>
                <a:spcPct val="115000"/>
              </a:lnSpc>
            </a:pPr>
            <a:r>
              <a:rPr lang="en-US" sz="800" b="1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C</a:t>
            </a:r>
            <a:endParaRPr lang="en-US" sz="800" b="1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sp>
        <p:nvSpPr>
          <p:cNvPr id="68" name="Google Shape;898;p88"/>
          <p:cNvSpPr txBox="1"/>
          <p:nvPr/>
        </p:nvSpPr>
        <p:spPr>
          <a:xfrm>
            <a:off x="7959090" y="1890395"/>
            <a:ext cx="447675" cy="160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lvl="7">
              <a:lnSpc>
                <a:spcPct val="115000"/>
              </a:lnSpc>
            </a:pPr>
            <a:r>
              <a:rPr lang="en-US" sz="8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Month 6</a:t>
            </a:r>
            <a:endParaRPr lang="en-US" sz="8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sp>
        <p:nvSpPr>
          <p:cNvPr id="69" name="Google Shape;898;p88"/>
          <p:cNvSpPr txBox="1"/>
          <p:nvPr/>
        </p:nvSpPr>
        <p:spPr>
          <a:xfrm>
            <a:off x="7042150" y="1890395"/>
            <a:ext cx="447675" cy="160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lvl="7">
              <a:lnSpc>
                <a:spcPct val="115000"/>
              </a:lnSpc>
            </a:pPr>
            <a:r>
              <a:rPr lang="en-US" sz="8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Month 5</a:t>
            </a:r>
            <a:endParaRPr lang="en-US" sz="8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sp>
        <p:nvSpPr>
          <p:cNvPr id="70" name="Google Shape;898;p88"/>
          <p:cNvSpPr txBox="1"/>
          <p:nvPr/>
        </p:nvSpPr>
        <p:spPr>
          <a:xfrm>
            <a:off x="6148070" y="1890395"/>
            <a:ext cx="447675" cy="160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lvl="7">
              <a:lnSpc>
                <a:spcPct val="115000"/>
              </a:lnSpc>
            </a:pPr>
            <a:r>
              <a:rPr lang="en-US" sz="8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Month 4</a:t>
            </a:r>
            <a:endParaRPr lang="en-US" sz="8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sp>
        <p:nvSpPr>
          <p:cNvPr id="72" name="Google Shape;898;p88"/>
          <p:cNvSpPr txBox="1"/>
          <p:nvPr/>
        </p:nvSpPr>
        <p:spPr>
          <a:xfrm>
            <a:off x="5212080" y="1890395"/>
            <a:ext cx="447675" cy="160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lvl="7">
              <a:lnSpc>
                <a:spcPct val="115000"/>
              </a:lnSpc>
            </a:pPr>
            <a:r>
              <a:rPr lang="en-US" sz="8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Month 3</a:t>
            </a:r>
            <a:endParaRPr lang="en-US" sz="8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sp>
        <p:nvSpPr>
          <p:cNvPr id="73" name="Google Shape;898;p88"/>
          <p:cNvSpPr txBox="1"/>
          <p:nvPr/>
        </p:nvSpPr>
        <p:spPr>
          <a:xfrm>
            <a:off x="4360545" y="1890395"/>
            <a:ext cx="447675" cy="160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lvl="7">
              <a:lnSpc>
                <a:spcPct val="115000"/>
              </a:lnSpc>
            </a:pPr>
            <a:r>
              <a:rPr lang="en-US" sz="8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Month 2</a:t>
            </a:r>
            <a:endParaRPr lang="en-US" sz="8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sp>
        <p:nvSpPr>
          <p:cNvPr id="80" name="Google Shape;898;p88"/>
          <p:cNvSpPr txBox="1"/>
          <p:nvPr/>
        </p:nvSpPr>
        <p:spPr>
          <a:xfrm>
            <a:off x="3524250" y="1890395"/>
            <a:ext cx="447675" cy="160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lvl="7">
              <a:lnSpc>
                <a:spcPct val="115000"/>
              </a:lnSpc>
            </a:pPr>
            <a:r>
              <a:rPr lang="en-US" sz="8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Month 1</a:t>
            </a:r>
            <a:endParaRPr lang="en-US" sz="8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cxnSp>
        <p:nvCxnSpPr>
          <p:cNvPr id="84" name="Straight Connector 83"/>
          <p:cNvCxnSpPr/>
          <p:nvPr/>
        </p:nvCxnSpPr>
        <p:spPr>
          <a:xfrm>
            <a:off x="3869055" y="2292985"/>
            <a:ext cx="0" cy="1392555"/>
          </a:xfrm>
          <a:prstGeom prst="line">
            <a:avLst/>
          </a:prstGeom>
          <a:ln w="12700">
            <a:solidFill>
              <a:srgbClr val="95710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3729355" y="2292985"/>
            <a:ext cx="0" cy="1392555"/>
          </a:xfrm>
          <a:prstGeom prst="line">
            <a:avLst/>
          </a:prstGeom>
          <a:ln w="12700">
            <a:solidFill>
              <a:srgbClr val="95710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>
            <a:off x="4219575" y="2155190"/>
            <a:ext cx="0" cy="1948180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>
            <a:off x="5105400" y="2155190"/>
            <a:ext cx="0" cy="1948180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5988050" y="2155190"/>
            <a:ext cx="0" cy="1948180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>
            <a:off x="6849110" y="2155190"/>
            <a:ext cx="0" cy="1948180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7731760" y="2155190"/>
            <a:ext cx="0" cy="1948180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 flipH="1">
            <a:off x="3300730" y="4103370"/>
            <a:ext cx="5374005" cy="0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>
            <a:off x="4708525" y="2292985"/>
            <a:ext cx="0" cy="1392555"/>
          </a:xfrm>
          <a:prstGeom prst="line">
            <a:avLst/>
          </a:prstGeom>
          <a:ln w="12700">
            <a:solidFill>
              <a:srgbClr val="95710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>
            <a:off x="4568825" y="2292985"/>
            <a:ext cx="0" cy="1392555"/>
          </a:xfrm>
          <a:prstGeom prst="line">
            <a:avLst/>
          </a:prstGeom>
          <a:ln w="12700">
            <a:solidFill>
              <a:srgbClr val="95710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>
            <a:off x="5624195" y="2292985"/>
            <a:ext cx="0" cy="1392555"/>
          </a:xfrm>
          <a:prstGeom prst="line">
            <a:avLst/>
          </a:prstGeom>
          <a:ln w="12700">
            <a:solidFill>
              <a:srgbClr val="95710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>
            <a:off x="5485130" y="2292985"/>
            <a:ext cx="0" cy="1392555"/>
          </a:xfrm>
          <a:prstGeom prst="line">
            <a:avLst/>
          </a:prstGeom>
          <a:ln w="12700">
            <a:solidFill>
              <a:srgbClr val="95710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>
            <a:off x="6508750" y="2292985"/>
            <a:ext cx="0" cy="1392555"/>
          </a:xfrm>
          <a:prstGeom prst="line">
            <a:avLst/>
          </a:prstGeom>
          <a:ln w="12700">
            <a:solidFill>
              <a:srgbClr val="95710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>
            <a:off x="6369685" y="2292985"/>
            <a:ext cx="0" cy="1392555"/>
          </a:xfrm>
          <a:prstGeom prst="line">
            <a:avLst/>
          </a:prstGeom>
          <a:ln w="12700">
            <a:solidFill>
              <a:srgbClr val="95710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3740150" y="2292985"/>
            <a:ext cx="121920" cy="1402080"/>
          </a:xfrm>
          <a:prstGeom prst="rect">
            <a:avLst/>
          </a:prstGeom>
          <a:solidFill>
            <a:schemeClr val="accent3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+mj-lt"/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4575810" y="2292985"/>
            <a:ext cx="121920" cy="1402080"/>
          </a:xfrm>
          <a:prstGeom prst="rect">
            <a:avLst/>
          </a:prstGeom>
          <a:solidFill>
            <a:schemeClr val="accent3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+mj-lt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5492115" y="2292985"/>
            <a:ext cx="121920" cy="1402080"/>
          </a:xfrm>
          <a:prstGeom prst="rect">
            <a:avLst/>
          </a:prstGeom>
          <a:solidFill>
            <a:schemeClr val="accent3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+mj-lt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6378575" y="2292985"/>
            <a:ext cx="121920" cy="1402080"/>
          </a:xfrm>
          <a:prstGeom prst="rect">
            <a:avLst/>
          </a:prstGeom>
          <a:solidFill>
            <a:schemeClr val="accent3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+mj-lt"/>
            </a:endParaRPr>
          </a:p>
        </p:txBody>
      </p:sp>
      <p:sp>
        <p:nvSpPr>
          <p:cNvPr id="63" name="Google Shape;898;p88"/>
          <p:cNvSpPr txBox="1"/>
          <p:nvPr/>
        </p:nvSpPr>
        <p:spPr>
          <a:xfrm>
            <a:off x="3211127" y="1657666"/>
            <a:ext cx="1357862" cy="195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lvl="7">
              <a:lnSpc>
                <a:spcPct val="115000"/>
              </a:lnSpc>
            </a:pP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Prediction Count</a:t>
            </a:r>
            <a:endParaRPr lang="en-US" sz="10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cxnSp>
        <p:nvCxnSpPr>
          <p:cNvPr id="65" name="Straight Arrow Connector 64"/>
          <p:cNvCxnSpPr/>
          <p:nvPr/>
        </p:nvCxnSpPr>
        <p:spPr>
          <a:xfrm>
            <a:off x="3729488" y="4321572"/>
            <a:ext cx="4442504" cy="0"/>
          </a:xfrm>
          <a:prstGeom prst="straightConnector1">
            <a:avLst/>
          </a:prstGeom>
          <a:ln w="19050">
            <a:solidFill>
              <a:schemeClr val="accent6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Predictions</a:t>
            </a:r>
            <a:endParaRPr lang="en-US" dirty="0"/>
          </a:p>
        </p:txBody>
      </p:sp>
      <p:sp>
        <p:nvSpPr>
          <p:cNvPr id="115" name="Google Shape;898;p88"/>
          <p:cNvSpPr txBox="1"/>
          <p:nvPr/>
        </p:nvSpPr>
        <p:spPr>
          <a:xfrm>
            <a:off x="627286" y="902716"/>
            <a:ext cx="5705557" cy="372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Watching the distribution and frequencies of model predictions over time can </a:t>
            </a:r>
            <a:r>
              <a:rPr lang="en-US" sz="1000" b="1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help identify warning signs </a:t>
            </a: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of model performance degradation.</a:t>
            </a:r>
            <a:endParaRPr lang="en-US" sz="10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6546215" y="3169920"/>
            <a:ext cx="74930" cy="43434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+mj-lt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6215380" y="2388870"/>
            <a:ext cx="117475" cy="43434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+mj-lt"/>
            </a:endParaRPr>
          </a:p>
        </p:txBody>
      </p:sp>
      <p:grpSp>
        <p:nvGrpSpPr>
          <p:cNvPr id="51" name="Group 50"/>
          <p:cNvGrpSpPr/>
          <p:nvPr/>
        </p:nvGrpSpPr>
        <p:grpSpPr>
          <a:xfrm>
            <a:off x="3454307" y="4463144"/>
            <a:ext cx="1035836" cy="179556"/>
            <a:chOff x="3454307" y="4463144"/>
            <a:chExt cx="1035836" cy="179556"/>
          </a:xfrm>
        </p:grpSpPr>
        <p:sp>
          <p:nvSpPr>
            <p:cNvPr id="109" name="Google Shape;898;p88"/>
            <p:cNvSpPr txBox="1"/>
            <p:nvPr/>
          </p:nvSpPr>
          <p:spPr>
            <a:xfrm>
              <a:off x="3586958" y="4463144"/>
              <a:ext cx="903185" cy="1600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4" tIns="9144" rIns="9144" bIns="9144" anchor="t" anchorCtr="0">
              <a:spAutoFit/>
            </a:bodyPr>
            <a:lstStyle/>
            <a:p>
              <a:pPr lvl="7">
                <a:lnSpc>
                  <a:spcPct val="115000"/>
                </a:lnSpc>
              </a:pPr>
              <a:r>
                <a:rPr lang="en-US" sz="800" dirty="0">
                  <a:solidFill>
                    <a:schemeClr val="accent6"/>
                  </a:solidFill>
                  <a:latin typeface="+mj-lt"/>
                  <a:ea typeface="Montserrat"/>
                  <a:cs typeface="+mj-lt"/>
                  <a:sym typeface="Montserrat"/>
                </a:rPr>
                <a:t>Expected Range</a:t>
              </a:r>
              <a:endParaRPr lang="en-US" sz="8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endParaRPr>
            </a:p>
          </p:txBody>
        </p:sp>
        <p:grpSp>
          <p:nvGrpSpPr>
            <p:cNvPr id="50" name="Group 49"/>
            <p:cNvGrpSpPr/>
            <p:nvPr/>
          </p:nvGrpSpPr>
          <p:grpSpPr>
            <a:xfrm>
              <a:off x="3454307" y="4506625"/>
              <a:ext cx="92490" cy="136075"/>
              <a:chOff x="3454307" y="4506625"/>
              <a:chExt cx="92490" cy="136075"/>
            </a:xfrm>
          </p:grpSpPr>
          <p:grpSp>
            <p:nvGrpSpPr>
              <p:cNvPr id="108" name="Group 107"/>
              <p:cNvGrpSpPr/>
              <p:nvPr/>
            </p:nvGrpSpPr>
            <p:grpSpPr>
              <a:xfrm rot="16200000">
                <a:off x="3432514" y="4528418"/>
                <a:ext cx="136075" cy="92490"/>
                <a:chOff x="3366744" y="4698184"/>
                <a:chExt cx="136075" cy="92490"/>
              </a:xfrm>
            </p:grpSpPr>
            <p:cxnSp>
              <p:nvCxnSpPr>
                <p:cNvPr id="97" name="Straight Connector 96"/>
                <p:cNvCxnSpPr/>
                <p:nvPr/>
              </p:nvCxnSpPr>
              <p:spPr>
                <a:xfrm>
                  <a:off x="3366745" y="4698184"/>
                  <a:ext cx="136074" cy="0"/>
                </a:xfrm>
                <a:prstGeom prst="line">
                  <a:avLst/>
                </a:prstGeom>
                <a:ln w="12700">
                  <a:solidFill>
                    <a:srgbClr val="957104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Straight Connector 97"/>
                <p:cNvCxnSpPr/>
                <p:nvPr/>
              </p:nvCxnSpPr>
              <p:spPr>
                <a:xfrm>
                  <a:off x="3366744" y="4790674"/>
                  <a:ext cx="131312" cy="0"/>
                </a:xfrm>
                <a:prstGeom prst="line">
                  <a:avLst/>
                </a:prstGeom>
                <a:ln w="12700">
                  <a:solidFill>
                    <a:srgbClr val="957104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2" name="Rectangle 131"/>
              <p:cNvSpPr/>
              <p:nvPr/>
            </p:nvSpPr>
            <p:spPr>
              <a:xfrm>
                <a:off x="3465074" y="4506626"/>
                <a:ext cx="81723" cy="136074"/>
              </a:xfrm>
              <a:prstGeom prst="rect">
                <a:avLst/>
              </a:prstGeom>
              <a:solidFill>
                <a:schemeClr val="accent3">
                  <a:lumMod val="50000"/>
                  <a:alpha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+mj-lt"/>
                </a:endParaRPr>
              </a:p>
            </p:txBody>
          </p:sp>
        </p:grpSp>
      </p:grpSp>
      <p:grpSp>
        <p:nvGrpSpPr>
          <p:cNvPr id="54" name="Group 53"/>
          <p:cNvGrpSpPr/>
          <p:nvPr/>
        </p:nvGrpSpPr>
        <p:grpSpPr>
          <a:xfrm>
            <a:off x="7331103" y="141172"/>
            <a:ext cx="914400" cy="914400"/>
            <a:chOff x="7331103" y="141172"/>
            <a:chExt cx="914400" cy="914400"/>
          </a:xfrm>
        </p:grpSpPr>
        <p:grpSp>
          <p:nvGrpSpPr>
            <p:cNvPr id="133" name="Group 132"/>
            <p:cNvGrpSpPr/>
            <p:nvPr/>
          </p:nvGrpSpPr>
          <p:grpSpPr>
            <a:xfrm>
              <a:off x="7331103" y="141172"/>
              <a:ext cx="914400" cy="914400"/>
              <a:chOff x="388697" y="2188023"/>
              <a:chExt cx="1695840" cy="1816343"/>
            </a:xfrm>
          </p:grpSpPr>
          <p:grpSp>
            <p:nvGrpSpPr>
              <p:cNvPr id="134" name="Group 133"/>
              <p:cNvGrpSpPr/>
              <p:nvPr/>
            </p:nvGrpSpPr>
            <p:grpSpPr>
              <a:xfrm>
                <a:off x="1190898" y="3138427"/>
                <a:ext cx="58419" cy="768220"/>
                <a:chOff x="1190898" y="3138427"/>
                <a:chExt cx="58419" cy="768220"/>
              </a:xfrm>
            </p:grpSpPr>
            <p:cxnSp>
              <p:nvCxnSpPr>
                <p:cNvPr id="149" name="Connector: Curved 148"/>
                <p:cNvCxnSpPr>
                  <a:stCxn id="139" idx="1"/>
                  <a:endCxn id="140" idx="1"/>
                </p:cNvCxnSpPr>
                <p:nvPr/>
              </p:nvCxnSpPr>
              <p:spPr>
                <a:xfrm rot="10800000">
                  <a:off x="1190898" y="3138427"/>
                  <a:ext cx="12700" cy="768220"/>
                </a:xfrm>
                <a:prstGeom prst="curvedConnector3">
                  <a:avLst>
                    <a:gd name="adj1" fmla="val 2950000"/>
                  </a:avLst>
                </a:prstGeom>
                <a:ln w="19050">
                  <a:solidFill>
                    <a:schemeClr val="accent5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0" name="Connector: Curved 149"/>
                <p:cNvCxnSpPr>
                  <a:stCxn id="140" idx="3"/>
                  <a:endCxn id="139" idx="3"/>
                </p:cNvCxnSpPr>
                <p:nvPr/>
              </p:nvCxnSpPr>
              <p:spPr>
                <a:xfrm>
                  <a:off x="1236617" y="3138427"/>
                  <a:ext cx="12700" cy="768220"/>
                </a:xfrm>
                <a:prstGeom prst="curvedConnector3">
                  <a:avLst>
                    <a:gd name="adj1" fmla="val 3000000"/>
                  </a:avLst>
                </a:prstGeom>
                <a:ln w="19050">
                  <a:solidFill>
                    <a:schemeClr val="accent5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5" name="Group 134"/>
              <p:cNvGrpSpPr/>
              <p:nvPr/>
            </p:nvGrpSpPr>
            <p:grpSpPr>
              <a:xfrm>
                <a:off x="1190898" y="2692608"/>
                <a:ext cx="58419" cy="1311758"/>
                <a:chOff x="5889186" y="1248788"/>
                <a:chExt cx="58419" cy="1311758"/>
              </a:xfrm>
            </p:grpSpPr>
            <p:cxnSp>
              <p:nvCxnSpPr>
                <p:cNvPr id="145" name="Connector: Curved 144"/>
                <p:cNvCxnSpPr>
                  <a:stCxn id="147" idx="1"/>
                  <a:endCxn id="148" idx="1"/>
                </p:cNvCxnSpPr>
                <p:nvPr/>
              </p:nvCxnSpPr>
              <p:spPr>
                <a:xfrm rot="10800000">
                  <a:off x="5889186" y="1346507"/>
                  <a:ext cx="12700" cy="1116320"/>
                </a:xfrm>
                <a:prstGeom prst="curvedConnector3">
                  <a:avLst>
                    <a:gd name="adj1" fmla="val 4300000"/>
                  </a:avLst>
                </a:prstGeom>
                <a:ln w="19050">
                  <a:solidFill>
                    <a:schemeClr val="accent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Connector: Curved 145"/>
                <p:cNvCxnSpPr>
                  <a:stCxn id="148" idx="3"/>
                  <a:endCxn id="147" idx="3"/>
                </p:cNvCxnSpPr>
                <p:nvPr/>
              </p:nvCxnSpPr>
              <p:spPr>
                <a:xfrm>
                  <a:off x="5934905" y="1346507"/>
                  <a:ext cx="12700" cy="1116320"/>
                </a:xfrm>
                <a:prstGeom prst="curvedConnector3">
                  <a:avLst>
                    <a:gd name="adj1" fmla="val 4300000"/>
                  </a:avLst>
                </a:prstGeom>
                <a:ln w="19050">
                  <a:solidFill>
                    <a:schemeClr val="accent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7" name="Google Shape;898;p88"/>
                <p:cNvSpPr txBox="1"/>
                <p:nvPr/>
              </p:nvSpPr>
              <p:spPr>
                <a:xfrm>
                  <a:off x="5889186" y="2365108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  <p:sp>
              <p:nvSpPr>
                <p:cNvPr id="148" name="Google Shape;898;p88"/>
                <p:cNvSpPr txBox="1"/>
                <p:nvPr/>
              </p:nvSpPr>
              <p:spPr>
                <a:xfrm>
                  <a:off x="5889186" y="1248788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</p:grpSp>
          <p:sp>
            <p:nvSpPr>
              <p:cNvPr id="136" name="Oval 135"/>
              <p:cNvSpPr/>
              <p:nvPr/>
            </p:nvSpPr>
            <p:spPr>
              <a:xfrm>
                <a:off x="388697" y="2188023"/>
                <a:ext cx="1695840" cy="1807446"/>
              </a:xfrm>
              <a:prstGeom prst="ellipse">
                <a:avLst/>
              </a:prstGeom>
              <a:solidFill>
                <a:schemeClr val="bg1">
                  <a:alpha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+mj-lt"/>
                </a:endParaRPr>
              </a:p>
            </p:txBody>
          </p:sp>
          <p:grpSp>
            <p:nvGrpSpPr>
              <p:cNvPr id="137" name="Group 136"/>
              <p:cNvGrpSpPr/>
              <p:nvPr/>
            </p:nvGrpSpPr>
            <p:grpSpPr>
              <a:xfrm>
                <a:off x="1190898" y="2188023"/>
                <a:ext cx="58419" cy="1816343"/>
                <a:chOff x="7482841" y="2111311"/>
                <a:chExt cx="58419" cy="1816343"/>
              </a:xfrm>
            </p:grpSpPr>
            <p:cxnSp>
              <p:nvCxnSpPr>
                <p:cNvPr id="141" name="Connector: Curved 140"/>
                <p:cNvCxnSpPr>
                  <a:stCxn id="143" idx="1"/>
                  <a:endCxn id="144" idx="1"/>
                </p:cNvCxnSpPr>
                <p:nvPr/>
              </p:nvCxnSpPr>
              <p:spPr>
                <a:xfrm rot="10800000">
                  <a:off x="7482841" y="2209031"/>
                  <a:ext cx="12700" cy="1620905"/>
                </a:xfrm>
                <a:prstGeom prst="curvedConnector3">
                  <a:avLst>
                    <a:gd name="adj1" fmla="val 5850000"/>
                  </a:avLst>
                </a:prstGeom>
                <a:ln w="19050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" name="Connector: Curved 141"/>
                <p:cNvCxnSpPr>
                  <a:stCxn id="144" idx="3"/>
                  <a:endCxn id="143" idx="3"/>
                </p:cNvCxnSpPr>
                <p:nvPr/>
              </p:nvCxnSpPr>
              <p:spPr>
                <a:xfrm>
                  <a:off x="7528560" y="2209030"/>
                  <a:ext cx="12700" cy="1620905"/>
                </a:xfrm>
                <a:prstGeom prst="curvedConnector3">
                  <a:avLst>
                    <a:gd name="adj1" fmla="val 6300000"/>
                  </a:avLst>
                </a:prstGeom>
                <a:ln w="19050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3" name="Google Shape;898;p88"/>
                <p:cNvSpPr txBox="1"/>
                <p:nvPr/>
              </p:nvSpPr>
              <p:spPr>
                <a:xfrm>
                  <a:off x="7482841" y="3732216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  <p:sp>
              <p:nvSpPr>
                <p:cNvPr id="144" name="Google Shape;898;p88"/>
                <p:cNvSpPr txBox="1"/>
                <p:nvPr/>
              </p:nvSpPr>
              <p:spPr>
                <a:xfrm>
                  <a:off x="7482841" y="2111311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</p:grpSp>
          <p:grpSp>
            <p:nvGrpSpPr>
              <p:cNvPr id="138" name="Group 137"/>
              <p:cNvGrpSpPr/>
              <p:nvPr/>
            </p:nvGrpSpPr>
            <p:grpSpPr>
              <a:xfrm>
                <a:off x="1190898" y="3040708"/>
                <a:ext cx="45719" cy="963658"/>
                <a:chOff x="5501641" y="2963996"/>
                <a:chExt cx="45719" cy="963658"/>
              </a:xfrm>
            </p:grpSpPr>
            <p:sp>
              <p:nvSpPr>
                <p:cNvPr id="139" name="Google Shape;898;p88"/>
                <p:cNvSpPr txBox="1"/>
                <p:nvPr/>
              </p:nvSpPr>
              <p:spPr>
                <a:xfrm>
                  <a:off x="5501641" y="3732216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  <p:sp>
              <p:nvSpPr>
                <p:cNvPr id="140" name="Google Shape;898;p88"/>
                <p:cNvSpPr txBox="1"/>
                <p:nvPr/>
              </p:nvSpPr>
              <p:spPr>
                <a:xfrm>
                  <a:off x="5501641" y="2963996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</p:grpSp>
        </p:grpSp>
        <p:sp>
          <p:nvSpPr>
            <p:cNvPr id="151" name="Google Shape;898;p88"/>
            <p:cNvSpPr txBox="1"/>
            <p:nvPr/>
          </p:nvSpPr>
          <p:spPr>
            <a:xfrm>
              <a:off x="7436418" y="279815"/>
              <a:ext cx="668161" cy="1069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4" tIns="9144" rIns="9144" bIns="9144" anchor="t" anchorCtr="0">
              <a:spAutoFit/>
            </a:bodyPr>
            <a:lstStyle/>
            <a:p>
              <a:pPr marR="0" lvl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500" b="1" dirty="0">
                  <a:solidFill>
                    <a:schemeClr val="accent4"/>
                  </a:solidFill>
                  <a:latin typeface="+mj-lt"/>
                  <a:ea typeface="Montserrat"/>
                  <a:cs typeface="+mj-lt"/>
                  <a:sym typeface="Montserrat"/>
                </a:rPr>
                <a:t>Maintain</a:t>
              </a:r>
              <a:endParaRPr lang="en-US" sz="500" b="1" dirty="0">
                <a:solidFill>
                  <a:schemeClr val="accent4"/>
                </a:solidFill>
                <a:latin typeface="+mj-lt"/>
                <a:ea typeface="Montserrat"/>
                <a:cs typeface="+mj-lt"/>
                <a:sym typeface="Montserrat"/>
              </a:endParaRPr>
            </a:p>
          </p:txBody>
        </p:sp>
      </p:grpSp>
    </p:spTree>
  </p:cSld>
  <p:clrMapOvr>
    <a:masterClrMapping/>
  </p:clrMapOvr>
  <p:transition spd="med"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3327400" y="2155190"/>
            <a:ext cx="0" cy="1948180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3338195" y="2433955"/>
            <a:ext cx="455295" cy="3460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+mj-lt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338195" y="2814955"/>
            <a:ext cx="530225" cy="3460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+mj-lt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3338195" y="3204845"/>
            <a:ext cx="426085" cy="3460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+mj-lt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4222750" y="2433955"/>
            <a:ext cx="372110" cy="3460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+mj-lt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222750" y="2814955"/>
            <a:ext cx="408305" cy="3460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+mj-lt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222750" y="3204845"/>
            <a:ext cx="466090" cy="3460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+mj-l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5105400" y="2433955"/>
            <a:ext cx="485140" cy="3460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+mj-lt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105400" y="2814955"/>
            <a:ext cx="412115" cy="3460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+mj-lt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5105400" y="3204845"/>
            <a:ext cx="433070" cy="3460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+mj-lt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5988050" y="2433955"/>
            <a:ext cx="320040" cy="3460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+mj-lt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5988050" y="2814955"/>
            <a:ext cx="445135" cy="3460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+mj-lt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5988050" y="3204845"/>
            <a:ext cx="596900" cy="3460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+mj-lt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849110" y="2433955"/>
            <a:ext cx="236855" cy="3460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+mj-lt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6849110" y="2814955"/>
            <a:ext cx="175260" cy="3460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+mj-lt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6849110" y="3204845"/>
            <a:ext cx="699770" cy="3460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+mj-lt"/>
            </a:endParaRPr>
          </a:p>
        </p:txBody>
      </p:sp>
      <p:sp>
        <p:nvSpPr>
          <p:cNvPr id="64" name="Google Shape;898;p88"/>
          <p:cNvSpPr txBox="1"/>
          <p:nvPr/>
        </p:nvSpPr>
        <p:spPr>
          <a:xfrm>
            <a:off x="3150870" y="2489835"/>
            <a:ext cx="120015" cy="160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lvl="7" algn="ctr">
              <a:lnSpc>
                <a:spcPct val="115000"/>
              </a:lnSpc>
            </a:pPr>
            <a:r>
              <a:rPr lang="en-US" sz="800" b="1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A</a:t>
            </a:r>
            <a:endParaRPr lang="en-US" sz="800" b="1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sp>
        <p:nvSpPr>
          <p:cNvPr id="66" name="Google Shape;898;p88"/>
          <p:cNvSpPr txBox="1"/>
          <p:nvPr/>
        </p:nvSpPr>
        <p:spPr>
          <a:xfrm>
            <a:off x="3150870" y="2879725"/>
            <a:ext cx="120015" cy="160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lvl="7" algn="ctr">
              <a:lnSpc>
                <a:spcPct val="115000"/>
              </a:lnSpc>
            </a:pPr>
            <a:r>
              <a:rPr lang="en-US" sz="800" b="1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B</a:t>
            </a:r>
            <a:endParaRPr lang="en-US" sz="800" b="1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sp>
        <p:nvSpPr>
          <p:cNvPr id="67" name="Google Shape;898;p88"/>
          <p:cNvSpPr txBox="1"/>
          <p:nvPr/>
        </p:nvSpPr>
        <p:spPr>
          <a:xfrm>
            <a:off x="3150870" y="3261360"/>
            <a:ext cx="120015" cy="160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lvl="7" algn="ctr">
              <a:lnSpc>
                <a:spcPct val="115000"/>
              </a:lnSpc>
            </a:pPr>
            <a:r>
              <a:rPr lang="en-US" sz="800" b="1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C</a:t>
            </a:r>
            <a:endParaRPr lang="en-US" sz="800" b="1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sp>
        <p:nvSpPr>
          <p:cNvPr id="68" name="Google Shape;898;p88"/>
          <p:cNvSpPr txBox="1"/>
          <p:nvPr/>
        </p:nvSpPr>
        <p:spPr>
          <a:xfrm>
            <a:off x="7959090" y="1890395"/>
            <a:ext cx="447675" cy="160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lvl="7">
              <a:lnSpc>
                <a:spcPct val="115000"/>
              </a:lnSpc>
            </a:pPr>
            <a:r>
              <a:rPr lang="en-US" sz="8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Month 6</a:t>
            </a:r>
            <a:endParaRPr lang="en-US" sz="8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sp>
        <p:nvSpPr>
          <p:cNvPr id="69" name="Google Shape;898;p88"/>
          <p:cNvSpPr txBox="1"/>
          <p:nvPr/>
        </p:nvSpPr>
        <p:spPr>
          <a:xfrm>
            <a:off x="7042150" y="1890395"/>
            <a:ext cx="447675" cy="160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lvl="7">
              <a:lnSpc>
                <a:spcPct val="115000"/>
              </a:lnSpc>
            </a:pPr>
            <a:r>
              <a:rPr lang="en-US" sz="8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Month 5</a:t>
            </a:r>
            <a:endParaRPr lang="en-US" sz="8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sp>
        <p:nvSpPr>
          <p:cNvPr id="70" name="Google Shape;898;p88"/>
          <p:cNvSpPr txBox="1"/>
          <p:nvPr/>
        </p:nvSpPr>
        <p:spPr>
          <a:xfrm>
            <a:off x="6148070" y="1890395"/>
            <a:ext cx="447675" cy="160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lvl="7">
              <a:lnSpc>
                <a:spcPct val="115000"/>
              </a:lnSpc>
            </a:pPr>
            <a:r>
              <a:rPr lang="en-US" sz="8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Month 4</a:t>
            </a:r>
            <a:endParaRPr lang="en-US" sz="8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sp>
        <p:nvSpPr>
          <p:cNvPr id="72" name="Google Shape;898;p88"/>
          <p:cNvSpPr txBox="1"/>
          <p:nvPr/>
        </p:nvSpPr>
        <p:spPr>
          <a:xfrm>
            <a:off x="5212080" y="1890395"/>
            <a:ext cx="447675" cy="160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lvl="7">
              <a:lnSpc>
                <a:spcPct val="115000"/>
              </a:lnSpc>
            </a:pPr>
            <a:r>
              <a:rPr lang="en-US" sz="8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Month 3</a:t>
            </a:r>
            <a:endParaRPr lang="en-US" sz="8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sp>
        <p:nvSpPr>
          <p:cNvPr id="73" name="Google Shape;898;p88"/>
          <p:cNvSpPr txBox="1"/>
          <p:nvPr/>
        </p:nvSpPr>
        <p:spPr>
          <a:xfrm>
            <a:off x="4360545" y="1890395"/>
            <a:ext cx="447675" cy="160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lvl="7">
              <a:lnSpc>
                <a:spcPct val="115000"/>
              </a:lnSpc>
            </a:pPr>
            <a:r>
              <a:rPr lang="en-US" sz="8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Month 2</a:t>
            </a:r>
            <a:endParaRPr lang="en-US" sz="8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sp>
        <p:nvSpPr>
          <p:cNvPr id="80" name="Google Shape;898;p88"/>
          <p:cNvSpPr txBox="1"/>
          <p:nvPr/>
        </p:nvSpPr>
        <p:spPr>
          <a:xfrm>
            <a:off x="3524250" y="1890395"/>
            <a:ext cx="447675" cy="160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lvl="7">
              <a:lnSpc>
                <a:spcPct val="115000"/>
              </a:lnSpc>
            </a:pPr>
            <a:r>
              <a:rPr lang="en-US" sz="8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Month 1</a:t>
            </a:r>
            <a:endParaRPr lang="en-US" sz="8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cxnSp>
        <p:nvCxnSpPr>
          <p:cNvPr id="84" name="Straight Connector 83"/>
          <p:cNvCxnSpPr/>
          <p:nvPr/>
        </p:nvCxnSpPr>
        <p:spPr>
          <a:xfrm>
            <a:off x="3869055" y="2292985"/>
            <a:ext cx="0" cy="1392555"/>
          </a:xfrm>
          <a:prstGeom prst="line">
            <a:avLst/>
          </a:prstGeom>
          <a:ln w="12700">
            <a:solidFill>
              <a:srgbClr val="95710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3729355" y="2292985"/>
            <a:ext cx="0" cy="1392555"/>
          </a:xfrm>
          <a:prstGeom prst="line">
            <a:avLst/>
          </a:prstGeom>
          <a:ln w="12700">
            <a:solidFill>
              <a:srgbClr val="95710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>
            <a:off x="4219575" y="2155190"/>
            <a:ext cx="0" cy="1948180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>
            <a:off x="5105400" y="2155190"/>
            <a:ext cx="0" cy="1948180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5988050" y="2155190"/>
            <a:ext cx="0" cy="1948180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>
            <a:off x="6849110" y="2155190"/>
            <a:ext cx="0" cy="1948180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7731760" y="2155190"/>
            <a:ext cx="0" cy="1948180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 flipH="1">
            <a:off x="3300730" y="4103370"/>
            <a:ext cx="5374005" cy="0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>
            <a:off x="4708525" y="2292985"/>
            <a:ext cx="0" cy="1392555"/>
          </a:xfrm>
          <a:prstGeom prst="line">
            <a:avLst/>
          </a:prstGeom>
          <a:ln w="12700">
            <a:solidFill>
              <a:srgbClr val="95710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>
            <a:off x="4568825" y="2292985"/>
            <a:ext cx="0" cy="1392555"/>
          </a:xfrm>
          <a:prstGeom prst="line">
            <a:avLst/>
          </a:prstGeom>
          <a:ln w="12700">
            <a:solidFill>
              <a:srgbClr val="95710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>
            <a:off x="5624195" y="2292985"/>
            <a:ext cx="0" cy="1392555"/>
          </a:xfrm>
          <a:prstGeom prst="line">
            <a:avLst/>
          </a:prstGeom>
          <a:ln w="12700">
            <a:solidFill>
              <a:srgbClr val="95710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>
            <a:off x="5485130" y="2292985"/>
            <a:ext cx="0" cy="1392555"/>
          </a:xfrm>
          <a:prstGeom prst="line">
            <a:avLst/>
          </a:prstGeom>
          <a:ln w="12700">
            <a:solidFill>
              <a:srgbClr val="95710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>
            <a:off x="6508750" y="2292985"/>
            <a:ext cx="0" cy="1392555"/>
          </a:xfrm>
          <a:prstGeom prst="line">
            <a:avLst/>
          </a:prstGeom>
          <a:ln w="12700">
            <a:solidFill>
              <a:srgbClr val="95710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>
            <a:off x="6369685" y="2292985"/>
            <a:ext cx="0" cy="1392555"/>
          </a:xfrm>
          <a:prstGeom prst="line">
            <a:avLst/>
          </a:prstGeom>
          <a:ln w="12700">
            <a:solidFill>
              <a:srgbClr val="95710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>
            <a:off x="7391400" y="2292985"/>
            <a:ext cx="0" cy="1392555"/>
          </a:xfrm>
          <a:prstGeom prst="line">
            <a:avLst/>
          </a:prstGeom>
          <a:ln w="12700">
            <a:solidFill>
              <a:srgbClr val="95710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>
            <a:off x="7251700" y="2292985"/>
            <a:ext cx="0" cy="1392555"/>
          </a:xfrm>
          <a:prstGeom prst="line">
            <a:avLst/>
          </a:prstGeom>
          <a:ln w="12700">
            <a:solidFill>
              <a:srgbClr val="95710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3740150" y="2292985"/>
            <a:ext cx="121920" cy="1402080"/>
          </a:xfrm>
          <a:prstGeom prst="rect">
            <a:avLst/>
          </a:prstGeom>
          <a:solidFill>
            <a:schemeClr val="accent3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+mj-lt"/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4575810" y="2292985"/>
            <a:ext cx="121920" cy="1402080"/>
          </a:xfrm>
          <a:prstGeom prst="rect">
            <a:avLst/>
          </a:prstGeom>
          <a:solidFill>
            <a:schemeClr val="accent3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+mj-lt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5492115" y="2292985"/>
            <a:ext cx="121920" cy="1402080"/>
          </a:xfrm>
          <a:prstGeom prst="rect">
            <a:avLst/>
          </a:prstGeom>
          <a:solidFill>
            <a:schemeClr val="accent3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+mj-lt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6378575" y="2292985"/>
            <a:ext cx="121920" cy="1402080"/>
          </a:xfrm>
          <a:prstGeom prst="rect">
            <a:avLst/>
          </a:prstGeom>
          <a:solidFill>
            <a:schemeClr val="accent3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+mj-lt"/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7265670" y="2292985"/>
            <a:ext cx="121920" cy="1402080"/>
          </a:xfrm>
          <a:prstGeom prst="rect">
            <a:avLst/>
          </a:prstGeom>
          <a:solidFill>
            <a:schemeClr val="accent3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+mj-lt"/>
            </a:endParaRPr>
          </a:p>
        </p:txBody>
      </p:sp>
      <p:sp>
        <p:nvSpPr>
          <p:cNvPr id="63" name="Google Shape;898;p88"/>
          <p:cNvSpPr txBox="1"/>
          <p:nvPr/>
        </p:nvSpPr>
        <p:spPr>
          <a:xfrm>
            <a:off x="3211127" y="1657666"/>
            <a:ext cx="1357862" cy="195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lvl="7">
              <a:lnSpc>
                <a:spcPct val="115000"/>
              </a:lnSpc>
            </a:pP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Prediction Count</a:t>
            </a:r>
            <a:endParaRPr lang="en-US" sz="10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cxnSp>
        <p:nvCxnSpPr>
          <p:cNvPr id="65" name="Straight Arrow Connector 64"/>
          <p:cNvCxnSpPr/>
          <p:nvPr/>
        </p:nvCxnSpPr>
        <p:spPr>
          <a:xfrm>
            <a:off x="3729488" y="4321572"/>
            <a:ext cx="4442504" cy="0"/>
          </a:xfrm>
          <a:prstGeom prst="straightConnector1">
            <a:avLst/>
          </a:prstGeom>
          <a:ln w="19050">
            <a:solidFill>
              <a:schemeClr val="accent6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Predictions</a:t>
            </a:r>
            <a:endParaRPr lang="en-US" dirty="0"/>
          </a:p>
        </p:txBody>
      </p:sp>
      <p:sp>
        <p:nvSpPr>
          <p:cNvPr id="115" name="Google Shape;898;p88"/>
          <p:cNvSpPr txBox="1"/>
          <p:nvPr/>
        </p:nvSpPr>
        <p:spPr>
          <a:xfrm>
            <a:off x="627286" y="902716"/>
            <a:ext cx="5705557" cy="372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Watching the distribution and frequencies of model predictions over time can </a:t>
            </a:r>
            <a:r>
              <a:rPr lang="en-US" sz="1000" b="1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help identify warning signs </a:t>
            </a: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of model performance degradation.</a:t>
            </a:r>
            <a:endParaRPr lang="en-US" sz="10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6546215" y="3169920"/>
            <a:ext cx="74930" cy="43434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+mj-lt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6215380" y="2388870"/>
            <a:ext cx="117475" cy="43434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+mj-lt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6965950" y="2388870"/>
            <a:ext cx="166370" cy="80645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+mj-lt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7490460" y="3169920"/>
            <a:ext cx="102235" cy="43434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+mj-lt"/>
            </a:endParaRPr>
          </a:p>
        </p:txBody>
      </p:sp>
      <p:grpSp>
        <p:nvGrpSpPr>
          <p:cNvPr id="51" name="Group 50"/>
          <p:cNvGrpSpPr/>
          <p:nvPr/>
        </p:nvGrpSpPr>
        <p:grpSpPr>
          <a:xfrm>
            <a:off x="3454307" y="4463144"/>
            <a:ext cx="1035836" cy="179556"/>
            <a:chOff x="3454307" y="4463144"/>
            <a:chExt cx="1035836" cy="179556"/>
          </a:xfrm>
        </p:grpSpPr>
        <p:sp>
          <p:nvSpPr>
            <p:cNvPr id="109" name="Google Shape;898;p88"/>
            <p:cNvSpPr txBox="1"/>
            <p:nvPr/>
          </p:nvSpPr>
          <p:spPr>
            <a:xfrm>
              <a:off x="3586958" y="4463144"/>
              <a:ext cx="903185" cy="1600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4" tIns="9144" rIns="9144" bIns="9144" anchor="t" anchorCtr="0">
              <a:spAutoFit/>
            </a:bodyPr>
            <a:lstStyle/>
            <a:p>
              <a:pPr lvl="7">
                <a:lnSpc>
                  <a:spcPct val="115000"/>
                </a:lnSpc>
              </a:pPr>
              <a:r>
                <a:rPr lang="en-US" sz="800" dirty="0">
                  <a:solidFill>
                    <a:schemeClr val="accent6"/>
                  </a:solidFill>
                  <a:latin typeface="+mj-lt"/>
                  <a:ea typeface="Montserrat"/>
                  <a:cs typeface="+mj-lt"/>
                  <a:sym typeface="Montserrat"/>
                </a:rPr>
                <a:t>Expected Range</a:t>
              </a:r>
              <a:endParaRPr lang="en-US" sz="8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endParaRPr>
            </a:p>
          </p:txBody>
        </p:sp>
        <p:grpSp>
          <p:nvGrpSpPr>
            <p:cNvPr id="50" name="Group 49"/>
            <p:cNvGrpSpPr/>
            <p:nvPr/>
          </p:nvGrpSpPr>
          <p:grpSpPr>
            <a:xfrm>
              <a:off x="3454307" y="4506625"/>
              <a:ext cx="92490" cy="136075"/>
              <a:chOff x="3454307" y="4506625"/>
              <a:chExt cx="92490" cy="136075"/>
            </a:xfrm>
          </p:grpSpPr>
          <p:grpSp>
            <p:nvGrpSpPr>
              <p:cNvPr id="108" name="Group 107"/>
              <p:cNvGrpSpPr/>
              <p:nvPr/>
            </p:nvGrpSpPr>
            <p:grpSpPr>
              <a:xfrm rot="16200000">
                <a:off x="3432514" y="4528418"/>
                <a:ext cx="136075" cy="92490"/>
                <a:chOff x="3366744" y="4698184"/>
                <a:chExt cx="136075" cy="92490"/>
              </a:xfrm>
            </p:grpSpPr>
            <p:cxnSp>
              <p:nvCxnSpPr>
                <p:cNvPr id="97" name="Straight Connector 96"/>
                <p:cNvCxnSpPr/>
                <p:nvPr/>
              </p:nvCxnSpPr>
              <p:spPr>
                <a:xfrm>
                  <a:off x="3366745" y="4698184"/>
                  <a:ext cx="136074" cy="0"/>
                </a:xfrm>
                <a:prstGeom prst="line">
                  <a:avLst/>
                </a:prstGeom>
                <a:ln w="12700">
                  <a:solidFill>
                    <a:srgbClr val="957104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Straight Connector 97"/>
                <p:cNvCxnSpPr/>
                <p:nvPr/>
              </p:nvCxnSpPr>
              <p:spPr>
                <a:xfrm>
                  <a:off x="3366744" y="4790674"/>
                  <a:ext cx="131312" cy="0"/>
                </a:xfrm>
                <a:prstGeom prst="line">
                  <a:avLst/>
                </a:prstGeom>
                <a:ln w="12700">
                  <a:solidFill>
                    <a:srgbClr val="957104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2" name="Rectangle 131"/>
              <p:cNvSpPr/>
              <p:nvPr/>
            </p:nvSpPr>
            <p:spPr>
              <a:xfrm>
                <a:off x="3465074" y="4506626"/>
                <a:ext cx="81723" cy="136074"/>
              </a:xfrm>
              <a:prstGeom prst="rect">
                <a:avLst/>
              </a:prstGeom>
              <a:solidFill>
                <a:schemeClr val="accent3">
                  <a:lumMod val="50000"/>
                  <a:alpha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+mj-lt"/>
                </a:endParaRPr>
              </a:p>
            </p:txBody>
          </p:sp>
        </p:grpSp>
      </p:grpSp>
      <p:grpSp>
        <p:nvGrpSpPr>
          <p:cNvPr id="54" name="Group 53"/>
          <p:cNvGrpSpPr/>
          <p:nvPr/>
        </p:nvGrpSpPr>
        <p:grpSpPr>
          <a:xfrm>
            <a:off x="7331103" y="141172"/>
            <a:ext cx="914400" cy="914400"/>
            <a:chOff x="7331103" y="141172"/>
            <a:chExt cx="914400" cy="914400"/>
          </a:xfrm>
        </p:grpSpPr>
        <p:grpSp>
          <p:nvGrpSpPr>
            <p:cNvPr id="133" name="Group 132"/>
            <p:cNvGrpSpPr/>
            <p:nvPr/>
          </p:nvGrpSpPr>
          <p:grpSpPr>
            <a:xfrm>
              <a:off x="7331103" y="141172"/>
              <a:ext cx="914400" cy="914400"/>
              <a:chOff x="388697" y="2188023"/>
              <a:chExt cx="1695840" cy="1816343"/>
            </a:xfrm>
          </p:grpSpPr>
          <p:grpSp>
            <p:nvGrpSpPr>
              <p:cNvPr id="134" name="Group 133"/>
              <p:cNvGrpSpPr/>
              <p:nvPr/>
            </p:nvGrpSpPr>
            <p:grpSpPr>
              <a:xfrm>
                <a:off x="1190898" y="3138427"/>
                <a:ext cx="58419" cy="768220"/>
                <a:chOff x="1190898" y="3138427"/>
                <a:chExt cx="58419" cy="768220"/>
              </a:xfrm>
            </p:grpSpPr>
            <p:cxnSp>
              <p:nvCxnSpPr>
                <p:cNvPr id="149" name="Connector: Curved 148"/>
                <p:cNvCxnSpPr>
                  <a:stCxn id="139" idx="1"/>
                  <a:endCxn id="140" idx="1"/>
                </p:cNvCxnSpPr>
                <p:nvPr/>
              </p:nvCxnSpPr>
              <p:spPr>
                <a:xfrm rot="10800000">
                  <a:off x="1190898" y="3138427"/>
                  <a:ext cx="12700" cy="768220"/>
                </a:xfrm>
                <a:prstGeom prst="curvedConnector3">
                  <a:avLst>
                    <a:gd name="adj1" fmla="val 2950000"/>
                  </a:avLst>
                </a:prstGeom>
                <a:ln w="19050">
                  <a:solidFill>
                    <a:schemeClr val="accent5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0" name="Connector: Curved 149"/>
                <p:cNvCxnSpPr>
                  <a:stCxn id="140" idx="3"/>
                  <a:endCxn id="139" idx="3"/>
                </p:cNvCxnSpPr>
                <p:nvPr/>
              </p:nvCxnSpPr>
              <p:spPr>
                <a:xfrm>
                  <a:off x="1236617" y="3138427"/>
                  <a:ext cx="12700" cy="768220"/>
                </a:xfrm>
                <a:prstGeom prst="curvedConnector3">
                  <a:avLst>
                    <a:gd name="adj1" fmla="val 3000000"/>
                  </a:avLst>
                </a:prstGeom>
                <a:ln w="19050">
                  <a:solidFill>
                    <a:schemeClr val="accent5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5" name="Group 134"/>
              <p:cNvGrpSpPr/>
              <p:nvPr/>
            </p:nvGrpSpPr>
            <p:grpSpPr>
              <a:xfrm>
                <a:off x="1190898" y="2692608"/>
                <a:ext cx="58419" cy="1311758"/>
                <a:chOff x="5889186" y="1248788"/>
                <a:chExt cx="58419" cy="1311758"/>
              </a:xfrm>
            </p:grpSpPr>
            <p:cxnSp>
              <p:nvCxnSpPr>
                <p:cNvPr id="145" name="Connector: Curved 144"/>
                <p:cNvCxnSpPr>
                  <a:stCxn id="147" idx="1"/>
                  <a:endCxn id="148" idx="1"/>
                </p:cNvCxnSpPr>
                <p:nvPr/>
              </p:nvCxnSpPr>
              <p:spPr>
                <a:xfrm rot="10800000">
                  <a:off x="5889186" y="1346507"/>
                  <a:ext cx="12700" cy="1116320"/>
                </a:xfrm>
                <a:prstGeom prst="curvedConnector3">
                  <a:avLst>
                    <a:gd name="adj1" fmla="val 4300000"/>
                  </a:avLst>
                </a:prstGeom>
                <a:ln w="19050">
                  <a:solidFill>
                    <a:schemeClr val="accent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Connector: Curved 145"/>
                <p:cNvCxnSpPr>
                  <a:stCxn id="148" idx="3"/>
                  <a:endCxn id="147" idx="3"/>
                </p:cNvCxnSpPr>
                <p:nvPr/>
              </p:nvCxnSpPr>
              <p:spPr>
                <a:xfrm>
                  <a:off x="5934905" y="1346507"/>
                  <a:ext cx="12700" cy="1116320"/>
                </a:xfrm>
                <a:prstGeom prst="curvedConnector3">
                  <a:avLst>
                    <a:gd name="adj1" fmla="val 4300000"/>
                  </a:avLst>
                </a:prstGeom>
                <a:ln w="19050">
                  <a:solidFill>
                    <a:schemeClr val="accent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7" name="Google Shape;898;p88"/>
                <p:cNvSpPr txBox="1"/>
                <p:nvPr/>
              </p:nvSpPr>
              <p:spPr>
                <a:xfrm>
                  <a:off x="5889186" y="2365108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  <p:sp>
              <p:nvSpPr>
                <p:cNvPr id="148" name="Google Shape;898;p88"/>
                <p:cNvSpPr txBox="1"/>
                <p:nvPr/>
              </p:nvSpPr>
              <p:spPr>
                <a:xfrm>
                  <a:off x="5889186" y="1248788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</p:grpSp>
          <p:sp>
            <p:nvSpPr>
              <p:cNvPr id="136" name="Oval 135"/>
              <p:cNvSpPr/>
              <p:nvPr/>
            </p:nvSpPr>
            <p:spPr>
              <a:xfrm>
                <a:off x="388697" y="2188023"/>
                <a:ext cx="1695840" cy="1807446"/>
              </a:xfrm>
              <a:prstGeom prst="ellipse">
                <a:avLst/>
              </a:prstGeom>
              <a:solidFill>
                <a:schemeClr val="bg1">
                  <a:alpha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+mj-lt"/>
                </a:endParaRPr>
              </a:p>
            </p:txBody>
          </p:sp>
          <p:grpSp>
            <p:nvGrpSpPr>
              <p:cNvPr id="137" name="Group 136"/>
              <p:cNvGrpSpPr/>
              <p:nvPr/>
            </p:nvGrpSpPr>
            <p:grpSpPr>
              <a:xfrm>
                <a:off x="1190898" y="2188023"/>
                <a:ext cx="58419" cy="1816343"/>
                <a:chOff x="7482841" y="2111311"/>
                <a:chExt cx="58419" cy="1816343"/>
              </a:xfrm>
            </p:grpSpPr>
            <p:cxnSp>
              <p:nvCxnSpPr>
                <p:cNvPr id="141" name="Connector: Curved 140"/>
                <p:cNvCxnSpPr>
                  <a:stCxn id="143" idx="1"/>
                  <a:endCxn id="144" idx="1"/>
                </p:cNvCxnSpPr>
                <p:nvPr/>
              </p:nvCxnSpPr>
              <p:spPr>
                <a:xfrm rot="10800000">
                  <a:off x="7482841" y="2209031"/>
                  <a:ext cx="12700" cy="1620905"/>
                </a:xfrm>
                <a:prstGeom prst="curvedConnector3">
                  <a:avLst>
                    <a:gd name="adj1" fmla="val 5850000"/>
                  </a:avLst>
                </a:prstGeom>
                <a:ln w="19050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" name="Connector: Curved 141"/>
                <p:cNvCxnSpPr>
                  <a:stCxn id="144" idx="3"/>
                  <a:endCxn id="143" idx="3"/>
                </p:cNvCxnSpPr>
                <p:nvPr/>
              </p:nvCxnSpPr>
              <p:spPr>
                <a:xfrm>
                  <a:off x="7528560" y="2209030"/>
                  <a:ext cx="12700" cy="1620905"/>
                </a:xfrm>
                <a:prstGeom prst="curvedConnector3">
                  <a:avLst>
                    <a:gd name="adj1" fmla="val 6300000"/>
                  </a:avLst>
                </a:prstGeom>
                <a:ln w="19050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3" name="Google Shape;898;p88"/>
                <p:cNvSpPr txBox="1"/>
                <p:nvPr/>
              </p:nvSpPr>
              <p:spPr>
                <a:xfrm>
                  <a:off x="7482841" y="3732216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  <p:sp>
              <p:nvSpPr>
                <p:cNvPr id="144" name="Google Shape;898;p88"/>
                <p:cNvSpPr txBox="1"/>
                <p:nvPr/>
              </p:nvSpPr>
              <p:spPr>
                <a:xfrm>
                  <a:off x="7482841" y="2111311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</p:grpSp>
          <p:grpSp>
            <p:nvGrpSpPr>
              <p:cNvPr id="138" name="Group 137"/>
              <p:cNvGrpSpPr/>
              <p:nvPr/>
            </p:nvGrpSpPr>
            <p:grpSpPr>
              <a:xfrm>
                <a:off x="1190898" y="3040708"/>
                <a:ext cx="45719" cy="963658"/>
                <a:chOff x="5501641" y="2963996"/>
                <a:chExt cx="45719" cy="963658"/>
              </a:xfrm>
            </p:grpSpPr>
            <p:sp>
              <p:nvSpPr>
                <p:cNvPr id="139" name="Google Shape;898;p88"/>
                <p:cNvSpPr txBox="1"/>
                <p:nvPr/>
              </p:nvSpPr>
              <p:spPr>
                <a:xfrm>
                  <a:off x="5501641" y="3732216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  <p:sp>
              <p:nvSpPr>
                <p:cNvPr id="140" name="Google Shape;898;p88"/>
                <p:cNvSpPr txBox="1"/>
                <p:nvPr/>
              </p:nvSpPr>
              <p:spPr>
                <a:xfrm>
                  <a:off x="5501641" y="2963996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</p:grpSp>
        </p:grpSp>
        <p:sp>
          <p:nvSpPr>
            <p:cNvPr id="151" name="Google Shape;898;p88"/>
            <p:cNvSpPr txBox="1"/>
            <p:nvPr/>
          </p:nvSpPr>
          <p:spPr>
            <a:xfrm>
              <a:off x="7436418" y="279815"/>
              <a:ext cx="668161" cy="1069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4" tIns="9144" rIns="9144" bIns="9144" anchor="t" anchorCtr="0">
              <a:spAutoFit/>
            </a:bodyPr>
            <a:lstStyle/>
            <a:p>
              <a:pPr marR="0" lvl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500" b="1" dirty="0">
                  <a:solidFill>
                    <a:schemeClr val="accent4"/>
                  </a:solidFill>
                  <a:latin typeface="+mj-lt"/>
                  <a:ea typeface="Montserrat"/>
                  <a:cs typeface="+mj-lt"/>
                  <a:sym typeface="Montserrat"/>
                </a:rPr>
                <a:t>Maintain</a:t>
              </a:r>
              <a:endParaRPr lang="en-US" sz="500" b="1" dirty="0">
                <a:solidFill>
                  <a:schemeClr val="accent4"/>
                </a:solidFill>
                <a:latin typeface="+mj-lt"/>
                <a:ea typeface="Montserrat"/>
                <a:cs typeface="+mj-lt"/>
                <a:sym typeface="Montserrat"/>
              </a:endParaRPr>
            </a:p>
          </p:txBody>
        </p:sp>
      </p:grpSp>
    </p:spTree>
  </p:cSld>
  <p:clrMapOvr>
    <a:masterClrMapping/>
  </p:clrMapOvr>
  <p:transition spd="med"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3327400" y="2155190"/>
            <a:ext cx="0" cy="1948180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3338195" y="2433955"/>
            <a:ext cx="455295" cy="3460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+mj-lt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338195" y="2814955"/>
            <a:ext cx="530225" cy="3460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+mj-lt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3338195" y="3204845"/>
            <a:ext cx="426085" cy="3460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+mj-lt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4222750" y="2433955"/>
            <a:ext cx="372110" cy="3460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+mj-lt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222750" y="2814955"/>
            <a:ext cx="408305" cy="3460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+mj-lt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222750" y="3204845"/>
            <a:ext cx="466090" cy="3460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+mj-l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5105400" y="2433955"/>
            <a:ext cx="485140" cy="3460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+mj-lt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105400" y="2814955"/>
            <a:ext cx="412115" cy="3460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+mj-lt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5105400" y="3204845"/>
            <a:ext cx="433070" cy="3460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+mj-lt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5988050" y="2433955"/>
            <a:ext cx="320040" cy="3460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+mj-lt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5988050" y="2814955"/>
            <a:ext cx="445135" cy="3460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+mj-lt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5988050" y="3204845"/>
            <a:ext cx="596900" cy="3460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+mj-lt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849110" y="2433955"/>
            <a:ext cx="236855" cy="3460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+mj-lt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6849110" y="2814955"/>
            <a:ext cx="175260" cy="3460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+mj-lt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6849110" y="3204845"/>
            <a:ext cx="699770" cy="3460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+mj-lt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7731760" y="2433955"/>
            <a:ext cx="113030" cy="3460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+mj-lt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7731760" y="2814955"/>
            <a:ext cx="113030" cy="3460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+mj-lt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7731760" y="3204845"/>
            <a:ext cx="839470" cy="3460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+mj-lt"/>
            </a:endParaRPr>
          </a:p>
        </p:txBody>
      </p:sp>
      <p:sp>
        <p:nvSpPr>
          <p:cNvPr id="64" name="Google Shape;898;p88"/>
          <p:cNvSpPr txBox="1"/>
          <p:nvPr/>
        </p:nvSpPr>
        <p:spPr>
          <a:xfrm>
            <a:off x="3150870" y="2489835"/>
            <a:ext cx="120015" cy="160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lvl="7" algn="ctr">
              <a:lnSpc>
                <a:spcPct val="115000"/>
              </a:lnSpc>
            </a:pPr>
            <a:r>
              <a:rPr lang="en-US" sz="800" b="1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A</a:t>
            </a:r>
            <a:endParaRPr lang="en-US" sz="800" b="1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sp>
        <p:nvSpPr>
          <p:cNvPr id="66" name="Google Shape;898;p88"/>
          <p:cNvSpPr txBox="1"/>
          <p:nvPr/>
        </p:nvSpPr>
        <p:spPr>
          <a:xfrm>
            <a:off x="3150870" y="2879725"/>
            <a:ext cx="120015" cy="160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lvl="7" algn="ctr">
              <a:lnSpc>
                <a:spcPct val="115000"/>
              </a:lnSpc>
            </a:pPr>
            <a:r>
              <a:rPr lang="en-US" sz="800" b="1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B</a:t>
            </a:r>
            <a:endParaRPr lang="en-US" sz="800" b="1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sp>
        <p:nvSpPr>
          <p:cNvPr id="67" name="Google Shape;898;p88"/>
          <p:cNvSpPr txBox="1"/>
          <p:nvPr/>
        </p:nvSpPr>
        <p:spPr>
          <a:xfrm>
            <a:off x="3150870" y="3261360"/>
            <a:ext cx="120015" cy="160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lvl="7" algn="ctr">
              <a:lnSpc>
                <a:spcPct val="115000"/>
              </a:lnSpc>
            </a:pPr>
            <a:r>
              <a:rPr lang="en-US" sz="800" b="1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C</a:t>
            </a:r>
            <a:endParaRPr lang="en-US" sz="800" b="1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sp>
        <p:nvSpPr>
          <p:cNvPr id="68" name="Google Shape;898;p88"/>
          <p:cNvSpPr txBox="1"/>
          <p:nvPr/>
        </p:nvSpPr>
        <p:spPr>
          <a:xfrm>
            <a:off x="7959090" y="1890395"/>
            <a:ext cx="447675" cy="160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lvl="7">
              <a:lnSpc>
                <a:spcPct val="115000"/>
              </a:lnSpc>
            </a:pPr>
            <a:r>
              <a:rPr lang="en-US" sz="8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Month 6</a:t>
            </a:r>
            <a:endParaRPr lang="en-US" sz="8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sp>
        <p:nvSpPr>
          <p:cNvPr id="69" name="Google Shape;898;p88"/>
          <p:cNvSpPr txBox="1"/>
          <p:nvPr/>
        </p:nvSpPr>
        <p:spPr>
          <a:xfrm>
            <a:off x="7042150" y="1890395"/>
            <a:ext cx="447675" cy="160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lvl="7">
              <a:lnSpc>
                <a:spcPct val="115000"/>
              </a:lnSpc>
            </a:pPr>
            <a:r>
              <a:rPr lang="en-US" sz="8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Month 5</a:t>
            </a:r>
            <a:endParaRPr lang="en-US" sz="8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sp>
        <p:nvSpPr>
          <p:cNvPr id="70" name="Google Shape;898;p88"/>
          <p:cNvSpPr txBox="1"/>
          <p:nvPr/>
        </p:nvSpPr>
        <p:spPr>
          <a:xfrm>
            <a:off x="6148070" y="1890395"/>
            <a:ext cx="447675" cy="160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lvl="7">
              <a:lnSpc>
                <a:spcPct val="115000"/>
              </a:lnSpc>
            </a:pPr>
            <a:r>
              <a:rPr lang="en-US" sz="8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Month 4</a:t>
            </a:r>
            <a:endParaRPr lang="en-US" sz="8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sp>
        <p:nvSpPr>
          <p:cNvPr id="72" name="Google Shape;898;p88"/>
          <p:cNvSpPr txBox="1"/>
          <p:nvPr/>
        </p:nvSpPr>
        <p:spPr>
          <a:xfrm>
            <a:off x="5212080" y="1890395"/>
            <a:ext cx="447675" cy="160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lvl="7">
              <a:lnSpc>
                <a:spcPct val="115000"/>
              </a:lnSpc>
            </a:pPr>
            <a:r>
              <a:rPr lang="en-US" sz="8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Month 3</a:t>
            </a:r>
            <a:endParaRPr lang="en-US" sz="8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sp>
        <p:nvSpPr>
          <p:cNvPr id="73" name="Google Shape;898;p88"/>
          <p:cNvSpPr txBox="1"/>
          <p:nvPr/>
        </p:nvSpPr>
        <p:spPr>
          <a:xfrm>
            <a:off x="4360545" y="1890395"/>
            <a:ext cx="447675" cy="160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lvl="7">
              <a:lnSpc>
                <a:spcPct val="115000"/>
              </a:lnSpc>
            </a:pPr>
            <a:r>
              <a:rPr lang="en-US" sz="8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Month 2</a:t>
            </a:r>
            <a:endParaRPr lang="en-US" sz="8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sp>
        <p:nvSpPr>
          <p:cNvPr id="80" name="Google Shape;898;p88"/>
          <p:cNvSpPr txBox="1"/>
          <p:nvPr/>
        </p:nvSpPr>
        <p:spPr>
          <a:xfrm>
            <a:off x="3524250" y="1890395"/>
            <a:ext cx="447675" cy="160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lvl="7">
              <a:lnSpc>
                <a:spcPct val="115000"/>
              </a:lnSpc>
            </a:pPr>
            <a:r>
              <a:rPr lang="en-US" sz="8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Month 1</a:t>
            </a:r>
            <a:endParaRPr lang="en-US" sz="8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cxnSp>
        <p:nvCxnSpPr>
          <p:cNvPr id="84" name="Straight Connector 83"/>
          <p:cNvCxnSpPr/>
          <p:nvPr/>
        </p:nvCxnSpPr>
        <p:spPr>
          <a:xfrm>
            <a:off x="3869055" y="2292985"/>
            <a:ext cx="0" cy="1392555"/>
          </a:xfrm>
          <a:prstGeom prst="line">
            <a:avLst/>
          </a:prstGeom>
          <a:ln w="12700">
            <a:solidFill>
              <a:srgbClr val="95710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3729355" y="2292985"/>
            <a:ext cx="0" cy="1392555"/>
          </a:xfrm>
          <a:prstGeom prst="line">
            <a:avLst/>
          </a:prstGeom>
          <a:ln w="12700">
            <a:solidFill>
              <a:srgbClr val="95710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>
            <a:off x="4219575" y="2155190"/>
            <a:ext cx="0" cy="1948180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>
            <a:off x="5105400" y="2155190"/>
            <a:ext cx="0" cy="1948180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5988050" y="2155190"/>
            <a:ext cx="0" cy="1948180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>
            <a:off x="6849110" y="2155190"/>
            <a:ext cx="0" cy="1948180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7731760" y="2155190"/>
            <a:ext cx="0" cy="1948180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 flipH="1">
            <a:off x="3300730" y="4103370"/>
            <a:ext cx="5374005" cy="0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>
            <a:off x="4708525" y="2292985"/>
            <a:ext cx="0" cy="1392555"/>
          </a:xfrm>
          <a:prstGeom prst="line">
            <a:avLst/>
          </a:prstGeom>
          <a:ln w="12700">
            <a:solidFill>
              <a:srgbClr val="95710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>
            <a:off x="4568825" y="2292985"/>
            <a:ext cx="0" cy="1392555"/>
          </a:xfrm>
          <a:prstGeom prst="line">
            <a:avLst/>
          </a:prstGeom>
          <a:ln w="12700">
            <a:solidFill>
              <a:srgbClr val="95710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>
            <a:off x="5624195" y="2292985"/>
            <a:ext cx="0" cy="1392555"/>
          </a:xfrm>
          <a:prstGeom prst="line">
            <a:avLst/>
          </a:prstGeom>
          <a:ln w="12700">
            <a:solidFill>
              <a:srgbClr val="95710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>
            <a:off x="5485130" y="2292985"/>
            <a:ext cx="0" cy="1392555"/>
          </a:xfrm>
          <a:prstGeom prst="line">
            <a:avLst/>
          </a:prstGeom>
          <a:ln w="12700">
            <a:solidFill>
              <a:srgbClr val="95710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>
            <a:off x="6508750" y="2292985"/>
            <a:ext cx="0" cy="1392555"/>
          </a:xfrm>
          <a:prstGeom prst="line">
            <a:avLst/>
          </a:prstGeom>
          <a:ln w="12700">
            <a:solidFill>
              <a:srgbClr val="95710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>
            <a:off x="6369685" y="2292985"/>
            <a:ext cx="0" cy="1392555"/>
          </a:xfrm>
          <a:prstGeom prst="line">
            <a:avLst/>
          </a:prstGeom>
          <a:ln w="12700">
            <a:solidFill>
              <a:srgbClr val="95710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>
            <a:off x="7391400" y="2292985"/>
            <a:ext cx="0" cy="1392555"/>
          </a:xfrm>
          <a:prstGeom prst="line">
            <a:avLst/>
          </a:prstGeom>
          <a:ln w="12700">
            <a:solidFill>
              <a:srgbClr val="95710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>
            <a:off x="7251700" y="2292985"/>
            <a:ext cx="0" cy="1392555"/>
          </a:xfrm>
          <a:prstGeom prst="line">
            <a:avLst/>
          </a:prstGeom>
          <a:ln w="12700">
            <a:solidFill>
              <a:srgbClr val="95710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>
            <a:off x="8256270" y="2292985"/>
            <a:ext cx="0" cy="1392555"/>
          </a:xfrm>
          <a:prstGeom prst="line">
            <a:avLst/>
          </a:prstGeom>
          <a:ln w="12700">
            <a:solidFill>
              <a:srgbClr val="95710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>
            <a:off x="8117205" y="2292985"/>
            <a:ext cx="0" cy="1392555"/>
          </a:xfrm>
          <a:prstGeom prst="line">
            <a:avLst/>
          </a:prstGeom>
          <a:ln w="12700">
            <a:solidFill>
              <a:srgbClr val="95710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3740150" y="2292985"/>
            <a:ext cx="121920" cy="1402080"/>
          </a:xfrm>
          <a:prstGeom prst="rect">
            <a:avLst/>
          </a:prstGeom>
          <a:solidFill>
            <a:schemeClr val="accent3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+mj-lt"/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4575810" y="2292985"/>
            <a:ext cx="121920" cy="1402080"/>
          </a:xfrm>
          <a:prstGeom prst="rect">
            <a:avLst/>
          </a:prstGeom>
          <a:solidFill>
            <a:schemeClr val="accent3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+mj-lt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5492115" y="2292985"/>
            <a:ext cx="121920" cy="1402080"/>
          </a:xfrm>
          <a:prstGeom prst="rect">
            <a:avLst/>
          </a:prstGeom>
          <a:solidFill>
            <a:schemeClr val="accent3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+mj-lt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6378575" y="2292985"/>
            <a:ext cx="121920" cy="1402080"/>
          </a:xfrm>
          <a:prstGeom prst="rect">
            <a:avLst/>
          </a:prstGeom>
          <a:solidFill>
            <a:schemeClr val="accent3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+mj-lt"/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7265670" y="2292985"/>
            <a:ext cx="121920" cy="1402080"/>
          </a:xfrm>
          <a:prstGeom prst="rect">
            <a:avLst/>
          </a:prstGeom>
          <a:solidFill>
            <a:schemeClr val="accent3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+mj-lt"/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8122285" y="2292985"/>
            <a:ext cx="121920" cy="1402080"/>
          </a:xfrm>
          <a:prstGeom prst="rect">
            <a:avLst/>
          </a:prstGeom>
          <a:solidFill>
            <a:schemeClr val="accent3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+mj-lt"/>
            </a:endParaRPr>
          </a:p>
        </p:txBody>
      </p:sp>
      <p:sp>
        <p:nvSpPr>
          <p:cNvPr id="63" name="Google Shape;898;p88"/>
          <p:cNvSpPr txBox="1"/>
          <p:nvPr/>
        </p:nvSpPr>
        <p:spPr>
          <a:xfrm>
            <a:off x="3211127" y="1657666"/>
            <a:ext cx="1357862" cy="195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lvl="7">
              <a:lnSpc>
                <a:spcPct val="115000"/>
              </a:lnSpc>
            </a:pP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Prediction Count</a:t>
            </a:r>
            <a:endParaRPr lang="en-US" sz="10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cxnSp>
        <p:nvCxnSpPr>
          <p:cNvPr id="65" name="Straight Arrow Connector 64"/>
          <p:cNvCxnSpPr/>
          <p:nvPr/>
        </p:nvCxnSpPr>
        <p:spPr>
          <a:xfrm>
            <a:off x="3729488" y="4321572"/>
            <a:ext cx="4442504" cy="0"/>
          </a:xfrm>
          <a:prstGeom prst="straightConnector1">
            <a:avLst/>
          </a:prstGeom>
          <a:ln w="19050">
            <a:solidFill>
              <a:schemeClr val="accent6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Predictions</a:t>
            </a:r>
            <a:endParaRPr lang="en-US" dirty="0"/>
          </a:p>
        </p:txBody>
      </p:sp>
      <p:sp>
        <p:nvSpPr>
          <p:cNvPr id="115" name="Google Shape;898;p88"/>
          <p:cNvSpPr txBox="1"/>
          <p:nvPr/>
        </p:nvSpPr>
        <p:spPr>
          <a:xfrm>
            <a:off x="627286" y="902716"/>
            <a:ext cx="5705557" cy="372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Watching the distribution and frequencies of model predictions over time can </a:t>
            </a:r>
            <a:r>
              <a:rPr lang="en-US" sz="1000" b="1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help identify warning signs </a:t>
            </a: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of model performance degradation.</a:t>
            </a:r>
            <a:endParaRPr lang="en-US" sz="10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6546215" y="3169920"/>
            <a:ext cx="74930" cy="43434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+mj-lt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6215380" y="2388870"/>
            <a:ext cx="117475" cy="43434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+mj-lt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6965950" y="2388870"/>
            <a:ext cx="166370" cy="80645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+mj-lt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7490460" y="3169920"/>
            <a:ext cx="102235" cy="43434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+mj-lt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7781290" y="2388870"/>
            <a:ext cx="125730" cy="80645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+mj-lt"/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8502650" y="3169920"/>
            <a:ext cx="112395" cy="43434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+mj-lt"/>
            </a:endParaRPr>
          </a:p>
        </p:txBody>
      </p:sp>
      <p:grpSp>
        <p:nvGrpSpPr>
          <p:cNvPr id="51" name="Group 50"/>
          <p:cNvGrpSpPr/>
          <p:nvPr/>
        </p:nvGrpSpPr>
        <p:grpSpPr>
          <a:xfrm>
            <a:off x="3454307" y="4463144"/>
            <a:ext cx="1035836" cy="179556"/>
            <a:chOff x="3454307" y="4463144"/>
            <a:chExt cx="1035836" cy="179556"/>
          </a:xfrm>
        </p:grpSpPr>
        <p:sp>
          <p:nvSpPr>
            <p:cNvPr id="109" name="Google Shape;898;p88"/>
            <p:cNvSpPr txBox="1"/>
            <p:nvPr/>
          </p:nvSpPr>
          <p:spPr>
            <a:xfrm>
              <a:off x="3586958" y="4463144"/>
              <a:ext cx="903185" cy="1600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4" tIns="9144" rIns="9144" bIns="9144" anchor="t" anchorCtr="0">
              <a:spAutoFit/>
            </a:bodyPr>
            <a:lstStyle/>
            <a:p>
              <a:pPr lvl="7">
                <a:lnSpc>
                  <a:spcPct val="115000"/>
                </a:lnSpc>
              </a:pPr>
              <a:r>
                <a:rPr lang="en-US" sz="800" dirty="0">
                  <a:solidFill>
                    <a:schemeClr val="accent6"/>
                  </a:solidFill>
                  <a:latin typeface="+mj-lt"/>
                  <a:ea typeface="Montserrat"/>
                  <a:cs typeface="+mj-lt"/>
                  <a:sym typeface="Montserrat"/>
                </a:rPr>
                <a:t>Expected Range</a:t>
              </a:r>
              <a:endParaRPr lang="en-US" sz="8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endParaRPr>
            </a:p>
          </p:txBody>
        </p:sp>
        <p:grpSp>
          <p:nvGrpSpPr>
            <p:cNvPr id="50" name="Group 49"/>
            <p:cNvGrpSpPr/>
            <p:nvPr/>
          </p:nvGrpSpPr>
          <p:grpSpPr>
            <a:xfrm>
              <a:off x="3454307" y="4506625"/>
              <a:ext cx="92490" cy="136075"/>
              <a:chOff x="3454307" y="4506625"/>
              <a:chExt cx="92490" cy="136075"/>
            </a:xfrm>
          </p:grpSpPr>
          <p:grpSp>
            <p:nvGrpSpPr>
              <p:cNvPr id="108" name="Group 107"/>
              <p:cNvGrpSpPr/>
              <p:nvPr/>
            </p:nvGrpSpPr>
            <p:grpSpPr>
              <a:xfrm rot="16200000">
                <a:off x="3432514" y="4528418"/>
                <a:ext cx="136075" cy="92490"/>
                <a:chOff x="3366744" y="4698184"/>
                <a:chExt cx="136075" cy="92490"/>
              </a:xfrm>
            </p:grpSpPr>
            <p:cxnSp>
              <p:nvCxnSpPr>
                <p:cNvPr id="97" name="Straight Connector 96"/>
                <p:cNvCxnSpPr/>
                <p:nvPr/>
              </p:nvCxnSpPr>
              <p:spPr>
                <a:xfrm>
                  <a:off x="3366745" y="4698184"/>
                  <a:ext cx="136074" cy="0"/>
                </a:xfrm>
                <a:prstGeom prst="line">
                  <a:avLst/>
                </a:prstGeom>
                <a:ln w="12700">
                  <a:solidFill>
                    <a:srgbClr val="957104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Straight Connector 97"/>
                <p:cNvCxnSpPr/>
                <p:nvPr/>
              </p:nvCxnSpPr>
              <p:spPr>
                <a:xfrm>
                  <a:off x="3366744" y="4790674"/>
                  <a:ext cx="131312" cy="0"/>
                </a:xfrm>
                <a:prstGeom prst="line">
                  <a:avLst/>
                </a:prstGeom>
                <a:ln w="12700">
                  <a:solidFill>
                    <a:srgbClr val="957104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2" name="Rectangle 131"/>
              <p:cNvSpPr/>
              <p:nvPr/>
            </p:nvSpPr>
            <p:spPr>
              <a:xfrm>
                <a:off x="3465074" y="4506626"/>
                <a:ext cx="81723" cy="136074"/>
              </a:xfrm>
              <a:prstGeom prst="rect">
                <a:avLst/>
              </a:prstGeom>
              <a:solidFill>
                <a:schemeClr val="accent3">
                  <a:lumMod val="50000"/>
                  <a:alpha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+mj-lt"/>
                </a:endParaRPr>
              </a:p>
            </p:txBody>
          </p:sp>
        </p:grpSp>
      </p:grpSp>
      <p:grpSp>
        <p:nvGrpSpPr>
          <p:cNvPr id="54" name="Group 53"/>
          <p:cNvGrpSpPr/>
          <p:nvPr/>
        </p:nvGrpSpPr>
        <p:grpSpPr>
          <a:xfrm>
            <a:off x="7331103" y="141172"/>
            <a:ext cx="914400" cy="914400"/>
            <a:chOff x="7331103" y="141172"/>
            <a:chExt cx="914400" cy="914400"/>
          </a:xfrm>
        </p:grpSpPr>
        <p:grpSp>
          <p:nvGrpSpPr>
            <p:cNvPr id="133" name="Group 132"/>
            <p:cNvGrpSpPr/>
            <p:nvPr/>
          </p:nvGrpSpPr>
          <p:grpSpPr>
            <a:xfrm>
              <a:off x="7331103" y="141172"/>
              <a:ext cx="914400" cy="914400"/>
              <a:chOff x="388697" y="2188023"/>
              <a:chExt cx="1695840" cy="1816343"/>
            </a:xfrm>
          </p:grpSpPr>
          <p:grpSp>
            <p:nvGrpSpPr>
              <p:cNvPr id="134" name="Group 133"/>
              <p:cNvGrpSpPr/>
              <p:nvPr/>
            </p:nvGrpSpPr>
            <p:grpSpPr>
              <a:xfrm>
                <a:off x="1190898" y="3138427"/>
                <a:ext cx="58419" cy="768220"/>
                <a:chOff x="1190898" y="3138427"/>
                <a:chExt cx="58419" cy="768220"/>
              </a:xfrm>
            </p:grpSpPr>
            <p:cxnSp>
              <p:nvCxnSpPr>
                <p:cNvPr id="149" name="Connector: Curved 148"/>
                <p:cNvCxnSpPr>
                  <a:stCxn id="139" idx="1"/>
                  <a:endCxn id="140" idx="1"/>
                </p:cNvCxnSpPr>
                <p:nvPr/>
              </p:nvCxnSpPr>
              <p:spPr>
                <a:xfrm rot="10800000">
                  <a:off x="1190898" y="3138427"/>
                  <a:ext cx="12700" cy="768220"/>
                </a:xfrm>
                <a:prstGeom prst="curvedConnector3">
                  <a:avLst>
                    <a:gd name="adj1" fmla="val 2950000"/>
                  </a:avLst>
                </a:prstGeom>
                <a:ln w="19050">
                  <a:solidFill>
                    <a:schemeClr val="accent5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0" name="Connector: Curved 149"/>
                <p:cNvCxnSpPr>
                  <a:stCxn id="140" idx="3"/>
                  <a:endCxn id="139" idx="3"/>
                </p:cNvCxnSpPr>
                <p:nvPr/>
              </p:nvCxnSpPr>
              <p:spPr>
                <a:xfrm>
                  <a:off x="1236617" y="3138427"/>
                  <a:ext cx="12700" cy="768220"/>
                </a:xfrm>
                <a:prstGeom prst="curvedConnector3">
                  <a:avLst>
                    <a:gd name="adj1" fmla="val 3000000"/>
                  </a:avLst>
                </a:prstGeom>
                <a:ln w="19050">
                  <a:solidFill>
                    <a:schemeClr val="accent5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5" name="Group 134"/>
              <p:cNvGrpSpPr/>
              <p:nvPr/>
            </p:nvGrpSpPr>
            <p:grpSpPr>
              <a:xfrm>
                <a:off x="1190898" y="2692608"/>
                <a:ext cx="58419" cy="1311758"/>
                <a:chOff x="5889186" y="1248788"/>
                <a:chExt cx="58419" cy="1311758"/>
              </a:xfrm>
            </p:grpSpPr>
            <p:cxnSp>
              <p:nvCxnSpPr>
                <p:cNvPr id="145" name="Connector: Curved 144"/>
                <p:cNvCxnSpPr>
                  <a:stCxn id="147" idx="1"/>
                  <a:endCxn id="148" idx="1"/>
                </p:cNvCxnSpPr>
                <p:nvPr/>
              </p:nvCxnSpPr>
              <p:spPr>
                <a:xfrm rot="10800000">
                  <a:off x="5889186" y="1346507"/>
                  <a:ext cx="12700" cy="1116320"/>
                </a:xfrm>
                <a:prstGeom prst="curvedConnector3">
                  <a:avLst>
                    <a:gd name="adj1" fmla="val 4300000"/>
                  </a:avLst>
                </a:prstGeom>
                <a:ln w="19050">
                  <a:solidFill>
                    <a:schemeClr val="accent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Connector: Curved 145"/>
                <p:cNvCxnSpPr>
                  <a:stCxn id="148" idx="3"/>
                  <a:endCxn id="147" idx="3"/>
                </p:cNvCxnSpPr>
                <p:nvPr/>
              </p:nvCxnSpPr>
              <p:spPr>
                <a:xfrm>
                  <a:off x="5934905" y="1346507"/>
                  <a:ext cx="12700" cy="1116320"/>
                </a:xfrm>
                <a:prstGeom prst="curvedConnector3">
                  <a:avLst>
                    <a:gd name="adj1" fmla="val 4300000"/>
                  </a:avLst>
                </a:prstGeom>
                <a:ln w="19050">
                  <a:solidFill>
                    <a:schemeClr val="accent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7" name="Google Shape;898;p88"/>
                <p:cNvSpPr txBox="1"/>
                <p:nvPr/>
              </p:nvSpPr>
              <p:spPr>
                <a:xfrm>
                  <a:off x="5889186" y="2365108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  <p:sp>
              <p:nvSpPr>
                <p:cNvPr id="148" name="Google Shape;898;p88"/>
                <p:cNvSpPr txBox="1"/>
                <p:nvPr/>
              </p:nvSpPr>
              <p:spPr>
                <a:xfrm>
                  <a:off x="5889186" y="1248788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</p:grpSp>
          <p:sp>
            <p:nvSpPr>
              <p:cNvPr id="136" name="Oval 135"/>
              <p:cNvSpPr/>
              <p:nvPr/>
            </p:nvSpPr>
            <p:spPr>
              <a:xfrm>
                <a:off x="388697" y="2188023"/>
                <a:ext cx="1695840" cy="1807446"/>
              </a:xfrm>
              <a:prstGeom prst="ellipse">
                <a:avLst/>
              </a:prstGeom>
              <a:solidFill>
                <a:schemeClr val="bg1">
                  <a:alpha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+mj-lt"/>
                </a:endParaRPr>
              </a:p>
            </p:txBody>
          </p:sp>
          <p:grpSp>
            <p:nvGrpSpPr>
              <p:cNvPr id="137" name="Group 136"/>
              <p:cNvGrpSpPr/>
              <p:nvPr/>
            </p:nvGrpSpPr>
            <p:grpSpPr>
              <a:xfrm>
                <a:off x="1190898" y="2188023"/>
                <a:ext cx="58419" cy="1816343"/>
                <a:chOff x="7482841" y="2111311"/>
                <a:chExt cx="58419" cy="1816343"/>
              </a:xfrm>
            </p:grpSpPr>
            <p:cxnSp>
              <p:nvCxnSpPr>
                <p:cNvPr id="141" name="Connector: Curved 140"/>
                <p:cNvCxnSpPr>
                  <a:stCxn id="143" idx="1"/>
                  <a:endCxn id="144" idx="1"/>
                </p:cNvCxnSpPr>
                <p:nvPr/>
              </p:nvCxnSpPr>
              <p:spPr>
                <a:xfrm rot="10800000">
                  <a:off x="7482841" y="2209031"/>
                  <a:ext cx="12700" cy="1620905"/>
                </a:xfrm>
                <a:prstGeom prst="curvedConnector3">
                  <a:avLst>
                    <a:gd name="adj1" fmla="val 5850000"/>
                  </a:avLst>
                </a:prstGeom>
                <a:ln w="19050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" name="Connector: Curved 141"/>
                <p:cNvCxnSpPr>
                  <a:stCxn id="144" idx="3"/>
                  <a:endCxn id="143" idx="3"/>
                </p:cNvCxnSpPr>
                <p:nvPr/>
              </p:nvCxnSpPr>
              <p:spPr>
                <a:xfrm>
                  <a:off x="7528560" y="2209030"/>
                  <a:ext cx="12700" cy="1620905"/>
                </a:xfrm>
                <a:prstGeom prst="curvedConnector3">
                  <a:avLst>
                    <a:gd name="adj1" fmla="val 6300000"/>
                  </a:avLst>
                </a:prstGeom>
                <a:ln w="19050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3" name="Google Shape;898;p88"/>
                <p:cNvSpPr txBox="1"/>
                <p:nvPr/>
              </p:nvSpPr>
              <p:spPr>
                <a:xfrm>
                  <a:off x="7482841" y="3732216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  <p:sp>
              <p:nvSpPr>
                <p:cNvPr id="144" name="Google Shape;898;p88"/>
                <p:cNvSpPr txBox="1"/>
                <p:nvPr/>
              </p:nvSpPr>
              <p:spPr>
                <a:xfrm>
                  <a:off x="7482841" y="2111311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</p:grpSp>
          <p:grpSp>
            <p:nvGrpSpPr>
              <p:cNvPr id="138" name="Group 137"/>
              <p:cNvGrpSpPr/>
              <p:nvPr/>
            </p:nvGrpSpPr>
            <p:grpSpPr>
              <a:xfrm>
                <a:off x="1190898" y="3040708"/>
                <a:ext cx="45719" cy="963658"/>
                <a:chOff x="5501641" y="2963996"/>
                <a:chExt cx="45719" cy="963658"/>
              </a:xfrm>
            </p:grpSpPr>
            <p:sp>
              <p:nvSpPr>
                <p:cNvPr id="139" name="Google Shape;898;p88"/>
                <p:cNvSpPr txBox="1"/>
                <p:nvPr/>
              </p:nvSpPr>
              <p:spPr>
                <a:xfrm>
                  <a:off x="5501641" y="3732216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  <p:sp>
              <p:nvSpPr>
                <p:cNvPr id="140" name="Google Shape;898;p88"/>
                <p:cNvSpPr txBox="1"/>
                <p:nvPr/>
              </p:nvSpPr>
              <p:spPr>
                <a:xfrm>
                  <a:off x="5501641" y="2963996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</p:grpSp>
        </p:grpSp>
        <p:sp>
          <p:nvSpPr>
            <p:cNvPr id="151" name="Google Shape;898;p88"/>
            <p:cNvSpPr txBox="1"/>
            <p:nvPr/>
          </p:nvSpPr>
          <p:spPr>
            <a:xfrm>
              <a:off x="7436418" y="279815"/>
              <a:ext cx="668161" cy="1069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4" tIns="9144" rIns="9144" bIns="9144" anchor="t" anchorCtr="0">
              <a:spAutoFit/>
            </a:bodyPr>
            <a:lstStyle/>
            <a:p>
              <a:pPr marR="0" lvl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500" b="1" dirty="0">
                  <a:solidFill>
                    <a:schemeClr val="accent4"/>
                  </a:solidFill>
                  <a:latin typeface="+mj-lt"/>
                  <a:ea typeface="Montserrat"/>
                  <a:cs typeface="+mj-lt"/>
                  <a:sym typeface="Montserrat"/>
                </a:rPr>
                <a:t>Maintain</a:t>
              </a:r>
              <a:endParaRPr lang="en-US" sz="500" b="1" dirty="0">
                <a:solidFill>
                  <a:schemeClr val="accent4"/>
                </a:solidFill>
                <a:latin typeface="+mj-lt"/>
                <a:ea typeface="Montserrat"/>
                <a:cs typeface="+mj-lt"/>
                <a:sym typeface="Montserrat"/>
              </a:endParaRPr>
            </a:p>
          </p:txBody>
        </p:sp>
      </p:grpSp>
    </p:spTree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93100" y="420575"/>
            <a:ext cx="8181300" cy="502800"/>
          </a:xfrm>
        </p:spPr>
        <p:txBody>
          <a:bodyPr/>
          <a:lstStyle/>
          <a:p>
            <a:r>
              <a:rPr lang="en-US" dirty="0"/>
              <a:t>Agenda</a:t>
            </a:r>
            <a:endParaRPr lang="en-US" dirty="0"/>
          </a:p>
        </p:txBody>
      </p:sp>
      <p:sp>
        <p:nvSpPr>
          <p:cNvPr id="5" name="Google Shape;898;p88"/>
          <p:cNvSpPr txBox="1"/>
          <p:nvPr/>
        </p:nvSpPr>
        <p:spPr>
          <a:xfrm>
            <a:off x="644334" y="1235229"/>
            <a:ext cx="3235516" cy="1254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1. MLOps overview</a:t>
            </a:r>
            <a:endParaRPr lang="en-US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2. Roles &amp; responsibilities</a:t>
            </a:r>
            <a:endParaRPr lang="en-US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3. Maintenance step</a:t>
            </a:r>
            <a:endParaRPr lang="en-US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4. Serving step</a:t>
            </a:r>
            <a:endParaRPr lang="en-US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5. Build step</a:t>
            </a:r>
            <a:endParaRPr lang="en-US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</p:spTree>
  </p:cSld>
  <p:clrMapOvr>
    <a:masterClrMapping/>
  </p:clrMapOvr>
  <p:transition spd="med"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52"/>
          <p:cNvGrpSpPr/>
          <p:nvPr/>
        </p:nvGrpSpPr>
        <p:grpSpPr>
          <a:xfrm>
            <a:off x="3151163" y="1890125"/>
            <a:ext cx="5523237" cy="2212973"/>
            <a:chOff x="3151163" y="1890125"/>
            <a:chExt cx="5523237" cy="2212973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3327595" y="2155112"/>
              <a:ext cx="0" cy="1947986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/>
            <p:cNvSpPr/>
            <p:nvPr/>
          </p:nvSpPr>
          <p:spPr>
            <a:xfrm>
              <a:off x="3338444" y="2434025"/>
              <a:ext cx="455359" cy="34606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  <a:cs typeface="+mj-lt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338443" y="2814825"/>
              <a:ext cx="530111" cy="34606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  <a:cs typeface="+mj-lt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338444" y="3205152"/>
              <a:ext cx="425864" cy="34606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  <a:cs typeface="+mj-lt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4222876" y="2434025"/>
              <a:ext cx="372166" cy="34606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  <a:cs typeface="+mj-lt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4222877" y="2814825"/>
              <a:ext cx="408508" cy="34606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  <a:cs typeface="+mj-lt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222876" y="3205152"/>
              <a:ext cx="466205" cy="34606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  <a:cs typeface="+mj-lt"/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5105504" y="2434026"/>
              <a:ext cx="485160" cy="34606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  <a:cs typeface="+mj-lt"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5105502" y="2814824"/>
              <a:ext cx="411925" cy="34606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  <a:cs typeface="+mj-lt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5105503" y="3205152"/>
              <a:ext cx="432761" cy="34606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  <a:cs typeface="+mj-lt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5988130" y="2434026"/>
              <a:ext cx="319810" cy="34606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  <a:cs typeface="+mj-lt"/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5988131" y="2814826"/>
              <a:ext cx="445409" cy="34606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  <a:cs typeface="+mj-lt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5988129" y="3205152"/>
              <a:ext cx="596644" cy="34606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  <a:cs typeface="+mj-lt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6849408" y="2434024"/>
              <a:ext cx="236907" cy="34606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  <a:cs typeface="+mj-lt"/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6849408" y="2814824"/>
              <a:ext cx="175049" cy="34606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  <a:cs typeface="+mj-lt"/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6849406" y="3205151"/>
              <a:ext cx="699496" cy="34606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  <a:cs typeface="+mj-lt"/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7732037" y="2434024"/>
              <a:ext cx="112954" cy="34606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  <a:cs typeface="+mj-lt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7732037" y="2814824"/>
              <a:ext cx="112954" cy="34606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  <a:cs typeface="+mj-lt"/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7732037" y="3205151"/>
              <a:ext cx="839441" cy="34606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  <a:cs typeface="+mj-lt"/>
              </a:endParaRPr>
            </a:p>
          </p:txBody>
        </p:sp>
        <p:sp>
          <p:nvSpPr>
            <p:cNvPr id="64" name="Google Shape;898;p88"/>
            <p:cNvSpPr txBox="1"/>
            <p:nvPr/>
          </p:nvSpPr>
          <p:spPr>
            <a:xfrm>
              <a:off x="3151163" y="2489978"/>
              <a:ext cx="119929" cy="1600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4" tIns="9144" rIns="9144" bIns="9144" anchor="t" anchorCtr="0">
              <a:spAutoFit/>
            </a:bodyPr>
            <a:lstStyle/>
            <a:p>
              <a:pPr lvl="7" algn="ctr">
                <a:lnSpc>
                  <a:spcPct val="115000"/>
                </a:lnSpc>
              </a:pPr>
              <a:r>
                <a:rPr lang="en-US" sz="800" b="1" dirty="0">
                  <a:solidFill>
                    <a:schemeClr val="accent6"/>
                  </a:solidFill>
                  <a:latin typeface="+mj-lt"/>
                  <a:ea typeface="Montserrat"/>
                  <a:cs typeface="+mj-lt"/>
                  <a:sym typeface="Montserrat"/>
                </a:rPr>
                <a:t>A</a:t>
              </a:r>
              <a:endParaRPr lang="en-US" sz="800" b="1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endParaRPr>
            </a:p>
          </p:txBody>
        </p:sp>
        <p:sp>
          <p:nvSpPr>
            <p:cNvPr id="66" name="Google Shape;898;p88"/>
            <p:cNvSpPr txBox="1"/>
            <p:nvPr/>
          </p:nvSpPr>
          <p:spPr>
            <a:xfrm>
              <a:off x="3151163" y="2879578"/>
              <a:ext cx="119929" cy="1600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4" tIns="9144" rIns="9144" bIns="9144" anchor="t" anchorCtr="0">
              <a:spAutoFit/>
            </a:bodyPr>
            <a:lstStyle/>
            <a:p>
              <a:pPr lvl="7" algn="ctr">
                <a:lnSpc>
                  <a:spcPct val="115000"/>
                </a:lnSpc>
              </a:pPr>
              <a:r>
                <a:rPr lang="en-US" sz="800" b="1" dirty="0">
                  <a:solidFill>
                    <a:schemeClr val="accent6"/>
                  </a:solidFill>
                  <a:latin typeface="+mj-lt"/>
                  <a:ea typeface="Montserrat"/>
                  <a:cs typeface="+mj-lt"/>
                  <a:sym typeface="Montserrat"/>
                </a:rPr>
                <a:t>B</a:t>
              </a:r>
              <a:endParaRPr lang="en-US" sz="800" b="1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endParaRPr>
            </a:p>
          </p:txBody>
        </p:sp>
        <p:sp>
          <p:nvSpPr>
            <p:cNvPr id="67" name="Google Shape;898;p88"/>
            <p:cNvSpPr txBox="1"/>
            <p:nvPr/>
          </p:nvSpPr>
          <p:spPr>
            <a:xfrm>
              <a:off x="3151163" y="3261105"/>
              <a:ext cx="119929" cy="1600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4" tIns="9144" rIns="9144" bIns="9144" anchor="t" anchorCtr="0">
              <a:spAutoFit/>
            </a:bodyPr>
            <a:lstStyle/>
            <a:p>
              <a:pPr lvl="7" algn="ctr">
                <a:lnSpc>
                  <a:spcPct val="115000"/>
                </a:lnSpc>
              </a:pPr>
              <a:r>
                <a:rPr lang="en-US" sz="800" b="1" dirty="0">
                  <a:solidFill>
                    <a:schemeClr val="accent6"/>
                  </a:solidFill>
                  <a:latin typeface="+mj-lt"/>
                  <a:ea typeface="Montserrat"/>
                  <a:cs typeface="+mj-lt"/>
                  <a:sym typeface="Montserrat"/>
                </a:rPr>
                <a:t>C</a:t>
              </a:r>
              <a:endParaRPr lang="en-US" sz="800" b="1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endParaRPr>
            </a:p>
          </p:txBody>
        </p:sp>
        <p:sp>
          <p:nvSpPr>
            <p:cNvPr id="68" name="Google Shape;898;p88"/>
            <p:cNvSpPr txBox="1"/>
            <p:nvPr/>
          </p:nvSpPr>
          <p:spPr>
            <a:xfrm>
              <a:off x="7959004" y="1890125"/>
              <a:ext cx="447927" cy="1600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4" tIns="9144" rIns="9144" bIns="9144" anchor="t" anchorCtr="0">
              <a:spAutoFit/>
            </a:bodyPr>
            <a:lstStyle/>
            <a:p>
              <a:pPr lvl="7">
                <a:lnSpc>
                  <a:spcPct val="115000"/>
                </a:lnSpc>
              </a:pPr>
              <a:r>
                <a:rPr lang="en-US" sz="800" dirty="0">
                  <a:solidFill>
                    <a:schemeClr val="accent6"/>
                  </a:solidFill>
                  <a:latin typeface="+mj-lt"/>
                  <a:ea typeface="Montserrat"/>
                  <a:cs typeface="+mj-lt"/>
                  <a:sym typeface="Montserrat"/>
                </a:rPr>
                <a:t>Month 6</a:t>
              </a:r>
              <a:endParaRPr lang="en-US" sz="8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endParaRPr>
            </a:p>
          </p:txBody>
        </p:sp>
        <p:sp>
          <p:nvSpPr>
            <p:cNvPr id="69" name="Google Shape;898;p88"/>
            <p:cNvSpPr txBox="1"/>
            <p:nvPr/>
          </p:nvSpPr>
          <p:spPr>
            <a:xfrm>
              <a:off x="7042325" y="1890125"/>
              <a:ext cx="447927" cy="1600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4" tIns="9144" rIns="9144" bIns="9144" anchor="t" anchorCtr="0">
              <a:spAutoFit/>
            </a:bodyPr>
            <a:lstStyle/>
            <a:p>
              <a:pPr lvl="7">
                <a:lnSpc>
                  <a:spcPct val="115000"/>
                </a:lnSpc>
              </a:pPr>
              <a:r>
                <a:rPr lang="en-US" sz="800" dirty="0">
                  <a:solidFill>
                    <a:schemeClr val="accent6"/>
                  </a:solidFill>
                  <a:latin typeface="+mj-lt"/>
                  <a:ea typeface="Montserrat"/>
                  <a:cs typeface="+mj-lt"/>
                  <a:sym typeface="Montserrat"/>
                </a:rPr>
                <a:t>Month 5</a:t>
              </a:r>
              <a:endParaRPr lang="en-US" sz="8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endParaRPr>
            </a:p>
          </p:txBody>
        </p:sp>
        <p:sp>
          <p:nvSpPr>
            <p:cNvPr id="70" name="Google Shape;898;p88"/>
            <p:cNvSpPr txBox="1"/>
            <p:nvPr/>
          </p:nvSpPr>
          <p:spPr>
            <a:xfrm>
              <a:off x="6147894" y="1890125"/>
              <a:ext cx="447927" cy="1600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4" tIns="9144" rIns="9144" bIns="9144" anchor="t" anchorCtr="0">
              <a:spAutoFit/>
            </a:bodyPr>
            <a:lstStyle/>
            <a:p>
              <a:pPr lvl="7">
                <a:lnSpc>
                  <a:spcPct val="115000"/>
                </a:lnSpc>
              </a:pPr>
              <a:r>
                <a:rPr lang="en-US" sz="800" dirty="0">
                  <a:solidFill>
                    <a:schemeClr val="accent6"/>
                  </a:solidFill>
                  <a:latin typeface="+mj-lt"/>
                  <a:ea typeface="Montserrat"/>
                  <a:cs typeface="+mj-lt"/>
                  <a:sym typeface="Montserrat"/>
                </a:rPr>
                <a:t>Month 4</a:t>
              </a:r>
              <a:endParaRPr lang="en-US" sz="8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endParaRPr>
            </a:p>
          </p:txBody>
        </p:sp>
        <p:sp>
          <p:nvSpPr>
            <p:cNvPr id="72" name="Google Shape;898;p88"/>
            <p:cNvSpPr txBox="1"/>
            <p:nvPr/>
          </p:nvSpPr>
          <p:spPr>
            <a:xfrm>
              <a:off x="5212341" y="1890125"/>
              <a:ext cx="447927" cy="1600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4" tIns="9144" rIns="9144" bIns="9144" anchor="t" anchorCtr="0">
              <a:spAutoFit/>
            </a:bodyPr>
            <a:lstStyle/>
            <a:p>
              <a:pPr lvl="7">
                <a:lnSpc>
                  <a:spcPct val="115000"/>
                </a:lnSpc>
              </a:pPr>
              <a:r>
                <a:rPr lang="en-US" sz="800" dirty="0">
                  <a:solidFill>
                    <a:schemeClr val="accent6"/>
                  </a:solidFill>
                  <a:latin typeface="+mj-lt"/>
                  <a:ea typeface="Montserrat"/>
                  <a:cs typeface="+mj-lt"/>
                  <a:sym typeface="Montserrat"/>
                </a:rPr>
                <a:t>Month 3</a:t>
              </a:r>
              <a:endParaRPr lang="en-US" sz="8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endParaRPr>
            </a:p>
          </p:txBody>
        </p:sp>
        <p:sp>
          <p:nvSpPr>
            <p:cNvPr id="73" name="Google Shape;898;p88"/>
            <p:cNvSpPr txBox="1"/>
            <p:nvPr/>
          </p:nvSpPr>
          <p:spPr>
            <a:xfrm>
              <a:off x="4360287" y="1890125"/>
              <a:ext cx="447927" cy="1600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4" tIns="9144" rIns="9144" bIns="9144" anchor="t" anchorCtr="0">
              <a:spAutoFit/>
            </a:bodyPr>
            <a:lstStyle/>
            <a:p>
              <a:pPr lvl="7">
                <a:lnSpc>
                  <a:spcPct val="115000"/>
                </a:lnSpc>
              </a:pPr>
              <a:r>
                <a:rPr lang="en-US" sz="800" dirty="0">
                  <a:solidFill>
                    <a:schemeClr val="accent6"/>
                  </a:solidFill>
                  <a:latin typeface="+mj-lt"/>
                  <a:ea typeface="Montserrat"/>
                  <a:cs typeface="+mj-lt"/>
                  <a:sym typeface="Montserrat"/>
                </a:rPr>
                <a:t>Month 2</a:t>
              </a:r>
              <a:endParaRPr lang="en-US" sz="8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endParaRPr>
            </a:p>
          </p:txBody>
        </p:sp>
        <p:sp>
          <p:nvSpPr>
            <p:cNvPr id="80" name="Google Shape;898;p88"/>
            <p:cNvSpPr txBox="1"/>
            <p:nvPr/>
          </p:nvSpPr>
          <p:spPr>
            <a:xfrm>
              <a:off x="3524298" y="1890125"/>
              <a:ext cx="447927" cy="1600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4" tIns="9144" rIns="9144" bIns="9144" anchor="t" anchorCtr="0">
              <a:spAutoFit/>
            </a:bodyPr>
            <a:lstStyle/>
            <a:p>
              <a:pPr lvl="7">
                <a:lnSpc>
                  <a:spcPct val="115000"/>
                </a:lnSpc>
              </a:pPr>
              <a:r>
                <a:rPr lang="en-US" sz="800" dirty="0">
                  <a:solidFill>
                    <a:schemeClr val="accent6"/>
                  </a:solidFill>
                  <a:latin typeface="+mj-lt"/>
                  <a:ea typeface="Montserrat"/>
                  <a:cs typeface="+mj-lt"/>
                  <a:sym typeface="Montserrat"/>
                </a:rPr>
                <a:t>Month 1</a:t>
              </a:r>
              <a:endParaRPr lang="en-US" sz="8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endParaRPr>
            </a:p>
          </p:txBody>
        </p:sp>
        <p:cxnSp>
          <p:nvCxnSpPr>
            <p:cNvPr id="84" name="Straight Connector 83"/>
            <p:cNvCxnSpPr/>
            <p:nvPr/>
          </p:nvCxnSpPr>
          <p:spPr>
            <a:xfrm>
              <a:off x="3868758" y="2293034"/>
              <a:ext cx="0" cy="1392701"/>
            </a:xfrm>
            <a:prstGeom prst="line">
              <a:avLst/>
            </a:prstGeom>
            <a:ln w="12700">
              <a:solidFill>
                <a:srgbClr val="957104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>
              <a:off x="3729488" y="2293034"/>
              <a:ext cx="0" cy="1392701"/>
            </a:xfrm>
            <a:prstGeom prst="line">
              <a:avLst/>
            </a:prstGeom>
            <a:ln w="12700">
              <a:solidFill>
                <a:srgbClr val="957104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>
              <a:off x="4219580" y="2155112"/>
              <a:ext cx="0" cy="1947986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>
              <a:off x="5105502" y="2155112"/>
              <a:ext cx="0" cy="1947986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>
              <a:off x="5988129" y="2155112"/>
              <a:ext cx="0" cy="1947986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>
              <a:off x="6849406" y="2155112"/>
              <a:ext cx="0" cy="1947986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>
              <a:off x="7732037" y="2155112"/>
              <a:ext cx="0" cy="1947986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 flipH="1">
              <a:off x="3300501" y="4103098"/>
              <a:ext cx="5373899" cy="0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/>
          </p:nvCxnSpPr>
          <p:spPr>
            <a:xfrm>
              <a:off x="4708260" y="2293034"/>
              <a:ext cx="0" cy="1392701"/>
            </a:xfrm>
            <a:prstGeom prst="line">
              <a:avLst/>
            </a:prstGeom>
            <a:ln w="12700">
              <a:solidFill>
                <a:srgbClr val="957104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4568990" y="2293034"/>
              <a:ext cx="0" cy="1392701"/>
            </a:xfrm>
            <a:prstGeom prst="line">
              <a:avLst/>
            </a:prstGeom>
            <a:ln w="12700">
              <a:solidFill>
                <a:srgbClr val="957104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>
              <a:off x="5624147" y="2293034"/>
              <a:ext cx="0" cy="1392701"/>
            </a:xfrm>
            <a:prstGeom prst="line">
              <a:avLst/>
            </a:prstGeom>
            <a:ln w="12700">
              <a:solidFill>
                <a:srgbClr val="957104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>
              <a:off x="5484877" y="2293034"/>
              <a:ext cx="0" cy="1392701"/>
            </a:xfrm>
            <a:prstGeom prst="line">
              <a:avLst/>
            </a:prstGeom>
            <a:ln w="12700">
              <a:solidFill>
                <a:srgbClr val="957104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>
              <a:off x="6508836" y="2293034"/>
              <a:ext cx="0" cy="1392701"/>
            </a:xfrm>
            <a:prstGeom prst="line">
              <a:avLst/>
            </a:prstGeom>
            <a:ln w="12700">
              <a:solidFill>
                <a:srgbClr val="957104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/>
          </p:nvCxnSpPr>
          <p:spPr>
            <a:xfrm>
              <a:off x="6369566" y="2293034"/>
              <a:ext cx="0" cy="1392701"/>
            </a:xfrm>
            <a:prstGeom prst="line">
              <a:avLst/>
            </a:prstGeom>
            <a:ln w="12700">
              <a:solidFill>
                <a:srgbClr val="957104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>
              <a:off x="7391260" y="2293034"/>
              <a:ext cx="0" cy="1392701"/>
            </a:xfrm>
            <a:prstGeom prst="line">
              <a:avLst/>
            </a:prstGeom>
            <a:ln w="12700">
              <a:solidFill>
                <a:srgbClr val="957104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/>
          </p:nvCxnSpPr>
          <p:spPr>
            <a:xfrm>
              <a:off x="7251990" y="2293034"/>
              <a:ext cx="0" cy="1392701"/>
            </a:xfrm>
            <a:prstGeom prst="line">
              <a:avLst/>
            </a:prstGeom>
            <a:ln w="12700">
              <a:solidFill>
                <a:srgbClr val="957104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/>
          </p:nvCxnSpPr>
          <p:spPr>
            <a:xfrm>
              <a:off x="8256545" y="2293034"/>
              <a:ext cx="0" cy="1392701"/>
            </a:xfrm>
            <a:prstGeom prst="line">
              <a:avLst/>
            </a:prstGeom>
            <a:ln w="12700">
              <a:solidFill>
                <a:srgbClr val="957104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/>
          </p:nvCxnSpPr>
          <p:spPr>
            <a:xfrm>
              <a:off x="8117275" y="2293034"/>
              <a:ext cx="0" cy="1392701"/>
            </a:xfrm>
            <a:prstGeom prst="line">
              <a:avLst/>
            </a:prstGeom>
            <a:ln w="12700">
              <a:solidFill>
                <a:srgbClr val="957104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Rectangle 48"/>
            <p:cNvSpPr/>
            <p:nvPr/>
          </p:nvSpPr>
          <p:spPr>
            <a:xfrm>
              <a:off x="3740336" y="2293034"/>
              <a:ext cx="121709" cy="1401774"/>
            </a:xfrm>
            <a:prstGeom prst="rect">
              <a:avLst/>
            </a:prstGeom>
            <a:solidFill>
              <a:schemeClr val="accent3">
                <a:lumMod val="50000"/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  <a:cs typeface="+mj-lt"/>
              </a:endParaRPr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4575915" y="2293034"/>
              <a:ext cx="121709" cy="1401774"/>
            </a:xfrm>
            <a:prstGeom prst="rect">
              <a:avLst/>
            </a:prstGeom>
            <a:solidFill>
              <a:schemeClr val="accent3">
                <a:lumMod val="50000"/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  <a:cs typeface="+mj-lt"/>
              </a:endParaRPr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5492120" y="2293034"/>
              <a:ext cx="121709" cy="1401774"/>
            </a:xfrm>
            <a:prstGeom prst="rect">
              <a:avLst/>
            </a:prstGeom>
            <a:solidFill>
              <a:schemeClr val="accent3">
                <a:lumMod val="50000"/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  <a:cs typeface="+mj-lt"/>
              </a:endParaRPr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6378347" y="2293034"/>
              <a:ext cx="121709" cy="1401774"/>
            </a:xfrm>
            <a:prstGeom prst="rect">
              <a:avLst/>
            </a:prstGeom>
            <a:solidFill>
              <a:schemeClr val="accent3">
                <a:lumMod val="50000"/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  <a:cs typeface="+mj-lt"/>
              </a:endParaRPr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7265615" y="2293034"/>
              <a:ext cx="121709" cy="1401774"/>
            </a:xfrm>
            <a:prstGeom prst="rect">
              <a:avLst/>
            </a:prstGeom>
            <a:solidFill>
              <a:schemeClr val="accent3">
                <a:lumMod val="50000"/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  <a:cs typeface="+mj-lt"/>
              </a:endParaRPr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8122112" y="2293034"/>
              <a:ext cx="121709" cy="1401774"/>
            </a:xfrm>
            <a:prstGeom prst="rect">
              <a:avLst/>
            </a:prstGeom>
            <a:solidFill>
              <a:schemeClr val="accent3">
                <a:lumMod val="50000"/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  <a:cs typeface="+mj-lt"/>
              </a:endParaRPr>
            </a:p>
          </p:txBody>
        </p:sp>
      </p:grpSp>
      <p:sp>
        <p:nvSpPr>
          <p:cNvPr id="63" name="Google Shape;898;p88"/>
          <p:cNvSpPr txBox="1"/>
          <p:nvPr/>
        </p:nvSpPr>
        <p:spPr>
          <a:xfrm>
            <a:off x="3211127" y="1657666"/>
            <a:ext cx="1357862" cy="195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lvl="7">
              <a:lnSpc>
                <a:spcPct val="115000"/>
              </a:lnSpc>
            </a:pP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Prediction Count</a:t>
            </a:r>
            <a:endParaRPr lang="en-US" sz="10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cxnSp>
        <p:nvCxnSpPr>
          <p:cNvPr id="65" name="Straight Arrow Connector 64"/>
          <p:cNvCxnSpPr/>
          <p:nvPr/>
        </p:nvCxnSpPr>
        <p:spPr>
          <a:xfrm>
            <a:off x="3729488" y="4321572"/>
            <a:ext cx="4442504" cy="0"/>
          </a:xfrm>
          <a:prstGeom prst="straightConnector1">
            <a:avLst/>
          </a:prstGeom>
          <a:ln w="19050">
            <a:solidFill>
              <a:schemeClr val="accent6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Predictions</a:t>
            </a:r>
            <a:endParaRPr lang="en-US" dirty="0"/>
          </a:p>
        </p:txBody>
      </p:sp>
      <p:sp>
        <p:nvSpPr>
          <p:cNvPr id="115" name="Google Shape;898;p88"/>
          <p:cNvSpPr txBox="1"/>
          <p:nvPr/>
        </p:nvSpPr>
        <p:spPr>
          <a:xfrm>
            <a:off x="627286" y="902716"/>
            <a:ext cx="5705557" cy="372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Watching the distribution and frequencies of model predictions over time can </a:t>
            </a:r>
            <a:r>
              <a:rPr lang="en-US" sz="1000" b="1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help identify warning signs </a:t>
            </a: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of model performance degradation.</a:t>
            </a:r>
            <a:endParaRPr lang="en-US" sz="10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sp>
        <p:nvSpPr>
          <p:cNvPr id="116" name="Google Shape;898;p88"/>
          <p:cNvSpPr txBox="1"/>
          <p:nvPr/>
        </p:nvSpPr>
        <p:spPr>
          <a:xfrm>
            <a:off x="627286" y="1726099"/>
            <a:ext cx="2367567" cy="903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In this example, we can see that over time, the </a:t>
            </a:r>
            <a:r>
              <a:rPr lang="en-US" sz="1000" b="1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frequencies</a:t>
            </a: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 of the model predictions </a:t>
            </a:r>
            <a:r>
              <a:rPr lang="en-US" sz="1000" b="1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move further </a:t>
            </a: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and further away </a:t>
            </a:r>
            <a:r>
              <a:rPr lang="en-US" sz="1000" b="1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from our expected range.</a:t>
            </a:r>
            <a:endParaRPr lang="en-US" sz="1000" b="1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grpSp>
        <p:nvGrpSpPr>
          <p:cNvPr id="7" name="Group 6"/>
          <p:cNvGrpSpPr/>
          <p:nvPr/>
        </p:nvGrpSpPr>
        <p:grpSpPr>
          <a:xfrm rot="5400000">
            <a:off x="6807386" y="1796995"/>
            <a:ext cx="1215236" cy="2399325"/>
            <a:chOff x="3591875" y="898552"/>
            <a:chExt cx="1215236" cy="1607090"/>
          </a:xfrm>
        </p:grpSpPr>
        <p:sp>
          <p:nvSpPr>
            <p:cNvPr id="111" name="Rectangle 110"/>
            <p:cNvSpPr/>
            <p:nvPr/>
          </p:nvSpPr>
          <p:spPr>
            <a:xfrm rot="16200000">
              <a:off x="4564664" y="2041459"/>
              <a:ext cx="50309" cy="434583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  <a:cs typeface="+mj-lt"/>
              </a:endParaRPr>
            </a:p>
          </p:txBody>
        </p:sp>
        <p:sp>
          <p:nvSpPr>
            <p:cNvPr id="71" name="Rectangle 70"/>
            <p:cNvSpPr/>
            <p:nvPr/>
          </p:nvSpPr>
          <p:spPr>
            <a:xfrm rot="16200000">
              <a:off x="3769815" y="2248999"/>
              <a:ext cx="78703" cy="434583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  <a:cs typeface="+mj-lt"/>
              </a:endParaRPr>
            </a:p>
          </p:txBody>
        </p:sp>
        <p:sp>
          <p:nvSpPr>
            <p:cNvPr id="81" name="Rectangle 80"/>
            <p:cNvSpPr/>
            <p:nvPr/>
          </p:nvSpPr>
          <p:spPr>
            <a:xfrm rot="16200000">
              <a:off x="3939283" y="1543818"/>
              <a:ext cx="111481" cy="806292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  <a:cs typeface="+mj-lt"/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 rot="16200000">
              <a:off x="4555487" y="1400071"/>
              <a:ext cx="68665" cy="434583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  <a:cs typeface="+mj-lt"/>
              </a:endParaRPr>
            </a:p>
          </p:txBody>
        </p:sp>
        <p:sp>
          <p:nvSpPr>
            <p:cNvPr id="96" name="Rectangle 95"/>
            <p:cNvSpPr/>
            <p:nvPr/>
          </p:nvSpPr>
          <p:spPr>
            <a:xfrm rot="16200000">
              <a:off x="3952910" y="1011465"/>
              <a:ext cx="84229" cy="806292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  <a:cs typeface="+mj-lt"/>
              </a:endParaRPr>
            </a:p>
          </p:txBody>
        </p:sp>
        <p:sp>
          <p:nvSpPr>
            <p:cNvPr id="99" name="Rectangle 98"/>
            <p:cNvSpPr/>
            <p:nvPr/>
          </p:nvSpPr>
          <p:spPr>
            <a:xfrm rot="16200000">
              <a:off x="4552259" y="718821"/>
              <a:ext cx="75122" cy="434583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  <a:cs typeface="+mj-lt"/>
              </a:endParaRP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3454307" y="4463144"/>
            <a:ext cx="1035836" cy="179556"/>
            <a:chOff x="3454307" y="4463144"/>
            <a:chExt cx="1035836" cy="179556"/>
          </a:xfrm>
        </p:grpSpPr>
        <p:sp>
          <p:nvSpPr>
            <p:cNvPr id="109" name="Google Shape;898;p88"/>
            <p:cNvSpPr txBox="1"/>
            <p:nvPr/>
          </p:nvSpPr>
          <p:spPr>
            <a:xfrm>
              <a:off x="3586958" y="4463144"/>
              <a:ext cx="903185" cy="1600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4" tIns="9144" rIns="9144" bIns="9144" anchor="t" anchorCtr="0">
              <a:spAutoFit/>
            </a:bodyPr>
            <a:lstStyle/>
            <a:p>
              <a:pPr lvl="7">
                <a:lnSpc>
                  <a:spcPct val="115000"/>
                </a:lnSpc>
              </a:pPr>
              <a:r>
                <a:rPr lang="en-US" sz="800" dirty="0">
                  <a:solidFill>
                    <a:schemeClr val="accent6"/>
                  </a:solidFill>
                  <a:latin typeface="+mj-lt"/>
                  <a:ea typeface="Montserrat"/>
                  <a:cs typeface="+mj-lt"/>
                  <a:sym typeface="Montserrat"/>
                </a:rPr>
                <a:t>Expected Range</a:t>
              </a:r>
              <a:endParaRPr lang="en-US" sz="8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endParaRPr>
            </a:p>
          </p:txBody>
        </p:sp>
        <p:grpSp>
          <p:nvGrpSpPr>
            <p:cNvPr id="50" name="Group 49"/>
            <p:cNvGrpSpPr/>
            <p:nvPr/>
          </p:nvGrpSpPr>
          <p:grpSpPr>
            <a:xfrm>
              <a:off x="3454307" y="4506625"/>
              <a:ext cx="92490" cy="136075"/>
              <a:chOff x="3454307" y="4506625"/>
              <a:chExt cx="92490" cy="136075"/>
            </a:xfrm>
          </p:grpSpPr>
          <p:grpSp>
            <p:nvGrpSpPr>
              <p:cNvPr id="108" name="Group 107"/>
              <p:cNvGrpSpPr/>
              <p:nvPr/>
            </p:nvGrpSpPr>
            <p:grpSpPr>
              <a:xfrm rot="16200000">
                <a:off x="3432514" y="4528418"/>
                <a:ext cx="136075" cy="92490"/>
                <a:chOff x="3366744" y="4698184"/>
                <a:chExt cx="136075" cy="92490"/>
              </a:xfrm>
            </p:grpSpPr>
            <p:cxnSp>
              <p:nvCxnSpPr>
                <p:cNvPr id="97" name="Straight Connector 96"/>
                <p:cNvCxnSpPr/>
                <p:nvPr/>
              </p:nvCxnSpPr>
              <p:spPr>
                <a:xfrm>
                  <a:off x="3366745" y="4698184"/>
                  <a:ext cx="136074" cy="0"/>
                </a:xfrm>
                <a:prstGeom prst="line">
                  <a:avLst/>
                </a:prstGeom>
                <a:ln w="12700">
                  <a:solidFill>
                    <a:srgbClr val="957104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Straight Connector 97"/>
                <p:cNvCxnSpPr/>
                <p:nvPr/>
              </p:nvCxnSpPr>
              <p:spPr>
                <a:xfrm>
                  <a:off x="3366744" y="4790674"/>
                  <a:ext cx="131312" cy="0"/>
                </a:xfrm>
                <a:prstGeom prst="line">
                  <a:avLst/>
                </a:prstGeom>
                <a:ln w="12700">
                  <a:solidFill>
                    <a:srgbClr val="957104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2" name="Rectangle 131"/>
              <p:cNvSpPr/>
              <p:nvPr/>
            </p:nvSpPr>
            <p:spPr>
              <a:xfrm>
                <a:off x="3465074" y="4506626"/>
                <a:ext cx="81723" cy="136074"/>
              </a:xfrm>
              <a:prstGeom prst="rect">
                <a:avLst/>
              </a:prstGeom>
              <a:solidFill>
                <a:schemeClr val="accent3">
                  <a:lumMod val="50000"/>
                  <a:alpha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+mj-lt"/>
                </a:endParaRPr>
              </a:p>
            </p:txBody>
          </p:sp>
        </p:grpSp>
      </p:grpSp>
      <p:grpSp>
        <p:nvGrpSpPr>
          <p:cNvPr id="54" name="Group 53"/>
          <p:cNvGrpSpPr/>
          <p:nvPr/>
        </p:nvGrpSpPr>
        <p:grpSpPr>
          <a:xfrm>
            <a:off x="7331103" y="141172"/>
            <a:ext cx="914400" cy="914400"/>
            <a:chOff x="7331103" y="141172"/>
            <a:chExt cx="914400" cy="914400"/>
          </a:xfrm>
        </p:grpSpPr>
        <p:grpSp>
          <p:nvGrpSpPr>
            <p:cNvPr id="133" name="Group 132"/>
            <p:cNvGrpSpPr/>
            <p:nvPr/>
          </p:nvGrpSpPr>
          <p:grpSpPr>
            <a:xfrm>
              <a:off x="7331103" y="141172"/>
              <a:ext cx="914400" cy="914400"/>
              <a:chOff x="388697" y="2188023"/>
              <a:chExt cx="1695840" cy="1816343"/>
            </a:xfrm>
          </p:grpSpPr>
          <p:grpSp>
            <p:nvGrpSpPr>
              <p:cNvPr id="134" name="Group 133"/>
              <p:cNvGrpSpPr/>
              <p:nvPr/>
            </p:nvGrpSpPr>
            <p:grpSpPr>
              <a:xfrm>
                <a:off x="1190898" y="3138427"/>
                <a:ext cx="58419" cy="768220"/>
                <a:chOff x="1190898" y="3138427"/>
                <a:chExt cx="58419" cy="768220"/>
              </a:xfrm>
            </p:grpSpPr>
            <p:cxnSp>
              <p:nvCxnSpPr>
                <p:cNvPr id="149" name="Connector: Curved 148"/>
                <p:cNvCxnSpPr>
                  <a:stCxn id="139" idx="1"/>
                  <a:endCxn id="140" idx="1"/>
                </p:cNvCxnSpPr>
                <p:nvPr/>
              </p:nvCxnSpPr>
              <p:spPr>
                <a:xfrm rot="10800000">
                  <a:off x="1190898" y="3138427"/>
                  <a:ext cx="12700" cy="768220"/>
                </a:xfrm>
                <a:prstGeom prst="curvedConnector3">
                  <a:avLst>
                    <a:gd name="adj1" fmla="val 2950000"/>
                  </a:avLst>
                </a:prstGeom>
                <a:ln w="19050">
                  <a:solidFill>
                    <a:schemeClr val="accent5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0" name="Connector: Curved 149"/>
                <p:cNvCxnSpPr>
                  <a:stCxn id="140" idx="3"/>
                  <a:endCxn id="139" idx="3"/>
                </p:cNvCxnSpPr>
                <p:nvPr/>
              </p:nvCxnSpPr>
              <p:spPr>
                <a:xfrm>
                  <a:off x="1236617" y="3138427"/>
                  <a:ext cx="12700" cy="768220"/>
                </a:xfrm>
                <a:prstGeom prst="curvedConnector3">
                  <a:avLst>
                    <a:gd name="adj1" fmla="val 3000000"/>
                  </a:avLst>
                </a:prstGeom>
                <a:ln w="19050">
                  <a:solidFill>
                    <a:schemeClr val="accent5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5" name="Group 134"/>
              <p:cNvGrpSpPr/>
              <p:nvPr/>
            </p:nvGrpSpPr>
            <p:grpSpPr>
              <a:xfrm>
                <a:off x="1190898" y="2692608"/>
                <a:ext cx="58419" cy="1311758"/>
                <a:chOff x="5889186" y="1248788"/>
                <a:chExt cx="58419" cy="1311758"/>
              </a:xfrm>
            </p:grpSpPr>
            <p:cxnSp>
              <p:nvCxnSpPr>
                <p:cNvPr id="145" name="Connector: Curved 144"/>
                <p:cNvCxnSpPr>
                  <a:stCxn id="147" idx="1"/>
                  <a:endCxn id="148" idx="1"/>
                </p:cNvCxnSpPr>
                <p:nvPr/>
              </p:nvCxnSpPr>
              <p:spPr>
                <a:xfrm rot="10800000">
                  <a:off x="5889186" y="1346507"/>
                  <a:ext cx="12700" cy="1116320"/>
                </a:xfrm>
                <a:prstGeom prst="curvedConnector3">
                  <a:avLst>
                    <a:gd name="adj1" fmla="val 4300000"/>
                  </a:avLst>
                </a:prstGeom>
                <a:ln w="19050">
                  <a:solidFill>
                    <a:schemeClr val="accent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Connector: Curved 145"/>
                <p:cNvCxnSpPr>
                  <a:stCxn id="148" idx="3"/>
                  <a:endCxn id="147" idx="3"/>
                </p:cNvCxnSpPr>
                <p:nvPr/>
              </p:nvCxnSpPr>
              <p:spPr>
                <a:xfrm>
                  <a:off x="5934905" y="1346507"/>
                  <a:ext cx="12700" cy="1116320"/>
                </a:xfrm>
                <a:prstGeom prst="curvedConnector3">
                  <a:avLst>
                    <a:gd name="adj1" fmla="val 4300000"/>
                  </a:avLst>
                </a:prstGeom>
                <a:ln w="19050">
                  <a:solidFill>
                    <a:schemeClr val="accent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7" name="Google Shape;898;p88"/>
                <p:cNvSpPr txBox="1"/>
                <p:nvPr/>
              </p:nvSpPr>
              <p:spPr>
                <a:xfrm>
                  <a:off x="5889186" y="2365108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  <p:sp>
              <p:nvSpPr>
                <p:cNvPr id="148" name="Google Shape;898;p88"/>
                <p:cNvSpPr txBox="1"/>
                <p:nvPr/>
              </p:nvSpPr>
              <p:spPr>
                <a:xfrm>
                  <a:off x="5889186" y="1248788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</p:grpSp>
          <p:sp>
            <p:nvSpPr>
              <p:cNvPr id="136" name="Oval 135"/>
              <p:cNvSpPr/>
              <p:nvPr/>
            </p:nvSpPr>
            <p:spPr>
              <a:xfrm>
                <a:off x="388697" y="2188023"/>
                <a:ext cx="1695840" cy="1807446"/>
              </a:xfrm>
              <a:prstGeom prst="ellipse">
                <a:avLst/>
              </a:prstGeom>
              <a:solidFill>
                <a:schemeClr val="bg1">
                  <a:alpha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+mj-lt"/>
                </a:endParaRPr>
              </a:p>
            </p:txBody>
          </p:sp>
          <p:grpSp>
            <p:nvGrpSpPr>
              <p:cNvPr id="137" name="Group 136"/>
              <p:cNvGrpSpPr/>
              <p:nvPr/>
            </p:nvGrpSpPr>
            <p:grpSpPr>
              <a:xfrm>
                <a:off x="1190898" y="2188023"/>
                <a:ext cx="58419" cy="1816343"/>
                <a:chOff x="7482841" y="2111311"/>
                <a:chExt cx="58419" cy="1816343"/>
              </a:xfrm>
            </p:grpSpPr>
            <p:cxnSp>
              <p:nvCxnSpPr>
                <p:cNvPr id="141" name="Connector: Curved 140"/>
                <p:cNvCxnSpPr>
                  <a:stCxn id="143" idx="1"/>
                  <a:endCxn id="144" idx="1"/>
                </p:cNvCxnSpPr>
                <p:nvPr/>
              </p:nvCxnSpPr>
              <p:spPr>
                <a:xfrm rot="10800000">
                  <a:off x="7482841" y="2209031"/>
                  <a:ext cx="12700" cy="1620905"/>
                </a:xfrm>
                <a:prstGeom prst="curvedConnector3">
                  <a:avLst>
                    <a:gd name="adj1" fmla="val 5850000"/>
                  </a:avLst>
                </a:prstGeom>
                <a:ln w="19050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" name="Connector: Curved 141"/>
                <p:cNvCxnSpPr>
                  <a:stCxn id="144" idx="3"/>
                  <a:endCxn id="143" idx="3"/>
                </p:cNvCxnSpPr>
                <p:nvPr/>
              </p:nvCxnSpPr>
              <p:spPr>
                <a:xfrm>
                  <a:off x="7528560" y="2209030"/>
                  <a:ext cx="12700" cy="1620905"/>
                </a:xfrm>
                <a:prstGeom prst="curvedConnector3">
                  <a:avLst>
                    <a:gd name="adj1" fmla="val 6300000"/>
                  </a:avLst>
                </a:prstGeom>
                <a:ln w="19050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3" name="Google Shape;898;p88"/>
                <p:cNvSpPr txBox="1"/>
                <p:nvPr/>
              </p:nvSpPr>
              <p:spPr>
                <a:xfrm>
                  <a:off x="7482841" y="3732216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  <p:sp>
              <p:nvSpPr>
                <p:cNvPr id="144" name="Google Shape;898;p88"/>
                <p:cNvSpPr txBox="1"/>
                <p:nvPr/>
              </p:nvSpPr>
              <p:spPr>
                <a:xfrm>
                  <a:off x="7482841" y="2111311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</p:grpSp>
          <p:grpSp>
            <p:nvGrpSpPr>
              <p:cNvPr id="138" name="Group 137"/>
              <p:cNvGrpSpPr/>
              <p:nvPr/>
            </p:nvGrpSpPr>
            <p:grpSpPr>
              <a:xfrm>
                <a:off x="1190898" y="3040708"/>
                <a:ext cx="45719" cy="963658"/>
                <a:chOff x="5501641" y="2963996"/>
                <a:chExt cx="45719" cy="963658"/>
              </a:xfrm>
            </p:grpSpPr>
            <p:sp>
              <p:nvSpPr>
                <p:cNvPr id="139" name="Google Shape;898;p88"/>
                <p:cNvSpPr txBox="1"/>
                <p:nvPr/>
              </p:nvSpPr>
              <p:spPr>
                <a:xfrm>
                  <a:off x="5501641" y="3732216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  <p:sp>
              <p:nvSpPr>
                <p:cNvPr id="140" name="Google Shape;898;p88"/>
                <p:cNvSpPr txBox="1"/>
                <p:nvPr/>
              </p:nvSpPr>
              <p:spPr>
                <a:xfrm>
                  <a:off x="5501641" y="2963996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</p:grpSp>
        </p:grpSp>
        <p:sp>
          <p:nvSpPr>
            <p:cNvPr id="151" name="Google Shape;898;p88"/>
            <p:cNvSpPr txBox="1"/>
            <p:nvPr/>
          </p:nvSpPr>
          <p:spPr>
            <a:xfrm>
              <a:off x="7436418" y="279815"/>
              <a:ext cx="668161" cy="1069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4" tIns="9144" rIns="9144" bIns="9144" anchor="t" anchorCtr="0">
              <a:spAutoFit/>
            </a:bodyPr>
            <a:lstStyle/>
            <a:p>
              <a:pPr marR="0" lvl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500" b="1" dirty="0">
                  <a:solidFill>
                    <a:schemeClr val="accent4"/>
                  </a:solidFill>
                  <a:latin typeface="+mj-lt"/>
                  <a:ea typeface="Montserrat"/>
                  <a:cs typeface="+mj-lt"/>
                  <a:sym typeface="Montserrat"/>
                </a:rPr>
                <a:t>Maintain</a:t>
              </a:r>
              <a:endParaRPr lang="en-US" sz="500" b="1" dirty="0">
                <a:solidFill>
                  <a:schemeClr val="accent4"/>
                </a:solidFill>
                <a:latin typeface="+mj-lt"/>
                <a:ea typeface="Montserrat"/>
                <a:cs typeface="+mj-lt"/>
                <a:sym typeface="Montserrat"/>
              </a:endParaRPr>
            </a:p>
          </p:txBody>
        </p:sp>
      </p:grpSp>
    </p:spTree>
  </p:cSld>
  <p:clrMapOvr>
    <a:masterClrMapping/>
  </p:clrMapOvr>
  <p:transition spd="med"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itle 3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Data</a:t>
            </a:r>
            <a:endParaRPr lang="en-US" b="1" dirty="0"/>
          </a:p>
        </p:txBody>
      </p:sp>
      <p:grpSp>
        <p:nvGrpSpPr>
          <p:cNvPr id="194" name="Group 193"/>
          <p:cNvGrpSpPr/>
          <p:nvPr/>
        </p:nvGrpSpPr>
        <p:grpSpPr>
          <a:xfrm>
            <a:off x="7331103" y="141172"/>
            <a:ext cx="914400" cy="914400"/>
            <a:chOff x="7331103" y="141172"/>
            <a:chExt cx="914400" cy="914400"/>
          </a:xfrm>
        </p:grpSpPr>
        <p:grpSp>
          <p:nvGrpSpPr>
            <p:cNvPr id="175" name="Group 174"/>
            <p:cNvGrpSpPr/>
            <p:nvPr/>
          </p:nvGrpSpPr>
          <p:grpSpPr>
            <a:xfrm>
              <a:off x="7331103" y="141172"/>
              <a:ext cx="914400" cy="914400"/>
              <a:chOff x="388697" y="2188023"/>
              <a:chExt cx="1695840" cy="1816343"/>
            </a:xfrm>
          </p:grpSpPr>
          <p:grpSp>
            <p:nvGrpSpPr>
              <p:cNvPr id="176" name="Group 175"/>
              <p:cNvGrpSpPr/>
              <p:nvPr/>
            </p:nvGrpSpPr>
            <p:grpSpPr>
              <a:xfrm>
                <a:off x="1190898" y="3138427"/>
                <a:ext cx="58419" cy="768220"/>
                <a:chOff x="1190898" y="3138427"/>
                <a:chExt cx="58419" cy="768220"/>
              </a:xfrm>
            </p:grpSpPr>
            <p:cxnSp>
              <p:nvCxnSpPr>
                <p:cNvPr id="191" name="Connector: Curved 190"/>
                <p:cNvCxnSpPr>
                  <a:stCxn id="181" idx="1"/>
                  <a:endCxn id="182" idx="1"/>
                </p:cNvCxnSpPr>
                <p:nvPr/>
              </p:nvCxnSpPr>
              <p:spPr>
                <a:xfrm rot="10800000">
                  <a:off x="1190898" y="3138427"/>
                  <a:ext cx="12700" cy="768220"/>
                </a:xfrm>
                <a:prstGeom prst="curvedConnector3">
                  <a:avLst>
                    <a:gd name="adj1" fmla="val 2950000"/>
                  </a:avLst>
                </a:prstGeom>
                <a:ln w="19050">
                  <a:solidFill>
                    <a:schemeClr val="accent5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Connector: Curved 191"/>
                <p:cNvCxnSpPr>
                  <a:stCxn id="182" idx="3"/>
                  <a:endCxn id="181" idx="3"/>
                </p:cNvCxnSpPr>
                <p:nvPr/>
              </p:nvCxnSpPr>
              <p:spPr>
                <a:xfrm>
                  <a:off x="1236617" y="3138427"/>
                  <a:ext cx="12700" cy="768220"/>
                </a:xfrm>
                <a:prstGeom prst="curvedConnector3">
                  <a:avLst>
                    <a:gd name="adj1" fmla="val 3000000"/>
                  </a:avLst>
                </a:prstGeom>
                <a:ln w="19050">
                  <a:solidFill>
                    <a:schemeClr val="accent5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7" name="Group 176"/>
              <p:cNvGrpSpPr/>
              <p:nvPr/>
            </p:nvGrpSpPr>
            <p:grpSpPr>
              <a:xfrm>
                <a:off x="1190898" y="2692608"/>
                <a:ext cx="58419" cy="1311758"/>
                <a:chOff x="5889186" y="1248788"/>
                <a:chExt cx="58419" cy="1311758"/>
              </a:xfrm>
            </p:grpSpPr>
            <p:cxnSp>
              <p:nvCxnSpPr>
                <p:cNvPr id="187" name="Connector: Curved 186"/>
                <p:cNvCxnSpPr>
                  <a:stCxn id="189" idx="1"/>
                  <a:endCxn id="190" idx="1"/>
                </p:cNvCxnSpPr>
                <p:nvPr/>
              </p:nvCxnSpPr>
              <p:spPr>
                <a:xfrm rot="10800000">
                  <a:off x="5889186" y="1346507"/>
                  <a:ext cx="12700" cy="1116320"/>
                </a:xfrm>
                <a:prstGeom prst="curvedConnector3">
                  <a:avLst>
                    <a:gd name="adj1" fmla="val 4300000"/>
                  </a:avLst>
                </a:prstGeom>
                <a:ln w="19050">
                  <a:solidFill>
                    <a:schemeClr val="accent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8" name="Connector: Curved 187"/>
                <p:cNvCxnSpPr>
                  <a:stCxn id="190" idx="3"/>
                  <a:endCxn id="189" idx="3"/>
                </p:cNvCxnSpPr>
                <p:nvPr/>
              </p:nvCxnSpPr>
              <p:spPr>
                <a:xfrm>
                  <a:off x="5934905" y="1346507"/>
                  <a:ext cx="12700" cy="1116320"/>
                </a:xfrm>
                <a:prstGeom prst="curvedConnector3">
                  <a:avLst>
                    <a:gd name="adj1" fmla="val 4300000"/>
                  </a:avLst>
                </a:prstGeom>
                <a:ln w="19050">
                  <a:solidFill>
                    <a:schemeClr val="accent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9" name="Google Shape;898;p88"/>
                <p:cNvSpPr txBox="1"/>
                <p:nvPr/>
              </p:nvSpPr>
              <p:spPr>
                <a:xfrm>
                  <a:off x="5889186" y="2365108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  <p:sp>
              <p:nvSpPr>
                <p:cNvPr id="190" name="Google Shape;898;p88"/>
                <p:cNvSpPr txBox="1"/>
                <p:nvPr/>
              </p:nvSpPr>
              <p:spPr>
                <a:xfrm>
                  <a:off x="5889186" y="1248788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</p:grpSp>
          <p:sp>
            <p:nvSpPr>
              <p:cNvPr id="178" name="Oval 177"/>
              <p:cNvSpPr/>
              <p:nvPr/>
            </p:nvSpPr>
            <p:spPr>
              <a:xfrm>
                <a:off x="388697" y="2188023"/>
                <a:ext cx="1695840" cy="1807446"/>
              </a:xfrm>
              <a:prstGeom prst="ellipse">
                <a:avLst/>
              </a:prstGeom>
              <a:solidFill>
                <a:schemeClr val="bg1">
                  <a:alpha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+mj-lt"/>
                </a:endParaRPr>
              </a:p>
            </p:txBody>
          </p:sp>
          <p:grpSp>
            <p:nvGrpSpPr>
              <p:cNvPr id="179" name="Group 178"/>
              <p:cNvGrpSpPr/>
              <p:nvPr/>
            </p:nvGrpSpPr>
            <p:grpSpPr>
              <a:xfrm>
                <a:off x="1190898" y="2188023"/>
                <a:ext cx="58419" cy="1816343"/>
                <a:chOff x="7482841" y="2111311"/>
                <a:chExt cx="58419" cy="1816343"/>
              </a:xfrm>
            </p:grpSpPr>
            <p:cxnSp>
              <p:nvCxnSpPr>
                <p:cNvPr id="183" name="Connector: Curved 182"/>
                <p:cNvCxnSpPr>
                  <a:stCxn id="185" idx="1"/>
                  <a:endCxn id="186" idx="1"/>
                </p:cNvCxnSpPr>
                <p:nvPr/>
              </p:nvCxnSpPr>
              <p:spPr>
                <a:xfrm rot="10800000">
                  <a:off x="7482841" y="2209031"/>
                  <a:ext cx="12700" cy="1620905"/>
                </a:xfrm>
                <a:prstGeom prst="curvedConnector3">
                  <a:avLst>
                    <a:gd name="adj1" fmla="val 5850000"/>
                  </a:avLst>
                </a:prstGeom>
                <a:ln w="19050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4" name="Connector: Curved 183"/>
                <p:cNvCxnSpPr>
                  <a:stCxn id="186" idx="3"/>
                  <a:endCxn id="185" idx="3"/>
                </p:cNvCxnSpPr>
                <p:nvPr/>
              </p:nvCxnSpPr>
              <p:spPr>
                <a:xfrm>
                  <a:off x="7528560" y="2209030"/>
                  <a:ext cx="12700" cy="1620905"/>
                </a:xfrm>
                <a:prstGeom prst="curvedConnector3">
                  <a:avLst>
                    <a:gd name="adj1" fmla="val 6300000"/>
                  </a:avLst>
                </a:prstGeom>
                <a:ln w="19050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5" name="Google Shape;898;p88"/>
                <p:cNvSpPr txBox="1"/>
                <p:nvPr/>
              </p:nvSpPr>
              <p:spPr>
                <a:xfrm>
                  <a:off x="7482841" y="3732216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  <p:sp>
              <p:nvSpPr>
                <p:cNvPr id="186" name="Google Shape;898;p88"/>
                <p:cNvSpPr txBox="1"/>
                <p:nvPr/>
              </p:nvSpPr>
              <p:spPr>
                <a:xfrm>
                  <a:off x="7482841" y="2111311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</p:grpSp>
          <p:grpSp>
            <p:nvGrpSpPr>
              <p:cNvPr id="180" name="Group 179"/>
              <p:cNvGrpSpPr/>
              <p:nvPr/>
            </p:nvGrpSpPr>
            <p:grpSpPr>
              <a:xfrm>
                <a:off x="1190898" y="3040708"/>
                <a:ext cx="45719" cy="963658"/>
                <a:chOff x="5501641" y="2963996"/>
                <a:chExt cx="45719" cy="963658"/>
              </a:xfrm>
            </p:grpSpPr>
            <p:sp>
              <p:nvSpPr>
                <p:cNvPr id="181" name="Google Shape;898;p88"/>
                <p:cNvSpPr txBox="1"/>
                <p:nvPr/>
              </p:nvSpPr>
              <p:spPr>
                <a:xfrm>
                  <a:off x="5501641" y="3732216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  <p:sp>
              <p:nvSpPr>
                <p:cNvPr id="182" name="Google Shape;898;p88"/>
                <p:cNvSpPr txBox="1"/>
                <p:nvPr/>
              </p:nvSpPr>
              <p:spPr>
                <a:xfrm>
                  <a:off x="5501641" y="2963996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</p:grpSp>
        </p:grpSp>
        <p:sp>
          <p:nvSpPr>
            <p:cNvPr id="193" name="Google Shape;898;p88"/>
            <p:cNvSpPr txBox="1"/>
            <p:nvPr/>
          </p:nvSpPr>
          <p:spPr>
            <a:xfrm>
              <a:off x="7436418" y="279815"/>
              <a:ext cx="668161" cy="1069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4" tIns="9144" rIns="9144" bIns="9144" anchor="t" anchorCtr="0">
              <a:spAutoFit/>
            </a:bodyPr>
            <a:lstStyle/>
            <a:p>
              <a:pPr marR="0" lvl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500" b="1" dirty="0">
                  <a:solidFill>
                    <a:schemeClr val="accent4"/>
                  </a:solidFill>
                  <a:latin typeface="+mj-lt"/>
                  <a:ea typeface="Montserrat"/>
                  <a:cs typeface="+mj-lt"/>
                  <a:sym typeface="Montserrat"/>
                </a:rPr>
                <a:t>Maintain</a:t>
              </a:r>
              <a:endParaRPr lang="en-US" sz="500" b="1" dirty="0">
                <a:solidFill>
                  <a:schemeClr val="accent4"/>
                </a:solidFill>
                <a:latin typeface="+mj-lt"/>
                <a:ea typeface="Montserrat"/>
                <a:cs typeface="+mj-lt"/>
                <a:sym typeface="Montserrat"/>
              </a:endParaRPr>
            </a:p>
          </p:txBody>
        </p:sp>
      </p:grpSp>
    </p:spTree>
  </p:cSld>
  <p:clrMapOvr>
    <a:masterClrMapping/>
  </p:clrMapOvr>
  <p:transition spd="med"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itle 3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Data</a:t>
            </a:r>
            <a:endParaRPr lang="en-US" b="1" dirty="0"/>
          </a:p>
        </p:txBody>
      </p:sp>
      <p:sp>
        <p:nvSpPr>
          <p:cNvPr id="168" name="Google Shape;898;p88"/>
          <p:cNvSpPr txBox="1"/>
          <p:nvPr/>
        </p:nvSpPr>
        <p:spPr>
          <a:xfrm>
            <a:off x="608793" y="883227"/>
            <a:ext cx="5878508" cy="372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The </a:t>
            </a:r>
            <a:r>
              <a:rPr lang="en-US" sz="1000" b="1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underlying distribution of data </a:t>
            </a: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can (and often) </a:t>
            </a:r>
            <a:r>
              <a:rPr lang="en-US" sz="1000" b="1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shifts with time </a:t>
            </a: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It is crucial to </a:t>
            </a:r>
            <a:r>
              <a:rPr lang="en-US" sz="1000" b="1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keep an eye on data drift</a:t>
            </a: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. </a:t>
            </a:r>
            <a:endParaRPr lang="en-US" sz="10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grpSp>
        <p:nvGrpSpPr>
          <p:cNvPr id="194" name="Group 193"/>
          <p:cNvGrpSpPr/>
          <p:nvPr/>
        </p:nvGrpSpPr>
        <p:grpSpPr>
          <a:xfrm>
            <a:off x="7331103" y="141172"/>
            <a:ext cx="914400" cy="914400"/>
            <a:chOff x="7331103" y="141172"/>
            <a:chExt cx="914400" cy="914400"/>
          </a:xfrm>
        </p:grpSpPr>
        <p:grpSp>
          <p:nvGrpSpPr>
            <p:cNvPr id="175" name="Group 174"/>
            <p:cNvGrpSpPr/>
            <p:nvPr/>
          </p:nvGrpSpPr>
          <p:grpSpPr>
            <a:xfrm>
              <a:off x="7331103" y="141172"/>
              <a:ext cx="914400" cy="914400"/>
              <a:chOff x="388697" y="2188023"/>
              <a:chExt cx="1695840" cy="1816343"/>
            </a:xfrm>
          </p:grpSpPr>
          <p:grpSp>
            <p:nvGrpSpPr>
              <p:cNvPr id="176" name="Group 175"/>
              <p:cNvGrpSpPr/>
              <p:nvPr/>
            </p:nvGrpSpPr>
            <p:grpSpPr>
              <a:xfrm>
                <a:off x="1190898" y="3138427"/>
                <a:ext cx="58419" cy="768220"/>
                <a:chOff x="1190898" y="3138427"/>
                <a:chExt cx="58419" cy="768220"/>
              </a:xfrm>
            </p:grpSpPr>
            <p:cxnSp>
              <p:nvCxnSpPr>
                <p:cNvPr id="191" name="Connector: Curved 190"/>
                <p:cNvCxnSpPr>
                  <a:stCxn id="181" idx="1"/>
                  <a:endCxn id="182" idx="1"/>
                </p:cNvCxnSpPr>
                <p:nvPr/>
              </p:nvCxnSpPr>
              <p:spPr>
                <a:xfrm rot="10800000">
                  <a:off x="1190898" y="3138427"/>
                  <a:ext cx="12700" cy="768220"/>
                </a:xfrm>
                <a:prstGeom prst="curvedConnector3">
                  <a:avLst>
                    <a:gd name="adj1" fmla="val 2950000"/>
                  </a:avLst>
                </a:prstGeom>
                <a:ln w="19050">
                  <a:solidFill>
                    <a:schemeClr val="accent5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Connector: Curved 191"/>
                <p:cNvCxnSpPr>
                  <a:stCxn id="182" idx="3"/>
                  <a:endCxn id="181" idx="3"/>
                </p:cNvCxnSpPr>
                <p:nvPr/>
              </p:nvCxnSpPr>
              <p:spPr>
                <a:xfrm>
                  <a:off x="1236617" y="3138427"/>
                  <a:ext cx="12700" cy="768220"/>
                </a:xfrm>
                <a:prstGeom prst="curvedConnector3">
                  <a:avLst>
                    <a:gd name="adj1" fmla="val 3000000"/>
                  </a:avLst>
                </a:prstGeom>
                <a:ln w="19050">
                  <a:solidFill>
                    <a:schemeClr val="accent5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7" name="Group 176"/>
              <p:cNvGrpSpPr/>
              <p:nvPr/>
            </p:nvGrpSpPr>
            <p:grpSpPr>
              <a:xfrm>
                <a:off x="1190898" y="2692608"/>
                <a:ext cx="58419" cy="1311758"/>
                <a:chOff x="5889186" y="1248788"/>
                <a:chExt cx="58419" cy="1311758"/>
              </a:xfrm>
            </p:grpSpPr>
            <p:cxnSp>
              <p:nvCxnSpPr>
                <p:cNvPr id="187" name="Connector: Curved 186"/>
                <p:cNvCxnSpPr>
                  <a:stCxn id="189" idx="1"/>
                  <a:endCxn id="190" idx="1"/>
                </p:cNvCxnSpPr>
                <p:nvPr/>
              </p:nvCxnSpPr>
              <p:spPr>
                <a:xfrm rot="10800000">
                  <a:off x="5889186" y="1346507"/>
                  <a:ext cx="12700" cy="1116320"/>
                </a:xfrm>
                <a:prstGeom prst="curvedConnector3">
                  <a:avLst>
                    <a:gd name="adj1" fmla="val 4300000"/>
                  </a:avLst>
                </a:prstGeom>
                <a:ln w="19050">
                  <a:solidFill>
                    <a:schemeClr val="accent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8" name="Connector: Curved 187"/>
                <p:cNvCxnSpPr>
                  <a:stCxn id="190" idx="3"/>
                  <a:endCxn id="189" idx="3"/>
                </p:cNvCxnSpPr>
                <p:nvPr/>
              </p:nvCxnSpPr>
              <p:spPr>
                <a:xfrm>
                  <a:off x="5934905" y="1346507"/>
                  <a:ext cx="12700" cy="1116320"/>
                </a:xfrm>
                <a:prstGeom prst="curvedConnector3">
                  <a:avLst>
                    <a:gd name="adj1" fmla="val 4300000"/>
                  </a:avLst>
                </a:prstGeom>
                <a:ln w="19050">
                  <a:solidFill>
                    <a:schemeClr val="accent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9" name="Google Shape;898;p88"/>
                <p:cNvSpPr txBox="1"/>
                <p:nvPr/>
              </p:nvSpPr>
              <p:spPr>
                <a:xfrm>
                  <a:off x="5889186" y="2365108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  <p:sp>
              <p:nvSpPr>
                <p:cNvPr id="190" name="Google Shape;898;p88"/>
                <p:cNvSpPr txBox="1"/>
                <p:nvPr/>
              </p:nvSpPr>
              <p:spPr>
                <a:xfrm>
                  <a:off x="5889186" y="1248788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</p:grpSp>
          <p:sp>
            <p:nvSpPr>
              <p:cNvPr id="178" name="Oval 177"/>
              <p:cNvSpPr/>
              <p:nvPr/>
            </p:nvSpPr>
            <p:spPr>
              <a:xfrm>
                <a:off x="388697" y="2188023"/>
                <a:ext cx="1695840" cy="1807446"/>
              </a:xfrm>
              <a:prstGeom prst="ellipse">
                <a:avLst/>
              </a:prstGeom>
              <a:solidFill>
                <a:schemeClr val="bg1">
                  <a:alpha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+mj-lt"/>
                </a:endParaRPr>
              </a:p>
            </p:txBody>
          </p:sp>
          <p:grpSp>
            <p:nvGrpSpPr>
              <p:cNvPr id="179" name="Group 178"/>
              <p:cNvGrpSpPr/>
              <p:nvPr/>
            </p:nvGrpSpPr>
            <p:grpSpPr>
              <a:xfrm>
                <a:off x="1190898" y="2188023"/>
                <a:ext cx="58419" cy="1816343"/>
                <a:chOff x="7482841" y="2111311"/>
                <a:chExt cx="58419" cy="1816343"/>
              </a:xfrm>
            </p:grpSpPr>
            <p:cxnSp>
              <p:nvCxnSpPr>
                <p:cNvPr id="183" name="Connector: Curved 182"/>
                <p:cNvCxnSpPr>
                  <a:stCxn id="185" idx="1"/>
                  <a:endCxn id="186" idx="1"/>
                </p:cNvCxnSpPr>
                <p:nvPr/>
              </p:nvCxnSpPr>
              <p:spPr>
                <a:xfrm rot="10800000">
                  <a:off x="7482841" y="2209031"/>
                  <a:ext cx="12700" cy="1620905"/>
                </a:xfrm>
                <a:prstGeom prst="curvedConnector3">
                  <a:avLst>
                    <a:gd name="adj1" fmla="val 5850000"/>
                  </a:avLst>
                </a:prstGeom>
                <a:ln w="19050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4" name="Connector: Curved 183"/>
                <p:cNvCxnSpPr>
                  <a:stCxn id="186" idx="3"/>
                  <a:endCxn id="185" idx="3"/>
                </p:cNvCxnSpPr>
                <p:nvPr/>
              </p:nvCxnSpPr>
              <p:spPr>
                <a:xfrm>
                  <a:off x="7528560" y="2209030"/>
                  <a:ext cx="12700" cy="1620905"/>
                </a:xfrm>
                <a:prstGeom prst="curvedConnector3">
                  <a:avLst>
                    <a:gd name="adj1" fmla="val 6300000"/>
                  </a:avLst>
                </a:prstGeom>
                <a:ln w="19050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5" name="Google Shape;898;p88"/>
                <p:cNvSpPr txBox="1"/>
                <p:nvPr/>
              </p:nvSpPr>
              <p:spPr>
                <a:xfrm>
                  <a:off x="7482841" y="3732216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  <p:sp>
              <p:nvSpPr>
                <p:cNvPr id="186" name="Google Shape;898;p88"/>
                <p:cNvSpPr txBox="1"/>
                <p:nvPr/>
              </p:nvSpPr>
              <p:spPr>
                <a:xfrm>
                  <a:off x="7482841" y="2111311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</p:grpSp>
          <p:grpSp>
            <p:nvGrpSpPr>
              <p:cNvPr id="180" name="Group 179"/>
              <p:cNvGrpSpPr/>
              <p:nvPr/>
            </p:nvGrpSpPr>
            <p:grpSpPr>
              <a:xfrm>
                <a:off x="1190898" y="3040708"/>
                <a:ext cx="45719" cy="963658"/>
                <a:chOff x="5501641" y="2963996"/>
                <a:chExt cx="45719" cy="963658"/>
              </a:xfrm>
            </p:grpSpPr>
            <p:sp>
              <p:nvSpPr>
                <p:cNvPr id="181" name="Google Shape;898;p88"/>
                <p:cNvSpPr txBox="1"/>
                <p:nvPr/>
              </p:nvSpPr>
              <p:spPr>
                <a:xfrm>
                  <a:off x="5501641" y="3732216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  <p:sp>
              <p:nvSpPr>
                <p:cNvPr id="182" name="Google Shape;898;p88"/>
                <p:cNvSpPr txBox="1"/>
                <p:nvPr/>
              </p:nvSpPr>
              <p:spPr>
                <a:xfrm>
                  <a:off x="5501641" y="2963996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</p:grpSp>
        </p:grpSp>
        <p:sp>
          <p:nvSpPr>
            <p:cNvPr id="193" name="Google Shape;898;p88"/>
            <p:cNvSpPr txBox="1"/>
            <p:nvPr/>
          </p:nvSpPr>
          <p:spPr>
            <a:xfrm>
              <a:off x="7436418" y="279815"/>
              <a:ext cx="668161" cy="1069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4" tIns="9144" rIns="9144" bIns="9144" anchor="t" anchorCtr="0">
              <a:spAutoFit/>
            </a:bodyPr>
            <a:lstStyle/>
            <a:p>
              <a:pPr marR="0" lvl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500" b="1" dirty="0">
                  <a:solidFill>
                    <a:schemeClr val="accent4"/>
                  </a:solidFill>
                  <a:latin typeface="+mj-lt"/>
                  <a:ea typeface="Montserrat"/>
                  <a:cs typeface="+mj-lt"/>
                  <a:sym typeface="Montserrat"/>
                </a:rPr>
                <a:t>Maintain</a:t>
              </a:r>
              <a:endParaRPr lang="en-US" sz="500" b="1" dirty="0">
                <a:solidFill>
                  <a:schemeClr val="accent4"/>
                </a:solidFill>
                <a:latin typeface="+mj-lt"/>
                <a:ea typeface="Montserrat"/>
                <a:cs typeface="+mj-lt"/>
                <a:sym typeface="Montserrat"/>
              </a:endParaRPr>
            </a:p>
          </p:txBody>
        </p:sp>
      </p:grpSp>
    </p:spTree>
  </p:cSld>
  <p:clrMapOvr>
    <a:masterClrMapping/>
  </p:clrMapOvr>
  <p:transition spd="med">
    <p:fad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Arrow Connector 11"/>
          <p:cNvCxnSpPr/>
          <p:nvPr/>
        </p:nvCxnSpPr>
        <p:spPr>
          <a:xfrm>
            <a:off x="3509889" y="2591043"/>
            <a:ext cx="5036353" cy="0"/>
          </a:xfrm>
          <a:prstGeom prst="straightConnector1">
            <a:avLst/>
          </a:prstGeom>
          <a:ln w="19050">
            <a:solidFill>
              <a:schemeClr val="accent6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reeform: Shape 4"/>
          <p:cNvSpPr/>
          <p:nvPr/>
        </p:nvSpPr>
        <p:spPr>
          <a:xfrm rot="21433409">
            <a:off x="3931285" y="1856105"/>
            <a:ext cx="791210" cy="605155"/>
          </a:xfrm>
          <a:custGeom>
            <a:avLst/>
            <a:gdLst>
              <a:gd name="connsiteX0" fmla="*/ 0 w 1528763"/>
              <a:gd name="connsiteY0" fmla="*/ 752475 h 785813"/>
              <a:gd name="connsiteX1" fmla="*/ 366713 w 1528763"/>
              <a:gd name="connsiteY1" fmla="*/ 709613 h 785813"/>
              <a:gd name="connsiteX2" fmla="*/ 528638 w 1528763"/>
              <a:gd name="connsiteY2" fmla="*/ 333375 h 785813"/>
              <a:gd name="connsiteX3" fmla="*/ 795338 w 1528763"/>
              <a:gd name="connsiteY3" fmla="*/ 0 h 785813"/>
              <a:gd name="connsiteX4" fmla="*/ 1028700 w 1528763"/>
              <a:gd name="connsiteY4" fmla="*/ 342900 h 785813"/>
              <a:gd name="connsiteX5" fmla="*/ 1171575 w 1528763"/>
              <a:gd name="connsiteY5" fmla="*/ 733425 h 785813"/>
              <a:gd name="connsiteX6" fmla="*/ 1528763 w 1528763"/>
              <a:gd name="connsiteY6" fmla="*/ 785813 h 785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28763" h="785813">
                <a:moveTo>
                  <a:pt x="0" y="752475"/>
                </a:moveTo>
                <a:lnTo>
                  <a:pt x="366713" y="709613"/>
                </a:lnTo>
                <a:lnTo>
                  <a:pt x="528638" y="333375"/>
                </a:lnTo>
                <a:lnTo>
                  <a:pt x="795338" y="0"/>
                </a:lnTo>
                <a:lnTo>
                  <a:pt x="1028700" y="342900"/>
                </a:lnTo>
                <a:lnTo>
                  <a:pt x="1171575" y="733425"/>
                </a:lnTo>
                <a:lnTo>
                  <a:pt x="1528763" y="785813"/>
                </a:lnTo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+mj-lt"/>
            </a:endParaRPr>
          </a:p>
        </p:txBody>
      </p:sp>
      <p:cxnSp>
        <p:nvCxnSpPr>
          <p:cNvPr id="58" name="Straight Connector 57"/>
          <p:cNvCxnSpPr/>
          <p:nvPr/>
        </p:nvCxnSpPr>
        <p:spPr>
          <a:xfrm>
            <a:off x="4329430" y="1771650"/>
            <a:ext cx="0" cy="69469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3825240" y="2453640"/>
            <a:ext cx="1054735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Google Shape;898;p88"/>
          <p:cNvSpPr txBox="1"/>
          <p:nvPr/>
        </p:nvSpPr>
        <p:spPr>
          <a:xfrm>
            <a:off x="4143507" y="1553811"/>
            <a:ext cx="499284" cy="1231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lvl="7">
              <a:lnSpc>
                <a:spcPct val="115000"/>
              </a:lnSpc>
            </a:pPr>
            <a:r>
              <a:rPr lang="en-US" sz="8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Year 1</a:t>
            </a:r>
            <a:endParaRPr lang="en-US" sz="8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sp>
        <p:nvSpPr>
          <p:cNvPr id="121" name="Google Shape;898;p88"/>
          <p:cNvSpPr txBox="1"/>
          <p:nvPr/>
        </p:nvSpPr>
        <p:spPr>
          <a:xfrm>
            <a:off x="5366925" y="1553811"/>
            <a:ext cx="499284" cy="1231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lvl="7">
              <a:lnSpc>
                <a:spcPct val="115000"/>
              </a:lnSpc>
            </a:pPr>
            <a:r>
              <a:rPr lang="en-US" sz="8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Year 2</a:t>
            </a:r>
            <a:endParaRPr lang="en-US" sz="8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sp>
        <p:nvSpPr>
          <p:cNvPr id="122" name="Google Shape;898;p88"/>
          <p:cNvSpPr txBox="1"/>
          <p:nvPr/>
        </p:nvSpPr>
        <p:spPr>
          <a:xfrm>
            <a:off x="6647516" y="1553811"/>
            <a:ext cx="499284" cy="1231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lvl="7">
              <a:lnSpc>
                <a:spcPct val="115000"/>
              </a:lnSpc>
            </a:pPr>
            <a:r>
              <a:rPr lang="en-US" sz="8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Year 3</a:t>
            </a:r>
            <a:endParaRPr lang="en-US" sz="8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sp>
        <p:nvSpPr>
          <p:cNvPr id="123" name="Google Shape;898;p88"/>
          <p:cNvSpPr txBox="1"/>
          <p:nvPr/>
        </p:nvSpPr>
        <p:spPr>
          <a:xfrm>
            <a:off x="7812987" y="1553811"/>
            <a:ext cx="499284" cy="1231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lvl="7">
              <a:lnSpc>
                <a:spcPct val="115000"/>
              </a:lnSpc>
            </a:pPr>
            <a:r>
              <a:rPr lang="en-US" sz="8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Year 4</a:t>
            </a:r>
            <a:endParaRPr lang="en-US" sz="8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sp>
        <p:nvSpPr>
          <p:cNvPr id="34" name="Title 3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Data</a:t>
            </a:r>
            <a:endParaRPr lang="en-US" b="1" dirty="0"/>
          </a:p>
        </p:txBody>
      </p:sp>
      <p:sp>
        <p:nvSpPr>
          <p:cNvPr id="164" name="Google Shape;898;p88"/>
          <p:cNvSpPr txBox="1"/>
          <p:nvPr/>
        </p:nvSpPr>
        <p:spPr>
          <a:xfrm>
            <a:off x="3687558" y="1557848"/>
            <a:ext cx="216731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lvl="7">
              <a:lnSpc>
                <a:spcPct val="115000"/>
              </a:lnSpc>
            </a:pPr>
            <a:r>
              <a:rPr lang="en-US" sz="12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X1</a:t>
            </a:r>
            <a:endParaRPr lang="en-US" sz="12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sp>
        <p:nvSpPr>
          <p:cNvPr id="168" name="Google Shape;898;p88"/>
          <p:cNvSpPr txBox="1"/>
          <p:nvPr/>
        </p:nvSpPr>
        <p:spPr>
          <a:xfrm>
            <a:off x="608793" y="883227"/>
            <a:ext cx="5878508" cy="372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The </a:t>
            </a:r>
            <a:r>
              <a:rPr lang="en-US" sz="1000" b="1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underlying distribution of data </a:t>
            </a: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can (and often) </a:t>
            </a:r>
            <a:r>
              <a:rPr lang="en-US" sz="1000" b="1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shifts with time </a:t>
            </a: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It is crucial to </a:t>
            </a:r>
            <a:r>
              <a:rPr lang="en-US" sz="1000" b="1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keep an eye on data drift</a:t>
            </a: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. </a:t>
            </a:r>
            <a:endParaRPr lang="en-US" sz="10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cxnSp>
        <p:nvCxnSpPr>
          <p:cNvPr id="107" name="Straight Connector 106"/>
          <p:cNvCxnSpPr/>
          <p:nvPr/>
        </p:nvCxnSpPr>
        <p:spPr>
          <a:xfrm>
            <a:off x="4988560" y="2453640"/>
            <a:ext cx="1054735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/>
          <p:nvPr/>
        </p:nvCxnSpPr>
        <p:spPr>
          <a:xfrm>
            <a:off x="5492750" y="1771650"/>
            <a:ext cx="0" cy="69469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>
            <a:off x="6242685" y="2453640"/>
            <a:ext cx="1054735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/>
          <p:nvPr/>
        </p:nvCxnSpPr>
        <p:spPr>
          <a:xfrm>
            <a:off x="6746240" y="1771650"/>
            <a:ext cx="0" cy="69469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>
            <a:off x="7414260" y="2453640"/>
            <a:ext cx="1054735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/>
          <p:nvPr/>
        </p:nvCxnSpPr>
        <p:spPr>
          <a:xfrm>
            <a:off x="7918450" y="1771650"/>
            <a:ext cx="0" cy="69469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4" name="Group 193"/>
          <p:cNvGrpSpPr/>
          <p:nvPr/>
        </p:nvGrpSpPr>
        <p:grpSpPr>
          <a:xfrm>
            <a:off x="7331103" y="141172"/>
            <a:ext cx="914400" cy="914400"/>
            <a:chOff x="7331103" y="141172"/>
            <a:chExt cx="914400" cy="914400"/>
          </a:xfrm>
        </p:grpSpPr>
        <p:grpSp>
          <p:nvGrpSpPr>
            <p:cNvPr id="175" name="Group 174"/>
            <p:cNvGrpSpPr/>
            <p:nvPr/>
          </p:nvGrpSpPr>
          <p:grpSpPr>
            <a:xfrm>
              <a:off x="7331103" y="141172"/>
              <a:ext cx="914400" cy="914400"/>
              <a:chOff x="388697" y="2188023"/>
              <a:chExt cx="1695840" cy="1816343"/>
            </a:xfrm>
          </p:grpSpPr>
          <p:grpSp>
            <p:nvGrpSpPr>
              <p:cNvPr id="176" name="Group 175"/>
              <p:cNvGrpSpPr/>
              <p:nvPr/>
            </p:nvGrpSpPr>
            <p:grpSpPr>
              <a:xfrm>
                <a:off x="1190898" y="3138427"/>
                <a:ext cx="58419" cy="768220"/>
                <a:chOff x="1190898" y="3138427"/>
                <a:chExt cx="58419" cy="768220"/>
              </a:xfrm>
            </p:grpSpPr>
            <p:cxnSp>
              <p:nvCxnSpPr>
                <p:cNvPr id="191" name="Connector: Curved 190"/>
                <p:cNvCxnSpPr>
                  <a:stCxn id="181" idx="1"/>
                  <a:endCxn id="182" idx="1"/>
                </p:cNvCxnSpPr>
                <p:nvPr/>
              </p:nvCxnSpPr>
              <p:spPr>
                <a:xfrm rot="10800000">
                  <a:off x="1190898" y="3138427"/>
                  <a:ext cx="12700" cy="768220"/>
                </a:xfrm>
                <a:prstGeom prst="curvedConnector3">
                  <a:avLst>
                    <a:gd name="adj1" fmla="val 2950000"/>
                  </a:avLst>
                </a:prstGeom>
                <a:ln w="19050">
                  <a:solidFill>
                    <a:schemeClr val="accent5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Connector: Curved 191"/>
                <p:cNvCxnSpPr>
                  <a:stCxn id="182" idx="3"/>
                  <a:endCxn id="181" idx="3"/>
                </p:cNvCxnSpPr>
                <p:nvPr/>
              </p:nvCxnSpPr>
              <p:spPr>
                <a:xfrm>
                  <a:off x="1236617" y="3138427"/>
                  <a:ext cx="12700" cy="768220"/>
                </a:xfrm>
                <a:prstGeom prst="curvedConnector3">
                  <a:avLst>
                    <a:gd name="adj1" fmla="val 3000000"/>
                  </a:avLst>
                </a:prstGeom>
                <a:ln w="19050">
                  <a:solidFill>
                    <a:schemeClr val="accent5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7" name="Group 176"/>
              <p:cNvGrpSpPr/>
              <p:nvPr/>
            </p:nvGrpSpPr>
            <p:grpSpPr>
              <a:xfrm>
                <a:off x="1190898" y="2692608"/>
                <a:ext cx="58419" cy="1311758"/>
                <a:chOff x="5889186" y="1248788"/>
                <a:chExt cx="58419" cy="1311758"/>
              </a:xfrm>
            </p:grpSpPr>
            <p:cxnSp>
              <p:nvCxnSpPr>
                <p:cNvPr id="187" name="Connector: Curved 186"/>
                <p:cNvCxnSpPr>
                  <a:stCxn id="189" idx="1"/>
                  <a:endCxn id="190" idx="1"/>
                </p:cNvCxnSpPr>
                <p:nvPr/>
              </p:nvCxnSpPr>
              <p:spPr>
                <a:xfrm rot="10800000">
                  <a:off x="5889186" y="1346507"/>
                  <a:ext cx="12700" cy="1116320"/>
                </a:xfrm>
                <a:prstGeom prst="curvedConnector3">
                  <a:avLst>
                    <a:gd name="adj1" fmla="val 4300000"/>
                  </a:avLst>
                </a:prstGeom>
                <a:ln w="19050">
                  <a:solidFill>
                    <a:schemeClr val="accent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8" name="Connector: Curved 187"/>
                <p:cNvCxnSpPr>
                  <a:stCxn id="190" idx="3"/>
                  <a:endCxn id="189" idx="3"/>
                </p:cNvCxnSpPr>
                <p:nvPr/>
              </p:nvCxnSpPr>
              <p:spPr>
                <a:xfrm>
                  <a:off x="5934905" y="1346507"/>
                  <a:ext cx="12700" cy="1116320"/>
                </a:xfrm>
                <a:prstGeom prst="curvedConnector3">
                  <a:avLst>
                    <a:gd name="adj1" fmla="val 4300000"/>
                  </a:avLst>
                </a:prstGeom>
                <a:ln w="19050">
                  <a:solidFill>
                    <a:schemeClr val="accent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9" name="Google Shape;898;p88"/>
                <p:cNvSpPr txBox="1"/>
                <p:nvPr/>
              </p:nvSpPr>
              <p:spPr>
                <a:xfrm>
                  <a:off x="5889186" y="2365108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  <p:sp>
              <p:nvSpPr>
                <p:cNvPr id="190" name="Google Shape;898;p88"/>
                <p:cNvSpPr txBox="1"/>
                <p:nvPr/>
              </p:nvSpPr>
              <p:spPr>
                <a:xfrm>
                  <a:off x="5889186" y="1248788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</p:grpSp>
          <p:sp>
            <p:nvSpPr>
              <p:cNvPr id="178" name="Oval 177"/>
              <p:cNvSpPr/>
              <p:nvPr/>
            </p:nvSpPr>
            <p:spPr>
              <a:xfrm>
                <a:off x="388697" y="2188023"/>
                <a:ext cx="1695840" cy="1807446"/>
              </a:xfrm>
              <a:prstGeom prst="ellipse">
                <a:avLst/>
              </a:prstGeom>
              <a:solidFill>
                <a:schemeClr val="bg1">
                  <a:alpha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+mj-lt"/>
                </a:endParaRPr>
              </a:p>
            </p:txBody>
          </p:sp>
          <p:grpSp>
            <p:nvGrpSpPr>
              <p:cNvPr id="179" name="Group 178"/>
              <p:cNvGrpSpPr/>
              <p:nvPr/>
            </p:nvGrpSpPr>
            <p:grpSpPr>
              <a:xfrm>
                <a:off x="1190898" y="2188023"/>
                <a:ext cx="58419" cy="1816343"/>
                <a:chOff x="7482841" y="2111311"/>
                <a:chExt cx="58419" cy="1816343"/>
              </a:xfrm>
            </p:grpSpPr>
            <p:cxnSp>
              <p:nvCxnSpPr>
                <p:cNvPr id="183" name="Connector: Curved 182"/>
                <p:cNvCxnSpPr>
                  <a:stCxn id="185" idx="1"/>
                  <a:endCxn id="186" idx="1"/>
                </p:cNvCxnSpPr>
                <p:nvPr/>
              </p:nvCxnSpPr>
              <p:spPr>
                <a:xfrm rot="10800000">
                  <a:off x="7482841" y="2209031"/>
                  <a:ext cx="12700" cy="1620905"/>
                </a:xfrm>
                <a:prstGeom prst="curvedConnector3">
                  <a:avLst>
                    <a:gd name="adj1" fmla="val 5850000"/>
                  </a:avLst>
                </a:prstGeom>
                <a:ln w="19050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4" name="Connector: Curved 183"/>
                <p:cNvCxnSpPr>
                  <a:stCxn id="186" idx="3"/>
                  <a:endCxn id="185" idx="3"/>
                </p:cNvCxnSpPr>
                <p:nvPr/>
              </p:nvCxnSpPr>
              <p:spPr>
                <a:xfrm>
                  <a:off x="7528560" y="2209030"/>
                  <a:ext cx="12700" cy="1620905"/>
                </a:xfrm>
                <a:prstGeom prst="curvedConnector3">
                  <a:avLst>
                    <a:gd name="adj1" fmla="val 6300000"/>
                  </a:avLst>
                </a:prstGeom>
                <a:ln w="19050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5" name="Google Shape;898;p88"/>
                <p:cNvSpPr txBox="1"/>
                <p:nvPr/>
              </p:nvSpPr>
              <p:spPr>
                <a:xfrm>
                  <a:off x="7482841" y="3732216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  <p:sp>
              <p:nvSpPr>
                <p:cNvPr id="186" name="Google Shape;898;p88"/>
                <p:cNvSpPr txBox="1"/>
                <p:nvPr/>
              </p:nvSpPr>
              <p:spPr>
                <a:xfrm>
                  <a:off x="7482841" y="2111311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</p:grpSp>
          <p:grpSp>
            <p:nvGrpSpPr>
              <p:cNvPr id="180" name="Group 179"/>
              <p:cNvGrpSpPr/>
              <p:nvPr/>
            </p:nvGrpSpPr>
            <p:grpSpPr>
              <a:xfrm>
                <a:off x="1190898" y="3040708"/>
                <a:ext cx="45719" cy="963658"/>
                <a:chOff x="5501641" y="2963996"/>
                <a:chExt cx="45719" cy="963658"/>
              </a:xfrm>
            </p:grpSpPr>
            <p:sp>
              <p:nvSpPr>
                <p:cNvPr id="181" name="Google Shape;898;p88"/>
                <p:cNvSpPr txBox="1"/>
                <p:nvPr/>
              </p:nvSpPr>
              <p:spPr>
                <a:xfrm>
                  <a:off x="5501641" y="3732216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  <p:sp>
              <p:nvSpPr>
                <p:cNvPr id="182" name="Google Shape;898;p88"/>
                <p:cNvSpPr txBox="1"/>
                <p:nvPr/>
              </p:nvSpPr>
              <p:spPr>
                <a:xfrm>
                  <a:off x="5501641" y="2963996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</p:grpSp>
        </p:grpSp>
        <p:sp>
          <p:nvSpPr>
            <p:cNvPr id="193" name="Google Shape;898;p88"/>
            <p:cNvSpPr txBox="1"/>
            <p:nvPr/>
          </p:nvSpPr>
          <p:spPr>
            <a:xfrm>
              <a:off x="7436418" y="279815"/>
              <a:ext cx="668161" cy="1069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4" tIns="9144" rIns="9144" bIns="9144" anchor="t" anchorCtr="0">
              <a:spAutoFit/>
            </a:bodyPr>
            <a:lstStyle/>
            <a:p>
              <a:pPr marR="0" lvl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500" b="1" dirty="0">
                  <a:solidFill>
                    <a:schemeClr val="accent4"/>
                  </a:solidFill>
                  <a:latin typeface="+mj-lt"/>
                  <a:ea typeface="Montserrat"/>
                  <a:cs typeface="+mj-lt"/>
                  <a:sym typeface="Montserrat"/>
                </a:rPr>
                <a:t>Maintain</a:t>
              </a:r>
              <a:endParaRPr lang="en-US" sz="500" b="1" dirty="0">
                <a:solidFill>
                  <a:schemeClr val="accent4"/>
                </a:solidFill>
                <a:latin typeface="+mj-lt"/>
                <a:ea typeface="Montserrat"/>
                <a:cs typeface="+mj-lt"/>
                <a:sym typeface="Montserrat"/>
              </a:endParaRPr>
            </a:p>
          </p:txBody>
        </p:sp>
      </p:grpSp>
    </p:spTree>
  </p:cSld>
  <p:clrMapOvr>
    <a:masterClrMapping/>
  </p:clrMapOvr>
  <p:transition spd="med">
    <p:fad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Arrow Connector 11"/>
          <p:cNvCxnSpPr/>
          <p:nvPr/>
        </p:nvCxnSpPr>
        <p:spPr>
          <a:xfrm>
            <a:off x="3509889" y="2591043"/>
            <a:ext cx="5036353" cy="0"/>
          </a:xfrm>
          <a:prstGeom prst="straightConnector1">
            <a:avLst/>
          </a:prstGeom>
          <a:ln w="19050">
            <a:solidFill>
              <a:schemeClr val="accent6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reeform: Shape 4"/>
          <p:cNvSpPr/>
          <p:nvPr/>
        </p:nvSpPr>
        <p:spPr>
          <a:xfrm rot="21433409">
            <a:off x="3931285" y="1856105"/>
            <a:ext cx="791210" cy="605155"/>
          </a:xfrm>
          <a:custGeom>
            <a:avLst/>
            <a:gdLst>
              <a:gd name="connsiteX0" fmla="*/ 0 w 1528763"/>
              <a:gd name="connsiteY0" fmla="*/ 752475 h 785813"/>
              <a:gd name="connsiteX1" fmla="*/ 366713 w 1528763"/>
              <a:gd name="connsiteY1" fmla="*/ 709613 h 785813"/>
              <a:gd name="connsiteX2" fmla="*/ 528638 w 1528763"/>
              <a:gd name="connsiteY2" fmla="*/ 333375 h 785813"/>
              <a:gd name="connsiteX3" fmla="*/ 795338 w 1528763"/>
              <a:gd name="connsiteY3" fmla="*/ 0 h 785813"/>
              <a:gd name="connsiteX4" fmla="*/ 1028700 w 1528763"/>
              <a:gd name="connsiteY4" fmla="*/ 342900 h 785813"/>
              <a:gd name="connsiteX5" fmla="*/ 1171575 w 1528763"/>
              <a:gd name="connsiteY5" fmla="*/ 733425 h 785813"/>
              <a:gd name="connsiteX6" fmla="*/ 1528763 w 1528763"/>
              <a:gd name="connsiteY6" fmla="*/ 785813 h 785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28763" h="785813">
                <a:moveTo>
                  <a:pt x="0" y="752475"/>
                </a:moveTo>
                <a:lnTo>
                  <a:pt x="366713" y="709613"/>
                </a:lnTo>
                <a:lnTo>
                  <a:pt x="528638" y="333375"/>
                </a:lnTo>
                <a:lnTo>
                  <a:pt x="795338" y="0"/>
                </a:lnTo>
                <a:lnTo>
                  <a:pt x="1028700" y="342900"/>
                </a:lnTo>
                <a:lnTo>
                  <a:pt x="1171575" y="733425"/>
                </a:lnTo>
                <a:lnTo>
                  <a:pt x="1528763" y="785813"/>
                </a:lnTo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+mj-lt"/>
            </a:endParaRPr>
          </a:p>
        </p:txBody>
      </p:sp>
      <p:cxnSp>
        <p:nvCxnSpPr>
          <p:cNvPr id="58" name="Straight Connector 57"/>
          <p:cNvCxnSpPr/>
          <p:nvPr/>
        </p:nvCxnSpPr>
        <p:spPr>
          <a:xfrm>
            <a:off x="4329430" y="1771650"/>
            <a:ext cx="0" cy="69469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3825240" y="2453640"/>
            <a:ext cx="1054735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Google Shape;898;p88"/>
          <p:cNvSpPr txBox="1"/>
          <p:nvPr/>
        </p:nvSpPr>
        <p:spPr>
          <a:xfrm>
            <a:off x="4143507" y="1553811"/>
            <a:ext cx="499284" cy="1231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lvl="7">
              <a:lnSpc>
                <a:spcPct val="115000"/>
              </a:lnSpc>
            </a:pPr>
            <a:r>
              <a:rPr lang="en-US" sz="8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Year 1</a:t>
            </a:r>
            <a:endParaRPr lang="en-US" sz="8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sp>
        <p:nvSpPr>
          <p:cNvPr id="121" name="Google Shape;898;p88"/>
          <p:cNvSpPr txBox="1"/>
          <p:nvPr/>
        </p:nvSpPr>
        <p:spPr>
          <a:xfrm>
            <a:off x="5366925" y="1553811"/>
            <a:ext cx="499284" cy="1231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lvl="7">
              <a:lnSpc>
                <a:spcPct val="115000"/>
              </a:lnSpc>
            </a:pPr>
            <a:r>
              <a:rPr lang="en-US" sz="8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Year 2</a:t>
            </a:r>
            <a:endParaRPr lang="en-US" sz="8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sp>
        <p:nvSpPr>
          <p:cNvPr id="122" name="Google Shape;898;p88"/>
          <p:cNvSpPr txBox="1"/>
          <p:nvPr/>
        </p:nvSpPr>
        <p:spPr>
          <a:xfrm>
            <a:off x="6647516" y="1553811"/>
            <a:ext cx="499284" cy="1231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lvl="7">
              <a:lnSpc>
                <a:spcPct val="115000"/>
              </a:lnSpc>
            </a:pPr>
            <a:r>
              <a:rPr lang="en-US" sz="8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Year 3</a:t>
            </a:r>
            <a:endParaRPr lang="en-US" sz="8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sp>
        <p:nvSpPr>
          <p:cNvPr id="123" name="Google Shape;898;p88"/>
          <p:cNvSpPr txBox="1"/>
          <p:nvPr/>
        </p:nvSpPr>
        <p:spPr>
          <a:xfrm>
            <a:off x="7812987" y="1553811"/>
            <a:ext cx="499284" cy="1231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lvl="7">
              <a:lnSpc>
                <a:spcPct val="115000"/>
              </a:lnSpc>
            </a:pPr>
            <a:r>
              <a:rPr lang="en-US" sz="8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Year 4</a:t>
            </a:r>
            <a:endParaRPr lang="en-US" sz="8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sp>
        <p:nvSpPr>
          <p:cNvPr id="34" name="Title 3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Data</a:t>
            </a:r>
            <a:endParaRPr lang="en-US" b="1" dirty="0"/>
          </a:p>
        </p:txBody>
      </p:sp>
      <p:sp>
        <p:nvSpPr>
          <p:cNvPr id="164" name="Google Shape;898;p88"/>
          <p:cNvSpPr txBox="1"/>
          <p:nvPr/>
        </p:nvSpPr>
        <p:spPr>
          <a:xfrm>
            <a:off x="3687558" y="1557848"/>
            <a:ext cx="216731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lvl="7">
              <a:lnSpc>
                <a:spcPct val="115000"/>
              </a:lnSpc>
            </a:pPr>
            <a:r>
              <a:rPr lang="en-US" sz="12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X1</a:t>
            </a:r>
            <a:endParaRPr lang="en-US" sz="12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sp>
        <p:nvSpPr>
          <p:cNvPr id="168" name="Google Shape;898;p88"/>
          <p:cNvSpPr txBox="1"/>
          <p:nvPr/>
        </p:nvSpPr>
        <p:spPr>
          <a:xfrm>
            <a:off x="608793" y="883227"/>
            <a:ext cx="5878508" cy="372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The </a:t>
            </a:r>
            <a:r>
              <a:rPr lang="en-US" sz="1000" b="1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underlying distribution of data </a:t>
            </a: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can (and often) </a:t>
            </a:r>
            <a:r>
              <a:rPr lang="en-US" sz="1000" b="1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shifts with time </a:t>
            </a: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It is crucial to </a:t>
            </a:r>
            <a:r>
              <a:rPr lang="en-US" sz="1000" b="1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keep an eye on data drift</a:t>
            </a: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. </a:t>
            </a:r>
            <a:endParaRPr lang="en-US" sz="10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sp>
        <p:nvSpPr>
          <p:cNvPr id="105" name="Freeform: Shape 104"/>
          <p:cNvSpPr/>
          <p:nvPr/>
        </p:nvSpPr>
        <p:spPr>
          <a:xfrm rot="21433409">
            <a:off x="5149215" y="1856105"/>
            <a:ext cx="791210" cy="605155"/>
          </a:xfrm>
          <a:custGeom>
            <a:avLst/>
            <a:gdLst>
              <a:gd name="connsiteX0" fmla="*/ 0 w 1528763"/>
              <a:gd name="connsiteY0" fmla="*/ 752475 h 785813"/>
              <a:gd name="connsiteX1" fmla="*/ 366713 w 1528763"/>
              <a:gd name="connsiteY1" fmla="*/ 709613 h 785813"/>
              <a:gd name="connsiteX2" fmla="*/ 528638 w 1528763"/>
              <a:gd name="connsiteY2" fmla="*/ 333375 h 785813"/>
              <a:gd name="connsiteX3" fmla="*/ 795338 w 1528763"/>
              <a:gd name="connsiteY3" fmla="*/ 0 h 785813"/>
              <a:gd name="connsiteX4" fmla="*/ 1028700 w 1528763"/>
              <a:gd name="connsiteY4" fmla="*/ 342900 h 785813"/>
              <a:gd name="connsiteX5" fmla="*/ 1171575 w 1528763"/>
              <a:gd name="connsiteY5" fmla="*/ 733425 h 785813"/>
              <a:gd name="connsiteX6" fmla="*/ 1528763 w 1528763"/>
              <a:gd name="connsiteY6" fmla="*/ 785813 h 785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28763" h="785813">
                <a:moveTo>
                  <a:pt x="0" y="752475"/>
                </a:moveTo>
                <a:lnTo>
                  <a:pt x="366713" y="709613"/>
                </a:lnTo>
                <a:lnTo>
                  <a:pt x="528638" y="333375"/>
                </a:lnTo>
                <a:lnTo>
                  <a:pt x="795338" y="0"/>
                </a:lnTo>
                <a:lnTo>
                  <a:pt x="1028700" y="342900"/>
                </a:lnTo>
                <a:lnTo>
                  <a:pt x="1171575" y="733425"/>
                </a:lnTo>
                <a:lnTo>
                  <a:pt x="1528763" y="785813"/>
                </a:lnTo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  <a:cs typeface="+mj-lt"/>
            </a:endParaRPr>
          </a:p>
        </p:txBody>
      </p:sp>
      <p:cxnSp>
        <p:nvCxnSpPr>
          <p:cNvPr id="107" name="Straight Connector 106"/>
          <p:cNvCxnSpPr/>
          <p:nvPr/>
        </p:nvCxnSpPr>
        <p:spPr>
          <a:xfrm>
            <a:off x="4988560" y="2453640"/>
            <a:ext cx="1054735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/>
          <p:nvPr/>
        </p:nvCxnSpPr>
        <p:spPr>
          <a:xfrm>
            <a:off x="5492750" y="1771650"/>
            <a:ext cx="0" cy="69469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>
            <a:off x="6242685" y="2453640"/>
            <a:ext cx="1054735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/>
          <p:nvPr/>
        </p:nvCxnSpPr>
        <p:spPr>
          <a:xfrm>
            <a:off x="6746240" y="1771650"/>
            <a:ext cx="0" cy="69469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>
            <a:off x="7414260" y="2453640"/>
            <a:ext cx="1054735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/>
          <p:nvPr/>
        </p:nvCxnSpPr>
        <p:spPr>
          <a:xfrm>
            <a:off x="7918450" y="1771650"/>
            <a:ext cx="0" cy="69469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4" name="Group 193"/>
          <p:cNvGrpSpPr/>
          <p:nvPr/>
        </p:nvGrpSpPr>
        <p:grpSpPr>
          <a:xfrm>
            <a:off x="7331103" y="141172"/>
            <a:ext cx="914400" cy="914400"/>
            <a:chOff x="7331103" y="141172"/>
            <a:chExt cx="914400" cy="914400"/>
          </a:xfrm>
        </p:grpSpPr>
        <p:grpSp>
          <p:nvGrpSpPr>
            <p:cNvPr id="175" name="Group 174"/>
            <p:cNvGrpSpPr/>
            <p:nvPr/>
          </p:nvGrpSpPr>
          <p:grpSpPr>
            <a:xfrm>
              <a:off x="7331103" y="141172"/>
              <a:ext cx="914400" cy="914400"/>
              <a:chOff x="388697" y="2188023"/>
              <a:chExt cx="1695840" cy="1816343"/>
            </a:xfrm>
          </p:grpSpPr>
          <p:grpSp>
            <p:nvGrpSpPr>
              <p:cNvPr id="176" name="Group 175"/>
              <p:cNvGrpSpPr/>
              <p:nvPr/>
            </p:nvGrpSpPr>
            <p:grpSpPr>
              <a:xfrm>
                <a:off x="1190898" y="3138427"/>
                <a:ext cx="58419" cy="768220"/>
                <a:chOff x="1190898" y="3138427"/>
                <a:chExt cx="58419" cy="768220"/>
              </a:xfrm>
            </p:grpSpPr>
            <p:cxnSp>
              <p:nvCxnSpPr>
                <p:cNvPr id="191" name="Connector: Curved 190"/>
                <p:cNvCxnSpPr>
                  <a:stCxn id="181" idx="1"/>
                  <a:endCxn id="182" idx="1"/>
                </p:cNvCxnSpPr>
                <p:nvPr/>
              </p:nvCxnSpPr>
              <p:spPr>
                <a:xfrm rot="10800000">
                  <a:off x="1190898" y="3138427"/>
                  <a:ext cx="12700" cy="768220"/>
                </a:xfrm>
                <a:prstGeom prst="curvedConnector3">
                  <a:avLst>
                    <a:gd name="adj1" fmla="val 2950000"/>
                  </a:avLst>
                </a:prstGeom>
                <a:ln w="19050">
                  <a:solidFill>
                    <a:schemeClr val="accent5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Connector: Curved 191"/>
                <p:cNvCxnSpPr>
                  <a:stCxn id="182" idx="3"/>
                  <a:endCxn id="181" idx="3"/>
                </p:cNvCxnSpPr>
                <p:nvPr/>
              </p:nvCxnSpPr>
              <p:spPr>
                <a:xfrm>
                  <a:off x="1236617" y="3138427"/>
                  <a:ext cx="12700" cy="768220"/>
                </a:xfrm>
                <a:prstGeom prst="curvedConnector3">
                  <a:avLst>
                    <a:gd name="adj1" fmla="val 3000000"/>
                  </a:avLst>
                </a:prstGeom>
                <a:ln w="19050">
                  <a:solidFill>
                    <a:schemeClr val="accent5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7" name="Group 176"/>
              <p:cNvGrpSpPr/>
              <p:nvPr/>
            </p:nvGrpSpPr>
            <p:grpSpPr>
              <a:xfrm>
                <a:off x="1190898" y="2692608"/>
                <a:ext cx="58419" cy="1311758"/>
                <a:chOff x="5889186" y="1248788"/>
                <a:chExt cx="58419" cy="1311758"/>
              </a:xfrm>
            </p:grpSpPr>
            <p:cxnSp>
              <p:nvCxnSpPr>
                <p:cNvPr id="187" name="Connector: Curved 186"/>
                <p:cNvCxnSpPr>
                  <a:stCxn id="189" idx="1"/>
                  <a:endCxn id="190" idx="1"/>
                </p:cNvCxnSpPr>
                <p:nvPr/>
              </p:nvCxnSpPr>
              <p:spPr>
                <a:xfrm rot="10800000">
                  <a:off x="5889186" y="1346507"/>
                  <a:ext cx="12700" cy="1116320"/>
                </a:xfrm>
                <a:prstGeom prst="curvedConnector3">
                  <a:avLst>
                    <a:gd name="adj1" fmla="val 4300000"/>
                  </a:avLst>
                </a:prstGeom>
                <a:ln w="19050">
                  <a:solidFill>
                    <a:schemeClr val="accent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8" name="Connector: Curved 187"/>
                <p:cNvCxnSpPr>
                  <a:stCxn id="190" idx="3"/>
                  <a:endCxn id="189" idx="3"/>
                </p:cNvCxnSpPr>
                <p:nvPr/>
              </p:nvCxnSpPr>
              <p:spPr>
                <a:xfrm>
                  <a:off x="5934905" y="1346507"/>
                  <a:ext cx="12700" cy="1116320"/>
                </a:xfrm>
                <a:prstGeom prst="curvedConnector3">
                  <a:avLst>
                    <a:gd name="adj1" fmla="val 4300000"/>
                  </a:avLst>
                </a:prstGeom>
                <a:ln w="19050">
                  <a:solidFill>
                    <a:schemeClr val="accent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9" name="Google Shape;898;p88"/>
                <p:cNvSpPr txBox="1"/>
                <p:nvPr/>
              </p:nvSpPr>
              <p:spPr>
                <a:xfrm>
                  <a:off x="5889186" y="2365108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  <p:sp>
              <p:nvSpPr>
                <p:cNvPr id="190" name="Google Shape;898;p88"/>
                <p:cNvSpPr txBox="1"/>
                <p:nvPr/>
              </p:nvSpPr>
              <p:spPr>
                <a:xfrm>
                  <a:off x="5889186" y="1248788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</p:grpSp>
          <p:sp>
            <p:nvSpPr>
              <p:cNvPr id="178" name="Oval 177"/>
              <p:cNvSpPr/>
              <p:nvPr/>
            </p:nvSpPr>
            <p:spPr>
              <a:xfrm>
                <a:off x="388697" y="2188023"/>
                <a:ext cx="1695840" cy="1807446"/>
              </a:xfrm>
              <a:prstGeom prst="ellipse">
                <a:avLst/>
              </a:prstGeom>
              <a:solidFill>
                <a:schemeClr val="bg1">
                  <a:alpha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+mj-lt"/>
                </a:endParaRPr>
              </a:p>
            </p:txBody>
          </p:sp>
          <p:grpSp>
            <p:nvGrpSpPr>
              <p:cNvPr id="179" name="Group 178"/>
              <p:cNvGrpSpPr/>
              <p:nvPr/>
            </p:nvGrpSpPr>
            <p:grpSpPr>
              <a:xfrm>
                <a:off x="1190898" y="2188023"/>
                <a:ext cx="58419" cy="1816343"/>
                <a:chOff x="7482841" y="2111311"/>
                <a:chExt cx="58419" cy="1816343"/>
              </a:xfrm>
            </p:grpSpPr>
            <p:cxnSp>
              <p:nvCxnSpPr>
                <p:cNvPr id="183" name="Connector: Curved 182"/>
                <p:cNvCxnSpPr>
                  <a:stCxn id="185" idx="1"/>
                  <a:endCxn id="186" idx="1"/>
                </p:cNvCxnSpPr>
                <p:nvPr/>
              </p:nvCxnSpPr>
              <p:spPr>
                <a:xfrm rot="10800000">
                  <a:off x="7482841" y="2209031"/>
                  <a:ext cx="12700" cy="1620905"/>
                </a:xfrm>
                <a:prstGeom prst="curvedConnector3">
                  <a:avLst>
                    <a:gd name="adj1" fmla="val 5850000"/>
                  </a:avLst>
                </a:prstGeom>
                <a:ln w="19050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4" name="Connector: Curved 183"/>
                <p:cNvCxnSpPr>
                  <a:stCxn id="186" idx="3"/>
                  <a:endCxn id="185" idx="3"/>
                </p:cNvCxnSpPr>
                <p:nvPr/>
              </p:nvCxnSpPr>
              <p:spPr>
                <a:xfrm>
                  <a:off x="7528560" y="2209030"/>
                  <a:ext cx="12700" cy="1620905"/>
                </a:xfrm>
                <a:prstGeom prst="curvedConnector3">
                  <a:avLst>
                    <a:gd name="adj1" fmla="val 6300000"/>
                  </a:avLst>
                </a:prstGeom>
                <a:ln w="19050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5" name="Google Shape;898;p88"/>
                <p:cNvSpPr txBox="1"/>
                <p:nvPr/>
              </p:nvSpPr>
              <p:spPr>
                <a:xfrm>
                  <a:off x="7482841" y="3732216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  <p:sp>
              <p:nvSpPr>
                <p:cNvPr id="186" name="Google Shape;898;p88"/>
                <p:cNvSpPr txBox="1"/>
                <p:nvPr/>
              </p:nvSpPr>
              <p:spPr>
                <a:xfrm>
                  <a:off x="7482841" y="2111311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</p:grpSp>
          <p:grpSp>
            <p:nvGrpSpPr>
              <p:cNvPr id="180" name="Group 179"/>
              <p:cNvGrpSpPr/>
              <p:nvPr/>
            </p:nvGrpSpPr>
            <p:grpSpPr>
              <a:xfrm>
                <a:off x="1190898" y="3040708"/>
                <a:ext cx="45719" cy="963658"/>
                <a:chOff x="5501641" y="2963996"/>
                <a:chExt cx="45719" cy="963658"/>
              </a:xfrm>
            </p:grpSpPr>
            <p:sp>
              <p:nvSpPr>
                <p:cNvPr id="181" name="Google Shape;898;p88"/>
                <p:cNvSpPr txBox="1"/>
                <p:nvPr/>
              </p:nvSpPr>
              <p:spPr>
                <a:xfrm>
                  <a:off x="5501641" y="3732216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  <p:sp>
              <p:nvSpPr>
                <p:cNvPr id="182" name="Google Shape;898;p88"/>
                <p:cNvSpPr txBox="1"/>
                <p:nvPr/>
              </p:nvSpPr>
              <p:spPr>
                <a:xfrm>
                  <a:off x="5501641" y="2963996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</p:grpSp>
        </p:grpSp>
        <p:sp>
          <p:nvSpPr>
            <p:cNvPr id="193" name="Google Shape;898;p88"/>
            <p:cNvSpPr txBox="1"/>
            <p:nvPr/>
          </p:nvSpPr>
          <p:spPr>
            <a:xfrm>
              <a:off x="7436418" y="279815"/>
              <a:ext cx="668161" cy="1069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4" tIns="9144" rIns="9144" bIns="9144" anchor="t" anchorCtr="0">
              <a:spAutoFit/>
            </a:bodyPr>
            <a:lstStyle/>
            <a:p>
              <a:pPr marR="0" lvl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500" b="1" dirty="0">
                  <a:solidFill>
                    <a:schemeClr val="accent4"/>
                  </a:solidFill>
                  <a:latin typeface="+mj-lt"/>
                  <a:ea typeface="Montserrat"/>
                  <a:cs typeface="+mj-lt"/>
                  <a:sym typeface="Montserrat"/>
                </a:rPr>
                <a:t>Maintain</a:t>
              </a:r>
              <a:endParaRPr lang="en-US" sz="500" b="1" dirty="0">
                <a:solidFill>
                  <a:schemeClr val="accent4"/>
                </a:solidFill>
                <a:latin typeface="+mj-lt"/>
                <a:ea typeface="Montserrat"/>
                <a:cs typeface="+mj-lt"/>
                <a:sym typeface="Montserrat"/>
              </a:endParaRPr>
            </a:p>
          </p:txBody>
        </p:sp>
      </p:grpSp>
    </p:spTree>
  </p:cSld>
  <p:clrMapOvr>
    <a:masterClrMapping/>
  </p:clrMapOvr>
  <p:transition spd="med">
    <p:fad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Arrow Connector 11"/>
          <p:cNvCxnSpPr/>
          <p:nvPr/>
        </p:nvCxnSpPr>
        <p:spPr>
          <a:xfrm>
            <a:off x="3509889" y="2591043"/>
            <a:ext cx="5036353" cy="0"/>
          </a:xfrm>
          <a:prstGeom prst="straightConnector1">
            <a:avLst/>
          </a:prstGeom>
          <a:ln w="19050">
            <a:solidFill>
              <a:schemeClr val="accent6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reeform: Shape 4"/>
          <p:cNvSpPr/>
          <p:nvPr/>
        </p:nvSpPr>
        <p:spPr>
          <a:xfrm rot="21433409">
            <a:off x="3931285" y="1856105"/>
            <a:ext cx="791210" cy="605155"/>
          </a:xfrm>
          <a:custGeom>
            <a:avLst/>
            <a:gdLst>
              <a:gd name="connsiteX0" fmla="*/ 0 w 1528763"/>
              <a:gd name="connsiteY0" fmla="*/ 752475 h 785813"/>
              <a:gd name="connsiteX1" fmla="*/ 366713 w 1528763"/>
              <a:gd name="connsiteY1" fmla="*/ 709613 h 785813"/>
              <a:gd name="connsiteX2" fmla="*/ 528638 w 1528763"/>
              <a:gd name="connsiteY2" fmla="*/ 333375 h 785813"/>
              <a:gd name="connsiteX3" fmla="*/ 795338 w 1528763"/>
              <a:gd name="connsiteY3" fmla="*/ 0 h 785813"/>
              <a:gd name="connsiteX4" fmla="*/ 1028700 w 1528763"/>
              <a:gd name="connsiteY4" fmla="*/ 342900 h 785813"/>
              <a:gd name="connsiteX5" fmla="*/ 1171575 w 1528763"/>
              <a:gd name="connsiteY5" fmla="*/ 733425 h 785813"/>
              <a:gd name="connsiteX6" fmla="*/ 1528763 w 1528763"/>
              <a:gd name="connsiteY6" fmla="*/ 785813 h 785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28763" h="785813">
                <a:moveTo>
                  <a:pt x="0" y="752475"/>
                </a:moveTo>
                <a:lnTo>
                  <a:pt x="366713" y="709613"/>
                </a:lnTo>
                <a:lnTo>
                  <a:pt x="528638" y="333375"/>
                </a:lnTo>
                <a:lnTo>
                  <a:pt x="795338" y="0"/>
                </a:lnTo>
                <a:lnTo>
                  <a:pt x="1028700" y="342900"/>
                </a:lnTo>
                <a:lnTo>
                  <a:pt x="1171575" y="733425"/>
                </a:lnTo>
                <a:lnTo>
                  <a:pt x="1528763" y="785813"/>
                </a:lnTo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+mj-lt"/>
            </a:endParaRPr>
          </a:p>
        </p:txBody>
      </p:sp>
      <p:cxnSp>
        <p:nvCxnSpPr>
          <p:cNvPr id="58" name="Straight Connector 57"/>
          <p:cNvCxnSpPr/>
          <p:nvPr/>
        </p:nvCxnSpPr>
        <p:spPr>
          <a:xfrm>
            <a:off x="4329430" y="1771650"/>
            <a:ext cx="0" cy="69469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3825240" y="2453640"/>
            <a:ext cx="1054735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Google Shape;898;p88"/>
          <p:cNvSpPr txBox="1"/>
          <p:nvPr/>
        </p:nvSpPr>
        <p:spPr>
          <a:xfrm>
            <a:off x="4143507" y="1553811"/>
            <a:ext cx="499284" cy="1231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lvl="7">
              <a:lnSpc>
                <a:spcPct val="115000"/>
              </a:lnSpc>
            </a:pPr>
            <a:r>
              <a:rPr lang="en-US" sz="8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Year 1</a:t>
            </a:r>
            <a:endParaRPr lang="en-US" sz="8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sp>
        <p:nvSpPr>
          <p:cNvPr id="121" name="Google Shape;898;p88"/>
          <p:cNvSpPr txBox="1"/>
          <p:nvPr/>
        </p:nvSpPr>
        <p:spPr>
          <a:xfrm>
            <a:off x="5366925" y="1553811"/>
            <a:ext cx="499284" cy="1231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lvl="7">
              <a:lnSpc>
                <a:spcPct val="115000"/>
              </a:lnSpc>
            </a:pPr>
            <a:r>
              <a:rPr lang="en-US" sz="8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Year 2</a:t>
            </a:r>
            <a:endParaRPr lang="en-US" sz="8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sp>
        <p:nvSpPr>
          <p:cNvPr id="122" name="Google Shape;898;p88"/>
          <p:cNvSpPr txBox="1"/>
          <p:nvPr/>
        </p:nvSpPr>
        <p:spPr>
          <a:xfrm>
            <a:off x="6647516" y="1553811"/>
            <a:ext cx="499284" cy="1231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lvl="7">
              <a:lnSpc>
                <a:spcPct val="115000"/>
              </a:lnSpc>
            </a:pPr>
            <a:r>
              <a:rPr lang="en-US" sz="8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Year 3</a:t>
            </a:r>
            <a:endParaRPr lang="en-US" sz="8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sp>
        <p:nvSpPr>
          <p:cNvPr id="123" name="Google Shape;898;p88"/>
          <p:cNvSpPr txBox="1"/>
          <p:nvPr/>
        </p:nvSpPr>
        <p:spPr>
          <a:xfrm>
            <a:off x="7812987" y="1553811"/>
            <a:ext cx="499284" cy="1231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lvl="7">
              <a:lnSpc>
                <a:spcPct val="115000"/>
              </a:lnSpc>
            </a:pPr>
            <a:r>
              <a:rPr lang="en-US" sz="8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Year 4</a:t>
            </a:r>
            <a:endParaRPr lang="en-US" sz="8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sp>
        <p:nvSpPr>
          <p:cNvPr id="34" name="Title 3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Data</a:t>
            </a:r>
            <a:endParaRPr lang="en-US" b="1" dirty="0"/>
          </a:p>
        </p:txBody>
      </p:sp>
      <p:sp>
        <p:nvSpPr>
          <p:cNvPr id="164" name="Google Shape;898;p88"/>
          <p:cNvSpPr txBox="1"/>
          <p:nvPr/>
        </p:nvSpPr>
        <p:spPr>
          <a:xfrm>
            <a:off x="3687558" y="1557848"/>
            <a:ext cx="216731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lvl="7">
              <a:lnSpc>
                <a:spcPct val="115000"/>
              </a:lnSpc>
            </a:pPr>
            <a:r>
              <a:rPr lang="en-US" sz="12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X1</a:t>
            </a:r>
            <a:endParaRPr lang="en-US" sz="12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sp>
        <p:nvSpPr>
          <p:cNvPr id="168" name="Google Shape;898;p88"/>
          <p:cNvSpPr txBox="1"/>
          <p:nvPr/>
        </p:nvSpPr>
        <p:spPr>
          <a:xfrm>
            <a:off x="608793" y="883227"/>
            <a:ext cx="5878508" cy="372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The </a:t>
            </a:r>
            <a:r>
              <a:rPr lang="en-US" sz="1000" b="1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underlying distribution of data </a:t>
            </a: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can (and often) </a:t>
            </a:r>
            <a:r>
              <a:rPr lang="en-US" sz="1000" b="1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shifts with time </a:t>
            </a: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It is crucial to </a:t>
            </a:r>
            <a:r>
              <a:rPr lang="en-US" sz="1000" b="1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keep an eye on data drift</a:t>
            </a: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. </a:t>
            </a:r>
            <a:endParaRPr lang="en-US" sz="10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sp>
        <p:nvSpPr>
          <p:cNvPr id="105" name="Freeform: Shape 104"/>
          <p:cNvSpPr/>
          <p:nvPr/>
        </p:nvSpPr>
        <p:spPr>
          <a:xfrm rot="21433409">
            <a:off x="5149215" y="1856105"/>
            <a:ext cx="791210" cy="605155"/>
          </a:xfrm>
          <a:custGeom>
            <a:avLst/>
            <a:gdLst>
              <a:gd name="connsiteX0" fmla="*/ 0 w 1528763"/>
              <a:gd name="connsiteY0" fmla="*/ 752475 h 785813"/>
              <a:gd name="connsiteX1" fmla="*/ 366713 w 1528763"/>
              <a:gd name="connsiteY1" fmla="*/ 709613 h 785813"/>
              <a:gd name="connsiteX2" fmla="*/ 528638 w 1528763"/>
              <a:gd name="connsiteY2" fmla="*/ 333375 h 785813"/>
              <a:gd name="connsiteX3" fmla="*/ 795338 w 1528763"/>
              <a:gd name="connsiteY3" fmla="*/ 0 h 785813"/>
              <a:gd name="connsiteX4" fmla="*/ 1028700 w 1528763"/>
              <a:gd name="connsiteY4" fmla="*/ 342900 h 785813"/>
              <a:gd name="connsiteX5" fmla="*/ 1171575 w 1528763"/>
              <a:gd name="connsiteY5" fmla="*/ 733425 h 785813"/>
              <a:gd name="connsiteX6" fmla="*/ 1528763 w 1528763"/>
              <a:gd name="connsiteY6" fmla="*/ 785813 h 785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28763" h="785813">
                <a:moveTo>
                  <a:pt x="0" y="752475"/>
                </a:moveTo>
                <a:lnTo>
                  <a:pt x="366713" y="709613"/>
                </a:lnTo>
                <a:lnTo>
                  <a:pt x="528638" y="333375"/>
                </a:lnTo>
                <a:lnTo>
                  <a:pt x="795338" y="0"/>
                </a:lnTo>
                <a:lnTo>
                  <a:pt x="1028700" y="342900"/>
                </a:lnTo>
                <a:lnTo>
                  <a:pt x="1171575" y="733425"/>
                </a:lnTo>
                <a:lnTo>
                  <a:pt x="1528763" y="785813"/>
                </a:lnTo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  <a:cs typeface="+mj-lt"/>
            </a:endParaRPr>
          </a:p>
        </p:txBody>
      </p:sp>
      <p:cxnSp>
        <p:nvCxnSpPr>
          <p:cNvPr id="107" name="Straight Connector 106"/>
          <p:cNvCxnSpPr/>
          <p:nvPr/>
        </p:nvCxnSpPr>
        <p:spPr>
          <a:xfrm>
            <a:off x="4988560" y="2453640"/>
            <a:ext cx="1054735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/>
          <p:nvPr/>
        </p:nvCxnSpPr>
        <p:spPr>
          <a:xfrm>
            <a:off x="5492750" y="1771650"/>
            <a:ext cx="0" cy="69469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Freeform: Shape 112"/>
          <p:cNvSpPr/>
          <p:nvPr/>
        </p:nvSpPr>
        <p:spPr>
          <a:xfrm rot="21433409">
            <a:off x="6457950" y="1856105"/>
            <a:ext cx="791210" cy="605155"/>
          </a:xfrm>
          <a:custGeom>
            <a:avLst/>
            <a:gdLst>
              <a:gd name="connsiteX0" fmla="*/ 0 w 1528763"/>
              <a:gd name="connsiteY0" fmla="*/ 752475 h 785813"/>
              <a:gd name="connsiteX1" fmla="*/ 366713 w 1528763"/>
              <a:gd name="connsiteY1" fmla="*/ 709613 h 785813"/>
              <a:gd name="connsiteX2" fmla="*/ 528638 w 1528763"/>
              <a:gd name="connsiteY2" fmla="*/ 333375 h 785813"/>
              <a:gd name="connsiteX3" fmla="*/ 795338 w 1528763"/>
              <a:gd name="connsiteY3" fmla="*/ 0 h 785813"/>
              <a:gd name="connsiteX4" fmla="*/ 1028700 w 1528763"/>
              <a:gd name="connsiteY4" fmla="*/ 342900 h 785813"/>
              <a:gd name="connsiteX5" fmla="*/ 1171575 w 1528763"/>
              <a:gd name="connsiteY5" fmla="*/ 733425 h 785813"/>
              <a:gd name="connsiteX6" fmla="*/ 1528763 w 1528763"/>
              <a:gd name="connsiteY6" fmla="*/ 785813 h 785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28763" h="785813">
                <a:moveTo>
                  <a:pt x="0" y="752475"/>
                </a:moveTo>
                <a:lnTo>
                  <a:pt x="366713" y="709613"/>
                </a:lnTo>
                <a:lnTo>
                  <a:pt x="528638" y="333375"/>
                </a:lnTo>
                <a:lnTo>
                  <a:pt x="795338" y="0"/>
                </a:lnTo>
                <a:lnTo>
                  <a:pt x="1028700" y="342900"/>
                </a:lnTo>
                <a:lnTo>
                  <a:pt x="1171575" y="733425"/>
                </a:lnTo>
                <a:lnTo>
                  <a:pt x="1528763" y="785813"/>
                </a:lnTo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  <a:cs typeface="+mj-lt"/>
            </a:endParaRPr>
          </a:p>
        </p:txBody>
      </p:sp>
      <p:cxnSp>
        <p:nvCxnSpPr>
          <p:cNvPr id="115" name="Straight Connector 114"/>
          <p:cNvCxnSpPr/>
          <p:nvPr/>
        </p:nvCxnSpPr>
        <p:spPr>
          <a:xfrm>
            <a:off x="6242685" y="2453640"/>
            <a:ext cx="1054735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/>
          <p:nvPr/>
        </p:nvCxnSpPr>
        <p:spPr>
          <a:xfrm>
            <a:off x="6746240" y="1771650"/>
            <a:ext cx="0" cy="69469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>
            <a:off x="7414260" y="2453640"/>
            <a:ext cx="1054735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/>
          <p:nvPr/>
        </p:nvCxnSpPr>
        <p:spPr>
          <a:xfrm>
            <a:off x="7918450" y="1771650"/>
            <a:ext cx="0" cy="69469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4" name="Group 193"/>
          <p:cNvGrpSpPr/>
          <p:nvPr/>
        </p:nvGrpSpPr>
        <p:grpSpPr>
          <a:xfrm>
            <a:off x="7331103" y="141172"/>
            <a:ext cx="914400" cy="914400"/>
            <a:chOff x="7331103" y="141172"/>
            <a:chExt cx="914400" cy="914400"/>
          </a:xfrm>
        </p:grpSpPr>
        <p:grpSp>
          <p:nvGrpSpPr>
            <p:cNvPr id="175" name="Group 174"/>
            <p:cNvGrpSpPr/>
            <p:nvPr/>
          </p:nvGrpSpPr>
          <p:grpSpPr>
            <a:xfrm>
              <a:off x="7331103" y="141172"/>
              <a:ext cx="914400" cy="914400"/>
              <a:chOff x="388697" y="2188023"/>
              <a:chExt cx="1695840" cy="1816343"/>
            </a:xfrm>
          </p:grpSpPr>
          <p:grpSp>
            <p:nvGrpSpPr>
              <p:cNvPr id="176" name="Group 175"/>
              <p:cNvGrpSpPr/>
              <p:nvPr/>
            </p:nvGrpSpPr>
            <p:grpSpPr>
              <a:xfrm>
                <a:off x="1190898" y="3138427"/>
                <a:ext cx="58419" cy="768220"/>
                <a:chOff x="1190898" y="3138427"/>
                <a:chExt cx="58419" cy="768220"/>
              </a:xfrm>
            </p:grpSpPr>
            <p:cxnSp>
              <p:nvCxnSpPr>
                <p:cNvPr id="191" name="Connector: Curved 190"/>
                <p:cNvCxnSpPr>
                  <a:stCxn id="181" idx="1"/>
                  <a:endCxn id="182" idx="1"/>
                </p:cNvCxnSpPr>
                <p:nvPr/>
              </p:nvCxnSpPr>
              <p:spPr>
                <a:xfrm rot="10800000">
                  <a:off x="1190898" y="3138427"/>
                  <a:ext cx="12700" cy="768220"/>
                </a:xfrm>
                <a:prstGeom prst="curvedConnector3">
                  <a:avLst>
                    <a:gd name="adj1" fmla="val 2950000"/>
                  </a:avLst>
                </a:prstGeom>
                <a:ln w="19050">
                  <a:solidFill>
                    <a:schemeClr val="accent5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Connector: Curved 191"/>
                <p:cNvCxnSpPr>
                  <a:stCxn id="182" idx="3"/>
                  <a:endCxn id="181" idx="3"/>
                </p:cNvCxnSpPr>
                <p:nvPr/>
              </p:nvCxnSpPr>
              <p:spPr>
                <a:xfrm>
                  <a:off x="1236617" y="3138427"/>
                  <a:ext cx="12700" cy="768220"/>
                </a:xfrm>
                <a:prstGeom prst="curvedConnector3">
                  <a:avLst>
                    <a:gd name="adj1" fmla="val 3000000"/>
                  </a:avLst>
                </a:prstGeom>
                <a:ln w="19050">
                  <a:solidFill>
                    <a:schemeClr val="accent5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7" name="Group 176"/>
              <p:cNvGrpSpPr/>
              <p:nvPr/>
            </p:nvGrpSpPr>
            <p:grpSpPr>
              <a:xfrm>
                <a:off x="1190898" y="2692608"/>
                <a:ext cx="58419" cy="1311758"/>
                <a:chOff x="5889186" y="1248788"/>
                <a:chExt cx="58419" cy="1311758"/>
              </a:xfrm>
            </p:grpSpPr>
            <p:cxnSp>
              <p:nvCxnSpPr>
                <p:cNvPr id="187" name="Connector: Curved 186"/>
                <p:cNvCxnSpPr>
                  <a:stCxn id="189" idx="1"/>
                  <a:endCxn id="190" idx="1"/>
                </p:cNvCxnSpPr>
                <p:nvPr/>
              </p:nvCxnSpPr>
              <p:spPr>
                <a:xfrm rot="10800000">
                  <a:off x="5889186" y="1346507"/>
                  <a:ext cx="12700" cy="1116320"/>
                </a:xfrm>
                <a:prstGeom prst="curvedConnector3">
                  <a:avLst>
                    <a:gd name="adj1" fmla="val 4300000"/>
                  </a:avLst>
                </a:prstGeom>
                <a:ln w="19050">
                  <a:solidFill>
                    <a:schemeClr val="accent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8" name="Connector: Curved 187"/>
                <p:cNvCxnSpPr>
                  <a:stCxn id="190" idx="3"/>
                  <a:endCxn id="189" idx="3"/>
                </p:cNvCxnSpPr>
                <p:nvPr/>
              </p:nvCxnSpPr>
              <p:spPr>
                <a:xfrm>
                  <a:off x="5934905" y="1346507"/>
                  <a:ext cx="12700" cy="1116320"/>
                </a:xfrm>
                <a:prstGeom prst="curvedConnector3">
                  <a:avLst>
                    <a:gd name="adj1" fmla="val 4300000"/>
                  </a:avLst>
                </a:prstGeom>
                <a:ln w="19050">
                  <a:solidFill>
                    <a:schemeClr val="accent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9" name="Google Shape;898;p88"/>
                <p:cNvSpPr txBox="1"/>
                <p:nvPr/>
              </p:nvSpPr>
              <p:spPr>
                <a:xfrm>
                  <a:off x="5889186" y="2365108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  <p:sp>
              <p:nvSpPr>
                <p:cNvPr id="190" name="Google Shape;898;p88"/>
                <p:cNvSpPr txBox="1"/>
                <p:nvPr/>
              </p:nvSpPr>
              <p:spPr>
                <a:xfrm>
                  <a:off x="5889186" y="1248788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</p:grpSp>
          <p:sp>
            <p:nvSpPr>
              <p:cNvPr id="178" name="Oval 177"/>
              <p:cNvSpPr/>
              <p:nvPr/>
            </p:nvSpPr>
            <p:spPr>
              <a:xfrm>
                <a:off x="388697" y="2188023"/>
                <a:ext cx="1695840" cy="1807446"/>
              </a:xfrm>
              <a:prstGeom prst="ellipse">
                <a:avLst/>
              </a:prstGeom>
              <a:solidFill>
                <a:schemeClr val="bg1">
                  <a:alpha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+mj-lt"/>
                </a:endParaRPr>
              </a:p>
            </p:txBody>
          </p:sp>
          <p:grpSp>
            <p:nvGrpSpPr>
              <p:cNvPr id="179" name="Group 178"/>
              <p:cNvGrpSpPr/>
              <p:nvPr/>
            </p:nvGrpSpPr>
            <p:grpSpPr>
              <a:xfrm>
                <a:off x="1190898" y="2188023"/>
                <a:ext cx="58419" cy="1816343"/>
                <a:chOff x="7482841" y="2111311"/>
                <a:chExt cx="58419" cy="1816343"/>
              </a:xfrm>
            </p:grpSpPr>
            <p:cxnSp>
              <p:nvCxnSpPr>
                <p:cNvPr id="183" name="Connector: Curved 182"/>
                <p:cNvCxnSpPr>
                  <a:stCxn id="185" idx="1"/>
                  <a:endCxn id="186" idx="1"/>
                </p:cNvCxnSpPr>
                <p:nvPr/>
              </p:nvCxnSpPr>
              <p:spPr>
                <a:xfrm rot="10800000">
                  <a:off x="7482841" y="2209031"/>
                  <a:ext cx="12700" cy="1620905"/>
                </a:xfrm>
                <a:prstGeom prst="curvedConnector3">
                  <a:avLst>
                    <a:gd name="adj1" fmla="val 5850000"/>
                  </a:avLst>
                </a:prstGeom>
                <a:ln w="19050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4" name="Connector: Curved 183"/>
                <p:cNvCxnSpPr>
                  <a:stCxn id="186" idx="3"/>
                  <a:endCxn id="185" idx="3"/>
                </p:cNvCxnSpPr>
                <p:nvPr/>
              </p:nvCxnSpPr>
              <p:spPr>
                <a:xfrm>
                  <a:off x="7528560" y="2209030"/>
                  <a:ext cx="12700" cy="1620905"/>
                </a:xfrm>
                <a:prstGeom prst="curvedConnector3">
                  <a:avLst>
                    <a:gd name="adj1" fmla="val 6300000"/>
                  </a:avLst>
                </a:prstGeom>
                <a:ln w="19050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5" name="Google Shape;898;p88"/>
                <p:cNvSpPr txBox="1"/>
                <p:nvPr/>
              </p:nvSpPr>
              <p:spPr>
                <a:xfrm>
                  <a:off x="7482841" y="3732216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  <p:sp>
              <p:nvSpPr>
                <p:cNvPr id="186" name="Google Shape;898;p88"/>
                <p:cNvSpPr txBox="1"/>
                <p:nvPr/>
              </p:nvSpPr>
              <p:spPr>
                <a:xfrm>
                  <a:off x="7482841" y="2111311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</p:grpSp>
          <p:grpSp>
            <p:nvGrpSpPr>
              <p:cNvPr id="180" name="Group 179"/>
              <p:cNvGrpSpPr/>
              <p:nvPr/>
            </p:nvGrpSpPr>
            <p:grpSpPr>
              <a:xfrm>
                <a:off x="1190898" y="3040708"/>
                <a:ext cx="45719" cy="963658"/>
                <a:chOff x="5501641" y="2963996"/>
                <a:chExt cx="45719" cy="963658"/>
              </a:xfrm>
            </p:grpSpPr>
            <p:sp>
              <p:nvSpPr>
                <p:cNvPr id="181" name="Google Shape;898;p88"/>
                <p:cNvSpPr txBox="1"/>
                <p:nvPr/>
              </p:nvSpPr>
              <p:spPr>
                <a:xfrm>
                  <a:off x="5501641" y="3732216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  <p:sp>
              <p:nvSpPr>
                <p:cNvPr id="182" name="Google Shape;898;p88"/>
                <p:cNvSpPr txBox="1"/>
                <p:nvPr/>
              </p:nvSpPr>
              <p:spPr>
                <a:xfrm>
                  <a:off x="5501641" y="2963996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</p:grpSp>
        </p:grpSp>
        <p:sp>
          <p:nvSpPr>
            <p:cNvPr id="193" name="Google Shape;898;p88"/>
            <p:cNvSpPr txBox="1"/>
            <p:nvPr/>
          </p:nvSpPr>
          <p:spPr>
            <a:xfrm>
              <a:off x="7436418" y="279815"/>
              <a:ext cx="668161" cy="1069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4" tIns="9144" rIns="9144" bIns="9144" anchor="t" anchorCtr="0">
              <a:spAutoFit/>
            </a:bodyPr>
            <a:lstStyle/>
            <a:p>
              <a:pPr marR="0" lvl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500" b="1" dirty="0">
                  <a:solidFill>
                    <a:schemeClr val="accent4"/>
                  </a:solidFill>
                  <a:latin typeface="+mj-lt"/>
                  <a:ea typeface="Montserrat"/>
                  <a:cs typeface="+mj-lt"/>
                  <a:sym typeface="Montserrat"/>
                </a:rPr>
                <a:t>Maintain</a:t>
              </a:r>
              <a:endParaRPr lang="en-US" sz="500" b="1" dirty="0">
                <a:solidFill>
                  <a:schemeClr val="accent4"/>
                </a:solidFill>
                <a:latin typeface="+mj-lt"/>
                <a:ea typeface="Montserrat"/>
                <a:cs typeface="+mj-lt"/>
                <a:sym typeface="Montserrat"/>
              </a:endParaRPr>
            </a:p>
          </p:txBody>
        </p:sp>
      </p:grpSp>
    </p:spTree>
  </p:cSld>
  <p:clrMapOvr>
    <a:masterClrMapping/>
  </p:clrMapOvr>
  <p:transition spd="med">
    <p:fade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Arrow Connector 11"/>
          <p:cNvCxnSpPr/>
          <p:nvPr/>
        </p:nvCxnSpPr>
        <p:spPr>
          <a:xfrm>
            <a:off x="3509889" y="2591043"/>
            <a:ext cx="5036353" cy="0"/>
          </a:xfrm>
          <a:prstGeom prst="straightConnector1">
            <a:avLst/>
          </a:prstGeom>
          <a:ln w="19050">
            <a:solidFill>
              <a:schemeClr val="accent6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reeform: Shape 4"/>
          <p:cNvSpPr/>
          <p:nvPr/>
        </p:nvSpPr>
        <p:spPr>
          <a:xfrm rot="21433409">
            <a:off x="3931285" y="1856105"/>
            <a:ext cx="791210" cy="605155"/>
          </a:xfrm>
          <a:custGeom>
            <a:avLst/>
            <a:gdLst>
              <a:gd name="connsiteX0" fmla="*/ 0 w 1528763"/>
              <a:gd name="connsiteY0" fmla="*/ 752475 h 785813"/>
              <a:gd name="connsiteX1" fmla="*/ 366713 w 1528763"/>
              <a:gd name="connsiteY1" fmla="*/ 709613 h 785813"/>
              <a:gd name="connsiteX2" fmla="*/ 528638 w 1528763"/>
              <a:gd name="connsiteY2" fmla="*/ 333375 h 785813"/>
              <a:gd name="connsiteX3" fmla="*/ 795338 w 1528763"/>
              <a:gd name="connsiteY3" fmla="*/ 0 h 785813"/>
              <a:gd name="connsiteX4" fmla="*/ 1028700 w 1528763"/>
              <a:gd name="connsiteY4" fmla="*/ 342900 h 785813"/>
              <a:gd name="connsiteX5" fmla="*/ 1171575 w 1528763"/>
              <a:gd name="connsiteY5" fmla="*/ 733425 h 785813"/>
              <a:gd name="connsiteX6" fmla="*/ 1528763 w 1528763"/>
              <a:gd name="connsiteY6" fmla="*/ 785813 h 785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28763" h="785813">
                <a:moveTo>
                  <a:pt x="0" y="752475"/>
                </a:moveTo>
                <a:lnTo>
                  <a:pt x="366713" y="709613"/>
                </a:lnTo>
                <a:lnTo>
                  <a:pt x="528638" y="333375"/>
                </a:lnTo>
                <a:lnTo>
                  <a:pt x="795338" y="0"/>
                </a:lnTo>
                <a:lnTo>
                  <a:pt x="1028700" y="342900"/>
                </a:lnTo>
                <a:lnTo>
                  <a:pt x="1171575" y="733425"/>
                </a:lnTo>
                <a:lnTo>
                  <a:pt x="1528763" y="785813"/>
                </a:lnTo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+mj-lt"/>
            </a:endParaRPr>
          </a:p>
        </p:txBody>
      </p:sp>
      <p:cxnSp>
        <p:nvCxnSpPr>
          <p:cNvPr id="58" name="Straight Connector 57"/>
          <p:cNvCxnSpPr/>
          <p:nvPr/>
        </p:nvCxnSpPr>
        <p:spPr>
          <a:xfrm>
            <a:off x="4329430" y="1771650"/>
            <a:ext cx="0" cy="69469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3825240" y="2453640"/>
            <a:ext cx="1054735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Google Shape;898;p88"/>
          <p:cNvSpPr txBox="1"/>
          <p:nvPr/>
        </p:nvSpPr>
        <p:spPr>
          <a:xfrm>
            <a:off x="4143507" y="1553811"/>
            <a:ext cx="499284" cy="1231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lvl="7">
              <a:lnSpc>
                <a:spcPct val="115000"/>
              </a:lnSpc>
            </a:pPr>
            <a:r>
              <a:rPr lang="en-US" sz="8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Year 1</a:t>
            </a:r>
            <a:endParaRPr lang="en-US" sz="8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sp>
        <p:nvSpPr>
          <p:cNvPr id="121" name="Google Shape;898;p88"/>
          <p:cNvSpPr txBox="1"/>
          <p:nvPr/>
        </p:nvSpPr>
        <p:spPr>
          <a:xfrm>
            <a:off x="5366925" y="1553811"/>
            <a:ext cx="499284" cy="1231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lvl="7">
              <a:lnSpc>
                <a:spcPct val="115000"/>
              </a:lnSpc>
            </a:pPr>
            <a:r>
              <a:rPr lang="en-US" sz="8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Year 2</a:t>
            </a:r>
            <a:endParaRPr lang="en-US" sz="8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sp>
        <p:nvSpPr>
          <p:cNvPr id="122" name="Google Shape;898;p88"/>
          <p:cNvSpPr txBox="1"/>
          <p:nvPr/>
        </p:nvSpPr>
        <p:spPr>
          <a:xfrm>
            <a:off x="6647516" y="1553811"/>
            <a:ext cx="499284" cy="1231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lvl="7">
              <a:lnSpc>
                <a:spcPct val="115000"/>
              </a:lnSpc>
            </a:pPr>
            <a:r>
              <a:rPr lang="en-US" sz="8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Year 3</a:t>
            </a:r>
            <a:endParaRPr lang="en-US" sz="8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sp>
        <p:nvSpPr>
          <p:cNvPr id="123" name="Google Shape;898;p88"/>
          <p:cNvSpPr txBox="1"/>
          <p:nvPr/>
        </p:nvSpPr>
        <p:spPr>
          <a:xfrm>
            <a:off x="7812987" y="1553811"/>
            <a:ext cx="499284" cy="1231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lvl="7">
              <a:lnSpc>
                <a:spcPct val="115000"/>
              </a:lnSpc>
            </a:pPr>
            <a:r>
              <a:rPr lang="en-US" sz="8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Year 4</a:t>
            </a:r>
            <a:endParaRPr lang="en-US" sz="8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sp>
        <p:nvSpPr>
          <p:cNvPr id="34" name="Title 3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Data</a:t>
            </a:r>
            <a:endParaRPr lang="en-US" b="1" dirty="0"/>
          </a:p>
        </p:txBody>
      </p:sp>
      <p:sp>
        <p:nvSpPr>
          <p:cNvPr id="164" name="Google Shape;898;p88"/>
          <p:cNvSpPr txBox="1"/>
          <p:nvPr/>
        </p:nvSpPr>
        <p:spPr>
          <a:xfrm>
            <a:off x="3687558" y="1557848"/>
            <a:ext cx="216731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lvl="7">
              <a:lnSpc>
                <a:spcPct val="115000"/>
              </a:lnSpc>
            </a:pPr>
            <a:r>
              <a:rPr lang="en-US" sz="12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X1</a:t>
            </a:r>
            <a:endParaRPr lang="en-US" sz="12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sp>
        <p:nvSpPr>
          <p:cNvPr id="168" name="Google Shape;898;p88"/>
          <p:cNvSpPr txBox="1"/>
          <p:nvPr/>
        </p:nvSpPr>
        <p:spPr>
          <a:xfrm>
            <a:off x="608793" y="883227"/>
            <a:ext cx="5878508" cy="372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The </a:t>
            </a:r>
            <a:r>
              <a:rPr lang="en-US" sz="1000" b="1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underlying distribution of data </a:t>
            </a: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can (and often) </a:t>
            </a:r>
            <a:r>
              <a:rPr lang="en-US" sz="1000" b="1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shifts with time </a:t>
            </a: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It is crucial to </a:t>
            </a:r>
            <a:r>
              <a:rPr lang="en-US" sz="1000" b="1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keep an eye on data drift</a:t>
            </a: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. </a:t>
            </a:r>
            <a:endParaRPr lang="en-US" sz="10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sp>
        <p:nvSpPr>
          <p:cNvPr id="105" name="Freeform: Shape 104"/>
          <p:cNvSpPr/>
          <p:nvPr/>
        </p:nvSpPr>
        <p:spPr>
          <a:xfrm rot="21433409">
            <a:off x="5149215" y="1856105"/>
            <a:ext cx="791210" cy="605155"/>
          </a:xfrm>
          <a:custGeom>
            <a:avLst/>
            <a:gdLst>
              <a:gd name="connsiteX0" fmla="*/ 0 w 1528763"/>
              <a:gd name="connsiteY0" fmla="*/ 752475 h 785813"/>
              <a:gd name="connsiteX1" fmla="*/ 366713 w 1528763"/>
              <a:gd name="connsiteY1" fmla="*/ 709613 h 785813"/>
              <a:gd name="connsiteX2" fmla="*/ 528638 w 1528763"/>
              <a:gd name="connsiteY2" fmla="*/ 333375 h 785813"/>
              <a:gd name="connsiteX3" fmla="*/ 795338 w 1528763"/>
              <a:gd name="connsiteY3" fmla="*/ 0 h 785813"/>
              <a:gd name="connsiteX4" fmla="*/ 1028700 w 1528763"/>
              <a:gd name="connsiteY4" fmla="*/ 342900 h 785813"/>
              <a:gd name="connsiteX5" fmla="*/ 1171575 w 1528763"/>
              <a:gd name="connsiteY5" fmla="*/ 733425 h 785813"/>
              <a:gd name="connsiteX6" fmla="*/ 1528763 w 1528763"/>
              <a:gd name="connsiteY6" fmla="*/ 785813 h 785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28763" h="785813">
                <a:moveTo>
                  <a:pt x="0" y="752475"/>
                </a:moveTo>
                <a:lnTo>
                  <a:pt x="366713" y="709613"/>
                </a:lnTo>
                <a:lnTo>
                  <a:pt x="528638" y="333375"/>
                </a:lnTo>
                <a:lnTo>
                  <a:pt x="795338" y="0"/>
                </a:lnTo>
                <a:lnTo>
                  <a:pt x="1028700" y="342900"/>
                </a:lnTo>
                <a:lnTo>
                  <a:pt x="1171575" y="733425"/>
                </a:lnTo>
                <a:lnTo>
                  <a:pt x="1528763" y="785813"/>
                </a:lnTo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  <a:cs typeface="+mj-lt"/>
            </a:endParaRPr>
          </a:p>
        </p:txBody>
      </p:sp>
      <p:cxnSp>
        <p:nvCxnSpPr>
          <p:cNvPr id="107" name="Straight Connector 106"/>
          <p:cNvCxnSpPr/>
          <p:nvPr/>
        </p:nvCxnSpPr>
        <p:spPr>
          <a:xfrm>
            <a:off x="4988560" y="2453640"/>
            <a:ext cx="1054735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/>
          <p:nvPr/>
        </p:nvCxnSpPr>
        <p:spPr>
          <a:xfrm>
            <a:off x="5492750" y="1771650"/>
            <a:ext cx="0" cy="69469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Freeform: Shape 112"/>
          <p:cNvSpPr/>
          <p:nvPr/>
        </p:nvSpPr>
        <p:spPr>
          <a:xfrm rot="21433409">
            <a:off x="6457950" y="1856105"/>
            <a:ext cx="791210" cy="605155"/>
          </a:xfrm>
          <a:custGeom>
            <a:avLst/>
            <a:gdLst>
              <a:gd name="connsiteX0" fmla="*/ 0 w 1528763"/>
              <a:gd name="connsiteY0" fmla="*/ 752475 h 785813"/>
              <a:gd name="connsiteX1" fmla="*/ 366713 w 1528763"/>
              <a:gd name="connsiteY1" fmla="*/ 709613 h 785813"/>
              <a:gd name="connsiteX2" fmla="*/ 528638 w 1528763"/>
              <a:gd name="connsiteY2" fmla="*/ 333375 h 785813"/>
              <a:gd name="connsiteX3" fmla="*/ 795338 w 1528763"/>
              <a:gd name="connsiteY3" fmla="*/ 0 h 785813"/>
              <a:gd name="connsiteX4" fmla="*/ 1028700 w 1528763"/>
              <a:gd name="connsiteY4" fmla="*/ 342900 h 785813"/>
              <a:gd name="connsiteX5" fmla="*/ 1171575 w 1528763"/>
              <a:gd name="connsiteY5" fmla="*/ 733425 h 785813"/>
              <a:gd name="connsiteX6" fmla="*/ 1528763 w 1528763"/>
              <a:gd name="connsiteY6" fmla="*/ 785813 h 785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28763" h="785813">
                <a:moveTo>
                  <a:pt x="0" y="752475"/>
                </a:moveTo>
                <a:lnTo>
                  <a:pt x="366713" y="709613"/>
                </a:lnTo>
                <a:lnTo>
                  <a:pt x="528638" y="333375"/>
                </a:lnTo>
                <a:lnTo>
                  <a:pt x="795338" y="0"/>
                </a:lnTo>
                <a:lnTo>
                  <a:pt x="1028700" y="342900"/>
                </a:lnTo>
                <a:lnTo>
                  <a:pt x="1171575" y="733425"/>
                </a:lnTo>
                <a:lnTo>
                  <a:pt x="1528763" y="785813"/>
                </a:lnTo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  <a:cs typeface="+mj-lt"/>
            </a:endParaRPr>
          </a:p>
        </p:txBody>
      </p:sp>
      <p:cxnSp>
        <p:nvCxnSpPr>
          <p:cNvPr id="115" name="Straight Connector 114"/>
          <p:cNvCxnSpPr/>
          <p:nvPr/>
        </p:nvCxnSpPr>
        <p:spPr>
          <a:xfrm>
            <a:off x="6242685" y="2453640"/>
            <a:ext cx="1054735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/>
          <p:nvPr/>
        </p:nvCxnSpPr>
        <p:spPr>
          <a:xfrm>
            <a:off x="6746240" y="1771650"/>
            <a:ext cx="0" cy="69469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Freeform: Shape 116"/>
          <p:cNvSpPr/>
          <p:nvPr/>
        </p:nvSpPr>
        <p:spPr>
          <a:xfrm rot="21433409">
            <a:off x="7741285" y="1856105"/>
            <a:ext cx="791210" cy="605155"/>
          </a:xfrm>
          <a:custGeom>
            <a:avLst/>
            <a:gdLst>
              <a:gd name="connsiteX0" fmla="*/ 0 w 1528763"/>
              <a:gd name="connsiteY0" fmla="*/ 752475 h 785813"/>
              <a:gd name="connsiteX1" fmla="*/ 366713 w 1528763"/>
              <a:gd name="connsiteY1" fmla="*/ 709613 h 785813"/>
              <a:gd name="connsiteX2" fmla="*/ 528638 w 1528763"/>
              <a:gd name="connsiteY2" fmla="*/ 333375 h 785813"/>
              <a:gd name="connsiteX3" fmla="*/ 795338 w 1528763"/>
              <a:gd name="connsiteY3" fmla="*/ 0 h 785813"/>
              <a:gd name="connsiteX4" fmla="*/ 1028700 w 1528763"/>
              <a:gd name="connsiteY4" fmla="*/ 342900 h 785813"/>
              <a:gd name="connsiteX5" fmla="*/ 1171575 w 1528763"/>
              <a:gd name="connsiteY5" fmla="*/ 733425 h 785813"/>
              <a:gd name="connsiteX6" fmla="*/ 1528763 w 1528763"/>
              <a:gd name="connsiteY6" fmla="*/ 785813 h 785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28763" h="785813">
                <a:moveTo>
                  <a:pt x="0" y="752475"/>
                </a:moveTo>
                <a:lnTo>
                  <a:pt x="366713" y="709613"/>
                </a:lnTo>
                <a:lnTo>
                  <a:pt x="528638" y="333375"/>
                </a:lnTo>
                <a:lnTo>
                  <a:pt x="795338" y="0"/>
                </a:lnTo>
                <a:lnTo>
                  <a:pt x="1028700" y="342900"/>
                </a:lnTo>
                <a:lnTo>
                  <a:pt x="1171575" y="733425"/>
                </a:lnTo>
                <a:lnTo>
                  <a:pt x="1528763" y="785813"/>
                </a:lnTo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+mj-lt"/>
            </a:endParaRPr>
          </a:p>
        </p:txBody>
      </p:sp>
      <p:cxnSp>
        <p:nvCxnSpPr>
          <p:cNvPr id="119" name="Straight Connector 118"/>
          <p:cNvCxnSpPr/>
          <p:nvPr/>
        </p:nvCxnSpPr>
        <p:spPr>
          <a:xfrm>
            <a:off x="7414260" y="2453640"/>
            <a:ext cx="1054735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/>
          <p:nvPr/>
        </p:nvCxnSpPr>
        <p:spPr>
          <a:xfrm>
            <a:off x="7918450" y="1771650"/>
            <a:ext cx="0" cy="69469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4" name="Group 193"/>
          <p:cNvGrpSpPr/>
          <p:nvPr/>
        </p:nvGrpSpPr>
        <p:grpSpPr>
          <a:xfrm>
            <a:off x="7331103" y="141172"/>
            <a:ext cx="914400" cy="914400"/>
            <a:chOff x="7331103" y="141172"/>
            <a:chExt cx="914400" cy="914400"/>
          </a:xfrm>
        </p:grpSpPr>
        <p:grpSp>
          <p:nvGrpSpPr>
            <p:cNvPr id="175" name="Group 174"/>
            <p:cNvGrpSpPr/>
            <p:nvPr/>
          </p:nvGrpSpPr>
          <p:grpSpPr>
            <a:xfrm>
              <a:off x="7331103" y="141172"/>
              <a:ext cx="914400" cy="914400"/>
              <a:chOff x="388697" y="2188023"/>
              <a:chExt cx="1695840" cy="1816343"/>
            </a:xfrm>
          </p:grpSpPr>
          <p:grpSp>
            <p:nvGrpSpPr>
              <p:cNvPr id="176" name="Group 175"/>
              <p:cNvGrpSpPr/>
              <p:nvPr/>
            </p:nvGrpSpPr>
            <p:grpSpPr>
              <a:xfrm>
                <a:off x="1190898" y="3138427"/>
                <a:ext cx="58419" cy="768220"/>
                <a:chOff x="1190898" y="3138427"/>
                <a:chExt cx="58419" cy="768220"/>
              </a:xfrm>
            </p:grpSpPr>
            <p:cxnSp>
              <p:nvCxnSpPr>
                <p:cNvPr id="191" name="Connector: Curved 190"/>
                <p:cNvCxnSpPr>
                  <a:stCxn id="181" idx="1"/>
                  <a:endCxn id="182" idx="1"/>
                </p:cNvCxnSpPr>
                <p:nvPr/>
              </p:nvCxnSpPr>
              <p:spPr>
                <a:xfrm rot="10800000">
                  <a:off x="1190898" y="3138427"/>
                  <a:ext cx="12700" cy="768220"/>
                </a:xfrm>
                <a:prstGeom prst="curvedConnector3">
                  <a:avLst>
                    <a:gd name="adj1" fmla="val 2950000"/>
                  </a:avLst>
                </a:prstGeom>
                <a:ln w="19050">
                  <a:solidFill>
                    <a:schemeClr val="accent5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Connector: Curved 191"/>
                <p:cNvCxnSpPr>
                  <a:stCxn id="182" idx="3"/>
                  <a:endCxn id="181" idx="3"/>
                </p:cNvCxnSpPr>
                <p:nvPr/>
              </p:nvCxnSpPr>
              <p:spPr>
                <a:xfrm>
                  <a:off x="1236617" y="3138427"/>
                  <a:ext cx="12700" cy="768220"/>
                </a:xfrm>
                <a:prstGeom prst="curvedConnector3">
                  <a:avLst>
                    <a:gd name="adj1" fmla="val 3000000"/>
                  </a:avLst>
                </a:prstGeom>
                <a:ln w="19050">
                  <a:solidFill>
                    <a:schemeClr val="accent5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7" name="Group 176"/>
              <p:cNvGrpSpPr/>
              <p:nvPr/>
            </p:nvGrpSpPr>
            <p:grpSpPr>
              <a:xfrm>
                <a:off x="1190898" y="2692608"/>
                <a:ext cx="58419" cy="1311758"/>
                <a:chOff x="5889186" y="1248788"/>
                <a:chExt cx="58419" cy="1311758"/>
              </a:xfrm>
            </p:grpSpPr>
            <p:cxnSp>
              <p:nvCxnSpPr>
                <p:cNvPr id="187" name="Connector: Curved 186"/>
                <p:cNvCxnSpPr>
                  <a:stCxn id="189" idx="1"/>
                  <a:endCxn id="190" idx="1"/>
                </p:cNvCxnSpPr>
                <p:nvPr/>
              </p:nvCxnSpPr>
              <p:spPr>
                <a:xfrm rot="10800000">
                  <a:off x="5889186" y="1346507"/>
                  <a:ext cx="12700" cy="1116320"/>
                </a:xfrm>
                <a:prstGeom prst="curvedConnector3">
                  <a:avLst>
                    <a:gd name="adj1" fmla="val 4300000"/>
                  </a:avLst>
                </a:prstGeom>
                <a:ln w="19050">
                  <a:solidFill>
                    <a:schemeClr val="accent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8" name="Connector: Curved 187"/>
                <p:cNvCxnSpPr>
                  <a:stCxn id="190" idx="3"/>
                  <a:endCxn id="189" idx="3"/>
                </p:cNvCxnSpPr>
                <p:nvPr/>
              </p:nvCxnSpPr>
              <p:spPr>
                <a:xfrm>
                  <a:off x="5934905" y="1346507"/>
                  <a:ext cx="12700" cy="1116320"/>
                </a:xfrm>
                <a:prstGeom prst="curvedConnector3">
                  <a:avLst>
                    <a:gd name="adj1" fmla="val 4300000"/>
                  </a:avLst>
                </a:prstGeom>
                <a:ln w="19050">
                  <a:solidFill>
                    <a:schemeClr val="accent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9" name="Google Shape;898;p88"/>
                <p:cNvSpPr txBox="1"/>
                <p:nvPr/>
              </p:nvSpPr>
              <p:spPr>
                <a:xfrm>
                  <a:off x="5889186" y="2365108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  <p:sp>
              <p:nvSpPr>
                <p:cNvPr id="190" name="Google Shape;898;p88"/>
                <p:cNvSpPr txBox="1"/>
                <p:nvPr/>
              </p:nvSpPr>
              <p:spPr>
                <a:xfrm>
                  <a:off x="5889186" y="1248788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</p:grpSp>
          <p:sp>
            <p:nvSpPr>
              <p:cNvPr id="178" name="Oval 177"/>
              <p:cNvSpPr/>
              <p:nvPr/>
            </p:nvSpPr>
            <p:spPr>
              <a:xfrm>
                <a:off x="388697" y="2188023"/>
                <a:ext cx="1695840" cy="1807446"/>
              </a:xfrm>
              <a:prstGeom prst="ellipse">
                <a:avLst/>
              </a:prstGeom>
              <a:solidFill>
                <a:schemeClr val="bg1">
                  <a:alpha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+mj-lt"/>
                </a:endParaRPr>
              </a:p>
            </p:txBody>
          </p:sp>
          <p:grpSp>
            <p:nvGrpSpPr>
              <p:cNvPr id="179" name="Group 178"/>
              <p:cNvGrpSpPr/>
              <p:nvPr/>
            </p:nvGrpSpPr>
            <p:grpSpPr>
              <a:xfrm>
                <a:off x="1190898" y="2188023"/>
                <a:ext cx="58419" cy="1816343"/>
                <a:chOff x="7482841" y="2111311"/>
                <a:chExt cx="58419" cy="1816343"/>
              </a:xfrm>
            </p:grpSpPr>
            <p:cxnSp>
              <p:nvCxnSpPr>
                <p:cNvPr id="183" name="Connector: Curved 182"/>
                <p:cNvCxnSpPr>
                  <a:stCxn id="185" idx="1"/>
                  <a:endCxn id="186" idx="1"/>
                </p:cNvCxnSpPr>
                <p:nvPr/>
              </p:nvCxnSpPr>
              <p:spPr>
                <a:xfrm rot="10800000">
                  <a:off x="7482841" y="2209031"/>
                  <a:ext cx="12700" cy="1620905"/>
                </a:xfrm>
                <a:prstGeom prst="curvedConnector3">
                  <a:avLst>
                    <a:gd name="adj1" fmla="val 5850000"/>
                  </a:avLst>
                </a:prstGeom>
                <a:ln w="19050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4" name="Connector: Curved 183"/>
                <p:cNvCxnSpPr>
                  <a:stCxn id="186" idx="3"/>
                  <a:endCxn id="185" idx="3"/>
                </p:cNvCxnSpPr>
                <p:nvPr/>
              </p:nvCxnSpPr>
              <p:spPr>
                <a:xfrm>
                  <a:off x="7528560" y="2209030"/>
                  <a:ext cx="12700" cy="1620905"/>
                </a:xfrm>
                <a:prstGeom prst="curvedConnector3">
                  <a:avLst>
                    <a:gd name="adj1" fmla="val 6300000"/>
                  </a:avLst>
                </a:prstGeom>
                <a:ln w="19050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5" name="Google Shape;898;p88"/>
                <p:cNvSpPr txBox="1"/>
                <p:nvPr/>
              </p:nvSpPr>
              <p:spPr>
                <a:xfrm>
                  <a:off x="7482841" y="3732216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  <p:sp>
              <p:nvSpPr>
                <p:cNvPr id="186" name="Google Shape;898;p88"/>
                <p:cNvSpPr txBox="1"/>
                <p:nvPr/>
              </p:nvSpPr>
              <p:spPr>
                <a:xfrm>
                  <a:off x="7482841" y="2111311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</p:grpSp>
          <p:grpSp>
            <p:nvGrpSpPr>
              <p:cNvPr id="180" name="Group 179"/>
              <p:cNvGrpSpPr/>
              <p:nvPr/>
            </p:nvGrpSpPr>
            <p:grpSpPr>
              <a:xfrm>
                <a:off x="1190898" y="3040708"/>
                <a:ext cx="45719" cy="963658"/>
                <a:chOff x="5501641" y="2963996"/>
                <a:chExt cx="45719" cy="963658"/>
              </a:xfrm>
            </p:grpSpPr>
            <p:sp>
              <p:nvSpPr>
                <p:cNvPr id="181" name="Google Shape;898;p88"/>
                <p:cNvSpPr txBox="1"/>
                <p:nvPr/>
              </p:nvSpPr>
              <p:spPr>
                <a:xfrm>
                  <a:off x="5501641" y="3732216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  <p:sp>
              <p:nvSpPr>
                <p:cNvPr id="182" name="Google Shape;898;p88"/>
                <p:cNvSpPr txBox="1"/>
                <p:nvPr/>
              </p:nvSpPr>
              <p:spPr>
                <a:xfrm>
                  <a:off x="5501641" y="2963996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</p:grpSp>
        </p:grpSp>
        <p:sp>
          <p:nvSpPr>
            <p:cNvPr id="193" name="Google Shape;898;p88"/>
            <p:cNvSpPr txBox="1"/>
            <p:nvPr/>
          </p:nvSpPr>
          <p:spPr>
            <a:xfrm>
              <a:off x="7436418" y="279815"/>
              <a:ext cx="668161" cy="1069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4" tIns="9144" rIns="9144" bIns="9144" anchor="t" anchorCtr="0">
              <a:spAutoFit/>
            </a:bodyPr>
            <a:lstStyle/>
            <a:p>
              <a:pPr marR="0" lvl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500" b="1" dirty="0">
                  <a:solidFill>
                    <a:schemeClr val="accent4"/>
                  </a:solidFill>
                  <a:latin typeface="+mj-lt"/>
                  <a:ea typeface="Montserrat"/>
                  <a:cs typeface="+mj-lt"/>
                  <a:sym typeface="Montserrat"/>
                </a:rPr>
                <a:t>Maintain</a:t>
              </a:r>
              <a:endParaRPr lang="en-US" sz="500" b="1" dirty="0">
                <a:solidFill>
                  <a:schemeClr val="accent4"/>
                </a:solidFill>
                <a:latin typeface="+mj-lt"/>
                <a:ea typeface="Montserrat"/>
                <a:cs typeface="+mj-lt"/>
                <a:sym typeface="Montserrat"/>
              </a:endParaRPr>
            </a:p>
          </p:txBody>
        </p:sp>
      </p:grpSp>
    </p:spTree>
  </p:cSld>
  <p:clrMapOvr>
    <a:masterClrMapping/>
  </p:clrMapOvr>
  <p:transition spd="med">
    <p:fade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Arrow Connector 11"/>
          <p:cNvCxnSpPr/>
          <p:nvPr/>
        </p:nvCxnSpPr>
        <p:spPr>
          <a:xfrm>
            <a:off x="3509889" y="2591043"/>
            <a:ext cx="5036353" cy="0"/>
          </a:xfrm>
          <a:prstGeom prst="straightConnector1">
            <a:avLst/>
          </a:prstGeom>
          <a:ln w="19050">
            <a:solidFill>
              <a:schemeClr val="accent6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Group 54"/>
          <p:cNvGrpSpPr/>
          <p:nvPr/>
        </p:nvGrpSpPr>
        <p:grpSpPr>
          <a:xfrm>
            <a:off x="3825381" y="1771344"/>
            <a:ext cx="1054693" cy="694401"/>
            <a:chOff x="3825381" y="1893254"/>
            <a:chExt cx="1054693" cy="694401"/>
          </a:xfrm>
        </p:grpSpPr>
        <p:sp>
          <p:nvSpPr>
            <p:cNvPr id="5" name="Freeform: Shape 4"/>
            <p:cNvSpPr/>
            <p:nvPr/>
          </p:nvSpPr>
          <p:spPr>
            <a:xfrm rot="21433409">
              <a:off x="3931363" y="1978030"/>
              <a:ext cx="790934" cy="604891"/>
            </a:xfrm>
            <a:custGeom>
              <a:avLst/>
              <a:gdLst>
                <a:gd name="connsiteX0" fmla="*/ 0 w 1528763"/>
                <a:gd name="connsiteY0" fmla="*/ 752475 h 785813"/>
                <a:gd name="connsiteX1" fmla="*/ 366713 w 1528763"/>
                <a:gd name="connsiteY1" fmla="*/ 709613 h 785813"/>
                <a:gd name="connsiteX2" fmla="*/ 528638 w 1528763"/>
                <a:gd name="connsiteY2" fmla="*/ 333375 h 785813"/>
                <a:gd name="connsiteX3" fmla="*/ 795338 w 1528763"/>
                <a:gd name="connsiteY3" fmla="*/ 0 h 785813"/>
                <a:gd name="connsiteX4" fmla="*/ 1028700 w 1528763"/>
                <a:gd name="connsiteY4" fmla="*/ 342900 h 785813"/>
                <a:gd name="connsiteX5" fmla="*/ 1171575 w 1528763"/>
                <a:gd name="connsiteY5" fmla="*/ 733425 h 785813"/>
                <a:gd name="connsiteX6" fmla="*/ 1528763 w 1528763"/>
                <a:gd name="connsiteY6" fmla="*/ 785813 h 785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28763" h="785813">
                  <a:moveTo>
                    <a:pt x="0" y="752475"/>
                  </a:moveTo>
                  <a:lnTo>
                    <a:pt x="366713" y="709613"/>
                  </a:lnTo>
                  <a:lnTo>
                    <a:pt x="528638" y="333375"/>
                  </a:lnTo>
                  <a:lnTo>
                    <a:pt x="795338" y="0"/>
                  </a:lnTo>
                  <a:lnTo>
                    <a:pt x="1028700" y="342900"/>
                  </a:lnTo>
                  <a:lnTo>
                    <a:pt x="1171575" y="733425"/>
                  </a:lnTo>
                  <a:lnTo>
                    <a:pt x="1528763" y="785813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  <a:cs typeface="+mj-lt"/>
              </a:endParaRPr>
            </a:p>
          </p:txBody>
        </p:sp>
        <p:cxnSp>
          <p:nvCxnSpPr>
            <p:cNvPr id="58" name="Straight Connector 57"/>
            <p:cNvCxnSpPr/>
            <p:nvPr/>
          </p:nvCxnSpPr>
          <p:spPr>
            <a:xfrm>
              <a:off x="4329295" y="1893254"/>
              <a:ext cx="0" cy="694401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3825381" y="2575589"/>
              <a:ext cx="1054693" cy="0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0" name="Google Shape;898;p88"/>
          <p:cNvSpPr txBox="1"/>
          <p:nvPr/>
        </p:nvSpPr>
        <p:spPr>
          <a:xfrm>
            <a:off x="4143507" y="1553811"/>
            <a:ext cx="499284" cy="1231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lvl="7">
              <a:lnSpc>
                <a:spcPct val="115000"/>
              </a:lnSpc>
            </a:pPr>
            <a:r>
              <a:rPr lang="en-US" sz="8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Year 1</a:t>
            </a:r>
            <a:endParaRPr lang="en-US" sz="8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sp>
        <p:nvSpPr>
          <p:cNvPr id="121" name="Google Shape;898;p88"/>
          <p:cNvSpPr txBox="1"/>
          <p:nvPr/>
        </p:nvSpPr>
        <p:spPr>
          <a:xfrm>
            <a:off x="5366925" y="1553811"/>
            <a:ext cx="499284" cy="1231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lvl="7">
              <a:lnSpc>
                <a:spcPct val="115000"/>
              </a:lnSpc>
            </a:pPr>
            <a:r>
              <a:rPr lang="en-US" sz="8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Year 2</a:t>
            </a:r>
            <a:endParaRPr lang="en-US" sz="8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sp>
        <p:nvSpPr>
          <p:cNvPr id="122" name="Google Shape;898;p88"/>
          <p:cNvSpPr txBox="1"/>
          <p:nvPr/>
        </p:nvSpPr>
        <p:spPr>
          <a:xfrm>
            <a:off x="6647516" y="1553811"/>
            <a:ext cx="499284" cy="1231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lvl="7">
              <a:lnSpc>
                <a:spcPct val="115000"/>
              </a:lnSpc>
            </a:pPr>
            <a:r>
              <a:rPr lang="en-US" sz="8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Year 3</a:t>
            </a:r>
            <a:endParaRPr lang="en-US" sz="8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sp>
        <p:nvSpPr>
          <p:cNvPr id="123" name="Google Shape;898;p88"/>
          <p:cNvSpPr txBox="1"/>
          <p:nvPr/>
        </p:nvSpPr>
        <p:spPr>
          <a:xfrm>
            <a:off x="7812987" y="1553811"/>
            <a:ext cx="499284" cy="1231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lvl="7">
              <a:lnSpc>
                <a:spcPct val="115000"/>
              </a:lnSpc>
            </a:pPr>
            <a:r>
              <a:rPr lang="en-US" sz="8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Year 4</a:t>
            </a:r>
            <a:endParaRPr lang="en-US" sz="8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sp>
        <p:nvSpPr>
          <p:cNvPr id="34" name="Title 3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Data</a:t>
            </a:r>
            <a:endParaRPr lang="en-US" b="1" dirty="0"/>
          </a:p>
        </p:txBody>
      </p:sp>
      <p:sp>
        <p:nvSpPr>
          <p:cNvPr id="164" name="Google Shape;898;p88"/>
          <p:cNvSpPr txBox="1"/>
          <p:nvPr/>
        </p:nvSpPr>
        <p:spPr>
          <a:xfrm>
            <a:off x="3687558" y="1557848"/>
            <a:ext cx="216731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lvl="7">
              <a:lnSpc>
                <a:spcPct val="115000"/>
              </a:lnSpc>
            </a:pPr>
            <a:r>
              <a:rPr lang="en-US" sz="12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X1</a:t>
            </a:r>
            <a:endParaRPr lang="en-US" sz="12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sp>
        <p:nvSpPr>
          <p:cNvPr id="168" name="Google Shape;898;p88"/>
          <p:cNvSpPr txBox="1"/>
          <p:nvPr/>
        </p:nvSpPr>
        <p:spPr>
          <a:xfrm>
            <a:off x="608793" y="883227"/>
            <a:ext cx="5878508" cy="372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The </a:t>
            </a:r>
            <a:r>
              <a:rPr lang="en-US" sz="1000" b="1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underlying distribution of data </a:t>
            </a: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can (and often) </a:t>
            </a:r>
            <a:r>
              <a:rPr lang="en-US" sz="1000" b="1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shifts with time </a:t>
            </a: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It is crucial to </a:t>
            </a:r>
            <a:r>
              <a:rPr lang="en-US" sz="1000" b="1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keep an eye on data drift</a:t>
            </a: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. </a:t>
            </a:r>
            <a:endParaRPr lang="en-US" sz="10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grpSp>
        <p:nvGrpSpPr>
          <p:cNvPr id="54" name="Group 53"/>
          <p:cNvGrpSpPr/>
          <p:nvPr/>
        </p:nvGrpSpPr>
        <p:grpSpPr>
          <a:xfrm>
            <a:off x="4988808" y="1771344"/>
            <a:ext cx="1054693" cy="694401"/>
            <a:chOff x="4988808" y="1893254"/>
            <a:chExt cx="1054693" cy="694401"/>
          </a:xfrm>
        </p:grpSpPr>
        <p:sp>
          <p:nvSpPr>
            <p:cNvPr id="105" name="Freeform: Shape 104"/>
            <p:cNvSpPr/>
            <p:nvPr/>
          </p:nvSpPr>
          <p:spPr>
            <a:xfrm rot="21433409">
              <a:off x="5149327" y="1978030"/>
              <a:ext cx="790934" cy="604891"/>
            </a:xfrm>
            <a:custGeom>
              <a:avLst/>
              <a:gdLst>
                <a:gd name="connsiteX0" fmla="*/ 0 w 1528763"/>
                <a:gd name="connsiteY0" fmla="*/ 752475 h 785813"/>
                <a:gd name="connsiteX1" fmla="*/ 366713 w 1528763"/>
                <a:gd name="connsiteY1" fmla="*/ 709613 h 785813"/>
                <a:gd name="connsiteX2" fmla="*/ 528638 w 1528763"/>
                <a:gd name="connsiteY2" fmla="*/ 333375 h 785813"/>
                <a:gd name="connsiteX3" fmla="*/ 795338 w 1528763"/>
                <a:gd name="connsiteY3" fmla="*/ 0 h 785813"/>
                <a:gd name="connsiteX4" fmla="*/ 1028700 w 1528763"/>
                <a:gd name="connsiteY4" fmla="*/ 342900 h 785813"/>
                <a:gd name="connsiteX5" fmla="*/ 1171575 w 1528763"/>
                <a:gd name="connsiteY5" fmla="*/ 733425 h 785813"/>
                <a:gd name="connsiteX6" fmla="*/ 1528763 w 1528763"/>
                <a:gd name="connsiteY6" fmla="*/ 785813 h 785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28763" h="785813">
                  <a:moveTo>
                    <a:pt x="0" y="752475"/>
                  </a:moveTo>
                  <a:lnTo>
                    <a:pt x="366713" y="709613"/>
                  </a:lnTo>
                  <a:lnTo>
                    <a:pt x="528638" y="333375"/>
                  </a:lnTo>
                  <a:lnTo>
                    <a:pt x="795338" y="0"/>
                  </a:lnTo>
                  <a:lnTo>
                    <a:pt x="1028700" y="342900"/>
                  </a:lnTo>
                  <a:lnTo>
                    <a:pt x="1171575" y="733425"/>
                  </a:lnTo>
                  <a:lnTo>
                    <a:pt x="1528763" y="785813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j-lt"/>
                <a:cs typeface="+mj-lt"/>
              </a:endParaRPr>
            </a:p>
          </p:txBody>
        </p:sp>
        <p:cxnSp>
          <p:nvCxnSpPr>
            <p:cNvPr id="107" name="Straight Connector 106"/>
            <p:cNvCxnSpPr/>
            <p:nvPr/>
          </p:nvCxnSpPr>
          <p:spPr>
            <a:xfrm>
              <a:off x="4988808" y="2575589"/>
              <a:ext cx="1054693" cy="0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>
            <a:xfrm>
              <a:off x="5492722" y="1893254"/>
              <a:ext cx="0" cy="694401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/>
          <p:cNvGrpSpPr/>
          <p:nvPr/>
        </p:nvGrpSpPr>
        <p:grpSpPr>
          <a:xfrm>
            <a:off x="6242389" y="1771344"/>
            <a:ext cx="1054693" cy="694401"/>
            <a:chOff x="6242389" y="1893254"/>
            <a:chExt cx="1054693" cy="694401"/>
          </a:xfrm>
        </p:grpSpPr>
        <p:sp>
          <p:nvSpPr>
            <p:cNvPr id="113" name="Freeform: Shape 112"/>
            <p:cNvSpPr/>
            <p:nvPr/>
          </p:nvSpPr>
          <p:spPr>
            <a:xfrm rot="21433409">
              <a:off x="6458127" y="1978030"/>
              <a:ext cx="790934" cy="604891"/>
            </a:xfrm>
            <a:custGeom>
              <a:avLst/>
              <a:gdLst>
                <a:gd name="connsiteX0" fmla="*/ 0 w 1528763"/>
                <a:gd name="connsiteY0" fmla="*/ 752475 h 785813"/>
                <a:gd name="connsiteX1" fmla="*/ 366713 w 1528763"/>
                <a:gd name="connsiteY1" fmla="*/ 709613 h 785813"/>
                <a:gd name="connsiteX2" fmla="*/ 528638 w 1528763"/>
                <a:gd name="connsiteY2" fmla="*/ 333375 h 785813"/>
                <a:gd name="connsiteX3" fmla="*/ 795338 w 1528763"/>
                <a:gd name="connsiteY3" fmla="*/ 0 h 785813"/>
                <a:gd name="connsiteX4" fmla="*/ 1028700 w 1528763"/>
                <a:gd name="connsiteY4" fmla="*/ 342900 h 785813"/>
                <a:gd name="connsiteX5" fmla="*/ 1171575 w 1528763"/>
                <a:gd name="connsiteY5" fmla="*/ 733425 h 785813"/>
                <a:gd name="connsiteX6" fmla="*/ 1528763 w 1528763"/>
                <a:gd name="connsiteY6" fmla="*/ 785813 h 785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28763" h="785813">
                  <a:moveTo>
                    <a:pt x="0" y="752475"/>
                  </a:moveTo>
                  <a:lnTo>
                    <a:pt x="366713" y="709613"/>
                  </a:lnTo>
                  <a:lnTo>
                    <a:pt x="528638" y="333375"/>
                  </a:lnTo>
                  <a:lnTo>
                    <a:pt x="795338" y="0"/>
                  </a:lnTo>
                  <a:lnTo>
                    <a:pt x="1028700" y="342900"/>
                  </a:lnTo>
                  <a:lnTo>
                    <a:pt x="1171575" y="733425"/>
                  </a:lnTo>
                  <a:lnTo>
                    <a:pt x="1528763" y="785813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j-lt"/>
                <a:cs typeface="+mj-lt"/>
              </a:endParaRPr>
            </a:p>
          </p:txBody>
        </p:sp>
        <p:cxnSp>
          <p:nvCxnSpPr>
            <p:cNvPr id="115" name="Straight Connector 114"/>
            <p:cNvCxnSpPr/>
            <p:nvPr/>
          </p:nvCxnSpPr>
          <p:spPr>
            <a:xfrm>
              <a:off x="6242389" y="2575589"/>
              <a:ext cx="1054693" cy="0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>
            <a:xfrm>
              <a:off x="6746303" y="1893254"/>
              <a:ext cx="0" cy="694401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/>
          <p:cNvGrpSpPr/>
          <p:nvPr/>
        </p:nvGrpSpPr>
        <p:grpSpPr>
          <a:xfrm>
            <a:off x="7414402" y="1771344"/>
            <a:ext cx="1117653" cy="694401"/>
            <a:chOff x="7414402" y="1893254"/>
            <a:chExt cx="1117653" cy="694401"/>
          </a:xfrm>
        </p:grpSpPr>
        <p:sp>
          <p:nvSpPr>
            <p:cNvPr id="117" name="Freeform: Shape 116"/>
            <p:cNvSpPr/>
            <p:nvPr/>
          </p:nvSpPr>
          <p:spPr>
            <a:xfrm rot="21433409">
              <a:off x="7741122" y="1978030"/>
              <a:ext cx="790933" cy="604891"/>
            </a:xfrm>
            <a:custGeom>
              <a:avLst/>
              <a:gdLst>
                <a:gd name="connsiteX0" fmla="*/ 0 w 1528763"/>
                <a:gd name="connsiteY0" fmla="*/ 752475 h 785813"/>
                <a:gd name="connsiteX1" fmla="*/ 366713 w 1528763"/>
                <a:gd name="connsiteY1" fmla="*/ 709613 h 785813"/>
                <a:gd name="connsiteX2" fmla="*/ 528638 w 1528763"/>
                <a:gd name="connsiteY2" fmla="*/ 333375 h 785813"/>
                <a:gd name="connsiteX3" fmla="*/ 795338 w 1528763"/>
                <a:gd name="connsiteY3" fmla="*/ 0 h 785813"/>
                <a:gd name="connsiteX4" fmla="*/ 1028700 w 1528763"/>
                <a:gd name="connsiteY4" fmla="*/ 342900 h 785813"/>
                <a:gd name="connsiteX5" fmla="*/ 1171575 w 1528763"/>
                <a:gd name="connsiteY5" fmla="*/ 733425 h 785813"/>
                <a:gd name="connsiteX6" fmla="*/ 1528763 w 1528763"/>
                <a:gd name="connsiteY6" fmla="*/ 785813 h 785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28763" h="785813">
                  <a:moveTo>
                    <a:pt x="0" y="752475"/>
                  </a:moveTo>
                  <a:lnTo>
                    <a:pt x="366713" y="709613"/>
                  </a:lnTo>
                  <a:lnTo>
                    <a:pt x="528638" y="333375"/>
                  </a:lnTo>
                  <a:lnTo>
                    <a:pt x="795338" y="0"/>
                  </a:lnTo>
                  <a:lnTo>
                    <a:pt x="1028700" y="342900"/>
                  </a:lnTo>
                  <a:lnTo>
                    <a:pt x="1171575" y="733425"/>
                  </a:lnTo>
                  <a:lnTo>
                    <a:pt x="1528763" y="785813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  <a:cs typeface="+mj-lt"/>
              </a:endParaRPr>
            </a:p>
          </p:txBody>
        </p:sp>
        <p:cxnSp>
          <p:nvCxnSpPr>
            <p:cNvPr id="119" name="Straight Connector 118"/>
            <p:cNvCxnSpPr/>
            <p:nvPr/>
          </p:nvCxnSpPr>
          <p:spPr>
            <a:xfrm>
              <a:off x="7414402" y="2575589"/>
              <a:ext cx="1054693" cy="0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>
            <a:xfrm>
              <a:off x="7918316" y="1893254"/>
              <a:ext cx="0" cy="694401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4" name="Group 193"/>
          <p:cNvGrpSpPr/>
          <p:nvPr/>
        </p:nvGrpSpPr>
        <p:grpSpPr>
          <a:xfrm>
            <a:off x="7331103" y="141172"/>
            <a:ext cx="914400" cy="914400"/>
            <a:chOff x="7331103" y="141172"/>
            <a:chExt cx="914400" cy="914400"/>
          </a:xfrm>
        </p:grpSpPr>
        <p:grpSp>
          <p:nvGrpSpPr>
            <p:cNvPr id="175" name="Group 174"/>
            <p:cNvGrpSpPr/>
            <p:nvPr/>
          </p:nvGrpSpPr>
          <p:grpSpPr>
            <a:xfrm>
              <a:off x="7331103" y="141172"/>
              <a:ext cx="914400" cy="914400"/>
              <a:chOff x="388697" y="2188023"/>
              <a:chExt cx="1695840" cy="1816343"/>
            </a:xfrm>
          </p:grpSpPr>
          <p:grpSp>
            <p:nvGrpSpPr>
              <p:cNvPr id="176" name="Group 175"/>
              <p:cNvGrpSpPr/>
              <p:nvPr/>
            </p:nvGrpSpPr>
            <p:grpSpPr>
              <a:xfrm>
                <a:off x="1190898" y="3138427"/>
                <a:ext cx="58419" cy="768220"/>
                <a:chOff x="1190898" y="3138427"/>
                <a:chExt cx="58419" cy="768220"/>
              </a:xfrm>
            </p:grpSpPr>
            <p:cxnSp>
              <p:nvCxnSpPr>
                <p:cNvPr id="191" name="Connector: Curved 190"/>
                <p:cNvCxnSpPr>
                  <a:stCxn id="181" idx="1"/>
                  <a:endCxn id="182" idx="1"/>
                </p:cNvCxnSpPr>
                <p:nvPr/>
              </p:nvCxnSpPr>
              <p:spPr>
                <a:xfrm rot="10800000">
                  <a:off x="1190898" y="3138427"/>
                  <a:ext cx="12700" cy="768220"/>
                </a:xfrm>
                <a:prstGeom prst="curvedConnector3">
                  <a:avLst>
                    <a:gd name="adj1" fmla="val 2950000"/>
                  </a:avLst>
                </a:prstGeom>
                <a:ln w="19050">
                  <a:solidFill>
                    <a:schemeClr val="accent5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Connector: Curved 191"/>
                <p:cNvCxnSpPr>
                  <a:stCxn id="182" idx="3"/>
                  <a:endCxn id="181" idx="3"/>
                </p:cNvCxnSpPr>
                <p:nvPr/>
              </p:nvCxnSpPr>
              <p:spPr>
                <a:xfrm>
                  <a:off x="1236617" y="3138427"/>
                  <a:ext cx="12700" cy="768220"/>
                </a:xfrm>
                <a:prstGeom prst="curvedConnector3">
                  <a:avLst>
                    <a:gd name="adj1" fmla="val 3000000"/>
                  </a:avLst>
                </a:prstGeom>
                <a:ln w="19050">
                  <a:solidFill>
                    <a:schemeClr val="accent5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7" name="Group 176"/>
              <p:cNvGrpSpPr/>
              <p:nvPr/>
            </p:nvGrpSpPr>
            <p:grpSpPr>
              <a:xfrm>
                <a:off x="1190898" y="2692608"/>
                <a:ext cx="58419" cy="1311758"/>
                <a:chOff x="5889186" y="1248788"/>
                <a:chExt cx="58419" cy="1311758"/>
              </a:xfrm>
            </p:grpSpPr>
            <p:cxnSp>
              <p:nvCxnSpPr>
                <p:cNvPr id="187" name="Connector: Curved 186"/>
                <p:cNvCxnSpPr>
                  <a:stCxn id="189" idx="1"/>
                  <a:endCxn id="190" idx="1"/>
                </p:cNvCxnSpPr>
                <p:nvPr/>
              </p:nvCxnSpPr>
              <p:spPr>
                <a:xfrm rot="10800000">
                  <a:off x="5889186" y="1346507"/>
                  <a:ext cx="12700" cy="1116320"/>
                </a:xfrm>
                <a:prstGeom prst="curvedConnector3">
                  <a:avLst>
                    <a:gd name="adj1" fmla="val 4300000"/>
                  </a:avLst>
                </a:prstGeom>
                <a:ln w="19050">
                  <a:solidFill>
                    <a:schemeClr val="accent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8" name="Connector: Curved 187"/>
                <p:cNvCxnSpPr>
                  <a:stCxn id="190" idx="3"/>
                  <a:endCxn id="189" idx="3"/>
                </p:cNvCxnSpPr>
                <p:nvPr/>
              </p:nvCxnSpPr>
              <p:spPr>
                <a:xfrm>
                  <a:off x="5934905" y="1346507"/>
                  <a:ext cx="12700" cy="1116320"/>
                </a:xfrm>
                <a:prstGeom prst="curvedConnector3">
                  <a:avLst>
                    <a:gd name="adj1" fmla="val 4300000"/>
                  </a:avLst>
                </a:prstGeom>
                <a:ln w="19050">
                  <a:solidFill>
                    <a:schemeClr val="accent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9" name="Google Shape;898;p88"/>
                <p:cNvSpPr txBox="1"/>
                <p:nvPr/>
              </p:nvSpPr>
              <p:spPr>
                <a:xfrm>
                  <a:off x="5889186" y="2365108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  <p:sp>
              <p:nvSpPr>
                <p:cNvPr id="190" name="Google Shape;898;p88"/>
                <p:cNvSpPr txBox="1"/>
                <p:nvPr/>
              </p:nvSpPr>
              <p:spPr>
                <a:xfrm>
                  <a:off x="5889186" y="1248788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</p:grpSp>
          <p:sp>
            <p:nvSpPr>
              <p:cNvPr id="178" name="Oval 177"/>
              <p:cNvSpPr/>
              <p:nvPr/>
            </p:nvSpPr>
            <p:spPr>
              <a:xfrm>
                <a:off x="388697" y="2188023"/>
                <a:ext cx="1695840" cy="1807446"/>
              </a:xfrm>
              <a:prstGeom prst="ellipse">
                <a:avLst/>
              </a:prstGeom>
              <a:solidFill>
                <a:schemeClr val="bg1">
                  <a:alpha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+mj-lt"/>
                </a:endParaRPr>
              </a:p>
            </p:txBody>
          </p:sp>
          <p:grpSp>
            <p:nvGrpSpPr>
              <p:cNvPr id="179" name="Group 178"/>
              <p:cNvGrpSpPr/>
              <p:nvPr/>
            </p:nvGrpSpPr>
            <p:grpSpPr>
              <a:xfrm>
                <a:off x="1190898" y="2188023"/>
                <a:ext cx="58419" cy="1816343"/>
                <a:chOff x="7482841" y="2111311"/>
                <a:chExt cx="58419" cy="1816343"/>
              </a:xfrm>
            </p:grpSpPr>
            <p:cxnSp>
              <p:nvCxnSpPr>
                <p:cNvPr id="183" name="Connector: Curved 182"/>
                <p:cNvCxnSpPr>
                  <a:stCxn id="185" idx="1"/>
                  <a:endCxn id="186" idx="1"/>
                </p:cNvCxnSpPr>
                <p:nvPr/>
              </p:nvCxnSpPr>
              <p:spPr>
                <a:xfrm rot="10800000">
                  <a:off x="7482841" y="2209031"/>
                  <a:ext cx="12700" cy="1620905"/>
                </a:xfrm>
                <a:prstGeom prst="curvedConnector3">
                  <a:avLst>
                    <a:gd name="adj1" fmla="val 5850000"/>
                  </a:avLst>
                </a:prstGeom>
                <a:ln w="19050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4" name="Connector: Curved 183"/>
                <p:cNvCxnSpPr>
                  <a:stCxn id="186" idx="3"/>
                  <a:endCxn id="185" idx="3"/>
                </p:cNvCxnSpPr>
                <p:nvPr/>
              </p:nvCxnSpPr>
              <p:spPr>
                <a:xfrm>
                  <a:off x="7528560" y="2209030"/>
                  <a:ext cx="12700" cy="1620905"/>
                </a:xfrm>
                <a:prstGeom prst="curvedConnector3">
                  <a:avLst>
                    <a:gd name="adj1" fmla="val 6300000"/>
                  </a:avLst>
                </a:prstGeom>
                <a:ln w="19050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5" name="Google Shape;898;p88"/>
                <p:cNvSpPr txBox="1"/>
                <p:nvPr/>
              </p:nvSpPr>
              <p:spPr>
                <a:xfrm>
                  <a:off x="7482841" y="3732216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  <p:sp>
              <p:nvSpPr>
                <p:cNvPr id="186" name="Google Shape;898;p88"/>
                <p:cNvSpPr txBox="1"/>
                <p:nvPr/>
              </p:nvSpPr>
              <p:spPr>
                <a:xfrm>
                  <a:off x="7482841" y="2111311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</p:grpSp>
          <p:grpSp>
            <p:nvGrpSpPr>
              <p:cNvPr id="180" name="Group 179"/>
              <p:cNvGrpSpPr/>
              <p:nvPr/>
            </p:nvGrpSpPr>
            <p:grpSpPr>
              <a:xfrm>
                <a:off x="1190898" y="3040708"/>
                <a:ext cx="45719" cy="963658"/>
                <a:chOff x="5501641" y="2963996"/>
                <a:chExt cx="45719" cy="963658"/>
              </a:xfrm>
            </p:grpSpPr>
            <p:sp>
              <p:nvSpPr>
                <p:cNvPr id="181" name="Google Shape;898;p88"/>
                <p:cNvSpPr txBox="1"/>
                <p:nvPr/>
              </p:nvSpPr>
              <p:spPr>
                <a:xfrm>
                  <a:off x="5501641" y="3732216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  <p:sp>
              <p:nvSpPr>
                <p:cNvPr id="182" name="Google Shape;898;p88"/>
                <p:cNvSpPr txBox="1"/>
                <p:nvPr/>
              </p:nvSpPr>
              <p:spPr>
                <a:xfrm>
                  <a:off x="5501641" y="2963996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</p:grpSp>
        </p:grpSp>
        <p:sp>
          <p:nvSpPr>
            <p:cNvPr id="193" name="Google Shape;898;p88"/>
            <p:cNvSpPr txBox="1"/>
            <p:nvPr/>
          </p:nvSpPr>
          <p:spPr>
            <a:xfrm>
              <a:off x="7436418" y="279815"/>
              <a:ext cx="668161" cy="1069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4" tIns="9144" rIns="9144" bIns="9144" anchor="t" anchorCtr="0">
              <a:spAutoFit/>
            </a:bodyPr>
            <a:lstStyle/>
            <a:p>
              <a:pPr marR="0" lvl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500" b="1" dirty="0">
                  <a:solidFill>
                    <a:schemeClr val="accent4"/>
                  </a:solidFill>
                  <a:latin typeface="+mj-lt"/>
                  <a:ea typeface="Montserrat"/>
                  <a:cs typeface="+mj-lt"/>
                  <a:sym typeface="Montserrat"/>
                </a:rPr>
                <a:t>Maintain</a:t>
              </a:r>
              <a:endParaRPr lang="en-US" sz="500" b="1" dirty="0">
                <a:solidFill>
                  <a:schemeClr val="accent4"/>
                </a:solidFill>
                <a:latin typeface="+mj-lt"/>
                <a:ea typeface="Montserrat"/>
                <a:cs typeface="+mj-lt"/>
                <a:sym typeface="Montserrat"/>
              </a:endParaRPr>
            </a:p>
          </p:txBody>
        </p:sp>
      </p:grpSp>
      <p:sp>
        <p:nvSpPr>
          <p:cNvPr id="56" name="Google Shape;898;p88"/>
          <p:cNvSpPr txBox="1"/>
          <p:nvPr/>
        </p:nvSpPr>
        <p:spPr>
          <a:xfrm>
            <a:off x="604360" y="1554415"/>
            <a:ext cx="2684542" cy="903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The figure for input data variable </a:t>
            </a:r>
            <a:r>
              <a:rPr lang="en-US" sz="1000" b="1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X1</a:t>
            </a: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 illustrates this. Since it is common practice to normalize input data before feeding it to a model, it’s important to track distributions.</a:t>
            </a:r>
            <a:endParaRPr lang="en-US" sz="10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</p:spTree>
  </p:cSld>
  <p:clrMapOvr>
    <a:masterClrMapping/>
  </p:clrMapOvr>
  <p:transition spd="med">
    <p:fade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Arrow Connector 11"/>
          <p:cNvCxnSpPr/>
          <p:nvPr/>
        </p:nvCxnSpPr>
        <p:spPr>
          <a:xfrm>
            <a:off x="3509889" y="2591043"/>
            <a:ext cx="5036353" cy="0"/>
          </a:xfrm>
          <a:prstGeom prst="straightConnector1">
            <a:avLst/>
          </a:prstGeom>
          <a:ln w="19050">
            <a:solidFill>
              <a:schemeClr val="accent6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Group 54"/>
          <p:cNvGrpSpPr/>
          <p:nvPr/>
        </p:nvGrpSpPr>
        <p:grpSpPr>
          <a:xfrm>
            <a:off x="3825381" y="1771344"/>
            <a:ext cx="1054693" cy="694401"/>
            <a:chOff x="3825381" y="1893254"/>
            <a:chExt cx="1054693" cy="694401"/>
          </a:xfrm>
        </p:grpSpPr>
        <p:sp>
          <p:nvSpPr>
            <p:cNvPr id="5" name="Freeform: Shape 4"/>
            <p:cNvSpPr/>
            <p:nvPr/>
          </p:nvSpPr>
          <p:spPr>
            <a:xfrm rot="21433409">
              <a:off x="3931363" y="1978030"/>
              <a:ext cx="790934" cy="604891"/>
            </a:xfrm>
            <a:custGeom>
              <a:avLst/>
              <a:gdLst>
                <a:gd name="connsiteX0" fmla="*/ 0 w 1528763"/>
                <a:gd name="connsiteY0" fmla="*/ 752475 h 785813"/>
                <a:gd name="connsiteX1" fmla="*/ 366713 w 1528763"/>
                <a:gd name="connsiteY1" fmla="*/ 709613 h 785813"/>
                <a:gd name="connsiteX2" fmla="*/ 528638 w 1528763"/>
                <a:gd name="connsiteY2" fmla="*/ 333375 h 785813"/>
                <a:gd name="connsiteX3" fmla="*/ 795338 w 1528763"/>
                <a:gd name="connsiteY3" fmla="*/ 0 h 785813"/>
                <a:gd name="connsiteX4" fmla="*/ 1028700 w 1528763"/>
                <a:gd name="connsiteY4" fmla="*/ 342900 h 785813"/>
                <a:gd name="connsiteX5" fmla="*/ 1171575 w 1528763"/>
                <a:gd name="connsiteY5" fmla="*/ 733425 h 785813"/>
                <a:gd name="connsiteX6" fmla="*/ 1528763 w 1528763"/>
                <a:gd name="connsiteY6" fmla="*/ 785813 h 785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28763" h="785813">
                  <a:moveTo>
                    <a:pt x="0" y="752475"/>
                  </a:moveTo>
                  <a:lnTo>
                    <a:pt x="366713" y="709613"/>
                  </a:lnTo>
                  <a:lnTo>
                    <a:pt x="528638" y="333375"/>
                  </a:lnTo>
                  <a:lnTo>
                    <a:pt x="795338" y="0"/>
                  </a:lnTo>
                  <a:lnTo>
                    <a:pt x="1028700" y="342900"/>
                  </a:lnTo>
                  <a:lnTo>
                    <a:pt x="1171575" y="733425"/>
                  </a:lnTo>
                  <a:lnTo>
                    <a:pt x="1528763" y="785813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  <a:cs typeface="+mj-lt"/>
              </a:endParaRPr>
            </a:p>
          </p:txBody>
        </p:sp>
        <p:cxnSp>
          <p:nvCxnSpPr>
            <p:cNvPr id="58" name="Straight Connector 57"/>
            <p:cNvCxnSpPr/>
            <p:nvPr/>
          </p:nvCxnSpPr>
          <p:spPr>
            <a:xfrm>
              <a:off x="4329295" y="1893254"/>
              <a:ext cx="0" cy="694401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3825381" y="2575589"/>
              <a:ext cx="1054693" cy="0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0" name="Google Shape;898;p88"/>
          <p:cNvSpPr txBox="1"/>
          <p:nvPr/>
        </p:nvSpPr>
        <p:spPr>
          <a:xfrm>
            <a:off x="4143507" y="1553811"/>
            <a:ext cx="499284" cy="1231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lvl="7">
              <a:lnSpc>
                <a:spcPct val="115000"/>
              </a:lnSpc>
            </a:pPr>
            <a:r>
              <a:rPr lang="en-US" sz="8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Year 1</a:t>
            </a:r>
            <a:endParaRPr lang="en-US" sz="8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sp>
        <p:nvSpPr>
          <p:cNvPr id="121" name="Google Shape;898;p88"/>
          <p:cNvSpPr txBox="1"/>
          <p:nvPr/>
        </p:nvSpPr>
        <p:spPr>
          <a:xfrm>
            <a:off x="5366925" y="1553811"/>
            <a:ext cx="499284" cy="1231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lvl="7">
              <a:lnSpc>
                <a:spcPct val="115000"/>
              </a:lnSpc>
            </a:pPr>
            <a:r>
              <a:rPr lang="en-US" sz="8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Year 2</a:t>
            </a:r>
            <a:endParaRPr lang="en-US" sz="8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sp>
        <p:nvSpPr>
          <p:cNvPr id="122" name="Google Shape;898;p88"/>
          <p:cNvSpPr txBox="1"/>
          <p:nvPr/>
        </p:nvSpPr>
        <p:spPr>
          <a:xfrm>
            <a:off x="6647516" y="1553811"/>
            <a:ext cx="499284" cy="1231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lvl="7">
              <a:lnSpc>
                <a:spcPct val="115000"/>
              </a:lnSpc>
            </a:pPr>
            <a:r>
              <a:rPr lang="en-US" sz="8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Year 3</a:t>
            </a:r>
            <a:endParaRPr lang="en-US" sz="8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sp>
        <p:nvSpPr>
          <p:cNvPr id="123" name="Google Shape;898;p88"/>
          <p:cNvSpPr txBox="1"/>
          <p:nvPr/>
        </p:nvSpPr>
        <p:spPr>
          <a:xfrm>
            <a:off x="7812987" y="1553811"/>
            <a:ext cx="499284" cy="1231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lvl="7">
              <a:lnSpc>
                <a:spcPct val="115000"/>
              </a:lnSpc>
            </a:pPr>
            <a:r>
              <a:rPr lang="en-US" sz="8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Year 4</a:t>
            </a:r>
            <a:endParaRPr lang="en-US" sz="8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sp>
        <p:nvSpPr>
          <p:cNvPr id="34" name="Title 3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Data</a:t>
            </a:r>
            <a:endParaRPr lang="en-US" b="1" dirty="0"/>
          </a:p>
        </p:txBody>
      </p:sp>
      <p:graphicFrame>
        <p:nvGraphicFramePr>
          <p:cNvPr id="130" name="Table 3"/>
          <p:cNvGraphicFramePr>
            <a:graphicFrameLocks noGrp="1"/>
          </p:cNvGraphicFramePr>
          <p:nvPr/>
        </p:nvGraphicFramePr>
        <p:xfrm>
          <a:off x="4041813" y="2950712"/>
          <a:ext cx="731520" cy="595255"/>
        </p:xfrm>
        <a:graphic>
          <a:graphicData uri="http://schemas.openxmlformats.org/drawingml/2006/table">
            <a:tbl>
              <a:tblPr firstRow="1" bandRow="1">
                <a:tableStyleId>{EB9631B5-78F2-41C9-869B-9F39066F8104}</a:tableStyleId>
              </a:tblPr>
              <a:tblGrid>
                <a:gridCol w="731520"/>
              </a:tblGrid>
              <a:tr h="119051">
                <a:tc>
                  <a:txBody>
                    <a:bodyPr/>
                    <a:lstStyle/>
                    <a:p>
                      <a:r>
                        <a:rPr lang="en-US" sz="600" dirty="0">
                          <a:latin typeface="+mj-lt"/>
                          <a:cs typeface="+mj-lt"/>
                        </a:rPr>
                        <a:t>Genres</a:t>
                      </a:r>
                      <a:endParaRPr lang="en-US" sz="600" dirty="0">
                        <a:latin typeface="+mj-lt"/>
                        <a:cs typeface="+mj-lt"/>
                      </a:endParaRPr>
                    </a:p>
                  </a:txBody>
                  <a:tcPr marL="9144" marR="9144" marT="9144" marB="9144"/>
                </a:tc>
              </a:tr>
              <a:tr h="119051">
                <a:tc>
                  <a:txBody>
                    <a:bodyPr/>
                    <a:lstStyle/>
                    <a:p>
                      <a:r>
                        <a:rPr lang="en-US" sz="60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+mj-lt"/>
                          <a:cs typeface="+mj-lt"/>
                        </a:rPr>
                        <a:t>Drama</a:t>
                      </a:r>
                      <a:endParaRPr lang="en-US" sz="600" dirty="0">
                        <a:solidFill>
                          <a:schemeClr val="tx2">
                            <a:lumMod val="50000"/>
                          </a:schemeClr>
                        </a:solidFill>
                        <a:latin typeface="+mj-lt"/>
                        <a:cs typeface="+mj-lt"/>
                      </a:endParaRPr>
                    </a:p>
                  </a:txBody>
                  <a:tcPr marL="9144" marR="9144" marT="9144" marB="9144"/>
                </a:tc>
              </a:tr>
              <a:tr h="119051">
                <a:tc>
                  <a:txBody>
                    <a:bodyPr/>
                    <a:lstStyle/>
                    <a:p>
                      <a:r>
                        <a:rPr lang="en-US" sz="60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+mj-lt"/>
                          <a:cs typeface="+mj-lt"/>
                        </a:rPr>
                        <a:t>Action</a:t>
                      </a:r>
                      <a:endParaRPr lang="en-US" sz="600" dirty="0">
                        <a:solidFill>
                          <a:schemeClr val="tx2">
                            <a:lumMod val="50000"/>
                          </a:schemeClr>
                        </a:solidFill>
                        <a:latin typeface="+mj-lt"/>
                        <a:cs typeface="+mj-lt"/>
                      </a:endParaRPr>
                    </a:p>
                  </a:txBody>
                  <a:tcPr marL="9144" marR="9144" marT="9144" marB="9144"/>
                </a:tc>
              </a:tr>
              <a:tr h="119051">
                <a:tc>
                  <a:txBody>
                    <a:bodyPr/>
                    <a:lstStyle/>
                    <a:p>
                      <a:r>
                        <a:rPr lang="en-US" sz="60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+mj-lt"/>
                          <a:cs typeface="+mj-lt"/>
                        </a:rPr>
                        <a:t>Comedy</a:t>
                      </a:r>
                      <a:endParaRPr lang="en-US" sz="600" dirty="0">
                        <a:solidFill>
                          <a:schemeClr val="tx2">
                            <a:lumMod val="50000"/>
                          </a:schemeClr>
                        </a:solidFill>
                        <a:latin typeface="+mj-lt"/>
                        <a:cs typeface="+mj-lt"/>
                      </a:endParaRPr>
                    </a:p>
                  </a:txBody>
                  <a:tcPr marL="9144" marR="9144" marT="9144" marB="9144">
                    <a:lnB>
                      <a:noFill/>
                    </a:lnB>
                  </a:tcPr>
                </a:tc>
              </a:tr>
              <a:tr h="119051">
                <a:tc>
                  <a:txBody>
                    <a:bodyPr/>
                    <a:lstStyle/>
                    <a:p>
                      <a:r>
                        <a:rPr lang="en-US" sz="60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+mj-lt"/>
                          <a:cs typeface="+mj-lt"/>
                        </a:rPr>
                        <a:t>Romance</a:t>
                      </a:r>
                      <a:endParaRPr lang="en-US" sz="600" dirty="0">
                        <a:solidFill>
                          <a:schemeClr val="tx2">
                            <a:lumMod val="50000"/>
                          </a:schemeClr>
                        </a:solidFill>
                        <a:latin typeface="+mj-lt"/>
                        <a:cs typeface="+mj-lt"/>
                      </a:endParaRPr>
                    </a:p>
                  </a:txBody>
                  <a:tcPr marL="9144" marR="9144" marT="9144" marB="914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33" name="Google Shape;898;p88"/>
          <p:cNvSpPr txBox="1"/>
          <p:nvPr/>
        </p:nvSpPr>
        <p:spPr>
          <a:xfrm>
            <a:off x="3904289" y="2761263"/>
            <a:ext cx="738502" cy="160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lvl="7" algn="ctr">
              <a:lnSpc>
                <a:spcPct val="115000"/>
              </a:lnSpc>
            </a:pPr>
            <a:r>
              <a:rPr lang="en-US" sz="8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Decade 1</a:t>
            </a:r>
            <a:endParaRPr lang="en-US" sz="8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sp>
        <p:nvSpPr>
          <p:cNvPr id="164" name="Google Shape;898;p88"/>
          <p:cNvSpPr txBox="1"/>
          <p:nvPr/>
        </p:nvSpPr>
        <p:spPr>
          <a:xfrm>
            <a:off x="3687558" y="1557848"/>
            <a:ext cx="216731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lvl="7">
              <a:lnSpc>
                <a:spcPct val="115000"/>
              </a:lnSpc>
            </a:pPr>
            <a:r>
              <a:rPr lang="en-US" sz="12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X1</a:t>
            </a:r>
            <a:endParaRPr lang="en-US" sz="12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sp>
        <p:nvSpPr>
          <p:cNvPr id="165" name="Google Shape;898;p88"/>
          <p:cNvSpPr txBox="1"/>
          <p:nvPr/>
        </p:nvSpPr>
        <p:spPr>
          <a:xfrm>
            <a:off x="3666457" y="2755136"/>
            <a:ext cx="237832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lvl="7">
              <a:lnSpc>
                <a:spcPct val="115000"/>
              </a:lnSpc>
            </a:pPr>
            <a:r>
              <a:rPr lang="en-US" sz="12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X2</a:t>
            </a:r>
            <a:endParaRPr lang="en-US" sz="12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sp>
        <p:nvSpPr>
          <p:cNvPr id="168" name="Google Shape;898;p88"/>
          <p:cNvSpPr txBox="1"/>
          <p:nvPr/>
        </p:nvSpPr>
        <p:spPr>
          <a:xfrm>
            <a:off x="608793" y="883227"/>
            <a:ext cx="5878508" cy="372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The </a:t>
            </a:r>
            <a:r>
              <a:rPr lang="en-US" sz="1000" b="1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underlying distribution of data </a:t>
            </a: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can (and often) </a:t>
            </a:r>
            <a:r>
              <a:rPr lang="en-US" sz="1000" b="1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shifts with time </a:t>
            </a: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It is crucial to </a:t>
            </a:r>
            <a:r>
              <a:rPr lang="en-US" sz="1000" b="1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keep an eye on data drift</a:t>
            </a: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. </a:t>
            </a:r>
            <a:endParaRPr lang="en-US" sz="10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grpSp>
        <p:nvGrpSpPr>
          <p:cNvPr id="54" name="Group 53"/>
          <p:cNvGrpSpPr/>
          <p:nvPr/>
        </p:nvGrpSpPr>
        <p:grpSpPr>
          <a:xfrm>
            <a:off x="4988808" y="1771344"/>
            <a:ext cx="1054693" cy="694401"/>
            <a:chOff x="4988808" y="1893254"/>
            <a:chExt cx="1054693" cy="694401"/>
          </a:xfrm>
        </p:grpSpPr>
        <p:sp>
          <p:nvSpPr>
            <p:cNvPr id="105" name="Freeform: Shape 104"/>
            <p:cNvSpPr/>
            <p:nvPr/>
          </p:nvSpPr>
          <p:spPr>
            <a:xfrm rot="21433409">
              <a:off x="5149327" y="1978030"/>
              <a:ext cx="790934" cy="604891"/>
            </a:xfrm>
            <a:custGeom>
              <a:avLst/>
              <a:gdLst>
                <a:gd name="connsiteX0" fmla="*/ 0 w 1528763"/>
                <a:gd name="connsiteY0" fmla="*/ 752475 h 785813"/>
                <a:gd name="connsiteX1" fmla="*/ 366713 w 1528763"/>
                <a:gd name="connsiteY1" fmla="*/ 709613 h 785813"/>
                <a:gd name="connsiteX2" fmla="*/ 528638 w 1528763"/>
                <a:gd name="connsiteY2" fmla="*/ 333375 h 785813"/>
                <a:gd name="connsiteX3" fmla="*/ 795338 w 1528763"/>
                <a:gd name="connsiteY3" fmla="*/ 0 h 785813"/>
                <a:gd name="connsiteX4" fmla="*/ 1028700 w 1528763"/>
                <a:gd name="connsiteY4" fmla="*/ 342900 h 785813"/>
                <a:gd name="connsiteX5" fmla="*/ 1171575 w 1528763"/>
                <a:gd name="connsiteY5" fmla="*/ 733425 h 785813"/>
                <a:gd name="connsiteX6" fmla="*/ 1528763 w 1528763"/>
                <a:gd name="connsiteY6" fmla="*/ 785813 h 785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28763" h="785813">
                  <a:moveTo>
                    <a:pt x="0" y="752475"/>
                  </a:moveTo>
                  <a:lnTo>
                    <a:pt x="366713" y="709613"/>
                  </a:lnTo>
                  <a:lnTo>
                    <a:pt x="528638" y="333375"/>
                  </a:lnTo>
                  <a:lnTo>
                    <a:pt x="795338" y="0"/>
                  </a:lnTo>
                  <a:lnTo>
                    <a:pt x="1028700" y="342900"/>
                  </a:lnTo>
                  <a:lnTo>
                    <a:pt x="1171575" y="733425"/>
                  </a:lnTo>
                  <a:lnTo>
                    <a:pt x="1528763" y="785813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j-lt"/>
                <a:cs typeface="+mj-lt"/>
              </a:endParaRPr>
            </a:p>
          </p:txBody>
        </p:sp>
        <p:cxnSp>
          <p:nvCxnSpPr>
            <p:cNvPr id="107" name="Straight Connector 106"/>
            <p:cNvCxnSpPr/>
            <p:nvPr/>
          </p:nvCxnSpPr>
          <p:spPr>
            <a:xfrm>
              <a:off x="4988808" y="2575589"/>
              <a:ext cx="1054693" cy="0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>
            <a:xfrm>
              <a:off x="5492722" y="1893254"/>
              <a:ext cx="0" cy="694401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/>
          <p:cNvGrpSpPr/>
          <p:nvPr/>
        </p:nvGrpSpPr>
        <p:grpSpPr>
          <a:xfrm>
            <a:off x="6242389" y="1771344"/>
            <a:ext cx="1054693" cy="694401"/>
            <a:chOff x="6242389" y="1893254"/>
            <a:chExt cx="1054693" cy="694401"/>
          </a:xfrm>
        </p:grpSpPr>
        <p:sp>
          <p:nvSpPr>
            <p:cNvPr id="113" name="Freeform: Shape 112"/>
            <p:cNvSpPr/>
            <p:nvPr/>
          </p:nvSpPr>
          <p:spPr>
            <a:xfrm rot="21433409">
              <a:off x="6458127" y="1978030"/>
              <a:ext cx="790934" cy="604891"/>
            </a:xfrm>
            <a:custGeom>
              <a:avLst/>
              <a:gdLst>
                <a:gd name="connsiteX0" fmla="*/ 0 w 1528763"/>
                <a:gd name="connsiteY0" fmla="*/ 752475 h 785813"/>
                <a:gd name="connsiteX1" fmla="*/ 366713 w 1528763"/>
                <a:gd name="connsiteY1" fmla="*/ 709613 h 785813"/>
                <a:gd name="connsiteX2" fmla="*/ 528638 w 1528763"/>
                <a:gd name="connsiteY2" fmla="*/ 333375 h 785813"/>
                <a:gd name="connsiteX3" fmla="*/ 795338 w 1528763"/>
                <a:gd name="connsiteY3" fmla="*/ 0 h 785813"/>
                <a:gd name="connsiteX4" fmla="*/ 1028700 w 1528763"/>
                <a:gd name="connsiteY4" fmla="*/ 342900 h 785813"/>
                <a:gd name="connsiteX5" fmla="*/ 1171575 w 1528763"/>
                <a:gd name="connsiteY5" fmla="*/ 733425 h 785813"/>
                <a:gd name="connsiteX6" fmla="*/ 1528763 w 1528763"/>
                <a:gd name="connsiteY6" fmla="*/ 785813 h 785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28763" h="785813">
                  <a:moveTo>
                    <a:pt x="0" y="752475"/>
                  </a:moveTo>
                  <a:lnTo>
                    <a:pt x="366713" y="709613"/>
                  </a:lnTo>
                  <a:lnTo>
                    <a:pt x="528638" y="333375"/>
                  </a:lnTo>
                  <a:lnTo>
                    <a:pt x="795338" y="0"/>
                  </a:lnTo>
                  <a:lnTo>
                    <a:pt x="1028700" y="342900"/>
                  </a:lnTo>
                  <a:lnTo>
                    <a:pt x="1171575" y="733425"/>
                  </a:lnTo>
                  <a:lnTo>
                    <a:pt x="1528763" y="785813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j-lt"/>
                <a:cs typeface="+mj-lt"/>
              </a:endParaRPr>
            </a:p>
          </p:txBody>
        </p:sp>
        <p:cxnSp>
          <p:nvCxnSpPr>
            <p:cNvPr id="115" name="Straight Connector 114"/>
            <p:cNvCxnSpPr/>
            <p:nvPr/>
          </p:nvCxnSpPr>
          <p:spPr>
            <a:xfrm>
              <a:off x="6242389" y="2575589"/>
              <a:ext cx="1054693" cy="0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>
            <a:xfrm>
              <a:off x="6746303" y="1893254"/>
              <a:ext cx="0" cy="694401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/>
          <p:cNvGrpSpPr/>
          <p:nvPr/>
        </p:nvGrpSpPr>
        <p:grpSpPr>
          <a:xfrm>
            <a:off x="7414402" y="1771344"/>
            <a:ext cx="1117653" cy="694401"/>
            <a:chOff x="7414402" y="1893254"/>
            <a:chExt cx="1117653" cy="694401"/>
          </a:xfrm>
        </p:grpSpPr>
        <p:sp>
          <p:nvSpPr>
            <p:cNvPr id="117" name="Freeform: Shape 116"/>
            <p:cNvSpPr/>
            <p:nvPr/>
          </p:nvSpPr>
          <p:spPr>
            <a:xfrm rot="21433409">
              <a:off x="7741122" y="1978030"/>
              <a:ext cx="790933" cy="604891"/>
            </a:xfrm>
            <a:custGeom>
              <a:avLst/>
              <a:gdLst>
                <a:gd name="connsiteX0" fmla="*/ 0 w 1528763"/>
                <a:gd name="connsiteY0" fmla="*/ 752475 h 785813"/>
                <a:gd name="connsiteX1" fmla="*/ 366713 w 1528763"/>
                <a:gd name="connsiteY1" fmla="*/ 709613 h 785813"/>
                <a:gd name="connsiteX2" fmla="*/ 528638 w 1528763"/>
                <a:gd name="connsiteY2" fmla="*/ 333375 h 785813"/>
                <a:gd name="connsiteX3" fmla="*/ 795338 w 1528763"/>
                <a:gd name="connsiteY3" fmla="*/ 0 h 785813"/>
                <a:gd name="connsiteX4" fmla="*/ 1028700 w 1528763"/>
                <a:gd name="connsiteY4" fmla="*/ 342900 h 785813"/>
                <a:gd name="connsiteX5" fmla="*/ 1171575 w 1528763"/>
                <a:gd name="connsiteY5" fmla="*/ 733425 h 785813"/>
                <a:gd name="connsiteX6" fmla="*/ 1528763 w 1528763"/>
                <a:gd name="connsiteY6" fmla="*/ 785813 h 785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28763" h="785813">
                  <a:moveTo>
                    <a:pt x="0" y="752475"/>
                  </a:moveTo>
                  <a:lnTo>
                    <a:pt x="366713" y="709613"/>
                  </a:lnTo>
                  <a:lnTo>
                    <a:pt x="528638" y="333375"/>
                  </a:lnTo>
                  <a:lnTo>
                    <a:pt x="795338" y="0"/>
                  </a:lnTo>
                  <a:lnTo>
                    <a:pt x="1028700" y="342900"/>
                  </a:lnTo>
                  <a:lnTo>
                    <a:pt x="1171575" y="733425"/>
                  </a:lnTo>
                  <a:lnTo>
                    <a:pt x="1528763" y="785813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  <a:cs typeface="+mj-lt"/>
              </a:endParaRPr>
            </a:p>
          </p:txBody>
        </p:sp>
        <p:cxnSp>
          <p:nvCxnSpPr>
            <p:cNvPr id="119" name="Straight Connector 118"/>
            <p:cNvCxnSpPr/>
            <p:nvPr/>
          </p:nvCxnSpPr>
          <p:spPr>
            <a:xfrm>
              <a:off x="7414402" y="2575589"/>
              <a:ext cx="1054693" cy="0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>
            <a:xfrm>
              <a:off x="7918316" y="1893254"/>
              <a:ext cx="0" cy="694401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4" name="Group 193"/>
          <p:cNvGrpSpPr/>
          <p:nvPr/>
        </p:nvGrpSpPr>
        <p:grpSpPr>
          <a:xfrm>
            <a:off x="7331103" y="141172"/>
            <a:ext cx="914400" cy="914400"/>
            <a:chOff x="7331103" y="141172"/>
            <a:chExt cx="914400" cy="914400"/>
          </a:xfrm>
        </p:grpSpPr>
        <p:grpSp>
          <p:nvGrpSpPr>
            <p:cNvPr id="175" name="Group 174"/>
            <p:cNvGrpSpPr/>
            <p:nvPr/>
          </p:nvGrpSpPr>
          <p:grpSpPr>
            <a:xfrm>
              <a:off x="7331103" y="141172"/>
              <a:ext cx="914400" cy="914400"/>
              <a:chOff x="388697" y="2188023"/>
              <a:chExt cx="1695840" cy="1816343"/>
            </a:xfrm>
          </p:grpSpPr>
          <p:grpSp>
            <p:nvGrpSpPr>
              <p:cNvPr id="176" name="Group 175"/>
              <p:cNvGrpSpPr/>
              <p:nvPr/>
            </p:nvGrpSpPr>
            <p:grpSpPr>
              <a:xfrm>
                <a:off x="1190898" y="3138427"/>
                <a:ext cx="58419" cy="768220"/>
                <a:chOff x="1190898" y="3138427"/>
                <a:chExt cx="58419" cy="768220"/>
              </a:xfrm>
            </p:grpSpPr>
            <p:cxnSp>
              <p:nvCxnSpPr>
                <p:cNvPr id="191" name="Connector: Curved 190"/>
                <p:cNvCxnSpPr>
                  <a:stCxn id="181" idx="1"/>
                  <a:endCxn id="182" idx="1"/>
                </p:cNvCxnSpPr>
                <p:nvPr/>
              </p:nvCxnSpPr>
              <p:spPr>
                <a:xfrm rot="10800000">
                  <a:off x="1190898" y="3138427"/>
                  <a:ext cx="12700" cy="768220"/>
                </a:xfrm>
                <a:prstGeom prst="curvedConnector3">
                  <a:avLst>
                    <a:gd name="adj1" fmla="val 2950000"/>
                  </a:avLst>
                </a:prstGeom>
                <a:ln w="19050">
                  <a:solidFill>
                    <a:schemeClr val="accent5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Connector: Curved 191"/>
                <p:cNvCxnSpPr>
                  <a:stCxn id="182" idx="3"/>
                  <a:endCxn id="181" idx="3"/>
                </p:cNvCxnSpPr>
                <p:nvPr/>
              </p:nvCxnSpPr>
              <p:spPr>
                <a:xfrm>
                  <a:off x="1236617" y="3138427"/>
                  <a:ext cx="12700" cy="768220"/>
                </a:xfrm>
                <a:prstGeom prst="curvedConnector3">
                  <a:avLst>
                    <a:gd name="adj1" fmla="val 3000000"/>
                  </a:avLst>
                </a:prstGeom>
                <a:ln w="19050">
                  <a:solidFill>
                    <a:schemeClr val="accent5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7" name="Group 176"/>
              <p:cNvGrpSpPr/>
              <p:nvPr/>
            </p:nvGrpSpPr>
            <p:grpSpPr>
              <a:xfrm>
                <a:off x="1190898" y="2692608"/>
                <a:ext cx="58419" cy="1311758"/>
                <a:chOff x="5889186" y="1248788"/>
                <a:chExt cx="58419" cy="1311758"/>
              </a:xfrm>
            </p:grpSpPr>
            <p:cxnSp>
              <p:nvCxnSpPr>
                <p:cNvPr id="187" name="Connector: Curved 186"/>
                <p:cNvCxnSpPr>
                  <a:stCxn id="189" idx="1"/>
                  <a:endCxn id="190" idx="1"/>
                </p:cNvCxnSpPr>
                <p:nvPr/>
              </p:nvCxnSpPr>
              <p:spPr>
                <a:xfrm rot="10800000">
                  <a:off x="5889186" y="1346507"/>
                  <a:ext cx="12700" cy="1116320"/>
                </a:xfrm>
                <a:prstGeom prst="curvedConnector3">
                  <a:avLst>
                    <a:gd name="adj1" fmla="val 4300000"/>
                  </a:avLst>
                </a:prstGeom>
                <a:ln w="19050">
                  <a:solidFill>
                    <a:schemeClr val="accent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8" name="Connector: Curved 187"/>
                <p:cNvCxnSpPr>
                  <a:stCxn id="190" idx="3"/>
                  <a:endCxn id="189" idx="3"/>
                </p:cNvCxnSpPr>
                <p:nvPr/>
              </p:nvCxnSpPr>
              <p:spPr>
                <a:xfrm>
                  <a:off x="5934905" y="1346507"/>
                  <a:ext cx="12700" cy="1116320"/>
                </a:xfrm>
                <a:prstGeom prst="curvedConnector3">
                  <a:avLst>
                    <a:gd name="adj1" fmla="val 4300000"/>
                  </a:avLst>
                </a:prstGeom>
                <a:ln w="19050">
                  <a:solidFill>
                    <a:schemeClr val="accent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9" name="Google Shape;898;p88"/>
                <p:cNvSpPr txBox="1"/>
                <p:nvPr/>
              </p:nvSpPr>
              <p:spPr>
                <a:xfrm>
                  <a:off x="5889186" y="2365108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  <p:sp>
              <p:nvSpPr>
                <p:cNvPr id="190" name="Google Shape;898;p88"/>
                <p:cNvSpPr txBox="1"/>
                <p:nvPr/>
              </p:nvSpPr>
              <p:spPr>
                <a:xfrm>
                  <a:off x="5889186" y="1248788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</p:grpSp>
          <p:sp>
            <p:nvSpPr>
              <p:cNvPr id="178" name="Oval 177"/>
              <p:cNvSpPr/>
              <p:nvPr/>
            </p:nvSpPr>
            <p:spPr>
              <a:xfrm>
                <a:off x="388697" y="2188023"/>
                <a:ext cx="1695840" cy="1807446"/>
              </a:xfrm>
              <a:prstGeom prst="ellipse">
                <a:avLst/>
              </a:prstGeom>
              <a:solidFill>
                <a:schemeClr val="bg1">
                  <a:alpha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+mj-lt"/>
                </a:endParaRPr>
              </a:p>
            </p:txBody>
          </p:sp>
          <p:grpSp>
            <p:nvGrpSpPr>
              <p:cNvPr id="179" name="Group 178"/>
              <p:cNvGrpSpPr/>
              <p:nvPr/>
            </p:nvGrpSpPr>
            <p:grpSpPr>
              <a:xfrm>
                <a:off x="1190898" y="2188023"/>
                <a:ext cx="58419" cy="1816343"/>
                <a:chOff x="7482841" y="2111311"/>
                <a:chExt cx="58419" cy="1816343"/>
              </a:xfrm>
            </p:grpSpPr>
            <p:cxnSp>
              <p:nvCxnSpPr>
                <p:cNvPr id="183" name="Connector: Curved 182"/>
                <p:cNvCxnSpPr>
                  <a:stCxn id="185" idx="1"/>
                  <a:endCxn id="186" idx="1"/>
                </p:cNvCxnSpPr>
                <p:nvPr/>
              </p:nvCxnSpPr>
              <p:spPr>
                <a:xfrm rot="10800000">
                  <a:off x="7482841" y="2209031"/>
                  <a:ext cx="12700" cy="1620905"/>
                </a:xfrm>
                <a:prstGeom prst="curvedConnector3">
                  <a:avLst>
                    <a:gd name="adj1" fmla="val 5850000"/>
                  </a:avLst>
                </a:prstGeom>
                <a:ln w="19050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4" name="Connector: Curved 183"/>
                <p:cNvCxnSpPr>
                  <a:stCxn id="186" idx="3"/>
                  <a:endCxn id="185" idx="3"/>
                </p:cNvCxnSpPr>
                <p:nvPr/>
              </p:nvCxnSpPr>
              <p:spPr>
                <a:xfrm>
                  <a:off x="7528560" y="2209030"/>
                  <a:ext cx="12700" cy="1620905"/>
                </a:xfrm>
                <a:prstGeom prst="curvedConnector3">
                  <a:avLst>
                    <a:gd name="adj1" fmla="val 6300000"/>
                  </a:avLst>
                </a:prstGeom>
                <a:ln w="19050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5" name="Google Shape;898;p88"/>
                <p:cNvSpPr txBox="1"/>
                <p:nvPr/>
              </p:nvSpPr>
              <p:spPr>
                <a:xfrm>
                  <a:off x="7482841" y="3732216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  <p:sp>
              <p:nvSpPr>
                <p:cNvPr id="186" name="Google Shape;898;p88"/>
                <p:cNvSpPr txBox="1"/>
                <p:nvPr/>
              </p:nvSpPr>
              <p:spPr>
                <a:xfrm>
                  <a:off x="7482841" y="2111311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</p:grpSp>
          <p:grpSp>
            <p:nvGrpSpPr>
              <p:cNvPr id="180" name="Group 179"/>
              <p:cNvGrpSpPr/>
              <p:nvPr/>
            </p:nvGrpSpPr>
            <p:grpSpPr>
              <a:xfrm>
                <a:off x="1190898" y="3040708"/>
                <a:ext cx="45719" cy="963658"/>
                <a:chOff x="5501641" y="2963996"/>
                <a:chExt cx="45719" cy="963658"/>
              </a:xfrm>
            </p:grpSpPr>
            <p:sp>
              <p:nvSpPr>
                <p:cNvPr id="181" name="Google Shape;898;p88"/>
                <p:cNvSpPr txBox="1"/>
                <p:nvPr/>
              </p:nvSpPr>
              <p:spPr>
                <a:xfrm>
                  <a:off x="5501641" y="3732216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  <p:sp>
              <p:nvSpPr>
                <p:cNvPr id="182" name="Google Shape;898;p88"/>
                <p:cNvSpPr txBox="1"/>
                <p:nvPr/>
              </p:nvSpPr>
              <p:spPr>
                <a:xfrm>
                  <a:off x="5501641" y="2963996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</p:grpSp>
        </p:grpSp>
        <p:sp>
          <p:nvSpPr>
            <p:cNvPr id="193" name="Google Shape;898;p88"/>
            <p:cNvSpPr txBox="1"/>
            <p:nvPr/>
          </p:nvSpPr>
          <p:spPr>
            <a:xfrm>
              <a:off x="7436418" y="279815"/>
              <a:ext cx="668161" cy="1069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4" tIns="9144" rIns="9144" bIns="9144" anchor="t" anchorCtr="0">
              <a:spAutoFit/>
            </a:bodyPr>
            <a:lstStyle/>
            <a:p>
              <a:pPr marR="0" lvl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500" b="1" dirty="0">
                  <a:solidFill>
                    <a:schemeClr val="accent4"/>
                  </a:solidFill>
                  <a:latin typeface="+mj-lt"/>
                  <a:ea typeface="Montserrat"/>
                  <a:cs typeface="+mj-lt"/>
                  <a:sym typeface="Montserrat"/>
                </a:rPr>
                <a:t>Maintain</a:t>
              </a:r>
              <a:endParaRPr lang="en-US" sz="500" b="1" dirty="0">
                <a:solidFill>
                  <a:schemeClr val="accent4"/>
                </a:solidFill>
                <a:latin typeface="+mj-lt"/>
                <a:ea typeface="Montserrat"/>
                <a:cs typeface="+mj-lt"/>
                <a:sym typeface="Montserrat"/>
              </a:endParaRPr>
            </a:p>
          </p:txBody>
        </p:sp>
      </p:grpSp>
      <p:sp>
        <p:nvSpPr>
          <p:cNvPr id="56" name="Google Shape;898;p88"/>
          <p:cNvSpPr txBox="1"/>
          <p:nvPr/>
        </p:nvSpPr>
        <p:spPr>
          <a:xfrm>
            <a:off x="604360" y="1554415"/>
            <a:ext cx="2684542" cy="903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The figure for input data variable </a:t>
            </a:r>
            <a:r>
              <a:rPr lang="en-US" sz="1000" b="1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X1</a:t>
            </a: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 illustrates this. Since it is common practice to normalize input data before feeding it to a model, it’s important to track distributions.</a:t>
            </a:r>
            <a:endParaRPr lang="en-US" sz="10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</p:spTree>
  </p:cSld>
  <p:clrMapOvr>
    <a:masterClrMapping/>
  </p:clrMapOvr>
  <p:transition spd="med">
    <p:fade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Arrow Connector 11"/>
          <p:cNvCxnSpPr/>
          <p:nvPr/>
        </p:nvCxnSpPr>
        <p:spPr>
          <a:xfrm>
            <a:off x="3509889" y="2591043"/>
            <a:ext cx="5036353" cy="0"/>
          </a:xfrm>
          <a:prstGeom prst="straightConnector1">
            <a:avLst/>
          </a:prstGeom>
          <a:ln w="19050">
            <a:solidFill>
              <a:schemeClr val="accent6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Group 54"/>
          <p:cNvGrpSpPr/>
          <p:nvPr/>
        </p:nvGrpSpPr>
        <p:grpSpPr>
          <a:xfrm>
            <a:off x="3825381" y="1771344"/>
            <a:ext cx="1054693" cy="694401"/>
            <a:chOff x="3825381" y="1893254"/>
            <a:chExt cx="1054693" cy="694401"/>
          </a:xfrm>
        </p:grpSpPr>
        <p:sp>
          <p:nvSpPr>
            <p:cNvPr id="5" name="Freeform: Shape 4"/>
            <p:cNvSpPr/>
            <p:nvPr/>
          </p:nvSpPr>
          <p:spPr>
            <a:xfrm rot="21433409">
              <a:off x="3931363" y="1978030"/>
              <a:ext cx="790934" cy="604891"/>
            </a:xfrm>
            <a:custGeom>
              <a:avLst/>
              <a:gdLst>
                <a:gd name="connsiteX0" fmla="*/ 0 w 1528763"/>
                <a:gd name="connsiteY0" fmla="*/ 752475 h 785813"/>
                <a:gd name="connsiteX1" fmla="*/ 366713 w 1528763"/>
                <a:gd name="connsiteY1" fmla="*/ 709613 h 785813"/>
                <a:gd name="connsiteX2" fmla="*/ 528638 w 1528763"/>
                <a:gd name="connsiteY2" fmla="*/ 333375 h 785813"/>
                <a:gd name="connsiteX3" fmla="*/ 795338 w 1528763"/>
                <a:gd name="connsiteY3" fmla="*/ 0 h 785813"/>
                <a:gd name="connsiteX4" fmla="*/ 1028700 w 1528763"/>
                <a:gd name="connsiteY4" fmla="*/ 342900 h 785813"/>
                <a:gd name="connsiteX5" fmla="*/ 1171575 w 1528763"/>
                <a:gd name="connsiteY5" fmla="*/ 733425 h 785813"/>
                <a:gd name="connsiteX6" fmla="*/ 1528763 w 1528763"/>
                <a:gd name="connsiteY6" fmla="*/ 785813 h 785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28763" h="785813">
                  <a:moveTo>
                    <a:pt x="0" y="752475"/>
                  </a:moveTo>
                  <a:lnTo>
                    <a:pt x="366713" y="709613"/>
                  </a:lnTo>
                  <a:lnTo>
                    <a:pt x="528638" y="333375"/>
                  </a:lnTo>
                  <a:lnTo>
                    <a:pt x="795338" y="0"/>
                  </a:lnTo>
                  <a:lnTo>
                    <a:pt x="1028700" y="342900"/>
                  </a:lnTo>
                  <a:lnTo>
                    <a:pt x="1171575" y="733425"/>
                  </a:lnTo>
                  <a:lnTo>
                    <a:pt x="1528763" y="785813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  <a:cs typeface="+mj-lt"/>
              </a:endParaRPr>
            </a:p>
          </p:txBody>
        </p:sp>
        <p:cxnSp>
          <p:nvCxnSpPr>
            <p:cNvPr id="58" name="Straight Connector 57"/>
            <p:cNvCxnSpPr/>
            <p:nvPr/>
          </p:nvCxnSpPr>
          <p:spPr>
            <a:xfrm>
              <a:off x="4329295" y="1893254"/>
              <a:ext cx="0" cy="694401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3825381" y="2575589"/>
              <a:ext cx="1054693" cy="0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0" name="Google Shape;898;p88"/>
          <p:cNvSpPr txBox="1"/>
          <p:nvPr/>
        </p:nvSpPr>
        <p:spPr>
          <a:xfrm>
            <a:off x="4143507" y="1553811"/>
            <a:ext cx="499284" cy="1231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lvl="7">
              <a:lnSpc>
                <a:spcPct val="115000"/>
              </a:lnSpc>
            </a:pPr>
            <a:r>
              <a:rPr lang="en-US" sz="8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Year 1</a:t>
            </a:r>
            <a:endParaRPr lang="en-US" sz="8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sp>
        <p:nvSpPr>
          <p:cNvPr id="121" name="Google Shape;898;p88"/>
          <p:cNvSpPr txBox="1"/>
          <p:nvPr/>
        </p:nvSpPr>
        <p:spPr>
          <a:xfrm>
            <a:off x="5366925" y="1553811"/>
            <a:ext cx="499284" cy="1231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lvl="7">
              <a:lnSpc>
                <a:spcPct val="115000"/>
              </a:lnSpc>
            </a:pPr>
            <a:r>
              <a:rPr lang="en-US" sz="8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Year 2</a:t>
            </a:r>
            <a:endParaRPr lang="en-US" sz="8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sp>
        <p:nvSpPr>
          <p:cNvPr id="122" name="Google Shape;898;p88"/>
          <p:cNvSpPr txBox="1"/>
          <p:nvPr/>
        </p:nvSpPr>
        <p:spPr>
          <a:xfrm>
            <a:off x="6647516" y="1553811"/>
            <a:ext cx="499284" cy="1231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lvl="7">
              <a:lnSpc>
                <a:spcPct val="115000"/>
              </a:lnSpc>
            </a:pPr>
            <a:r>
              <a:rPr lang="en-US" sz="8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Year 3</a:t>
            </a:r>
            <a:endParaRPr lang="en-US" sz="8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sp>
        <p:nvSpPr>
          <p:cNvPr id="123" name="Google Shape;898;p88"/>
          <p:cNvSpPr txBox="1"/>
          <p:nvPr/>
        </p:nvSpPr>
        <p:spPr>
          <a:xfrm>
            <a:off x="7812987" y="1553811"/>
            <a:ext cx="499284" cy="1231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lvl="7">
              <a:lnSpc>
                <a:spcPct val="115000"/>
              </a:lnSpc>
            </a:pPr>
            <a:r>
              <a:rPr lang="en-US" sz="8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Year 4</a:t>
            </a:r>
            <a:endParaRPr lang="en-US" sz="8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sp>
        <p:nvSpPr>
          <p:cNvPr id="34" name="Title 3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Data</a:t>
            </a:r>
            <a:endParaRPr lang="en-US" b="1" dirty="0"/>
          </a:p>
        </p:txBody>
      </p:sp>
      <p:graphicFrame>
        <p:nvGraphicFramePr>
          <p:cNvPr id="130" name="Table 3"/>
          <p:cNvGraphicFramePr>
            <a:graphicFrameLocks noGrp="1"/>
          </p:cNvGraphicFramePr>
          <p:nvPr/>
        </p:nvGraphicFramePr>
        <p:xfrm>
          <a:off x="4041813" y="2950712"/>
          <a:ext cx="731520" cy="595255"/>
        </p:xfrm>
        <a:graphic>
          <a:graphicData uri="http://schemas.openxmlformats.org/drawingml/2006/table">
            <a:tbl>
              <a:tblPr firstRow="1" bandRow="1">
                <a:tableStyleId>{EB9631B5-78F2-41C9-869B-9F39066F8104}</a:tableStyleId>
              </a:tblPr>
              <a:tblGrid>
                <a:gridCol w="731520"/>
              </a:tblGrid>
              <a:tr h="119051">
                <a:tc>
                  <a:txBody>
                    <a:bodyPr/>
                    <a:lstStyle/>
                    <a:p>
                      <a:r>
                        <a:rPr lang="en-US" sz="600" dirty="0">
                          <a:latin typeface="+mj-lt"/>
                          <a:cs typeface="+mj-lt"/>
                        </a:rPr>
                        <a:t>Genres</a:t>
                      </a:r>
                      <a:endParaRPr lang="en-US" sz="600" dirty="0">
                        <a:latin typeface="+mj-lt"/>
                        <a:cs typeface="+mj-lt"/>
                      </a:endParaRPr>
                    </a:p>
                  </a:txBody>
                  <a:tcPr marL="9144" marR="9144" marT="9144" marB="9144"/>
                </a:tc>
              </a:tr>
              <a:tr h="119051">
                <a:tc>
                  <a:txBody>
                    <a:bodyPr/>
                    <a:lstStyle/>
                    <a:p>
                      <a:r>
                        <a:rPr lang="en-US" sz="60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+mj-lt"/>
                          <a:cs typeface="+mj-lt"/>
                        </a:rPr>
                        <a:t>Drama</a:t>
                      </a:r>
                      <a:endParaRPr lang="en-US" sz="600" dirty="0">
                        <a:solidFill>
                          <a:schemeClr val="tx2">
                            <a:lumMod val="50000"/>
                          </a:schemeClr>
                        </a:solidFill>
                        <a:latin typeface="+mj-lt"/>
                        <a:cs typeface="+mj-lt"/>
                      </a:endParaRPr>
                    </a:p>
                  </a:txBody>
                  <a:tcPr marL="9144" marR="9144" marT="9144" marB="9144"/>
                </a:tc>
              </a:tr>
              <a:tr h="119051">
                <a:tc>
                  <a:txBody>
                    <a:bodyPr/>
                    <a:lstStyle/>
                    <a:p>
                      <a:r>
                        <a:rPr lang="en-US" sz="60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+mj-lt"/>
                          <a:cs typeface="+mj-lt"/>
                        </a:rPr>
                        <a:t>Action</a:t>
                      </a:r>
                      <a:endParaRPr lang="en-US" sz="600" dirty="0">
                        <a:solidFill>
                          <a:schemeClr val="tx2">
                            <a:lumMod val="50000"/>
                          </a:schemeClr>
                        </a:solidFill>
                        <a:latin typeface="+mj-lt"/>
                        <a:cs typeface="+mj-lt"/>
                      </a:endParaRPr>
                    </a:p>
                  </a:txBody>
                  <a:tcPr marL="9144" marR="9144" marT="9144" marB="9144"/>
                </a:tc>
              </a:tr>
              <a:tr h="119051">
                <a:tc>
                  <a:txBody>
                    <a:bodyPr/>
                    <a:lstStyle/>
                    <a:p>
                      <a:r>
                        <a:rPr lang="en-US" sz="60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+mj-lt"/>
                          <a:cs typeface="+mj-lt"/>
                        </a:rPr>
                        <a:t>Comedy</a:t>
                      </a:r>
                      <a:endParaRPr lang="en-US" sz="600" dirty="0">
                        <a:solidFill>
                          <a:schemeClr val="tx2">
                            <a:lumMod val="50000"/>
                          </a:schemeClr>
                        </a:solidFill>
                        <a:latin typeface="+mj-lt"/>
                        <a:cs typeface="+mj-lt"/>
                      </a:endParaRPr>
                    </a:p>
                  </a:txBody>
                  <a:tcPr marL="9144" marR="9144" marT="9144" marB="9144">
                    <a:lnB>
                      <a:noFill/>
                    </a:lnB>
                  </a:tcPr>
                </a:tc>
              </a:tr>
              <a:tr h="119051">
                <a:tc>
                  <a:txBody>
                    <a:bodyPr/>
                    <a:lstStyle/>
                    <a:p>
                      <a:r>
                        <a:rPr lang="en-US" sz="60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+mj-lt"/>
                          <a:cs typeface="+mj-lt"/>
                        </a:rPr>
                        <a:t>Romance</a:t>
                      </a:r>
                      <a:endParaRPr lang="en-US" sz="600" dirty="0">
                        <a:solidFill>
                          <a:schemeClr val="tx2">
                            <a:lumMod val="50000"/>
                          </a:schemeClr>
                        </a:solidFill>
                        <a:latin typeface="+mj-lt"/>
                        <a:cs typeface="+mj-lt"/>
                      </a:endParaRPr>
                    </a:p>
                  </a:txBody>
                  <a:tcPr marL="9144" marR="9144" marT="9144" marB="914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131" name="Table 3"/>
          <p:cNvGraphicFramePr>
            <a:graphicFrameLocks noGrp="1"/>
          </p:cNvGraphicFramePr>
          <p:nvPr/>
        </p:nvGraphicFramePr>
        <p:xfrm>
          <a:off x="5279390" y="2950210"/>
          <a:ext cx="819785" cy="1190625"/>
        </p:xfrm>
        <a:graphic>
          <a:graphicData uri="http://schemas.openxmlformats.org/drawingml/2006/table">
            <a:tbl>
              <a:tblPr firstRow="1" bandRow="1">
                <a:tableStyleId>{EB9631B5-78F2-41C9-869B-9F39066F8104}</a:tableStyleId>
              </a:tblPr>
              <a:tblGrid>
                <a:gridCol w="819785"/>
              </a:tblGrid>
              <a:tr h="119051">
                <a:tc>
                  <a:txBody>
                    <a:bodyPr/>
                    <a:lstStyle/>
                    <a:p>
                      <a:r>
                        <a:rPr lang="en-US" sz="600" dirty="0">
                          <a:latin typeface="+mj-lt"/>
                          <a:cs typeface="+mj-lt"/>
                        </a:rPr>
                        <a:t>Genres</a:t>
                      </a:r>
                      <a:endParaRPr lang="en-US" sz="600" dirty="0">
                        <a:latin typeface="+mj-lt"/>
                        <a:cs typeface="+mj-lt"/>
                      </a:endParaRPr>
                    </a:p>
                  </a:txBody>
                  <a:tcPr marL="9144" marR="9144" marT="9144" marB="9144"/>
                </a:tc>
              </a:tr>
              <a:tr h="119051">
                <a:tc>
                  <a:txBody>
                    <a:bodyPr/>
                    <a:lstStyle/>
                    <a:p>
                      <a:r>
                        <a:rPr lang="en-US" sz="60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+mj-lt"/>
                          <a:cs typeface="+mj-lt"/>
                        </a:rPr>
                        <a:t>Drama</a:t>
                      </a:r>
                      <a:endParaRPr lang="en-US" sz="600" dirty="0">
                        <a:solidFill>
                          <a:schemeClr val="tx2">
                            <a:lumMod val="50000"/>
                          </a:schemeClr>
                        </a:solidFill>
                        <a:latin typeface="+mj-lt"/>
                        <a:cs typeface="+mj-lt"/>
                      </a:endParaRPr>
                    </a:p>
                  </a:txBody>
                  <a:tcPr marL="9144" marR="9144" marT="9144" marB="9144"/>
                </a:tc>
              </a:tr>
              <a:tr h="119051">
                <a:tc>
                  <a:txBody>
                    <a:bodyPr/>
                    <a:lstStyle/>
                    <a:p>
                      <a:r>
                        <a:rPr lang="en-US" sz="60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+mj-lt"/>
                          <a:cs typeface="+mj-lt"/>
                        </a:rPr>
                        <a:t>Action</a:t>
                      </a:r>
                      <a:endParaRPr lang="en-US" sz="600" dirty="0">
                        <a:solidFill>
                          <a:schemeClr val="tx2">
                            <a:lumMod val="50000"/>
                          </a:schemeClr>
                        </a:solidFill>
                        <a:latin typeface="+mj-lt"/>
                        <a:cs typeface="+mj-lt"/>
                      </a:endParaRPr>
                    </a:p>
                  </a:txBody>
                  <a:tcPr marL="9144" marR="9144" marT="9144" marB="9144"/>
                </a:tc>
              </a:tr>
              <a:tr h="119051">
                <a:tc>
                  <a:txBody>
                    <a:bodyPr/>
                    <a:lstStyle/>
                    <a:p>
                      <a:r>
                        <a:rPr lang="en-US" sz="60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+mj-lt"/>
                          <a:cs typeface="+mj-lt"/>
                        </a:rPr>
                        <a:t>Adventure</a:t>
                      </a:r>
                      <a:endParaRPr lang="en-US" sz="600" dirty="0">
                        <a:solidFill>
                          <a:schemeClr val="tx2">
                            <a:lumMod val="50000"/>
                          </a:schemeClr>
                        </a:solidFill>
                        <a:latin typeface="+mj-lt"/>
                        <a:cs typeface="+mj-lt"/>
                      </a:endParaRPr>
                    </a:p>
                  </a:txBody>
                  <a:tcPr marL="9144" marR="9144" marT="9144" marB="9144"/>
                </a:tc>
              </a:tr>
              <a:tr h="119051">
                <a:tc>
                  <a:txBody>
                    <a:bodyPr/>
                    <a:lstStyle/>
                    <a:p>
                      <a:r>
                        <a:rPr lang="en-US" sz="60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+mj-lt"/>
                          <a:cs typeface="+mj-lt"/>
                        </a:rPr>
                        <a:t>Comedy</a:t>
                      </a:r>
                      <a:endParaRPr lang="en-US" sz="600" dirty="0">
                        <a:solidFill>
                          <a:schemeClr val="tx2">
                            <a:lumMod val="50000"/>
                          </a:schemeClr>
                        </a:solidFill>
                        <a:latin typeface="+mj-lt"/>
                        <a:cs typeface="+mj-lt"/>
                      </a:endParaRPr>
                    </a:p>
                  </a:txBody>
                  <a:tcPr marL="9144" marR="9144" marT="9144" marB="9144"/>
                </a:tc>
              </a:tr>
              <a:tr h="119051">
                <a:tc>
                  <a:txBody>
                    <a:bodyPr/>
                    <a:lstStyle/>
                    <a:p>
                      <a:r>
                        <a:rPr lang="en-US" sz="600" b="1" dirty="0">
                          <a:latin typeface="+mj-lt"/>
                          <a:cs typeface="+mj-lt"/>
                        </a:rPr>
                        <a:t>Dark Comedy</a:t>
                      </a:r>
                      <a:endParaRPr lang="en-US" sz="600" b="1" dirty="0">
                        <a:latin typeface="+mj-lt"/>
                        <a:cs typeface="+mj-lt"/>
                      </a:endParaRPr>
                    </a:p>
                  </a:txBody>
                  <a:tcPr marL="9144" marR="9144" marT="9144" marB="9144"/>
                </a:tc>
              </a:tr>
              <a:tr h="119051">
                <a:tc>
                  <a:txBody>
                    <a:bodyPr/>
                    <a:lstStyle/>
                    <a:p>
                      <a:r>
                        <a:rPr lang="en-US" sz="600" b="1" dirty="0">
                          <a:latin typeface="+mj-lt"/>
                          <a:cs typeface="+mj-lt"/>
                        </a:rPr>
                        <a:t>Slapstick Comedy</a:t>
                      </a:r>
                      <a:endParaRPr lang="en-US" sz="600" b="1" dirty="0">
                        <a:latin typeface="+mj-lt"/>
                        <a:cs typeface="+mj-lt"/>
                      </a:endParaRPr>
                    </a:p>
                  </a:txBody>
                  <a:tcPr marL="9144" marR="9144" marT="9144" marB="9144"/>
                </a:tc>
              </a:tr>
              <a:tr h="119051">
                <a:tc>
                  <a:txBody>
                    <a:bodyPr/>
                    <a:lstStyle/>
                    <a:p>
                      <a:r>
                        <a:rPr lang="en-US" sz="600" b="1" dirty="0">
                          <a:latin typeface="+mj-lt"/>
                          <a:cs typeface="+mj-lt"/>
                        </a:rPr>
                        <a:t>Romance</a:t>
                      </a:r>
                      <a:endParaRPr lang="en-US" sz="600" b="1" dirty="0">
                        <a:latin typeface="+mj-lt"/>
                        <a:cs typeface="+mj-lt"/>
                      </a:endParaRPr>
                    </a:p>
                  </a:txBody>
                  <a:tcPr marL="9144" marR="9144" marT="9144" marB="9144"/>
                </a:tc>
              </a:tr>
              <a:tr h="119051">
                <a:tc>
                  <a:txBody>
                    <a:bodyPr/>
                    <a:lstStyle/>
                    <a:p>
                      <a:r>
                        <a:rPr lang="en-US" sz="600" b="1" dirty="0">
                          <a:latin typeface="+mj-lt"/>
                          <a:cs typeface="+mj-lt"/>
                        </a:rPr>
                        <a:t>Romantic Comedy</a:t>
                      </a:r>
                      <a:endParaRPr lang="en-US" sz="600" b="1" dirty="0">
                        <a:latin typeface="+mj-lt"/>
                        <a:cs typeface="+mj-lt"/>
                      </a:endParaRPr>
                    </a:p>
                  </a:txBody>
                  <a:tcPr marL="9144" marR="9144" marT="9144" marB="9144">
                    <a:lnB>
                      <a:noFill/>
                    </a:lnB>
                  </a:tcPr>
                </a:tc>
              </a:tr>
              <a:tr h="119051">
                <a:tc>
                  <a:txBody>
                    <a:bodyPr/>
                    <a:lstStyle/>
                    <a:p>
                      <a:r>
                        <a:rPr lang="en-US" sz="600" b="1" dirty="0">
                          <a:latin typeface="+mj-lt"/>
                          <a:cs typeface="+mj-lt"/>
                        </a:rPr>
                        <a:t>Documentary</a:t>
                      </a:r>
                      <a:endParaRPr lang="en-US" sz="600" b="1" dirty="0">
                        <a:latin typeface="+mj-lt"/>
                        <a:cs typeface="+mj-lt"/>
                      </a:endParaRPr>
                    </a:p>
                  </a:txBody>
                  <a:tcPr marL="9144" marR="9144" marT="9144" marB="914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33" name="Google Shape;898;p88"/>
          <p:cNvSpPr txBox="1"/>
          <p:nvPr/>
        </p:nvSpPr>
        <p:spPr>
          <a:xfrm>
            <a:off x="3904289" y="2761263"/>
            <a:ext cx="738502" cy="160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lvl="7" algn="ctr">
              <a:lnSpc>
                <a:spcPct val="115000"/>
              </a:lnSpc>
            </a:pPr>
            <a:r>
              <a:rPr lang="en-US" sz="8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Decade 1</a:t>
            </a:r>
            <a:endParaRPr lang="en-US" sz="8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sp>
        <p:nvSpPr>
          <p:cNvPr id="134" name="Google Shape;898;p88"/>
          <p:cNvSpPr txBox="1"/>
          <p:nvPr/>
        </p:nvSpPr>
        <p:spPr>
          <a:xfrm>
            <a:off x="5136606" y="2761263"/>
            <a:ext cx="738502" cy="160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lvl="7" algn="ctr">
              <a:lnSpc>
                <a:spcPct val="115000"/>
              </a:lnSpc>
            </a:pPr>
            <a:r>
              <a:rPr lang="en-US" sz="8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Decade 2</a:t>
            </a:r>
            <a:endParaRPr lang="en-US" sz="8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sp>
        <p:nvSpPr>
          <p:cNvPr id="164" name="Google Shape;898;p88"/>
          <p:cNvSpPr txBox="1"/>
          <p:nvPr/>
        </p:nvSpPr>
        <p:spPr>
          <a:xfrm>
            <a:off x="3687558" y="1557848"/>
            <a:ext cx="216731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lvl="7">
              <a:lnSpc>
                <a:spcPct val="115000"/>
              </a:lnSpc>
            </a:pPr>
            <a:r>
              <a:rPr lang="en-US" sz="12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X1</a:t>
            </a:r>
            <a:endParaRPr lang="en-US" sz="12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sp>
        <p:nvSpPr>
          <p:cNvPr id="165" name="Google Shape;898;p88"/>
          <p:cNvSpPr txBox="1"/>
          <p:nvPr/>
        </p:nvSpPr>
        <p:spPr>
          <a:xfrm>
            <a:off x="3666457" y="2755136"/>
            <a:ext cx="237832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lvl="7">
              <a:lnSpc>
                <a:spcPct val="115000"/>
              </a:lnSpc>
            </a:pPr>
            <a:r>
              <a:rPr lang="en-US" sz="12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X2</a:t>
            </a:r>
            <a:endParaRPr lang="en-US" sz="12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sp>
        <p:nvSpPr>
          <p:cNvPr id="168" name="Google Shape;898;p88"/>
          <p:cNvSpPr txBox="1"/>
          <p:nvPr/>
        </p:nvSpPr>
        <p:spPr>
          <a:xfrm>
            <a:off x="608793" y="883227"/>
            <a:ext cx="5878508" cy="372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The </a:t>
            </a:r>
            <a:r>
              <a:rPr lang="en-US" sz="1000" b="1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underlying distribution of data </a:t>
            </a: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can (and often) </a:t>
            </a:r>
            <a:r>
              <a:rPr lang="en-US" sz="1000" b="1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shifts with time </a:t>
            </a: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It is crucial to </a:t>
            </a:r>
            <a:r>
              <a:rPr lang="en-US" sz="1000" b="1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keep an eye on data drift</a:t>
            </a: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. </a:t>
            </a:r>
            <a:endParaRPr lang="en-US" sz="10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grpSp>
        <p:nvGrpSpPr>
          <p:cNvPr id="54" name="Group 53"/>
          <p:cNvGrpSpPr/>
          <p:nvPr/>
        </p:nvGrpSpPr>
        <p:grpSpPr>
          <a:xfrm>
            <a:off x="4988808" y="1771344"/>
            <a:ext cx="1054693" cy="694401"/>
            <a:chOff x="4988808" y="1893254"/>
            <a:chExt cx="1054693" cy="694401"/>
          </a:xfrm>
        </p:grpSpPr>
        <p:sp>
          <p:nvSpPr>
            <p:cNvPr id="105" name="Freeform: Shape 104"/>
            <p:cNvSpPr/>
            <p:nvPr/>
          </p:nvSpPr>
          <p:spPr>
            <a:xfrm rot="21433409">
              <a:off x="5149327" y="1978030"/>
              <a:ext cx="790934" cy="604891"/>
            </a:xfrm>
            <a:custGeom>
              <a:avLst/>
              <a:gdLst>
                <a:gd name="connsiteX0" fmla="*/ 0 w 1528763"/>
                <a:gd name="connsiteY0" fmla="*/ 752475 h 785813"/>
                <a:gd name="connsiteX1" fmla="*/ 366713 w 1528763"/>
                <a:gd name="connsiteY1" fmla="*/ 709613 h 785813"/>
                <a:gd name="connsiteX2" fmla="*/ 528638 w 1528763"/>
                <a:gd name="connsiteY2" fmla="*/ 333375 h 785813"/>
                <a:gd name="connsiteX3" fmla="*/ 795338 w 1528763"/>
                <a:gd name="connsiteY3" fmla="*/ 0 h 785813"/>
                <a:gd name="connsiteX4" fmla="*/ 1028700 w 1528763"/>
                <a:gd name="connsiteY4" fmla="*/ 342900 h 785813"/>
                <a:gd name="connsiteX5" fmla="*/ 1171575 w 1528763"/>
                <a:gd name="connsiteY5" fmla="*/ 733425 h 785813"/>
                <a:gd name="connsiteX6" fmla="*/ 1528763 w 1528763"/>
                <a:gd name="connsiteY6" fmla="*/ 785813 h 785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28763" h="785813">
                  <a:moveTo>
                    <a:pt x="0" y="752475"/>
                  </a:moveTo>
                  <a:lnTo>
                    <a:pt x="366713" y="709613"/>
                  </a:lnTo>
                  <a:lnTo>
                    <a:pt x="528638" y="333375"/>
                  </a:lnTo>
                  <a:lnTo>
                    <a:pt x="795338" y="0"/>
                  </a:lnTo>
                  <a:lnTo>
                    <a:pt x="1028700" y="342900"/>
                  </a:lnTo>
                  <a:lnTo>
                    <a:pt x="1171575" y="733425"/>
                  </a:lnTo>
                  <a:lnTo>
                    <a:pt x="1528763" y="785813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j-lt"/>
                <a:cs typeface="+mj-lt"/>
              </a:endParaRPr>
            </a:p>
          </p:txBody>
        </p:sp>
        <p:cxnSp>
          <p:nvCxnSpPr>
            <p:cNvPr id="107" name="Straight Connector 106"/>
            <p:cNvCxnSpPr/>
            <p:nvPr/>
          </p:nvCxnSpPr>
          <p:spPr>
            <a:xfrm>
              <a:off x="4988808" y="2575589"/>
              <a:ext cx="1054693" cy="0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>
            <a:xfrm>
              <a:off x="5492722" y="1893254"/>
              <a:ext cx="0" cy="694401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/>
          <p:cNvGrpSpPr/>
          <p:nvPr/>
        </p:nvGrpSpPr>
        <p:grpSpPr>
          <a:xfrm>
            <a:off x="6242389" y="1771344"/>
            <a:ext cx="1054693" cy="694401"/>
            <a:chOff x="6242389" y="1893254"/>
            <a:chExt cx="1054693" cy="694401"/>
          </a:xfrm>
        </p:grpSpPr>
        <p:sp>
          <p:nvSpPr>
            <p:cNvPr id="113" name="Freeform: Shape 112"/>
            <p:cNvSpPr/>
            <p:nvPr/>
          </p:nvSpPr>
          <p:spPr>
            <a:xfrm rot="21433409">
              <a:off x="6458127" y="1978030"/>
              <a:ext cx="790934" cy="604891"/>
            </a:xfrm>
            <a:custGeom>
              <a:avLst/>
              <a:gdLst>
                <a:gd name="connsiteX0" fmla="*/ 0 w 1528763"/>
                <a:gd name="connsiteY0" fmla="*/ 752475 h 785813"/>
                <a:gd name="connsiteX1" fmla="*/ 366713 w 1528763"/>
                <a:gd name="connsiteY1" fmla="*/ 709613 h 785813"/>
                <a:gd name="connsiteX2" fmla="*/ 528638 w 1528763"/>
                <a:gd name="connsiteY2" fmla="*/ 333375 h 785813"/>
                <a:gd name="connsiteX3" fmla="*/ 795338 w 1528763"/>
                <a:gd name="connsiteY3" fmla="*/ 0 h 785813"/>
                <a:gd name="connsiteX4" fmla="*/ 1028700 w 1528763"/>
                <a:gd name="connsiteY4" fmla="*/ 342900 h 785813"/>
                <a:gd name="connsiteX5" fmla="*/ 1171575 w 1528763"/>
                <a:gd name="connsiteY5" fmla="*/ 733425 h 785813"/>
                <a:gd name="connsiteX6" fmla="*/ 1528763 w 1528763"/>
                <a:gd name="connsiteY6" fmla="*/ 785813 h 785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28763" h="785813">
                  <a:moveTo>
                    <a:pt x="0" y="752475"/>
                  </a:moveTo>
                  <a:lnTo>
                    <a:pt x="366713" y="709613"/>
                  </a:lnTo>
                  <a:lnTo>
                    <a:pt x="528638" y="333375"/>
                  </a:lnTo>
                  <a:lnTo>
                    <a:pt x="795338" y="0"/>
                  </a:lnTo>
                  <a:lnTo>
                    <a:pt x="1028700" y="342900"/>
                  </a:lnTo>
                  <a:lnTo>
                    <a:pt x="1171575" y="733425"/>
                  </a:lnTo>
                  <a:lnTo>
                    <a:pt x="1528763" y="785813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j-lt"/>
                <a:cs typeface="+mj-lt"/>
              </a:endParaRPr>
            </a:p>
          </p:txBody>
        </p:sp>
        <p:cxnSp>
          <p:nvCxnSpPr>
            <p:cNvPr id="115" name="Straight Connector 114"/>
            <p:cNvCxnSpPr/>
            <p:nvPr/>
          </p:nvCxnSpPr>
          <p:spPr>
            <a:xfrm>
              <a:off x="6242389" y="2575589"/>
              <a:ext cx="1054693" cy="0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>
            <a:xfrm>
              <a:off x="6746303" y="1893254"/>
              <a:ext cx="0" cy="694401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/>
          <p:cNvGrpSpPr/>
          <p:nvPr/>
        </p:nvGrpSpPr>
        <p:grpSpPr>
          <a:xfrm>
            <a:off x="7414402" y="1771344"/>
            <a:ext cx="1117653" cy="694401"/>
            <a:chOff x="7414402" y="1893254"/>
            <a:chExt cx="1117653" cy="694401"/>
          </a:xfrm>
        </p:grpSpPr>
        <p:sp>
          <p:nvSpPr>
            <p:cNvPr id="117" name="Freeform: Shape 116"/>
            <p:cNvSpPr/>
            <p:nvPr/>
          </p:nvSpPr>
          <p:spPr>
            <a:xfrm rot="21433409">
              <a:off x="7741122" y="1978030"/>
              <a:ext cx="790933" cy="604891"/>
            </a:xfrm>
            <a:custGeom>
              <a:avLst/>
              <a:gdLst>
                <a:gd name="connsiteX0" fmla="*/ 0 w 1528763"/>
                <a:gd name="connsiteY0" fmla="*/ 752475 h 785813"/>
                <a:gd name="connsiteX1" fmla="*/ 366713 w 1528763"/>
                <a:gd name="connsiteY1" fmla="*/ 709613 h 785813"/>
                <a:gd name="connsiteX2" fmla="*/ 528638 w 1528763"/>
                <a:gd name="connsiteY2" fmla="*/ 333375 h 785813"/>
                <a:gd name="connsiteX3" fmla="*/ 795338 w 1528763"/>
                <a:gd name="connsiteY3" fmla="*/ 0 h 785813"/>
                <a:gd name="connsiteX4" fmla="*/ 1028700 w 1528763"/>
                <a:gd name="connsiteY4" fmla="*/ 342900 h 785813"/>
                <a:gd name="connsiteX5" fmla="*/ 1171575 w 1528763"/>
                <a:gd name="connsiteY5" fmla="*/ 733425 h 785813"/>
                <a:gd name="connsiteX6" fmla="*/ 1528763 w 1528763"/>
                <a:gd name="connsiteY6" fmla="*/ 785813 h 785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28763" h="785813">
                  <a:moveTo>
                    <a:pt x="0" y="752475"/>
                  </a:moveTo>
                  <a:lnTo>
                    <a:pt x="366713" y="709613"/>
                  </a:lnTo>
                  <a:lnTo>
                    <a:pt x="528638" y="333375"/>
                  </a:lnTo>
                  <a:lnTo>
                    <a:pt x="795338" y="0"/>
                  </a:lnTo>
                  <a:lnTo>
                    <a:pt x="1028700" y="342900"/>
                  </a:lnTo>
                  <a:lnTo>
                    <a:pt x="1171575" y="733425"/>
                  </a:lnTo>
                  <a:lnTo>
                    <a:pt x="1528763" y="785813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  <a:cs typeface="+mj-lt"/>
              </a:endParaRPr>
            </a:p>
          </p:txBody>
        </p:sp>
        <p:cxnSp>
          <p:nvCxnSpPr>
            <p:cNvPr id="119" name="Straight Connector 118"/>
            <p:cNvCxnSpPr/>
            <p:nvPr/>
          </p:nvCxnSpPr>
          <p:spPr>
            <a:xfrm>
              <a:off x="7414402" y="2575589"/>
              <a:ext cx="1054693" cy="0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>
            <a:xfrm>
              <a:off x="7918316" y="1893254"/>
              <a:ext cx="0" cy="694401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4" name="Group 193"/>
          <p:cNvGrpSpPr/>
          <p:nvPr/>
        </p:nvGrpSpPr>
        <p:grpSpPr>
          <a:xfrm>
            <a:off x="7331103" y="141172"/>
            <a:ext cx="914400" cy="914400"/>
            <a:chOff x="7331103" y="141172"/>
            <a:chExt cx="914400" cy="914400"/>
          </a:xfrm>
        </p:grpSpPr>
        <p:grpSp>
          <p:nvGrpSpPr>
            <p:cNvPr id="175" name="Group 174"/>
            <p:cNvGrpSpPr/>
            <p:nvPr/>
          </p:nvGrpSpPr>
          <p:grpSpPr>
            <a:xfrm>
              <a:off x="7331103" y="141172"/>
              <a:ext cx="914400" cy="914400"/>
              <a:chOff x="388697" y="2188023"/>
              <a:chExt cx="1695840" cy="1816343"/>
            </a:xfrm>
          </p:grpSpPr>
          <p:grpSp>
            <p:nvGrpSpPr>
              <p:cNvPr id="176" name="Group 175"/>
              <p:cNvGrpSpPr/>
              <p:nvPr/>
            </p:nvGrpSpPr>
            <p:grpSpPr>
              <a:xfrm>
                <a:off x="1190898" y="3138427"/>
                <a:ext cx="58419" cy="768220"/>
                <a:chOff x="1190898" y="3138427"/>
                <a:chExt cx="58419" cy="768220"/>
              </a:xfrm>
            </p:grpSpPr>
            <p:cxnSp>
              <p:nvCxnSpPr>
                <p:cNvPr id="191" name="Connector: Curved 190"/>
                <p:cNvCxnSpPr>
                  <a:stCxn id="181" idx="1"/>
                  <a:endCxn id="182" idx="1"/>
                </p:cNvCxnSpPr>
                <p:nvPr/>
              </p:nvCxnSpPr>
              <p:spPr>
                <a:xfrm rot="10800000">
                  <a:off x="1190898" y="3138427"/>
                  <a:ext cx="12700" cy="768220"/>
                </a:xfrm>
                <a:prstGeom prst="curvedConnector3">
                  <a:avLst>
                    <a:gd name="adj1" fmla="val 2950000"/>
                  </a:avLst>
                </a:prstGeom>
                <a:ln w="19050">
                  <a:solidFill>
                    <a:schemeClr val="accent5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Connector: Curved 191"/>
                <p:cNvCxnSpPr>
                  <a:stCxn id="182" idx="3"/>
                  <a:endCxn id="181" idx="3"/>
                </p:cNvCxnSpPr>
                <p:nvPr/>
              </p:nvCxnSpPr>
              <p:spPr>
                <a:xfrm>
                  <a:off x="1236617" y="3138427"/>
                  <a:ext cx="12700" cy="768220"/>
                </a:xfrm>
                <a:prstGeom prst="curvedConnector3">
                  <a:avLst>
                    <a:gd name="adj1" fmla="val 3000000"/>
                  </a:avLst>
                </a:prstGeom>
                <a:ln w="19050">
                  <a:solidFill>
                    <a:schemeClr val="accent5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7" name="Group 176"/>
              <p:cNvGrpSpPr/>
              <p:nvPr/>
            </p:nvGrpSpPr>
            <p:grpSpPr>
              <a:xfrm>
                <a:off x="1190898" y="2692608"/>
                <a:ext cx="58419" cy="1311758"/>
                <a:chOff x="5889186" y="1248788"/>
                <a:chExt cx="58419" cy="1311758"/>
              </a:xfrm>
            </p:grpSpPr>
            <p:cxnSp>
              <p:nvCxnSpPr>
                <p:cNvPr id="187" name="Connector: Curved 186"/>
                <p:cNvCxnSpPr>
                  <a:stCxn id="189" idx="1"/>
                  <a:endCxn id="190" idx="1"/>
                </p:cNvCxnSpPr>
                <p:nvPr/>
              </p:nvCxnSpPr>
              <p:spPr>
                <a:xfrm rot="10800000">
                  <a:off x="5889186" y="1346507"/>
                  <a:ext cx="12700" cy="1116320"/>
                </a:xfrm>
                <a:prstGeom prst="curvedConnector3">
                  <a:avLst>
                    <a:gd name="adj1" fmla="val 4300000"/>
                  </a:avLst>
                </a:prstGeom>
                <a:ln w="19050">
                  <a:solidFill>
                    <a:schemeClr val="accent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8" name="Connector: Curved 187"/>
                <p:cNvCxnSpPr>
                  <a:stCxn id="190" idx="3"/>
                  <a:endCxn id="189" idx="3"/>
                </p:cNvCxnSpPr>
                <p:nvPr/>
              </p:nvCxnSpPr>
              <p:spPr>
                <a:xfrm>
                  <a:off x="5934905" y="1346507"/>
                  <a:ext cx="12700" cy="1116320"/>
                </a:xfrm>
                <a:prstGeom prst="curvedConnector3">
                  <a:avLst>
                    <a:gd name="adj1" fmla="val 4300000"/>
                  </a:avLst>
                </a:prstGeom>
                <a:ln w="19050">
                  <a:solidFill>
                    <a:schemeClr val="accent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9" name="Google Shape;898;p88"/>
                <p:cNvSpPr txBox="1"/>
                <p:nvPr/>
              </p:nvSpPr>
              <p:spPr>
                <a:xfrm>
                  <a:off x="5889186" y="2365108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  <p:sp>
              <p:nvSpPr>
                <p:cNvPr id="190" name="Google Shape;898;p88"/>
                <p:cNvSpPr txBox="1"/>
                <p:nvPr/>
              </p:nvSpPr>
              <p:spPr>
                <a:xfrm>
                  <a:off x="5889186" y="1248788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</p:grpSp>
          <p:sp>
            <p:nvSpPr>
              <p:cNvPr id="178" name="Oval 177"/>
              <p:cNvSpPr/>
              <p:nvPr/>
            </p:nvSpPr>
            <p:spPr>
              <a:xfrm>
                <a:off x="388697" y="2188023"/>
                <a:ext cx="1695840" cy="1807446"/>
              </a:xfrm>
              <a:prstGeom prst="ellipse">
                <a:avLst/>
              </a:prstGeom>
              <a:solidFill>
                <a:schemeClr val="bg1">
                  <a:alpha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+mj-lt"/>
                </a:endParaRPr>
              </a:p>
            </p:txBody>
          </p:sp>
          <p:grpSp>
            <p:nvGrpSpPr>
              <p:cNvPr id="179" name="Group 178"/>
              <p:cNvGrpSpPr/>
              <p:nvPr/>
            </p:nvGrpSpPr>
            <p:grpSpPr>
              <a:xfrm>
                <a:off x="1190898" y="2188023"/>
                <a:ext cx="58419" cy="1816343"/>
                <a:chOff x="7482841" y="2111311"/>
                <a:chExt cx="58419" cy="1816343"/>
              </a:xfrm>
            </p:grpSpPr>
            <p:cxnSp>
              <p:nvCxnSpPr>
                <p:cNvPr id="183" name="Connector: Curved 182"/>
                <p:cNvCxnSpPr>
                  <a:stCxn id="185" idx="1"/>
                  <a:endCxn id="186" idx="1"/>
                </p:cNvCxnSpPr>
                <p:nvPr/>
              </p:nvCxnSpPr>
              <p:spPr>
                <a:xfrm rot="10800000">
                  <a:off x="7482841" y="2209031"/>
                  <a:ext cx="12700" cy="1620905"/>
                </a:xfrm>
                <a:prstGeom prst="curvedConnector3">
                  <a:avLst>
                    <a:gd name="adj1" fmla="val 5850000"/>
                  </a:avLst>
                </a:prstGeom>
                <a:ln w="19050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4" name="Connector: Curved 183"/>
                <p:cNvCxnSpPr>
                  <a:stCxn id="186" idx="3"/>
                  <a:endCxn id="185" idx="3"/>
                </p:cNvCxnSpPr>
                <p:nvPr/>
              </p:nvCxnSpPr>
              <p:spPr>
                <a:xfrm>
                  <a:off x="7528560" y="2209030"/>
                  <a:ext cx="12700" cy="1620905"/>
                </a:xfrm>
                <a:prstGeom prst="curvedConnector3">
                  <a:avLst>
                    <a:gd name="adj1" fmla="val 6300000"/>
                  </a:avLst>
                </a:prstGeom>
                <a:ln w="19050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5" name="Google Shape;898;p88"/>
                <p:cNvSpPr txBox="1"/>
                <p:nvPr/>
              </p:nvSpPr>
              <p:spPr>
                <a:xfrm>
                  <a:off x="7482841" y="3732216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  <p:sp>
              <p:nvSpPr>
                <p:cNvPr id="186" name="Google Shape;898;p88"/>
                <p:cNvSpPr txBox="1"/>
                <p:nvPr/>
              </p:nvSpPr>
              <p:spPr>
                <a:xfrm>
                  <a:off x="7482841" y="2111311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</p:grpSp>
          <p:grpSp>
            <p:nvGrpSpPr>
              <p:cNvPr id="180" name="Group 179"/>
              <p:cNvGrpSpPr/>
              <p:nvPr/>
            </p:nvGrpSpPr>
            <p:grpSpPr>
              <a:xfrm>
                <a:off x="1190898" y="3040708"/>
                <a:ext cx="45719" cy="963658"/>
                <a:chOff x="5501641" y="2963996"/>
                <a:chExt cx="45719" cy="963658"/>
              </a:xfrm>
            </p:grpSpPr>
            <p:sp>
              <p:nvSpPr>
                <p:cNvPr id="181" name="Google Shape;898;p88"/>
                <p:cNvSpPr txBox="1"/>
                <p:nvPr/>
              </p:nvSpPr>
              <p:spPr>
                <a:xfrm>
                  <a:off x="5501641" y="3732216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  <p:sp>
              <p:nvSpPr>
                <p:cNvPr id="182" name="Google Shape;898;p88"/>
                <p:cNvSpPr txBox="1"/>
                <p:nvPr/>
              </p:nvSpPr>
              <p:spPr>
                <a:xfrm>
                  <a:off x="5501641" y="2963996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</p:grpSp>
        </p:grpSp>
        <p:sp>
          <p:nvSpPr>
            <p:cNvPr id="193" name="Google Shape;898;p88"/>
            <p:cNvSpPr txBox="1"/>
            <p:nvPr/>
          </p:nvSpPr>
          <p:spPr>
            <a:xfrm>
              <a:off x="7436418" y="279815"/>
              <a:ext cx="668161" cy="1069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4" tIns="9144" rIns="9144" bIns="9144" anchor="t" anchorCtr="0">
              <a:spAutoFit/>
            </a:bodyPr>
            <a:lstStyle/>
            <a:p>
              <a:pPr marR="0" lvl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500" b="1" dirty="0">
                  <a:solidFill>
                    <a:schemeClr val="accent4"/>
                  </a:solidFill>
                  <a:latin typeface="+mj-lt"/>
                  <a:ea typeface="Montserrat"/>
                  <a:cs typeface="+mj-lt"/>
                  <a:sym typeface="Montserrat"/>
                </a:rPr>
                <a:t>Maintain</a:t>
              </a:r>
              <a:endParaRPr lang="en-US" sz="500" b="1" dirty="0">
                <a:solidFill>
                  <a:schemeClr val="accent4"/>
                </a:solidFill>
                <a:latin typeface="+mj-lt"/>
                <a:ea typeface="Montserrat"/>
                <a:cs typeface="+mj-lt"/>
                <a:sym typeface="Montserrat"/>
              </a:endParaRPr>
            </a:p>
          </p:txBody>
        </p:sp>
      </p:grpSp>
      <p:sp>
        <p:nvSpPr>
          <p:cNvPr id="56" name="Google Shape;898;p88"/>
          <p:cNvSpPr txBox="1"/>
          <p:nvPr/>
        </p:nvSpPr>
        <p:spPr>
          <a:xfrm>
            <a:off x="604360" y="1554415"/>
            <a:ext cx="2684542" cy="903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The figure for input data variable </a:t>
            </a:r>
            <a:r>
              <a:rPr lang="en-US" sz="1000" b="1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X1</a:t>
            </a: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 illustrates this. Since it is common practice to normalize input data before feeding it to a model, it’s important to track distributions.</a:t>
            </a:r>
            <a:endParaRPr lang="en-US" sz="10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</p:spTree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64;p72"/>
          <p:cNvSpPr txBox="1"/>
          <p:nvPr/>
        </p:nvSpPr>
        <p:spPr>
          <a:xfrm>
            <a:off x="362150" y="2340900"/>
            <a:ext cx="5793000" cy="513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dirty="0">
                <a:solidFill>
                  <a:srgbClr val="F3F3F3"/>
                </a:solidFill>
                <a:latin typeface="+mj-lt"/>
                <a:ea typeface="Montserrat Medium"/>
                <a:cs typeface="+mj-lt"/>
                <a:sym typeface="Montserrat Medium"/>
              </a:rPr>
              <a:t>MLOps Overview</a:t>
            </a:r>
            <a:endParaRPr lang="en-GB" sz="2400" dirty="0">
              <a:solidFill>
                <a:srgbClr val="F3F3F3"/>
              </a:solidFill>
              <a:latin typeface="+mj-lt"/>
              <a:ea typeface="Montserrat Medium"/>
              <a:cs typeface="+mj-lt"/>
              <a:sym typeface="Montserrat Medium"/>
            </a:endParaRPr>
          </a:p>
        </p:txBody>
      </p:sp>
    </p:spTree>
  </p:cSld>
  <p:clrMapOvr>
    <a:masterClrMapping/>
  </p:clrMapOvr>
  <p:transition spd="med">
    <p:fade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Arrow Connector 11"/>
          <p:cNvCxnSpPr/>
          <p:nvPr/>
        </p:nvCxnSpPr>
        <p:spPr>
          <a:xfrm>
            <a:off x="3509889" y="2591043"/>
            <a:ext cx="5036353" cy="0"/>
          </a:xfrm>
          <a:prstGeom prst="straightConnector1">
            <a:avLst/>
          </a:prstGeom>
          <a:ln w="19050">
            <a:solidFill>
              <a:schemeClr val="accent6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Group 54"/>
          <p:cNvGrpSpPr/>
          <p:nvPr/>
        </p:nvGrpSpPr>
        <p:grpSpPr>
          <a:xfrm>
            <a:off x="3825381" y="1771344"/>
            <a:ext cx="1054693" cy="694401"/>
            <a:chOff x="3825381" y="1893254"/>
            <a:chExt cx="1054693" cy="694401"/>
          </a:xfrm>
        </p:grpSpPr>
        <p:sp>
          <p:nvSpPr>
            <p:cNvPr id="5" name="Freeform: Shape 4"/>
            <p:cNvSpPr/>
            <p:nvPr/>
          </p:nvSpPr>
          <p:spPr>
            <a:xfrm rot="21433409">
              <a:off x="3931363" y="1978030"/>
              <a:ext cx="790934" cy="604891"/>
            </a:xfrm>
            <a:custGeom>
              <a:avLst/>
              <a:gdLst>
                <a:gd name="connsiteX0" fmla="*/ 0 w 1528763"/>
                <a:gd name="connsiteY0" fmla="*/ 752475 h 785813"/>
                <a:gd name="connsiteX1" fmla="*/ 366713 w 1528763"/>
                <a:gd name="connsiteY1" fmla="*/ 709613 h 785813"/>
                <a:gd name="connsiteX2" fmla="*/ 528638 w 1528763"/>
                <a:gd name="connsiteY2" fmla="*/ 333375 h 785813"/>
                <a:gd name="connsiteX3" fmla="*/ 795338 w 1528763"/>
                <a:gd name="connsiteY3" fmla="*/ 0 h 785813"/>
                <a:gd name="connsiteX4" fmla="*/ 1028700 w 1528763"/>
                <a:gd name="connsiteY4" fmla="*/ 342900 h 785813"/>
                <a:gd name="connsiteX5" fmla="*/ 1171575 w 1528763"/>
                <a:gd name="connsiteY5" fmla="*/ 733425 h 785813"/>
                <a:gd name="connsiteX6" fmla="*/ 1528763 w 1528763"/>
                <a:gd name="connsiteY6" fmla="*/ 785813 h 785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28763" h="785813">
                  <a:moveTo>
                    <a:pt x="0" y="752475"/>
                  </a:moveTo>
                  <a:lnTo>
                    <a:pt x="366713" y="709613"/>
                  </a:lnTo>
                  <a:lnTo>
                    <a:pt x="528638" y="333375"/>
                  </a:lnTo>
                  <a:lnTo>
                    <a:pt x="795338" y="0"/>
                  </a:lnTo>
                  <a:lnTo>
                    <a:pt x="1028700" y="342900"/>
                  </a:lnTo>
                  <a:lnTo>
                    <a:pt x="1171575" y="733425"/>
                  </a:lnTo>
                  <a:lnTo>
                    <a:pt x="1528763" y="785813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  <a:cs typeface="+mj-lt"/>
              </a:endParaRPr>
            </a:p>
          </p:txBody>
        </p:sp>
        <p:cxnSp>
          <p:nvCxnSpPr>
            <p:cNvPr id="58" name="Straight Connector 57"/>
            <p:cNvCxnSpPr/>
            <p:nvPr/>
          </p:nvCxnSpPr>
          <p:spPr>
            <a:xfrm>
              <a:off x="4329295" y="1893254"/>
              <a:ext cx="0" cy="694401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3825381" y="2575589"/>
              <a:ext cx="1054693" cy="0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0" name="Google Shape;898;p88"/>
          <p:cNvSpPr txBox="1"/>
          <p:nvPr/>
        </p:nvSpPr>
        <p:spPr>
          <a:xfrm>
            <a:off x="4143507" y="1553811"/>
            <a:ext cx="499284" cy="1231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lvl="7">
              <a:lnSpc>
                <a:spcPct val="115000"/>
              </a:lnSpc>
            </a:pPr>
            <a:r>
              <a:rPr lang="en-US" sz="8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Year 1</a:t>
            </a:r>
            <a:endParaRPr lang="en-US" sz="8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sp>
        <p:nvSpPr>
          <p:cNvPr id="121" name="Google Shape;898;p88"/>
          <p:cNvSpPr txBox="1"/>
          <p:nvPr/>
        </p:nvSpPr>
        <p:spPr>
          <a:xfrm>
            <a:off x="5366925" y="1553811"/>
            <a:ext cx="499284" cy="1231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lvl="7">
              <a:lnSpc>
                <a:spcPct val="115000"/>
              </a:lnSpc>
            </a:pPr>
            <a:r>
              <a:rPr lang="en-US" sz="8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Year 2</a:t>
            </a:r>
            <a:endParaRPr lang="en-US" sz="8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sp>
        <p:nvSpPr>
          <p:cNvPr id="122" name="Google Shape;898;p88"/>
          <p:cNvSpPr txBox="1"/>
          <p:nvPr/>
        </p:nvSpPr>
        <p:spPr>
          <a:xfrm>
            <a:off x="6647516" y="1553811"/>
            <a:ext cx="499284" cy="1231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lvl="7">
              <a:lnSpc>
                <a:spcPct val="115000"/>
              </a:lnSpc>
            </a:pPr>
            <a:r>
              <a:rPr lang="en-US" sz="8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Year 3</a:t>
            </a:r>
            <a:endParaRPr lang="en-US" sz="8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sp>
        <p:nvSpPr>
          <p:cNvPr id="123" name="Google Shape;898;p88"/>
          <p:cNvSpPr txBox="1"/>
          <p:nvPr/>
        </p:nvSpPr>
        <p:spPr>
          <a:xfrm>
            <a:off x="7812987" y="1553811"/>
            <a:ext cx="499284" cy="1231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lvl="7">
              <a:lnSpc>
                <a:spcPct val="115000"/>
              </a:lnSpc>
            </a:pPr>
            <a:r>
              <a:rPr lang="en-US" sz="8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Year 4</a:t>
            </a:r>
            <a:endParaRPr lang="en-US" sz="8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sp>
        <p:nvSpPr>
          <p:cNvPr id="34" name="Title 3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Data</a:t>
            </a:r>
            <a:endParaRPr lang="en-US" b="1" dirty="0"/>
          </a:p>
        </p:txBody>
      </p:sp>
      <p:graphicFrame>
        <p:nvGraphicFramePr>
          <p:cNvPr id="130" name="Table 3"/>
          <p:cNvGraphicFramePr>
            <a:graphicFrameLocks noGrp="1"/>
          </p:cNvGraphicFramePr>
          <p:nvPr/>
        </p:nvGraphicFramePr>
        <p:xfrm>
          <a:off x="4041813" y="2950712"/>
          <a:ext cx="731520" cy="595255"/>
        </p:xfrm>
        <a:graphic>
          <a:graphicData uri="http://schemas.openxmlformats.org/drawingml/2006/table">
            <a:tbl>
              <a:tblPr firstRow="1" bandRow="1">
                <a:tableStyleId>{EB9631B5-78F2-41C9-869B-9F39066F8104}</a:tableStyleId>
              </a:tblPr>
              <a:tblGrid>
                <a:gridCol w="731520"/>
              </a:tblGrid>
              <a:tr h="119051">
                <a:tc>
                  <a:txBody>
                    <a:bodyPr/>
                    <a:lstStyle/>
                    <a:p>
                      <a:r>
                        <a:rPr lang="en-US" sz="600" dirty="0">
                          <a:latin typeface="+mj-lt"/>
                          <a:cs typeface="+mj-lt"/>
                        </a:rPr>
                        <a:t>Genres</a:t>
                      </a:r>
                      <a:endParaRPr lang="en-US" sz="600" dirty="0">
                        <a:latin typeface="+mj-lt"/>
                        <a:cs typeface="+mj-lt"/>
                      </a:endParaRPr>
                    </a:p>
                  </a:txBody>
                  <a:tcPr marL="9144" marR="9144" marT="9144" marB="9144"/>
                </a:tc>
              </a:tr>
              <a:tr h="119051">
                <a:tc>
                  <a:txBody>
                    <a:bodyPr/>
                    <a:lstStyle/>
                    <a:p>
                      <a:r>
                        <a:rPr lang="en-US" sz="60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+mj-lt"/>
                          <a:cs typeface="+mj-lt"/>
                        </a:rPr>
                        <a:t>Drama</a:t>
                      </a:r>
                      <a:endParaRPr lang="en-US" sz="600" dirty="0">
                        <a:solidFill>
                          <a:schemeClr val="tx2">
                            <a:lumMod val="50000"/>
                          </a:schemeClr>
                        </a:solidFill>
                        <a:latin typeface="+mj-lt"/>
                        <a:cs typeface="+mj-lt"/>
                      </a:endParaRPr>
                    </a:p>
                  </a:txBody>
                  <a:tcPr marL="9144" marR="9144" marT="9144" marB="9144"/>
                </a:tc>
              </a:tr>
              <a:tr h="119051">
                <a:tc>
                  <a:txBody>
                    <a:bodyPr/>
                    <a:lstStyle/>
                    <a:p>
                      <a:r>
                        <a:rPr lang="en-US" sz="60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+mj-lt"/>
                          <a:cs typeface="+mj-lt"/>
                        </a:rPr>
                        <a:t>Action</a:t>
                      </a:r>
                      <a:endParaRPr lang="en-US" sz="600" dirty="0">
                        <a:solidFill>
                          <a:schemeClr val="tx2">
                            <a:lumMod val="50000"/>
                          </a:schemeClr>
                        </a:solidFill>
                        <a:latin typeface="+mj-lt"/>
                        <a:cs typeface="+mj-lt"/>
                      </a:endParaRPr>
                    </a:p>
                  </a:txBody>
                  <a:tcPr marL="9144" marR="9144" marT="9144" marB="9144"/>
                </a:tc>
              </a:tr>
              <a:tr h="119051">
                <a:tc>
                  <a:txBody>
                    <a:bodyPr/>
                    <a:lstStyle/>
                    <a:p>
                      <a:r>
                        <a:rPr lang="en-US" sz="60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+mj-lt"/>
                          <a:cs typeface="+mj-lt"/>
                        </a:rPr>
                        <a:t>Comedy</a:t>
                      </a:r>
                      <a:endParaRPr lang="en-US" sz="600" dirty="0">
                        <a:solidFill>
                          <a:schemeClr val="tx2">
                            <a:lumMod val="50000"/>
                          </a:schemeClr>
                        </a:solidFill>
                        <a:latin typeface="+mj-lt"/>
                        <a:cs typeface="+mj-lt"/>
                      </a:endParaRPr>
                    </a:p>
                  </a:txBody>
                  <a:tcPr marL="9144" marR="9144" marT="9144" marB="9144">
                    <a:lnB>
                      <a:noFill/>
                    </a:lnB>
                  </a:tcPr>
                </a:tc>
              </a:tr>
              <a:tr h="119051">
                <a:tc>
                  <a:txBody>
                    <a:bodyPr/>
                    <a:lstStyle/>
                    <a:p>
                      <a:r>
                        <a:rPr lang="en-US" sz="60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+mj-lt"/>
                          <a:cs typeface="+mj-lt"/>
                        </a:rPr>
                        <a:t>Romance</a:t>
                      </a:r>
                      <a:endParaRPr lang="en-US" sz="600" dirty="0">
                        <a:solidFill>
                          <a:schemeClr val="tx2">
                            <a:lumMod val="50000"/>
                          </a:schemeClr>
                        </a:solidFill>
                        <a:latin typeface="+mj-lt"/>
                        <a:cs typeface="+mj-lt"/>
                      </a:endParaRPr>
                    </a:p>
                  </a:txBody>
                  <a:tcPr marL="9144" marR="9144" marT="9144" marB="914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131" name="Table 3"/>
          <p:cNvGraphicFramePr>
            <a:graphicFrameLocks noGrp="1"/>
          </p:cNvGraphicFramePr>
          <p:nvPr/>
        </p:nvGraphicFramePr>
        <p:xfrm>
          <a:off x="5279390" y="2950210"/>
          <a:ext cx="819785" cy="1190625"/>
        </p:xfrm>
        <a:graphic>
          <a:graphicData uri="http://schemas.openxmlformats.org/drawingml/2006/table">
            <a:tbl>
              <a:tblPr firstRow="1" bandRow="1">
                <a:tableStyleId>{EB9631B5-78F2-41C9-869B-9F39066F8104}</a:tableStyleId>
              </a:tblPr>
              <a:tblGrid>
                <a:gridCol w="819785"/>
              </a:tblGrid>
              <a:tr h="119051">
                <a:tc>
                  <a:txBody>
                    <a:bodyPr/>
                    <a:lstStyle/>
                    <a:p>
                      <a:r>
                        <a:rPr lang="en-US" sz="600" dirty="0">
                          <a:latin typeface="+mj-lt"/>
                          <a:cs typeface="+mj-lt"/>
                        </a:rPr>
                        <a:t>Genres</a:t>
                      </a:r>
                      <a:endParaRPr lang="en-US" sz="600" dirty="0">
                        <a:latin typeface="+mj-lt"/>
                        <a:cs typeface="+mj-lt"/>
                      </a:endParaRPr>
                    </a:p>
                  </a:txBody>
                  <a:tcPr marL="9144" marR="9144" marT="9144" marB="9144"/>
                </a:tc>
              </a:tr>
              <a:tr h="119051">
                <a:tc>
                  <a:txBody>
                    <a:bodyPr/>
                    <a:lstStyle/>
                    <a:p>
                      <a:r>
                        <a:rPr lang="en-US" sz="60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+mj-lt"/>
                          <a:cs typeface="+mj-lt"/>
                        </a:rPr>
                        <a:t>Drama</a:t>
                      </a:r>
                      <a:endParaRPr lang="en-US" sz="600" dirty="0">
                        <a:solidFill>
                          <a:schemeClr val="tx2">
                            <a:lumMod val="50000"/>
                          </a:schemeClr>
                        </a:solidFill>
                        <a:latin typeface="+mj-lt"/>
                        <a:cs typeface="+mj-lt"/>
                      </a:endParaRPr>
                    </a:p>
                  </a:txBody>
                  <a:tcPr marL="9144" marR="9144" marT="9144" marB="9144"/>
                </a:tc>
              </a:tr>
              <a:tr h="119051">
                <a:tc>
                  <a:txBody>
                    <a:bodyPr/>
                    <a:lstStyle/>
                    <a:p>
                      <a:r>
                        <a:rPr lang="en-US" sz="60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+mj-lt"/>
                          <a:cs typeface="+mj-lt"/>
                        </a:rPr>
                        <a:t>Action</a:t>
                      </a:r>
                      <a:endParaRPr lang="en-US" sz="600" dirty="0">
                        <a:solidFill>
                          <a:schemeClr val="tx2">
                            <a:lumMod val="50000"/>
                          </a:schemeClr>
                        </a:solidFill>
                        <a:latin typeface="+mj-lt"/>
                        <a:cs typeface="+mj-lt"/>
                      </a:endParaRPr>
                    </a:p>
                  </a:txBody>
                  <a:tcPr marL="9144" marR="9144" marT="9144" marB="9144"/>
                </a:tc>
              </a:tr>
              <a:tr h="119051">
                <a:tc>
                  <a:txBody>
                    <a:bodyPr/>
                    <a:lstStyle/>
                    <a:p>
                      <a:r>
                        <a:rPr lang="en-US" sz="60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+mj-lt"/>
                          <a:cs typeface="+mj-lt"/>
                        </a:rPr>
                        <a:t>Adventure</a:t>
                      </a:r>
                      <a:endParaRPr lang="en-US" sz="600" dirty="0">
                        <a:solidFill>
                          <a:schemeClr val="tx2">
                            <a:lumMod val="50000"/>
                          </a:schemeClr>
                        </a:solidFill>
                        <a:latin typeface="+mj-lt"/>
                        <a:cs typeface="+mj-lt"/>
                      </a:endParaRPr>
                    </a:p>
                  </a:txBody>
                  <a:tcPr marL="9144" marR="9144" marT="9144" marB="9144"/>
                </a:tc>
              </a:tr>
              <a:tr h="119051">
                <a:tc>
                  <a:txBody>
                    <a:bodyPr/>
                    <a:lstStyle/>
                    <a:p>
                      <a:r>
                        <a:rPr lang="en-US" sz="60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+mj-lt"/>
                          <a:cs typeface="+mj-lt"/>
                        </a:rPr>
                        <a:t>Comedy</a:t>
                      </a:r>
                      <a:endParaRPr lang="en-US" sz="600" dirty="0">
                        <a:solidFill>
                          <a:schemeClr val="tx2">
                            <a:lumMod val="50000"/>
                          </a:schemeClr>
                        </a:solidFill>
                        <a:latin typeface="+mj-lt"/>
                        <a:cs typeface="+mj-lt"/>
                      </a:endParaRPr>
                    </a:p>
                  </a:txBody>
                  <a:tcPr marL="9144" marR="9144" marT="9144" marB="9144"/>
                </a:tc>
              </a:tr>
              <a:tr h="119051">
                <a:tc>
                  <a:txBody>
                    <a:bodyPr/>
                    <a:lstStyle/>
                    <a:p>
                      <a:r>
                        <a:rPr lang="en-US" sz="600" b="1" dirty="0">
                          <a:latin typeface="+mj-lt"/>
                          <a:cs typeface="+mj-lt"/>
                        </a:rPr>
                        <a:t>Dark Comedy</a:t>
                      </a:r>
                      <a:endParaRPr lang="en-US" sz="600" b="1" dirty="0">
                        <a:latin typeface="+mj-lt"/>
                        <a:cs typeface="+mj-lt"/>
                      </a:endParaRPr>
                    </a:p>
                  </a:txBody>
                  <a:tcPr marL="9144" marR="9144" marT="9144" marB="9144"/>
                </a:tc>
              </a:tr>
              <a:tr h="119051">
                <a:tc>
                  <a:txBody>
                    <a:bodyPr/>
                    <a:lstStyle/>
                    <a:p>
                      <a:r>
                        <a:rPr lang="en-US" sz="600" b="1" dirty="0">
                          <a:latin typeface="+mj-lt"/>
                          <a:cs typeface="+mj-lt"/>
                        </a:rPr>
                        <a:t>Slapstick Comedy</a:t>
                      </a:r>
                      <a:endParaRPr lang="en-US" sz="600" b="1" dirty="0">
                        <a:latin typeface="+mj-lt"/>
                        <a:cs typeface="+mj-lt"/>
                      </a:endParaRPr>
                    </a:p>
                  </a:txBody>
                  <a:tcPr marL="9144" marR="9144" marT="9144" marB="9144"/>
                </a:tc>
              </a:tr>
              <a:tr h="119051">
                <a:tc>
                  <a:txBody>
                    <a:bodyPr/>
                    <a:lstStyle/>
                    <a:p>
                      <a:r>
                        <a:rPr lang="en-US" sz="600" b="1" dirty="0">
                          <a:latin typeface="+mj-lt"/>
                          <a:cs typeface="+mj-lt"/>
                        </a:rPr>
                        <a:t>Romance</a:t>
                      </a:r>
                      <a:endParaRPr lang="en-US" sz="600" b="1" dirty="0">
                        <a:latin typeface="+mj-lt"/>
                        <a:cs typeface="+mj-lt"/>
                      </a:endParaRPr>
                    </a:p>
                  </a:txBody>
                  <a:tcPr marL="9144" marR="9144" marT="9144" marB="9144"/>
                </a:tc>
              </a:tr>
              <a:tr h="119051">
                <a:tc>
                  <a:txBody>
                    <a:bodyPr/>
                    <a:lstStyle/>
                    <a:p>
                      <a:r>
                        <a:rPr lang="en-US" sz="600" b="1" dirty="0">
                          <a:latin typeface="+mj-lt"/>
                          <a:cs typeface="+mj-lt"/>
                        </a:rPr>
                        <a:t>Romantic Comedy</a:t>
                      </a:r>
                      <a:endParaRPr lang="en-US" sz="600" b="1" dirty="0">
                        <a:latin typeface="+mj-lt"/>
                        <a:cs typeface="+mj-lt"/>
                      </a:endParaRPr>
                    </a:p>
                  </a:txBody>
                  <a:tcPr marL="9144" marR="9144" marT="9144" marB="9144">
                    <a:lnB>
                      <a:noFill/>
                    </a:lnB>
                  </a:tcPr>
                </a:tc>
              </a:tr>
              <a:tr h="119051">
                <a:tc>
                  <a:txBody>
                    <a:bodyPr/>
                    <a:lstStyle/>
                    <a:p>
                      <a:r>
                        <a:rPr lang="en-US" sz="600" b="1" dirty="0">
                          <a:latin typeface="+mj-lt"/>
                          <a:cs typeface="+mj-lt"/>
                        </a:rPr>
                        <a:t>Documentary</a:t>
                      </a:r>
                      <a:endParaRPr lang="en-US" sz="600" b="1" dirty="0">
                        <a:latin typeface="+mj-lt"/>
                        <a:cs typeface="+mj-lt"/>
                      </a:endParaRPr>
                    </a:p>
                  </a:txBody>
                  <a:tcPr marL="9144" marR="9144" marT="9144" marB="914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132" name="Table 3"/>
          <p:cNvGraphicFramePr>
            <a:graphicFrameLocks noGrp="1"/>
          </p:cNvGraphicFramePr>
          <p:nvPr/>
        </p:nvGraphicFramePr>
        <p:xfrm>
          <a:off x="6487301" y="2950712"/>
          <a:ext cx="731520" cy="1309561"/>
        </p:xfrm>
        <a:graphic>
          <a:graphicData uri="http://schemas.openxmlformats.org/drawingml/2006/table">
            <a:tbl>
              <a:tblPr firstRow="1" bandRow="1">
                <a:tableStyleId>{EB9631B5-78F2-41C9-869B-9F39066F8104}</a:tableStyleId>
              </a:tblPr>
              <a:tblGrid>
                <a:gridCol w="731520"/>
              </a:tblGrid>
              <a:tr h="119051">
                <a:tc>
                  <a:txBody>
                    <a:bodyPr/>
                    <a:lstStyle/>
                    <a:p>
                      <a:r>
                        <a:rPr lang="en-US" sz="600" dirty="0">
                          <a:latin typeface="+mj-lt"/>
                          <a:cs typeface="+mj-lt"/>
                        </a:rPr>
                        <a:t>Genres</a:t>
                      </a:r>
                      <a:endParaRPr lang="en-US" sz="600" dirty="0">
                        <a:latin typeface="+mj-lt"/>
                        <a:cs typeface="+mj-lt"/>
                      </a:endParaRPr>
                    </a:p>
                  </a:txBody>
                  <a:tcPr marL="9144" marR="9144" marT="9144" marB="9144"/>
                </a:tc>
              </a:tr>
              <a:tr h="119051">
                <a:tc>
                  <a:txBody>
                    <a:bodyPr/>
                    <a:lstStyle/>
                    <a:p>
                      <a:r>
                        <a:rPr lang="en-US" sz="60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+mj-lt"/>
                          <a:cs typeface="+mj-lt"/>
                        </a:rPr>
                        <a:t>Drama</a:t>
                      </a:r>
                      <a:endParaRPr lang="en-US" sz="600" dirty="0">
                        <a:solidFill>
                          <a:schemeClr val="tx2">
                            <a:lumMod val="50000"/>
                          </a:schemeClr>
                        </a:solidFill>
                        <a:latin typeface="+mj-lt"/>
                        <a:cs typeface="+mj-lt"/>
                      </a:endParaRPr>
                    </a:p>
                  </a:txBody>
                  <a:tcPr marL="9144" marR="9144" marT="9144" marB="9144"/>
                </a:tc>
              </a:tr>
              <a:tr h="119051">
                <a:tc>
                  <a:txBody>
                    <a:bodyPr/>
                    <a:lstStyle/>
                    <a:p>
                      <a:r>
                        <a:rPr lang="en-US" sz="60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+mj-lt"/>
                          <a:cs typeface="+mj-lt"/>
                        </a:rPr>
                        <a:t>Action</a:t>
                      </a:r>
                      <a:endParaRPr lang="en-US" sz="600" dirty="0">
                        <a:solidFill>
                          <a:schemeClr val="tx2">
                            <a:lumMod val="50000"/>
                          </a:schemeClr>
                        </a:solidFill>
                        <a:latin typeface="+mj-lt"/>
                        <a:cs typeface="+mj-lt"/>
                      </a:endParaRPr>
                    </a:p>
                  </a:txBody>
                  <a:tcPr marL="9144" marR="9144" marT="9144" marB="9144"/>
                </a:tc>
              </a:tr>
              <a:tr h="119051">
                <a:tc>
                  <a:txBody>
                    <a:bodyPr/>
                    <a:lstStyle/>
                    <a:p>
                      <a:r>
                        <a:rPr lang="en-US" sz="60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+mj-lt"/>
                          <a:cs typeface="+mj-lt"/>
                        </a:rPr>
                        <a:t>Adventure</a:t>
                      </a:r>
                      <a:endParaRPr lang="en-US" sz="600" dirty="0">
                        <a:solidFill>
                          <a:schemeClr val="tx2">
                            <a:lumMod val="50000"/>
                          </a:schemeClr>
                        </a:solidFill>
                        <a:latin typeface="+mj-lt"/>
                        <a:cs typeface="+mj-lt"/>
                      </a:endParaRPr>
                    </a:p>
                  </a:txBody>
                  <a:tcPr marL="9144" marR="9144" marT="9144" marB="9144"/>
                </a:tc>
              </a:tr>
              <a:tr h="119051">
                <a:tc>
                  <a:txBody>
                    <a:bodyPr/>
                    <a:lstStyle/>
                    <a:p>
                      <a:r>
                        <a:rPr lang="en-US" sz="60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+mj-lt"/>
                          <a:cs typeface="+mj-lt"/>
                        </a:rPr>
                        <a:t>Comedy</a:t>
                      </a:r>
                      <a:endParaRPr lang="en-US" sz="600" dirty="0">
                        <a:solidFill>
                          <a:schemeClr val="tx2">
                            <a:lumMod val="50000"/>
                          </a:schemeClr>
                        </a:solidFill>
                        <a:latin typeface="+mj-lt"/>
                        <a:cs typeface="+mj-lt"/>
                      </a:endParaRPr>
                    </a:p>
                  </a:txBody>
                  <a:tcPr marL="9144" marR="9144" marT="9144" marB="9144"/>
                </a:tc>
              </a:tr>
              <a:tr h="119051">
                <a:tc>
                  <a:txBody>
                    <a:bodyPr/>
                    <a:lstStyle/>
                    <a:p>
                      <a:r>
                        <a:rPr lang="en-US" sz="60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+mj-lt"/>
                          <a:cs typeface="+mj-lt"/>
                        </a:rPr>
                        <a:t>Dark Comedy</a:t>
                      </a:r>
                      <a:endParaRPr lang="en-US" sz="600" dirty="0">
                        <a:solidFill>
                          <a:schemeClr val="tx2">
                            <a:lumMod val="50000"/>
                          </a:schemeClr>
                        </a:solidFill>
                        <a:latin typeface="+mj-lt"/>
                        <a:cs typeface="+mj-lt"/>
                      </a:endParaRPr>
                    </a:p>
                  </a:txBody>
                  <a:tcPr marL="9144" marR="9144" marT="9144" marB="9144"/>
                </a:tc>
              </a:tr>
              <a:tr h="119051">
                <a:tc>
                  <a:txBody>
                    <a:bodyPr/>
                    <a:lstStyle/>
                    <a:p>
                      <a:r>
                        <a:rPr lang="en-US" sz="60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+mj-lt"/>
                          <a:cs typeface="+mj-lt"/>
                        </a:rPr>
                        <a:t>Slapstick Comedy</a:t>
                      </a:r>
                      <a:endParaRPr lang="en-US" sz="600" dirty="0">
                        <a:solidFill>
                          <a:schemeClr val="tx2">
                            <a:lumMod val="50000"/>
                          </a:schemeClr>
                        </a:solidFill>
                        <a:latin typeface="+mj-lt"/>
                        <a:cs typeface="+mj-lt"/>
                      </a:endParaRPr>
                    </a:p>
                  </a:txBody>
                  <a:tcPr marL="9144" marR="9144" marT="9144" marB="9144"/>
                </a:tc>
              </a:tr>
              <a:tr h="119051">
                <a:tc>
                  <a:txBody>
                    <a:bodyPr/>
                    <a:lstStyle/>
                    <a:p>
                      <a:r>
                        <a:rPr lang="en-US" sz="60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+mj-lt"/>
                          <a:cs typeface="+mj-lt"/>
                        </a:rPr>
                        <a:t>Romance</a:t>
                      </a:r>
                      <a:endParaRPr lang="en-US" sz="600" dirty="0">
                        <a:solidFill>
                          <a:schemeClr val="tx2">
                            <a:lumMod val="50000"/>
                          </a:schemeClr>
                        </a:solidFill>
                        <a:latin typeface="+mj-lt"/>
                        <a:cs typeface="+mj-lt"/>
                      </a:endParaRPr>
                    </a:p>
                  </a:txBody>
                  <a:tcPr marL="9144" marR="9144" marT="9144" marB="9144"/>
                </a:tc>
              </a:tr>
              <a:tr h="119051">
                <a:tc>
                  <a:txBody>
                    <a:bodyPr/>
                    <a:lstStyle/>
                    <a:p>
                      <a:r>
                        <a:rPr lang="en-US" sz="60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+mj-lt"/>
                          <a:cs typeface="+mj-lt"/>
                        </a:rPr>
                        <a:t>Romantic Comedy</a:t>
                      </a:r>
                      <a:endParaRPr lang="en-US" sz="600" dirty="0">
                        <a:solidFill>
                          <a:schemeClr val="tx2">
                            <a:lumMod val="50000"/>
                          </a:schemeClr>
                        </a:solidFill>
                        <a:latin typeface="+mj-lt"/>
                        <a:cs typeface="+mj-lt"/>
                      </a:endParaRPr>
                    </a:p>
                  </a:txBody>
                  <a:tcPr marL="9144" marR="9144" marT="9144" marB="9144"/>
                </a:tc>
              </a:tr>
              <a:tr h="119051">
                <a:tc>
                  <a:txBody>
                    <a:bodyPr/>
                    <a:lstStyle/>
                    <a:p>
                      <a:r>
                        <a:rPr lang="en-US" sz="60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+mj-lt"/>
                          <a:cs typeface="+mj-lt"/>
                        </a:rPr>
                        <a:t>Documentary</a:t>
                      </a:r>
                      <a:endParaRPr lang="en-US" sz="600" dirty="0">
                        <a:solidFill>
                          <a:schemeClr val="tx2">
                            <a:lumMod val="50000"/>
                          </a:schemeClr>
                        </a:solidFill>
                        <a:latin typeface="+mj-lt"/>
                        <a:cs typeface="+mj-lt"/>
                      </a:endParaRPr>
                    </a:p>
                  </a:txBody>
                  <a:tcPr marL="9144" marR="9144" marT="9144" marB="9144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9051">
                <a:tc>
                  <a:txBody>
                    <a:bodyPr/>
                    <a:lstStyle/>
                    <a:p>
                      <a:r>
                        <a:rPr lang="en-US" sz="600" b="1" dirty="0">
                          <a:latin typeface="+mj-lt"/>
                          <a:cs typeface="+mj-lt"/>
                        </a:rPr>
                        <a:t>Foreign</a:t>
                      </a:r>
                      <a:endParaRPr lang="en-US" sz="600" b="1" dirty="0">
                        <a:latin typeface="+mj-lt"/>
                        <a:cs typeface="+mj-lt"/>
                      </a:endParaRPr>
                    </a:p>
                  </a:txBody>
                  <a:tcPr marL="9144" marR="9144" marT="9144" marB="914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33" name="Google Shape;898;p88"/>
          <p:cNvSpPr txBox="1"/>
          <p:nvPr/>
        </p:nvSpPr>
        <p:spPr>
          <a:xfrm>
            <a:off x="3904289" y="2761263"/>
            <a:ext cx="738502" cy="160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lvl="7" algn="ctr">
              <a:lnSpc>
                <a:spcPct val="115000"/>
              </a:lnSpc>
            </a:pPr>
            <a:r>
              <a:rPr lang="en-US" sz="8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Decade 1</a:t>
            </a:r>
            <a:endParaRPr lang="en-US" sz="8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sp>
        <p:nvSpPr>
          <p:cNvPr id="134" name="Google Shape;898;p88"/>
          <p:cNvSpPr txBox="1"/>
          <p:nvPr/>
        </p:nvSpPr>
        <p:spPr>
          <a:xfrm>
            <a:off x="5136606" y="2761263"/>
            <a:ext cx="738502" cy="160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lvl="7" algn="ctr">
              <a:lnSpc>
                <a:spcPct val="115000"/>
              </a:lnSpc>
            </a:pPr>
            <a:r>
              <a:rPr lang="en-US" sz="8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Decade 2</a:t>
            </a:r>
            <a:endParaRPr lang="en-US" sz="8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sp>
        <p:nvSpPr>
          <p:cNvPr id="135" name="Google Shape;898;p88"/>
          <p:cNvSpPr txBox="1"/>
          <p:nvPr/>
        </p:nvSpPr>
        <p:spPr>
          <a:xfrm>
            <a:off x="6368923" y="2761263"/>
            <a:ext cx="738502" cy="160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lvl="7" algn="ctr">
              <a:lnSpc>
                <a:spcPct val="115000"/>
              </a:lnSpc>
            </a:pPr>
            <a:r>
              <a:rPr lang="en-US" sz="8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Decade 3</a:t>
            </a:r>
            <a:endParaRPr lang="en-US" sz="8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sp>
        <p:nvSpPr>
          <p:cNvPr id="164" name="Google Shape;898;p88"/>
          <p:cNvSpPr txBox="1"/>
          <p:nvPr/>
        </p:nvSpPr>
        <p:spPr>
          <a:xfrm>
            <a:off x="3687558" y="1557848"/>
            <a:ext cx="216731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lvl="7">
              <a:lnSpc>
                <a:spcPct val="115000"/>
              </a:lnSpc>
            </a:pPr>
            <a:r>
              <a:rPr lang="en-US" sz="12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X1</a:t>
            </a:r>
            <a:endParaRPr lang="en-US" sz="12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sp>
        <p:nvSpPr>
          <p:cNvPr id="165" name="Google Shape;898;p88"/>
          <p:cNvSpPr txBox="1"/>
          <p:nvPr/>
        </p:nvSpPr>
        <p:spPr>
          <a:xfrm>
            <a:off x="3666457" y="2755136"/>
            <a:ext cx="237832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lvl="7">
              <a:lnSpc>
                <a:spcPct val="115000"/>
              </a:lnSpc>
            </a:pPr>
            <a:r>
              <a:rPr lang="en-US" sz="12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X2</a:t>
            </a:r>
            <a:endParaRPr lang="en-US" sz="12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sp>
        <p:nvSpPr>
          <p:cNvPr id="168" name="Google Shape;898;p88"/>
          <p:cNvSpPr txBox="1"/>
          <p:nvPr/>
        </p:nvSpPr>
        <p:spPr>
          <a:xfrm>
            <a:off x="608793" y="883227"/>
            <a:ext cx="5878508" cy="372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The </a:t>
            </a:r>
            <a:r>
              <a:rPr lang="en-US" sz="1000" b="1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underlying distribution of data </a:t>
            </a: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can (and often) </a:t>
            </a:r>
            <a:r>
              <a:rPr lang="en-US" sz="1000" b="1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shifts with time </a:t>
            </a: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It is crucial to </a:t>
            </a:r>
            <a:r>
              <a:rPr lang="en-US" sz="1000" b="1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keep an eye on data drift</a:t>
            </a: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. </a:t>
            </a:r>
            <a:endParaRPr lang="en-US" sz="10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grpSp>
        <p:nvGrpSpPr>
          <p:cNvPr id="54" name="Group 53"/>
          <p:cNvGrpSpPr/>
          <p:nvPr/>
        </p:nvGrpSpPr>
        <p:grpSpPr>
          <a:xfrm>
            <a:off x="4988808" y="1771344"/>
            <a:ext cx="1054693" cy="694401"/>
            <a:chOff x="4988808" y="1893254"/>
            <a:chExt cx="1054693" cy="694401"/>
          </a:xfrm>
        </p:grpSpPr>
        <p:sp>
          <p:nvSpPr>
            <p:cNvPr id="105" name="Freeform: Shape 104"/>
            <p:cNvSpPr/>
            <p:nvPr/>
          </p:nvSpPr>
          <p:spPr>
            <a:xfrm rot="21433409">
              <a:off x="5149327" y="1978030"/>
              <a:ext cx="790934" cy="604891"/>
            </a:xfrm>
            <a:custGeom>
              <a:avLst/>
              <a:gdLst>
                <a:gd name="connsiteX0" fmla="*/ 0 w 1528763"/>
                <a:gd name="connsiteY0" fmla="*/ 752475 h 785813"/>
                <a:gd name="connsiteX1" fmla="*/ 366713 w 1528763"/>
                <a:gd name="connsiteY1" fmla="*/ 709613 h 785813"/>
                <a:gd name="connsiteX2" fmla="*/ 528638 w 1528763"/>
                <a:gd name="connsiteY2" fmla="*/ 333375 h 785813"/>
                <a:gd name="connsiteX3" fmla="*/ 795338 w 1528763"/>
                <a:gd name="connsiteY3" fmla="*/ 0 h 785813"/>
                <a:gd name="connsiteX4" fmla="*/ 1028700 w 1528763"/>
                <a:gd name="connsiteY4" fmla="*/ 342900 h 785813"/>
                <a:gd name="connsiteX5" fmla="*/ 1171575 w 1528763"/>
                <a:gd name="connsiteY5" fmla="*/ 733425 h 785813"/>
                <a:gd name="connsiteX6" fmla="*/ 1528763 w 1528763"/>
                <a:gd name="connsiteY6" fmla="*/ 785813 h 785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28763" h="785813">
                  <a:moveTo>
                    <a:pt x="0" y="752475"/>
                  </a:moveTo>
                  <a:lnTo>
                    <a:pt x="366713" y="709613"/>
                  </a:lnTo>
                  <a:lnTo>
                    <a:pt x="528638" y="333375"/>
                  </a:lnTo>
                  <a:lnTo>
                    <a:pt x="795338" y="0"/>
                  </a:lnTo>
                  <a:lnTo>
                    <a:pt x="1028700" y="342900"/>
                  </a:lnTo>
                  <a:lnTo>
                    <a:pt x="1171575" y="733425"/>
                  </a:lnTo>
                  <a:lnTo>
                    <a:pt x="1528763" y="785813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j-lt"/>
                <a:cs typeface="+mj-lt"/>
              </a:endParaRPr>
            </a:p>
          </p:txBody>
        </p:sp>
        <p:cxnSp>
          <p:nvCxnSpPr>
            <p:cNvPr id="107" name="Straight Connector 106"/>
            <p:cNvCxnSpPr/>
            <p:nvPr/>
          </p:nvCxnSpPr>
          <p:spPr>
            <a:xfrm>
              <a:off x="4988808" y="2575589"/>
              <a:ext cx="1054693" cy="0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>
            <a:xfrm>
              <a:off x="5492722" y="1893254"/>
              <a:ext cx="0" cy="694401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/>
          <p:cNvGrpSpPr/>
          <p:nvPr/>
        </p:nvGrpSpPr>
        <p:grpSpPr>
          <a:xfrm>
            <a:off x="6242389" y="1771344"/>
            <a:ext cx="1054693" cy="694401"/>
            <a:chOff x="6242389" y="1893254"/>
            <a:chExt cx="1054693" cy="694401"/>
          </a:xfrm>
        </p:grpSpPr>
        <p:sp>
          <p:nvSpPr>
            <p:cNvPr id="113" name="Freeform: Shape 112"/>
            <p:cNvSpPr/>
            <p:nvPr/>
          </p:nvSpPr>
          <p:spPr>
            <a:xfrm rot="21433409">
              <a:off x="6458127" y="1978030"/>
              <a:ext cx="790934" cy="604891"/>
            </a:xfrm>
            <a:custGeom>
              <a:avLst/>
              <a:gdLst>
                <a:gd name="connsiteX0" fmla="*/ 0 w 1528763"/>
                <a:gd name="connsiteY0" fmla="*/ 752475 h 785813"/>
                <a:gd name="connsiteX1" fmla="*/ 366713 w 1528763"/>
                <a:gd name="connsiteY1" fmla="*/ 709613 h 785813"/>
                <a:gd name="connsiteX2" fmla="*/ 528638 w 1528763"/>
                <a:gd name="connsiteY2" fmla="*/ 333375 h 785813"/>
                <a:gd name="connsiteX3" fmla="*/ 795338 w 1528763"/>
                <a:gd name="connsiteY3" fmla="*/ 0 h 785813"/>
                <a:gd name="connsiteX4" fmla="*/ 1028700 w 1528763"/>
                <a:gd name="connsiteY4" fmla="*/ 342900 h 785813"/>
                <a:gd name="connsiteX5" fmla="*/ 1171575 w 1528763"/>
                <a:gd name="connsiteY5" fmla="*/ 733425 h 785813"/>
                <a:gd name="connsiteX6" fmla="*/ 1528763 w 1528763"/>
                <a:gd name="connsiteY6" fmla="*/ 785813 h 785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28763" h="785813">
                  <a:moveTo>
                    <a:pt x="0" y="752475"/>
                  </a:moveTo>
                  <a:lnTo>
                    <a:pt x="366713" y="709613"/>
                  </a:lnTo>
                  <a:lnTo>
                    <a:pt x="528638" y="333375"/>
                  </a:lnTo>
                  <a:lnTo>
                    <a:pt x="795338" y="0"/>
                  </a:lnTo>
                  <a:lnTo>
                    <a:pt x="1028700" y="342900"/>
                  </a:lnTo>
                  <a:lnTo>
                    <a:pt x="1171575" y="733425"/>
                  </a:lnTo>
                  <a:lnTo>
                    <a:pt x="1528763" y="785813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j-lt"/>
                <a:cs typeface="+mj-lt"/>
              </a:endParaRPr>
            </a:p>
          </p:txBody>
        </p:sp>
        <p:cxnSp>
          <p:nvCxnSpPr>
            <p:cNvPr id="115" name="Straight Connector 114"/>
            <p:cNvCxnSpPr/>
            <p:nvPr/>
          </p:nvCxnSpPr>
          <p:spPr>
            <a:xfrm>
              <a:off x="6242389" y="2575589"/>
              <a:ext cx="1054693" cy="0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>
            <a:xfrm>
              <a:off x="6746303" y="1893254"/>
              <a:ext cx="0" cy="694401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/>
          <p:cNvGrpSpPr/>
          <p:nvPr/>
        </p:nvGrpSpPr>
        <p:grpSpPr>
          <a:xfrm>
            <a:off x="7414402" y="1771344"/>
            <a:ext cx="1117653" cy="694401"/>
            <a:chOff x="7414402" y="1893254"/>
            <a:chExt cx="1117653" cy="694401"/>
          </a:xfrm>
        </p:grpSpPr>
        <p:sp>
          <p:nvSpPr>
            <p:cNvPr id="117" name="Freeform: Shape 116"/>
            <p:cNvSpPr/>
            <p:nvPr/>
          </p:nvSpPr>
          <p:spPr>
            <a:xfrm rot="21433409">
              <a:off x="7741122" y="1978030"/>
              <a:ext cx="790933" cy="604891"/>
            </a:xfrm>
            <a:custGeom>
              <a:avLst/>
              <a:gdLst>
                <a:gd name="connsiteX0" fmla="*/ 0 w 1528763"/>
                <a:gd name="connsiteY0" fmla="*/ 752475 h 785813"/>
                <a:gd name="connsiteX1" fmla="*/ 366713 w 1528763"/>
                <a:gd name="connsiteY1" fmla="*/ 709613 h 785813"/>
                <a:gd name="connsiteX2" fmla="*/ 528638 w 1528763"/>
                <a:gd name="connsiteY2" fmla="*/ 333375 h 785813"/>
                <a:gd name="connsiteX3" fmla="*/ 795338 w 1528763"/>
                <a:gd name="connsiteY3" fmla="*/ 0 h 785813"/>
                <a:gd name="connsiteX4" fmla="*/ 1028700 w 1528763"/>
                <a:gd name="connsiteY4" fmla="*/ 342900 h 785813"/>
                <a:gd name="connsiteX5" fmla="*/ 1171575 w 1528763"/>
                <a:gd name="connsiteY5" fmla="*/ 733425 h 785813"/>
                <a:gd name="connsiteX6" fmla="*/ 1528763 w 1528763"/>
                <a:gd name="connsiteY6" fmla="*/ 785813 h 785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28763" h="785813">
                  <a:moveTo>
                    <a:pt x="0" y="752475"/>
                  </a:moveTo>
                  <a:lnTo>
                    <a:pt x="366713" y="709613"/>
                  </a:lnTo>
                  <a:lnTo>
                    <a:pt x="528638" y="333375"/>
                  </a:lnTo>
                  <a:lnTo>
                    <a:pt x="795338" y="0"/>
                  </a:lnTo>
                  <a:lnTo>
                    <a:pt x="1028700" y="342900"/>
                  </a:lnTo>
                  <a:lnTo>
                    <a:pt x="1171575" y="733425"/>
                  </a:lnTo>
                  <a:lnTo>
                    <a:pt x="1528763" y="785813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  <a:cs typeface="+mj-lt"/>
              </a:endParaRPr>
            </a:p>
          </p:txBody>
        </p:sp>
        <p:cxnSp>
          <p:nvCxnSpPr>
            <p:cNvPr id="119" name="Straight Connector 118"/>
            <p:cNvCxnSpPr/>
            <p:nvPr/>
          </p:nvCxnSpPr>
          <p:spPr>
            <a:xfrm>
              <a:off x="7414402" y="2575589"/>
              <a:ext cx="1054693" cy="0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>
            <a:xfrm>
              <a:off x="7918316" y="1893254"/>
              <a:ext cx="0" cy="694401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4" name="Group 193"/>
          <p:cNvGrpSpPr/>
          <p:nvPr/>
        </p:nvGrpSpPr>
        <p:grpSpPr>
          <a:xfrm>
            <a:off x="7331103" y="141172"/>
            <a:ext cx="914400" cy="914400"/>
            <a:chOff x="7331103" y="141172"/>
            <a:chExt cx="914400" cy="914400"/>
          </a:xfrm>
        </p:grpSpPr>
        <p:grpSp>
          <p:nvGrpSpPr>
            <p:cNvPr id="175" name="Group 174"/>
            <p:cNvGrpSpPr/>
            <p:nvPr/>
          </p:nvGrpSpPr>
          <p:grpSpPr>
            <a:xfrm>
              <a:off x="7331103" y="141172"/>
              <a:ext cx="914400" cy="914400"/>
              <a:chOff x="388697" y="2188023"/>
              <a:chExt cx="1695840" cy="1816343"/>
            </a:xfrm>
          </p:grpSpPr>
          <p:grpSp>
            <p:nvGrpSpPr>
              <p:cNvPr id="176" name="Group 175"/>
              <p:cNvGrpSpPr/>
              <p:nvPr/>
            </p:nvGrpSpPr>
            <p:grpSpPr>
              <a:xfrm>
                <a:off x="1190898" y="3138427"/>
                <a:ext cx="58419" cy="768220"/>
                <a:chOff x="1190898" y="3138427"/>
                <a:chExt cx="58419" cy="768220"/>
              </a:xfrm>
            </p:grpSpPr>
            <p:cxnSp>
              <p:nvCxnSpPr>
                <p:cNvPr id="191" name="Connector: Curved 190"/>
                <p:cNvCxnSpPr>
                  <a:stCxn id="181" idx="1"/>
                  <a:endCxn id="182" idx="1"/>
                </p:cNvCxnSpPr>
                <p:nvPr/>
              </p:nvCxnSpPr>
              <p:spPr>
                <a:xfrm rot="10800000">
                  <a:off x="1190898" y="3138427"/>
                  <a:ext cx="12700" cy="768220"/>
                </a:xfrm>
                <a:prstGeom prst="curvedConnector3">
                  <a:avLst>
                    <a:gd name="adj1" fmla="val 2950000"/>
                  </a:avLst>
                </a:prstGeom>
                <a:ln w="19050">
                  <a:solidFill>
                    <a:schemeClr val="accent5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Connector: Curved 191"/>
                <p:cNvCxnSpPr>
                  <a:stCxn id="182" idx="3"/>
                  <a:endCxn id="181" idx="3"/>
                </p:cNvCxnSpPr>
                <p:nvPr/>
              </p:nvCxnSpPr>
              <p:spPr>
                <a:xfrm>
                  <a:off x="1236617" y="3138427"/>
                  <a:ext cx="12700" cy="768220"/>
                </a:xfrm>
                <a:prstGeom prst="curvedConnector3">
                  <a:avLst>
                    <a:gd name="adj1" fmla="val 3000000"/>
                  </a:avLst>
                </a:prstGeom>
                <a:ln w="19050">
                  <a:solidFill>
                    <a:schemeClr val="accent5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7" name="Group 176"/>
              <p:cNvGrpSpPr/>
              <p:nvPr/>
            </p:nvGrpSpPr>
            <p:grpSpPr>
              <a:xfrm>
                <a:off x="1190898" y="2692608"/>
                <a:ext cx="58419" cy="1311758"/>
                <a:chOff x="5889186" y="1248788"/>
                <a:chExt cx="58419" cy="1311758"/>
              </a:xfrm>
            </p:grpSpPr>
            <p:cxnSp>
              <p:nvCxnSpPr>
                <p:cNvPr id="187" name="Connector: Curved 186"/>
                <p:cNvCxnSpPr>
                  <a:stCxn id="189" idx="1"/>
                  <a:endCxn id="190" idx="1"/>
                </p:cNvCxnSpPr>
                <p:nvPr/>
              </p:nvCxnSpPr>
              <p:spPr>
                <a:xfrm rot="10800000">
                  <a:off x="5889186" y="1346507"/>
                  <a:ext cx="12700" cy="1116320"/>
                </a:xfrm>
                <a:prstGeom prst="curvedConnector3">
                  <a:avLst>
                    <a:gd name="adj1" fmla="val 4300000"/>
                  </a:avLst>
                </a:prstGeom>
                <a:ln w="19050">
                  <a:solidFill>
                    <a:schemeClr val="accent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8" name="Connector: Curved 187"/>
                <p:cNvCxnSpPr>
                  <a:stCxn id="190" idx="3"/>
                  <a:endCxn id="189" idx="3"/>
                </p:cNvCxnSpPr>
                <p:nvPr/>
              </p:nvCxnSpPr>
              <p:spPr>
                <a:xfrm>
                  <a:off x="5934905" y="1346507"/>
                  <a:ext cx="12700" cy="1116320"/>
                </a:xfrm>
                <a:prstGeom prst="curvedConnector3">
                  <a:avLst>
                    <a:gd name="adj1" fmla="val 4300000"/>
                  </a:avLst>
                </a:prstGeom>
                <a:ln w="19050">
                  <a:solidFill>
                    <a:schemeClr val="accent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9" name="Google Shape;898;p88"/>
                <p:cNvSpPr txBox="1"/>
                <p:nvPr/>
              </p:nvSpPr>
              <p:spPr>
                <a:xfrm>
                  <a:off x="5889186" y="2365108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  <p:sp>
              <p:nvSpPr>
                <p:cNvPr id="190" name="Google Shape;898;p88"/>
                <p:cNvSpPr txBox="1"/>
                <p:nvPr/>
              </p:nvSpPr>
              <p:spPr>
                <a:xfrm>
                  <a:off x="5889186" y="1248788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</p:grpSp>
          <p:sp>
            <p:nvSpPr>
              <p:cNvPr id="178" name="Oval 177"/>
              <p:cNvSpPr/>
              <p:nvPr/>
            </p:nvSpPr>
            <p:spPr>
              <a:xfrm>
                <a:off x="388697" y="2188023"/>
                <a:ext cx="1695840" cy="1807446"/>
              </a:xfrm>
              <a:prstGeom prst="ellipse">
                <a:avLst/>
              </a:prstGeom>
              <a:solidFill>
                <a:schemeClr val="bg1">
                  <a:alpha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+mj-lt"/>
                </a:endParaRPr>
              </a:p>
            </p:txBody>
          </p:sp>
          <p:grpSp>
            <p:nvGrpSpPr>
              <p:cNvPr id="179" name="Group 178"/>
              <p:cNvGrpSpPr/>
              <p:nvPr/>
            </p:nvGrpSpPr>
            <p:grpSpPr>
              <a:xfrm>
                <a:off x="1190898" y="2188023"/>
                <a:ext cx="58419" cy="1816343"/>
                <a:chOff x="7482841" y="2111311"/>
                <a:chExt cx="58419" cy="1816343"/>
              </a:xfrm>
            </p:grpSpPr>
            <p:cxnSp>
              <p:nvCxnSpPr>
                <p:cNvPr id="183" name="Connector: Curved 182"/>
                <p:cNvCxnSpPr>
                  <a:stCxn id="185" idx="1"/>
                  <a:endCxn id="186" idx="1"/>
                </p:cNvCxnSpPr>
                <p:nvPr/>
              </p:nvCxnSpPr>
              <p:spPr>
                <a:xfrm rot="10800000">
                  <a:off x="7482841" y="2209031"/>
                  <a:ext cx="12700" cy="1620905"/>
                </a:xfrm>
                <a:prstGeom prst="curvedConnector3">
                  <a:avLst>
                    <a:gd name="adj1" fmla="val 5850000"/>
                  </a:avLst>
                </a:prstGeom>
                <a:ln w="19050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4" name="Connector: Curved 183"/>
                <p:cNvCxnSpPr>
                  <a:stCxn id="186" idx="3"/>
                  <a:endCxn id="185" idx="3"/>
                </p:cNvCxnSpPr>
                <p:nvPr/>
              </p:nvCxnSpPr>
              <p:spPr>
                <a:xfrm>
                  <a:off x="7528560" y="2209030"/>
                  <a:ext cx="12700" cy="1620905"/>
                </a:xfrm>
                <a:prstGeom prst="curvedConnector3">
                  <a:avLst>
                    <a:gd name="adj1" fmla="val 6300000"/>
                  </a:avLst>
                </a:prstGeom>
                <a:ln w="19050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5" name="Google Shape;898;p88"/>
                <p:cNvSpPr txBox="1"/>
                <p:nvPr/>
              </p:nvSpPr>
              <p:spPr>
                <a:xfrm>
                  <a:off x="7482841" y="3732216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  <p:sp>
              <p:nvSpPr>
                <p:cNvPr id="186" name="Google Shape;898;p88"/>
                <p:cNvSpPr txBox="1"/>
                <p:nvPr/>
              </p:nvSpPr>
              <p:spPr>
                <a:xfrm>
                  <a:off x="7482841" y="2111311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</p:grpSp>
          <p:grpSp>
            <p:nvGrpSpPr>
              <p:cNvPr id="180" name="Group 179"/>
              <p:cNvGrpSpPr/>
              <p:nvPr/>
            </p:nvGrpSpPr>
            <p:grpSpPr>
              <a:xfrm>
                <a:off x="1190898" y="3040708"/>
                <a:ext cx="45719" cy="963658"/>
                <a:chOff x="5501641" y="2963996"/>
                <a:chExt cx="45719" cy="963658"/>
              </a:xfrm>
            </p:grpSpPr>
            <p:sp>
              <p:nvSpPr>
                <p:cNvPr id="181" name="Google Shape;898;p88"/>
                <p:cNvSpPr txBox="1"/>
                <p:nvPr/>
              </p:nvSpPr>
              <p:spPr>
                <a:xfrm>
                  <a:off x="5501641" y="3732216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  <p:sp>
              <p:nvSpPr>
                <p:cNvPr id="182" name="Google Shape;898;p88"/>
                <p:cNvSpPr txBox="1"/>
                <p:nvPr/>
              </p:nvSpPr>
              <p:spPr>
                <a:xfrm>
                  <a:off x="5501641" y="2963996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</p:grpSp>
        </p:grpSp>
        <p:sp>
          <p:nvSpPr>
            <p:cNvPr id="193" name="Google Shape;898;p88"/>
            <p:cNvSpPr txBox="1"/>
            <p:nvPr/>
          </p:nvSpPr>
          <p:spPr>
            <a:xfrm>
              <a:off x="7436418" y="279815"/>
              <a:ext cx="668161" cy="1069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4" tIns="9144" rIns="9144" bIns="9144" anchor="t" anchorCtr="0">
              <a:spAutoFit/>
            </a:bodyPr>
            <a:lstStyle/>
            <a:p>
              <a:pPr marR="0" lvl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500" b="1" dirty="0">
                  <a:solidFill>
                    <a:schemeClr val="accent4"/>
                  </a:solidFill>
                  <a:latin typeface="+mj-lt"/>
                  <a:ea typeface="Montserrat"/>
                  <a:cs typeface="+mj-lt"/>
                  <a:sym typeface="Montserrat"/>
                </a:rPr>
                <a:t>Maintain</a:t>
              </a:r>
              <a:endParaRPr lang="en-US" sz="500" b="1" dirty="0">
                <a:solidFill>
                  <a:schemeClr val="accent4"/>
                </a:solidFill>
                <a:latin typeface="+mj-lt"/>
                <a:ea typeface="Montserrat"/>
                <a:cs typeface="+mj-lt"/>
                <a:sym typeface="Montserrat"/>
              </a:endParaRPr>
            </a:p>
          </p:txBody>
        </p:sp>
      </p:grpSp>
      <p:sp>
        <p:nvSpPr>
          <p:cNvPr id="56" name="Google Shape;898;p88"/>
          <p:cNvSpPr txBox="1"/>
          <p:nvPr/>
        </p:nvSpPr>
        <p:spPr>
          <a:xfrm>
            <a:off x="604360" y="1554415"/>
            <a:ext cx="2684542" cy="903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The figure for input data variable </a:t>
            </a:r>
            <a:r>
              <a:rPr lang="en-US" sz="1000" b="1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X1</a:t>
            </a: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 illustrates this. Since it is common practice to normalize input data before feeding it to a model, it’s important to track distributions.</a:t>
            </a:r>
            <a:endParaRPr lang="en-US" sz="10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</p:spTree>
  </p:cSld>
  <p:clrMapOvr>
    <a:masterClrMapping/>
  </p:clrMapOvr>
  <p:transition spd="med">
    <p:fade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Arrow Connector 11"/>
          <p:cNvCxnSpPr/>
          <p:nvPr/>
        </p:nvCxnSpPr>
        <p:spPr>
          <a:xfrm>
            <a:off x="3509889" y="2591043"/>
            <a:ext cx="5036353" cy="0"/>
          </a:xfrm>
          <a:prstGeom prst="straightConnector1">
            <a:avLst/>
          </a:prstGeom>
          <a:ln w="19050">
            <a:solidFill>
              <a:schemeClr val="accent6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Group 54"/>
          <p:cNvGrpSpPr/>
          <p:nvPr/>
        </p:nvGrpSpPr>
        <p:grpSpPr>
          <a:xfrm>
            <a:off x="3825381" y="1771344"/>
            <a:ext cx="1054693" cy="694401"/>
            <a:chOff x="3825381" y="1893254"/>
            <a:chExt cx="1054693" cy="694401"/>
          </a:xfrm>
        </p:grpSpPr>
        <p:sp>
          <p:nvSpPr>
            <p:cNvPr id="5" name="Freeform: Shape 4"/>
            <p:cNvSpPr/>
            <p:nvPr/>
          </p:nvSpPr>
          <p:spPr>
            <a:xfrm rot="21433409">
              <a:off x="3931363" y="1978030"/>
              <a:ext cx="790934" cy="604891"/>
            </a:xfrm>
            <a:custGeom>
              <a:avLst/>
              <a:gdLst>
                <a:gd name="connsiteX0" fmla="*/ 0 w 1528763"/>
                <a:gd name="connsiteY0" fmla="*/ 752475 h 785813"/>
                <a:gd name="connsiteX1" fmla="*/ 366713 w 1528763"/>
                <a:gd name="connsiteY1" fmla="*/ 709613 h 785813"/>
                <a:gd name="connsiteX2" fmla="*/ 528638 w 1528763"/>
                <a:gd name="connsiteY2" fmla="*/ 333375 h 785813"/>
                <a:gd name="connsiteX3" fmla="*/ 795338 w 1528763"/>
                <a:gd name="connsiteY3" fmla="*/ 0 h 785813"/>
                <a:gd name="connsiteX4" fmla="*/ 1028700 w 1528763"/>
                <a:gd name="connsiteY4" fmla="*/ 342900 h 785813"/>
                <a:gd name="connsiteX5" fmla="*/ 1171575 w 1528763"/>
                <a:gd name="connsiteY5" fmla="*/ 733425 h 785813"/>
                <a:gd name="connsiteX6" fmla="*/ 1528763 w 1528763"/>
                <a:gd name="connsiteY6" fmla="*/ 785813 h 785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28763" h="785813">
                  <a:moveTo>
                    <a:pt x="0" y="752475"/>
                  </a:moveTo>
                  <a:lnTo>
                    <a:pt x="366713" y="709613"/>
                  </a:lnTo>
                  <a:lnTo>
                    <a:pt x="528638" y="333375"/>
                  </a:lnTo>
                  <a:lnTo>
                    <a:pt x="795338" y="0"/>
                  </a:lnTo>
                  <a:lnTo>
                    <a:pt x="1028700" y="342900"/>
                  </a:lnTo>
                  <a:lnTo>
                    <a:pt x="1171575" y="733425"/>
                  </a:lnTo>
                  <a:lnTo>
                    <a:pt x="1528763" y="785813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  <a:cs typeface="+mj-lt"/>
              </a:endParaRPr>
            </a:p>
          </p:txBody>
        </p:sp>
        <p:cxnSp>
          <p:nvCxnSpPr>
            <p:cNvPr id="58" name="Straight Connector 57"/>
            <p:cNvCxnSpPr/>
            <p:nvPr/>
          </p:nvCxnSpPr>
          <p:spPr>
            <a:xfrm>
              <a:off x="4329295" y="1893254"/>
              <a:ext cx="0" cy="694401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3825381" y="2575589"/>
              <a:ext cx="1054693" cy="0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0" name="Google Shape;898;p88"/>
          <p:cNvSpPr txBox="1"/>
          <p:nvPr/>
        </p:nvSpPr>
        <p:spPr>
          <a:xfrm>
            <a:off x="4143507" y="1553811"/>
            <a:ext cx="499284" cy="1231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lvl="7">
              <a:lnSpc>
                <a:spcPct val="115000"/>
              </a:lnSpc>
            </a:pPr>
            <a:r>
              <a:rPr lang="en-US" sz="8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Year 1</a:t>
            </a:r>
            <a:endParaRPr lang="en-US" sz="8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sp>
        <p:nvSpPr>
          <p:cNvPr id="121" name="Google Shape;898;p88"/>
          <p:cNvSpPr txBox="1"/>
          <p:nvPr/>
        </p:nvSpPr>
        <p:spPr>
          <a:xfrm>
            <a:off x="5366925" y="1553811"/>
            <a:ext cx="499284" cy="1231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lvl="7">
              <a:lnSpc>
                <a:spcPct val="115000"/>
              </a:lnSpc>
            </a:pPr>
            <a:r>
              <a:rPr lang="en-US" sz="8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Year 2</a:t>
            </a:r>
            <a:endParaRPr lang="en-US" sz="8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sp>
        <p:nvSpPr>
          <p:cNvPr id="122" name="Google Shape;898;p88"/>
          <p:cNvSpPr txBox="1"/>
          <p:nvPr/>
        </p:nvSpPr>
        <p:spPr>
          <a:xfrm>
            <a:off x="6647516" y="1553811"/>
            <a:ext cx="499284" cy="1231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lvl="7">
              <a:lnSpc>
                <a:spcPct val="115000"/>
              </a:lnSpc>
            </a:pPr>
            <a:r>
              <a:rPr lang="en-US" sz="8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Year 3</a:t>
            </a:r>
            <a:endParaRPr lang="en-US" sz="8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sp>
        <p:nvSpPr>
          <p:cNvPr id="123" name="Google Shape;898;p88"/>
          <p:cNvSpPr txBox="1"/>
          <p:nvPr/>
        </p:nvSpPr>
        <p:spPr>
          <a:xfrm>
            <a:off x="7812987" y="1553811"/>
            <a:ext cx="499284" cy="1231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lvl="7">
              <a:lnSpc>
                <a:spcPct val="115000"/>
              </a:lnSpc>
            </a:pPr>
            <a:r>
              <a:rPr lang="en-US" sz="8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Year 4</a:t>
            </a:r>
            <a:endParaRPr lang="en-US" sz="8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sp>
        <p:nvSpPr>
          <p:cNvPr id="34" name="Title 3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Data</a:t>
            </a:r>
            <a:endParaRPr lang="en-US" b="1" dirty="0"/>
          </a:p>
        </p:txBody>
      </p:sp>
      <p:graphicFrame>
        <p:nvGraphicFramePr>
          <p:cNvPr id="130" name="Table 3"/>
          <p:cNvGraphicFramePr>
            <a:graphicFrameLocks noGrp="1"/>
          </p:cNvGraphicFramePr>
          <p:nvPr/>
        </p:nvGraphicFramePr>
        <p:xfrm>
          <a:off x="4041813" y="2950712"/>
          <a:ext cx="731520" cy="595255"/>
        </p:xfrm>
        <a:graphic>
          <a:graphicData uri="http://schemas.openxmlformats.org/drawingml/2006/table">
            <a:tbl>
              <a:tblPr firstRow="1" bandRow="1">
                <a:tableStyleId>{EB9631B5-78F2-41C9-869B-9F39066F8104}</a:tableStyleId>
              </a:tblPr>
              <a:tblGrid>
                <a:gridCol w="731520"/>
              </a:tblGrid>
              <a:tr h="119051">
                <a:tc>
                  <a:txBody>
                    <a:bodyPr/>
                    <a:lstStyle/>
                    <a:p>
                      <a:r>
                        <a:rPr lang="en-US" sz="600" dirty="0">
                          <a:latin typeface="+mj-lt"/>
                          <a:cs typeface="+mj-lt"/>
                        </a:rPr>
                        <a:t>Genres</a:t>
                      </a:r>
                      <a:endParaRPr lang="en-US" sz="600" dirty="0">
                        <a:latin typeface="+mj-lt"/>
                        <a:cs typeface="+mj-lt"/>
                      </a:endParaRPr>
                    </a:p>
                  </a:txBody>
                  <a:tcPr marL="9144" marR="9144" marT="9144" marB="9144"/>
                </a:tc>
              </a:tr>
              <a:tr h="119051">
                <a:tc>
                  <a:txBody>
                    <a:bodyPr/>
                    <a:lstStyle/>
                    <a:p>
                      <a:r>
                        <a:rPr lang="en-US" sz="60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+mj-lt"/>
                          <a:cs typeface="+mj-lt"/>
                        </a:rPr>
                        <a:t>Drama</a:t>
                      </a:r>
                      <a:endParaRPr lang="en-US" sz="600" dirty="0">
                        <a:solidFill>
                          <a:schemeClr val="tx2">
                            <a:lumMod val="50000"/>
                          </a:schemeClr>
                        </a:solidFill>
                        <a:latin typeface="+mj-lt"/>
                        <a:cs typeface="+mj-lt"/>
                      </a:endParaRPr>
                    </a:p>
                  </a:txBody>
                  <a:tcPr marL="9144" marR="9144" marT="9144" marB="9144"/>
                </a:tc>
              </a:tr>
              <a:tr h="119051">
                <a:tc>
                  <a:txBody>
                    <a:bodyPr/>
                    <a:lstStyle/>
                    <a:p>
                      <a:r>
                        <a:rPr lang="en-US" sz="60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+mj-lt"/>
                          <a:cs typeface="+mj-lt"/>
                        </a:rPr>
                        <a:t>Action</a:t>
                      </a:r>
                      <a:endParaRPr lang="en-US" sz="600" dirty="0">
                        <a:solidFill>
                          <a:schemeClr val="tx2">
                            <a:lumMod val="50000"/>
                          </a:schemeClr>
                        </a:solidFill>
                        <a:latin typeface="+mj-lt"/>
                        <a:cs typeface="+mj-lt"/>
                      </a:endParaRPr>
                    </a:p>
                  </a:txBody>
                  <a:tcPr marL="9144" marR="9144" marT="9144" marB="9144"/>
                </a:tc>
              </a:tr>
              <a:tr h="119051">
                <a:tc>
                  <a:txBody>
                    <a:bodyPr/>
                    <a:lstStyle/>
                    <a:p>
                      <a:r>
                        <a:rPr lang="en-US" sz="60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+mj-lt"/>
                          <a:cs typeface="+mj-lt"/>
                        </a:rPr>
                        <a:t>Comedy</a:t>
                      </a:r>
                      <a:endParaRPr lang="en-US" sz="600" dirty="0">
                        <a:solidFill>
                          <a:schemeClr val="tx2">
                            <a:lumMod val="50000"/>
                          </a:schemeClr>
                        </a:solidFill>
                        <a:latin typeface="+mj-lt"/>
                        <a:cs typeface="+mj-lt"/>
                      </a:endParaRPr>
                    </a:p>
                  </a:txBody>
                  <a:tcPr marL="9144" marR="9144" marT="9144" marB="9144">
                    <a:lnB>
                      <a:noFill/>
                    </a:lnB>
                  </a:tcPr>
                </a:tc>
              </a:tr>
              <a:tr h="119051">
                <a:tc>
                  <a:txBody>
                    <a:bodyPr/>
                    <a:lstStyle/>
                    <a:p>
                      <a:r>
                        <a:rPr lang="en-US" sz="60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+mj-lt"/>
                          <a:cs typeface="+mj-lt"/>
                        </a:rPr>
                        <a:t>Romance</a:t>
                      </a:r>
                      <a:endParaRPr lang="en-US" sz="600" dirty="0">
                        <a:solidFill>
                          <a:schemeClr val="tx2">
                            <a:lumMod val="50000"/>
                          </a:schemeClr>
                        </a:solidFill>
                        <a:latin typeface="+mj-lt"/>
                        <a:cs typeface="+mj-lt"/>
                      </a:endParaRPr>
                    </a:p>
                  </a:txBody>
                  <a:tcPr marL="9144" marR="9144" marT="9144" marB="914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131" name="Table 3"/>
          <p:cNvGraphicFramePr>
            <a:graphicFrameLocks noGrp="1"/>
          </p:cNvGraphicFramePr>
          <p:nvPr/>
        </p:nvGraphicFramePr>
        <p:xfrm>
          <a:off x="5279390" y="2950210"/>
          <a:ext cx="819785" cy="1190625"/>
        </p:xfrm>
        <a:graphic>
          <a:graphicData uri="http://schemas.openxmlformats.org/drawingml/2006/table">
            <a:tbl>
              <a:tblPr firstRow="1" bandRow="1">
                <a:tableStyleId>{EB9631B5-78F2-41C9-869B-9F39066F8104}</a:tableStyleId>
              </a:tblPr>
              <a:tblGrid>
                <a:gridCol w="819785"/>
              </a:tblGrid>
              <a:tr h="119051">
                <a:tc>
                  <a:txBody>
                    <a:bodyPr/>
                    <a:lstStyle/>
                    <a:p>
                      <a:r>
                        <a:rPr lang="en-US" sz="600" dirty="0">
                          <a:latin typeface="+mj-lt"/>
                          <a:cs typeface="+mj-lt"/>
                        </a:rPr>
                        <a:t>Genres</a:t>
                      </a:r>
                      <a:endParaRPr lang="en-US" sz="600" dirty="0">
                        <a:latin typeface="+mj-lt"/>
                        <a:cs typeface="+mj-lt"/>
                      </a:endParaRPr>
                    </a:p>
                  </a:txBody>
                  <a:tcPr marL="9144" marR="9144" marT="9144" marB="9144"/>
                </a:tc>
              </a:tr>
              <a:tr h="119051">
                <a:tc>
                  <a:txBody>
                    <a:bodyPr/>
                    <a:lstStyle/>
                    <a:p>
                      <a:r>
                        <a:rPr lang="en-US" sz="60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+mj-lt"/>
                          <a:cs typeface="+mj-lt"/>
                        </a:rPr>
                        <a:t>Drama</a:t>
                      </a:r>
                      <a:endParaRPr lang="en-US" sz="600" dirty="0">
                        <a:solidFill>
                          <a:schemeClr val="tx2">
                            <a:lumMod val="50000"/>
                          </a:schemeClr>
                        </a:solidFill>
                        <a:latin typeface="+mj-lt"/>
                        <a:cs typeface="+mj-lt"/>
                      </a:endParaRPr>
                    </a:p>
                  </a:txBody>
                  <a:tcPr marL="9144" marR="9144" marT="9144" marB="9144"/>
                </a:tc>
              </a:tr>
              <a:tr h="119051">
                <a:tc>
                  <a:txBody>
                    <a:bodyPr/>
                    <a:lstStyle/>
                    <a:p>
                      <a:r>
                        <a:rPr lang="en-US" sz="60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+mj-lt"/>
                          <a:cs typeface="+mj-lt"/>
                        </a:rPr>
                        <a:t>Action</a:t>
                      </a:r>
                      <a:endParaRPr lang="en-US" sz="600" dirty="0">
                        <a:solidFill>
                          <a:schemeClr val="tx2">
                            <a:lumMod val="50000"/>
                          </a:schemeClr>
                        </a:solidFill>
                        <a:latin typeface="+mj-lt"/>
                        <a:cs typeface="+mj-lt"/>
                      </a:endParaRPr>
                    </a:p>
                  </a:txBody>
                  <a:tcPr marL="9144" marR="9144" marT="9144" marB="9144"/>
                </a:tc>
              </a:tr>
              <a:tr h="119051">
                <a:tc>
                  <a:txBody>
                    <a:bodyPr/>
                    <a:lstStyle/>
                    <a:p>
                      <a:r>
                        <a:rPr lang="en-US" sz="60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+mj-lt"/>
                          <a:cs typeface="+mj-lt"/>
                        </a:rPr>
                        <a:t>Adventure</a:t>
                      </a:r>
                      <a:endParaRPr lang="en-US" sz="600" dirty="0">
                        <a:solidFill>
                          <a:schemeClr val="tx2">
                            <a:lumMod val="50000"/>
                          </a:schemeClr>
                        </a:solidFill>
                        <a:latin typeface="+mj-lt"/>
                        <a:cs typeface="+mj-lt"/>
                      </a:endParaRPr>
                    </a:p>
                  </a:txBody>
                  <a:tcPr marL="9144" marR="9144" marT="9144" marB="9144"/>
                </a:tc>
              </a:tr>
              <a:tr h="119051">
                <a:tc>
                  <a:txBody>
                    <a:bodyPr/>
                    <a:lstStyle/>
                    <a:p>
                      <a:r>
                        <a:rPr lang="en-US" sz="60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+mj-lt"/>
                          <a:cs typeface="+mj-lt"/>
                        </a:rPr>
                        <a:t>Comedy</a:t>
                      </a:r>
                      <a:endParaRPr lang="en-US" sz="600" dirty="0">
                        <a:solidFill>
                          <a:schemeClr val="tx2">
                            <a:lumMod val="50000"/>
                          </a:schemeClr>
                        </a:solidFill>
                        <a:latin typeface="+mj-lt"/>
                        <a:cs typeface="+mj-lt"/>
                      </a:endParaRPr>
                    </a:p>
                  </a:txBody>
                  <a:tcPr marL="9144" marR="9144" marT="9144" marB="9144"/>
                </a:tc>
              </a:tr>
              <a:tr h="119051">
                <a:tc>
                  <a:txBody>
                    <a:bodyPr/>
                    <a:lstStyle/>
                    <a:p>
                      <a:r>
                        <a:rPr lang="en-US" sz="600" b="1" dirty="0">
                          <a:latin typeface="+mj-lt"/>
                          <a:cs typeface="+mj-lt"/>
                        </a:rPr>
                        <a:t>Dark Comedy</a:t>
                      </a:r>
                      <a:endParaRPr lang="en-US" sz="600" b="1" dirty="0">
                        <a:latin typeface="+mj-lt"/>
                        <a:cs typeface="+mj-lt"/>
                      </a:endParaRPr>
                    </a:p>
                  </a:txBody>
                  <a:tcPr marL="9144" marR="9144" marT="9144" marB="9144"/>
                </a:tc>
              </a:tr>
              <a:tr h="119051">
                <a:tc>
                  <a:txBody>
                    <a:bodyPr/>
                    <a:lstStyle/>
                    <a:p>
                      <a:r>
                        <a:rPr lang="en-US" sz="600" b="1" dirty="0">
                          <a:latin typeface="+mj-lt"/>
                          <a:cs typeface="+mj-lt"/>
                        </a:rPr>
                        <a:t>Slapstick Comedy</a:t>
                      </a:r>
                      <a:endParaRPr lang="en-US" sz="600" b="1" dirty="0">
                        <a:latin typeface="+mj-lt"/>
                        <a:cs typeface="+mj-lt"/>
                      </a:endParaRPr>
                    </a:p>
                  </a:txBody>
                  <a:tcPr marL="9144" marR="9144" marT="9144" marB="9144"/>
                </a:tc>
              </a:tr>
              <a:tr h="119051">
                <a:tc>
                  <a:txBody>
                    <a:bodyPr/>
                    <a:lstStyle/>
                    <a:p>
                      <a:r>
                        <a:rPr lang="en-US" sz="600" b="1" dirty="0">
                          <a:latin typeface="+mj-lt"/>
                          <a:cs typeface="+mj-lt"/>
                        </a:rPr>
                        <a:t>Romance</a:t>
                      </a:r>
                      <a:endParaRPr lang="en-US" sz="600" b="1" dirty="0">
                        <a:latin typeface="+mj-lt"/>
                        <a:cs typeface="+mj-lt"/>
                      </a:endParaRPr>
                    </a:p>
                  </a:txBody>
                  <a:tcPr marL="9144" marR="9144" marT="9144" marB="9144"/>
                </a:tc>
              </a:tr>
              <a:tr h="119051">
                <a:tc>
                  <a:txBody>
                    <a:bodyPr/>
                    <a:lstStyle/>
                    <a:p>
                      <a:r>
                        <a:rPr lang="en-US" sz="600" b="1" dirty="0">
                          <a:latin typeface="+mj-lt"/>
                          <a:cs typeface="+mj-lt"/>
                        </a:rPr>
                        <a:t>Romantic Comedy</a:t>
                      </a:r>
                      <a:endParaRPr lang="en-US" sz="600" b="1" dirty="0">
                        <a:latin typeface="+mj-lt"/>
                        <a:cs typeface="+mj-lt"/>
                      </a:endParaRPr>
                    </a:p>
                  </a:txBody>
                  <a:tcPr marL="9144" marR="9144" marT="9144" marB="9144">
                    <a:lnB>
                      <a:noFill/>
                    </a:lnB>
                  </a:tcPr>
                </a:tc>
              </a:tr>
              <a:tr h="119051">
                <a:tc>
                  <a:txBody>
                    <a:bodyPr/>
                    <a:lstStyle/>
                    <a:p>
                      <a:r>
                        <a:rPr lang="en-US" sz="600" b="1" dirty="0">
                          <a:latin typeface="+mj-lt"/>
                          <a:cs typeface="+mj-lt"/>
                        </a:rPr>
                        <a:t>Documentary</a:t>
                      </a:r>
                      <a:endParaRPr lang="en-US" sz="600" b="1" dirty="0">
                        <a:latin typeface="+mj-lt"/>
                        <a:cs typeface="+mj-lt"/>
                      </a:endParaRPr>
                    </a:p>
                  </a:txBody>
                  <a:tcPr marL="9144" marR="9144" marT="9144" marB="914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132" name="Table 3"/>
          <p:cNvGraphicFramePr>
            <a:graphicFrameLocks noGrp="1"/>
          </p:cNvGraphicFramePr>
          <p:nvPr/>
        </p:nvGraphicFramePr>
        <p:xfrm>
          <a:off x="6487301" y="2950712"/>
          <a:ext cx="731520" cy="1309561"/>
        </p:xfrm>
        <a:graphic>
          <a:graphicData uri="http://schemas.openxmlformats.org/drawingml/2006/table">
            <a:tbl>
              <a:tblPr firstRow="1" bandRow="1">
                <a:tableStyleId>{EB9631B5-78F2-41C9-869B-9F39066F8104}</a:tableStyleId>
              </a:tblPr>
              <a:tblGrid>
                <a:gridCol w="731520"/>
              </a:tblGrid>
              <a:tr h="119051">
                <a:tc>
                  <a:txBody>
                    <a:bodyPr/>
                    <a:lstStyle/>
                    <a:p>
                      <a:r>
                        <a:rPr lang="en-US" sz="600" dirty="0">
                          <a:latin typeface="+mj-lt"/>
                          <a:cs typeface="+mj-lt"/>
                        </a:rPr>
                        <a:t>Genres</a:t>
                      </a:r>
                      <a:endParaRPr lang="en-US" sz="600" dirty="0">
                        <a:latin typeface="+mj-lt"/>
                        <a:cs typeface="+mj-lt"/>
                      </a:endParaRPr>
                    </a:p>
                  </a:txBody>
                  <a:tcPr marL="9144" marR="9144" marT="9144" marB="9144"/>
                </a:tc>
              </a:tr>
              <a:tr h="119051">
                <a:tc>
                  <a:txBody>
                    <a:bodyPr/>
                    <a:lstStyle/>
                    <a:p>
                      <a:r>
                        <a:rPr lang="en-US" sz="60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+mj-lt"/>
                          <a:cs typeface="+mj-lt"/>
                        </a:rPr>
                        <a:t>Drama</a:t>
                      </a:r>
                      <a:endParaRPr lang="en-US" sz="600" dirty="0">
                        <a:solidFill>
                          <a:schemeClr val="tx2">
                            <a:lumMod val="50000"/>
                          </a:schemeClr>
                        </a:solidFill>
                        <a:latin typeface="+mj-lt"/>
                        <a:cs typeface="+mj-lt"/>
                      </a:endParaRPr>
                    </a:p>
                  </a:txBody>
                  <a:tcPr marL="9144" marR="9144" marT="9144" marB="9144"/>
                </a:tc>
              </a:tr>
              <a:tr h="119051">
                <a:tc>
                  <a:txBody>
                    <a:bodyPr/>
                    <a:lstStyle/>
                    <a:p>
                      <a:r>
                        <a:rPr lang="en-US" sz="60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+mj-lt"/>
                          <a:cs typeface="+mj-lt"/>
                        </a:rPr>
                        <a:t>Action</a:t>
                      </a:r>
                      <a:endParaRPr lang="en-US" sz="600" dirty="0">
                        <a:solidFill>
                          <a:schemeClr val="tx2">
                            <a:lumMod val="50000"/>
                          </a:schemeClr>
                        </a:solidFill>
                        <a:latin typeface="+mj-lt"/>
                        <a:cs typeface="+mj-lt"/>
                      </a:endParaRPr>
                    </a:p>
                  </a:txBody>
                  <a:tcPr marL="9144" marR="9144" marT="9144" marB="9144"/>
                </a:tc>
              </a:tr>
              <a:tr h="119051">
                <a:tc>
                  <a:txBody>
                    <a:bodyPr/>
                    <a:lstStyle/>
                    <a:p>
                      <a:r>
                        <a:rPr lang="en-US" sz="60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+mj-lt"/>
                          <a:cs typeface="+mj-lt"/>
                        </a:rPr>
                        <a:t>Adventure</a:t>
                      </a:r>
                      <a:endParaRPr lang="en-US" sz="600" dirty="0">
                        <a:solidFill>
                          <a:schemeClr val="tx2">
                            <a:lumMod val="50000"/>
                          </a:schemeClr>
                        </a:solidFill>
                        <a:latin typeface="+mj-lt"/>
                        <a:cs typeface="+mj-lt"/>
                      </a:endParaRPr>
                    </a:p>
                  </a:txBody>
                  <a:tcPr marL="9144" marR="9144" marT="9144" marB="9144"/>
                </a:tc>
              </a:tr>
              <a:tr h="119051">
                <a:tc>
                  <a:txBody>
                    <a:bodyPr/>
                    <a:lstStyle/>
                    <a:p>
                      <a:r>
                        <a:rPr lang="en-US" sz="60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+mj-lt"/>
                          <a:cs typeface="+mj-lt"/>
                        </a:rPr>
                        <a:t>Comedy</a:t>
                      </a:r>
                      <a:endParaRPr lang="en-US" sz="600" dirty="0">
                        <a:solidFill>
                          <a:schemeClr val="tx2">
                            <a:lumMod val="50000"/>
                          </a:schemeClr>
                        </a:solidFill>
                        <a:latin typeface="+mj-lt"/>
                        <a:cs typeface="+mj-lt"/>
                      </a:endParaRPr>
                    </a:p>
                  </a:txBody>
                  <a:tcPr marL="9144" marR="9144" marT="9144" marB="9144"/>
                </a:tc>
              </a:tr>
              <a:tr h="119051">
                <a:tc>
                  <a:txBody>
                    <a:bodyPr/>
                    <a:lstStyle/>
                    <a:p>
                      <a:r>
                        <a:rPr lang="en-US" sz="60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+mj-lt"/>
                          <a:cs typeface="+mj-lt"/>
                        </a:rPr>
                        <a:t>Dark Comedy</a:t>
                      </a:r>
                      <a:endParaRPr lang="en-US" sz="600" dirty="0">
                        <a:solidFill>
                          <a:schemeClr val="tx2">
                            <a:lumMod val="50000"/>
                          </a:schemeClr>
                        </a:solidFill>
                        <a:latin typeface="+mj-lt"/>
                        <a:cs typeface="+mj-lt"/>
                      </a:endParaRPr>
                    </a:p>
                  </a:txBody>
                  <a:tcPr marL="9144" marR="9144" marT="9144" marB="9144"/>
                </a:tc>
              </a:tr>
              <a:tr h="119051">
                <a:tc>
                  <a:txBody>
                    <a:bodyPr/>
                    <a:lstStyle/>
                    <a:p>
                      <a:r>
                        <a:rPr lang="en-US" sz="60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+mj-lt"/>
                          <a:cs typeface="+mj-lt"/>
                        </a:rPr>
                        <a:t>Slapstick Comedy</a:t>
                      </a:r>
                      <a:endParaRPr lang="en-US" sz="600" dirty="0">
                        <a:solidFill>
                          <a:schemeClr val="tx2">
                            <a:lumMod val="50000"/>
                          </a:schemeClr>
                        </a:solidFill>
                        <a:latin typeface="+mj-lt"/>
                        <a:cs typeface="+mj-lt"/>
                      </a:endParaRPr>
                    </a:p>
                  </a:txBody>
                  <a:tcPr marL="9144" marR="9144" marT="9144" marB="9144"/>
                </a:tc>
              </a:tr>
              <a:tr h="119051">
                <a:tc>
                  <a:txBody>
                    <a:bodyPr/>
                    <a:lstStyle/>
                    <a:p>
                      <a:r>
                        <a:rPr lang="en-US" sz="60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+mj-lt"/>
                          <a:cs typeface="+mj-lt"/>
                        </a:rPr>
                        <a:t>Romance</a:t>
                      </a:r>
                      <a:endParaRPr lang="en-US" sz="600" dirty="0">
                        <a:solidFill>
                          <a:schemeClr val="tx2">
                            <a:lumMod val="50000"/>
                          </a:schemeClr>
                        </a:solidFill>
                        <a:latin typeface="+mj-lt"/>
                        <a:cs typeface="+mj-lt"/>
                      </a:endParaRPr>
                    </a:p>
                  </a:txBody>
                  <a:tcPr marL="9144" marR="9144" marT="9144" marB="9144"/>
                </a:tc>
              </a:tr>
              <a:tr h="119051">
                <a:tc>
                  <a:txBody>
                    <a:bodyPr/>
                    <a:lstStyle/>
                    <a:p>
                      <a:r>
                        <a:rPr lang="en-US" sz="60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+mj-lt"/>
                          <a:cs typeface="+mj-lt"/>
                        </a:rPr>
                        <a:t>Romantic Comedy</a:t>
                      </a:r>
                      <a:endParaRPr lang="en-US" sz="600" dirty="0">
                        <a:solidFill>
                          <a:schemeClr val="tx2">
                            <a:lumMod val="50000"/>
                          </a:schemeClr>
                        </a:solidFill>
                        <a:latin typeface="+mj-lt"/>
                        <a:cs typeface="+mj-lt"/>
                      </a:endParaRPr>
                    </a:p>
                  </a:txBody>
                  <a:tcPr marL="9144" marR="9144" marT="9144" marB="9144"/>
                </a:tc>
              </a:tr>
              <a:tr h="119051">
                <a:tc>
                  <a:txBody>
                    <a:bodyPr/>
                    <a:lstStyle/>
                    <a:p>
                      <a:r>
                        <a:rPr lang="en-US" sz="60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+mj-lt"/>
                          <a:cs typeface="+mj-lt"/>
                        </a:rPr>
                        <a:t>Documentary</a:t>
                      </a:r>
                      <a:endParaRPr lang="en-US" sz="600" dirty="0">
                        <a:solidFill>
                          <a:schemeClr val="tx2">
                            <a:lumMod val="50000"/>
                          </a:schemeClr>
                        </a:solidFill>
                        <a:latin typeface="+mj-lt"/>
                        <a:cs typeface="+mj-lt"/>
                      </a:endParaRPr>
                    </a:p>
                  </a:txBody>
                  <a:tcPr marL="9144" marR="9144" marT="9144" marB="9144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9051">
                <a:tc>
                  <a:txBody>
                    <a:bodyPr/>
                    <a:lstStyle/>
                    <a:p>
                      <a:r>
                        <a:rPr lang="en-US" sz="600" b="1" dirty="0">
                          <a:latin typeface="+mj-lt"/>
                          <a:cs typeface="+mj-lt"/>
                        </a:rPr>
                        <a:t>Foreign</a:t>
                      </a:r>
                      <a:endParaRPr lang="en-US" sz="600" b="1" dirty="0">
                        <a:latin typeface="+mj-lt"/>
                        <a:cs typeface="+mj-lt"/>
                      </a:endParaRPr>
                    </a:p>
                  </a:txBody>
                  <a:tcPr marL="9144" marR="9144" marT="9144" marB="914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33" name="Google Shape;898;p88"/>
          <p:cNvSpPr txBox="1"/>
          <p:nvPr/>
        </p:nvSpPr>
        <p:spPr>
          <a:xfrm>
            <a:off x="3904289" y="2761263"/>
            <a:ext cx="738502" cy="160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lvl="7" algn="ctr">
              <a:lnSpc>
                <a:spcPct val="115000"/>
              </a:lnSpc>
            </a:pPr>
            <a:r>
              <a:rPr lang="en-US" sz="8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Decade 1</a:t>
            </a:r>
            <a:endParaRPr lang="en-US" sz="8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sp>
        <p:nvSpPr>
          <p:cNvPr id="134" name="Google Shape;898;p88"/>
          <p:cNvSpPr txBox="1"/>
          <p:nvPr/>
        </p:nvSpPr>
        <p:spPr>
          <a:xfrm>
            <a:off x="5136606" y="2761263"/>
            <a:ext cx="738502" cy="160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lvl="7" algn="ctr">
              <a:lnSpc>
                <a:spcPct val="115000"/>
              </a:lnSpc>
            </a:pPr>
            <a:r>
              <a:rPr lang="en-US" sz="8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Decade 2</a:t>
            </a:r>
            <a:endParaRPr lang="en-US" sz="8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sp>
        <p:nvSpPr>
          <p:cNvPr id="135" name="Google Shape;898;p88"/>
          <p:cNvSpPr txBox="1"/>
          <p:nvPr/>
        </p:nvSpPr>
        <p:spPr>
          <a:xfrm>
            <a:off x="6368923" y="2761263"/>
            <a:ext cx="738502" cy="160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lvl="7" algn="ctr">
              <a:lnSpc>
                <a:spcPct val="115000"/>
              </a:lnSpc>
            </a:pPr>
            <a:r>
              <a:rPr lang="en-US" sz="8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Decade 3</a:t>
            </a:r>
            <a:endParaRPr lang="en-US" sz="8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sp>
        <p:nvSpPr>
          <p:cNvPr id="164" name="Google Shape;898;p88"/>
          <p:cNvSpPr txBox="1"/>
          <p:nvPr/>
        </p:nvSpPr>
        <p:spPr>
          <a:xfrm>
            <a:off x="3687558" y="1557848"/>
            <a:ext cx="216731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lvl="7">
              <a:lnSpc>
                <a:spcPct val="115000"/>
              </a:lnSpc>
            </a:pPr>
            <a:r>
              <a:rPr lang="en-US" sz="12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X1</a:t>
            </a:r>
            <a:endParaRPr lang="en-US" sz="12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sp>
        <p:nvSpPr>
          <p:cNvPr id="165" name="Google Shape;898;p88"/>
          <p:cNvSpPr txBox="1"/>
          <p:nvPr/>
        </p:nvSpPr>
        <p:spPr>
          <a:xfrm>
            <a:off x="3666457" y="2755136"/>
            <a:ext cx="237832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lvl="7">
              <a:lnSpc>
                <a:spcPct val="115000"/>
              </a:lnSpc>
            </a:pPr>
            <a:r>
              <a:rPr lang="en-US" sz="12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X2</a:t>
            </a:r>
            <a:endParaRPr lang="en-US" sz="12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sp>
        <p:nvSpPr>
          <p:cNvPr id="168" name="Google Shape;898;p88"/>
          <p:cNvSpPr txBox="1"/>
          <p:nvPr/>
        </p:nvSpPr>
        <p:spPr>
          <a:xfrm>
            <a:off x="608793" y="883227"/>
            <a:ext cx="5878508" cy="372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The </a:t>
            </a:r>
            <a:r>
              <a:rPr lang="en-US" sz="1000" b="1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underlying distribution of data </a:t>
            </a: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can (and often) </a:t>
            </a:r>
            <a:r>
              <a:rPr lang="en-US" sz="1000" b="1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shifts with time </a:t>
            </a: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It is crucial to </a:t>
            </a:r>
            <a:r>
              <a:rPr lang="en-US" sz="1000" b="1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keep an eye on data drift</a:t>
            </a: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. </a:t>
            </a:r>
            <a:endParaRPr lang="en-US" sz="10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sp>
        <p:nvSpPr>
          <p:cNvPr id="169" name="Google Shape;898;p88"/>
          <p:cNvSpPr txBox="1"/>
          <p:nvPr/>
        </p:nvSpPr>
        <p:spPr>
          <a:xfrm>
            <a:off x="608793" y="2715589"/>
            <a:ext cx="2684542" cy="1434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As time goes by, it is common for a particular variable to be </a:t>
            </a:r>
            <a:r>
              <a:rPr lang="en-US" sz="1000" b="1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able to take on new values</a:t>
            </a: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, that previously did not exist. The figure for input data variable </a:t>
            </a:r>
            <a:r>
              <a:rPr lang="en-US" sz="1000" b="1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X2</a:t>
            </a: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 illustrates this. Since encodings for models are finite, the frequency and count of new unknown values must be monitored</a:t>
            </a:r>
            <a:endParaRPr lang="en-US" sz="10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grpSp>
        <p:nvGrpSpPr>
          <p:cNvPr id="54" name="Group 53"/>
          <p:cNvGrpSpPr/>
          <p:nvPr/>
        </p:nvGrpSpPr>
        <p:grpSpPr>
          <a:xfrm>
            <a:off x="4988808" y="1771344"/>
            <a:ext cx="1054693" cy="694401"/>
            <a:chOff x="4988808" y="1893254"/>
            <a:chExt cx="1054693" cy="694401"/>
          </a:xfrm>
        </p:grpSpPr>
        <p:sp>
          <p:nvSpPr>
            <p:cNvPr id="105" name="Freeform: Shape 104"/>
            <p:cNvSpPr/>
            <p:nvPr/>
          </p:nvSpPr>
          <p:spPr>
            <a:xfrm rot="21433409">
              <a:off x="5149327" y="1978030"/>
              <a:ext cx="790934" cy="604891"/>
            </a:xfrm>
            <a:custGeom>
              <a:avLst/>
              <a:gdLst>
                <a:gd name="connsiteX0" fmla="*/ 0 w 1528763"/>
                <a:gd name="connsiteY0" fmla="*/ 752475 h 785813"/>
                <a:gd name="connsiteX1" fmla="*/ 366713 w 1528763"/>
                <a:gd name="connsiteY1" fmla="*/ 709613 h 785813"/>
                <a:gd name="connsiteX2" fmla="*/ 528638 w 1528763"/>
                <a:gd name="connsiteY2" fmla="*/ 333375 h 785813"/>
                <a:gd name="connsiteX3" fmla="*/ 795338 w 1528763"/>
                <a:gd name="connsiteY3" fmla="*/ 0 h 785813"/>
                <a:gd name="connsiteX4" fmla="*/ 1028700 w 1528763"/>
                <a:gd name="connsiteY4" fmla="*/ 342900 h 785813"/>
                <a:gd name="connsiteX5" fmla="*/ 1171575 w 1528763"/>
                <a:gd name="connsiteY5" fmla="*/ 733425 h 785813"/>
                <a:gd name="connsiteX6" fmla="*/ 1528763 w 1528763"/>
                <a:gd name="connsiteY6" fmla="*/ 785813 h 785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28763" h="785813">
                  <a:moveTo>
                    <a:pt x="0" y="752475"/>
                  </a:moveTo>
                  <a:lnTo>
                    <a:pt x="366713" y="709613"/>
                  </a:lnTo>
                  <a:lnTo>
                    <a:pt x="528638" y="333375"/>
                  </a:lnTo>
                  <a:lnTo>
                    <a:pt x="795338" y="0"/>
                  </a:lnTo>
                  <a:lnTo>
                    <a:pt x="1028700" y="342900"/>
                  </a:lnTo>
                  <a:lnTo>
                    <a:pt x="1171575" y="733425"/>
                  </a:lnTo>
                  <a:lnTo>
                    <a:pt x="1528763" y="785813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j-lt"/>
                <a:cs typeface="+mj-lt"/>
              </a:endParaRPr>
            </a:p>
          </p:txBody>
        </p:sp>
        <p:cxnSp>
          <p:nvCxnSpPr>
            <p:cNvPr id="107" name="Straight Connector 106"/>
            <p:cNvCxnSpPr/>
            <p:nvPr/>
          </p:nvCxnSpPr>
          <p:spPr>
            <a:xfrm>
              <a:off x="4988808" y="2575589"/>
              <a:ext cx="1054693" cy="0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>
            <a:xfrm>
              <a:off x="5492722" y="1893254"/>
              <a:ext cx="0" cy="694401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/>
          <p:cNvGrpSpPr/>
          <p:nvPr/>
        </p:nvGrpSpPr>
        <p:grpSpPr>
          <a:xfrm>
            <a:off x="6242389" y="1771344"/>
            <a:ext cx="1054693" cy="694401"/>
            <a:chOff x="6242389" y="1893254"/>
            <a:chExt cx="1054693" cy="694401"/>
          </a:xfrm>
        </p:grpSpPr>
        <p:sp>
          <p:nvSpPr>
            <p:cNvPr id="113" name="Freeform: Shape 112"/>
            <p:cNvSpPr/>
            <p:nvPr/>
          </p:nvSpPr>
          <p:spPr>
            <a:xfrm rot="21433409">
              <a:off x="6458127" y="1978030"/>
              <a:ext cx="790934" cy="604891"/>
            </a:xfrm>
            <a:custGeom>
              <a:avLst/>
              <a:gdLst>
                <a:gd name="connsiteX0" fmla="*/ 0 w 1528763"/>
                <a:gd name="connsiteY0" fmla="*/ 752475 h 785813"/>
                <a:gd name="connsiteX1" fmla="*/ 366713 w 1528763"/>
                <a:gd name="connsiteY1" fmla="*/ 709613 h 785813"/>
                <a:gd name="connsiteX2" fmla="*/ 528638 w 1528763"/>
                <a:gd name="connsiteY2" fmla="*/ 333375 h 785813"/>
                <a:gd name="connsiteX3" fmla="*/ 795338 w 1528763"/>
                <a:gd name="connsiteY3" fmla="*/ 0 h 785813"/>
                <a:gd name="connsiteX4" fmla="*/ 1028700 w 1528763"/>
                <a:gd name="connsiteY4" fmla="*/ 342900 h 785813"/>
                <a:gd name="connsiteX5" fmla="*/ 1171575 w 1528763"/>
                <a:gd name="connsiteY5" fmla="*/ 733425 h 785813"/>
                <a:gd name="connsiteX6" fmla="*/ 1528763 w 1528763"/>
                <a:gd name="connsiteY6" fmla="*/ 785813 h 785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28763" h="785813">
                  <a:moveTo>
                    <a:pt x="0" y="752475"/>
                  </a:moveTo>
                  <a:lnTo>
                    <a:pt x="366713" y="709613"/>
                  </a:lnTo>
                  <a:lnTo>
                    <a:pt x="528638" y="333375"/>
                  </a:lnTo>
                  <a:lnTo>
                    <a:pt x="795338" y="0"/>
                  </a:lnTo>
                  <a:lnTo>
                    <a:pt x="1028700" y="342900"/>
                  </a:lnTo>
                  <a:lnTo>
                    <a:pt x="1171575" y="733425"/>
                  </a:lnTo>
                  <a:lnTo>
                    <a:pt x="1528763" y="785813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j-lt"/>
                <a:cs typeface="+mj-lt"/>
              </a:endParaRPr>
            </a:p>
          </p:txBody>
        </p:sp>
        <p:cxnSp>
          <p:nvCxnSpPr>
            <p:cNvPr id="115" name="Straight Connector 114"/>
            <p:cNvCxnSpPr/>
            <p:nvPr/>
          </p:nvCxnSpPr>
          <p:spPr>
            <a:xfrm>
              <a:off x="6242389" y="2575589"/>
              <a:ext cx="1054693" cy="0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>
            <a:xfrm>
              <a:off x="6746303" y="1893254"/>
              <a:ext cx="0" cy="694401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/>
          <p:cNvGrpSpPr/>
          <p:nvPr/>
        </p:nvGrpSpPr>
        <p:grpSpPr>
          <a:xfrm>
            <a:off x="7414402" y="1771344"/>
            <a:ext cx="1117653" cy="694401"/>
            <a:chOff x="7414402" y="1893254"/>
            <a:chExt cx="1117653" cy="694401"/>
          </a:xfrm>
        </p:grpSpPr>
        <p:sp>
          <p:nvSpPr>
            <p:cNvPr id="117" name="Freeform: Shape 116"/>
            <p:cNvSpPr/>
            <p:nvPr/>
          </p:nvSpPr>
          <p:spPr>
            <a:xfrm rot="21433409">
              <a:off x="7741122" y="1978030"/>
              <a:ext cx="790933" cy="604891"/>
            </a:xfrm>
            <a:custGeom>
              <a:avLst/>
              <a:gdLst>
                <a:gd name="connsiteX0" fmla="*/ 0 w 1528763"/>
                <a:gd name="connsiteY0" fmla="*/ 752475 h 785813"/>
                <a:gd name="connsiteX1" fmla="*/ 366713 w 1528763"/>
                <a:gd name="connsiteY1" fmla="*/ 709613 h 785813"/>
                <a:gd name="connsiteX2" fmla="*/ 528638 w 1528763"/>
                <a:gd name="connsiteY2" fmla="*/ 333375 h 785813"/>
                <a:gd name="connsiteX3" fmla="*/ 795338 w 1528763"/>
                <a:gd name="connsiteY3" fmla="*/ 0 h 785813"/>
                <a:gd name="connsiteX4" fmla="*/ 1028700 w 1528763"/>
                <a:gd name="connsiteY4" fmla="*/ 342900 h 785813"/>
                <a:gd name="connsiteX5" fmla="*/ 1171575 w 1528763"/>
                <a:gd name="connsiteY5" fmla="*/ 733425 h 785813"/>
                <a:gd name="connsiteX6" fmla="*/ 1528763 w 1528763"/>
                <a:gd name="connsiteY6" fmla="*/ 785813 h 785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28763" h="785813">
                  <a:moveTo>
                    <a:pt x="0" y="752475"/>
                  </a:moveTo>
                  <a:lnTo>
                    <a:pt x="366713" y="709613"/>
                  </a:lnTo>
                  <a:lnTo>
                    <a:pt x="528638" y="333375"/>
                  </a:lnTo>
                  <a:lnTo>
                    <a:pt x="795338" y="0"/>
                  </a:lnTo>
                  <a:lnTo>
                    <a:pt x="1028700" y="342900"/>
                  </a:lnTo>
                  <a:lnTo>
                    <a:pt x="1171575" y="733425"/>
                  </a:lnTo>
                  <a:lnTo>
                    <a:pt x="1528763" y="785813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  <a:cs typeface="+mj-lt"/>
              </a:endParaRPr>
            </a:p>
          </p:txBody>
        </p:sp>
        <p:cxnSp>
          <p:nvCxnSpPr>
            <p:cNvPr id="119" name="Straight Connector 118"/>
            <p:cNvCxnSpPr/>
            <p:nvPr/>
          </p:nvCxnSpPr>
          <p:spPr>
            <a:xfrm>
              <a:off x="7414402" y="2575589"/>
              <a:ext cx="1054693" cy="0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>
            <a:xfrm>
              <a:off x="7918316" y="1893254"/>
              <a:ext cx="0" cy="694401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4" name="Group 193"/>
          <p:cNvGrpSpPr/>
          <p:nvPr/>
        </p:nvGrpSpPr>
        <p:grpSpPr>
          <a:xfrm>
            <a:off x="7331103" y="141172"/>
            <a:ext cx="914400" cy="914400"/>
            <a:chOff x="7331103" y="141172"/>
            <a:chExt cx="914400" cy="914400"/>
          </a:xfrm>
        </p:grpSpPr>
        <p:grpSp>
          <p:nvGrpSpPr>
            <p:cNvPr id="175" name="Group 174"/>
            <p:cNvGrpSpPr/>
            <p:nvPr/>
          </p:nvGrpSpPr>
          <p:grpSpPr>
            <a:xfrm>
              <a:off x="7331103" y="141172"/>
              <a:ext cx="914400" cy="914400"/>
              <a:chOff x="388697" y="2188023"/>
              <a:chExt cx="1695840" cy="1816343"/>
            </a:xfrm>
          </p:grpSpPr>
          <p:grpSp>
            <p:nvGrpSpPr>
              <p:cNvPr id="176" name="Group 175"/>
              <p:cNvGrpSpPr/>
              <p:nvPr/>
            </p:nvGrpSpPr>
            <p:grpSpPr>
              <a:xfrm>
                <a:off x="1190898" y="3138427"/>
                <a:ext cx="58419" cy="768220"/>
                <a:chOff x="1190898" y="3138427"/>
                <a:chExt cx="58419" cy="768220"/>
              </a:xfrm>
            </p:grpSpPr>
            <p:cxnSp>
              <p:nvCxnSpPr>
                <p:cNvPr id="191" name="Connector: Curved 190"/>
                <p:cNvCxnSpPr>
                  <a:stCxn id="181" idx="1"/>
                  <a:endCxn id="182" idx="1"/>
                </p:cNvCxnSpPr>
                <p:nvPr/>
              </p:nvCxnSpPr>
              <p:spPr>
                <a:xfrm rot="10800000">
                  <a:off x="1190898" y="3138427"/>
                  <a:ext cx="12700" cy="768220"/>
                </a:xfrm>
                <a:prstGeom prst="curvedConnector3">
                  <a:avLst>
                    <a:gd name="adj1" fmla="val 2950000"/>
                  </a:avLst>
                </a:prstGeom>
                <a:ln w="19050">
                  <a:solidFill>
                    <a:schemeClr val="accent5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Connector: Curved 191"/>
                <p:cNvCxnSpPr>
                  <a:stCxn id="182" idx="3"/>
                  <a:endCxn id="181" idx="3"/>
                </p:cNvCxnSpPr>
                <p:nvPr/>
              </p:nvCxnSpPr>
              <p:spPr>
                <a:xfrm>
                  <a:off x="1236617" y="3138427"/>
                  <a:ext cx="12700" cy="768220"/>
                </a:xfrm>
                <a:prstGeom prst="curvedConnector3">
                  <a:avLst>
                    <a:gd name="adj1" fmla="val 3000000"/>
                  </a:avLst>
                </a:prstGeom>
                <a:ln w="19050">
                  <a:solidFill>
                    <a:schemeClr val="accent5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7" name="Group 176"/>
              <p:cNvGrpSpPr/>
              <p:nvPr/>
            </p:nvGrpSpPr>
            <p:grpSpPr>
              <a:xfrm>
                <a:off x="1190898" y="2692608"/>
                <a:ext cx="58419" cy="1311758"/>
                <a:chOff x="5889186" y="1248788"/>
                <a:chExt cx="58419" cy="1311758"/>
              </a:xfrm>
            </p:grpSpPr>
            <p:cxnSp>
              <p:nvCxnSpPr>
                <p:cNvPr id="187" name="Connector: Curved 186"/>
                <p:cNvCxnSpPr>
                  <a:stCxn id="189" idx="1"/>
                  <a:endCxn id="190" idx="1"/>
                </p:cNvCxnSpPr>
                <p:nvPr/>
              </p:nvCxnSpPr>
              <p:spPr>
                <a:xfrm rot="10800000">
                  <a:off x="5889186" y="1346507"/>
                  <a:ext cx="12700" cy="1116320"/>
                </a:xfrm>
                <a:prstGeom prst="curvedConnector3">
                  <a:avLst>
                    <a:gd name="adj1" fmla="val 4300000"/>
                  </a:avLst>
                </a:prstGeom>
                <a:ln w="19050">
                  <a:solidFill>
                    <a:schemeClr val="accent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8" name="Connector: Curved 187"/>
                <p:cNvCxnSpPr>
                  <a:stCxn id="190" idx="3"/>
                  <a:endCxn id="189" idx="3"/>
                </p:cNvCxnSpPr>
                <p:nvPr/>
              </p:nvCxnSpPr>
              <p:spPr>
                <a:xfrm>
                  <a:off x="5934905" y="1346507"/>
                  <a:ext cx="12700" cy="1116320"/>
                </a:xfrm>
                <a:prstGeom prst="curvedConnector3">
                  <a:avLst>
                    <a:gd name="adj1" fmla="val 4300000"/>
                  </a:avLst>
                </a:prstGeom>
                <a:ln w="19050">
                  <a:solidFill>
                    <a:schemeClr val="accent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9" name="Google Shape;898;p88"/>
                <p:cNvSpPr txBox="1"/>
                <p:nvPr/>
              </p:nvSpPr>
              <p:spPr>
                <a:xfrm>
                  <a:off x="5889186" y="2365108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  <p:sp>
              <p:nvSpPr>
                <p:cNvPr id="190" name="Google Shape;898;p88"/>
                <p:cNvSpPr txBox="1"/>
                <p:nvPr/>
              </p:nvSpPr>
              <p:spPr>
                <a:xfrm>
                  <a:off x="5889186" y="1248788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</p:grpSp>
          <p:sp>
            <p:nvSpPr>
              <p:cNvPr id="178" name="Oval 177"/>
              <p:cNvSpPr/>
              <p:nvPr/>
            </p:nvSpPr>
            <p:spPr>
              <a:xfrm>
                <a:off x="388697" y="2188023"/>
                <a:ext cx="1695840" cy="1807446"/>
              </a:xfrm>
              <a:prstGeom prst="ellipse">
                <a:avLst/>
              </a:prstGeom>
              <a:solidFill>
                <a:schemeClr val="bg1">
                  <a:alpha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+mj-lt"/>
                </a:endParaRPr>
              </a:p>
            </p:txBody>
          </p:sp>
          <p:grpSp>
            <p:nvGrpSpPr>
              <p:cNvPr id="179" name="Group 178"/>
              <p:cNvGrpSpPr/>
              <p:nvPr/>
            </p:nvGrpSpPr>
            <p:grpSpPr>
              <a:xfrm>
                <a:off x="1190898" y="2188023"/>
                <a:ext cx="58419" cy="1816343"/>
                <a:chOff x="7482841" y="2111311"/>
                <a:chExt cx="58419" cy="1816343"/>
              </a:xfrm>
            </p:grpSpPr>
            <p:cxnSp>
              <p:nvCxnSpPr>
                <p:cNvPr id="183" name="Connector: Curved 182"/>
                <p:cNvCxnSpPr>
                  <a:stCxn id="185" idx="1"/>
                  <a:endCxn id="186" idx="1"/>
                </p:cNvCxnSpPr>
                <p:nvPr/>
              </p:nvCxnSpPr>
              <p:spPr>
                <a:xfrm rot="10800000">
                  <a:off x="7482841" y="2209031"/>
                  <a:ext cx="12700" cy="1620905"/>
                </a:xfrm>
                <a:prstGeom prst="curvedConnector3">
                  <a:avLst>
                    <a:gd name="adj1" fmla="val 5850000"/>
                  </a:avLst>
                </a:prstGeom>
                <a:ln w="19050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4" name="Connector: Curved 183"/>
                <p:cNvCxnSpPr>
                  <a:stCxn id="186" idx="3"/>
                  <a:endCxn id="185" idx="3"/>
                </p:cNvCxnSpPr>
                <p:nvPr/>
              </p:nvCxnSpPr>
              <p:spPr>
                <a:xfrm>
                  <a:off x="7528560" y="2209030"/>
                  <a:ext cx="12700" cy="1620905"/>
                </a:xfrm>
                <a:prstGeom prst="curvedConnector3">
                  <a:avLst>
                    <a:gd name="adj1" fmla="val 6300000"/>
                  </a:avLst>
                </a:prstGeom>
                <a:ln w="19050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5" name="Google Shape;898;p88"/>
                <p:cNvSpPr txBox="1"/>
                <p:nvPr/>
              </p:nvSpPr>
              <p:spPr>
                <a:xfrm>
                  <a:off x="7482841" y="3732216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  <p:sp>
              <p:nvSpPr>
                <p:cNvPr id="186" name="Google Shape;898;p88"/>
                <p:cNvSpPr txBox="1"/>
                <p:nvPr/>
              </p:nvSpPr>
              <p:spPr>
                <a:xfrm>
                  <a:off x="7482841" y="2111311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</p:grpSp>
          <p:grpSp>
            <p:nvGrpSpPr>
              <p:cNvPr id="180" name="Group 179"/>
              <p:cNvGrpSpPr/>
              <p:nvPr/>
            </p:nvGrpSpPr>
            <p:grpSpPr>
              <a:xfrm>
                <a:off x="1190898" y="3040708"/>
                <a:ext cx="45719" cy="963658"/>
                <a:chOff x="5501641" y="2963996"/>
                <a:chExt cx="45719" cy="963658"/>
              </a:xfrm>
            </p:grpSpPr>
            <p:sp>
              <p:nvSpPr>
                <p:cNvPr id="181" name="Google Shape;898;p88"/>
                <p:cNvSpPr txBox="1"/>
                <p:nvPr/>
              </p:nvSpPr>
              <p:spPr>
                <a:xfrm>
                  <a:off x="5501641" y="3732216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  <p:sp>
              <p:nvSpPr>
                <p:cNvPr id="182" name="Google Shape;898;p88"/>
                <p:cNvSpPr txBox="1"/>
                <p:nvPr/>
              </p:nvSpPr>
              <p:spPr>
                <a:xfrm>
                  <a:off x="5501641" y="2963996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</p:grpSp>
        </p:grpSp>
        <p:sp>
          <p:nvSpPr>
            <p:cNvPr id="193" name="Google Shape;898;p88"/>
            <p:cNvSpPr txBox="1"/>
            <p:nvPr/>
          </p:nvSpPr>
          <p:spPr>
            <a:xfrm>
              <a:off x="7436418" y="279815"/>
              <a:ext cx="668161" cy="1069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4" tIns="9144" rIns="9144" bIns="9144" anchor="t" anchorCtr="0">
              <a:spAutoFit/>
            </a:bodyPr>
            <a:lstStyle/>
            <a:p>
              <a:pPr marR="0" lvl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500" b="1" dirty="0">
                  <a:solidFill>
                    <a:schemeClr val="accent4"/>
                  </a:solidFill>
                  <a:latin typeface="+mj-lt"/>
                  <a:ea typeface="Montserrat"/>
                  <a:cs typeface="+mj-lt"/>
                  <a:sym typeface="Montserrat"/>
                </a:rPr>
                <a:t>Maintain</a:t>
              </a:r>
              <a:endParaRPr lang="en-US" sz="500" b="1" dirty="0">
                <a:solidFill>
                  <a:schemeClr val="accent4"/>
                </a:solidFill>
                <a:latin typeface="+mj-lt"/>
                <a:ea typeface="Montserrat"/>
                <a:cs typeface="+mj-lt"/>
                <a:sym typeface="Montserrat"/>
              </a:endParaRPr>
            </a:p>
          </p:txBody>
        </p:sp>
      </p:grpSp>
      <p:sp>
        <p:nvSpPr>
          <p:cNvPr id="56" name="Google Shape;898;p88"/>
          <p:cNvSpPr txBox="1"/>
          <p:nvPr/>
        </p:nvSpPr>
        <p:spPr>
          <a:xfrm>
            <a:off x="604360" y="1554415"/>
            <a:ext cx="2684542" cy="903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The figure for input data variable </a:t>
            </a:r>
            <a:r>
              <a:rPr lang="en-US" sz="1000" b="1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X1</a:t>
            </a: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 illustrates this. Since it is common practice to normalize input data before feeding it to a model, it’s important to track distributions.</a:t>
            </a:r>
            <a:endParaRPr lang="en-US" sz="10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</p:spTree>
  </p:cSld>
  <p:clrMapOvr>
    <a:masterClrMapping/>
  </p:clrMapOvr>
  <p:transition spd="med">
    <p:fade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itle 6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Feedback</a:t>
            </a:r>
            <a:endParaRPr lang="en-US" dirty="0"/>
          </a:p>
        </p:txBody>
      </p:sp>
      <p:grpSp>
        <p:nvGrpSpPr>
          <p:cNvPr id="88" name="Group 87"/>
          <p:cNvGrpSpPr/>
          <p:nvPr/>
        </p:nvGrpSpPr>
        <p:grpSpPr>
          <a:xfrm>
            <a:off x="7331103" y="141172"/>
            <a:ext cx="914400" cy="914400"/>
            <a:chOff x="7331103" y="141172"/>
            <a:chExt cx="914400" cy="914400"/>
          </a:xfrm>
        </p:grpSpPr>
        <p:grpSp>
          <p:nvGrpSpPr>
            <p:cNvPr id="108" name="Group 107"/>
            <p:cNvGrpSpPr/>
            <p:nvPr/>
          </p:nvGrpSpPr>
          <p:grpSpPr>
            <a:xfrm>
              <a:off x="7331103" y="141172"/>
              <a:ext cx="914400" cy="914400"/>
              <a:chOff x="388697" y="2188023"/>
              <a:chExt cx="1695840" cy="1816343"/>
            </a:xfrm>
          </p:grpSpPr>
          <p:grpSp>
            <p:nvGrpSpPr>
              <p:cNvPr id="109" name="Group 108"/>
              <p:cNvGrpSpPr/>
              <p:nvPr/>
            </p:nvGrpSpPr>
            <p:grpSpPr>
              <a:xfrm>
                <a:off x="1190898" y="3138427"/>
                <a:ext cx="58419" cy="768220"/>
                <a:chOff x="1190898" y="3138427"/>
                <a:chExt cx="58419" cy="768220"/>
              </a:xfrm>
            </p:grpSpPr>
            <p:cxnSp>
              <p:nvCxnSpPr>
                <p:cNvPr id="137" name="Connector: Curved 136"/>
                <p:cNvCxnSpPr>
                  <a:stCxn id="127" idx="1"/>
                  <a:endCxn id="128" idx="1"/>
                </p:cNvCxnSpPr>
                <p:nvPr/>
              </p:nvCxnSpPr>
              <p:spPr>
                <a:xfrm rot="10800000">
                  <a:off x="1190898" y="3138427"/>
                  <a:ext cx="12700" cy="768220"/>
                </a:xfrm>
                <a:prstGeom prst="curvedConnector3">
                  <a:avLst>
                    <a:gd name="adj1" fmla="val 2950000"/>
                  </a:avLst>
                </a:prstGeom>
                <a:ln w="19050">
                  <a:solidFill>
                    <a:schemeClr val="accent5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8" name="Connector: Curved 137"/>
                <p:cNvCxnSpPr>
                  <a:stCxn id="128" idx="3"/>
                  <a:endCxn id="127" idx="3"/>
                </p:cNvCxnSpPr>
                <p:nvPr/>
              </p:nvCxnSpPr>
              <p:spPr>
                <a:xfrm>
                  <a:off x="1236617" y="3138427"/>
                  <a:ext cx="12700" cy="768220"/>
                </a:xfrm>
                <a:prstGeom prst="curvedConnector3">
                  <a:avLst>
                    <a:gd name="adj1" fmla="val 3000000"/>
                  </a:avLst>
                </a:prstGeom>
                <a:ln w="19050">
                  <a:solidFill>
                    <a:schemeClr val="accent5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0" name="Group 109"/>
              <p:cNvGrpSpPr/>
              <p:nvPr/>
            </p:nvGrpSpPr>
            <p:grpSpPr>
              <a:xfrm>
                <a:off x="1190898" y="2692608"/>
                <a:ext cx="58419" cy="1311758"/>
                <a:chOff x="5889186" y="1248788"/>
                <a:chExt cx="58419" cy="1311758"/>
              </a:xfrm>
            </p:grpSpPr>
            <p:cxnSp>
              <p:nvCxnSpPr>
                <p:cNvPr id="133" name="Connector: Curved 132"/>
                <p:cNvCxnSpPr>
                  <a:stCxn id="135" idx="1"/>
                  <a:endCxn id="136" idx="1"/>
                </p:cNvCxnSpPr>
                <p:nvPr/>
              </p:nvCxnSpPr>
              <p:spPr>
                <a:xfrm rot="10800000">
                  <a:off x="5889186" y="1346507"/>
                  <a:ext cx="12700" cy="1116320"/>
                </a:xfrm>
                <a:prstGeom prst="curvedConnector3">
                  <a:avLst>
                    <a:gd name="adj1" fmla="val 4300000"/>
                  </a:avLst>
                </a:prstGeom>
                <a:ln w="19050">
                  <a:solidFill>
                    <a:schemeClr val="accent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" name="Connector: Curved 133"/>
                <p:cNvCxnSpPr>
                  <a:stCxn id="136" idx="3"/>
                  <a:endCxn id="135" idx="3"/>
                </p:cNvCxnSpPr>
                <p:nvPr/>
              </p:nvCxnSpPr>
              <p:spPr>
                <a:xfrm>
                  <a:off x="5934905" y="1346507"/>
                  <a:ext cx="12700" cy="1116320"/>
                </a:xfrm>
                <a:prstGeom prst="curvedConnector3">
                  <a:avLst>
                    <a:gd name="adj1" fmla="val 4300000"/>
                  </a:avLst>
                </a:prstGeom>
                <a:ln w="19050">
                  <a:solidFill>
                    <a:schemeClr val="accent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5" name="Google Shape;898;p88"/>
                <p:cNvSpPr txBox="1"/>
                <p:nvPr/>
              </p:nvSpPr>
              <p:spPr>
                <a:xfrm>
                  <a:off x="5889186" y="2365108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  <p:sp>
              <p:nvSpPr>
                <p:cNvPr id="136" name="Google Shape;898;p88"/>
                <p:cNvSpPr txBox="1"/>
                <p:nvPr/>
              </p:nvSpPr>
              <p:spPr>
                <a:xfrm>
                  <a:off x="5889186" y="1248788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</p:grpSp>
          <p:sp>
            <p:nvSpPr>
              <p:cNvPr id="111" name="Oval 110"/>
              <p:cNvSpPr/>
              <p:nvPr/>
            </p:nvSpPr>
            <p:spPr>
              <a:xfrm>
                <a:off x="388697" y="2188023"/>
                <a:ext cx="1695840" cy="1807446"/>
              </a:xfrm>
              <a:prstGeom prst="ellipse">
                <a:avLst/>
              </a:prstGeom>
              <a:solidFill>
                <a:schemeClr val="bg1">
                  <a:alpha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+mj-lt"/>
                </a:endParaRPr>
              </a:p>
            </p:txBody>
          </p:sp>
          <p:grpSp>
            <p:nvGrpSpPr>
              <p:cNvPr id="112" name="Group 111"/>
              <p:cNvGrpSpPr/>
              <p:nvPr/>
            </p:nvGrpSpPr>
            <p:grpSpPr>
              <a:xfrm>
                <a:off x="1190898" y="2188023"/>
                <a:ext cx="58419" cy="1816343"/>
                <a:chOff x="7482841" y="2111311"/>
                <a:chExt cx="58419" cy="1816343"/>
              </a:xfrm>
            </p:grpSpPr>
            <p:cxnSp>
              <p:nvCxnSpPr>
                <p:cNvPr id="129" name="Connector: Curved 128"/>
                <p:cNvCxnSpPr>
                  <a:stCxn id="131" idx="1"/>
                  <a:endCxn id="132" idx="1"/>
                </p:cNvCxnSpPr>
                <p:nvPr/>
              </p:nvCxnSpPr>
              <p:spPr>
                <a:xfrm rot="10800000">
                  <a:off x="7482841" y="2209031"/>
                  <a:ext cx="12700" cy="1620905"/>
                </a:xfrm>
                <a:prstGeom prst="curvedConnector3">
                  <a:avLst>
                    <a:gd name="adj1" fmla="val 5850000"/>
                  </a:avLst>
                </a:prstGeom>
                <a:ln w="19050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Connector: Curved 129"/>
                <p:cNvCxnSpPr>
                  <a:stCxn id="132" idx="3"/>
                  <a:endCxn id="131" idx="3"/>
                </p:cNvCxnSpPr>
                <p:nvPr/>
              </p:nvCxnSpPr>
              <p:spPr>
                <a:xfrm>
                  <a:off x="7528560" y="2209030"/>
                  <a:ext cx="12700" cy="1620905"/>
                </a:xfrm>
                <a:prstGeom prst="curvedConnector3">
                  <a:avLst>
                    <a:gd name="adj1" fmla="val 6300000"/>
                  </a:avLst>
                </a:prstGeom>
                <a:ln w="19050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1" name="Google Shape;898;p88"/>
                <p:cNvSpPr txBox="1"/>
                <p:nvPr/>
              </p:nvSpPr>
              <p:spPr>
                <a:xfrm>
                  <a:off x="7482841" y="3732216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  <p:sp>
              <p:nvSpPr>
                <p:cNvPr id="132" name="Google Shape;898;p88"/>
                <p:cNvSpPr txBox="1"/>
                <p:nvPr/>
              </p:nvSpPr>
              <p:spPr>
                <a:xfrm>
                  <a:off x="7482841" y="2111311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</p:grpSp>
          <p:grpSp>
            <p:nvGrpSpPr>
              <p:cNvPr id="116" name="Group 115"/>
              <p:cNvGrpSpPr/>
              <p:nvPr/>
            </p:nvGrpSpPr>
            <p:grpSpPr>
              <a:xfrm>
                <a:off x="1190898" y="3040708"/>
                <a:ext cx="45719" cy="963658"/>
                <a:chOff x="5501641" y="2963996"/>
                <a:chExt cx="45719" cy="963658"/>
              </a:xfrm>
            </p:grpSpPr>
            <p:sp>
              <p:nvSpPr>
                <p:cNvPr id="127" name="Google Shape;898;p88"/>
                <p:cNvSpPr txBox="1"/>
                <p:nvPr/>
              </p:nvSpPr>
              <p:spPr>
                <a:xfrm>
                  <a:off x="5501641" y="3732216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  <p:sp>
              <p:nvSpPr>
                <p:cNvPr id="128" name="Google Shape;898;p88"/>
                <p:cNvSpPr txBox="1"/>
                <p:nvPr/>
              </p:nvSpPr>
              <p:spPr>
                <a:xfrm>
                  <a:off x="5501641" y="2963996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</p:grpSp>
        </p:grpSp>
        <p:sp>
          <p:nvSpPr>
            <p:cNvPr id="139" name="Google Shape;898;p88"/>
            <p:cNvSpPr txBox="1"/>
            <p:nvPr/>
          </p:nvSpPr>
          <p:spPr>
            <a:xfrm>
              <a:off x="7436418" y="279815"/>
              <a:ext cx="668161" cy="1069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4" tIns="9144" rIns="9144" bIns="9144" anchor="t" anchorCtr="0">
              <a:spAutoFit/>
            </a:bodyPr>
            <a:lstStyle/>
            <a:p>
              <a:pPr marR="0" lvl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500" b="1" dirty="0">
                  <a:solidFill>
                    <a:schemeClr val="accent4"/>
                  </a:solidFill>
                  <a:latin typeface="+mj-lt"/>
                  <a:ea typeface="Montserrat"/>
                  <a:cs typeface="+mj-lt"/>
                  <a:sym typeface="Montserrat"/>
                </a:rPr>
                <a:t>Maintain</a:t>
              </a:r>
              <a:endParaRPr lang="en-US" sz="500" b="1" dirty="0">
                <a:solidFill>
                  <a:schemeClr val="accent4"/>
                </a:solidFill>
                <a:latin typeface="+mj-lt"/>
                <a:ea typeface="Montserrat"/>
                <a:cs typeface="+mj-lt"/>
                <a:sym typeface="Montserrat"/>
              </a:endParaRPr>
            </a:p>
          </p:txBody>
        </p:sp>
      </p:grpSp>
    </p:spTree>
  </p:cSld>
  <p:clrMapOvr>
    <a:masterClrMapping/>
  </p:clrMapOvr>
  <p:transition spd="med">
    <p:fade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itle 6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Feedback</a:t>
            </a:r>
            <a:endParaRPr lang="en-US" dirty="0"/>
          </a:p>
        </p:txBody>
      </p:sp>
      <p:sp>
        <p:nvSpPr>
          <p:cNvPr id="102" name="Google Shape;898;p88"/>
          <p:cNvSpPr txBox="1"/>
          <p:nvPr/>
        </p:nvSpPr>
        <p:spPr>
          <a:xfrm>
            <a:off x="604755" y="911209"/>
            <a:ext cx="5352260" cy="372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In order to gauge the effectiveness of a model, many AI </a:t>
            </a:r>
            <a:r>
              <a:rPr lang="en-US" sz="1000" b="1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systems have a method for obtaining user feedback </a:t>
            </a: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built in.</a:t>
            </a:r>
            <a:endParaRPr lang="en-US" sz="1000" b="1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grpSp>
        <p:nvGrpSpPr>
          <p:cNvPr id="88" name="Group 87"/>
          <p:cNvGrpSpPr/>
          <p:nvPr/>
        </p:nvGrpSpPr>
        <p:grpSpPr>
          <a:xfrm>
            <a:off x="7331103" y="141172"/>
            <a:ext cx="914400" cy="914400"/>
            <a:chOff x="7331103" y="141172"/>
            <a:chExt cx="914400" cy="914400"/>
          </a:xfrm>
        </p:grpSpPr>
        <p:grpSp>
          <p:nvGrpSpPr>
            <p:cNvPr id="108" name="Group 107"/>
            <p:cNvGrpSpPr/>
            <p:nvPr/>
          </p:nvGrpSpPr>
          <p:grpSpPr>
            <a:xfrm>
              <a:off x="7331103" y="141172"/>
              <a:ext cx="914400" cy="914400"/>
              <a:chOff x="388697" y="2188023"/>
              <a:chExt cx="1695840" cy="1816343"/>
            </a:xfrm>
          </p:grpSpPr>
          <p:grpSp>
            <p:nvGrpSpPr>
              <p:cNvPr id="109" name="Group 108"/>
              <p:cNvGrpSpPr/>
              <p:nvPr/>
            </p:nvGrpSpPr>
            <p:grpSpPr>
              <a:xfrm>
                <a:off x="1190898" y="3138427"/>
                <a:ext cx="58419" cy="768220"/>
                <a:chOff x="1190898" y="3138427"/>
                <a:chExt cx="58419" cy="768220"/>
              </a:xfrm>
            </p:grpSpPr>
            <p:cxnSp>
              <p:nvCxnSpPr>
                <p:cNvPr id="137" name="Connector: Curved 136"/>
                <p:cNvCxnSpPr>
                  <a:stCxn id="127" idx="1"/>
                  <a:endCxn id="128" idx="1"/>
                </p:cNvCxnSpPr>
                <p:nvPr/>
              </p:nvCxnSpPr>
              <p:spPr>
                <a:xfrm rot="10800000">
                  <a:off x="1190898" y="3138427"/>
                  <a:ext cx="12700" cy="768220"/>
                </a:xfrm>
                <a:prstGeom prst="curvedConnector3">
                  <a:avLst>
                    <a:gd name="adj1" fmla="val 2950000"/>
                  </a:avLst>
                </a:prstGeom>
                <a:ln w="19050">
                  <a:solidFill>
                    <a:schemeClr val="accent5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8" name="Connector: Curved 137"/>
                <p:cNvCxnSpPr>
                  <a:stCxn id="128" idx="3"/>
                  <a:endCxn id="127" idx="3"/>
                </p:cNvCxnSpPr>
                <p:nvPr/>
              </p:nvCxnSpPr>
              <p:spPr>
                <a:xfrm>
                  <a:off x="1236617" y="3138427"/>
                  <a:ext cx="12700" cy="768220"/>
                </a:xfrm>
                <a:prstGeom prst="curvedConnector3">
                  <a:avLst>
                    <a:gd name="adj1" fmla="val 3000000"/>
                  </a:avLst>
                </a:prstGeom>
                <a:ln w="19050">
                  <a:solidFill>
                    <a:schemeClr val="accent5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0" name="Group 109"/>
              <p:cNvGrpSpPr/>
              <p:nvPr/>
            </p:nvGrpSpPr>
            <p:grpSpPr>
              <a:xfrm>
                <a:off x="1190898" y="2692608"/>
                <a:ext cx="58419" cy="1311758"/>
                <a:chOff x="5889186" y="1248788"/>
                <a:chExt cx="58419" cy="1311758"/>
              </a:xfrm>
            </p:grpSpPr>
            <p:cxnSp>
              <p:nvCxnSpPr>
                <p:cNvPr id="133" name="Connector: Curved 132"/>
                <p:cNvCxnSpPr>
                  <a:stCxn id="135" idx="1"/>
                  <a:endCxn id="136" idx="1"/>
                </p:cNvCxnSpPr>
                <p:nvPr/>
              </p:nvCxnSpPr>
              <p:spPr>
                <a:xfrm rot="10800000">
                  <a:off x="5889186" y="1346507"/>
                  <a:ext cx="12700" cy="1116320"/>
                </a:xfrm>
                <a:prstGeom prst="curvedConnector3">
                  <a:avLst>
                    <a:gd name="adj1" fmla="val 4300000"/>
                  </a:avLst>
                </a:prstGeom>
                <a:ln w="19050">
                  <a:solidFill>
                    <a:schemeClr val="accent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" name="Connector: Curved 133"/>
                <p:cNvCxnSpPr>
                  <a:stCxn id="136" idx="3"/>
                  <a:endCxn id="135" idx="3"/>
                </p:cNvCxnSpPr>
                <p:nvPr/>
              </p:nvCxnSpPr>
              <p:spPr>
                <a:xfrm>
                  <a:off x="5934905" y="1346507"/>
                  <a:ext cx="12700" cy="1116320"/>
                </a:xfrm>
                <a:prstGeom prst="curvedConnector3">
                  <a:avLst>
                    <a:gd name="adj1" fmla="val 4300000"/>
                  </a:avLst>
                </a:prstGeom>
                <a:ln w="19050">
                  <a:solidFill>
                    <a:schemeClr val="accent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5" name="Google Shape;898;p88"/>
                <p:cNvSpPr txBox="1"/>
                <p:nvPr/>
              </p:nvSpPr>
              <p:spPr>
                <a:xfrm>
                  <a:off x="5889186" y="2365108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  <p:sp>
              <p:nvSpPr>
                <p:cNvPr id="136" name="Google Shape;898;p88"/>
                <p:cNvSpPr txBox="1"/>
                <p:nvPr/>
              </p:nvSpPr>
              <p:spPr>
                <a:xfrm>
                  <a:off x="5889186" y="1248788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</p:grpSp>
          <p:sp>
            <p:nvSpPr>
              <p:cNvPr id="111" name="Oval 110"/>
              <p:cNvSpPr/>
              <p:nvPr/>
            </p:nvSpPr>
            <p:spPr>
              <a:xfrm>
                <a:off x="388697" y="2188023"/>
                <a:ext cx="1695840" cy="1807446"/>
              </a:xfrm>
              <a:prstGeom prst="ellipse">
                <a:avLst/>
              </a:prstGeom>
              <a:solidFill>
                <a:schemeClr val="bg1">
                  <a:alpha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+mj-lt"/>
                </a:endParaRPr>
              </a:p>
            </p:txBody>
          </p:sp>
          <p:grpSp>
            <p:nvGrpSpPr>
              <p:cNvPr id="112" name="Group 111"/>
              <p:cNvGrpSpPr/>
              <p:nvPr/>
            </p:nvGrpSpPr>
            <p:grpSpPr>
              <a:xfrm>
                <a:off x="1190898" y="2188023"/>
                <a:ext cx="58419" cy="1816343"/>
                <a:chOff x="7482841" y="2111311"/>
                <a:chExt cx="58419" cy="1816343"/>
              </a:xfrm>
            </p:grpSpPr>
            <p:cxnSp>
              <p:nvCxnSpPr>
                <p:cNvPr id="129" name="Connector: Curved 128"/>
                <p:cNvCxnSpPr>
                  <a:stCxn id="131" idx="1"/>
                  <a:endCxn id="132" idx="1"/>
                </p:cNvCxnSpPr>
                <p:nvPr/>
              </p:nvCxnSpPr>
              <p:spPr>
                <a:xfrm rot="10800000">
                  <a:off x="7482841" y="2209031"/>
                  <a:ext cx="12700" cy="1620905"/>
                </a:xfrm>
                <a:prstGeom prst="curvedConnector3">
                  <a:avLst>
                    <a:gd name="adj1" fmla="val 5850000"/>
                  </a:avLst>
                </a:prstGeom>
                <a:ln w="19050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Connector: Curved 129"/>
                <p:cNvCxnSpPr>
                  <a:stCxn id="132" idx="3"/>
                  <a:endCxn id="131" idx="3"/>
                </p:cNvCxnSpPr>
                <p:nvPr/>
              </p:nvCxnSpPr>
              <p:spPr>
                <a:xfrm>
                  <a:off x="7528560" y="2209030"/>
                  <a:ext cx="12700" cy="1620905"/>
                </a:xfrm>
                <a:prstGeom prst="curvedConnector3">
                  <a:avLst>
                    <a:gd name="adj1" fmla="val 6300000"/>
                  </a:avLst>
                </a:prstGeom>
                <a:ln w="19050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1" name="Google Shape;898;p88"/>
                <p:cNvSpPr txBox="1"/>
                <p:nvPr/>
              </p:nvSpPr>
              <p:spPr>
                <a:xfrm>
                  <a:off x="7482841" y="3732216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  <p:sp>
              <p:nvSpPr>
                <p:cNvPr id="132" name="Google Shape;898;p88"/>
                <p:cNvSpPr txBox="1"/>
                <p:nvPr/>
              </p:nvSpPr>
              <p:spPr>
                <a:xfrm>
                  <a:off x="7482841" y="2111311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</p:grpSp>
          <p:grpSp>
            <p:nvGrpSpPr>
              <p:cNvPr id="116" name="Group 115"/>
              <p:cNvGrpSpPr/>
              <p:nvPr/>
            </p:nvGrpSpPr>
            <p:grpSpPr>
              <a:xfrm>
                <a:off x="1190898" y="3040708"/>
                <a:ext cx="45719" cy="963658"/>
                <a:chOff x="5501641" y="2963996"/>
                <a:chExt cx="45719" cy="963658"/>
              </a:xfrm>
            </p:grpSpPr>
            <p:sp>
              <p:nvSpPr>
                <p:cNvPr id="127" name="Google Shape;898;p88"/>
                <p:cNvSpPr txBox="1"/>
                <p:nvPr/>
              </p:nvSpPr>
              <p:spPr>
                <a:xfrm>
                  <a:off x="5501641" y="3732216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  <p:sp>
              <p:nvSpPr>
                <p:cNvPr id="128" name="Google Shape;898;p88"/>
                <p:cNvSpPr txBox="1"/>
                <p:nvPr/>
              </p:nvSpPr>
              <p:spPr>
                <a:xfrm>
                  <a:off x="5501641" y="2963996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</p:grpSp>
        </p:grpSp>
        <p:sp>
          <p:nvSpPr>
            <p:cNvPr id="139" name="Google Shape;898;p88"/>
            <p:cNvSpPr txBox="1"/>
            <p:nvPr/>
          </p:nvSpPr>
          <p:spPr>
            <a:xfrm>
              <a:off x="7436418" y="279815"/>
              <a:ext cx="668161" cy="1069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4" tIns="9144" rIns="9144" bIns="9144" anchor="t" anchorCtr="0">
              <a:spAutoFit/>
            </a:bodyPr>
            <a:lstStyle/>
            <a:p>
              <a:pPr marR="0" lvl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500" b="1" dirty="0">
                  <a:solidFill>
                    <a:schemeClr val="accent4"/>
                  </a:solidFill>
                  <a:latin typeface="+mj-lt"/>
                  <a:ea typeface="Montserrat"/>
                  <a:cs typeface="+mj-lt"/>
                  <a:sym typeface="Montserrat"/>
                </a:rPr>
                <a:t>Maintain</a:t>
              </a:r>
              <a:endParaRPr lang="en-US" sz="500" b="1" dirty="0">
                <a:solidFill>
                  <a:schemeClr val="accent4"/>
                </a:solidFill>
                <a:latin typeface="+mj-lt"/>
                <a:ea typeface="Montserrat"/>
                <a:cs typeface="+mj-lt"/>
                <a:sym typeface="Montserrat"/>
              </a:endParaRPr>
            </a:p>
          </p:txBody>
        </p:sp>
      </p:grpSp>
    </p:spTree>
  </p:cSld>
  <p:clrMapOvr>
    <a:masterClrMapping/>
  </p:clrMapOvr>
  <p:transition spd="med">
    <p:fade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 descr="Thumbs up sign with solid fill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336731" y="3398180"/>
            <a:ext cx="514238" cy="514238"/>
          </a:xfrm>
          <a:prstGeom prst="rect">
            <a:avLst/>
          </a:prstGeom>
        </p:spPr>
      </p:pic>
      <p:pic>
        <p:nvPicPr>
          <p:cNvPr id="6" name="Graphic 5" descr="Thumbs Down with solid fill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73200" y="3397539"/>
            <a:ext cx="514238" cy="514238"/>
          </a:xfrm>
          <a:prstGeom prst="rect">
            <a:avLst/>
          </a:prstGeom>
        </p:spPr>
      </p:pic>
      <p:cxnSp>
        <p:nvCxnSpPr>
          <p:cNvPr id="79" name="Straight Connector 78"/>
          <p:cNvCxnSpPr/>
          <p:nvPr/>
        </p:nvCxnSpPr>
        <p:spPr>
          <a:xfrm flipH="1">
            <a:off x="1850969" y="3400619"/>
            <a:ext cx="142192" cy="423505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itle 6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Feedback</a:t>
            </a:r>
            <a:endParaRPr lang="en-US" dirty="0"/>
          </a:p>
        </p:txBody>
      </p:sp>
      <p:sp>
        <p:nvSpPr>
          <p:cNvPr id="102" name="Google Shape;898;p88"/>
          <p:cNvSpPr txBox="1"/>
          <p:nvPr/>
        </p:nvSpPr>
        <p:spPr>
          <a:xfrm>
            <a:off x="604755" y="911209"/>
            <a:ext cx="5352260" cy="372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In order to gauge the effectiveness of a model, many AI </a:t>
            </a:r>
            <a:r>
              <a:rPr lang="en-US" sz="1000" b="1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systems have a method for obtaining user feedback </a:t>
            </a: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built in.</a:t>
            </a:r>
            <a:endParaRPr lang="en-US" sz="1000" b="1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sp>
        <p:nvSpPr>
          <p:cNvPr id="104" name="Google Shape;898;p88"/>
          <p:cNvSpPr txBox="1"/>
          <p:nvPr/>
        </p:nvSpPr>
        <p:spPr>
          <a:xfrm>
            <a:off x="604755" y="1752019"/>
            <a:ext cx="2684542" cy="1434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A common feature is the </a:t>
            </a:r>
            <a:r>
              <a:rPr lang="en-US" sz="1000" b="1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thumbs-up or thumbs-down </a:t>
            </a: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buttons available </a:t>
            </a:r>
            <a:r>
              <a:rPr lang="en-US" sz="1000" b="1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on recommender systems. </a:t>
            </a: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Music and movie streaming services are heavy users of this. The proportion of feedback should be tracked, with the goal of trying to </a:t>
            </a:r>
            <a:r>
              <a:rPr lang="en-US" sz="1000" b="1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maintain as high a positive feedback proportion as possible</a:t>
            </a: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.</a:t>
            </a:r>
            <a:endParaRPr lang="en-US" sz="10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grpSp>
        <p:nvGrpSpPr>
          <p:cNvPr id="88" name="Group 87"/>
          <p:cNvGrpSpPr/>
          <p:nvPr/>
        </p:nvGrpSpPr>
        <p:grpSpPr>
          <a:xfrm>
            <a:off x="7331103" y="141172"/>
            <a:ext cx="914400" cy="914400"/>
            <a:chOff x="7331103" y="141172"/>
            <a:chExt cx="914400" cy="914400"/>
          </a:xfrm>
        </p:grpSpPr>
        <p:grpSp>
          <p:nvGrpSpPr>
            <p:cNvPr id="108" name="Group 107"/>
            <p:cNvGrpSpPr/>
            <p:nvPr/>
          </p:nvGrpSpPr>
          <p:grpSpPr>
            <a:xfrm>
              <a:off x="7331103" y="141172"/>
              <a:ext cx="914400" cy="914400"/>
              <a:chOff x="388697" y="2188023"/>
              <a:chExt cx="1695840" cy="1816343"/>
            </a:xfrm>
          </p:grpSpPr>
          <p:grpSp>
            <p:nvGrpSpPr>
              <p:cNvPr id="109" name="Group 108"/>
              <p:cNvGrpSpPr/>
              <p:nvPr/>
            </p:nvGrpSpPr>
            <p:grpSpPr>
              <a:xfrm>
                <a:off x="1190898" y="3138427"/>
                <a:ext cx="58419" cy="768220"/>
                <a:chOff x="1190898" y="3138427"/>
                <a:chExt cx="58419" cy="768220"/>
              </a:xfrm>
            </p:grpSpPr>
            <p:cxnSp>
              <p:nvCxnSpPr>
                <p:cNvPr id="137" name="Connector: Curved 136"/>
                <p:cNvCxnSpPr>
                  <a:stCxn id="127" idx="1"/>
                  <a:endCxn id="128" idx="1"/>
                </p:cNvCxnSpPr>
                <p:nvPr/>
              </p:nvCxnSpPr>
              <p:spPr>
                <a:xfrm rot="10800000">
                  <a:off x="1190898" y="3138427"/>
                  <a:ext cx="12700" cy="768220"/>
                </a:xfrm>
                <a:prstGeom prst="curvedConnector3">
                  <a:avLst>
                    <a:gd name="adj1" fmla="val 2950000"/>
                  </a:avLst>
                </a:prstGeom>
                <a:ln w="19050">
                  <a:solidFill>
                    <a:schemeClr val="accent5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8" name="Connector: Curved 137"/>
                <p:cNvCxnSpPr>
                  <a:stCxn id="128" idx="3"/>
                  <a:endCxn id="127" idx="3"/>
                </p:cNvCxnSpPr>
                <p:nvPr/>
              </p:nvCxnSpPr>
              <p:spPr>
                <a:xfrm>
                  <a:off x="1236617" y="3138427"/>
                  <a:ext cx="12700" cy="768220"/>
                </a:xfrm>
                <a:prstGeom prst="curvedConnector3">
                  <a:avLst>
                    <a:gd name="adj1" fmla="val 3000000"/>
                  </a:avLst>
                </a:prstGeom>
                <a:ln w="19050">
                  <a:solidFill>
                    <a:schemeClr val="accent5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0" name="Group 109"/>
              <p:cNvGrpSpPr/>
              <p:nvPr/>
            </p:nvGrpSpPr>
            <p:grpSpPr>
              <a:xfrm>
                <a:off x="1190898" y="2692608"/>
                <a:ext cx="58419" cy="1311758"/>
                <a:chOff x="5889186" y="1248788"/>
                <a:chExt cx="58419" cy="1311758"/>
              </a:xfrm>
            </p:grpSpPr>
            <p:cxnSp>
              <p:nvCxnSpPr>
                <p:cNvPr id="133" name="Connector: Curved 132"/>
                <p:cNvCxnSpPr>
                  <a:stCxn id="135" idx="1"/>
                  <a:endCxn id="136" idx="1"/>
                </p:cNvCxnSpPr>
                <p:nvPr/>
              </p:nvCxnSpPr>
              <p:spPr>
                <a:xfrm rot="10800000">
                  <a:off x="5889186" y="1346507"/>
                  <a:ext cx="12700" cy="1116320"/>
                </a:xfrm>
                <a:prstGeom prst="curvedConnector3">
                  <a:avLst>
                    <a:gd name="adj1" fmla="val 4300000"/>
                  </a:avLst>
                </a:prstGeom>
                <a:ln w="19050">
                  <a:solidFill>
                    <a:schemeClr val="accent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" name="Connector: Curved 133"/>
                <p:cNvCxnSpPr>
                  <a:stCxn id="136" idx="3"/>
                  <a:endCxn id="135" idx="3"/>
                </p:cNvCxnSpPr>
                <p:nvPr/>
              </p:nvCxnSpPr>
              <p:spPr>
                <a:xfrm>
                  <a:off x="5934905" y="1346507"/>
                  <a:ext cx="12700" cy="1116320"/>
                </a:xfrm>
                <a:prstGeom prst="curvedConnector3">
                  <a:avLst>
                    <a:gd name="adj1" fmla="val 4300000"/>
                  </a:avLst>
                </a:prstGeom>
                <a:ln w="19050">
                  <a:solidFill>
                    <a:schemeClr val="accent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5" name="Google Shape;898;p88"/>
                <p:cNvSpPr txBox="1"/>
                <p:nvPr/>
              </p:nvSpPr>
              <p:spPr>
                <a:xfrm>
                  <a:off x="5889186" y="2365108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  <p:sp>
              <p:nvSpPr>
                <p:cNvPr id="136" name="Google Shape;898;p88"/>
                <p:cNvSpPr txBox="1"/>
                <p:nvPr/>
              </p:nvSpPr>
              <p:spPr>
                <a:xfrm>
                  <a:off x="5889186" y="1248788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</p:grpSp>
          <p:sp>
            <p:nvSpPr>
              <p:cNvPr id="111" name="Oval 110"/>
              <p:cNvSpPr/>
              <p:nvPr/>
            </p:nvSpPr>
            <p:spPr>
              <a:xfrm>
                <a:off x="388697" y="2188023"/>
                <a:ext cx="1695840" cy="1807446"/>
              </a:xfrm>
              <a:prstGeom prst="ellipse">
                <a:avLst/>
              </a:prstGeom>
              <a:solidFill>
                <a:schemeClr val="bg1">
                  <a:alpha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+mj-lt"/>
                </a:endParaRPr>
              </a:p>
            </p:txBody>
          </p:sp>
          <p:grpSp>
            <p:nvGrpSpPr>
              <p:cNvPr id="112" name="Group 111"/>
              <p:cNvGrpSpPr/>
              <p:nvPr/>
            </p:nvGrpSpPr>
            <p:grpSpPr>
              <a:xfrm>
                <a:off x="1190898" y="2188023"/>
                <a:ext cx="58419" cy="1816343"/>
                <a:chOff x="7482841" y="2111311"/>
                <a:chExt cx="58419" cy="1816343"/>
              </a:xfrm>
            </p:grpSpPr>
            <p:cxnSp>
              <p:nvCxnSpPr>
                <p:cNvPr id="129" name="Connector: Curved 128"/>
                <p:cNvCxnSpPr>
                  <a:stCxn id="131" idx="1"/>
                  <a:endCxn id="132" idx="1"/>
                </p:cNvCxnSpPr>
                <p:nvPr/>
              </p:nvCxnSpPr>
              <p:spPr>
                <a:xfrm rot="10800000">
                  <a:off x="7482841" y="2209031"/>
                  <a:ext cx="12700" cy="1620905"/>
                </a:xfrm>
                <a:prstGeom prst="curvedConnector3">
                  <a:avLst>
                    <a:gd name="adj1" fmla="val 5850000"/>
                  </a:avLst>
                </a:prstGeom>
                <a:ln w="19050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Connector: Curved 129"/>
                <p:cNvCxnSpPr>
                  <a:stCxn id="132" idx="3"/>
                  <a:endCxn id="131" idx="3"/>
                </p:cNvCxnSpPr>
                <p:nvPr/>
              </p:nvCxnSpPr>
              <p:spPr>
                <a:xfrm>
                  <a:off x="7528560" y="2209030"/>
                  <a:ext cx="12700" cy="1620905"/>
                </a:xfrm>
                <a:prstGeom prst="curvedConnector3">
                  <a:avLst>
                    <a:gd name="adj1" fmla="val 6300000"/>
                  </a:avLst>
                </a:prstGeom>
                <a:ln w="19050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1" name="Google Shape;898;p88"/>
                <p:cNvSpPr txBox="1"/>
                <p:nvPr/>
              </p:nvSpPr>
              <p:spPr>
                <a:xfrm>
                  <a:off x="7482841" y="3732216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  <p:sp>
              <p:nvSpPr>
                <p:cNvPr id="132" name="Google Shape;898;p88"/>
                <p:cNvSpPr txBox="1"/>
                <p:nvPr/>
              </p:nvSpPr>
              <p:spPr>
                <a:xfrm>
                  <a:off x="7482841" y="2111311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</p:grpSp>
          <p:grpSp>
            <p:nvGrpSpPr>
              <p:cNvPr id="116" name="Group 115"/>
              <p:cNvGrpSpPr/>
              <p:nvPr/>
            </p:nvGrpSpPr>
            <p:grpSpPr>
              <a:xfrm>
                <a:off x="1190898" y="3040708"/>
                <a:ext cx="45719" cy="963658"/>
                <a:chOff x="5501641" y="2963996"/>
                <a:chExt cx="45719" cy="963658"/>
              </a:xfrm>
            </p:grpSpPr>
            <p:sp>
              <p:nvSpPr>
                <p:cNvPr id="127" name="Google Shape;898;p88"/>
                <p:cNvSpPr txBox="1"/>
                <p:nvPr/>
              </p:nvSpPr>
              <p:spPr>
                <a:xfrm>
                  <a:off x="5501641" y="3732216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  <p:sp>
              <p:nvSpPr>
                <p:cNvPr id="128" name="Google Shape;898;p88"/>
                <p:cNvSpPr txBox="1"/>
                <p:nvPr/>
              </p:nvSpPr>
              <p:spPr>
                <a:xfrm>
                  <a:off x="5501641" y="2963996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</p:grpSp>
        </p:grpSp>
        <p:sp>
          <p:nvSpPr>
            <p:cNvPr id="139" name="Google Shape;898;p88"/>
            <p:cNvSpPr txBox="1"/>
            <p:nvPr/>
          </p:nvSpPr>
          <p:spPr>
            <a:xfrm>
              <a:off x="7436418" y="279815"/>
              <a:ext cx="668161" cy="1069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4" tIns="9144" rIns="9144" bIns="9144" anchor="t" anchorCtr="0">
              <a:spAutoFit/>
            </a:bodyPr>
            <a:lstStyle/>
            <a:p>
              <a:pPr marR="0" lvl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500" b="1" dirty="0">
                  <a:solidFill>
                    <a:schemeClr val="accent4"/>
                  </a:solidFill>
                  <a:latin typeface="+mj-lt"/>
                  <a:ea typeface="Montserrat"/>
                  <a:cs typeface="+mj-lt"/>
                  <a:sym typeface="Montserrat"/>
                </a:rPr>
                <a:t>Maintain</a:t>
              </a:r>
              <a:endParaRPr lang="en-US" sz="500" b="1" dirty="0">
                <a:solidFill>
                  <a:schemeClr val="accent4"/>
                </a:solidFill>
                <a:latin typeface="+mj-lt"/>
                <a:ea typeface="Montserrat"/>
                <a:cs typeface="+mj-lt"/>
                <a:sym typeface="Montserrat"/>
              </a:endParaRPr>
            </a:p>
          </p:txBody>
        </p:sp>
      </p:grpSp>
    </p:spTree>
  </p:cSld>
  <p:clrMapOvr>
    <a:masterClrMapping/>
  </p:clrMapOvr>
  <p:transition spd="med">
    <p:fade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 descr="Thumbs up sign with solid fill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336731" y="3398180"/>
            <a:ext cx="514238" cy="514238"/>
          </a:xfrm>
          <a:prstGeom prst="rect">
            <a:avLst/>
          </a:prstGeom>
        </p:spPr>
      </p:pic>
      <p:pic>
        <p:nvPicPr>
          <p:cNvPr id="6" name="Graphic 5" descr="Thumbs Down with solid fill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73200" y="3397539"/>
            <a:ext cx="514238" cy="514238"/>
          </a:xfrm>
          <a:prstGeom prst="rect">
            <a:avLst/>
          </a:prstGeom>
        </p:spPr>
      </p:pic>
      <p:cxnSp>
        <p:nvCxnSpPr>
          <p:cNvPr id="70" name="Straight Arrow Connector 69"/>
          <p:cNvCxnSpPr/>
          <p:nvPr/>
        </p:nvCxnSpPr>
        <p:spPr>
          <a:xfrm>
            <a:off x="4479735" y="4216513"/>
            <a:ext cx="2813296" cy="0"/>
          </a:xfrm>
          <a:prstGeom prst="straightConnector1">
            <a:avLst/>
          </a:prstGeom>
          <a:ln w="19050">
            <a:solidFill>
              <a:schemeClr val="accent6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Google Shape;898;p88"/>
          <p:cNvSpPr txBox="1"/>
          <p:nvPr/>
        </p:nvSpPr>
        <p:spPr>
          <a:xfrm>
            <a:off x="3819025" y="1740903"/>
            <a:ext cx="641460" cy="158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lvl="7">
              <a:lnSpc>
                <a:spcPct val="115000"/>
              </a:lnSpc>
            </a:pPr>
            <a:r>
              <a:rPr lang="en-US" sz="8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Proportion</a:t>
            </a:r>
            <a:endParaRPr lang="en-US" sz="8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cxnSp>
        <p:nvCxnSpPr>
          <p:cNvPr id="79" name="Straight Connector 78"/>
          <p:cNvCxnSpPr/>
          <p:nvPr/>
        </p:nvCxnSpPr>
        <p:spPr>
          <a:xfrm flipH="1">
            <a:off x="1850969" y="3400619"/>
            <a:ext cx="142192" cy="423505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Google Shape;898;p88"/>
          <p:cNvSpPr txBox="1"/>
          <p:nvPr/>
        </p:nvSpPr>
        <p:spPr>
          <a:xfrm>
            <a:off x="3731285" y="2298628"/>
            <a:ext cx="590789" cy="160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lvl="7">
              <a:lnSpc>
                <a:spcPct val="115000"/>
              </a:lnSpc>
            </a:pPr>
            <a:r>
              <a:rPr lang="en-US" sz="800" b="1" dirty="0">
                <a:solidFill>
                  <a:srgbClr val="7030A0"/>
                </a:solidFill>
                <a:latin typeface="+mj-lt"/>
                <a:ea typeface="Montserrat"/>
                <a:cs typeface="+mj-lt"/>
                <a:sym typeface="Montserrat"/>
              </a:rPr>
              <a:t>Threshold</a:t>
            </a:r>
            <a:endParaRPr lang="en-US" sz="800" b="1" dirty="0">
              <a:solidFill>
                <a:srgbClr val="7030A0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sp>
        <p:nvSpPr>
          <p:cNvPr id="71" name="Google Shape;898;p88"/>
          <p:cNvSpPr txBox="1"/>
          <p:nvPr/>
        </p:nvSpPr>
        <p:spPr>
          <a:xfrm>
            <a:off x="4421505" y="3963035"/>
            <a:ext cx="738505" cy="160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lvl="7" algn="ctr">
              <a:lnSpc>
                <a:spcPct val="115000"/>
              </a:lnSpc>
            </a:pPr>
            <a:r>
              <a:rPr lang="en-US" sz="8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Quarter 1</a:t>
            </a:r>
            <a:endParaRPr lang="en-US" sz="8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sp>
        <p:nvSpPr>
          <p:cNvPr id="72" name="Google Shape;898;p88"/>
          <p:cNvSpPr txBox="1"/>
          <p:nvPr/>
        </p:nvSpPr>
        <p:spPr>
          <a:xfrm>
            <a:off x="5259705" y="3963035"/>
            <a:ext cx="738505" cy="160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lvl="7" algn="ctr">
              <a:lnSpc>
                <a:spcPct val="115000"/>
              </a:lnSpc>
            </a:pPr>
            <a:r>
              <a:rPr lang="en-US" sz="8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Quarter 2</a:t>
            </a:r>
            <a:endParaRPr lang="en-US" sz="8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sp>
        <p:nvSpPr>
          <p:cNvPr id="73" name="Google Shape;898;p88"/>
          <p:cNvSpPr txBox="1"/>
          <p:nvPr/>
        </p:nvSpPr>
        <p:spPr>
          <a:xfrm>
            <a:off x="6094095" y="3963035"/>
            <a:ext cx="738505" cy="160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lvl="7" algn="ctr">
              <a:lnSpc>
                <a:spcPct val="115000"/>
              </a:lnSpc>
            </a:pPr>
            <a:r>
              <a:rPr lang="en-US" sz="8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Quarter 3</a:t>
            </a:r>
            <a:endParaRPr lang="en-US" sz="8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sp>
        <p:nvSpPr>
          <p:cNvPr id="74" name="Google Shape;898;p88"/>
          <p:cNvSpPr txBox="1"/>
          <p:nvPr/>
        </p:nvSpPr>
        <p:spPr>
          <a:xfrm>
            <a:off x="6932930" y="3963035"/>
            <a:ext cx="738505" cy="160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lvl="7" algn="ctr">
              <a:lnSpc>
                <a:spcPct val="115000"/>
              </a:lnSpc>
            </a:pPr>
            <a:r>
              <a:rPr lang="en-US" sz="8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Quarter 4</a:t>
            </a:r>
            <a:endParaRPr lang="en-US" sz="8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 flipH="1">
            <a:off x="4368165" y="2378710"/>
            <a:ext cx="318135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4368165" y="3834765"/>
            <a:ext cx="3181350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4358005" y="1927225"/>
            <a:ext cx="0" cy="191897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itle 6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Feedback</a:t>
            </a:r>
            <a:endParaRPr lang="en-US" dirty="0"/>
          </a:p>
        </p:txBody>
      </p:sp>
      <p:sp>
        <p:nvSpPr>
          <p:cNvPr id="102" name="Google Shape;898;p88"/>
          <p:cNvSpPr txBox="1"/>
          <p:nvPr/>
        </p:nvSpPr>
        <p:spPr>
          <a:xfrm>
            <a:off x="604755" y="911209"/>
            <a:ext cx="5352260" cy="372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In order to gauge the effectiveness of a model, many AI </a:t>
            </a:r>
            <a:r>
              <a:rPr lang="en-US" sz="1000" b="1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systems have a method for obtaining user feedback </a:t>
            </a: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built in.</a:t>
            </a:r>
            <a:endParaRPr lang="en-US" sz="1000" b="1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sp>
        <p:nvSpPr>
          <p:cNvPr id="104" name="Google Shape;898;p88"/>
          <p:cNvSpPr txBox="1"/>
          <p:nvPr/>
        </p:nvSpPr>
        <p:spPr>
          <a:xfrm>
            <a:off x="604755" y="1752019"/>
            <a:ext cx="2684542" cy="1434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A common feature is the </a:t>
            </a:r>
            <a:r>
              <a:rPr lang="en-US" sz="1000" b="1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thumbs-up or thumbs-down </a:t>
            </a: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buttons available </a:t>
            </a:r>
            <a:r>
              <a:rPr lang="en-US" sz="1000" b="1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on recommender systems. </a:t>
            </a: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Music and movie streaming services are heavy users of this. The proportion of feedback should be tracked, with the goal of trying to </a:t>
            </a:r>
            <a:r>
              <a:rPr lang="en-US" sz="1000" b="1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maintain as high a positive feedback proportion as possible</a:t>
            </a: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.</a:t>
            </a:r>
            <a:endParaRPr lang="en-US" sz="10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grpSp>
        <p:nvGrpSpPr>
          <p:cNvPr id="88" name="Group 87"/>
          <p:cNvGrpSpPr/>
          <p:nvPr/>
        </p:nvGrpSpPr>
        <p:grpSpPr>
          <a:xfrm>
            <a:off x="7331103" y="141172"/>
            <a:ext cx="914400" cy="914400"/>
            <a:chOff x="7331103" y="141172"/>
            <a:chExt cx="914400" cy="914400"/>
          </a:xfrm>
        </p:grpSpPr>
        <p:grpSp>
          <p:nvGrpSpPr>
            <p:cNvPr id="108" name="Group 107"/>
            <p:cNvGrpSpPr/>
            <p:nvPr/>
          </p:nvGrpSpPr>
          <p:grpSpPr>
            <a:xfrm>
              <a:off x="7331103" y="141172"/>
              <a:ext cx="914400" cy="914400"/>
              <a:chOff x="388697" y="2188023"/>
              <a:chExt cx="1695840" cy="1816343"/>
            </a:xfrm>
          </p:grpSpPr>
          <p:grpSp>
            <p:nvGrpSpPr>
              <p:cNvPr id="109" name="Group 108"/>
              <p:cNvGrpSpPr/>
              <p:nvPr/>
            </p:nvGrpSpPr>
            <p:grpSpPr>
              <a:xfrm>
                <a:off x="1190898" y="3138427"/>
                <a:ext cx="58419" cy="768220"/>
                <a:chOff x="1190898" y="3138427"/>
                <a:chExt cx="58419" cy="768220"/>
              </a:xfrm>
            </p:grpSpPr>
            <p:cxnSp>
              <p:nvCxnSpPr>
                <p:cNvPr id="137" name="Connector: Curved 136"/>
                <p:cNvCxnSpPr>
                  <a:stCxn id="127" idx="1"/>
                  <a:endCxn id="128" idx="1"/>
                </p:cNvCxnSpPr>
                <p:nvPr/>
              </p:nvCxnSpPr>
              <p:spPr>
                <a:xfrm rot="10800000">
                  <a:off x="1190898" y="3138427"/>
                  <a:ext cx="12700" cy="768220"/>
                </a:xfrm>
                <a:prstGeom prst="curvedConnector3">
                  <a:avLst>
                    <a:gd name="adj1" fmla="val 2950000"/>
                  </a:avLst>
                </a:prstGeom>
                <a:ln w="19050">
                  <a:solidFill>
                    <a:schemeClr val="accent5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8" name="Connector: Curved 137"/>
                <p:cNvCxnSpPr>
                  <a:stCxn id="128" idx="3"/>
                  <a:endCxn id="127" idx="3"/>
                </p:cNvCxnSpPr>
                <p:nvPr/>
              </p:nvCxnSpPr>
              <p:spPr>
                <a:xfrm>
                  <a:off x="1236617" y="3138427"/>
                  <a:ext cx="12700" cy="768220"/>
                </a:xfrm>
                <a:prstGeom prst="curvedConnector3">
                  <a:avLst>
                    <a:gd name="adj1" fmla="val 3000000"/>
                  </a:avLst>
                </a:prstGeom>
                <a:ln w="19050">
                  <a:solidFill>
                    <a:schemeClr val="accent5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0" name="Group 109"/>
              <p:cNvGrpSpPr/>
              <p:nvPr/>
            </p:nvGrpSpPr>
            <p:grpSpPr>
              <a:xfrm>
                <a:off x="1190898" y="2692608"/>
                <a:ext cx="58419" cy="1311758"/>
                <a:chOff x="5889186" y="1248788"/>
                <a:chExt cx="58419" cy="1311758"/>
              </a:xfrm>
            </p:grpSpPr>
            <p:cxnSp>
              <p:nvCxnSpPr>
                <p:cNvPr id="133" name="Connector: Curved 132"/>
                <p:cNvCxnSpPr>
                  <a:stCxn id="135" idx="1"/>
                  <a:endCxn id="136" idx="1"/>
                </p:cNvCxnSpPr>
                <p:nvPr/>
              </p:nvCxnSpPr>
              <p:spPr>
                <a:xfrm rot="10800000">
                  <a:off x="5889186" y="1346507"/>
                  <a:ext cx="12700" cy="1116320"/>
                </a:xfrm>
                <a:prstGeom prst="curvedConnector3">
                  <a:avLst>
                    <a:gd name="adj1" fmla="val 4300000"/>
                  </a:avLst>
                </a:prstGeom>
                <a:ln w="19050">
                  <a:solidFill>
                    <a:schemeClr val="accent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" name="Connector: Curved 133"/>
                <p:cNvCxnSpPr>
                  <a:stCxn id="136" idx="3"/>
                  <a:endCxn id="135" idx="3"/>
                </p:cNvCxnSpPr>
                <p:nvPr/>
              </p:nvCxnSpPr>
              <p:spPr>
                <a:xfrm>
                  <a:off x="5934905" y="1346507"/>
                  <a:ext cx="12700" cy="1116320"/>
                </a:xfrm>
                <a:prstGeom prst="curvedConnector3">
                  <a:avLst>
                    <a:gd name="adj1" fmla="val 4300000"/>
                  </a:avLst>
                </a:prstGeom>
                <a:ln w="19050">
                  <a:solidFill>
                    <a:schemeClr val="accent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5" name="Google Shape;898;p88"/>
                <p:cNvSpPr txBox="1"/>
                <p:nvPr/>
              </p:nvSpPr>
              <p:spPr>
                <a:xfrm>
                  <a:off x="5889186" y="2365108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  <p:sp>
              <p:nvSpPr>
                <p:cNvPr id="136" name="Google Shape;898;p88"/>
                <p:cNvSpPr txBox="1"/>
                <p:nvPr/>
              </p:nvSpPr>
              <p:spPr>
                <a:xfrm>
                  <a:off x="5889186" y="1248788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</p:grpSp>
          <p:sp>
            <p:nvSpPr>
              <p:cNvPr id="111" name="Oval 110"/>
              <p:cNvSpPr/>
              <p:nvPr/>
            </p:nvSpPr>
            <p:spPr>
              <a:xfrm>
                <a:off x="388697" y="2188023"/>
                <a:ext cx="1695840" cy="1807446"/>
              </a:xfrm>
              <a:prstGeom prst="ellipse">
                <a:avLst/>
              </a:prstGeom>
              <a:solidFill>
                <a:schemeClr val="bg1">
                  <a:alpha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+mj-lt"/>
                </a:endParaRPr>
              </a:p>
            </p:txBody>
          </p:sp>
          <p:grpSp>
            <p:nvGrpSpPr>
              <p:cNvPr id="112" name="Group 111"/>
              <p:cNvGrpSpPr/>
              <p:nvPr/>
            </p:nvGrpSpPr>
            <p:grpSpPr>
              <a:xfrm>
                <a:off x="1190898" y="2188023"/>
                <a:ext cx="58419" cy="1816343"/>
                <a:chOff x="7482841" y="2111311"/>
                <a:chExt cx="58419" cy="1816343"/>
              </a:xfrm>
            </p:grpSpPr>
            <p:cxnSp>
              <p:nvCxnSpPr>
                <p:cNvPr id="129" name="Connector: Curved 128"/>
                <p:cNvCxnSpPr>
                  <a:stCxn id="131" idx="1"/>
                  <a:endCxn id="132" idx="1"/>
                </p:cNvCxnSpPr>
                <p:nvPr/>
              </p:nvCxnSpPr>
              <p:spPr>
                <a:xfrm rot="10800000">
                  <a:off x="7482841" y="2209031"/>
                  <a:ext cx="12700" cy="1620905"/>
                </a:xfrm>
                <a:prstGeom prst="curvedConnector3">
                  <a:avLst>
                    <a:gd name="adj1" fmla="val 5850000"/>
                  </a:avLst>
                </a:prstGeom>
                <a:ln w="19050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Connector: Curved 129"/>
                <p:cNvCxnSpPr>
                  <a:stCxn id="132" idx="3"/>
                  <a:endCxn id="131" idx="3"/>
                </p:cNvCxnSpPr>
                <p:nvPr/>
              </p:nvCxnSpPr>
              <p:spPr>
                <a:xfrm>
                  <a:off x="7528560" y="2209030"/>
                  <a:ext cx="12700" cy="1620905"/>
                </a:xfrm>
                <a:prstGeom prst="curvedConnector3">
                  <a:avLst>
                    <a:gd name="adj1" fmla="val 6300000"/>
                  </a:avLst>
                </a:prstGeom>
                <a:ln w="19050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1" name="Google Shape;898;p88"/>
                <p:cNvSpPr txBox="1"/>
                <p:nvPr/>
              </p:nvSpPr>
              <p:spPr>
                <a:xfrm>
                  <a:off x="7482841" y="3732216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  <p:sp>
              <p:nvSpPr>
                <p:cNvPr id="132" name="Google Shape;898;p88"/>
                <p:cNvSpPr txBox="1"/>
                <p:nvPr/>
              </p:nvSpPr>
              <p:spPr>
                <a:xfrm>
                  <a:off x="7482841" y="2111311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</p:grpSp>
          <p:grpSp>
            <p:nvGrpSpPr>
              <p:cNvPr id="116" name="Group 115"/>
              <p:cNvGrpSpPr/>
              <p:nvPr/>
            </p:nvGrpSpPr>
            <p:grpSpPr>
              <a:xfrm>
                <a:off x="1190898" y="3040708"/>
                <a:ext cx="45719" cy="963658"/>
                <a:chOff x="5501641" y="2963996"/>
                <a:chExt cx="45719" cy="963658"/>
              </a:xfrm>
            </p:grpSpPr>
            <p:sp>
              <p:nvSpPr>
                <p:cNvPr id="127" name="Google Shape;898;p88"/>
                <p:cNvSpPr txBox="1"/>
                <p:nvPr/>
              </p:nvSpPr>
              <p:spPr>
                <a:xfrm>
                  <a:off x="5501641" y="3732216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  <p:sp>
              <p:nvSpPr>
                <p:cNvPr id="128" name="Google Shape;898;p88"/>
                <p:cNvSpPr txBox="1"/>
                <p:nvPr/>
              </p:nvSpPr>
              <p:spPr>
                <a:xfrm>
                  <a:off x="5501641" y="2963996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</p:grpSp>
        </p:grpSp>
        <p:sp>
          <p:nvSpPr>
            <p:cNvPr id="139" name="Google Shape;898;p88"/>
            <p:cNvSpPr txBox="1"/>
            <p:nvPr/>
          </p:nvSpPr>
          <p:spPr>
            <a:xfrm>
              <a:off x="7436418" y="279815"/>
              <a:ext cx="668161" cy="1069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4" tIns="9144" rIns="9144" bIns="9144" anchor="t" anchorCtr="0">
              <a:spAutoFit/>
            </a:bodyPr>
            <a:lstStyle/>
            <a:p>
              <a:pPr marR="0" lvl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500" b="1" dirty="0">
                  <a:solidFill>
                    <a:schemeClr val="accent4"/>
                  </a:solidFill>
                  <a:latin typeface="+mj-lt"/>
                  <a:ea typeface="Montserrat"/>
                  <a:cs typeface="+mj-lt"/>
                  <a:sym typeface="Montserrat"/>
                </a:rPr>
                <a:t>Maintain</a:t>
              </a:r>
              <a:endParaRPr lang="en-US" sz="500" b="1" dirty="0">
                <a:solidFill>
                  <a:schemeClr val="accent4"/>
                </a:solidFill>
                <a:latin typeface="+mj-lt"/>
                <a:ea typeface="Montserrat"/>
                <a:cs typeface="+mj-lt"/>
                <a:sym typeface="Montserrat"/>
              </a:endParaRPr>
            </a:p>
          </p:txBody>
        </p:sp>
      </p:grpSp>
    </p:spTree>
  </p:cSld>
  <p:clrMapOvr>
    <a:masterClrMapping/>
  </p:clrMapOvr>
  <p:transition spd="med">
    <p:fade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 descr="Thumbs up sign with solid fill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336731" y="3398180"/>
            <a:ext cx="514238" cy="514238"/>
          </a:xfrm>
          <a:prstGeom prst="rect">
            <a:avLst/>
          </a:prstGeom>
        </p:spPr>
      </p:pic>
      <p:pic>
        <p:nvPicPr>
          <p:cNvPr id="6" name="Graphic 5" descr="Thumbs Down with solid fill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73200" y="3397539"/>
            <a:ext cx="514238" cy="514238"/>
          </a:xfrm>
          <a:prstGeom prst="rect">
            <a:avLst/>
          </a:prstGeom>
        </p:spPr>
      </p:pic>
      <p:cxnSp>
        <p:nvCxnSpPr>
          <p:cNvPr id="70" name="Straight Arrow Connector 69"/>
          <p:cNvCxnSpPr/>
          <p:nvPr/>
        </p:nvCxnSpPr>
        <p:spPr>
          <a:xfrm>
            <a:off x="4479735" y="4216513"/>
            <a:ext cx="2813296" cy="0"/>
          </a:xfrm>
          <a:prstGeom prst="straightConnector1">
            <a:avLst/>
          </a:prstGeom>
          <a:ln w="19050">
            <a:solidFill>
              <a:schemeClr val="accent6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Google Shape;898;p88"/>
          <p:cNvSpPr txBox="1"/>
          <p:nvPr/>
        </p:nvSpPr>
        <p:spPr>
          <a:xfrm>
            <a:off x="3819025" y="1740903"/>
            <a:ext cx="641460" cy="158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lvl="7">
              <a:lnSpc>
                <a:spcPct val="115000"/>
              </a:lnSpc>
            </a:pPr>
            <a:r>
              <a:rPr lang="en-US" sz="8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Proportion</a:t>
            </a:r>
            <a:endParaRPr lang="en-US" sz="8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cxnSp>
        <p:nvCxnSpPr>
          <p:cNvPr id="79" name="Straight Connector 78"/>
          <p:cNvCxnSpPr/>
          <p:nvPr/>
        </p:nvCxnSpPr>
        <p:spPr>
          <a:xfrm flipH="1">
            <a:off x="1850969" y="3400619"/>
            <a:ext cx="142192" cy="423505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Google Shape;898;p88"/>
          <p:cNvSpPr txBox="1"/>
          <p:nvPr/>
        </p:nvSpPr>
        <p:spPr>
          <a:xfrm>
            <a:off x="3731285" y="2298628"/>
            <a:ext cx="590789" cy="160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lvl="7">
              <a:lnSpc>
                <a:spcPct val="115000"/>
              </a:lnSpc>
            </a:pPr>
            <a:r>
              <a:rPr lang="en-US" sz="800" b="1" dirty="0">
                <a:solidFill>
                  <a:srgbClr val="7030A0"/>
                </a:solidFill>
                <a:latin typeface="+mj-lt"/>
                <a:ea typeface="Montserrat"/>
                <a:cs typeface="+mj-lt"/>
                <a:sym typeface="Montserrat"/>
              </a:rPr>
              <a:t>Threshold</a:t>
            </a:r>
            <a:endParaRPr lang="en-US" sz="800" b="1" dirty="0">
              <a:solidFill>
                <a:srgbClr val="7030A0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grpSp>
        <p:nvGrpSpPr>
          <p:cNvPr id="56" name="Group 55"/>
          <p:cNvGrpSpPr/>
          <p:nvPr/>
        </p:nvGrpSpPr>
        <p:grpSpPr>
          <a:xfrm rot="0">
            <a:off x="4617720" y="2084705"/>
            <a:ext cx="346075" cy="1750060"/>
            <a:chOff x="3736554" y="2141041"/>
            <a:chExt cx="346067" cy="1750062"/>
          </a:xfrm>
        </p:grpSpPr>
        <p:sp>
          <p:nvSpPr>
            <p:cNvPr id="37" name="Rectangle 36"/>
            <p:cNvSpPr/>
            <p:nvPr/>
          </p:nvSpPr>
          <p:spPr>
            <a:xfrm rot="16200000">
              <a:off x="3075568" y="2884051"/>
              <a:ext cx="1668039" cy="346066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  <a:cs typeface="+mj-lt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 rot="16200000">
              <a:off x="3868575" y="2009020"/>
              <a:ext cx="82024" cy="34606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  <a:cs typeface="+mj-lt"/>
              </a:endParaRPr>
            </a:p>
          </p:txBody>
        </p:sp>
      </p:grpSp>
      <p:sp>
        <p:nvSpPr>
          <p:cNvPr id="71" name="Google Shape;898;p88"/>
          <p:cNvSpPr txBox="1"/>
          <p:nvPr/>
        </p:nvSpPr>
        <p:spPr>
          <a:xfrm>
            <a:off x="4421505" y="3963035"/>
            <a:ext cx="738505" cy="160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lvl="7" algn="ctr">
              <a:lnSpc>
                <a:spcPct val="115000"/>
              </a:lnSpc>
            </a:pPr>
            <a:r>
              <a:rPr lang="en-US" sz="8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Quarter 1</a:t>
            </a:r>
            <a:endParaRPr lang="en-US" sz="8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sp>
        <p:nvSpPr>
          <p:cNvPr id="72" name="Google Shape;898;p88"/>
          <p:cNvSpPr txBox="1"/>
          <p:nvPr/>
        </p:nvSpPr>
        <p:spPr>
          <a:xfrm>
            <a:off x="5259705" y="3963035"/>
            <a:ext cx="738505" cy="160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lvl="7" algn="ctr">
              <a:lnSpc>
                <a:spcPct val="115000"/>
              </a:lnSpc>
            </a:pPr>
            <a:r>
              <a:rPr lang="en-US" sz="8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Quarter 2</a:t>
            </a:r>
            <a:endParaRPr lang="en-US" sz="8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sp>
        <p:nvSpPr>
          <p:cNvPr id="73" name="Google Shape;898;p88"/>
          <p:cNvSpPr txBox="1"/>
          <p:nvPr/>
        </p:nvSpPr>
        <p:spPr>
          <a:xfrm>
            <a:off x="6094095" y="3963035"/>
            <a:ext cx="738505" cy="160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lvl="7" algn="ctr">
              <a:lnSpc>
                <a:spcPct val="115000"/>
              </a:lnSpc>
            </a:pPr>
            <a:r>
              <a:rPr lang="en-US" sz="8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Quarter 3</a:t>
            </a:r>
            <a:endParaRPr lang="en-US" sz="8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sp>
        <p:nvSpPr>
          <p:cNvPr id="74" name="Google Shape;898;p88"/>
          <p:cNvSpPr txBox="1"/>
          <p:nvPr/>
        </p:nvSpPr>
        <p:spPr>
          <a:xfrm>
            <a:off x="6932930" y="3963035"/>
            <a:ext cx="738505" cy="160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lvl="7" algn="ctr">
              <a:lnSpc>
                <a:spcPct val="115000"/>
              </a:lnSpc>
            </a:pPr>
            <a:r>
              <a:rPr lang="en-US" sz="8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Quarter 4</a:t>
            </a:r>
            <a:endParaRPr lang="en-US" sz="8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 flipH="1">
            <a:off x="4368165" y="2378710"/>
            <a:ext cx="318135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4368165" y="3834765"/>
            <a:ext cx="3181350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4358005" y="1927225"/>
            <a:ext cx="0" cy="191897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itle 6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Feedback</a:t>
            </a:r>
            <a:endParaRPr lang="en-US" dirty="0"/>
          </a:p>
        </p:txBody>
      </p:sp>
      <p:sp>
        <p:nvSpPr>
          <p:cNvPr id="102" name="Google Shape;898;p88"/>
          <p:cNvSpPr txBox="1"/>
          <p:nvPr/>
        </p:nvSpPr>
        <p:spPr>
          <a:xfrm>
            <a:off x="604755" y="911209"/>
            <a:ext cx="5352260" cy="372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In order to gauge the effectiveness of a model, many AI </a:t>
            </a:r>
            <a:r>
              <a:rPr lang="en-US" sz="1000" b="1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systems have a method for obtaining user feedback </a:t>
            </a: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built in.</a:t>
            </a:r>
            <a:endParaRPr lang="en-US" sz="1000" b="1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sp>
        <p:nvSpPr>
          <p:cNvPr id="104" name="Google Shape;898;p88"/>
          <p:cNvSpPr txBox="1"/>
          <p:nvPr/>
        </p:nvSpPr>
        <p:spPr>
          <a:xfrm>
            <a:off x="604755" y="1752019"/>
            <a:ext cx="2684542" cy="1434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A common feature is the </a:t>
            </a:r>
            <a:r>
              <a:rPr lang="en-US" sz="1000" b="1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thumbs-up or thumbs-down </a:t>
            </a: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buttons available </a:t>
            </a:r>
            <a:r>
              <a:rPr lang="en-US" sz="1000" b="1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on recommender systems. </a:t>
            </a: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Music and movie streaming services are heavy users of this. The proportion of feedback should be tracked, with the goal of trying to </a:t>
            </a:r>
            <a:r>
              <a:rPr lang="en-US" sz="1000" b="1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maintain as high a positive feedback proportion as possible</a:t>
            </a: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.</a:t>
            </a:r>
            <a:endParaRPr lang="en-US" sz="10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grpSp>
        <p:nvGrpSpPr>
          <p:cNvPr id="88" name="Group 87"/>
          <p:cNvGrpSpPr/>
          <p:nvPr/>
        </p:nvGrpSpPr>
        <p:grpSpPr>
          <a:xfrm>
            <a:off x="7331103" y="141172"/>
            <a:ext cx="914400" cy="914400"/>
            <a:chOff x="7331103" y="141172"/>
            <a:chExt cx="914400" cy="914400"/>
          </a:xfrm>
        </p:grpSpPr>
        <p:grpSp>
          <p:nvGrpSpPr>
            <p:cNvPr id="108" name="Group 107"/>
            <p:cNvGrpSpPr/>
            <p:nvPr/>
          </p:nvGrpSpPr>
          <p:grpSpPr>
            <a:xfrm>
              <a:off x="7331103" y="141172"/>
              <a:ext cx="914400" cy="914400"/>
              <a:chOff x="388697" y="2188023"/>
              <a:chExt cx="1695840" cy="1816343"/>
            </a:xfrm>
          </p:grpSpPr>
          <p:grpSp>
            <p:nvGrpSpPr>
              <p:cNvPr id="109" name="Group 108"/>
              <p:cNvGrpSpPr/>
              <p:nvPr/>
            </p:nvGrpSpPr>
            <p:grpSpPr>
              <a:xfrm>
                <a:off x="1190898" y="3138427"/>
                <a:ext cx="58419" cy="768220"/>
                <a:chOff x="1190898" y="3138427"/>
                <a:chExt cx="58419" cy="768220"/>
              </a:xfrm>
            </p:grpSpPr>
            <p:cxnSp>
              <p:nvCxnSpPr>
                <p:cNvPr id="137" name="Connector: Curved 136"/>
                <p:cNvCxnSpPr>
                  <a:stCxn id="127" idx="1"/>
                  <a:endCxn id="128" idx="1"/>
                </p:cNvCxnSpPr>
                <p:nvPr/>
              </p:nvCxnSpPr>
              <p:spPr>
                <a:xfrm rot="10800000">
                  <a:off x="1190898" y="3138427"/>
                  <a:ext cx="12700" cy="768220"/>
                </a:xfrm>
                <a:prstGeom prst="curvedConnector3">
                  <a:avLst>
                    <a:gd name="adj1" fmla="val 2950000"/>
                  </a:avLst>
                </a:prstGeom>
                <a:ln w="19050">
                  <a:solidFill>
                    <a:schemeClr val="accent5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8" name="Connector: Curved 137"/>
                <p:cNvCxnSpPr>
                  <a:stCxn id="128" idx="3"/>
                  <a:endCxn id="127" idx="3"/>
                </p:cNvCxnSpPr>
                <p:nvPr/>
              </p:nvCxnSpPr>
              <p:spPr>
                <a:xfrm>
                  <a:off x="1236617" y="3138427"/>
                  <a:ext cx="12700" cy="768220"/>
                </a:xfrm>
                <a:prstGeom prst="curvedConnector3">
                  <a:avLst>
                    <a:gd name="adj1" fmla="val 3000000"/>
                  </a:avLst>
                </a:prstGeom>
                <a:ln w="19050">
                  <a:solidFill>
                    <a:schemeClr val="accent5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0" name="Group 109"/>
              <p:cNvGrpSpPr/>
              <p:nvPr/>
            </p:nvGrpSpPr>
            <p:grpSpPr>
              <a:xfrm>
                <a:off x="1190898" y="2692608"/>
                <a:ext cx="58419" cy="1311758"/>
                <a:chOff x="5889186" y="1248788"/>
                <a:chExt cx="58419" cy="1311758"/>
              </a:xfrm>
            </p:grpSpPr>
            <p:cxnSp>
              <p:nvCxnSpPr>
                <p:cNvPr id="133" name="Connector: Curved 132"/>
                <p:cNvCxnSpPr>
                  <a:stCxn id="135" idx="1"/>
                  <a:endCxn id="136" idx="1"/>
                </p:cNvCxnSpPr>
                <p:nvPr/>
              </p:nvCxnSpPr>
              <p:spPr>
                <a:xfrm rot="10800000">
                  <a:off x="5889186" y="1346507"/>
                  <a:ext cx="12700" cy="1116320"/>
                </a:xfrm>
                <a:prstGeom prst="curvedConnector3">
                  <a:avLst>
                    <a:gd name="adj1" fmla="val 4300000"/>
                  </a:avLst>
                </a:prstGeom>
                <a:ln w="19050">
                  <a:solidFill>
                    <a:schemeClr val="accent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" name="Connector: Curved 133"/>
                <p:cNvCxnSpPr>
                  <a:stCxn id="136" idx="3"/>
                  <a:endCxn id="135" idx="3"/>
                </p:cNvCxnSpPr>
                <p:nvPr/>
              </p:nvCxnSpPr>
              <p:spPr>
                <a:xfrm>
                  <a:off x="5934905" y="1346507"/>
                  <a:ext cx="12700" cy="1116320"/>
                </a:xfrm>
                <a:prstGeom prst="curvedConnector3">
                  <a:avLst>
                    <a:gd name="adj1" fmla="val 4300000"/>
                  </a:avLst>
                </a:prstGeom>
                <a:ln w="19050">
                  <a:solidFill>
                    <a:schemeClr val="accent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5" name="Google Shape;898;p88"/>
                <p:cNvSpPr txBox="1"/>
                <p:nvPr/>
              </p:nvSpPr>
              <p:spPr>
                <a:xfrm>
                  <a:off x="5889186" y="2365108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  <p:sp>
              <p:nvSpPr>
                <p:cNvPr id="136" name="Google Shape;898;p88"/>
                <p:cNvSpPr txBox="1"/>
                <p:nvPr/>
              </p:nvSpPr>
              <p:spPr>
                <a:xfrm>
                  <a:off x="5889186" y="1248788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</p:grpSp>
          <p:sp>
            <p:nvSpPr>
              <p:cNvPr id="111" name="Oval 110"/>
              <p:cNvSpPr/>
              <p:nvPr/>
            </p:nvSpPr>
            <p:spPr>
              <a:xfrm>
                <a:off x="388697" y="2188023"/>
                <a:ext cx="1695840" cy="1807446"/>
              </a:xfrm>
              <a:prstGeom prst="ellipse">
                <a:avLst/>
              </a:prstGeom>
              <a:solidFill>
                <a:schemeClr val="bg1">
                  <a:alpha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+mj-lt"/>
                </a:endParaRPr>
              </a:p>
            </p:txBody>
          </p:sp>
          <p:grpSp>
            <p:nvGrpSpPr>
              <p:cNvPr id="112" name="Group 111"/>
              <p:cNvGrpSpPr/>
              <p:nvPr/>
            </p:nvGrpSpPr>
            <p:grpSpPr>
              <a:xfrm>
                <a:off x="1190898" y="2188023"/>
                <a:ext cx="58419" cy="1816343"/>
                <a:chOff x="7482841" y="2111311"/>
                <a:chExt cx="58419" cy="1816343"/>
              </a:xfrm>
            </p:grpSpPr>
            <p:cxnSp>
              <p:nvCxnSpPr>
                <p:cNvPr id="129" name="Connector: Curved 128"/>
                <p:cNvCxnSpPr>
                  <a:stCxn id="131" idx="1"/>
                  <a:endCxn id="132" idx="1"/>
                </p:cNvCxnSpPr>
                <p:nvPr/>
              </p:nvCxnSpPr>
              <p:spPr>
                <a:xfrm rot="10800000">
                  <a:off x="7482841" y="2209031"/>
                  <a:ext cx="12700" cy="1620905"/>
                </a:xfrm>
                <a:prstGeom prst="curvedConnector3">
                  <a:avLst>
                    <a:gd name="adj1" fmla="val 5850000"/>
                  </a:avLst>
                </a:prstGeom>
                <a:ln w="19050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Connector: Curved 129"/>
                <p:cNvCxnSpPr>
                  <a:stCxn id="132" idx="3"/>
                  <a:endCxn id="131" idx="3"/>
                </p:cNvCxnSpPr>
                <p:nvPr/>
              </p:nvCxnSpPr>
              <p:spPr>
                <a:xfrm>
                  <a:off x="7528560" y="2209030"/>
                  <a:ext cx="12700" cy="1620905"/>
                </a:xfrm>
                <a:prstGeom prst="curvedConnector3">
                  <a:avLst>
                    <a:gd name="adj1" fmla="val 6300000"/>
                  </a:avLst>
                </a:prstGeom>
                <a:ln w="19050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1" name="Google Shape;898;p88"/>
                <p:cNvSpPr txBox="1"/>
                <p:nvPr/>
              </p:nvSpPr>
              <p:spPr>
                <a:xfrm>
                  <a:off x="7482841" y="3732216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  <p:sp>
              <p:nvSpPr>
                <p:cNvPr id="132" name="Google Shape;898;p88"/>
                <p:cNvSpPr txBox="1"/>
                <p:nvPr/>
              </p:nvSpPr>
              <p:spPr>
                <a:xfrm>
                  <a:off x="7482841" y="2111311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</p:grpSp>
          <p:grpSp>
            <p:nvGrpSpPr>
              <p:cNvPr id="116" name="Group 115"/>
              <p:cNvGrpSpPr/>
              <p:nvPr/>
            </p:nvGrpSpPr>
            <p:grpSpPr>
              <a:xfrm>
                <a:off x="1190898" y="3040708"/>
                <a:ext cx="45719" cy="963658"/>
                <a:chOff x="5501641" y="2963996"/>
                <a:chExt cx="45719" cy="963658"/>
              </a:xfrm>
            </p:grpSpPr>
            <p:sp>
              <p:nvSpPr>
                <p:cNvPr id="127" name="Google Shape;898;p88"/>
                <p:cNvSpPr txBox="1"/>
                <p:nvPr/>
              </p:nvSpPr>
              <p:spPr>
                <a:xfrm>
                  <a:off x="5501641" y="3732216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  <p:sp>
              <p:nvSpPr>
                <p:cNvPr id="128" name="Google Shape;898;p88"/>
                <p:cNvSpPr txBox="1"/>
                <p:nvPr/>
              </p:nvSpPr>
              <p:spPr>
                <a:xfrm>
                  <a:off x="5501641" y="2963996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</p:grpSp>
        </p:grpSp>
        <p:sp>
          <p:nvSpPr>
            <p:cNvPr id="139" name="Google Shape;898;p88"/>
            <p:cNvSpPr txBox="1"/>
            <p:nvPr/>
          </p:nvSpPr>
          <p:spPr>
            <a:xfrm>
              <a:off x="7436418" y="279815"/>
              <a:ext cx="668161" cy="1069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4" tIns="9144" rIns="9144" bIns="9144" anchor="t" anchorCtr="0">
              <a:spAutoFit/>
            </a:bodyPr>
            <a:lstStyle/>
            <a:p>
              <a:pPr marR="0" lvl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500" b="1" dirty="0">
                  <a:solidFill>
                    <a:schemeClr val="accent4"/>
                  </a:solidFill>
                  <a:latin typeface="+mj-lt"/>
                  <a:ea typeface="Montserrat"/>
                  <a:cs typeface="+mj-lt"/>
                  <a:sym typeface="Montserrat"/>
                </a:rPr>
                <a:t>Maintain</a:t>
              </a:r>
              <a:endParaRPr lang="en-US" sz="500" b="1" dirty="0">
                <a:solidFill>
                  <a:schemeClr val="accent4"/>
                </a:solidFill>
                <a:latin typeface="+mj-lt"/>
                <a:ea typeface="Montserrat"/>
                <a:cs typeface="+mj-lt"/>
                <a:sym typeface="Montserrat"/>
              </a:endParaRPr>
            </a:p>
          </p:txBody>
        </p:sp>
      </p:grpSp>
    </p:spTree>
  </p:cSld>
  <p:clrMapOvr>
    <a:masterClrMapping/>
  </p:clrMapOvr>
  <p:transition spd="med">
    <p:fade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 descr="Thumbs up sign with solid fill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336731" y="3398180"/>
            <a:ext cx="514238" cy="514238"/>
          </a:xfrm>
          <a:prstGeom prst="rect">
            <a:avLst/>
          </a:prstGeom>
        </p:spPr>
      </p:pic>
      <p:pic>
        <p:nvPicPr>
          <p:cNvPr id="6" name="Graphic 5" descr="Thumbs Down with solid fill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73200" y="3397539"/>
            <a:ext cx="514238" cy="514238"/>
          </a:xfrm>
          <a:prstGeom prst="rect">
            <a:avLst/>
          </a:prstGeom>
        </p:spPr>
      </p:pic>
      <p:cxnSp>
        <p:nvCxnSpPr>
          <p:cNvPr id="70" name="Straight Arrow Connector 69"/>
          <p:cNvCxnSpPr/>
          <p:nvPr/>
        </p:nvCxnSpPr>
        <p:spPr>
          <a:xfrm>
            <a:off x="4479735" y="4216513"/>
            <a:ext cx="2813296" cy="0"/>
          </a:xfrm>
          <a:prstGeom prst="straightConnector1">
            <a:avLst/>
          </a:prstGeom>
          <a:ln w="19050">
            <a:solidFill>
              <a:schemeClr val="accent6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Google Shape;898;p88"/>
          <p:cNvSpPr txBox="1"/>
          <p:nvPr/>
        </p:nvSpPr>
        <p:spPr>
          <a:xfrm>
            <a:off x="3819025" y="1740903"/>
            <a:ext cx="641460" cy="158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lvl="7">
              <a:lnSpc>
                <a:spcPct val="115000"/>
              </a:lnSpc>
            </a:pPr>
            <a:r>
              <a:rPr lang="en-US" sz="8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Proportion</a:t>
            </a:r>
            <a:endParaRPr lang="en-US" sz="8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cxnSp>
        <p:nvCxnSpPr>
          <p:cNvPr id="79" name="Straight Connector 78"/>
          <p:cNvCxnSpPr/>
          <p:nvPr/>
        </p:nvCxnSpPr>
        <p:spPr>
          <a:xfrm flipH="1">
            <a:off x="1850969" y="3400619"/>
            <a:ext cx="142192" cy="423505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Google Shape;898;p88"/>
          <p:cNvSpPr txBox="1"/>
          <p:nvPr/>
        </p:nvSpPr>
        <p:spPr>
          <a:xfrm>
            <a:off x="3731285" y="2298628"/>
            <a:ext cx="590789" cy="160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lvl="7">
              <a:lnSpc>
                <a:spcPct val="115000"/>
              </a:lnSpc>
            </a:pPr>
            <a:r>
              <a:rPr lang="en-US" sz="800" b="1" dirty="0">
                <a:solidFill>
                  <a:srgbClr val="7030A0"/>
                </a:solidFill>
                <a:latin typeface="+mj-lt"/>
                <a:ea typeface="Montserrat"/>
                <a:cs typeface="+mj-lt"/>
                <a:sym typeface="Montserrat"/>
              </a:rPr>
              <a:t>Threshold</a:t>
            </a:r>
            <a:endParaRPr lang="en-US" sz="800" b="1" dirty="0">
              <a:solidFill>
                <a:srgbClr val="7030A0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grpSp>
        <p:nvGrpSpPr>
          <p:cNvPr id="56" name="Group 55"/>
          <p:cNvGrpSpPr/>
          <p:nvPr/>
        </p:nvGrpSpPr>
        <p:grpSpPr>
          <a:xfrm rot="0">
            <a:off x="4617720" y="2084705"/>
            <a:ext cx="346075" cy="1750060"/>
            <a:chOff x="3736554" y="2141041"/>
            <a:chExt cx="346067" cy="1750062"/>
          </a:xfrm>
        </p:grpSpPr>
        <p:sp>
          <p:nvSpPr>
            <p:cNvPr id="37" name="Rectangle 36"/>
            <p:cNvSpPr/>
            <p:nvPr/>
          </p:nvSpPr>
          <p:spPr>
            <a:xfrm rot="16200000">
              <a:off x="3075568" y="2884051"/>
              <a:ext cx="1668039" cy="346066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  <a:cs typeface="+mj-lt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 rot="16200000">
              <a:off x="3868575" y="2009020"/>
              <a:ext cx="82024" cy="34606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  <a:cs typeface="+mj-lt"/>
              </a:endParaRPr>
            </a:p>
          </p:txBody>
        </p:sp>
      </p:grpSp>
      <p:grpSp>
        <p:nvGrpSpPr>
          <p:cNvPr id="55" name="Group 54"/>
          <p:cNvGrpSpPr/>
          <p:nvPr/>
        </p:nvGrpSpPr>
        <p:grpSpPr>
          <a:xfrm rot="0">
            <a:off x="5447030" y="2084705"/>
            <a:ext cx="346075" cy="1750060"/>
            <a:chOff x="4885531" y="2141041"/>
            <a:chExt cx="346067" cy="1750063"/>
          </a:xfrm>
        </p:grpSpPr>
        <p:sp>
          <p:nvSpPr>
            <p:cNvPr id="39" name="Rectangle 38"/>
            <p:cNvSpPr/>
            <p:nvPr/>
          </p:nvSpPr>
          <p:spPr>
            <a:xfrm rot="16200000">
              <a:off x="4252354" y="2911860"/>
              <a:ext cx="1612422" cy="346066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  <a:cs typeface="+mj-lt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 rot="16200000">
              <a:off x="4989745" y="2036827"/>
              <a:ext cx="137637" cy="34606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  <a:cs typeface="+mj-lt"/>
              </a:endParaRPr>
            </a:p>
          </p:txBody>
        </p:sp>
      </p:grpSp>
      <p:sp>
        <p:nvSpPr>
          <p:cNvPr id="71" name="Google Shape;898;p88"/>
          <p:cNvSpPr txBox="1"/>
          <p:nvPr/>
        </p:nvSpPr>
        <p:spPr>
          <a:xfrm>
            <a:off x="4421505" y="3963035"/>
            <a:ext cx="738505" cy="160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lvl="7" algn="ctr">
              <a:lnSpc>
                <a:spcPct val="115000"/>
              </a:lnSpc>
            </a:pPr>
            <a:r>
              <a:rPr lang="en-US" sz="8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Quarter 1</a:t>
            </a:r>
            <a:endParaRPr lang="en-US" sz="8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sp>
        <p:nvSpPr>
          <p:cNvPr id="72" name="Google Shape;898;p88"/>
          <p:cNvSpPr txBox="1"/>
          <p:nvPr/>
        </p:nvSpPr>
        <p:spPr>
          <a:xfrm>
            <a:off x="5259705" y="3963035"/>
            <a:ext cx="738505" cy="160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lvl="7" algn="ctr">
              <a:lnSpc>
                <a:spcPct val="115000"/>
              </a:lnSpc>
            </a:pPr>
            <a:r>
              <a:rPr lang="en-US" sz="8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Quarter 2</a:t>
            </a:r>
            <a:endParaRPr lang="en-US" sz="8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sp>
        <p:nvSpPr>
          <p:cNvPr id="73" name="Google Shape;898;p88"/>
          <p:cNvSpPr txBox="1"/>
          <p:nvPr/>
        </p:nvSpPr>
        <p:spPr>
          <a:xfrm>
            <a:off x="6094095" y="3963035"/>
            <a:ext cx="738505" cy="160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lvl="7" algn="ctr">
              <a:lnSpc>
                <a:spcPct val="115000"/>
              </a:lnSpc>
            </a:pPr>
            <a:r>
              <a:rPr lang="en-US" sz="8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Quarter 3</a:t>
            </a:r>
            <a:endParaRPr lang="en-US" sz="8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sp>
        <p:nvSpPr>
          <p:cNvPr id="74" name="Google Shape;898;p88"/>
          <p:cNvSpPr txBox="1"/>
          <p:nvPr/>
        </p:nvSpPr>
        <p:spPr>
          <a:xfrm>
            <a:off x="6932930" y="3963035"/>
            <a:ext cx="738505" cy="160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lvl="7" algn="ctr">
              <a:lnSpc>
                <a:spcPct val="115000"/>
              </a:lnSpc>
            </a:pPr>
            <a:r>
              <a:rPr lang="en-US" sz="8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Quarter 4</a:t>
            </a:r>
            <a:endParaRPr lang="en-US" sz="8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 flipH="1">
            <a:off x="4368165" y="2378710"/>
            <a:ext cx="318135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4368165" y="3834765"/>
            <a:ext cx="3181350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4358005" y="1927225"/>
            <a:ext cx="0" cy="191897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itle 6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Feedback</a:t>
            </a:r>
            <a:endParaRPr lang="en-US" dirty="0"/>
          </a:p>
        </p:txBody>
      </p:sp>
      <p:sp>
        <p:nvSpPr>
          <p:cNvPr id="102" name="Google Shape;898;p88"/>
          <p:cNvSpPr txBox="1"/>
          <p:nvPr/>
        </p:nvSpPr>
        <p:spPr>
          <a:xfrm>
            <a:off x="604755" y="911209"/>
            <a:ext cx="5352260" cy="372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In order to gauge the effectiveness of a model, many AI </a:t>
            </a:r>
            <a:r>
              <a:rPr lang="en-US" sz="1000" b="1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systems have a method for obtaining user feedback </a:t>
            </a: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built in.</a:t>
            </a:r>
            <a:endParaRPr lang="en-US" sz="1000" b="1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sp>
        <p:nvSpPr>
          <p:cNvPr id="104" name="Google Shape;898;p88"/>
          <p:cNvSpPr txBox="1"/>
          <p:nvPr/>
        </p:nvSpPr>
        <p:spPr>
          <a:xfrm>
            <a:off x="604755" y="1752019"/>
            <a:ext cx="2684542" cy="1434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A common feature is the </a:t>
            </a:r>
            <a:r>
              <a:rPr lang="en-US" sz="1000" b="1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thumbs-up or thumbs-down </a:t>
            </a: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buttons available </a:t>
            </a:r>
            <a:r>
              <a:rPr lang="en-US" sz="1000" b="1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on recommender systems. </a:t>
            </a: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Music and movie streaming services are heavy users of this. The proportion of feedback should be tracked, with the goal of trying to </a:t>
            </a:r>
            <a:r>
              <a:rPr lang="en-US" sz="1000" b="1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maintain as high a positive feedback proportion as possible</a:t>
            </a: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.</a:t>
            </a:r>
            <a:endParaRPr lang="en-US" sz="10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grpSp>
        <p:nvGrpSpPr>
          <p:cNvPr id="88" name="Group 87"/>
          <p:cNvGrpSpPr/>
          <p:nvPr/>
        </p:nvGrpSpPr>
        <p:grpSpPr>
          <a:xfrm>
            <a:off x="7331103" y="141172"/>
            <a:ext cx="914400" cy="914400"/>
            <a:chOff x="7331103" y="141172"/>
            <a:chExt cx="914400" cy="914400"/>
          </a:xfrm>
        </p:grpSpPr>
        <p:grpSp>
          <p:nvGrpSpPr>
            <p:cNvPr id="108" name="Group 107"/>
            <p:cNvGrpSpPr/>
            <p:nvPr/>
          </p:nvGrpSpPr>
          <p:grpSpPr>
            <a:xfrm>
              <a:off x="7331103" y="141172"/>
              <a:ext cx="914400" cy="914400"/>
              <a:chOff x="388697" y="2188023"/>
              <a:chExt cx="1695840" cy="1816343"/>
            </a:xfrm>
          </p:grpSpPr>
          <p:grpSp>
            <p:nvGrpSpPr>
              <p:cNvPr id="109" name="Group 108"/>
              <p:cNvGrpSpPr/>
              <p:nvPr/>
            </p:nvGrpSpPr>
            <p:grpSpPr>
              <a:xfrm>
                <a:off x="1190898" y="3138427"/>
                <a:ext cx="58419" cy="768220"/>
                <a:chOff x="1190898" y="3138427"/>
                <a:chExt cx="58419" cy="768220"/>
              </a:xfrm>
            </p:grpSpPr>
            <p:cxnSp>
              <p:nvCxnSpPr>
                <p:cNvPr id="137" name="Connector: Curved 136"/>
                <p:cNvCxnSpPr>
                  <a:stCxn id="127" idx="1"/>
                  <a:endCxn id="128" idx="1"/>
                </p:cNvCxnSpPr>
                <p:nvPr/>
              </p:nvCxnSpPr>
              <p:spPr>
                <a:xfrm rot="10800000">
                  <a:off x="1190898" y="3138427"/>
                  <a:ext cx="12700" cy="768220"/>
                </a:xfrm>
                <a:prstGeom prst="curvedConnector3">
                  <a:avLst>
                    <a:gd name="adj1" fmla="val 2950000"/>
                  </a:avLst>
                </a:prstGeom>
                <a:ln w="19050">
                  <a:solidFill>
                    <a:schemeClr val="accent5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8" name="Connector: Curved 137"/>
                <p:cNvCxnSpPr>
                  <a:stCxn id="128" idx="3"/>
                  <a:endCxn id="127" idx="3"/>
                </p:cNvCxnSpPr>
                <p:nvPr/>
              </p:nvCxnSpPr>
              <p:spPr>
                <a:xfrm>
                  <a:off x="1236617" y="3138427"/>
                  <a:ext cx="12700" cy="768220"/>
                </a:xfrm>
                <a:prstGeom prst="curvedConnector3">
                  <a:avLst>
                    <a:gd name="adj1" fmla="val 3000000"/>
                  </a:avLst>
                </a:prstGeom>
                <a:ln w="19050">
                  <a:solidFill>
                    <a:schemeClr val="accent5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0" name="Group 109"/>
              <p:cNvGrpSpPr/>
              <p:nvPr/>
            </p:nvGrpSpPr>
            <p:grpSpPr>
              <a:xfrm>
                <a:off x="1190898" y="2692608"/>
                <a:ext cx="58419" cy="1311758"/>
                <a:chOff x="5889186" y="1248788"/>
                <a:chExt cx="58419" cy="1311758"/>
              </a:xfrm>
            </p:grpSpPr>
            <p:cxnSp>
              <p:nvCxnSpPr>
                <p:cNvPr id="133" name="Connector: Curved 132"/>
                <p:cNvCxnSpPr>
                  <a:stCxn id="135" idx="1"/>
                  <a:endCxn id="136" idx="1"/>
                </p:cNvCxnSpPr>
                <p:nvPr/>
              </p:nvCxnSpPr>
              <p:spPr>
                <a:xfrm rot="10800000">
                  <a:off x="5889186" y="1346507"/>
                  <a:ext cx="12700" cy="1116320"/>
                </a:xfrm>
                <a:prstGeom prst="curvedConnector3">
                  <a:avLst>
                    <a:gd name="adj1" fmla="val 4300000"/>
                  </a:avLst>
                </a:prstGeom>
                <a:ln w="19050">
                  <a:solidFill>
                    <a:schemeClr val="accent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" name="Connector: Curved 133"/>
                <p:cNvCxnSpPr>
                  <a:stCxn id="136" idx="3"/>
                  <a:endCxn id="135" idx="3"/>
                </p:cNvCxnSpPr>
                <p:nvPr/>
              </p:nvCxnSpPr>
              <p:spPr>
                <a:xfrm>
                  <a:off x="5934905" y="1346507"/>
                  <a:ext cx="12700" cy="1116320"/>
                </a:xfrm>
                <a:prstGeom prst="curvedConnector3">
                  <a:avLst>
                    <a:gd name="adj1" fmla="val 4300000"/>
                  </a:avLst>
                </a:prstGeom>
                <a:ln w="19050">
                  <a:solidFill>
                    <a:schemeClr val="accent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5" name="Google Shape;898;p88"/>
                <p:cNvSpPr txBox="1"/>
                <p:nvPr/>
              </p:nvSpPr>
              <p:spPr>
                <a:xfrm>
                  <a:off x="5889186" y="2365108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  <p:sp>
              <p:nvSpPr>
                <p:cNvPr id="136" name="Google Shape;898;p88"/>
                <p:cNvSpPr txBox="1"/>
                <p:nvPr/>
              </p:nvSpPr>
              <p:spPr>
                <a:xfrm>
                  <a:off x="5889186" y="1248788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</p:grpSp>
          <p:sp>
            <p:nvSpPr>
              <p:cNvPr id="111" name="Oval 110"/>
              <p:cNvSpPr/>
              <p:nvPr/>
            </p:nvSpPr>
            <p:spPr>
              <a:xfrm>
                <a:off x="388697" y="2188023"/>
                <a:ext cx="1695840" cy="1807446"/>
              </a:xfrm>
              <a:prstGeom prst="ellipse">
                <a:avLst/>
              </a:prstGeom>
              <a:solidFill>
                <a:schemeClr val="bg1">
                  <a:alpha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+mj-lt"/>
                </a:endParaRPr>
              </a:p>
            </p:txBody>
          </p:sp>
          <p:grpSp>
            <p:nvGrpSpPr>
              <p:cNvPr id="112" name="Group 111"/>
              <p:cNvGrpSpPr/>
              <p:nvPr/>
            </p:nvGrpSpPr>
            <p:grpSpPr>
              <a:xfrm>
                <a:off x="1190898" y="2188023"/>
                <a:ext cx="58419" cy="1816343"/>
                <a:chOff x="7482841" y="2111311"/>
                <a:chExt cx="58419" cy="1816343"/>
              </a:xfrm>
            </p:grpSpPr>
            <p:cxnSp>
              <p:nvCxnSpPr>
                <p:cNvPr id="129" name="Connector: Curved 128"/>
                <p:cNvCxnSpPr>
                  <a:stCxn id="131" idx="1"/>
                  <a:endCxn id="132" idx="1"/>
                </p:cNvCxnSpPr>
                <p:nvPr/>
              </p:nvCxnSpPr>
              <p:spPr>
                <a:xfrm rot="10800000">
                  <a:off x="7482841" y="2209031"/>
                  <a:ext cx="12700" cy="1620905"/>
                </a:xfrm>
                <a:prstGeom prst="curvedConnector3">
                  <a:avLst>
                    <a:gd name="adj1" fmla="val 5850000"/>
                  </a:avLst>
                </a:prstGeom>
                <a:ln w="19050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Connector: Curved 129"/>
                <p:cNvCxnSpPr>
                  <a:stCxn id="132" idx="3"/>
                  <a:endCxn id="131" idx="3"/>
                </p:cNvCxnSpPr>
                <p:nvPr/>
              </p:nvCxnSpPr>
              <p:spPr>
                <a:xfrm>
                  <a:off x="7528560" y="2209030"/>
                  <a:ext cx="12700" cy="1620905"/>
                </a:xfrm>
                <a:prstGeom prst="curvedConnector3">
                  <a:avLst>
                    <a:gd name="adj1" fmla="val 6300000"/>
                  </a:avLst>
                </a:prstGeom>
                <a:ln w="19050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1" name="Google Shape;898;p88"/>
                <p:cNvSpPr txBox="1"/>
                <p:nvPr/>
              </p:nvSpPr>
              <p:spPr>
                <a:xfrm>
                  <a:off x="7482841" y="3732216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  <p:sp>
              <p:nvSpPr>
                <p:cNvPr id="132" name="Google Shape;898;p88"/>
                <p:cNvSpPr txBox="1"/>
                <p:nvPr/>
              </p:nvSpPr>
              <p:spPr>
                <a:xfrm>
                  <a:off x="7482841" y="2111311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</p:grpSp>
          <p:grpSp>
            <p:nvGrpSpPr>
              <p:cNvPr id="116" name="Group 115"/>
              <p:cNvGrpSpPr/>
              <p:nvPr/>
            </p:nvGrpSpPr>
            <p:grpSpPr>
              <a:xfrm>
                <a:off x="1190898" y="3040708"/>
                <a:ext cx="45719" cy="963658"/>
                <a:chOff x="5501641" y="2963996"/>
                <a:chExt cx="45719" cy="963658"/>
              </a:xfrm>
            </p:grpSpPr>
            <p:sp>
              <p:nvSpPr>
                <p:cNvPr id="127" name="Google Shape;898;p88"/>
                <p:cNvSpPr txBox="1"/>
                <p:nvPr/>
              </p:nvSpPr>
              <p:spPr>
                <a:xfrm>
                  <a:off x="5501641" y="3732216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  <p:sp>
              <p:nvSpPr>
                <p:cNvPr id="128" name="Google Shape;898;p88"/>
                <p:cNvSpPr txBox="1"/>
                <p:nvPr/>
              </p:nvSpPr>
              <p:spPr>
                <a:xfrm>
                  <a:off x="5501641" y="2963996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</p:grpSp>
        </p:grpSp>
        <p:sp>
          <p:nvSpPr>
            <p:cNvPr id="139" name="Google Shape;898;p88"/>
            <p:cNvSpPr txBox="1"/>
            <p:nvPr/>
          </p:nvSpPr>
          <p:spPr>
            <a:xfrm>
              <a:off x="7436418" y="279815"/>
              <a:ext cx="668161" cy="1069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4" tIns="9144" rIns="9144" bIns="9144" anchor="t" anchorCtr="0">
              <a:spAutoFit/>
            </a:bodyPr>
            <a:lstStyle/>
            <a:p>
              <a:pPr marR="0" lvl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500" b="1" dirty="0">
                  <a:solidFill>
                    <a:schemeClr val="accent4"/>
                  </a:solidFill>
                  <a:latin typeface="+mj-lt"/>
                  <a:ea typeface="Montserrat"/>
                  <a:cs typeface="+mj-lt"/>
                  <a:sym typeface="Montserrat"/>
                </a:rPr>
                <a:t>Maintain</a:t>
              </a:r>
              <a:endParaRPr lang="en-US" sz="500" b="1" dirty="0">
                <a:solidFill>
                  <a:schemeClr val="accent4"/>
                </a:solidFill>
                <a:latin typeface="+mj-lt"/>
                <a:ea typeface="Montserrat"/>
                <a:cs typeface="+mj-lt"/>
                <a:sym typeface="Montserrat"/>
              </a:endParaRPr>
            </a:p>
          </p:txBody>
        </p:sp>
      </p:grpSp>
    </p:spTree>
  </p:cSld>
  <p:clrMapOvr>
    <a:masterClrMapping/>
  </p:clrMapOvr>
  <p:transition spd="med">
    <p:fade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 descr="Thumbs up sign with solid fill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336731" y="3398180"/>
            <a:ext cx="514238" cy="514238"/>
          </a:xfrm>
          <a:prstGeom prst="rect">
            <a:avLst/>
          </a:prstGeom>
        </p:spPr>
      </p:pic>
      <p:pic>
        <p:nvPicPr>
          <p:cNvPr id="6" name="Graphic 5" descr="Thumbs Down with solid fill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73200" y="3397539"/>
            <a:ext cx="514238" cy="514238"/>
          </a:xfrm>
          <a:prstGeom prst="rect">
            <a:avLst/>
          </a:prstGeom>
        </p:spPr>
      </p:pic>
      <p:cxnSp>
        <p:nvCxnSpPr>
          <p:cNvPr id="70" name="Straight Arrow Connector 69"/>
          <p:cNvCxnSpPr/>
          <p:nvPr/>
        </p:nvCxnSpPr>
        <p:spPr>
          <a:xfrm>
            <a:off x="4479735" y="4216513"/>
            <a:ext cx="2813296" cy="0"/>
          </a:xfrm>
          <a:prstGeom prst="straightConnector1">
            <a:avLst/>
          </a:prstGeom>
          <a:ln w="19050">
            <a:solidFill>
              <a:schemeClr val="accent6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Google Shape;898;p88"/>
          <p:cNvSpPr txBox="1"/>
          <p:nvPr/>
        </p:nvSpPr>
        <p:spPr>
          <a:xfrm>
            <a:off x="3819025" y="1740903"/>
            <a:ext cx="641460" cy="158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lvl="7">
              <a:lnSpc>
                <a:spcPct val="115000"/>
              </a:lnSpc>
            </a:pPr>
            <a:r>
              <a:rPr lang="en-US" sz="8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Proportion</a:t>
            </a:r>
            <a:endParaRPr lang="en-US" sz="8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cxnSp>
        <p:nvCxnSpPr>
          <p:cNvPr id="79" name="Straight Connector 78"/>
          <p:cNvCxnSpPr/>
          <p:nvPr/>
        </p:nvCxnSpPr>
        <p:spPr>
          <a:xfrm flipH="1">
            <a:off x="1850969" y="3400619"/>
            <a:ext cx="142192" cy="423505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Google Shape;898;p88"/>
          <p:cNvSpPr txBox="1"/>
          <p:nvPr/>
        </p:nvSpPr>
        <p:spPr>
          <a:xfrm>
            <a:off x="3731285" y="2298628"/>
            <a:ext cx="590789" cy="160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lvl="7">
              <a:lnSpc>
                <a:spcPct val="115000"/>
              </a:lnSpc>
            </a:pPr>
            <a:r>
              <a:rPr lang="en-US" sz="800" b="1" dirty="0">
                <a:solidFill>
                  <a:srgbClr val="7030A0"/>
                </a:solidFill>
                <a:latin typeface="+mj-lt"/>
                <a:ea typeface="Montserrat"/>
                <a:cs typeface="+mj-lt"/>
                <a:sym typeface="Montserrat"/>
              </a:rPr>
              <a:t>Threshold</a:t>
            </a:r>
            <a:endParaRPr lang="en-US" sz="800" b="1" dirty="0">
              <a:solidFill>
                <a:srgbClr val="7030A0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grpSp>
        <p:nvGrpSpPr>
          <p:cNvPr id="56" name="Group 55"/>
          <p:cNvGrpSpPr/>
          <p:nvPr/>
        </p:nvGrpSpPr>
        <p:grpSpPr>
          <a:xfrm rot="0">
            <a:off x="4617720" y="2084705"/>
            <a:ext cx="346075" cy="1750060"/>
            <a:chOff x="3736554" y="2141041"/>
            <a:chExt cx="346067" cy="1750062"/>
          </a:xfrm>
        </p:grpSpPr>
        <p:sp>
          <p:nvSpPr>
            <p:cNvPr id="37" name="Rectangle 36"/>
            <p:cNvSpPr/>
            <p:nvPr/>
          </p:nvSpPr>
          <p:spPr>
            <a:xfrm rot="16200000">
              <a:off x="3075568" y="2884051"/>
              <a:ext cx="1668039" cy="346066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  <a:cs typeface="+mj-lt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 rot="16200000">
              <a:off x="3868575" y="2009020"/>
              <a:ext cx="82024" cy="34606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  <a:cs typeface="+mj-lt"/>
              </a:endParaRPr>
            </a:p>
          </p:txBody>
        </p:sp>
      </p:grpSp>
      <p:grpSp>
        <p:nvGrpSpPr>
          <p:cNvPr id="55" name="Group 54"/>
          <p:cNvGrpSpPr/>
          <p:nvPr/>
        </p:nvGrpSpPr>
        <p:grpSpPr>
          <a:xfrm rot="0">
            <a:off x="5447030" y="2084705"/>
            <a:ext cx="346075" cy="1750060"/>
            <a:chOff x="4885531" y="2141041"/>
            <a:chExt cx="346067" cy="1750063"/>
          </a:xfrm>
        </p:grpSpPr>
        <p:sp>
          <p:nvSpPr>
            <p:cNvPr id="39" name="Rectangle 38"/>
            <p:cNvSpPr/>
            <p:nvPr/>
          </p:nvSpPr>
          <p:spPr>
            <a:xfrm rot="16200000">
              <a:off x="4252354" y="2911860"/>
              <a:ext cx="1612422" cy="346066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  <a:cs typeface="+mj-lt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 rot="16200000">
              <a:off x="4989745" y="2036827"/>
              <a:ext cx="137637" cy="34606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  <a:cs typeface="+mj-lt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 rot="0">
            <a:off x="6276975" y="2084705"/>
            <a:ext cx="346075" cy="1750060"/>
            <a:chOff x="5939929" y="2141042"/>
            <a:chExt cx="346067" cy="1750062"/>
          </a:xfrm>
        </p:grpSpPr>
        <p:sp>
          <p:nvSpPr>
            <p:cNvPr id="44" name="Rectangle 43"/>
            <p:cNvSpPr/>
            <p:nvPr/>
          </p:nvSpPr>
          <p:spPr>
            <a:xfrm rot="16200000">
              <a:off x="5385013" y="2990121"/>
              <a:ext cx="1455900" cy="346066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  <a:cs typeface="+mj-lt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 rot="16200000">
              <a:off x="5965883" y="2115088"/>
              <a:ext cx="294158" cy="34606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  <a:cs typeface="+mj-lt"/>
              </a:endParaRPr>
            </a:p>
          </p:txBody>
        </p:sp>
      </p:grpSp>
      <p:sp>
        <p:nvSpPr>
          <p:cNvPr id="71" name="Google Shape;898;p88"/>
          <p:cNvSpPr txBox="1"/>
          <p:nvPr/>
        </p:nvSpPr>
        <p:spPr>
          <a:xfrm>
            <a:off x="4421505" y="3963035"/>
            <a:ext cx="738505" cy="160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lvl="7" algn="ctr">
              <a:lnSpc>
                <a:spcPct val="115000"/>
              </a:lnSpc>
            </a:pPr>
            <a:r>
              <a:rPr lang="en-US" sz="8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Quarter 1</a:t>
            </a:r>
            <a:endParaRPr lang="en-US" sz="8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sp>
        <p:nvSpPr>
          <p:cNvPr id="72" name="Google Shape;898;p88"/>
          <p:cNvSpPr txBox="1"/>
          <p:nvPr/>
        </p:nvSpPr>
        <p:spPr>
          <a:xfrm>
            <a:off x="5259705" y="3963035"/>
            <a:ext cx="738505" cy="160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lvl="7" algn="ctr">
              <a:lnSpc>
                <a:spcPct val="115000"/>
              </a:lnSpc>
            </a:pPr>
            <a:r>
              <a:rPr lang="en-US" sz="8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Quarter 2</a:t>
            </a:r>
            <a:endParaRPr lang="en-US" sz="8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sp>
        <p:nvSpPr>
          <p:cNvPr id="73" name="Google Shape;898;p88"/>
          <p:cNvSpPr txBox="1"/>
          <p:nvPr/>
        </p:nvSpPr>
        <p:spPr>
          <a:xfrm>
            <a:off x="6094095" y="3963035"/>
            <a:ext cx="738505" cy="160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lvl="7" algn="ctr">
              <a:lnSpc>
                <a:spcPct val="115000"/>
              </a:lnSpc>
            </a:pPr>
            <a:r>
              <a:rPr lang="en-US" sz="8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Quarter 3</a:t>
            </a:r>
            <a:endParaRPr lang="en-US" sz="8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sp>
        <p:nvSpPr>
          <p:cNvPr id="74" name="Google Shape;898;p88"/>
          <p:cNvSpPr txBox="1"/>
          <p:nvPr/>
        </p:nvSpPr>
        <p:spPr>
          <a:xfrm>
            <a:off x="6932930" y="3963035"/>
            <a:ext cx="738505" cy="160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lvl="7" algn="ctr">
              <a:lnSpc>
                <a:spcPct val="115000"/>
              </a:lnSpc>
            </a:pPr>
            <a:r>
              <a:rPr lang="en-US" sz="8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Quarter 4</a:t>
            </a:r>
            <a:endParaRPr lang="en-US" sz="8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 flipH="1">
            <a:off x="4368165" y="2378710"/>
            <a:ext cx="318135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4368165" y="3834765"/>
            <a:ext cx="3181350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4358005" y="1927225"/>
            <a:ext cx="0" cy="191897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itle 6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Feedback</a:t>
            </a:r>
            <a:endParaRPr lang="en-US" dirty="0"/>
          </a:p>
        </p:txBody>
      </p:sp>
      <p:sp>
        <p:nvSpPr>
          <p:cNvPr id="102" name="Google Shape;898;p88"/>
          <p:cNvSpPr txBox="1"/>
          <p:nvPr/>
        </p:nvSpPr>
        <p:spPr>
          <a:xfrm>
            <a:off x="604755" y="911209"/>
            <a:ext cx="5352260" cy="372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In order to gauge the effectiveness of a model, many AI </a:t>
            </a:r>
            <a:r>
              <a:rPr lang="en-US" sz="1000" b="1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systems have a method for obtaining user feedback </a:t>
            </a: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built in.</a:t>
            </a:r>
            <a:endParaRPr lang="en-US" sz="1000" b="1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sp>
        <p:nvSpPr>
          <p:cNvPr id="104" name="Google Shape;898;p88"/>
          <p:cNvSpPr txBox="1"/>
          <p:nvPr/>
        </p:nvSpPr>
        <p:spPr>
          <a:xfrm>
            <a:off x="604755" y="1752019"/>
            <a:ext cx="2684542" cy="1434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A common feature is the </a:t>
            </a:r>
            <a:r>
              <a:rPr lang="en-US" sz="1000" b="1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thumbs-up or thumbs-down </a:t>
            </a: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buttons available </a:t>
            </a:r>
            <a:r>
              <a:rPr lang="en-US" sz="1000" b="1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on recommender systems. </a:t>
            </a: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Music and movie streaming services are heavy users of this. The proportion of feedback should be tracked, with the goal of trying to </a:t>
            </a:r>
            <a:r>
              <a:rPr lang="en-US" sz="1000" b="1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maintain as high a positive feedback proportion as possible</a:t>
            </a: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.</a:t>
            </a:r>
            <a:endParaRPr lang="en-US" sz="10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grpSp>
        <p:nvGrpSpPr>
          <p:cNvPr id="88" name="Group 87"/>
          <p:cNvGrpSpPr/>
          <p:nvPr/>
        </p:nvGrpSpPr>
        <p:grpSpPr>
          <a:xfrm>
            <a:off x="7331103" y="141172"/>
            <a:ext cx="914400" cy="914400"/>
            <a:chOff x="7331103" y="141172"/>
            <a:chExt cx="914400" cy="914400"/>
          </a:xfrm>
        </p:grpSpPr>
        <p:grpSp>
          <p:nvGrpSpPr>
            <p:cNvPr id="108" name="Group 107"/>
            <p:cNvGrpSpPr/>
            <p:nvPr/>
          </p:nvGrpSpPr>
          <p:grpSpPr>
            <a:xfrm>
              <a:off x="7331103" y="141172"/>
              <a:ext cx="914400" cy="914400"/>
              <a:chOff x="388697" y="2188023"/>
              <a:chExt cx="1695840" cy="1816343"/>
            </a:xfrm>
          </p:grpSpPr>
          <p:grpSp>
            <p:nvGrpSpPr>
              <p:cNvPr id="109" name="Group 108"/>
              <p:cNvGrpSpPr/>
              <p:nvPr/>
            </p:nvGrpSpPr>
            <p:grpSpPr>
              <a:xfrm>
                <a:off x="1190898" y="3138427"/>
                <a:ext cx="58419" cy="768220"/>
                <a:chOff x="1190898" y="3138427"/>
                <a:chExt cx="58419" cy="768220"/>
              </a:xfrm>
            </p:grpSpPr>
            <p:cxnSp>
              <p:nvCxnSpPr>
                <p:cNvPr id="137" name="Connector: Curved 136"/>
                <p:cNvCxnSpPr>
                  <a:stCxn id="127" idx="1"/>
                  <a:endCxn id="128" idx="1"/>
                </p:cNvCxnSpPr>
                <p:nvPr/>
              </p:nvCxnSpPr>
              <p:spPr>
                <a:xfrm rot="10800000">
                  <a:off x="1190898" y="3138427"/>
                  <a:ext cx="12700" cy="768220"/>
                </a:xfrm>
                <a:prstGeom prst="curvedConnector3">
                  <a:avLst>
                    <a:gd name="adj1" fmla="val 2950000"/>
                  </a:avLst>
                </a:prstGeom>
                <a:ln w="19050">
                  <a:solidFill>
                    <a:schemeClr val="accent5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8" name="Connector: Curved 137"/>
                <p:cNvCxnSpPr>
                  <a:stCxn id="128" idx="3"/>
                  <a:endCxn id="127" idx="3"/>
                </p:cNvCxnSpPr>
                <p:nvPr/>
              </p:nvCxnSpPr>
              <p:spPr>
                <a:xfrm>
                  <a:off x="1236617" y="3138427"/>
                  <a:ext cx="12700" cy="768220"/>
                </a:xfrm>
                <a:prstGeom prst="curvedConnector3">
                  <a:avLst>
                    <a:gd name="adj1" fmla="val 3000000"/>
                  </a:avLst>
                </a:prstGeom>
                <a:ln w="19050">
                  <a:solidFill>
                    <a:schemeClr val="accent5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0" name="Group 109"/>
              <p:cNvGrpSpPr/>
              <p:nvPr/>
            </p:nvGrpSpPr>
            <p:grpSpPr>
              <a:xfrm>
                <a:off x="1190898" y="2692608"/>
                <a:ext cx="58419" cy="1311758"/>
                <a:chOff x="5889186" y="1248788"/>
                <a:chExt cx="58419" cy="1311758"/>
              </a:xfrm>
            </p:grpSpPr>
            <p:cxnSp>
              <p:nvCxnSpPr>
                <p:cNvPr id="133" name="Connector: Curved 132"/>
                <p:cNvCxnSpPr>
                  <a:stCxn id="135" idx="1"/>
                  <a:endCxn id="136" idx="1"/>
                </p:cNvCxnSpPr>
                <p:nvPr/>
              </p:nvCxnSpPr>
              <p:spPr>
                <a:xfrm rot="10800000">
                  <a:off x="5889186" y="1346507"/>
                  <a:ext cx="12700" cy="1116320"/>
                </a:xfrm>
                <a:prstGeom prst="curvedConnector3">
                  <a:avLst>
                    <a:gd name="adj1" fmla="val 4300000"/>
                  </a:avLst>
                </a:prstGeom>
                <a:ln w="19050">
                  <a:solidFill>
                    <a:schemeClr val="accent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" name="Connector: Curved 133"/>
                <p:cNvCxnSpPr>
                  <a:stCxn id="136" idx="3"/>
                  <a:endCxn id="135" idx="3"/>
                </p:cNvCxnSpPr>
                <p:nvPr/>
              </p:nvCxnSpPr>
              <p:spPr>
                <a:xfrm>
                  <a:off x="5934905" y="1346507"/>
                  <a:ext cx="12700" cy="1116320"/>
                </a:xfrm>
                <a:prstGeom prst="curvedConnector3">
                  <a:avLst>
                    <a:gd name="adj1" fmla="val 4300000"/>
                  </a:avLst>
                </a:prstGeom>
                <a:ln w="19050">
                  <a:solidFill>
                    <a:schemeClr val="accent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5" name="Google Shape;898;p88"/>
                <p:cNvSpPr txBox="1"/>
                <p:nvPr/>
              </p:nvSpPr>
              <p:spPr>
                <a:xfrm>
                  <a:off x="5889186" y="2365108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  <p:sp>
              <p:nvSpPr>
                <p:cNvPr id="136" name="Google Shape;898;p88"/>
                <p:cNvSpPr txBox="1"/>
                <p:nvPr/>
              </p:nvSpPr>
              <p:spPr>
                <a:xfrm>
                  <a:off x="5889186" y="1248788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</p:grpSp>
          <p:sp>
            <p:nvSpPr>
              <p:cNvPr id="111" name="Oval 110"/>
              <p:cNvSpPr/>
              <p:nvPr/>
            </p:nvSpPr>
            <p:spPr>
              <a:xfrm>
                <a:off x="388697" y="2188023"/>
                <a:ext cx="1695840" cy="1807446"/>
              </a:xfrm>
              <a:prstGeom prst="ellipse">
                <a:avLst/>
              </a:prstGeom>
              <a:solidFill>
                <a:schemeClr val="bg1">
                  <a:alpha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+mj-lt"/>
                </a:endParaRPr>
              </a:p>
            </p:txBody>
          </p:sp>
          <p:grpSp>
            <p:nvGrpSpPr>
              <p:cNvPr id="112" name="Group 111"/>
              <p:cNvGrpSpPr/>
              <p:nvPr/>
            </p:nvGrpSpPr>
            <p:grpSpPr>
              <a:xfrm>
                <a:off x="1190898" y="2188023"/>
                <a:ext cx="58419" cy="1816343"/>
                <a:chOff x="7482841" y="2111311"/>
                <a:chExt cx="58419" cy="1816343"/>
              </a:xfrm>
            </p:grpSpPr>
            <p:cxnSp>
              <p:nvCxnSpPr>
                <p:cNvPr id="129" name="Connector: Curved 128"/>
                <p:cNvCxnSpPr>
                  <a:stCxn id="131" idx="1"/>
                  <a:endCxn id="132" idx="1"/>
                </p:cNvCxnSpPr>
                <p:nvPr/>
              </p:nvCxnSpPr>
              <p:spPr>
                <a:xfrm rot="10800000">
                  <a:off x="7482841" y="2209031"/>
                  <a:ext cx="12700" cy="1620905"/>
                </a:xfrm>
                <a:prstGeom prst="curvedConnector3">
                  <a:avLst>
                    <a:gd name="adj1" fmla="val 5850000"/>
                  </a:avLst>
                </a:prstGeom>
                <a:ln w="19050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Connector: Curved 129"/>
                <p:cNvCxnSpPr>
                  <a:stCxn id="132" idx="3"/>
                  <a:endCxn id="131" idx="3"/>
                </p:cNvCxnSpPr>
                <p:nvPr/>
              </p:nvCxnSpPr>
              <p:spPr>
                <a:xfrm>
                  <a:off x="7528560" y="2209030"/>
                  <a:ext cx="12700" cy="1620905"/>
                </a:xfrm>
                <a:prstGeom prst="curvedConnector3">
                  <a:avLst>
                    <a:gd name="adj1" fmla="val 6300000"/>
                  </a:avLst>
                </a:prstGeom>
                <a:ln w="19050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1" name="Google Shape;898;p88"/>
                <p:cNvSpPr txBox="1"/>
                <p:nvPr/>
              </p:nvSpPr>
              <p:spPr>
                <a:xfrm>
                  <a:off x="7482841" y="3732216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  <p:sp>
              <p:nvSpPr>
                <p:cNvPr id="132" name="Google Shape;898;p88"/>
                <p:cNvSpPr txBox="1"/>
                <p:nvPr/>
              </p:nvSpPr>
              <p:spPr>
                <a:xfrm>
                  <a:off x="7482841" y="2111311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</p:grpSp>
          <p:grpSp>
            <p:nvGrpSpPr>
              <p:cNvPr id="116" name="Group 115"/>
              <p:cNvGrpSpPr/>
              <p:nvPr/>
            </p:nvGrpSpPr>
            <p:grpSpPr>
              <a:xfrm>
                <a:off x="1190898" y="3040708"/>
                <a:ext cx="45719" cy="963658"/>
                <a:chOff x="5501641" y="2963996"/>
                <a:chExt cx="45719" cy="963658"/>
              </a:xfrm>
            </p:grpSpPr>
            <p:sp>
              <p:nvSpPr>
                <p:cNvPr id="127" name="Google Shape;898;p88"/>
                <p:cNvSpPr txBox="1"/>
                <p:nvPr/>
              </p:nvSpPr>
              <p:spPr>
                <a:xfrm>
                  <a:off x="5501641" y="3732216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  <p:sp>
              <p:nvSpPr>
                <p:cNvPr id="128" name="Google Shape;898;p88"/>
                <p:cNvSpPr txBox="1"/>
                <p:nvPr/>
              </p:nvSpPr>
              <p:spPr>
                <a:xfrm>
                  <a:off x="5501641" y="2963996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</p:grpSp>
        </p:grpSp>
        <p:sp>
          <p:nvSpPr>
            <p:cNvPr id="139" name="Google Shape;898;p88"/>
            <p:cNvSpPr txBox="1"/>
            <p:nvPr/>
          </p:nvSpPr>
          <p:spPr>
            <a:xfrm>
              <a:off x="7436418" y="279815"/>
              <a:ext cx="668161" cy="1069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4" tIns="9144" rIns="9144" bIns="9144" anchor="t" anchorCtr="0">
              <a:spAutoFit/>
            </a:bodyPr>
            <a:lstStyle/>
            <a:p>
              <a:pPr marR="0" lvl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500" b="1" dirty="0">
                  <a:solidFill>
                    <a:schemeClr val="accent4"/>
                  </a:solidFill>
                  <a:latin typeface="+mj-lt"/>
                  <a:ea typeface="Montserrat"/>
                  <a:cs typeface="+mj-lt"/>
                  <a:sym typeface="Montserrat"/>
                </a:rPr>
                <a:t>Maintain</a:t>
              </a:r>
              <a:endParaRPr lang="en-US" sz="500" b="1" dirty="0">
                <a:solidFill>
                  <a:schemeClr val="accent4"/>
                </a:solidFill>
                <a:latin typeface="+mj-lt"/>
                <a:ea typeface="Montserrat"/>
                <a:cs typeface="+mj-lt"/>
                <a:sym typeface="Montserrat"/>
              </a:endParaRPr>
            </a:p>
          </p:txBody>
        </p:sp>
      </p:grpSp>
    </p:spTree>
  </p:cSld>
  <p:clrMapOvr>
    <a:masterClrMapping/>
  </p:clrMapOvr>
  <p:transition spd="med">
    <p:fade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 descr="Thumbs up sign with solid fill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336731" y="3398180"/>
            <a:ext cx="514238" cy="514238"/>
          </a:xfrm>
          <a:prstGeom prst="rect">
            <a:avLst/>
          </a:prstGeom>
        </p:spPr>
      </p:pic>
      <p:pic>
        <p:nvPicPr>
          <p:cNvPr id="6" name="Graphic 5" descr="Thumbs Down with solid fill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73200" y="3397539"/>
            <a:ext cx="514238" cy="514238"/>
          </a:xfrm>
          <a:prstGeom prst="rect">
            <a:avLst/>
          </a:prstGeom>
        </p:spPr>
      </p:pic>
      <p:cxnSp>
        <p:nvCxnSpPr>
          <p:cNvPr id="70" name="Straight Arrow Connector 69"/>
          <p:cNvCxnSpPr/>
          <p:nvPr/>
        </p:nvCxnSpPr>
        <p:spPr>
          <a:xfrm>
            <a:off x="4479735" y="4216513"/>
            <a:ext cx="2813296" cy="0"/>
          </a:xfrm>
          <a:prstGeom prst="straightConnector1">
            <a:avLst/>
          </a:prstGeom>
          <a:ln w="19050">
            <a:solidFill>
              <a:schemeClr val="accent6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Google Shape;898;p88"/>
          <p:cNvSpPr txBox="1"/>
          <p:nvPr/>
        </p:nvSpPr>
        <p:spPr>
          <a:xfrm>
            <a:off x="3819025" y="1740903"/>
            <a:ext cx="641460" cy="158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lvl="7">
              <a:lnSpc>
                <a:spcPct val="115000"/>
              </a:lnSpc>
            </a:pPr>
            <a:r>
              <a:rPr lang="en-US" sz="8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Proportion</a:t>
            </a:r>
            <a:endParaRPr lang="en-US" sz="8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cxnSp>
        <p:nvCxnSpPr>
          <p:cNvPr id="79" name="Straight Connector 78"/>
          <p:cNvCxnSpPr/>
          <p:nvPr/>
        </p:nvCxnSpPr>
        <p:spPr>
          <a:xfrm flipH="1">
            <a:off x="1850969" y="3400619"/>
            <a:ext cx="142192" cy="423505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Google Shape;898;p88"/>
          <p:cNvSpPr txBox="1"/>
          <p:nvPr/>
        </p:nvSpPr>
        <p:spPr>
          <a:xfrm>
            <a:off x="3731285" y="2298628"/>
            <a:ext cx="590789" cy="160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lvl="7">
              <a:lnSpc>
                <a:spcPct val="115000"/>
              </a:lnSpc>
            </a:pPr>
            <a:r>
              <a:rPr lang="en-US" sz="800" b="1" dirty="0">
                <a:solidFill>
                  <a:srgbClr val="7030A0"/>
                </a:solidFill>
                <a:latin typeface="+mj-lt"/>
                <a:ea typeface="Montserrat"/>
                <a:cs typeface="+mj-lt"/>
                <a:sym typeface="Montserrat"/>
              </a:rPr>
              <a:t>Threshold</a:t>
            </a:r>
            <a:endParaRPr lang="en-US" sz="800" b="1" dirty="0">
              <a:solidFill>
                <a:srgbClr val="7030A0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grpSp>
        <p:nvGrpSpPr>
          <p:cNvPr id="63" name="Group 62"/>
          <p:cNvGrpSpPr/>
          <p:nvPr/>
        </p:nvGrpSpPr>
        <p:grpSpPr>
          <a:xfrm>
            <a:off x="4358255" y="1926995"/>
            <a:ext cx="3312901" cy="2195947"/>
            <a:chOff x="4204335" y="1983545"/>
            <a:chExt cx="3312901" cy="2195947"/>
          </a:xfrm>
        </p:grpSpPr>
        <p:grpSp>
          <p:nvGrpSpPr>
            <p:cNvPr id="56" name="Group 55"/>
            <p:cNvGrpSpPr/>
            <p:nvPr/>
          </p:nvGrpSpPr>
          <p:grpSpPr>
            <a:xfrm>
              <a:off x="4463549" y="2141041"/>
              <a:ext cx="346067" cy="1750062"/>
              <a:chOff x="3736554" y="2141041"/>
              <a:chExt cx="346067" cy="1750062"/>
            </a:xfrm>
          </p:grpSpPr>
          <p:sp>
            <p:nvSpPr>
              <p:cNvPr id="37" name="Rectangle 36"/>
              <p:cNvSpPr/>
              <p:nvPr/>
            </p:nvSpPr>
            <p:spPr>
              <a:xfrm rot="16200000">
                <a:off x="3075568" y="2884051"/>
                <a:ext cx="1668039" cy="346066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+mj-lt"/>
                </a:endParaRPr>
              </a:p>
            </p:txBody>
          </p:sp>
          <p:sp>
            <p:nvSpPr>
              <p:cNvPr id="38" name="Rectangle 37"/>
              <p:cNvSpPr/>
              <p:nvPr/>
            </p:nvSpPr>
            <p:spPr>
              <a:xfrm rot="16200000">
                <a:off x="3868575" y="2009020"/>
                <a:ext cx="82024" cy="346066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+mj-lt"/>
                </a:endParaRPr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5293229" y="2141041"/>
              <a:ext cx="346067" cy="1750063"/>
              <a:chOff x="4885531" y="2141041"/>
              <a:chExt cx="346067" cy="1750063"/>
            </a:xfrm>
          </p:grpSpPr>
          <p:sp>
            <p:nvSpPr>
              <p:cNvPr id="39" name="Rectangle 38"/>
              <p:cNvSpPr/>
              <p:nvPr/>
            </p:nvSpPr>
            <p:spPr>
              <a:xfrm rot="16200000">
                <a:off x="4252354" y="2911860"/>
                <a:ext cx="1612422" cy="346066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+mj-lt"/>
                </a:endParaRPr>
              </a:p>
            </p:txBody>
          </p:sp>
          <p:sp>
            <p:nvSpPr>
              <p:cNvPr id="40" name="Rectangle 39"/>
              <p:cNvSpPr/>
              <p:nvPr/>
            </p:nvSpPr>
            <p:spPr>
              <a:xfrm rot="16200000">
                <a:off x="4989745" y="2036827"/>
                <a:ext cx="137637" cy="346066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+mj-lt"/>
                </a:endParaRPr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6122909" y="2141042"/>
              <a:ext cx="346067" cy="1750062"/>
              <a:chOff x="5939929" y="2141042"/>
              <a:chExt cx="346067" cy="1750062"/>
            </a:xfrm>
          </p:grpSpPr>
          <p:sp>
            <p:nvSpPr>
              <p:cNvPr id="44" name="Rectangle 43"/>
              <p:cNvSpPr/>
              <p:nvPr/>
            </p:nvSpPr>
            <p:spPr>
              <a:xfrm rot="16200000">
                <a:off x="5385013" y="2990121"/>
                <a:ext cx="1455900" cy="346066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+mj-lt"/>
                </a:endParaRPr>
              </a:p>
            </p:txBody>
          </p:sp>
          <p:sp>
            <p:nvSpPr>
              <p:cNvPr id="45" name="Rectangle 44"/>
              <p:cNvSpPr/>
              <p:nvPr/>
            </p:nvSpPr>
            <p:spPr>
              <a:xfrm rot="16200000">
                <a:off x="5965883" y="2115088"/>
                <a:ext cx="294158" cy="346066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+mj-lt"/>
                </a:endParaRPr>
              </a:p>
            </p:txBody>
          </p:sp>
        </p:grpSp>
        <p:grpSp>
          <p:nvGrpSpPr>
            <p:cNvPr id="36" name="Group 35"/>
            <p:cNvGrpSpPr/>
            <p:nvPr/>
          </p:nvGrpSpPr>
          <p:grpSpPr>
            <a:xfrm>
              <a:off x="6952589" y="2143928"/>
              <a:ext cx="346067" cy="1750063"/>
              <a:chOff x="7049537" y="2143928"/>
              <a:chExt cx="346067" cy="1750063"/>
            </a:xfrm>
          </p:grpSpPr>
          <p:sp>
            <p:nvSpPr>
              <p:cNvPr id="50" name="Rectangle 49"/>
              <p:cNvSpPr/>
              <p:nvPr/>
            </p:nvSpPr>
            <p:spPr>
              <a:xfrm rot="16200000">
                <a:off x="6546799" y="3045186"/>
                <a:ext cx="1351544" cy="346066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+mj-lt"/>
                </a:endParaRPr>
              </a:p>
            </p:txBody>
          </p:sp>
          <p:sp>
            <p:nvSpPr>
              <p:cNvPr id="51" name="Rectangle 50"/>
              <p:cNvSpPr/>
              <p:nvPr/>
            </p:nvSpPr>
            <p:spPr>
              <a:xfrm rot="16200000">
                <a:off x="7023311" y="2170154"/>
                <a:ext cx="398517" cy="346066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+mj-lt"/>
                </a:endParaRPr>
              </a:p>
            </p:txBody>
          </p:sp>
        </p:grpSp>
        <p:sp>
          <p:nvSpPr>
            <p:cNvPr id="71" name="Google Shape;898;p88"/>
            <p:cNvSpPr txBox="1"/>
            <p:nvPr/>
          </p:nvSpPr>
          <p:spPr>
            <a:xfrm>
              <a:off x="4267332" y="4019448"/>
              <a:ext cx="738502" cy="1600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4" tIns="9144" rIns="9144" bIns="9144" anchor="t" anchorCtr="0">
              <a:spAutoFit/>
            </a:bodyPr>
            <a:lstStyle/>
            <a:p>
              <a:pPr lvl="7" algn="ctr">
                <a:lnSpc>
                  <a:spcPct val="115000"/>
                </a:lnSpc>
              </a:pPr>
              <a:r>
                <a:rPr lang="en-US" sz="800" dirty="0">
                  <a:solidFill>
                    <a:schemeClr val="accent6"/>
                  </a:solidFill>
                  <a:latin typeface="+mj-lt"/>
                  <a:ea typeface="Montserrat"/>
                  <a:cs typeface="+mj-lt"/>
                  <a:sym typeface="Montserrat"/>
                </a:rPr>
                <a:t>Quarter 1</a:t>
              </a:r>
              <a:endParaRPr lang="en-US" sz="8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endParaRPr>
            </a:p>
          </p:txBody>
        </p:sp>
        <p:sp>
          <p:nvSpPr>
            <p:cNvPr id="72" name="Google Shape;898;p88"/>
            <p:cNvSpPr txBox="1"/>
            <p:nvPr/>
          </p:nvSpPr>
          <p:spPr>
            <a:xfrm>
              <a:off x="5105721" y="4019448"/>
              <a:ext cx="738502" cy="1600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4" tIns="9144" rIns="9144" bIns="9144" anchor="t" anchorCtr="0">
              <a:spAutoFit/>
            </a:bodyPr>
            <a:lstStyle/>
            <a:p>
              <a:pPr lvl="7" algn="ctr">
                <a:lnSpc>
                  <a:spcPct val="115000"/>
                </a:lnSpc>
              </a:pPr>
              <a:r>
                <a:rPr lang="en-US" sz="800" dirty="0">
                  <a:solidFill>
                    <a:schemeClr val="accent6"/>
                  </a:solidFill>
                  <a:latin typeface="+mj-lt"/>
                  <a:ea typeface="Montserrat"/>
                  <a:cs typeface="+mj-lt"/>
                  <a:sym typeface="Montserrat"/>
                </a:rPr>
                <a:t>Quarter 2</a:t>
              </a:r>
              <a:endParaRPr lang="en-US" sz="8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endParaRPr>
            </a:p>
          </p:txBody>
        </p:sp>
        <p:sp>
          <p:nvSpPr>
            <p:cNvPr id="73" name="Google Shape;898;p88"/>
            <p:cNvSpPr txBox="1"/>
            <p:nvPr/>
          </p:nvSpPr>
          <p:spPr>
            <a:xfrm>
              <a:off x="5940345" y="4019448"/>
              <a:ext cx="738502" cy="1600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4" tIns="9144" rIns="9144" bIns="9144" anchor="t" anchorCtr="0">
              <a:spAutoFit/>
            </a:bodyPr>
            <a:lstStyle/>
            <a:p>
              <a:pPr lvl="7" algn="ctr">
                <a:lnSpc>
                  <a:spcPct val="115000"/>
                </a:lnSpc>
              </a:pPr>
              <a:r>
                <a:rPr lang="en-US" sz="800" dirty="0">
                  <a:solidFill>
                    <a:schemeClr val="accent6"/>
                  </a:solidFill>
                  <a:latin typeface="+mj-lt"/>
                  <a:ea typeface="Montserrat"/>
                  <a:cs typeface="+mj-lt"/>
                  <a:sym typeface="Montserrat"/>
                </a:rPr>
                <a:t>Quarter 3</a:t>
              </a:r>
              <a:endParaRPr lang="en-US" sz="8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endParaRPr>
            </a:p>
          </p:txBody>
        </p:sp>
        <p:sp>
          <p:nvSpPr>
            <p:cNvPr id="74" name="Google Shape;898;p88"/>
            <p:cNvSpPr txBox="1"/>
            <p:nvPr/>
          </p:nvSpPr>
          <p:spPr>
            <a:xfrm>
              <a:off x="6778734" y="4019448"/>
              <a:ext cx="738502" cy="1600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4" tIns="9144" rIns="9144" bIns="9144" anchor="t" anchorCtr="0">
              <a:spAutoFit/>
            </a:bodyPr>
            <a:lstStyle/>
            <a:p>
              <a:pPr lvl="7" algn="ctr">
                <a:lnSpc>
                  <a:spcPct val="115000"/>
                </a:lnSpc>
              </a:pPr>
              <a:r>
                <a:rPr lang="en-US" sz="800" dirty="0">
                  <a:solidFill>
                    <a:schemeClr val="accent6"/>
                  </a:solidFill>
                  <a:latin typeface="+mj-lt"/>
                  <a:ea typeface="Montserrat"/>
                  <a:cs typeface="+mj-lt"/>
                  <a:sym typeface="Montserrat"/>
                </a:rPr>
                <a:t>Quarter 4</a:t>
              </a:r>
              <a:endParaRPr lang="en-US" sz="8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endParaRPr>
            </a:p>
          </p:txBody>
        </p:sp>
        <p:cxnSp>
          <p:nvCxnSpPr>
            <p:cNvPr id="34" name="Straight Connector 33"/>
            <p:cNvCxnSpPr/>
            <p:nvPr/>
          </p:nvCxnSpPr>
          <p:spPr>
            <a:xfrm flipH="1">
              <a:off x="4214057" y="2435204"/>
              <a:ext cx="3181546" cy="0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4214057" y="3891104"/>
              <a:ext cx="3181546" cy="0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4204335" y="1983545"/>
              <a:ext cx="0" cy="1919095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Title 6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Feedback</a:t>
            </a:r>
            <a:endParaRPr lang="en-US" dirty="0"/>
          </a:p>
        </p:txBody>
      </p:sp>
      <p:sp>
        <p:nvSpPr>
          <p:cNvPr id="102" name="Google Shape;898;p88"/>
          <p:cNvSpPr txBox="1"/>
          <p:nvPr/>
        </p:nvSpPr>
        <p:spPr>
          <a:xfrm>
            <a:off x="604755" y="911209"/>
            <a:ext cx="5352260" cy="372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In order to gauge the effectiveness of a model, many AI </a:t>
            </a:r>
            <a:r>
              <a:rPr lang="en-US" sz="1000" b="1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systems have a method for obtaining user feedback </a:t>
            </a: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built in.</a:t>
            </a:r>
            <a:endParaRPr lang="en-US" sz="1000" b="1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sp>
        <p:nvSpPr>
          <p:cNvPr id="104" name="Google Shape;898;p88"/>
          <p:cNvSpPr txBox="1"/>
          <p:nvPr/>
        </p:nvSpPr>
        <p:spPr>
          <a:xfrm>
            <a:off x="604755" y="1752019"/>
            <a:ext cx="2684542" cy="1434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A common feature is the </a:t>
            </a:r>
            <a:r>
              <a:rPr lang="en-US" sz="1000" b="1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thumbs-up or thumbs-down </a:t>
            </a: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buttons available </a:t>
            </a:r>
            <a:r>
              <a:rPr lang="en-US" sz="1000" b="1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on recommender systems. </a:t>
            </a: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Music and movie streaming services are heavy users of this. The proportion of feedback should be tracked, with the goal of trying to </a:t>
            </a:r>
            <a:r>
              <a:rPr lang="en-US" sz="1000" b="1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maintain as high a positive feedback proportion as possible</a:t>
            </a: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.</a:t>
            </a:r>
            <a:endParaRPr lang="en-US" sz="10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grpSp>
        <p:nvGrpSpPr>
          <p:cNvPr id="88" name="Group 87"/>
          <p:cNvGrpSpPr/>
          <p:nvPr/>
        </p:nvGrpSpPr>
        <p:grpSpPr>
          <a:xfrm>
            <a:off x="7331103" y="141172"/>
            <a:ext cx="914400" cy="914400"/>
            <a:chOff x="7331103" y="141172"/>
            <a:chExt cx="914400" cy="914400"/>
          </a:xfrm>
        </p:grpSpPr>
        <p:grpSp>
          <p:nvGrpSpPr>
            <p:cNvPr id="108" name="Group 107"/>
            <p:cNvGrpSpPr/>
            <p:nvPr/>
          </p:nvGrpSpPr>
          <p:grpSpPr>
            <a:xfrm>
              <a:off x="7331103" y="141172"/>
              <a:ext cx="914400" cy="914400"/>
              <a:chOff x="388697" y="2188023"/>
              <a:chExt cx="1695840" cy="1816343"/>
            </a:xfrm>
          </p:grpSpPr>
          <p:grpSp>
            <p:nvGrpSpPr>
              <p:cNvPr id="109" name="Group 108"/>
              <p:cNvGrpSpPr/>
              <p:nvPr/>
            </p:nvGrpSpPr>
            <p:grpSpPr>
              <a:xfrm>
                <a:off x="1190898" y="3138427"/>
                <a:ext cx="58419" cy="768220"/>
                <a:chOff x="1190898" y="3138427"/>
                <a:chExt cx="58419" cy="768220"/>
              </a:xfrm>
            </p:grpSpPr>
            <p:cxnSp>
              <p:nvCxnSpPr>
                <p:cNvPr id="137" name="Connector: Curved 136"/>
                <p:cNvCxnSpPr>
                  <a:stCxn id="127" idx="1"/>
                  <a:endCxn id="128" idx="1"/>
                </p:cNvCxnSpPr>
                <p:nvPr/>
              </p:nvCxnSpPr>
              <p:spPr>
                <a:xfrm rot="10800000">
                  <a:off x="1190898" y="3138427"/>
                  <a:ext cx="12700" cy="768220"/>
                </a:xfrm>
                <a:prstGeom prst="curvedConnector3">
                  <a:avLst>
                    <a:gd name="adj1" fmla="val 2950000"/>
                  </a:avLst>
                </a:prstGeom>
                <a:ln w="19050">
                  <a:solidFill>
                    <a:schemeClr val="accent5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8" name="Connector: Curved 137"/>
                <p:cNvCxnSpPr>
                  <a:stCxn id="128" idx="3"/>
                  <a:endCxn id="127" idx="3"/>
                </p:cNvCxnSpPr>
                <p:nvPr/>
              </p:nvCxnSpPr>
              <p:spPr>
                <a:xfrm>
                  <a:off x="1236617" y="3138427"/>
                  <a:ext cx="12700" cy="768220"/>
                </a:xfrm>
                <a:prstGeom prst="curvedConnector3">
                  <a:avLst>
                    <a:gd name="adj1" fmla="val 3000000"/>
                  </a:avLst>
                </a:prstGeom>
                <a:ln w="19050">
                  <a:solidFill>
                    <a:schemeClr val="accent5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0" name="Group 109"/>
              <p:cNvGrpSpPr/>
              <p:nvPr/>
            </p:nvGrpSpPr>
            <p:grpSpPr>
              <a:xfrm>
                <a:off x="1190898" y="2692608"/>
                <a:ext cx="58419" cy="1311758"/>
                <a:chOff x="5889186" y="1248788"/>
                <a:chExt cx="58419" cy="1311758"/>
              </a:xfrm>
            </p:grpSpPr>
            <p:cxnSp>
              <p:nvCxnSpPr>
                <p:cNvPr id="133" name="Connector: Curved 132"/>
                <p:cNvCxnSpPr>
                  <a:stCxn id="135" idx="1"/>
                  <a:endCxn id="136" idx="1"/>
                </p:cNvCxnSpPr>
                <p:nvPr/>
              </p:nvCxnSpPr>
              <p:spPr>
                <a:xfrm rot="10800000">
                  <a:off x="5889186" y="1346507"/>
                  <a:ext cx="12700" cy="1116320"/>
                </a:xfrm>
                <a:prstGeom prst="curvedConnector3">
                  <a:avLst>
                    <a:gd name="adj1" fmla="val 4300000"/>
                  </a:avLst>
                </a:prstGeom>
                <a:ln w="19050">
                  <a:solidFill>
                    <a:schemeClr val="accent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" name="Connector: Curved 133"/>
                <p:cNvCxnSpPr>
                  <a:stCxn id="136" idx="3"/>
                  <a:endCxn id="135" idx="3"/>
                </p:cNvCxnSpPr>
                <p:nvPr/>
              </p:nvCxnSpPr>
              <p:spPr>
                <a:xfrm>
                  <a:off x="5934905" y="1346507"/>
                  <a:ext cx="12700" cy="1116320"/>
                </a:xfrm>
                <a:prstGeom prst="curvedConnector3">
                  <a:avLst>
                    <a:gd name="adj1" fmla="val 4300000"/>
                  </a:avLst>
                </a:prstGeom>
                <a:ln w="19050">
                  <a:solidFill>
                    <a:schemeClr val="accent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5" name="Google Shape;898;p88"/>
                <p:cNvSpPr txBox="1"/>
                <p:nvPr/>
              </p:nvSpPr>
              <p:spPr>
                <a:xfrm>
                  <a:off x="5889186" y="2365108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  <p:sp>
              <p:nvSpPr>
                <p:cNvPr id="136" name="Google Shape;898;p88"/>
                <p:cNvSpPr txBox="1"/>
                <p:nvPr/>
              </p:nvSpPr>
              <p:spPr>
                <a:xfrm>
                  <a:off x="5889186" y="1248788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</p:grpSp>
          <p:sp>
            <p:nvSpPr>
              <p:cNvPr id="111" name="Oval 110"/>
              <p:cNvSpPr/>
              <p:nvPr/>
            </p:nvSpPr>
            <p:spPr>
              <a:xfrm>
                <a:off x="388697" y="2188023"/>
                <a:ext cx="1695840" cy="1807446"/>
              </a:xfrm>
              <a:prstGeom prst="ellipse">
                <a:avLst/>
              </a:prstGeom>
              <a:solidFill>
                <a:schemeClr val="bg1">
                  <a:alpha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+mj-lt"/>
                </a:endParaRPr>
              </a:p>
            </p:txBody>
          </p:sp>
          <p:grpSp>
            <p:nvGrpSpPr>
              <p:cNvPr id="112" name="Group 111"/>
              <p:cNvGrpSpPr/>
              <p:nvPr/>
            </p:nvGrpSpPr>
            <p:grpSpPr>
              <a:xfrm>
                <a:off x="1190898" y="2188023"/>
                <a:ext cx="58419" cy="1816343"/>
                <a:chOff x="7482841" y="2111311"/>
                <a:chExt cx="58419" cy="1816343"/>
              </a:xfrm>
            </p:grpSpPr>
            <p:cxnSp>
              <p:nvCxnSpPr>
                <p:cNvPr id="129" name="Connector: Curved 128"/>
                <p:cNvCxnSpPr>
                  <a:stCxn id="131" idx="1"/>
                  <a:endCxn id="132" idx="1"/>
                </p:cNvCxnSpPr>
                <p:nvPr/>
              </p:nvCxnSpPr>
              <p:spPr>
                <a:xfrm rot="10800000">
                  <a:off x="7482841" y="2209031"/>
                  <a:ext cx="12700" cy="1620905"/>
                </a:xfrm>
                <a:prstGeom prst="curvedConnector3">
                  <a:avLst>
                    <a:gd name="adj1" fmla="val 5850000"/>
                  </a:avLst>
                </a:prstGeom>
                <a:ln w="19050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Connector: Curved 129"/>
                <p:cNvCxnSpPr>
                  <a:stCxn id="132" idx="3"/>
                  <a:endCxn id="131" idx="3"/>
                </p:cNvCxnSpPr>
                <p:nvPr/>
              </p:nvCxnSpPr>
              <p:spPr>
                <a:xfrm>
                  <a:off x="7528560" y="2209030"/>
                  <a:ext cx="12700" cy="1620905"/>
                </a:xfrm>
                <a:prstGeom prst="curvedConnector3">
                  <a:avLst>
                    <a:gd name="adj1" fmla="val 6300000"/>
                  </a:avLst>
                </a:prstGeom>
                <a:ln w="19050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1" name="Google Shape;898;p88"/>
                <p:cNvSpPr txBox="1"/>
                <p:nvPr/>
              </p:nvSpPr>
              <p:spPr>
                <a:xfrm>
                  <a:off x="7482841" y="3732216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  <p:sp>
              <p:nvSpPr>
                <p:cNvPr id="132" name="Google Shape;898;p88"/>
                <p:cNvSpPr txBox="1"/>
                <p:nvPr/>
              </p:nvSpPr>
              <p:spPr>
                <a:xfrm>
                  <a:off x="7482841" y="2111311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</p:grpSp>
          <p:grpSp>
            <p:nvGrpSpPr>
              <p:cNvPr id="116" name="Group 115"/>
              <p:cNvGrpSpPr/>
              <p:nvPr/>
            </p:nvGrpSpPr>
            <p:grpSpPr>
              <a:xfrm>
                <a:off x="1190898" y="3040708"/>
                <a:ext cx="45719" cy="963658"/>
                <a:chOff x="5501641" y="2963996"/>
                <a:chExt cx="45719" cy="963658"/>
              </a:xfrm>
            </p:grpSpPr>
            <p:sp>
              <p:nvSpPr>
                <p:cNvPr id="127" name="Google Shape;898;p88"/>
                <p:cNvSpPr txBox="1"/>
                <p:nvPr/>
              </p:nvSpPr>
              <p:spPr>
                <a:xfrm>
                  <a:off x="5501641" y="3732216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  <p:sp>
              <p:nvSpPr>
                <p:cNvPr id="128" name="Google Shape;898;p88"/>
                <p:cNvSpPr txBox="1"/>
                <p:nvPr/>
              </p:nvSpPr>
              <p:spPr>
                <a:xfrm>
                  <a:off x="5501641" y="2963996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</p:grpSp>
        </p:grpSp>
        <p:sp>
          <p:nvSpPr>
            <p:cNvPr id="139" name="Google Shape;898;p88"/>
            <p:cNvSpPr txBox="1"/>
            <p:nvPr/>
          </p:nvSpPr>
          <p:spPr>
            <a:xfrm>
              <a:off x="7436418" y="279815"/>
              <a:ext cx="668161" cy="1069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4" tIns="9144" rIns="9144" bIns="9144" anchor="t" anchorCtr="0">
              <a:spAutoFit/>
            </a:bodyPr>
            <a:lstStyle/>
            <a:p>
              <a:pPr marR="0" lvl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500" b="1" dirty="0">
                  <a:solidFill>
                    <a:schemeClr val="accent4"/>
                  </a:solidFill>
                  <a:latin typeface="+mj-lt"/>
                  <a:ea typeface="Montserrat"/>
                  <a:cs typeface="+mj-lt"/>
                  <a:sym typeface="Montserrat"/>
                </a:rPr>
                <a:t>Maintain</a:t>
              </a:r>
              <a:endParaRPr lang="en-US" sz="500" b="1" dirty="0">
                <a:solidFill>
                  <a:schemeClr val="accent4"/>
                </a:solidFill>
                <a:latin typeface="+mj-lt"/>
                <a:ea typeface="Montserrat"/>
                <a:cs typeface="+mj-lt"/>
                <a:sym typeface="Montserrat"/>
              </a:endParaRPr>
            </a:p>
          </p:txBody>
        </p:sp>
      </p:grpSp>
    </p:spTree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93100" y="420575"/>
            <a:ext cx="8181300" cy="502800"/>
          </a:xfrm>
        </p:spPr>
        <p:txBody>
          <a:bodyPr/>
          <a:lstStyle/>
          <a:p>
            <a:r>
              <a:rPr lang="en-US" dirty="0"/>
              <a:t>Goal of </a:t>
            </a:r>
            <a:r>
              <a:rPr lang="en-US" dirty="0" err="1"/>
              <a:t>MLOps</a:t>
            </a:r>
            <a:endParaRPr lang="en-US" dirty="0"/>
          </a:p>
        </p:txBody>
      </p:sp>
    </p:spTree>
  </p:cSld>
  <p:clrMapOvr>
    <a:masterClrMapping/>
  </p:clrMapOvr>
  <p:transition spd="med">
    <p:fade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itle 6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Retraining</a:t>
            </a:r>
            <a:endParaRPr lang="en-US" dirty="0"/>
          </a:p>
        </p:txBody>
      </p:sp>
      <p:grpSp>
        <p:nvGrpSpPr>
          <p:cNvPr id="118" name="Group 117"/>
          <p:cNvGrpSpPr/>
          <p:nvPr/>
        </p:nvGrpSpPr>
        <p:grpSpPr>
          <a:xfrm>
            <a:off x="7331103" y="141172"/>
            <a:ext cx="914400" cy="914400"/>
            <a:chOff x="7331103" y="141172"/>
            <a:chExt cx="914400" cy="914400"/>
          </a:xfrm>
        </p:grpSpPr>
        <p:grpSp>
          <p:nvGrpSpPr>
            <p:cNvPr id="92" name="Group 91"/>
            <p:cNvGrpSpPr/>
            <p:nvPr/>
          </p:nvGrpSpPr>
          <p:grpSpPr>
            <a:xfrm>
              <a:off x="7331103" y="141172"/>
              <a:ext cx="914400" cy="914400"/>
              <a:chOff x="388697" y="2188023"/>
              <a:chExt cx="1695840" cy="1816343"/>
            </a:xfrm>
          </p:grpSpPr>
          <p:grpSp>
            <p:nvGrpSpPr>
              <p:cNvPr id="93" name="Group 92"/>
              <p:cNvGrpSpPr/>
              <p:nvPr/>
            </p:nvGrpSpPr>
            <p:grpSpPr>
              <a:xfrm>
                <a:off x="1190898" y="3138427"/>
                <a:ext cx="58419" cy="768220"/>
                <a:chOff x="1190898" y="3138427"/>
                <a:chExt cx="58419" cy="768220"/>
              </a:xfrm>
            </p:grpSpPr>
            <p:cxnSp>
              <p:nvCxnSpPr>
                <p:cNvPr id="111" name="Connector: Curved 110"/>
                <p:cNvCxnSpPr>
                  <a:stCxn id="98" idx="1"/>
                  <a:endCxn id="99" idx="1"/>
                </p:cNvCxnSpPr>
                <p:nvPr/>
              </p:nvCxnSpPr>
              <p:spPr>
                <a:xfrm rot="10800000">
                  <a:off x="1190898" y="3138427"/>
                  <a:ext cx="12700" cy="768220"/>
                </a:xfrm>
                <a:prstGeom prst="curvedConnector3">
                  <a:avLst>
                    <a:gd name="adj1" fmla="val 2950000"/>
                  </a:avLst>
                </a:prstGeom>
                <a:ln w="19050">
                  <a:solidFill>
                    <a:schemeClr val="accent5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Connector: Curved 111"/>
                <p:cNvCxnSpPr>
                  <a:stCxn id="99" idx="3"/>
                  <a:endCxn id="98" idx="3"/>
                </p:cNvCxnSpPr>
                <p:nvPr/>
              </p:nvCxnSpPr>
              <p:spPr>
                <a:xfrm>
                  <a:off x="1236617" y="3138427"/>
                  <a:ext cx="12700" cy="768220"/>
                </a:xfrm>
                <a:prstGeom prst="curvedConnector3">
                  <a:avLst>
                    <a:gd name="adj1" fmla="val 3000000"/>
                  </a:avLst>
                </a:prstGeom>
                <a:ln w="19050">
                  <a:solidFill>
                    <a:schemeClr val="accent5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4" name="Group 93"/>
              <p:cNvGrpSpPr/>
              <p:nvPr/>
            </p:nvGrpSpPr>
            <p:grpSpPr>
              <a:xfrm>
                <a:off x="1190898" y="2692608"/>
                <a:ext cx="58419" cy="1311758"/>
                <a:chOff x="5889186" y="1248788"/>
                <a:chExt cx="58419" cy="1311758"/>
              </a:xfrm>
            </p:grpSpPr>
            <p:cxnSp>
              <p:nvCxnSpPr>
                <p:cNvPr id="107" name="Connector: Curved 106"/>
                <p:cNvCxnSpPr>
                  <a:stCxn id="109" idx="1"/>
                  <a:endCxn id="110" idx="1"/>
                </p:cNvCxnSpPr>
                <p:nvPr/>
              </p:nvCxnSpPr>
              <p:spPr>
                <a:xfrm rot="10800000">
                  <a:off x="5889186" y="1346507"/>
                  <a:ext cx="12700" cy="1116320"/>
                </a:xfrm>
                <a:prstGeom prst="curvedConnector3">
                  <a:avLst>
                    <a:gd name="adj1" fmla="val 4300000"/>
                  </a:avLst>
                </a:prstGeom>
                <a:ln w="19050">
                  <a:solidFill>
                    <a:schemeClr val="accent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Connector: Curved 107"/>
                <p:cNvCxnSpPr>
                  <a:stCxn id="110" idx="3"/>
                  <a:endCxn id="109" idx="3"/>
                </p:cNvCxnSpPr>
                <p:nvPr/>
              </p:nvCxnSpPr>
              <p:spPr>
                <a:xfrm>
                  <a:off x="5934905" y="1346507"/>
                  <a:ext cx="12700" cy="1116320"/>
                </a:xfrm>
                <a:prstGeom prst="curvedConnector3">
                  <a:avLst>
                    <a:gd name="adj1" fmla="val 4300000"/>
                  </a:avLst>
                </a:prstGeom>
                <a:ln w="19050">
                  <a:solidFill>
                    <a:schemeClr val="accent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9" name="Google Shape;898;p88"/>
                <p:cNvSpPr txBox="1"/>
                <p:nvPr/>
              </p:nvSpPr>
              <p:spPr>
                <a:xfrm>
                  <a:off x="5889186" y="2365108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  <p:sp>
              <p:nvSpPr>
                <p:cNvPr id="110" name="Google Shape;898;p88"/>
                <p:cNvSpPr txBox="1"/>
                <p:nvPr/>
              </p:nvSpPr>
              <p:spPr>
                <a:xfrm>
                  <a:off x="5889186" y="1248788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</p:grpSp>
          <p:sp>
            <p:nvSpPr>
              <p:cNvPr id="95" name="Oval 94"/>
              <p:cNvSpPr/>
              <p:nvPr/>
            </p:nvSpPr>
            <p:spPr>
              <a:xfrm>
                <a:off x="388697" y="2188023"/>
                <a:ext cx="1695840" cy="1807446"/>
              </a:xfrm>
              <a:prstGeom prst="ellipse">
                <a:avLst/>
              </a:prstGeom>
              <a:solidFill>
                <a:schemeClr val="bg1">
                  <a:alpha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+mj-lt"/>
                </a:endParaRPr>
              </a:p>
            </p:txBody>
          </p:sp>
          <p:grpSp>
            <p:nvGrpSpPr>
              <p:cNvPr id="96" name="Group 95"/>
              <p:cNvGrpSpPr/>
              <p:nvPr/>
            </p:nvGrpSpPr>
            <p:grpSpPr>
              <a:xfrm>
                <a:off x="1190898" y="2188023"/>
                <a:ext cx="58419" cy="1816343"/>
                <a:chOff x="7482841" y="2111311"/>
                <a:chExt cx="58419" cy="1816343"/>
              </a:xfrm>
            </p:grpSpPr>
            <p:cxnSp>
              <p:nvCxnSpPr>
                <p:cNvPr id="100" name="Connector: Curved 99"/>
                <p:cNvCxnSpPr>
                  <a:stCxn id="105" idx="1"/>
                  <a:endCxn id="106" idx="1"/>
                </p:cNvCxnSpPr>
                <p:nvPr/>
              </p:nvCxnSpPr>
              <p:spPr>
                <a:xfrm rot="10800000">
                  <a:off x="7482841" y="2209031"/>
                  <a:ext cx="12700" cy="1620905"/>
                </a:xfrm>
                <a:prstGeom prst="curvedConnector3">
                  <a:avLst>
                    <a:gd name="adj1" fmla="val 5850000"/>
                  </a:avLst>
                </a:prstGeom>
                <a:ln w="19050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Connector: Curved 102"/>
                <p:cNvCxnSpPr>
                  <a:stCxn id="106" idx="3"/>
                  <a:endCxn id="105" idx="3"/>
                </p:cNvCxnSpPr>
                <p:nvPr/>
              </p:nvCxnSpPr>
              <p:spPr>
                <a:xfrm>
                  <a:off x="7528560" y="2209030"/>
                  <a:ext cx="12700" cy="1620905"/>
                </a:xfrm>
                <a:prstGeom prst="curvedConnector3">
                  <a:avLst>
                    <a:gd name="adj1" fmla="val 6300000"/>
                  </a:avLst>
                </a:prstGeom>
                <a:ln w="19050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5" name="Google Shape;898;p88"/>
                <p:cNvSpPr txBox="1"/>
                <p:nvPr/>
              </p:nvSpPr>
              <p:spPr>
                <a:xfrm>
                  <a:off x="7482841" y="3732216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  <p:sp>
              <p:nvSpPr>
                <p:cNvPr id="106" name="Google Shape;898;p88"/>
                <p:cNvSpPr txBox="1"/>
                <p:nvPr/>
              </p:nvSpPr>
              <p:spPr>
                <a:xfrm>
                  <a:off x="7482841" y="2111311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</p:grpSp>
          <p:grpSp>
            <p:nvGrpSpPr>
              <p:cNvPr id="97" name="Group 96"/>
              <p:cNvGrpSpPr/>
              <p:nvPr/>
            </p:nvGrpSpPr>
            <p:grpSpPr>
              <a:xfrm>
                <a:off x="1190898" y="3040708"/>
                <a:ext cx="45719" cy="963658"/>
                <a:chOff x="5501641" y="2963996"/>
                <a:chExt cx="45719" cy="963658"/>
              </a:xfrm>
            </p:grpSpPr>
            <p:sp>
              <p:nvSpPr>
                <p:cNvPr id="98" name="Google Shape;898;p88"/>
                <p:cNvSpPr txBox="1"/>
                <p:nvPr/>
              </p:nvSpPr>
              <p:spPr>
                <a:xfrm>
                  <a:off x="5501641" y="3732216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  <p:sp>
              <p:nvSpPr>
                <p:cNvPr id="99" name="Google Shape;898;p88"/>
                <p:cNvSpPr txBox="1"/>
                <p:nvPr/>
              </p:nvSpPr>
              <p:spPr>
                <a:xfrm>
                  <a:off x="5501641" y="2963996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</p:grpSp>
        </p:grpSp>
        <p:sp>
          <p:nvSpPr>
            <p:cNvPr id="113" name="Google Shape;898;p88"/>
            <p:cNvSpPr txBox="1"/>
            <p:nvPr/>
          </p:nvSpPr>
          <p:spPr>
            <a:xfrm>
              <a:off x="7436418" y="279815"/>
              <a:ext cx="668161" cy="1069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4" tIns="9144" rIns="9144" bIns="9144" anchor="t" anchorCtr="0">
              <a:spAutoFit/>
            </a:bodyPr>
            <a:lstStyle/>
            <a:p>
              <a:pPr marR="0" lvl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500" b="1" dirty="0">
                  <a:solidFill>
                    <a:schemeClr val="accent4"/>
                  </a:solidFill>
                  <a:latin typeface="+mj-lt"/>
                  <a:ea typeface="Montserrat"/>
                  <a:cs typeface="+mj-lt"/>
                  <a:sym typeface="Montserrat"/>
                </a:rPr>
                <a:t>Maintain</a:t>
              </a:r>
              <a:endParaRPr lang="en-US" sz="500" b="1" dirty="0">
                <a:solidFill>
                  <a:schemeClr val="accent4"/>
                </a:solidFill>
                <a:latin typeface="+mj-lt"/>
                <a:ea typeface="Montserrat"/>
                <a:cs typeface="+mj-lt"/>
                <a:sym typeface="Montserrat"/>
              </a:endParaRPr>
            </a:p>
          </p:txBody>
        </p:sp>
      </p:grpSp>
    </p:spTree>
  </p:cSld>
  <p:clrMapOvr>
    <a:masterClrMapping/>
  </p:clrMapOvr>
  <p:transition spd="med">
    <p:fade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itle 6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Retraining</a:t>
            </a:r>
            <a:endParaRPr lang="en-US" dirty="0"/>
          </a:p>
        </p:txBody>
      </p:sp>
      <p:sp>
        <p:nvSpPr>
          <p:cNvPr id="102" name="Google Shape;898;p88"/>
          <p:cNvSpPr txBox="1"/>
          <p:nvPr/>
        </p:nvSpPr>
        <p:spPr>
          <a:xfrm>
            <a:off x="615123" y="923375"/>
            <a:ext cx="5634971" cy="195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b="1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Retraining</a:t>
            </a: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 your model </a:t>
            </a:r>
            <a:r>
              <a:rPr lang="en-US" sz="1000" b="1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is critical </a:t>
            </a: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to the success of a machine learning or AI effort. </a:t>
            </a:r>
            <a:endParaRPr lang="en-US" sz="1000" b="1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grpSp>
        <p:nvGrpSpPr>
          <p:cNvPr id="118" name="Group 117"/>
          <p:cNvGrpSpPr/>
          <p:nvPr/>
        </p:nvGrpSpPr>
        <p:grpSpPr>
          <a:xfrm>
            <a:off x="7331103" y="141172"/>
            <a:ext cx="914400" cy="914400"/>
            <a:chOff x="7331103" y="141172"/>
            <a:chExt cx="914400" cy="914400"/>
          </a:xfrm>
        </p:grpSpPr>
        <p:grpSp>
          <p:nvGrpSpPr>
            <p:cNvPr id="92" name="Group 91"/>
            <p:cNvGrpSpPr/>
            <p:nvPr/>
          </p:nvGrpSpPr>
          <p:grpSpPr>
            <a:xfrm>
              <a:off x="7331103" y="141172"/>
              <a:ext cx="914400" cy="914400"/>
              <a:chOff x="388697" y="2188023"/>
              <a:chExt cx="1695840" cy="1816343"/>
            </a:xfrm>
          </p:grpSpPr>
          <p:grpSp>
            <p:nvGrpSpPr>
              <p:cNvPr id="93" name="Group 92"/>
              <p:cNvGrpSpPr/>
              <p:nvPr/>
            </p:nvGrpSpPr>
            <p:grpSpPr>
              <a:xfrm>
                <a:off x="1190898" y="3138427"/>
                <a:ext cx="58419" cy="768220"/>
                <a:chOff x="1190898" y="3138427"/>
                <a:chExt cx="58419" cy="768220"/>
              </a:xfrm>
            </p:grpSpPr>
            <p:cxnSp>
              <p:nvCxnSpPr>
                <p:cNvPr id="111" name="Connector: Curved 110"/>
                <p:cNvCxnSpPr>
                  <a:stCxn id="98" idx="1"/>
                  <a:endCxn id="99" idx="1"/>
                </p:cNvCxnSpPr>
                <p:nvPr/>
              </p:nvCxnSpPr>
              <p:spPr>
                <a:xfrm rot="10800000">
                  <a:off x="1190898" y="3138427"/>
                  <a:ext cx="12700" cy="768220"/>
                </a:xfrm>
                <a:prstGeom prst="curvedConnector3">
                  <a:avLst>
                    <a:gd name="adj1" fmla="val 2950000"/>
                  </a:avLst>
                </a:prstGeom>
                <a:ln w="19050">
                  <a:solidFill>
                    <a:schemeClr val="accent5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Connector: Curved 111"/>
                <p:cNvCxnSpPr>
                  <a:stCxn id="99" idx="3"/>
                  <a:endCxn id="98" idx="3"/>
                </p:cNvCxnSpPr>
                <p:nvPr/>
              </p:nvCxnSpPr>
              <p:spPr>
                <a:xfrm>
                  <a:off x="1236617" y="3138427"/>
                  <a:ext cx="12700" cy="768220"/>
                </a:xfrm>
                <a:prstGeom prst="curvedConnector3">
                  <a:avLst>
                    <a:gd name="adj1" fmla="val 3000000"/>
                  </a:avLst>
                </a:prstGeom>
                <a:ln w="19050">
                  <a:solidFill>
                    <a:schemeClr val="accent5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4" name="Group 93"/>
              <p:cNvGrpSpPr/>
              <p:nvPr/>
            </p:nvGrpSpPr>
            <p:grpSpPr>
              <a:xfrm>
                <a:off x="1190898" y="2692608"/>
                <a:ext cx="58419" cy="1311758"/>
                <a:chOff x="5889186" y="1248788"/>
                <a:chExt cx="58419" cy="1311758"/>
              </a:xfrm>
            </p:grpSpPr>
            <p:cxnSp>
              <p:nvCxnSpPr>
                <p:cNvPr id="107" name="Connector: Curved 106"/>
                <p:cNvCxnSpPr>
                  <a:stCxn id="109" idx="1"/>
                  <a:endCxn id="110" idx="1"/>
                </p:cNvCxnSpPr>
                <p:nvPr/>
              </p:nvCxnSpPr>
              <p:spPr>
                <a:xfrm rot="10800000">
                  <a:off x="5889186" y="1346507"/>
                  <a:ext cx="12700" cy="1116320"/>
                </a:xfrm>
                <a:prstGeom prst="curvedConnector3">
                  <a:avLst>
                    <a:gd name="adj1" fmla="val 4300000"/>
                  </a:avLst>
                </a:prstGeom>
                <a:ln w="19050">
                  <a:solidFill>
                    <a:schemeClr val="accent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Connector: Curved 107"/>
                <p:cNvCxnSpPr>
                  <a:stCxn id="110" idx="3"/>
                  <a:endCxn id="109" idx="3"/>
                </p:cNvCxnSpPr>
                <p:nvPr/>
              </p:nvCxnSpPr>
              <p:spPr>
                <a:xfrm>
                  <a:off x="5934905" y="1346507"/>
                  <a:ext cx="12700" cy="1116320"/>
                </a:xfrm>
                <a:prstGeom prst="curvedConnector3">
                  <a:avLst>
                    <a:gd name="adj1" fmla="val 4300000"/>
                  </a:avLst>
                </a:prstGeom>
                <a:ln w="19050">
                  <a:solidFill>
                    <a:schemeClr val="accent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9" name="Google Shape;898;p88"/>
                <p:cNvSpPr txBox="1"/>
                <p:nvPr/>
              </p:nvSpPr>
              <p:spPr>
                <a:xfrm>
                  <a:off x="5889186" y="2365108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  <p:sp>
              <p:nvSpPr>
                <p:cNvPr id="110" name="Google Shape;898;p88"/>
                <p:cNvSpPr txBox="1"/>
                <p:nvPr/>
              </p:nvSpPr>
              <p:spPr>
                <a:xfrm>
                  <a:off x="5889186" y="1248788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</p:grpSp>
          <p:sp>
            <p:nvSpPr>
              <p:cNvPr id="95" name="Oval 94"/>
              <p:cNvSpPr/>
              <p:nvPr/>
            </p:nvSpPr>
            <p:spPr>
              <a:xfrm>
                <a:off x="388697" y="2188023"/>
                <a:ext cx="1695840" cy="1807446"/>
              </a:xfrm>
              <a:prstGeom prst="ellipse">
                <a:avLst/>
              </a:prstGeom>
              <a:solidFill>
                <a:schemeClr val="bg1">
                  <a:alpha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+mj-lt"/>
                </a:endParaRPr>
              </a:p>
            </p:txBody>
          </p:sp>
          <p:grpSp>
            <p:nvGrpSpPr>
              <p:cNvPr id="96" name="Group 95"/>
              <p:cNvGrpSpPr/>
              <p:nvPr/>
            </p:nvGrpSpPr>
            <p:grpSpPr>
              <a:xfrm>
                <a:off x="1190898" y="2188023"/>
                <a:ext cx="58419" cy="1816343"/>
                <a:chOff x="7482841" y="2111311"/>
                <a:chExt cx="58419" cy="1816343"/>
              </a:xfrm>
            </p:grpSpPr>
            <p:cxnSp>
              <p:nvCxnSpPr>
                <p:cNvPr id="100" name="Connector: Curved 99"/>
                <p:cNvCxnSpPr>
                  <a:stCxn id="105" idx="1"/>
                  <a:endCxn id="106" idx="1"/>
                </p:cNvCxnSpPr>
                <p:nvPr/>
              </p:nvCxnSpPr>
              <p:spPr>
                <a:xfrm rot="10800000">
                  <a:off x="7482841" y="2209031"/>
                  <a:ext cx="12700" cy="1620905"/>
                </a:xfrm>
                <a:prstGeom prst="curvedConnector3">
                  <a:avLst>
                    <a:gd name="adj1" fmla="val 5850000"/>
                  </a:avLst>
                </a:prstGeom>
                <a:ln w="19050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Connector: Curved 102"/>
                <p:cNvCxnSpPr>
                  <a:stCxn id="106" idx="3"/>
                  <a:endCxn id="105" idx="3"/>
                </p:cNvCxnSpPr>
                <p:nvPr/>
              </p:nvCxnSpPr>
              <p:spPr>
                <a:xfrm>
                  <a:off x="7528560" y="2209030"/>
                  <a:ext cx="12700" cy="1620905"/>
                </a:xfrm>
                <a:prstGeom prst="curvedConnector3">
                  <a:avLst>
                    <a:gd name="adj1" fmla="val 6300000"/>
                  </a:avLst>
                </a:prstGeom>
                <a:ln w="19050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5" name="Google Shape;898;p88"/>
                <p:cNvSpPr txBox="1"/>
                <p:nvPr/>
              </p:nvSpPr>
              <p:spPr>
                <a:xfrm>
                  <a:off x="7482841" y="3732216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  <p:sp>
              <p:nvSpPr>
                <p:cNvPr id="106" name="Google Shape;898;p88"/>
                <p:cNvSpPr txBox="1"/>
                <p:nvPr/>
              </p:nvSpPr>
              <p:spPr>
                <a:xfrm>
                  <a:off x="7482841" y="2111311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</p:grpSp>
          <p:grpSp>
            <p:nvGrpSpPr>
              <p:cNvPr id="97" name="Group 96"/>
              <p:cNvGrpSpPr/>
              <p:nvPr/>
            </p:nvGrpSpPr>
            <p:grpSpPr>
              <a:xfrm>
                <a:off x="1190898" y="3040708"/>
                <a:ext cx="45719" cy="963658"/>
                <a:chOff x="5501641" y="2963996"/>
                <a:chExt cx="45719" cy="963658"/>
              </a:xfrm>
            </p:grpSpPr>
            <p:sp>
              <p:nvSpPr>
                <p:cNvPr id="98" name="Google Shape;898;p88"/>
                <p:cNvSpPr txBox="1"/>
                <p:nvPr/>
              </p:nvSpPr>
              <p:spPr>
                <a:xfrm>
                  <a:off x="5501641" y="3732216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  <p:sp>
              <p:nvSpPr>
                <p:cNvPr id="99" name="Google Shape;898;p88"/>
                <p:cNvSpPr txBox="1"/>
                <p:nvPr/>
              </p:nvSpPr>
              <p:spPr>
                <a:xfrm>
                  <a:off x="5501641" y="2963996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</p:grpSp>
        </p:grpSp>
        <p:sp>
          <p:nvSpPr>
            <p:cNvPr id="113" name="Google Shape;898;p88"/>
            <p:cNvSpPr txBox="1"/>
            <p:nvPr/>
          </p:nvSpPr>
          <p:spPr>
            <a:xfrm>
              <a:off x="7436418" y="279815"/>
              <a:ext cx="668161" cy="1069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4" tIns="9144" rIns="9144" bIns="9144" anchor="t" anchorCtr="0">
              <a:spAutoFit/>
            </a:bodyPr>
            <a:lstStyle/>
            <a:p>
              <a:pPr marR="0" lvl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500" b="1" dirty="0">
                  <a:solidFill>
                    <a:schemeClr val="accent4"/>
                  </a:solidFill>
                  <a:latin typeface="+mj-lt"/>
                  <a:ea typeface="Montserrat"/>
                  <a:cs typeface="+mj-lt"/>
                  <a:sym typeface="Montserrat"/>
                </a:rPr>
                <a:t>Maintain</a:t>
              </a:r>
              <a:endParaRPr lang="en-US" sz="500" b="1" dirty="0">
                <a:solidFill>
                  <a:schemeClr val="accent4"/>
                </a:solidFill>
                <a:latin typeface="+mj-lt"/>
                <a:ea typeface="Montserrat"/>
                <a:cs typeface="+mj-lt"/>
                <a:sym typeface="Montserrat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315905" y="2381507"/>
            <a:ext cx="1179351" cy="1197229"/>
            <a:chOff x="5775857" y="3104643"/>
            <a:chExt cx="722472" cy="733424"/>
          </a:xfrm>
          <a:solidFill>
            <a:schemeClr val="accent6">
              <a:lumMod val="50000"/>
              <a:lumOff val="50000"/>
            </a:schemeClr>
          </a:solidFill>
        </p:grpSpPr>
        <p:sp>
          <p:nvSpPr>
            <p:cNvPr id="33" name="Freeform: Shape 32"/>
            <p:cNvSpPr/>
            <p:nvPr/>
          </p:nvSpPr>
          <p:spPr>
            <a:xfrm>
              <a:off x="5874822" y="3201988"/>
              <a:ext cx="113157" cy="113157"/>
            </a:xfrm>
            <a:custGeom>
              <a:avLst/>
              <a:gdLst>
                <a:gd name="connsiteX0" fmla="*/ 113157 w 113157"/>
                <a:gd name="connsiteY0" fmla="*/ 56579 h 113157"/>
                <a:gd name="connsiteX1" fmla="*/ 56578 w 113157"/>
                <a:gd name="connsiteY1" fmla="*/ 113157 h 113157"/>
                <a:gd name="connsiteX2" fmla="*/ 0 w 113157"/>
                <a:gd name="connsiteY2" fmla="*/ 56578 h 113157"/>
                <a:gd name="connsiteX3" fmla="*/ 56578 w 113157"/>
                <a:gd name="connsiteY3" fmla="*/ 0 h 113157"/>
                <a:gd name="connsiteX4" fmla="*/ 113157 w 113157"/>
                <a:gd name="connsiteY4" fmla="*/ 56579 h 113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157" h="113157">
                  <a:moveTo>
                    <a:pt x="113157" y="56579"/>
                  </a:moveTo>
                  <a:cubicBezTo>
                    <a:pt x="113157" y="87826"/>
                    <a:pt x="87826" y="113157"/>
                    <a:pt x="56578" y="113157"/>
                  </a:cubicBezTo>
                  <a:cubicBezTo>
                    <a:pt x="25331" y="113157"/>
                    <a:pt x="0" y="87826"/>
                    <a:pt x="0" y="56578"/>
                  </a:cubicBezTo>
                  <a:cubicBezTo>
                    <a:pt x="0" y="25331"/>
                    <a:pt x="25331" y="0"/>
                    <a:pt x="56578" y="0"/>
                  </a:cubicBezTo>
                  <a:cubicBezTo>
                    <a:pt x="87826" y="0"/>
                    <a:pt x="113157" y="25331"/>
                    <a:pt x="113157" y="5657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p>
              <a:endParaRPr lang="en-US">
                <a:latin typeface="+mj-lt"/>
                <a:cs typeface="+mj-lt"/>
              </a:endParaRPr>
            </a:p>
          </p:txBody>
        </p:sp>
        <p:sp>
          <p:nvSpPr>
            <p:cNvPr id="41" name="Freeform: Shape 40"/>
            <p:cNvSpPr/>
            <p:nvPr/>
          </p:nvSpPr>
          <p:spPr>
            <a:xfrm>
              <a:off x="5775857" y="3232614"/>
              <a:ext cx="493343" cy="605453"/>
            </a:xfrm>
            <a:custGeom>
              <a:avLst/>
              <a:gdLst>
                <a:gd name="connsiteX0" fmla="*/ 489204 w 493343"/>
                <a:gd name="connsiteY0" fmla="*/ 4140 h 605453"/>
                <a:gd name="connsiteX1" fmla="*/ 469011 w 493343"/>
                <a:gd name="connsiteY1" fmla="*/ 4140 h 605453"/>
                <a:gd name="connsiteX2" fmla="*/ 345948 w 493343"/>
                <a:gd name="connsiteY2" fmla="*/ 127203 h 605453"/>
                <a:gd name="connsiteX3" fmla="*/ 318230 w 493343"/>
                <a:gd name="connsiteY3" fmla="*/ 134251 h 605453"/>
                <a:gd name="connsiteX4" fmla="*/ 280702 w 493343"/>
                <a:gd name="connsiteY4" fmla="*/ 194354 h 605453"/>
                <a:gd name="connsiteX5" fmla="*/ 270034 w 493343"/>
                <a:gd name="connsiteY5" fmla="*/ 148920 h 605453"/>
                <a:gd name="connsiteX6" fmla="*/ 261557 w 493343"/>
                <a:gd name="connsiteY6" fmla="*/ 133299 h 605453"/>
                <a:gd name="connsiteX7" fmla="*/ 202121 w 493343"/>
                <a:gd name="connsiteY7" fmla="*/ 102247 h 605453"/>
                <a:gd name="connsiteX8" fmla="*/ 155543 w 493343"/>
                <a:gd name="connsiteY8" fmla="*/ 96628 h 605453"/>
                <a:gd name="connsiteX9" fmla="*/ 108871 w 493343"/>
                <a:gd name="connsiteY9" fmla="*/ 103676 h 605453"/>
                <a:gd name="connsiteX10" fmla="*/ 49530 w 493343"/>
                <a:gd name="connsiteY10" fmla="*/ 134728 h 605453"/>
                <a:gd name="connsiteX11" fmla="*/ 41053 w 493343"/>
                <a:gd name="connsiteY11" fmla="*/ 150349 h 605453"/>
                <a:gd name="connsiteX12" fmla="*/ 0 w 493343"/>
                <a:gd name="connsiteY12" fmla="*/ 325609 h 605453"/>
                <a:gd name="connsiteX13" fmla="*/ 28575 w 493343"/>
                <a:gd name="connsiteY13" fmla="*/ 354184 h 605453"/>
                <a:gd name="connsiteX14" fmla="*/ 55436 w 493343"/>
                <a:gd name="connsiteY14" fmla="*/ 333038 h 605453"/>
                <a:gd name="connsiteX15" fmla="*/ 85154 w 493343"/>
                <a:gd name="connsiteY15" fmla="*/ 210070 h 605453"/>
                <a:gd name="connsiteX16" fmla="*/ 85154 w 493343"/>
                <a:gd name="connsiteY16" fmla="*/ 605453 h 605453"/>
                <a:gd name="connsiteX17" fmla="*/ 141446 w 493343"/>
                <a:gd name="connsiteY17" fmla="*/ 605453 h 605453"/>
                <a:gd name="connsiteX18" fmla="*/ 141446 w 493343"/>
                <a:gd name="connsiteY18" fmla="*/ 351040 h 605453"/>
                <a:gd name="connsiteX19" fmla="*/ 170021 w 493343"/>
                <a:gd name="connsiteY19" fmla="*/ 351040 h 605453"/>
                <a:gd name="connsiteX20" fmla="*/ 170021 w 493343"/>
                <a:gd name="connsiteY20" fmla="*/ 605453 h 605453"/>
                <a:gd name="connsiteX21" fmla="*/ 226219 w 493343"/>
                <a:gd name="connsiteY21" fmla="*/ 605453 h 605453"/>
                <a:gd name="connsiteX22" fmla="*/ 226219 w 493343"/>
                <a:gd name="connsiteY22" fmla="*/ 208261 h 605453"/>
                <a:gd name="connsiteX23" fmla="*/ 236696 w 493343"/>
                <a:gd name="connsiteY23" fmla="*/ 253028 h 605453"/>
                <a:gd name="connsiteX24" fmla="*/ 242316 w 493343"/>
                <a:gd name="connsiteY24" fmla="*/ 260172 h 605453"/>
                <a:gd name="connsiteX25" fmla="*/ 280416 w 493343"/>
                <a:gd name="connsiteY25" fmla="*/ 273602 h 605453"/>
                <a:gd name="connsiteX26" fmla="*/ 303276 w 493343"/>
                <a:gd name="connsiteY26" fmla="*/ 263220 h 605453"/>
                <a:gd name="connsiteX27" fmla="*/ 361379 w 493343"/>
                <a:gd name="connsiteY27" fmla="*/ 167970 h 605453"/>
                <a:gd name="connsiteX28" fmla="*/ 365284 w 493343"/>
                <a:gd name="connsiteY28" fmla="*/ 148253 h 605453"/>
                <a:gd name="connsiteX29" fmla="*/ 489109 w 493343"/>
                <a:gd name="connsiteY29" fmla="*/ 24428 h 605453"/>
                <a:gd name="connsiteX30" fmla="*/ 489204 w 493343"/>
                <a:gd name="connsiteY30" fmla="*/ 4140 h 60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493343" h="605453">
                  <a:moveTo>
                    <a:pt x="489204" y="4140"/>
                  </a:moveTo>
                  <a:cubicBezTo>
                    <a:pt x="483604" y="-1380"/>
                    <a:pt x="474611" y="-1380"/>
                    <a:pt x="469011" y="4140"/>
                  </a:cubicBezTo>
                  <a:lnTo>
                    <a:pt x="345948" y="127203"/>
                  </a:lnTo>
                  <a:cubicBezTo>
                    <a:pt x="336113" y="124427"/>
                    <a:pt x="325545" y="127114"/>
                    <a:pt x="318230" y="134251"/>
                  </a:cubicBezTo>
                  <a:cubicBezTo>
                    <a:pt x="316230" y="136252"/>
                    <a:pt x="280702" y="194354"/>
                    <a:pt x="280702" y="194354"/>
                  </a:cubicBezTo>
                  <a:lnTo>
                    <a:pt x="270034" y="148920"/>
                  </a:lnTo>
                  <a:cubicBezTo>
                    <a:pt x="268621" y="143062"/>
                    <a:pt x="265699" y="137676"/>
                    <a:pt x="261557" y="133299"/>
                  </a:cubicBezTo>
                  <a:cubicBezTo>
                    <a:pt x="244001" y="119108"/>
                    <a:pt x="223797" y="108552"/>
                    <a:pt x="202121" y="102247"/>
                  </a:cubicBezTo>
                  <a:cubicBezTo>
                    <a:pt x="186797" y="98970"/>
                    <a:pt x="171207" y="97089"/>
                    <a:pt x="155543" y="96628"/>
                  </a:cubicBezTo>
                  <a:cubicBezTo>
                    <a:pt x="139740" y="96871"/>
                    <a:pt x="124041" y="99242"/>
                    <a:pt x="108871" y="103676"/>
                  </a:cubicBezTo>
                  <a:cubicBezTo>
                    <a:pt x="86998" y="109410"/>
                    <a:pt x="66710" y="120027"/>
                    <a:pt x="49530" y="134728"/>
                  </a:cubicBezTo>
                  <a:cubicBezTo>
                    <a:pt x="45351" y="139078"/>
                    <a:pt x="42422" y="144474"/>
                    <a:pt x="41053" y="150349"/>
                  </a:cubicBezTo>
                  <a:cubicBezTo>
                    <a:pt x="41053" y="150349"/>
                    <a:pt x="0" y="322751"/>
                    <a:pt x="0" y="325609"/>
                  </a:cubicBezTo>
                  <a:cubicBezTo>
                    <a:pt x="0" y="341391"/>
                    <a:pt x="12794" y="354184"/>
                    <a:pt x="28575" y="354184"/>
                  </a:cubicBezTo>
                  <a:cubicBezTo>
                    <a:pt x="41222" y="353859"/>
                    <a:pt x="52150" y="345256"/>
                    <a:pt x="55436" y="333038"/>
                  </a:cubicBezTo>
                  <a:lnTo>
                    <a:pt x="85154" y="210070"/>
                  </a:lnTo>
                  <a:lnTo>
                    <a:pt x="85154" y="605453"/>
                  </a:lnTo>
                  <a:lnTo>
                    <a:pt x="141446" y="605453"/>
                  </a:lnTo>
                  <a:lnTo>
                    <a:pt x="141446" y="351040"/>
                  </a:lnTo>
                  <a:lnTo>
                    <a:pt x="170021" y="351040"/>
                  </a:lnTo>
                  <a:lnTo>
                    <a:pt x="170021" y="605453"/>
                  </a:lnTo>
                  <a:lnTo>
                    <a:pt x="226219" y="605453"/>
                  </a:lnTo>
                  <a:lnTo>
                    <a:pt x="226219" y="208261"/>
                  </a:lnTo>
                  <a:lnTo>
                    <a:pt x="236696" y="253028"/>
                  </a:lnTo>
                  <a:cubicBezTo>
                    <a:pt x="237423" y="256123"/>
                    <a:pt x="239479" y="258737"/>
                    <a:pt x="242316" y="260172"/>
                  </a:cubicBezTo>
                  <a:cubicBezTo>
                    <a:pt x="253269" y="268579"/>
                    <a:pt x="266612" y="273282"/>
                    <a:pt x="280416" y="273602"/>
                  </a:cubicBezTo>
                  <a:cubicBezTo>
                    <a:pt x="289404" y="274860"/>
                    <a:pt x="298310" y="270815"/>
                    <a:pt x="303276" y="263220"/>
                  </a:cubicBezTo>
                  <a:lnTo>
                    <a:pt x="361379" y="167970"/>
                  </a:lnTo>
                  <a:cubicBezTo>
                    <a:pt x="365092" y="162114"/>
                    <a:pt x="366486" y="155082"/>
                    <a:pt x="365284" y="148253"/>
                  </a:cubicBezTo>
                  <a:lnTo>
                    <a:pt x="489109" y="24428"/>
                  </a:lnTo>
                  <a:cubicBezTo>
                    <a:pt x="494717" y="18844"/>
                    <a:pt x="494760" y="9777"/>
                    <a:pt x="489204" y="414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p>
              <a:endParaRPr lang="en-US">
                <a:latin typeface="+mj-lt"/>
                <a:cs typeface="+mj-lt"/>
              </a:endParaRPr>
            </a:p>
          </p:txBody>
        </p:sp>
        <p:sp>
          <p:nvSpPr>
            <p:cNvPr id="42" name="Freeform: Shape 41"/>
            <p:cNvSpPr/>
            <p:nvPr/>
          </p:nvSpPr>
          <p:spPr>
            <a:xfrm>
              <a:off x="5955404" y="3104643"/>
              <a:ext cx="542925" cy="390525"/>
            </a:xfrm>
            <a:custGeom>
              <a:avLst/>
              <a:gdLst>
                <a:gd name="connsiteX0" fmla="*/ 504825 w 542925"/>
                <a:gd name="connsiteY0" fmla="*/ 0 h 390525"/>
                <a:gd name="connsiteX1" fmla="*/ 38100 w 542925"/>
                <a:gd name="connsiteY1" fmla="*/ 0 h 390525"/>
                <a:gd name="connsiteX2" fmla="*/ 0 w 542925"/>
                <a:gd name="connsiteY2" fmla="*/ 38100 h 390525"/>
                <a:gd name="connsiteX3" fmla="*/ 0 w 542925"/>
                <a:gd name="connsiteY3" fmla="*/ 72390 h 390525"/>
                <a:gd name="connsiteX4" fmla="*/ 38100 w 542925"/>
                <a:gd name="connsiteY4" fmla="*/ 95250 h 390525"/>
                <a:gd name="connsiteX5" fmla="*/ 38100 w 542925"/>
                <a:gd name="connsiteY5" fmla="*/ 38100 h 390525"/>
                <a:gd name="connsiteX6" fmla="*/ 504825 w 542925"/>
                <a:gd name="connsiteY6" fmla="*/ 38100 h 390525"/>
                <a:gd name="connsiteX7" fmla="*/ 504825 w 542925"/>
                <a:gd name="connsiteY7" fmla="*/ 352425 h 390525"/>
                <a:gd name="connsiteX8" fmla="*/ 179737 w 542925"/>
                <a:gd name="connsiteY8" fmla="*/ 352425 h 390525"/>
                <a:gd name="connsiteX9" fmla="*/ 156496 w 542925"/>
                <a:gd name="connsiteY9" fmla="*/ 390525 h 390525"/>
                <a:gd name="connsiteX10" fmla="*/ 504825 w 542925"/>
                <a:gd name="connsiteY10" fmla="*/ 390525 h 390525"/>
                <a:gd name="connsiteX11" fmla="*/ 542925 w 542925"/>
                <a:gd name="connsiteY11" fmla="*/ 352425 h 390525"/>
                <a:gd name="connsiteX12" fmla="*/ 542925 w 542925"/>
                <a:gd name="connsiteY12" fmla="*/ 38100 h 390525"/>
                <a:gd name="connsiteX13" fmla="*/ 504825 w 542925"/>
                <a:gd name="connsiteY13" fmla="*/ 0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42925" h="390525">
                  <a:moveTo>
                    <a:pt x="504825" y="0"/>
                  </a:moveTo>
                  <a:lnTo>
                    <a:pt x="38100" y="0"/>
                  </a:lnTo>
                  <a:cubicBezTo>
                    <a:pt x="17058" y="0"/>
                    <a:pt x="0" y="17058"/>
                    <a:pt x="0" y="38100"/>
                  </a:cubicBezTo>
                  <a:lnTo>
                    <a:pt x="0" y="72390"/>
                  </a:lnTo>
                  <a:cubicBezTo>
                    <a:pt x="14564" y="76354"/>
                    <a:pt x="27748" y="84266"/>
                    <a:pt x="38100" y="95250"/>
                  </a:cubicBezTo>
                  <a:lnTo>
                    <a:pt x="38100" y="38100"/>
                  </a:lnTo>
                  <a:lnTo>
                    <a:pt x="504825" y="38100"/>
                  </a:lnTo>
                  <a:lnTo>
                    <a:pt x="504825" y="352425"/>
                  </a:lnTo>
                  <a:lnTo>
                    <a:pt x="179737" y="352425"/>
                  </a:lnTo>
                  <a:lnTo>
                    <a:pt x="156496" y="390525"/>
                  </a:lnTo>
                  <a:lnTo>
                    <a:pt x="504825" y="390525"/>
                  </a:lnTo>
                  <a:cubicBezTo>
                    <a:pt x="525867" y="390525"/>
                    <a:pt x="542925" y="373467"/>
                    <a:pt x="542925" y="352425"/>
                  </a:cubicBezTo>
                  <a:lnTo>
                    <a:pt x="542925" y="38100"/>
                  </a:lnTo>
                  <a:cubicBezTo>
                    <a:pt x="542925" y="17058"/>
                    <a:pt x="525867" y="0"/>
                    <a:pt x="504825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p>
              <a:endParaRPr lang="en-US">
                <a:latin typeface="+mj-lt"/>
                <a:cs typeface="+mj-lt"/>
              </a:endParaRPr>
            </a:p>
          </p:txBody>
        </p:sp>
      </p:grpSp>
    </p:spTree>
  </p:cSld>
  <p:clrMapOvr>
    <a:masterClrMapping/>
  </p:clrMapOvr>
  <p:transition spd="med">
    <p:fade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itle 6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Retraining</a:t>
            </a:r>
            <a:endParaRPr lang="en-US" dirty="0"/>
          </a:p>
        </p:txBody>
      </p:sp>
      <p:sp>
        <p:nvSpPr>
          <p:cNvPr id="102" name="Google Shape;898;p88"/>
          <p:cNvSpPr txBox="1"/>
          <p:nvPr/>
        </p:nvSpPr>
        <p:spPr>
          <a:xfrm>
            <a:off x="615123" y="923375"/>
            <a:ext cx="5634971" cy="195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b="1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Retraining</a:t>
            </a: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 your model </a:t>
            </a:r>
            <a:r>
              <a:rPr lang="en-US" sz="1000" b="1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is critical </a:t>
            </a: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to the success of a machine learning or AI effort. </a:t>
            </a:r>
            <a:endParaRPr lang="en-US" sz="1000" b="1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sp>
        <p:nvSpPr>
          <p:cNvPr id="104" name="Google Shape;898;p88"/>
          <p:cNvSpPr txBox="1"/>
          <p:nvPr/>
        </p:nvSpPr>
        <p:spPr>
          <a:xfrm>
            <a:off x="657640" y="1426175"/>
            <a:ext cx="2509076" cy="903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Retraining should occur when model</a:t>
            </a:r>
            <a:r>
              <a:rPr lang="en-US" sz="1000" b="1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 performance is below par</a:t>
            </a: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, when there are </a:t>
            </a:r>
            <a:r>
              <a:rPr lang="en-US" sz="1000" b="1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changes in data</a:t>
            </a: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, after </a:t>
            </a:r>
            <a:r>
              <a:rPr lang="en-US" sz="1000" b="1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user feedback is received</a:t>
            </a: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, and at </a:t>
            </a:r>
            <a:r>
              <a:rPr lang="en-US" sz="1000" b="1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regularly scheduled intervals</a:t>
            </a: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.</a:t>
            </a:r>
            <a:endParaRPr lang="en-US" sz="1000" b="1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5315905" y="2381507"/>
            <a:ext cx="1179351" cy="1197229"/>
            <a:chOff x="5775857" y="3104643"/>
            <a:chExt cx="722472" cy="733424"/>
          </a:xfrm>
          <a:solidFill>
            <a:schemeClr val="accent6">
              <a:lumMod val="50000"/>
              <a:lumOff val="50000"/>
            </a:schemeClr>
          </a:solidFill>
        </p:grpSpPr>
        <p:sp>
          <p:nvSpPr>
            <p:cNvPr id="33" name="Freeform: Shape 32"/>
            <p:cNvSpPr/>
            <p:nvPr/>
          </p:nvSpPr>
          <p:spPr>
            <a:xfrm>
              <a:off x="5874822" y="3201988"/>
              <a:ext cx="113157" cy="113157"/>
            </a:xfrm>
            <a:custGeom>
              <a:avLst/>
              <a:gdLst>
                <a:gd name="connsiteX0" fmla="*/ 113157 w 113157"/>
                <a:gd name="connsiteY0" fmla="*/ 56579 h 113157"/>
                <a:gd name="connsiteX1" fmla="*/ 56578 w 113157"/>
                <a:gd name="connsiteY1" fmla="*/ 113157 h 113157"/>
                <a:gd name="connsiteX2" fmla="*/ 0 w 113157"/>
                <a:gd name="connsiteY2" fmla="*/ 56578 h 113157"/>
                <a:gd name="connsiteX3" fmla="*/ 56578 w 113157"/>
                <a:gd name="connsiteY3" fmla="*/ 0 h 113157"/>
                <a:gd name="connsiteX4" fmla="*/ 113157 w 113157"/>
                <a:gd name="connsiteY4" fmla="*/ 56579 h 113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157" h="113157">
                  <a:moveTo>
                    <a:pt x="113157" y="56579"/>
                  </a:moveTo>
                  <a:cubicBezTo>
                    <a:pt x="113157" y="87826"/>
                    <a:pt x="87826" y="113157"/>
                    <a:pt x="56578" y="113157"/>
                  </a:cubicBezTo>
                  <a:cubicBezTo>
                    <a:pt x="25331" y="113157"/>
                    <a:pt x="0" y="87826"/>
                    <a:pt x="0" y="56578"/>
                  </a:cubicBezTo>
                  <a:cubicBezTo>
                    <a:pt x="0" y="25331"/>
                    <a:pt x="25331" y="0"/>
                    <a:pt x="56578" y="0"/>
                  </a:cubicBezTo>
                  <a:cubicBezTo>
                    <a:pt x="87826" y="0"/>
                    <a:pt x="113157" y="25331"/>
                    <a:pt x="113157" y="5657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+mj-lt"/>
                <a:cs typeface="+mj-lt"/>
              </a:endParaRPr>
            </a:p>
          </p:txBody>
        </p:sp>
        <p:sp>
          <p:nvSpPr>
            <p:cNvPr id="41" name="Freeform: Shape 40"/>
            <p:cNvSpPr/>
            <p:nvPr/>
          </p:nvSpPr>
          <p:spPr>
            <a:xfrm>
              <a:off x="5775857" y="3232614"/>
              <a:ext cx="493343" cy="605453"/>
            </a:xfrm>
            <a:custGeom>
              <a:avLst/>
              <a:gdLst>
                <a:gd name="connsiteX0" fmla="*/ 489204 w 493343"/>
                <a:gd name="connsiteY0" fmla="*/ 4140 h 605453"/>
                <a:gd name="connsiteX1" fmla="*/ 469011 w 493343"/>
                <a:gd name="connsiteY1" fmla="*/ 4140 h 605453"/>
                <a:gd name="connsiteX2" fmla="*/ 345948 w 493343"/>
                <a:gd name="connsiteY2" fmla="*/ 127203 h 605453"/>
                <a:gd name="connsiteX3" fmla="*/ 318230 w 493343"/>
                <a:gd name="connsiteY3" fmla="*/ 134251 h 605453"/>
                <a:gd name="connsiteX4" fmla="*/ 280702 w 493343"/>
                <a:gd name="connsiteY4" fmla="*/ 194354 h 605453"/>
                <a:gd name="connsiteX5" fmla="*/ 270034 w 493343"/>
                <a:gd name="connsiteY5" fmla="*/ 148920 h 605453"/>
                <a:gd name="connsiteX6" fmla="*/ 261557 w 493343"/>
                <a:gd name="connsiteY6" fmla="*/ 133299 h 605453"/>
                <a:gd name="connsiteX7" fmla="*/ 202121 w 493343"/>
                <a:gd name="connsiteY7" fmla="*/ 102247 h 605453"/>
                <a:gd name="connsiteX8" fmla="*/ 155543 w 493343"/>
                <a:gd name="connsiteY8" fmla="*/ 96628 h 605453"/>
                <a:gd name="connsiteX9" fmla="*/ 108871 w 493343"/>
                <a:gd name="connsiteY9" fmla="*/ 103676 h 605453"/>
                <a:gd name="connsiteX10" fmla="*/ 49530 w 493343"/>
                <a:gd name="connsiteY10" fmla="*/ 134728 h 605453"/>
                <a:gd name="connsiteX11" fmla="*/ 41053 w 493343"/>
                <a:gd name="connsiteY11" fmla="*/ 150349 h 605453"/>
                <a:gd name="connsiteX12" fmla="*/ 0 w 493343"/>
                <a:gd name="connsiteY12" fmla="*/ 325609 h 605453"/>
                <a:gd name="connsiteX13" fmla="*/ 28575 w 493343"/>
                <a:gd name="connsiteY13" fmla="*/ 354184 h 605453"/>
                <a:gd name="connsiteX14" fmla="*/ 55436 w 493343"/>
                <a:gd name="connsiteY14" fmla="*/ 333038 h 605453"/>
                <a:gd name="connsiteX15" fmla="*/ 85154 w 493343"/>
                <a:gd name="connsiteY15" fmla="*/ 210070 h 605453"/>
                <a:gd name="connsiteX16" fmla="*/ 85154 w 493343"/>
                <a:gd name="connsiteY16" fmla="*/ 605453 h 605453"/>
                <a:gd name="connsiteX17" fmla="*/ 141446 w 493343"/>
                <a:gd name="connsiteY17" fmla="*/ 605453 h 605453"/>
                <a:gd name="connsiteX18" fmla="*/ 141446 w 493343"/>
                <a:gd name="connsiteY18" fmla="*/ 351040 h 605453"/>
                <a:gd name="connsiteX19" fmla="*/ 170021 w 493343"/>
                <a:gd name="connsiteY19" fmla="*/ 351040 h 605453"/>
                <a:gd name="connsiteX20" fmla="*/ 170021 w 493343"/>
                <a:gd name="connsiteY20" fmla="*/ 605453 h 605453"/>
                <a:gd name="connsiteX21" fmla="*/ 226219 w 493343"/>
                <a:gd name="connsiteY21" fmla="*/ 605453 h 605453"/>
                <a:gd name="connsiteX22" fmla="*/ 226219 w 493343"/>
                <a:gd name="connsiteY22" fmla="*/ 208261 h 605453"/>
                <a:gd name="connsiteX23" fmla="*/ 236696 w 493343"/>
                <a:gd name="connsiteY23" fmla="*/ 253028 h 605453"/>
                <a:gd name="connsiteX24" fmla="*/ 242316 w 493343"/>
                <a:gd name="connsiteY24" fmla="*/ 260172 h 605453"/>
                <a:gd name="connsiteX25" fmla="*/ 280416 w 493343"/>
                <a:gd name="connsiteY25" fmla="*/ 273602 h 605453"/>
                <a:gd name="connsiteX26" fmla="*/ 303276 w 493343"/>
                <a:gd name="connsiteY26" fmla="*/ 263220 h 605453"/>
                <a:gd name="connsiteX27" fmla="*/ 361379 w 493343"/>
                <a:gd name="connsiteY27" fmla="*/ 167970 h 605453"/>
                <a:gd name="connsiteX28" fmla="*/ 365284 w 493343"/>
                <a:gd name="connsiteY28" fmla="*/ 148253 h 605453"/>
                <a:gd name="connsiteX29" fmla="*/ 489109 w 493343"/>
                <a:gd name="connsiteY29" fmla="*/ 24428 h 605453"/>
                <a:gd name="connsiteX30" fmla="*/ 489204 w 493343"/>
                <a:gd name="connsiteY30" fmla="*/ 4140 h 60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493343" h="605453">
                  <a:moveTo>
                    <a:pt x="489204" y="4140"/>
                  </a:moveTo>
                  <a:cubicBezTo>
                    <a:pt x="483604" y="-1380"/>
                    <a:pt x="474611" y="-1380"/>
                    <a:pt x="469011" y="4140"/>
                  </a:cubicBezTo>
                  <a:lnTo>
                    <a:pt x="345948" y="127203"/>
                  </a:lnTo>
                  <a:cubicBezTo>
                    <a:pt x="336113" y="124427"/>
                    <a:pt x="325545" y="127114"/>
                    <a:pt x="318230" y="134251"/>
                  </a:cubicBezTo>
                  <a:cubicBezTo>
                    <a:pt x="316230" y="136252"/>
                    <a:pt x="280702" y="194354"/>
                    <a:pt x="280702" y="194354"/>
                  </a:cubicBezTo>
                  <a:lnTo>
                    <a:pt x="270034" y="148920"/>
                  </a:lnTo>
                  <a:cubicBezTo>
                    <a:pt x="268621" y="143062"/>
                    <a:pt x="265699" y="137676"/>
                    <a:pt x="261557" y="133299"/>
                  </a:cubicBezTo>
                  <a:cubicBezTo>
                    <a:pt x="244001" y="119108"/>
                    <a:pt x="223797" y="108552"/>
                    <a:pt x="202121" y="102247"/>
                  </a:cubicBezTo>
                  <a:cubicBezTo>
                    <a:pt x="186797" y="98970"/>
                    <a:pt x="171207" y="97089"/>
                    <a:pt x="155543" y="96628"/>
                  </a:cubicBezTo>
                  <a:cubicBezTo>
                    <a:pt x="139740" y="96871"/>
                    <a:pt x="124041" y="99242"/>
                    <a:pt x="108871" y="103676"/>
                  </a:cubicBezTo>
                  <a:cubicBezTo>
                    <a:pt x="86998" y="109410"/>
                    <a:pt x="66710" y="120027"/>
                    <a:pt x="49530" y="134728"/>
                  </a:cubicBezTo>
                  <a:cubicBezTo>
                    <a:pt x="45351" y="139078"/>
                    <a:pt x="42422" y="144474"/>
                    <a:pt x="41053" y="150349"/>
                  </a:cubicBezTo>
                  <a:cubicBezTo>
                    <a:pt x="41053" y="150349"/>
                    <a:pt x="0" y="322751"/>
                    <a:pt x="0" y="325609"/>
                  </a:cubicBezTo>
                  <a:cubicBezTo>
                    <a:pt x="0" y="341391"/>
                    <a:pt x="12794" y="354184"/>
                    <a:pt x="28575" y="354184"/>
                  </a:cubicBezTo>
                  <a:cubicBezTo>
                    <a:pt x="41222" y="353859"/>
                    <a:pt x="52150" y="345256"/>
                    <a:pt x="55436" y="333038"/>
                  </a:cubicBezTo>
                  <a:lnTo>
                    <a:pt x="85154" y="210070"/>
                  </a:lnTo>
                  <a:lnTo>
                    <a:pt x="85154" y="605453"/>
                  </a:lnTo>
                  <a:lnTo>
                    <a:pt x="141446" y="605453"/>
                  </a:lnTo>
                  <a:lnTo>
                    <a:pt x="141446" y="351040"/>
                  </a:lnTo>
                  <a:lnTo>
                    <a:pt x="170021" y="351040"/>
                  </a:lnTo>
                  <a:lnTo>
                    <a:pt x="170021" y="605453"/>
                  </a:lnTo>
                  <a:lnTo>
                    <a:pt x="226219" y="605453"/>
                  </a:lnTo>
                  <a:lnTo>
                    <a:pt x="226219" y="208261"/>
                  </a:lnTo>
                  <a:lnTo>
                    <a:pt x="236696" y="253028"/>
                  </a:lnTo>
                  <a:cubicBezTo>
                    <a:pt x="237423" y="256123"/>
                    <a:pt x="239479" y="258737"/>
                    <a:pt x="242316" y="260172"/>
                  </a:cubicBezTo>
                  <a:cubicBezTo>
                    <a:pt x="253269" y="268579"/>
                    <a:pt x="266612" y="273282"/>
                    <a:pt x="280416" y="273602"/>
                  </a:cubicBezTo>
                  <a:cubicBezTo>
                    <a:pt x="289404" y="274860"/>
                    <a:pt x="298310" y="270815"/>
                    <a:pt x="303276" y="263220"/>
                  </a:cubicBezTo>
                  <a:lnTo>
                    <a:pt x="361379" y="167970"/>
                  </a:lnTo>
                  <a:cubicBezTo>
                    <a:pt x="365092" y="162114"/>
                    <a:pt x="366486" y="155082"/>
                    <a:pt x="365284" y="148253"/>
                  </a:cubicBezTo>
                  <a:lnTo>
                    <a:pt x="489109" y="24428"/>
                  </a:lnTo>
                  <a:cubicBezTo>
                    <a:pt x="494717" y="18844"/>
                    <a:pt x="494760" y="9777"/>
                    <a:pt x="489204" y="414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+mj-lt"/>
                <a:cs typeface="+mj-lt"/>
              </a:endParaRPr>
            </a:p>
          </p:txBody>
        </p:sp>
        <p:sp>
          <p:nvSpPr>
            <p:cNvPr id="42" name="Freeform: Shape 41"/>
            <p:cNvSpPr/>
            <p:nvPr/>
          </p:nvSpPr>
          <p:spPr>
            <a:xfrm>
              <a:off x="5955404" y="3104643"/>
              <a:ext cx="542925" cy="390525"/>
            </a:xfrm>
            <a:custGeom>
              <a:avLst/>
              <a:gdLst>
                <a:gd name="connsiteX0" fmla="*/ 504825 w 542925"/>
                <a:gd name="connsiteY0" fmla="*/ 0 h 390525"/>
                <a:gd name="connsiteX1" fmla="*/ 38100 w 542925"/>
                <a:gd name="connsiteY1" fmla="*/ 0 h 390525"/>
                <a:gd name="connsiteX2" fmla="*/ 0 w 542925"/>
                <a:gd name="connsiteY2" fmla="*/ 38100 h 390525"/>
                <a:gd name="connsiteX3" fmla="*/ 0 w 542925"/>
                <a:gd name="connsiteY3" fmla="*/ 72390 h 390525"/>
                <a:gd name="connsiteX4" fmla="*/ 38100 w 542925"/>
                <a:gd name="connsiteY4" fmla="*/ 95250 h 390525"/>
                <a:gd name="connsiteX5" fmla="*/ 38100 w 542925"/>
                <a:gd name="connsiteY5" fmla="*/ 38100 h 390525"/>
                <a:gd name="connsiteX6" fmla="*/ 504825 w 542925"/>
                <a:gd name="connsiteY6" fmla="*/ 38100 h 390525"/>
                <a:gd name="connsiteX7" fmla="*/ 504825 w 542925"/>
                <a:gd name="connsiteY7" fmla="*/ 352425 h 390525"/>
                <a:gd name="connsiteX8" fmla="*/ 179737 w 542925"/>
                <a:gd name="connsiteY8" fmla="*/ 352425 h 390525"/>
                <a:gd name="connsiteX9" fmla="*/ 156496 w 542925"/>
                <a:gd name="connsiteY9" fmla="*/ 390525 h 390525"/>
                <a:gd name="connsiteX10" fmla="*/ 504825 w 542925"/>
                <a:gd name="connsiteY10" fmla="*/ 390525 h 390525"/>
                <a:gd name="connsiteX11" fmla="*/ 542925 w 542925"/>
                <a:gd name="connsiteY11" fmla="*/ 352425 h 390525"/>
                <a:gd name="connsiteX12" fmla="*/ 542925 w 542925"/>
                <a:gd name="connsiteY12" fmla="*/ 38100 h 390525"/>
                <a:gd name="connsiteX13" fmla="*/ 504825 w 542925"/>
                <a:gd name="connsiteY13" fmla="*/ 0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42925" h="390525">
                  <a:moveTo>
                    <a:pt x="504825" y="0"/>
                  </a:moveTo>
                  <a:lnTo>
                    <a:pt x="38100" y="0"/>
                  </a:lnTo>
                  <a:cubicBezTo>
                    <a:pt x="17058" y="0"/>
                    <a:pt x="0" y="17058"/>
                    <a:pt x="0" y="38100"/>
                  </a:cubicBezTo>
                  <a:lnTo>
                    <a:pt x="0" y="72390"/>
                  </a:lnTo>
                  <a:cubicBezTo>
                    <a:pt x="14564" y="76354"/>
                    <a:pt x="27748" y="84266"/>
                    <a:pt x="38100" y="95250"/>
                  </a:cubicBezTo>
                  <a:lnTo>
                    <a:pt x="38100" y="38100"/>
                  </a:lnTo>
                  <a:lnTo>
                    <a:pt x="504825" y="38100"/>
                  </a:lnTo>
                  <a:lnTo>
                    <a:pt x="504825" y="352425"/>
                  </a:lnTo>
                  <a:lnTo>
                    <a:pt x="179737" y="352425"/>
                  </a:lnTo>
                  <a:lnTo>
                    <a:pt x="156496" y="390525"/>
                  </a:lnTo>
                  <a:lnTo>
                    <a:pt x="504825" y="390525"/>
                  </a:lnTo>
                  <a:cubicBezTo>
                    <a:pt x="525867" y="390525"/>
                    <a:pt x="542925" y="373467"/>
                    <a:pt x="542925" y="352425"/>
                  </a:cubicBezTo>
                  <a:lnTo>
                    <a:pt x="542925" y="38100"/>
                  </a:lnTo>
                  <a:cubicBezTo>
                    <a:pt x="542925" y="17058"/>
                    <a:pt x="525867" y="0"/>
                    <a:pt x="504825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+mj-lt"/>
                <a:cs typeface="+mj-lt"/>
              </a:endParaRPr>
            </a:p>
          </p:txBody>
        </p:sp>
      </p:grpSp>
      <p:pic>
        <p:nvPicPr>
          <p:cNvPr id="43" name="Graphic 42" descr="Artificial Intelligence with solid fill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5875447" y="3261953"/>
            <a:ext cx="733553" cy="733553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3759253" y="1454793"/>
            <a:ext cx="1312523" cy="698932"/>
            <a:chOff x="4209238" y="1558719"/>
            <a:chExt cx="1312523" cy="698932"/>
          </a:xfrm>
        </p:grpSpPr>
        <p:grpSp>
          <p:nvGrpSpPr>
            <p:cNvPr id="62" name="Group 61"/>
            <p:cNvGrpSpPr/>
            <p:nvPr/>
          </p:nvGrpSpPr>
          <p:grpSpPr>
            <a:xfrm>
              <a:off x="4209238" y="1558719"/>
              <a:ext cx="1269114" cy="698932"/>
              <a:chOff x="2771334" y="1350498"/>
              <a:chExt cx="3453614" cy="1069145"/>
            </a:xfrm>
          </p:grpSpPr>
          <p:sp>
            <p:nvSpPr>
              <p:cNvPr id="64" name="Rectangle 63"/>
              <p:cNvSpPr/>
              <p:nvPr/>
            </p:nvSpPr>
            <p:spPr>
              <a:xfrm>
                <a:off x="2778369" y="1800665"/>
                <a:ext cx="3446579" cy="618978"/>
              </a:xfrm>
              <a:prstGeom prst="rect">
                <a:avLst/>
              </a:prstGeom>
              <a:solidFill>
                <a:srgbClr val="FF0000">
                  <a:alpha val="2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+mj-lt"/>
                </a:endParaRPr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2778369" y="1350498"/>
                <a:ext cx="3446579" cy="450166"/>
              </a:xfrm>
              <a:prstGeom prst="rect">
                <a:avLst/>
              </a:prstGeom>
              <a:solidFill>
                <a:srgbClr val="92D050">
                  <a:alpha val="2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+mj-lt"/>
                </a:endParaRPr>
              </a:p>
            </p:txBody>
          </p:sp>
          <p:cxnSp>
            <p:nvCxnSpPr>
              <p:cNvPr id="67" name="Straight Connector 66"/>
              <p:cNvCxnSpPr/>
              <p:nvPr/>
            </p:nvCxnSpPr>
            <p:spPr>
              <a:xfrm>
                <a:off x="2778369" y="1350498"/>
                <a:ext cx="0" cy="1069145"/>
              </a:xfrm>
              <a:prstGeom prst="line">
                <a:avLst/>
              </a:prstGeom>
              <a:ln w="28575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 flipH="1">
                <a:off x="2771335" y="2419643"/>
                <a:ext cx="3446585" cy="0"/>
              </a:xfrm>
              <a:prstGeom prst="line">
                <a:avLst/>
              </a:prstGeom>
              <a:ln w="28575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 flipH="1">
                <a:off x="2771335" y="1807699"/>
                <a:ext cx="3446585" cy="0"/>
              </a:xfrm>
              <a:prstGeom prst="line">
                <a:avLst/>
              </a:prstGeom>
              <a:ln w="381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Freeform: Shape 74"/>
              <p:cNvSpPr/>
              <p:nvPr/>
            </p:nvSpPr>
            <p:spPr>
              <a:xfrm>
                <a:off x="2771334" y="1432751"/>
                <a:ext cx="3446581" cy="698588"/>
              </a:xfrm>
              <a:custGeom>
                <a:avLst/>
                <a:gdLst>
                  <a:gd name="connsiteX0" fmla="*/ 0 w 3376800"/>
                  <a:gd name="connsiteY0" fmla="*/ 93788 h 698588"/>
                  <a:gd name="connsiteX1" fmla="*/ 201600 w 3376800"/>
                  <a:gd name="connsiteY1" fmla="*/ 188 h 698588"/>
                  <a:gd name="connsiteX2" fmla="*/ 324000 w 3376800"/>
                  <a:gd name="connsiteY2" fmla="*/ 115388 h 698588"/>
                  <a:gd name="connsiteX3" fmla="*/ 648000 w 3376800"/>
                  <a:gd name="connsiteY3" fmla="*/ 93788 h 698588"/>
                  <a:gd name="connsiteX4" fmla="*/ 842400 w 3376800"/>
                  <a:gd name="connsiteY4" fmla="*/ 187388 h 698588"/>
                  <a:gd name="connsiteX5" fmla="*/ 1332000 w 3376800"/>
                  <a:gd name="connsiteY5" fmla="*/ 158588 h 698588"/>
                  <a:gd name="connsiteX6" fmla="*/ 1411200 w 3376800"/>
                  <a:gd name="connsiteY6" fmla="*/ 244988 h 698588"/>
                  <a:gd name="connsiteX7" fmla="*/ 1749600 w 3376800"/>
                  <a:gd name="connsiteY7" fmla="*/ 187388 h 698588"/>
                  <a:gd name="connsiteX8" fmla="*/ 1994400 w 3376800"/>
                  <a:gd name="connsiteY8" fmla="*/ 244988 h 698588"/>
                  <a:gd name="connsiteX9" fmla="*/ 2138400 w 3376800"/>
                  <a:gd name="connsiteY9" fmla="*/ 266588 h 698588"/>
                  <a:gd name="connsiteX10" fmla="*/ 2361600 w 3376800"/>
                  <a:gd name="connsiteY10" fmla="*/ 295388 h 698588"/>
                  <a:gd name="connsiteX11" fmla="*/ 2448000 w 3376800"/>
                  <a:gd name="connsiteY11" fmla="*/ 403388 h 698588"/>
                  <a:gd name="connsiteX12" fmla="*/ 2534400 w 3376800"/>
                  <a:gd name="connsiteY12" fmla="*/ 417788 h 698588"/>
                  <a:gd name="connsiteX13" fmla="*/ 2700000 w 3376800"/>
                  <a:gd name="connsiteY13" fmla="*/ 453788 h 698588"/>
                  <a:gd name="connsiteX14" fmla="*/ 2793600 w 3376800"/>
                  <a:gd name="connsiteY14" fmla="*/ 518588 h 698588"/>
                  <a:gd name="connsiteX15" fmla="*/ 3067200 w 3376800"/>
                  <a:gd name="connsiteY15" fmla="*/ 554588 h 698588"/>
                  <a:gd name="connsiteX16" fmla="*/ 3132000 w 3376800"/>
                  <a:gd name="connsiteY16" fmla="*/ 604988 h 698588"/>
                  <a:gd name="connsiteX17" fmla="*/ 3247200 w 3376800"/>
                  <a:gd name="connsiteY17" fmla="*/ 662588 h 698588"/>
                  <a:gd name="connsiteX18" fmla="*/ 3333600 w 3376800"/>
                  <a:gd name="connsiteY18" fmla="*/ 669788 h 698588"/>
                  <a:gd name="connsiteX19" fmla="*/ 3376800 w 3376800"/>
                  <a:gd name="connsiteY19" fmla="*/ 698588 h 6985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3376800" h="698588">
                    <a:moveTo>
                      <a:pt x="0" y="93788"/>
                    </a:moveTo>
                    <a:cubicBezTo>
                      <a:pt x="73800" y="45188"/>
                      <a:pt x="147600" y="-3412"/>
                      <a:pt x="201600" y="188"/>
                    </a:cubicBezTo>
                    <a:cubicBezTo>
                      <a:pt x="255600" y="3788"/>
                      <a:pt x="249600" y="99788"/>
                      <a:pt x="324000" y="115388"/>
                    </a:cubicBezTo>
                    <a:cubicBezTo>
                      <a:pt x="398400" y="130988"/>
                      <a:pt x="561600" y="81788"/>
                      <a:pt x="648000" y="93788"/>
                    </a:cubicBezTo>
                    <a:cubicBezTo>
                      <a:pt x="734400" y="105788"/>
                      <a:pt x="728400" y="176588"/>
                      <a:pt x="842400" y="187388"/>
                    </a:cubicBezTo>
                    <a:cubicBezTo>
                      <a:pt x="956400" y="198188"/>
                      <a:pt x="1237200" y="148988"/>
                      <a:pt x="1332000" y="158588"/>
                    </a:cubicBezTo>
                    <a:cubicBezTo>
                      <a:pt x="1426800" y="168188"/>
                      <a:pt x="1341600" y="240188"/>
                      <a:pt x="1411200" y="244988"/>
                    </a:cubicBezTo>
                    <a:cubicBezTo>
                      <a:pt x="1480800" y="249788"/>
                      <a:pt x="1652400" y="187388"/>
                      <a:pt x="1749600" y="187388"/>
                    </a:cubicBezTo>
                    <a:cubicBezTo>
                      <a:pt x="1846800" y="187388"/>
                      <a:pt x="1929600" y="231788"/>
                      <a:pt x="1994400" y="244988"/>
                    </a:cubicBezTo>
                    <a:cubicBezTo>
                      <a:pt x="2059200" y="258188"/>
                      <a:pt x="2077200" y="258188"/>
                      <a:pt x="2138400" y="266588"/>
                    </a:cubicBezTo>
                    <a:cubicBezTo>
                      <a:pt x="2199600" y="274988"/>
                      <a:pt x="2310000" y="272588"/>
                      <a:pt x="2361600" y="295388"/>
                    </a:cubicBezTo>
                    <a:cubicBezTo>
                      <a:pt x="2413200" y="318188"/>
                      <a:pt x="2419200" y="382988"/>
                      <a:pt x="2448000" y="403388"/>
                    </a:cubicBezTo>
                    <a:cubicBezTo>
                      <a:pt x="2476800" y="423788"/>
                      <a:pt x="2534400" y="417788"/>
                      <a:pt x="2534400" y="417788"/>
                    </a:cubicBezTo>
                    <a:cubicBezTo>
                      <a:pt x="2576400" y="426188"/>
                      <a:pt x="2656800" y="436988"/>
                      <a:pt x="2700000" y="453788"/>
                    </a:cubicBezTo>
                    <a:cubicBezTo>
                      <a:pt x="2743200" y="470588"/>
                      <a:pt x="2732400" y="501788"/>
                      <a:pt x="2793600" y="518588"/>
                    </a:cubicBezTo>
                    <a:cubicBezTo>
                      <a:pt x="2854800" y="535388"/>
                      <a:pt x="3010800" y="540188"/>
                      <a:pt x="3067200" y="554588"/>
                    </a:cubicBezTo>
                    <a:cubicBezTo>
                      <a:pt x="3123600" y="568988"/>
                      <a:pt x="3102000" y="586988"/>
                      <a:pt x="3132000" y="604988"/>
                    </a:cubicBezTo>
                    <a:cubicBezTo>
                      <a:pt x="3162000" y="622988"/>
                      <a:pt x="3213600" y="651788"/>
                      <a:pt x="3247200" y="662588"/>
                    </a:cubicBezTo>
                    <a:cubicBezTo>
                      <a:pt x="3280800" y="673388"/>
                      <a:pt x="3312000" y="663788"/>
                      <a:pt x="3333600" y="669788"/>
                    </a:cubicBezTo>
                    <a:cubicBezTo>
                      <a:pt x="3355200" y="675788"/>
                      <a:pt x="3366000" y="687188"/>
                      <a:pt x="3376800" y="698588"/>
                    </a:cubicBezTo>
                  </a:path>
                </a:pathLst>
              </a:custGeom>
              <a:no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+mj-lt"/>
                </a:endParaRPr>
              </a:p>
            </p:txBody>
          </p:sp>
        </p:grpSp>
        <p:sp>
          <p:nvSpPr>
            <p:cNvPr id="88" name="Rectangle 87"/>
            <p:cNvSpPr/>
            <p:nvPr/>
          </p:nvSpPr>
          <p:spPr>
            <a:xfrm>
              <a:off x="5076620" y="1799668"/>
              <a:ext cx="445141" cy="323281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  <a:cs typeface="+mj-lt"/>
              </a:endParaRPr>
            </a:p>
          </p:txBody>
        </p:sp>
      </p:grpSp>
      <p:cxnSp>
        <p:nvCxnSpPr>
          <p:cNvPr id="89" name="Straight Arrow Connector 88"/>
          <p:cNvCxnSpPr/>
          <p:nvPr/>
        </p:nvCxnSpPr>
        <p:spPr>
          <a:xfrm>
            <a:off x="4700355" y="2297866"/>
            <a:ext cx="507523" cy="427261"/>
          </a:xfrm>
          <a:prstGeom prst="straightConnector1">
            <a:avLst/>
          </a:prstGeom>
          <a:ln w="57150">
            <a:solidFill>
              <a:schemeClr val="accent4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8" name="Group 117"/>
          <p:cNvGrpSpPr/>
          <p:nvPr/>
        </p:nvGrpSpPr>
        <p:grpSpPr>
          <a:xfrm>
            <a:off x="7331103" y="141172"/>
            <a:ext cx="914400" cy="914400"/>
            <a:chOff x="7331103" y="141172"/>
            <a:chExt cx="914400" cy="914400"/>
          </a:xfrm>
        </p:grpSpPr>
        <p:grpSp>
          <p:nvGrpSpPr>
            <p:cNvPr id="92" name="Group 91"/>
            <p:cNvGrpSpPr/>
            <p:nvPr/>
          </p:nvGrpSpPr>
          <p:grpSpPr>
            <a:xfrm>
              <a:off x="7331103" y="141172"/>
              <a:ext cx="914400" cy="914400"/>
              <a:chOff x="388697" y="2188023"/>
              <a:chExt cx="1695840" cy="1816343"/>
            </a:xfrm>
          </p:grpSpPr>
          <p:grpSp>
            <p:nvGrpSpPr>
              <p:cNvPr id="93" name="Group 92"/>
              <p:cNvGrpSpPr/>
              <p:nvPr/>
            </p:nvGrpSpPr>
            <p:grpSpPr>
              <a:xfrm>
                <a:off x="1190898" y="3138427"/>
                <a:ext cx="58419" cy="768220"/>
                <a:chOff x="1190898" y="3138427"/>
                <a:chExt cx="58419" cy="768220"/>
              </a:xfrm>
            </p:grpSpPr>
            <p:cxnSp>
              <p:nvCxnSpPr>
                <p:cNvPr id="111" name="Connector: Curved 110"/>
                <p:cNvCxnSpPr>
                  <a:stCxn id="98" idx="1"/>
                  <a:endCxn id="99" idx="1"/>
                </p:cNvCxnSpPr>
                <p:nvPr/>
              </p:nvCxnSpPr>
              <p:spPr>
                <a:xfrm rot="10800000">
                  <a:off x="1190898" y="3138427"/>
                  <a:ext cx="12700" cy="768220"/>
                </a:xfrm>
                <a:prstGeom prst="curvedConnector3">
                  <a:avLst>
                    <a:gd name="adj1" fmla="val 2950000"/>
                  </a:avLst>
                </a:prstGeom>
                <a:ln w="19050">
                  <a:solidFill>
                    <a:schemeClr val="accent5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Connector: Curved 111"/>
                <p:cNvCxnSpPr>
                  <a:stCxn id="99" idx="3"/>
                  <a:endCxn id="98" idx="3"/>
                </p:cNvCxnSpPr>
                <p:nvPr/>
              </p:nvCxnSpPr>
              <p:spPr>
                <a:xfrm>
                  <a:off x="1236617" y="3138427"/>
                  <a:ext cx="12700" cy="768220"/>
                </a:xfrm>
                <a:prstGeom prst="curvedConnector3">
                  <a:avLst>
                    <a:gd name="adj1" fmla="val 3000000"/>
                  </a:avLst>
                </a:prstGeom>
                <a:ln w="19050">
                  <a:solidFill>
                    <a:schemeClr val="accent5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4" name="Group 93"/>
              <p:cNvGrpSpPr/>
              <p:nvPr/>
            </p:nvGrpSpPr>
            <p:grpSpPr>
              <a:xfrm>
                <a:off x="1190898" y="2692608"/>
                <a:ext cx="58419" cy="1311758"/>
                <a:chOff x="5889186" y="1248788"/>
                <a:chExt cx="58419" cy="1311758"/>
              </a:xfrm>
            </p:grpSpPr>
            <p:cxnSp>
              <p:nvCxnSpPr>
                <p:cNvPr id="107" name="Connector: Curved 106"/>
                <p:cNvCxnSpPr>
                  <a:stCxn id="109" idx="1"/>
                  <a:endCxn id="110" idx="1"/>
                </p:cNvCxnSpPr>
                <p:nvPr/>
              </p:nvCxnSpPr>
              <p:spPr>
                <a:xfrm rot="10800000">
                  <a:off x="5889186" y="1346507"/>
                  <a:ext cx="12700" cy="1116320"/>
                </a:xfrm>
                <a:prstGeom prst="curvedConnector3">
                  <a:avLst>
                    <a:gd name="adj1" fmla="val 4300000"/>
                  </a:avLst>
                </a:prstGeom>
                <a:ln w="19050">
                  <a:solidFill>
                    <a:schemeClr val="accent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Connector: Curved 107"/>
                <p:cNvCxnSpPr>
                  <a:stCxn id="110" idx="3"/>
                  <a:endCxn id="109" idx="3"/>
                </p:cNvCxnSpPr>
                <p:nvPr/>
              </p:nvCxnSpPr>
              <p:spPr>
                <a:xfrm>
                  <a:off x="5934905" y="1346507"/>
                  <a:ext cx="12700" cy="1116320"/>
                </a:xfrm>
                <a:prstGeom prst="curvedConnector3">
                  <a:avLst>
                    <a:gd name="adj1" fmla="val 4300000"/>
                  </a:avLst>
                </a:prstGeom>
                <a:ln w="19050">
                  <a:solidFill>
                    <a:schemeClr val="accent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9" name="Google Shape;898;p88"/>
                <p:cNvSpPr txBox="1"/>
                <p:nvPr/>
              </p:nvSpPr>
              <p:spPr>
                <a:xfrm>
                  <a:off x="5889186" y="2365108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  <p:sp>
              <p:nvSpPr>
                <p:cNvPr id="110" name="Google Shape;898;p88"/>
                <p:cNvSpPr txBox="1"/>
                <p:nvPr/>
              </p:nvSpPr>
              <p:spPr>
                <a:xfrm>
                  <a:off x="5889186" y="1248788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</p:grpSp>
          <p:sp>
            <p:nvSpPr>
              <p:cNvPr id="95" name="Oval 94"/>
              <p:cNvSpPr/>
              <p:nvPr/>
            </p:nvSpPr>
            <p:spPr>
              <a:xfrm>
                <a:off x="388697" y="2188023"/>
                <a:ext cx="1695840" cy="1807446"/>
              </a:xfrm>
              <a:prstGeom prst="ellipse">
                <a:avLst/>
              </a:prstGeom>
              <a:solidFill>
                <a:schemeClr val="bg1">
                  <a:alpha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+mj-lt"/>
                </a:endParaRPr>
              </a:p>
            </p:txBody>
          </p:sp>
          <p:grpSp>
            <p:nvGrpSpPr>
              <p:cNvPr id="96" name="Group 95"/>
              <p:cNvGrpSpPr/>
              <p:nvPr/>
            </p:nvGrpSpPr>
            <p:grpSpPr>
              <a:xfrm>
                <a:off x="1190898" y="2188023"/>
                <a:ext cx="58419" cy="1816343"/>
                <a:chOff x="7482841" y="2111311"/>
                <a:chExt cx="58419" cy="1816343"/>
              </a:xfrm>
            </p:grpSpPr>
            <p:cxnSp>
              <p:nvCxnSpPr>
                <p:cNvPr id="100" name="Connector: Curved 99"/>
                <p:cNvCxnSpPr>
                  <a:stCxn id="105" idx="1"/>
                  <a:endCxn id="106" idx="1"/>
                </p:cNvCxnSpPr>
                <p:nvPr/>
              </p:nvCxnSpPr>
              <p:spPr>
                <a:xfrm rot="10800000">
                  <a:off x="7482841" y="2209031"/>
                  <a:ext cx="12700" cy="1620905"/>
                </a:xfrm>
                <a:prstGeom prst="curvedConnector3">
                  <a:avLst>
                    <a:gd name="adj1" fmla="val 5850000"/>
                  </a:avLst>
                </a:prstGeom>
                <a:ln w="19050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Connector: Curved 102"/>
                <p:cNvCxnSpPr>
                  <a:stCxn id="106" idx="3"/>
                  <a:endCxn id="105" idx="3"/>
                </p:cNvCxnSpPr>
                <p:nvPr/>
              </p:nvCxnSpPr>
              <p:spPr>
                <a:xfrm>
                  <a:off x="7528560" y="2209030"/>
                  <a:ext cx="12700" cy="1620905"/>
                </a:xfrm>
                <a:prstGeom prst="curvedConnector3">
                  <a:avLst>
                    <a:gd name="adj1" fmla="val 6300000"/>
                  </a:avLst>
                </a:prstGeom>
                <a:ln w="19050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5" name="Google Shape;898;p88"/>
                <p:cNvSpPr txBox="1"/>
                <p:nvPr/>
              </p:nvSpPr>
              <p:spPr>
                <a:xfrm>
                  <a:off x="7482841" y="3732216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  <p:sp>
              <p:nvSpPr>
                <p:cNvPr id="106" name="Google Shape;898;p88"/>
                <p:cNvSpPr txBox="1"/>
                <p:nvPr/>
              </p:nvSpPr>
              <p:spPr>
                <a:xfrm>
                  <a:off x="7482841" y="2111311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</p:grpSp>
          <p:grpSp>
            <p:nvGrpSpPr>
              <p:cNvPr id="97" name="Group 96"/>
              <p:cNvGrpSpPr/>
              <p:nvPr/>
            </p:nvGrpSpPr>
            <p:grpSpPr>
              <a:xfrm>
                <a:off x="1190898" y="3040708"/>
                <a:ext cx="45719" cy="963658"/>
                <a:chOff x="5501641" y="2963996"/>
                <a:chExt cx="45719" cy="963658"/>
              </a:xfrm>
            </p:grpSpPr>
            <p:sp>
              <p:nvSpPr>
                <p:cNvPr id="98" name="Google Shape;898;p88"/>
                <p:cNvSpPr txBox="1"/>
                <p:nvPr/>
              </p:nvSpPr>
              <p:spPr>
                <a:xfrm>
                  <a:off x="5501641" y="3732216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  <p:sp>
              <p:nvSpPr>
                <p:cNvPr id="99" name="Google Shape;898;p88"/>
                <p:cNvSpPr txBox="1"/>
                <p:nvPr/>
              </p:nvSpPr>
              <p:spPr>
                <a:xfrm>
                  <a:off x="5501641" y="2963996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</p:grpSp>
        </p:grpSp>
        <p:sp>
          <p:nvSpPr>
            <p:cNvPr id="113" name="Google Shape;898;p88"/>
            <p:cNvSpPr txBox="1"/>
            <p:nvPr/>
          </p:nvSpPr>
          <p:spPr>
            <a:xfrm>
              <a:off x="7436418" y="279815"/>
              <a:ext cx="668161" cy="1069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4" tIns="9144" rIns="9144" bIns="9144" anchor="t" anchorCtr="0">
              <a:spAutoFit/>
            </a:bodyPr>
            <a:lstStyle/>
            <a:p>
              <a:pPr marR="0" lvl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500" b="1" dirty="0">
                  <a:solidFill>
                    <a:schemeClr val="accent4"/>
                  </a:solidFill>
                  <a:latin typeface="+mj-lt"/>
                  <a:ea typeface="Montserrat"/>
                  <a:cs typeface="+mj-lt"/>
                  <a:sym typeface="Montserrat"/>
                </a:rPr>
                <a:t>Maintain</a:t>
              </a:r>
              <a:endParaRPr lang="en-US" sz="500" b="1" dirty="0">
                <a:solidFill>
                  <a:schemeClr val="accent4"/>
                </a:solidFill>
                <a:latin typeface="+mj-lt"/>
                <a:ea typeface="Montserrat"/>
                <a:cs typeface="+mj-lt"/>
                <a:sym typeface="Montserrat"/>
              </a:endParaRPr>
            </a:p>
          </p:txBody>
        </p:sp>
      </p:grpSp>
    </p:spTree>
  </p:cSld>
  <p:clrMapOvr>
    <a:masterClrMapping/>
  </p:clrMapOvr>
  <p:transition spd="med">
    <p:fade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itle 6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Retraining</a:t>
            </a:r>
            <a:endParaRPr lang="en-US" dirty="0"/>
          </a:p>
        </p:txBody>
      </p:sp>
      <p:sp>
        <p:nvSpPr>
          <p:cNvPr id="102" name="Google Shape;898;p88"/>
          <p:cNvSpPr txBox="1"/>
          <p:nvPr/>
        </p:nvSpPr>
        <p:spPr>
          <a:xfrm>
            <a:off x="615123" y="923375"/>
            <a:ext cx="5634971" cy="195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b="1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Retraining</a:t>
            </a: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 your model </a:t>
            </a:r>
            <a:r>
              <a:rPr lang="en-US" sz="1000" b="1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is critical </a:t>
            </a: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to the success of a machine learning or AI effort. </a:t>
            </a:r>
            <a:endParaRPr lang="en-US" sz="1000" b="1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sp>
        <p:nvSpPr>
          <p:cNvPr id="104" name="Google Shape;898;p88"/>
          <p:cNvSpPr txBox="1"/>
          <p:nvPr/>
        </p:nvSpPr>
        <p:spPr>
          <a:xfrm>
            <a:off x="657640" y="1426175"/>
            <a:ext cx="2509076" cy="903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Retraining should occur when model</a:t>
            </a:r>
            <a:r>
              <a:rPr lang="en-US" sz="1000" b="1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 performance is below par</a:t>
            </a: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, when there are </a:t>
            </a:r>
            <a:r>
              <a:rPr lang="en-US" sz="1000" b="1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changes in data</a:t>
            </a: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, after </a:t>
            </a:r>
            <a:r>
              <a:rPr lang="en-US" sz="1000" b="1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user feedback is received</a:t>
            </a: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, and at </a:t>
            </a:r>
            <a:r>
              <a:rPr lang="en-US" sz="1000" b="1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regularly scheduled intervals</a:t>
            </a: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.</a:t>
            </a:r>
            <a:endParaRPr lang="en-US" sz="1000" b="1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5315905" y="2381507"/>
            <a:ext cx="1179351" cy="1197229"/>
            <a:chOff x="5775857" y="3104643"/>
            <a:chExt cx="722472" cy="733424"/>
          </a:xfrm>
          <a:solidFill>
            <a:schemeClr val="accent6">
              <a:lumMod val="50000"/>
              <a:lumOff val="50000"/>
            </a:schemeClr>
          </a:solidFill>
        </p:grpSpPr>
        <p:sp>
          <p:nvSpPr>
            <p:cNvPr id="33" name="Freeform: Shape 32"/>
            <p:cNvSpPr/>
            <p:nvPr/>
          </p:nvSpPr>
          <p:spPr>
            <a:xfrm>
              <a:off x="5874822" y="3201988"/>
              <a:ext cx="113157" cy="113157"/>
            </a:xfrm>
            <a:custGeom>
              <a:avLst/>
              <a:gdLst>
                <a:gd name="connsiteX0" fmla="*/ 113157 w 113157"/>
                <a:gd name="connsiteY0" fmla="*/ 56579 h 113157"/>
                <a:gd name="connsiteX1" fmla="*/ 56578 w 113157"/>
                <a:gd name="connsiteY1" fmla="*/ 113157 h 113157"/>
                <a:gd name="connsiteX2" fmla="*/ 0 w 113157"/>
                <a:gd name="connsiteY2" fmla="*/ 56578 h 113157"/>
                <a:gd name="connsiteX3" fmla="*/ 56578 w 113157"/>
                <a:gd name="connsiteY3" fmla="*/ 0 h 113157"/>
                <a:gd name="connsiteX4" fmla="*/ 113157 w 113157"/>
                <a:gd name="connsiteY4" fmla="*/ 56579 h 113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157" h="113157">
                  <a:moveTo>
                    <a:pt x="113157" y="56579"/>
                  </a:moveTo>
                  <a:cubicBezTo>
                    <a:pt x="113157" y="87826"/>
                    <a:pt x="87826" y="113157"/>
                    <a:pt x="56578" y="113157"/>
                  </a:cubicBezTo>
                  <a:cubicBezTo>
                    <a:pt x="25331" y="113157"/>
                    <a:pt x="0" y="87826"/>
                    <a:pt x="0" y="56578"/>
                  </a:cubicBezTo>
                  <a:cubicBezTo>
                    <a:pt x="0" y="25331"/>
                    <a:pt x="25331" y="0"/>
                    <a:pt x="56578" y="0"/>
                  </a:cubicBezTo>
                  <a:cubicBezTo>
                    <a:pt x="87826" y="0"/>
                    <a:pt x="113157" y="25331"/>
                    <a:pt x="113157" y="5657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+mj-lt"/>
                <a:cs typeface="+mj-lt"/>
              </a:endParaRPr>
            </a:p>
          </p:txBody>
        </p:sp>
        <p:sp>
          <p:nvSpPr>
            <p:cNvPr id="41" name="Freeform: Shape 40"/>
            <p:cNvSpPr/>
            <p:nvPr/>
          </p:nvSpPr>
          <p:spPr>
            <a:xfrm>
              <a:off x="5775857" y="3232614"/>
              <a:ext cx="493343" cy="605453"/>
            </a:xfrm>
            <a:custGeom>
              <a:avLst/>
              <a:gdLst>
                <a:gd name="connsiteX0" fmla="*/ 489204 w 493343"/>
                <a:gd name="connsiteY0" fmla="*/ 4140 h 605453"/>
                <a:gd name="connsiteX1" fmla="*/ 469011 w 493343"/>
                <a:gd name="connsiteY1" fmla="*/ 4140 h 605453"/>
                <a:gd name="connsiteX2" fmla="*/ 345948 w 493343"/>
                <a:gd name="connsiteY2" fmla="*/ 127203 h 605453"/>
                <a:gd name="connsiteX3" fmla="*/ 318230 w 493343"/>
                <a:gd name="connsiteY3" fmla="*/ 134251 h 605453"/>
                <a:gd name="connsiteX4" fmla="*/ 280702 w 493343"/>
                <a:gd name="connsiteY4" fmla="*/ 194354 h 605453"/>
                <a:gd name="connsiteX5" fmla="*/ 270034 w 493343"/>
                <a:gd name="connsiteY5" fmla="*/ 148920 h 605453"/>
                <a:gd name="connsiteX6" fmla="*/ 261557 w 493343"/>
                <a:gd name="connsiteY6" fmla="*/ 133299 h 605453"/>
                <a:gd name="connsiteX7" fmla="*/ 202121 w 493343"/>
                <a:gd name="connsiteY7" fmla="*/ 102247 h 605453"/>
                <a:gd name="connsiteX8" fmla="*/ 155543 w 493343"/>
                <a:gd name="connsiteY8" fmla="*/ 96628 h 605453"/>
                <a:gd name="connsiteX9" fmla="*/ 108871 w 493343"/>
                <a:gd name="connsiteY9" fmla="*/ 103676 h 605453"/>
                <a:gd name="connsiteX10" fmla="*/ 49530 w 493343"/>
                <a:gd name="connsiteY10" fmla="*/ 134728 h 605453"/>
                <a:gd name="connsiteX11" fmla="*/ 41053 w 493343"/>
                <a:gd name="connsiteY11" fmla="*/ 150349 h 605453"/>
                <a:gd name="connsiteX12" fmla="*/ 0 w 493343"/>
                <a:gd name="connsiteY12" fmla="*/ 325609 h 605453"/>
                <a:gd name="connsiteX13" fmla="*/ 28575 w 493343"/>
                <a:gd name="connsiteY13" fmla="*/ 354184 h 605453"/>
                <a:gd name="connsiteX14" fmla="*/ 55436 w 493343"/>
                <a:gd name="connsiteY14" fmla="*/ 333038 h 605453"/>
                <a:gd name="connsiteX15" fmla="*/ 85154 w 493343"/>
                <a:gd name="connsiteY15" fmla="*/ 210070 h 605453"/>
                <a:gd name="connsiteX16" fmla="*/ 85154 w 493343"/>
                <a:gd name="connsiteY16" fmla="*/ 605453 h 605453"/>
                <a:gd name="connsiteX17" fmla="*/ 141446 w 493343"/>
                <a:gd name="connsiteY17" fmla="*/ 605453 h 605453"/>
                <a:gd name="connsiteX18" fmla="*/ 141446 w 493343"/>
                <a:gd name="connsiteY18" fmla="*/ 351040 h 605453"/>
                <a:gd name="connsiteX19" fmla="*/ 170021 w 493343"/>
                <a:gd name="connsiteY19" fmla="*/ 351040 h 605453"/>
                <a:gd name="connsiteX20" fmla="*/ 170021 w 493343"/>
                <a:gd name="connsiteY20" fmla="*/ 605453 h 605453"/>
                <a:gd name="connsiteX21" fmla="*/ 226219 w 493343"/>
                <a:gd name="connsiteY21" fmla="*/ 605453 h 605453"/>
                <a:gd name="connsiteX22" fmla="*/ 226219 w 493343"/>
                <a:gd name="connsiteY22" fmla="*/ 208261 h 605453"/>
                <a:gd name="connsiteX23" fmla="*/ 236696 w 493343"/>
                <a:gd name="connsiteY23" fmla="*/ 253028 h 605453"/>
                <a:gd name="connsiteX24" fmla="*/ 242316 w 493343"/>
                <a:gd name="connsiteY24" fmla="*/ 260172 h 605453"/>
                <a:gd name="connsiteX25" fmla="*/ 280416 w 493343"/>
                <a:gd name="connsiteY25" fmla="*/ 273602 h 605453"/>
                <a:gd name="connsiteX26" fmla="*/ 303276 w 493343"/>
                <a:gd name="connsiteY26" fmla="*/ 263220 h 605453"/>
                <a:gd name="connsiteX27" fmla="*/ 361379 w 493343"/>
                <a:gd name="connsiteY27" fmla="*/ 167970 h 605453"/>
                <a:gd name="connsiteX28" fmla="*/ 365284 w 493343"/>
                <a:gd name="connsiteY28" fmla="*/ 148253 h 605453"/>
                <a:gd name="connsiteX29" fmla="*/ 489109 w 493343"/>
                <a:gd name="connsiteY29" fmla="*/ 24428 h 605453"/>
                <a:gd name="connsiteX30" fmla="*/ 489204 w 493343"/>
                <a:gd name="connsiteY30" fmla="*/ 4140 h 60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493343" h="605453">
                  <a:moveTo>
                    <a:pt x="489204" y="4140"/>
                  </a:moveTo>
                  <a:cubicBezTo>
                    <a:pt x="483604" y="-1380"/>
                    <a:pt x="474611" y="-1380"/>
                    <a:pt x="469011" y="4140"/>
                  </a:cubicBezTo>
                  <a:lnTo>
                    <a:pt x="345948" y="127203"/>
                  </a:lnTo>
                  <a:cubicBezTo>
                    <a:pt x="336113" y="124427"/>
                    <a:pt x="325545" y="127114"/>
                    <a:pt x="318230" y="134251"/>
                  </a:cubicBezTo>
                  <a:cubicBezTo>
                    <a:pt x="316230" y="136252"/>
                    <a:pt x="280702" y="194354"/>
                    <a:pt x="280702" y="194354"/>
                  </a:cubicBezTo>
                  <a:lnTo>
                    <a:pt x="270034" y="148920"/>
                  </a:lnTo>
                  <a:cubicBezTo>
                    <a:pt x="268621" y="143062"/>
                    <a:pt x="265699" y="137676"/>
                    <a:pt x="261557" y="133299"/>
                  </a:cubicBezTo>
                  <a:cubicBezTo>
                    <a:pt x="244001" y="119108"/>
                    <a:pt x="223797" y="108552"/>
                    <a:pt x="202121" y="102247"/>
                  </a:cubicBezTo>
                  <a:cubicBezTo>
                    <a:pt x="186797" y="98970"/>
                    <a:pt x="171207" y="97089"/>
                    <a:pt x="155543" y="96628"/>
                  </a:cubicBezTo>
                  <a:cubicBezTo>
                    <a:pt x="139740" y="96871"/>
                    <a:pt x="124041" y="99242"/>
                    <a:pt x="108871" y="103676"/>
                  </a:cubicBezTo>
                  <a:cubicBezTo>
                    <a:pt x="86998" y="109410"/>
                    <a:pt x="66710" y="120027"/>
                    <a:pt x="49530" y="134728"/>
                  </a:cubicBezTo>
                  <a:cubicBezTo>
                    <a:pt x="45351" y="139078"/>
                    <a:pt x="42422" y="144474"/>
                    <a:pt x="41053" y="150349"/>
                  </a:cubicBezTo>
                  <a:cubicBezTo>
                    <a:pt x="41053" y="150349"/>
                    <a:pt x="0" y="322751"/>
                    <a:pt x="0" y="325609"/>
                  </a:cubicBezTo>
                  <a:cubicBezTo>
                    <a:pt x="0" y="341391"/>
                    <a:pt x="12794" y="354184"/>
                    <a:pt x="28575" y="354184"/>
                  </a:cubicBezTo>
                  <a:cubicBezTo>
                    <a:pt x="41222" y="353859"/>
                    <a:pt x="52150" y="345256"/>
                    <a:pt x="55436" y="333038"/>
                  </a:cubicBezTo>
                  <a:lnTo>
                    <a:pt x="85154" y="210070"/>
                  </a:lnTo>
                  <a:lnTo>
                    <a:pt x="85154" y="605453"/>
                  </a:lnTo>
                  <a:lnTo>
                    <a:pt x="141446" y="605453"/>
                  </a:lnTo>
                  <a:lnTo>
                    <a:pt x="141446" y="351040"/>
                  </a:lnTo>
                  <a:lnTo>
                    <a:pt x="170021" y="351040"/>
                  </a:lnTo>
                  <a:lnTo>
                    <a:pt x="170021" y="605453"/>
                  </a:lnTo>
                  <a:lnTo>
                    <a:pt x="226219" y="605453"/>
                  </a:lnTo>
                  <a:lnTo>
                    <a:pt x="226219" y="208261"/>
                  </a:lnTo>
                  <a:lnTo>
                    <a:pt x="236696" y="253028"/>
                  </a:lnTo>
                  <a:cubicBezTo>
                    <a:pt x="237423" y="256123"/>
                    <a:pt x="239479" y="258737"/>
                    <a:pt x="242316" y="260172"/>
                  </a:cubicBezTo>
                  <a:cubicBezTo>
                    <a:pt x="253269" y="268579"/>
                    <a:pt x="266612" y="273282"/>
                    <a:pt x="280416" y="273602"/>
                  </a:cubicBezTo>
                  <a:cubicBezTo>
                    <a:pt x="289404" y="274860"/>
                    <a:pt x="298310" y="270815"/>
                    <a:pt x="303276" y="263220"/>
                  </a:cubicBezTo>
                  <a:lnTo>
                    <a:pt x="361379" y="167970"/>
                  </a:lnTo>
                  <a:cubicBezTo>
                    <a:pt x="365092" y="162114"/>
                    <a:pt x="366486" y="155082"/>
                    <a:pt x="365284" y="148253"/>
                  </a:cubicBezTo>
                  <a:lnTo>
                    <a:pt x="489109" y="24428"/>
                  </a:lnTo>
                  <a:cubicBezTo>
                    <a:pt x="494717" y="18844"/>
                    <a:pt x="494760" y="9777"/>
                    <a:pt x="489204" y="414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+mj-lt"/>
                <a:cs typeface="+mj-lt"/>
              </a:endParaRPr>
            </a:p>
          </p:txBody>
        </p:sp>
        <p:sp>
          <p:nvSpPr>
            <p:cNvPr id="42" name="Freeform: Shape 41"/>
            <p:cNvSpPr/>
            <p:nvPr/>
          </p:nvSpPr>
          <p:spPr>
            <a:xfrm>
              <a:off x="5955404" y="3104643"/>
              <a:ext cx="542925" cy="390525"/>
            </a:xfrm>
            <a:custGeom>
              <a:avLst/>
              <a:gdLst>
                <a:gd name="connsiteX0" fmla="*/ 504825 w 542925"/>
                <a:gd name="connsiteY0" fmla="*/ 0 h 390525"/>
                <a:gd name="connsiteX1" fmla="*/ 38100 w 542925"/>
                <a:gd name="connsiteY1" fmla="*/ 0 h 390525"/>
                <a:gd name="connsiteX2" fmla="*/ 0 w 542925"/>
                <a:gd name="connsiteY2" fmla="*/ 38100 h 390525"/>
                <a:gd name="connsiteX3" fmla="*/ 0 w 542925"/>
                <a:gd name="connsiteY3" fmla="*/ 72390 h 390525"/>
                <a:gd name="connsiteX4" fmla="*/ 38100 w 542925"/>
                <a:gd name="connsiteY4" fmla="*/ 95250 h 390525"/>
                <a:gd name="connsiteX5" fmla="*/ 38100 w 542925"/>
                <a:gd name="connsiteY5" fmla="*/ 38100 h 390525"/>
                <a:gd name="connsiteX6" fmla="*/ 504825 w 542925"/>
                <a:gd name="connsiteY6" fmla="*/ 38100 h 390525"/>
                <a:gd name="connsiteX7" fmla="*/ 504825 w 542925"/>
                <a:gd name="connsiteY7" fmla="*/ 352425 h 390525"/>
                <a:gd name="connsiteX8" fmla="*/ 179737 w 542925"/>
                <a:gd name="connsiteY8" fmla="*/ 352425 h 390525"/>
                <a:gd name="connsiteX9" fmla="*/ 156496 w 542925"/>
                <a:gd name="connsiteY9" fmla="*/ 390525 h 390525"/>
                <a:gd name="connsiteX10" fmla="*/ 504825 w 542925"/>
                <a:gd name="connsiteY10" fmla="*/ 390525 h 390525"/>
                <a:gd name="connsiteX11" fmla="*/ 542925 w 542925"/>
                <a:gd name="connsiteY11" fmla="*/ 352425 h 390525"/>
                <a:gd name="connsiteX12" fmla="*/ 542925 w 542925"/>
                <a:gd name="connsiteY12" fmla="*/ 38100 h 390525"/>
                <a:gd name="connsiteX13" fmla="*/ 504825 w 542925"/>
                <a:gd name="connsiteY13" fmla="*/ 0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42925" h="390525">
                  <a:moveTo>
                    <a:pt x="504825" y="0"/>
                  </a:moveTo>
                  <a:lnTo>
                    <a:pt x="38100" y="0"/>
                  </a:lnTo>
                  <a:cubicBezTo>
                    <a:pt x="17058" y="0"/>
                    <a:pt x="0" y="17058"/>
                    <a:pt x="0" y="38100"/>
                  </a:cubicBezTo>
                  <a:lnTo>
                    <a:pt x="0" y="72390"/>
                  </a:lnTo>
                  <a:cubicBezTo>
                    <a:pt x="14564" y="76354"/>
                    <a:pt x="27748" y="84266"/>
                    <a:pt x="38100" y="95250"/>
                  </a:cubicBezTo>
                  <a:lnTo>
                    <a:pt x="38100" y="38100"/>
                  </a:lnTo>
                  <a:lnTo>
                    <a:pt x="504825" y="38100"/>
                  </a:lnTo>
                  <a:lnTo>
                    <a:pt x="504825" y="352425"/>
                  </a:lnTo>
                  <a:lnTo>
                    <a:pt x="179737" y="352425"/>
                  </a:lnTo>
                  <a:lnTo>
                    <a:pt x="156496" y="390525"/>
                  </a:lnTo>
                  <a:lnTo>
                    <a:pt x="504825" y="390525"/>
                  </a:lnTo>
                  <a:cubicBezTo>
                    <a:pt x="525867" y="390525"/>
                    <a:pt x="542925" y="373467"/>
                    <a:pt x="542925" y="352425"/>
                  </a:cubicBezTo>
                  <a:lnTo>
                    <a:pt x="542925" y="38100"/>
                  </a:lnTo>
                  <a:cubicBezTo>
                    <a:pt x="542925" y="17058"/>
                    <a:pt x="525867" y="0"/>
                    <a:pt x="504825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+mj-lt"/>
                <a:cs typeface="+mj-lt"/>
              </a:endParaRPr>
            </a:p>
          </p:txBody>
        </p:sp>
      </p:grpSp>
      <p:pic>
        <p:nvPicPr>
          <p:cNvPr id="43" name="Graphic 42" descr="Artificial Intelligence with solid fill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5875447" y="3261953"/>
            <a:ext cx="733553" cy="733553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6884250" y="1546795"/>
            <a:ext cx="1371576" cy="694401"/>
            <a:chOff x="3967726" y="3793909"/>
            <a:chExt cx="1371576" cy="694401"/>
          </a:xfrm>
        </p:grpSpPr>
        <p:grpSp>
          <p:nvGrpSpPr>
            <p:cNvPr id="76" name="Group 75"/>
            <p:cNvGrpSpPr/>
            <p:nvPr/>
          </p:nvGrpSpPr>
          <p:grpSpPr>
            <a:xfrm>
              <a:off x="3967726" y="3793909"/>
              <a:ext cx="641587" cy="694401"/>
              <a:chOff x="3825381" y="1893254"/>
              <a:chExt cx="1054693" cy="694401"/>
            </a:xfrm>
          </p:grpSpPr>
          <p:sp>
            <p:nvSpPr>
              <p:cNvPr id="77" name="Freeform: Shape 76"/>
              <p:cNvSpPr/>
              <p:nvPr/>
            </p:nvSpPr>
            <p:spPr>
              <a:xfrm rot="21433409">
                <a:off x="3931363" y="1978030"/>
                <a:ext cx="790934" cy="604891"/>
              </a:xfrm>
              <a:custGeom>
                <a:avLst/>
                <a:gdLst>
                  <a:gd name="connsiteX0" fmla="*/ 0 w 1528763"/>
                  <a:gd name="connsiteY0" fmla="*/ 752475 h 785813"/>
                  <a:gd name="connsiteX1" fmla="*/ 366713 w 1528763"/>
                  <a:gd name="connsiteY1" fmla="*/ 709613 h 785813"/>
                  <a:gd name="connsiteX2" fmla="*/ 528638 w 1528763"/>
                  <a:gd name="connsiteY2" fmla="*/ 333375 h 785813"/>
                  <a:gd name="connsiteX3" fmla="*/ 795338 w 1528763"/>
                  <a:gd name="connsiteY3" fmla="*/ 0 h 785813"/>
                  <a:gd name="connsiteX4" fmla="*/ 1028700 w 1528763"/>
                  <a:gd name="connsiteY4" fmla="*/ 342900 h 785813"/>
                  <a:gd name="connsiteX5" fmla="*/ 1171575 w 1528763"/>
                  <a:gd name="connsiteY5" fmla="*/ 733425 h 785813"/>
                  <a:gd name="connsiteX6" fmla="*/ 1528763 w 1528763"/>
                  <a:gd name="connsiteY6" fmla="*/ 785813 h 785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28763" h="785813">
                    <a:moveTo>
                      <a:pt x="0" y="752475"/>
                    </a:moveTo>
                    <a:lnTo>
                      <a:pt x="366713" y="709613"/>
                    </a:lnTo>
                    <a:lnTo>
                      <a:pt x="528638" y="333375"/>
                    </a:lnTo>
                    <a:lnTo>
                      <a:pt x="795338" y="0"/>
                    </a:lnTo>
                    <a:lnTo>
                      <a:pt x="1028700" y="342900"/>
                    </a:lnTo>
                    <a:lnTo>
                      <a:pt x="1171575" y="733425"/>
                    </a:lnTo>
                    <a:lnTo>
                      <a:pt x="1528763" y="785813"/>
                    </a:lnTo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+mj-lt"/>
                </a:endParaRPr>
              </a:p>
            </p:txBody>
          </p:sp>
          <p:cxnSp>
            <p:nvCxnSpPr>
              <p:cNvPr id="80" name="Straight Connector 79"/>
              <p:cNvCxnSpPr/>
              <p:nvPr/>
            </p:nvCxnSpPr>
            <p:spPr>
              <a:xfrm>
                <a:off x="4329295" y="1893254"/>
                <a:ext cx="0" cy="694401"/>
              </a:xfrm>
              <a:prstGeom prst="line">
                <a:avLst/>
              </a:prstGeom>
              <a:ln w="28575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/>
            </p:nvCxnSpPr>
            <p:spPr>
              <a:xfrm>
                <a:off x="3825381" y="2575589"/>
                <a:ext cx="1054693" cy="0"/>
              </a:xfrm>
              <a:prstGeom prst="line">
                <a:avLst/>
              </a:prstGeom>
              <a:ln w="28575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3" name="Group 82"/>
            <p:cNvGrpSpPr/>
            <p:nvPr/>
          </p:nvGrpSpPr>
          <p:grpSpPr>
            <a:xfrm>
              <a:off x="4659415" y="3793909"/>
              <a:ext cx="679887" cy="694401"/>
              <a:chOff x="7414402" y="1893254"/>
              <a:chExt cx="1117653" cy="694401"/>
            </a:xfrm>
          </p:grpSpPr>
          <p:sp>
            <p:nvSpPr>
              <p:cNvPr id="84" name="Freeform: Shape 83"/>
              <p:cNvSpPr/>
              <p:nvPr/>
            </p:nvSpPr>
            <p:spPr>
              <a:xfrm rot="21433409">
                <a:off x="7741122" y="1978030"/>
                <a:ext cx="790933" cy="604891"/>
              </a:xfrm>
              <a:custGeom>
                <a:avLst/>
                <a:gdLst>
                  <a:gd name="connsiteX0" fmla="*/ 0 w 1528763"/>
                  <a:gd name="connsiteY0" fmla="*/ 752475 h 785813"/>
                  <a:gd name="connsiteX1" fmla="*/ 366713 w 1528763"/>
                  <a:gd name="connsiteY1" fmla="*/ 709613 h 785813"/>
                  <a:gd name="connsiteX2" fmla="*/ 528638 w 1528763"/>
                  <a:gd name="connsiteY2" fmla="*/ 333375 h 785813"/>
                  <a:gd name="connsiteX3" fmla="*/ 795338 w 1528763"/>
                  <a:gd name="connsiteY3" fmla="*/ 0 h 785813"/>
                  <a:gd name="connsiteX4" fmla="*/ 1028700 w 1528763"/>
                  <a:gd name="connsiteY4" fmla="*/ 342900 h 785813"/>
                  <a:gd name="connsiteX5" fmla="*/ 1171575 w 1528763"/>
                  <a:gd name="connsiteY5" fmla="*/ 733425 h 785813"/>
                  <a:gd name="connsiteX6" fmla="*/ 1528763 w 1528763"/>
                  <a:gd name="connsiteY6" fmla="*/ 785813 h 785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28763" h="785813">
                    <a:moveTo>
                      <a:pt x="0" y="752475"/>
                    </a:moveTo>
                    <a:lnTo>
                      <a:pt x="366713" y="709613"/>
                    </a:lnTo>
                    <a:lnTo>
                      <a:pt x="528638" y="333375"/>
                    </a:lnTo>
                    <a:lnTo>
                      <a:pt x="795338" y="0"/>
                    </a:lnTo>
                    <a:lnTo>
                      <a:pt x="1028700" y="342900"/>
                    </a:lnTo>
                    <a:lnTo>
                      <a:pt x="1171575" y="733425"/>
                    </a:lnTo>
                    <a:lnTo>
                      <a:pt x="1528763" y="785813"/>
                    </a:lnTo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+mj-lt"/>
                </a:endParaRPr>
              </a:p>
            </p:txBody>
          </p:sp>
          <p:cxnSp>
            <p:nvCxnSpPr>
              <p:cNvPr id="85" name="Straight Connector 84"/>
              <p:cNvCxnSpPr/>
              <p:nvPr/>
            </p:nvCxnSpPr>
            <p:spPr>
              <a:xfrm>
                <a:off x="7414402" y="2575589"/>
                <a:ext cx="1054693" cy="0"/>
              </a:xfrm>
              <a:prstGeom prst="line">
                <a:avLst/>
              </a:prstGeom>
              <a:ln w="28575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/>
            </p:nvCxnSpPr>
            <p:spPr>
              <a:xfrm>
                <a:off x="7918316" y="1893254"/>
                <a:ext cx="0" cy="694401"/>
              </a:xfrm>
              <a:prstGeom prst="line">
                <a:avLst/>
              </a:prstGeom>
              <a:ln w="28575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7" name="Straight Arrow Connector 86"/>
            <p:cNvCxnSpPr/>
            <p:nvPr/>
          </p:nvCxnSpPr>
          <p:spPr>
            <a:xfrm>
              <a:off x="4458400" y="4141109"/>
              <a:ext cx="402030" cy="0"/>
            </a:xfrm>
            <a:prstGeom prst="straightConnector1">
              <a:avLst/>
            </a:prstGeom>
            <a:ln w="19050">
              <a:solidFill>
                <a:schemeClr val="tx2">
                  <a:lumMod val="50000"/>
                </a:schemeClr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3759253" y="1454793"/>
            <a:ext cx="1312523" cy="698932"/>
            <a:chOff x="4209238" y="1558719"/>
            <a:chExt cx="1312523" cy="698932"/>
          </a:xfrm>
        </p:grpSpPr>
        <p:grpSp>
          <p:nvGrpSpPr>
            <p:cNvPr id="62" name="Group 61"/>
            <p:cNvGrpSpPr/>
            <p:nvPr/>
          </p:nvGrpSpPr>
          <p:grpSpPr>
            <a:xfrm>
              <a:off x="4209238" y="1558719"/>
              <a:ext cx="1269114" cy="698932"/>
              <a:chOff x="2771334" y="1350498"/>
              <a:chExt cx="3453614" cy="1069145"/>
            </a:xfrm>
          </p:grpSpPr>
          <p:sp>
            <p:nvSpPr>
              <p:cNvPr id="64" name="Rectangle 63"/>
              <p:cNvSpPr/>
              <p:nvPr/>
            </p:nvSpPr>
            <p:spPr>
              <a:xfrm>
                <a:off x="2778369" y="1800665"/>
                <a:ext cx="3446579" cy="618978"/>
              </a:xfrm>
              <a:prstGeom prst="rect">
                <a:avLst/>
              </a:prstGeom>
              <a:solidFill>
                <a:srgbClr val="FF0000">
                  <a:alpha val="2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+mj-lt"/>
                </a:endParaRPr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2778369" y="1350498"/>
                <a:ext cx="3446579" cy="450166"/>
              </a:xfrm>
              <a:prstGeom prst="rect">
                <a:avLst/>
              </a:prstGeom>
              <a:solidFill>
                <a:srgbClr val="92D050">
                  <a:alpha val="2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+mj-lt"/>
                </a:endParaRPr>
              </a:p>
            </p:txBody>
          </p:sp>
          <p:cxnSp>
            <p:nvCxnSpPr>
              <p:cNvPr id="67" name="Straight Connector 66"/>
              <p:cNvCxnSpPr/>
              <p:nvPr/>
            </p:nvCxnSpPr>
            <p:spPr>
              <a:xfrm>
                <a:off x="2778369" y="1350498"/>
                <a:ext cx="0" cy="1069145"/>
              </a:xfrm>
              <a:prstGeom prst="line">
                <a:avLst/>
              </a:prstGeom>
              <a:ln w="28575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 flipH="1">
                <a:off x="2771335" y="2419643"/>
                <a:ext cx="3446585" cy="0"/>
              </a:xfrm>
              <a:prstGeom prst="line">
                <a:avLst/>
              </a:prstGeom>
              <a:ln w="28575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 flipH="1">
                <a:off x="2771335" y="1807699"/>
                <a:ext cx="3446585" cy="0"/>
              </a:xfrm>
              <a:prstGeom prst="line">
                <a:avLst/>
              </a:prstGeom>
              <a:ln w="381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Freeform: Shape 74"/>
              <p:cNvSpPr/>
              <p:nvPr/>
            </p:nvSpPr>
            <p:spPr>
              <a:xfrm>
                <a:off x="2771334" y="1432751"/>
                <a:ext cx="3446581" cy="698588"/>
              </a:xfrm>
              <a:custGeom>
                <a:avLst/>
                <a:gdLst>
                  <a:gd name="connsiteX0" fmla="*/ 0 w 3376800"/>
                  <a:gd name="connsiteY0" fmla="*/ 93788 h 698588"/>
                  <a:gd name="connsiteX1" fmla="*/ 201600 w 3376800"/>
                  <a:gd name="connsiteY1" fmla="*/ 188 h 698588"/>
                  <a:gd name="connsiteX2" fmla="*/ 324000 w 3376800"/>
                  <a:gd name="connsiteY2" fmla="*/ 115388 h 698588"/>
                  <a:gd name="connsiteX3" fmla="*/ 648000 w 3376800"/>
                  <a:gd name="connsiteY3" fmla="*/ 93788 h 698588"/>
                  <a:gd name="connsiteX4" fmla="*/ 842400 w 3376800"/>
                  <a:gd name="connsiteY4" fmla="*/ 187388 h 698588"/>
                  <a:gd name="connsiteX5" fmla="*/ 1332000 w 3376800"/>
                  <a:gd name="connsiteY5" fmla="*/ 158588 h 698588"/>
                  <a:gd name="connsiteX6" fmla="*/ 1411200 w 3376800"/>
                  <a:gd name="connsiteY6" fmla="*/ 244988 h 698588"/>
                  <a:gd name="connsiteX7" fmla="*/ 1749600 w 3376800"/>
                  <a:gd name="connsiteY7" fmla="*/ 187388 h 698588"/>
                  <a:gd name="connsiteX8" fmla="*/ 1994400 w 3376800"/>
                  <a:gd name="connsiteY8" fmla="*/ 244988 h 698588"/>
                  <a:gd name="connsiteX9" fmla="*/ 2138400 w 3376800"/>
                  <a:gd name="connsiteY9" fmla="*/ 266588 h 698588"/>
                  <a:gd name="connsiteX10" fmla="*/ 2361600 w 3376800"/>
                  <a:gd name="connsiteY10" fmla="*/ 295388 h 698588"/>
                  <a:gd name="connsiteX11" fmla="*/ 2448000 w 3376800"/>
                  <a:gd name="connsiteY11" fmla="*/ 403388 h 698588"/>
                  <a:gd name="connsiteX12" fmla="*/ 2534400 w 3376800"/>
                  <a:gd name="connsiteY12" fmla="*/ 417788 h 698588"/>
                  <a:gd name="connsiteX13" fmla="*/ 2700000 w 3376800"/>
                  <a:gd name="connsiteY13" fmla="*/ 453788 h 698588"/>
                  <a:gd name="connsiteX14" fmla="*/ 2793600 w 3376800"/>
                  <a:gd name="connsiteY14" fmla="*/ 518588 h 698588"/>
                  <a:gd name="connsiteX15" fmla="*/ 3067200 w 3376800"/>
                  <a:gd name="connsiteY15" fmla="*/ 554588 h 698588"/>
                  <a:gd name="connsiteX16" fmla="*/ 3132000 w 3376800"/>
                  <a:gd name="connsiteY16" fmla="*/ 604988 h 698588"/>
                  <a:gd name="connsiteX17" fmla="*/ 3247200 w 3376800"/>
                  <a:gd name="connsiteY17" fmla="*/ 662588 h 698588"/>
                  <a:gd name="connsiteX18" fmla="*/ 3333600 w 3376800"/>
                  <a:gd name="connsiteY18" fmla="*/ 669788 h 698588"/>
                  <a:gd name="connsiteX19" fmla="*/ 3376800 w 3376800"/>
                  <a:gd name="connsiteY19" fmla="*/ 698588 h 6985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3376800" h="698588">
                    <a:moveTo>
                      <a:pt x="0" y="93788"/>
                    </a:moveTo>
                    <a:cubicBezTo>
                      <a:pt x="73800" y="45188"/>
                      <a:pt x="147600" y="-3412"/>
                      <a:pt x="201600" y="188"/>
                    </a:cubicBezTo>
                    <a:cubicBezTo>
                      <a:pt x="255600" y="3788"/>
                      <a:pt x="249600" y="99788"/>
                      <a:pt x="324000" y="115388"/>
                    </a:cubicBezTo>
                    <a:cubicBezTo>
                      <a:pt x="398400" y="130988"/>
                      <a:pt x="561600" y="81788"/>
                      <a:pt x="648000" y="93788"/>
                    </a:cubicBezTo>
                    <a:cubicBezTo>
                      <a:pt x="734400" y="105788"/>
                      <a:pt x="728400" y="176588"/>
                      <a:pt x="842400" y="187388"/>
                    </a:cubicBezTo>
                    <a:cubicBezTo>
                      <a:pt x="956400" y="198188"/>
                      <a:pt x="1237200" y="148988"/>
                      <a:pt x="1332000" y="158588"/>
                    </a:cubicBezTo>
                    <a:cubicBezTo>
                      <a:pt x="1426800" y="168188"/>
                      <a:pt x="1341600" y="240188"/>
                      <a:pt x="1411200" y="244988"/>
                    </a:cubicBezTo>
                    <a:cubicBezTo>
                      <a:pt x="1480800" y="249788"/>
                      <a:pt x="1652400" y="187388"/>
                      <a:pt x="1749600" y="187388"/>
                    </a:cubicBezTo>
                    <a:cubicBezTo>
                      <a:pt x="1846800" y="187388"/>
                      <a:pt x="1929600" y="231788"/>
                      <a:pt x="1994400" y="244988"/>
                    </a:cubicBezTo>
                    <a:cubicBezTo>
                      <a:pt x="2059200" y="258188"/>
                      <a:pt x="2077200" y="258188"/>
                      <a:pt x="2138400" y="266588"/>
                    </a:cubicBezTo>
                    <a:cubicBezTo>
                      <a:pt x="2199600" y="274988"/>
                      <a:pt x="2310000" y="272588"/>
                      <a:pt x="2361600" y="295388"/>
                    </a:cubicBezTo>
                    <a:cubicBezTo>
                      <a:pt x="2413200" y="318188"/>
                      <a:pt x="2419200" y="382988"/>
                      <a:pt x="2448000" y="403388"/>
                    </a:cubicBezTo>
                    <a:cubicBezTo>
                      <a:pt x="2476800" y="423788"/>
                      <a:pt x="2534400" y="417788"/>
                      <a:pt x="2534400" y="417788"/>
                    </a:cubicBezTo>
                    <a:cubicBezTo>
                      <a:pt x="2576400" y="426188"/>
                      <a:pt x="2656800" y="436988"/>
                      <a:pt x="2700000" y="453788"/>
                    </a:cubicBezTo>
                    <a:cubicBezTo>
                      <a:pt x="2743200" y="470588"/>
                      <a:pt x="2732400" y="501788"/>
                      <a:pt x="2793600" y="518588"/>
                    </a:cubicBezTo>
                    <a:cubicBezTo>
                      <a:pt x="2854800" y="535388"/>
                      <a:pt x="3010800" y="540188"/>
                      <a:pt x="3067200" y="554588"/>
                    </a:cubicBezTo>
                    <a:cubicBezTo>
                      <a:pt x="3123600" y="568988"/>
                      <a:pt x="3102000" y="586988"/>
                      <a:pt x="3132000" y="604988"/>
                    </a:cubicBezTo>
                    <a:cubicBezTo>
                      <a:pt x="3162000" y="622988"/>
                      <a:pt x="3213600" y="651788"/>
                      <a:pt x="3247200" y="662588"/>
                    </a:cubicBezTo>
                    <a:cubicBezTo>
                      <a:pt x="3280800" y="673388"/>
                      <a:pt x="3312000" y="663788"/>
                      <a:pt x="3333600" y="669788"/>
                    </a:cubicBezTo>
                    <a:cubicBezTo>
                      <a:pt x="3355200" y="675788"/>
                      <a:pt x="3366000" y="687188"/>
                      <a:pt x="3376800" y="698588"/>
                    </a:cubicBezTo>
                  </a:path>
                </a:pathLst>
              </a:custGeom>
              <a:no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+mj-lt"/>
                </a:endParaRPr>
              </a:p>
            </p:txBody>
          </p:sp>
        </p:grpSp>
        <p:sp>
          <p:nvSpPr>
            <p:cNvPr id="88" name="Rectangle 87"/>
            <p:cNvSpPr/>
            <p:nvPr/>
          </p:nvSpPr>
          <p:spPr>
            <a:xfrm>
              <a:off x="5076620" y="1799668"/>
              <a:ext cx="445141" cy="323281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  <a:cs typeface="+mj-lt"/>
              </a:endParaRPr>
            </a:p>
          </p:txBody>
        </p:sp>
      </p:grpSp>
      <p:cxnSp>
        <p:nvCxnSpPr>
          <p:cNvPr id="89" name="Straight Arrow Connector 88"/>
          <p:cNvCxnSpPr/>
          <p:nvPr/>
        </p:nvCxnSpPr>
        <p:spPr>
          <a:xfrm>
            <a:off x="4700355" y="2297866"/>
            <a:ext cx="507523" cy="427261"/>
          </a:xfrm>
          <a:prstGeom prst="straightConnector1">
            <a:avLst/>
          </a:prstGeom>
          <a:ln w="57150">
            <a:solidFill>
              <a:schemeClr val="accent4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 flipH="1">
            <a:off x="6687332" y="2440745"/>
            <a:ext cx="517711" cy="397244"/>
          </a:xfrm>
          <a:prstGeom prst="straightConnector1">
            <a:avLst/>
          </a:prstGeom>
          <a:ln w="57150">
            <a:solidFill>
              <a:schemeClr val="accent4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8" name="Group 117"/>
          <p:cNvGrpSpPr/>
          <p:nvPr/>
        </p:nvGrpSpPr>
        <p:grpSpPr>
          <a:xfrm>
            <a:off x="7331103" y="141172"/>
            <a:ext cx="914400" cy="914400"/>
            <a:chOff x="7331103" y="141172"/>
            <a:chExt cx="914400" cy="914400"/>
          </a:xfrm>
        </p:grpSpPr>
        <p:grpSp>
          <p:nvGrpSpPr>
            <p:cNvPr id="92" name="Group 91"/>
            <p:cNvGrpSpPr/>
            <p:nvPr/>
          </p:nvGrpSpPr>
          <p:grpSpPr>
            <a:xfrm>
              <a:off x="7331103" y="141172"/>
              <a:ext cx="914400" cy="914400"/>
              <a:chOff x="388697" y="2188023"/>
              <a:chExt cx="1695840" cy="1816343"/>
            </a:xfrm>
          </p:grpSpPr>
          <p:grpSp>
            <p:nvGrpSpPr>
              <p:cNvPr id="93" name="Group 92"/>
              <p:cNvGrpSpPr/>
              <p:nvPr/>
            </p:nvGrpSpPr>
            <p:grpSpPr>
              <a:xfrm>
                <a:off x="1190898" y="3138427"/>
                <a:ext cx="58419" cy="768220"/>
                <a:chOff x="1190898" y="3138427"/>
                <a:chExt cx="58419" cy="768220"/>
              </a:xfrm>
            </p:grpSpPr>
            <p:cxnSp>
              <p:nvCxnSpPr>
                <p:cNvPr id="111" name="Connector: Curved 110"/>
                <p:cNvCxnSpPr>
                  <a:stCxn id="98" idx="1"/>
                  <a:endCxn id="99" idx="1"/>
                </p:cNvCxnSpPr>
                <p:nvPr/>
              </p:nvCxnSpPr>
              <p:spPr>
                <a:xfrm rot="10800000">
                  <a:off x="1190898" y="3138427"/>
                  <a:ext cx="12700" cy="768220"/>
                </a:xfrm>
                <a:prstGeom prst="curvedConnector3">
                  <a:avLst>
                    <a:gd name="adj1" fmla="val 2950000"/>
                  </a:avLst>
                </a:prstGeom>
                <a:ln w="19050">
                  <a:solidFill>
                    <a:schemeClr val="accent5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Connector: Curved 111"/>
                <p:cNvCxnSpPr>
                  <a:stCxn id="99" idx="3"/>
                  <a:endCxn id="98" idx="3"/>
                </p:cNvCxnSpPr>
                <p:nvPr/>
              </p:nvCxnSpPr>
              <p:spPr>
                <a:xfrm>
                  <a:off x="1236617" y="3138427"/>
                  <a:ext cx="12700" cy="768220"/>
                </a:xfrm>
                <a:prstGeom prst="curvedConnector3">
                  <a:avLst>
                    <a:gd name="adj1" fmla="val 3000000"/>
                  </a:avLst>
                </a:prstGeom>
                <a:ln w="19050">
                  <a:solidFill>
                    <a:schemeClr val="accent5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4" name="Group 93"/>
              <p:cNvGrpSpPr/>
              <p:nvPr/>
            </p:nvGrpSpPr>
            <p:grpSpPr>
              <a:xfrm>
                <a:off x="1190898" y="2692608"/>
                <a:ext cx="58419" cy="1311758"/>
                <a:chOff x="5889186" y="1248788"/>
                <a:chExt cx="58419" cy="1311758"/>
              </a:xfrm>
            </p:grpSpPr>
            <p:cxnSp>
              <p:nvCxnSpPr>
                <p:cNvPr id="107" name="Connector: Curved 106"/>
                <p:cNvCxnSpPr>
                  <a:stCxn id="109" idx="1"/>
                  <a:endCxn id="110" idx="1"/>
                </p:cNvCxnSpPr>
                <p:nvPr/>
              </p:nvCxnSpPr>
              <p:spPr>
                <a:xfrm rot="10800000">
                  <a:off x="5889186" y="1346507"/>
                  <a:ext cx="12700" cy="1116320"/>
                </a:xfrm>
                <a:prstGeom prst="curvedConnector3">
                  <a:avLst>
                    <a:gd name="adj1" fmla="val 4300000"/>
                  </a:avLst>
                </a:prstGeom>
                <a:ln w="19050">
                  <a:solidFill>
                    <a:schemeClr val="accent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Connector: Curved 107"/>
                <p:cNvCxnSpPr>
                  <a:stCxn id="110" idx="3"/>
                  <a:endCxn id="109" idx="3"/>
                </p:cNvCxnSpPr>
                <p:nvPr/>
              </p:nvCxnSpPr>
              <p:spPr>
                <a:xfrm>
                  <a:off x="5934905" y="1346507"/>
                  <a:ext cx="12700" cy="1116320"/>
                </a:xfrm>
                <a:prstGeom prst="curvedConnector3">
                  <a:avLst>
                    <a:gd name="adj1" fmla="val 4300000"/>
                  </a:avLst>
                </a:prstGeom>
                <a:ln w="19050">
                  <a:solidFill>
                    <a:schemeClr val="accent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9" name="Google Shape;898;p88"/>
                <p:cNvSpPr txBox="1"/>
                <p:nvPr/>
              </p:nvSpPr>
              <p:spPr>
                <a:xfrm>
                  <a:off x="5889186" y="2365108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  <p:sp>
              <p:nvSpPr>
                <p:cNvPr id="110" name="Google Shape;898;p88"/>
                <p:cNvSpPr txBox="1"/>
                <p:nvPr/>
              </p:nvSpPr>
              <p:spPr>
                <a:xfrm>
                  <a:off x="5889186" y="1248788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</p:grpSp>
          <p:sp>
            <p:nvSpPr>
              <p:cNvPr id="95" name="Oval 94"/>
              <p:cNvSpPr/>
              <p:nvPr/>
            </p:nvSpPr>
            <p:spPr>
              <a:xfrm>
                <a:off x="388697" y="2188023"/>
                <a:ext cx="1695840" cy="1807446"/>
              </a:xfrm>
              <a:prstGeom prst="ellipse">
                <a:avLst/>
              </a:prstGeom>
              <a:solidFill>
                <a:schemeClr val="bg1">
                  <a:alpha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+mj-lt"/>
                </a:endParaRPr>
              </a:p>
            </p:txBody>
          </p:sp>
          <p:grpSp>
            <p:nvGrpSpPr>
              <p:cNvPr id="96" name="Group 95"/>
              <p:cNvGrpSpPr/>
              <p:nvPr/>
            </p:nvGrpSpPr>
            <p:grpSpPr>
              <a:xfrm>
                <a:off x="1190898" y="2188023"/>
                <a:ext cx="58419" cy="1816343"/>
                <a:chOff x="7482841" y="2111311"/>
                <a:chExt cx="58419" cy="1816343"/>
              </a:xfrm>
            </p:grpSpPr>
            <p:cxnSp>
              <p:nvCxnSpPr>
                <p:cNvPr id="100" name="Connector: Curved 99"/>
                <p:cNvCxnSpPr>
                  <a:stCxn id="105" idx="1"/>
                  <a:endCxn id="106" idx="1"/>
                </p:cNvCxnSpPr>
                <p:nvPr/>
              </p:nvCxnSpPr>
              <p:spPr>
                <a:xfrm rot="10800000">
                  <a:off x="7482841" y="2209031"/>
                  <a:ext cx="12700" cy="1620905"/>
                </a:xfrm>
                <a:prstGeom prst="curvedConnector3">
                  <a:avLst>
                    <a:gd name="adj1" fmla="val 5850000"/>
                  </a:avLst>
                </a:prstGeom>
                <a:ln w="19050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Connector: Curved 102"/>
                <p:cNvCxnSpPr>
                  <a:stCxn id="106" idx="3"/>
                  <a:endCxn id="105" idx="3"/>
                </p:cNvCxnSpPr>
                <p:nvPr/>
              </p:nvCxnSpPr>
              <p:spPr>
                <a:xfrm>
                  <a:off x="7528560" y="2209030"/>
                  <a:ext cx="12700" cy="1620905"/>
                </a:xfrm>
                <a:prstGeom prst="curvedConnector3">
                  <a:avLst>
                    <a:gd name="adj1" fmla="val 6300000"/>
                  </a:avLst>
                </a:prstGeom>
                <a:ln w="19050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5" name="Google Shape;898;p88"/>
                <p:cNvSpPr txBox="1"/>
                <p:nvPr/>
              </p:nvSpPr>
              <p:spPr>
                <a:xfrm>
                  <a:off x="7482841" y="3732216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  <p:sp>
              <p:nvSpPr>
                <p:cNvPr id="106" name="Google Shape;898;p88"/>
                <p:cNvSpPr txBox="1"/>
                <p:nvPr/>
              </p:nvSpPr>
              <p:spPr>
                <a:xfrm>
                  <a:off x="7482841" y="2111311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</p:grpSp>
          <p:grpSp>
            <p:nvGrpSpPr>
              <p:cNvPr id="97" name="Group 96"/>
              <p:cNvGrpSpPr/>
              <p:nvPr/>
            </p:nvGrpSpPr>
            <p:grpSpPr>
              <a:xfrm>
                <a:off x="1190898" y="3040708"/>
                <a:ext cx="45719" cy="963658"/>
                <a:chOff x="5501641" y="2963996"/>
                <a:chExt cx="45719" cy="963658"/>
              </a:xfrm>
            </p:grpSpPr>
            <p:sp>
              <p:nvSpPr>
                <p:cNvPr id="98" name="Google Shape;898;p88"/>
                <p:cNvSpPr txBox="1"/>
                <p:nvPr/>
              </p:nvSpPr>
              <p:spPr>
                <a:xfrm>
                  <a:off x="5501641" y="3732216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  <p:sp>
              <p:nvSpPr>
                <p:cNvPr id="99" name="Google Shape;898;p88"/>
                <p:cNvSpPr txBox="1"/>
                <p:nvPr/>
              </p:nvSpPr>
              <p:spPr>
                <a:xfrm>
                  <a:off x="5501641" y="2963996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</p:grpSp>
        </p:grpSp>
        <p:sp>
          <p:nvSpPr>
            <p:cNvPr id="113" name="Google Shape;898;p88"/>
            <p:cNvSpPr txBox="1"/>
            <p:nvPr/>
          </p:nvSpPr>
          <p:spPr>
            <a:xfrm>
              <a:off x="7436418" y="279815"/>
              <a:ext cx="668161" cy="1069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4" tIns="9144" rIns="9144" bIns="9144" anchor="t" anchorCtr="0">
              <a:spAutoFit/>
            </a:bodyPr>
            <a:lstStyle/>
            <a:p>
              <a:pPr marR="0" lvl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500" b="1" dirty="0">
                  <a:solidFill>
                    <a:schemeClr val="accent4"/>
                  </a:solidFill>
                  <a:latin typeface="+mj-lt"/>
                  <a:ea typeface="Montserrat"/>
                  <a:cs typeface="+mj-lt"/>
                  <a:sym typeface="Montserrat"/>
                </a:rPr>
                <a:t>Maintain</a:t>
              </a:r>
              <a:endParaRPr lang="en-US" sz="500" b="1" dirty="0">
                <a:solidFill>
                  <a:schemeClr val="accent4"/>
                </a:solidFill>
                <a:latin typeface="+mj-lt"/>
                <a:ea typeface="Montserrat"/>
                <a:cs typeface="+mj-lt"/>
                <a:sym typeface="Montserrat"/>
              </a:endParaRPr>
            </a:p>
          </p:txBody>
        </p:sp>
      </p:grpSp>
    </p:spTree>
  </p:cSld>
  <p:clrMapOvr>
    <a:masterClrMapping/>
  </p:clrMapOvr>
  <p:transition spd="med">
    <p:fade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itle 6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Retraining</a:t>
            </a:r>
            <a:endParaRPr lang="en-US" dirty="0"/>
          </a:p>
        </p:txBody>
      </p:sp>
      <p:sp>
        <p:nvSpPr>
          <p:cNvPr id="102" name="Google Shape;898;p88"/>
          <p:cNvSpPr txBox="1"/>
          <p:nvPr/>
        </p:nvSpPr>
        <p:spPr>
          <a:xfrm>
            <a:off x="615123" y="923375"/>
            <a:ext cx="5634971" cy="195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b="1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Retraining</a:t>
            </a: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 your model </a:t>
            </a:r>
            <a:r>
              <a:rPr lang="en-US" sz="1000" b="1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is critical </a:t>
            </a: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to the success of a machine learning or AI effort. </a:t>
            </a:r>
            <a:endParaRPr lang="en-US" sz="1000" b="1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sp>
        <p:nvSpPr>
          <p:cNvPr id="104" name="Google Shape;898;p88"/>
          <p:cNvSpPr txBox="1"/>
          <p:nvPr/>
        </p:nvSpPr>
        <p:spPr>
          <a:xfrm>
            <a:off x="657640" y="1426175"/>
            <a:ext cx="2509076" cy="903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Retraining should occur when model</a:t>
            </a:r>
            <a:r>
              <a:rPr lang="en-US" sz="1000" b="1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 performance is below par</a:t>
            </a: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, when there are </a:t>
            </a:r>
            <a:r>
              <a:rPr lang="en-US" sz="1000" b="1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changes in data</a:t>
            </a: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, after </a:t>
            </a:r>
            <a:r>
              <a:rPr lang="en-US" sz="1000" b="1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user feedback is received</a:t>
            </a: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, and at </a:t>
            </a:r>
            <a:r>
              <a:rPr lang="en-US" sz="1000" b="1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regularly scheduled intervals</a:t>
            </a: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.</a:t>
            </a:r>
            <a:endParaRPr lang="en-US" sz="1000" b="1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5315905" y="2381507"/>
            <a:ext cx="1179351" cy="1197229"/>
            <a:chOff x="5775857" y="3104643"/>
            <a:chExt cx="722472" cy="733424"/>
          </a:xfrm>
          <a:solidFill>
            <a:schemeClr val="accent6">
              <a:lumMod val="50000"/>
              <a:lumOff val="50000"/>
            </a:schemeClr>
          </a:solidFill>
        </p:grpSpPr>
        <p:sp>
          <p:nvSpPr>
            <p:cNvPr id="33" name="Freeform: Shape 32"/>
            <p:cNvSpPr/>
            <p:nvPr/>
          </p:nvSpPr>
          <p:spPr>
            <a:xfrm>
              <a:off x="5874822" y="3201988"/>
              <a:ext cx="113157" cy="113157"/>
            </a:xfrm>
            <a:custGeom>
              <a:avLst/>
              <a:gdLst>
                <a:gd name="connsiteX0" fmla="*/ 113157 w 113157"/>
                <a:gd name="connsiteY0" fmla="*/ 56579 h 113157"/>
                <a:gd name="connsiteX1" fmla="*/ 56578 w 113157"/>
                <a:gd name="connsiteY1" fmla="*/ 113157 h 113157"/>
                <a:gd name="connsiteX2" fmla="*/ 0 w 113157"/>
                <a:gd name="connsiteY2" fmla="*/ 56578 h 113157"/>
                <a:gd name="connsiteX3" fmla="*/ 56578 w 113157"/>
                <a:gd name="connsiteY3" fmla="*/ 0 h 113157"/>
                <a:gd name="connsiteX4" fmla="*/ 113157 w 113157"/>
                <a:gd name="connsiteY4" fmla="*/ 56579 h 113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157" h="113157">
                  <a:moveTo>
                    <a:pt x="113157" y="56579"/>
                  </a:moveTo>
                  <a:cubicBezTo>
                    <a:pt x="113157" y="87826"/>
                    <a:pt x="87826" y="113157"/>
                    <a:pt x="56578" y="113157"/>
                  </a:cubicBezTo>
                  <a:cubicBezTo>
                    <a:pt x="25331" y="113157"/>
                    <a:pt x="0" y="87826"/>
                    <a:pt x="0" y="56578"/>
                  </a:cubicBezTo>
                  <a:cubicBezTo>
                    <a:pt x="0" y="25331"/>
                    <a:pt x="25331" y="0"/>
                    <a:pt x="56578" y="0"/>
                  </a:cubicBezTo>
                  <a:cubicBezTo>
                    <a:pt x="87826" y="0"/>
                    <a:pt x="113157" y="25331"/>
                    <a:pt x="113157" y="5657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+mj-lt"/>
                <a:cs typeface="+mj-lt"/>
              </a:endParaRPr>
            </a:p>
          </p:txBody>
        </p:sp>
        <p:sp>
          <p:nvSpPr>
            <p:cNvPr id="41" name="Freeform: Shape 40"/>
            <p:cNvSpPr/>
            <p:nvPr/>
          </p:nvSpPr>
          <p:spPr>
            <a:xfrm>
              <a:off x="5775857" y="3232614"/>
              <a:ext cx="493343" cy="605453"/>
            </a:xfrm>
            <a:custGeom>
              <a:avLst/>
              <a:gdLst>
                <a:gd name="connsiteX0" fmla="*/ 489204 w 493343"/>
                <a:gd name="connsiteY0" fmla="*/ 4140 h 605453"/>
                <a:gd name="connsiteX1" fmla="*/ 469011 w 493343"/>
                <a:gd name="connsiteY1" fmla="*/ 4140 h 605453"/>
                <a:gd name="connsiteX2" fmla="*/ 345948 w 493343"/>
                <a:gd name="connsiteY2" fmla="*/ 127203 h 605453"/>
                <a:gd name="connsiteX3" fmla="*/ 318230 w 493343"/>
                <a:gd name="connsiteY3" fmla="*/ 134251 h 605453"/>
                <a:gd name="connsiteX4" fmla="*/ 280702 w 493343"/>
                <a:gd name="connsiteY4" fmla="*/ 194354 h 605453"/>
                <a:gd name="connsiteX5" fmla="*/ 270034 w 493343"/>
                <a:gd name="connsiteY5" fmla="*/ 148920 h 605453"/>
                <a:gd name="connsiteX6" fmla="*/ 261557 w 493343"/>
                <a:gd name="connsiteY6" fmla="*/ 133299 h 605453"/>
                <a:gd name="connsiteX7" fmla="*/ 202121 w 493343"/>
                <a:gd name="connsiteY7" fmla="*/ 102247 h 605453"/>
                <a:gd name="connsiteX8" fmla="*/ 155543 w 493343"/>
                <a:gd name="connsiteY8" fmla="*/ 96628 h 605453"/>
                <a:gd name="connsiteX9" fmla="*/ 108871 w 493343"/>
                <a:gd name="connsiteY9" fmla="*/ 103676 h 605453"/>
                <a:gd name="connsiteX10" fmla="*/ 49530 w 493343"/>
                <a:gd name="connsiteY10" fmla="*/ 134728 h 605453"/>
                <a:gd name="connsiteX11" fmla="*/ 41053 w 493343"/>
                <a:gd name="connsiteY11" fmla="*/ 150349 h 605453"/>
                <a:gd name="connsiteX12" fmla="*/ 0 w 493343"/>
                <a:gd name="connsiteY12" fmla="*/ 325609 h 605453"/>
                <a:gd name="connsiteX13" fmla="*/ 28575 w 493343"/>
                <a:gd name="connsiteY13" fmla="*/ 354184 h 605453"/>
                <a:gd name="connsiteX14" fmla="*/ 55436 w 493343"/>
                <a:gd name="connsiteY14" fmla="*/ 333038 h 605453"/>
                <a:gd name="connsiteX15" fmla="*/ 85154 w 493343"/>
                <a:gd name="connsiteY15" fmla="*/ 210070 h 605453"/>
                <a:gd name="connsiteX16" fmla="*/ 85154 w 493343"/>
                <a:gd name="connsiteY16" fmla="*/ 605453 h 605453"/>
                <a:gd name="connsiteX17" fmla="*/ 141446 w 493343"/>
                <a:gd name="connsiteY17" fmla="*/ 605453 h 605453"/>
                <a:gd name="connsiteX18" fmla="*/ 141446 w 493343"/>
                <a:gd name="connsiteY18" fmla="*/ 351040 h 605453"/>
                <a:gd name="connsiteX19" fmla="*/ 170021 w 493343"/>
                <a:gd name="connsiteY19" fmla="*/ 351040 h 605453"/>
                <a:gd name="connsiteX20" fmla="*/ 170021 w 493343"/>
                <a:gd name="connsiteY20" fmla="*/ 605453 h 605453"/>
                <a:gd name="connsiteX21" fmla="*/ 226219 w 493343"/>
                <a:gd name="connsiteY21" fmla="*/ 605453 h 605453"/>
                <a:gd name="connsiteX22" fmla="*/ 226219 w 493343"/>
                <a:gd name="connsiteY22" fmla="*/ 208261 h 605453"/>
                <a:gd name="connsiteX23" fmla="*/ 236696 w 493343"/>
                <a:gd name="connsiteY23" fmla="*/ 253028 h 605453"/>
                <a:gd name="connsiteX24" fmla="*/ 242316 w 493343"/>
                <a:gd name="connsiteY24" fmla="*/ 260172 h 605453"/>
                <a:gd name="connsiteX25" fmla="*/ 280416 w 493343"/>
                <a:gd name="connsiteY25" fmla="*/ 273602 h 605453"/>
                <a:gd name="connsiteX26" fmla="*/ 303276 w 493343"/>
                <a:gd name="connsiteY26" fmla="*/ 263220 h 605453"/>
                <a:gd name="connsiteX27" fmla="*/ 361379 w 493343"/>
                <a:gd name="connsiteY27" fmla="*/ 167970 h 605453"/>
                <a:gd name="connsiteX28" fmla="*/ 365284 w 493343"/>
                <a:gd name="connsiteY28" fmla="*/ 148253 h 605453"/>
                <a:gd name="connsiteX29" fmla="*/ 489109 w 493343"/>
                <a:gd name="connsiteY29" fmla="*/ 24428 h 605453"/>
                <a:gd name="connsiteX30" fmla="*/ 489204 w 493343"/>
                <a:gd name="connsiteY30" fmla="*/ 4140 h 60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493343" h="605453">
                  <a:moveTo>
                    <a:pt x="489204" y="4140"/>
                  </a:moveTo>
                  <a:cubicBezTo>
                    <a:pt x="483604" y="-1380"/>
                    <a:pt x="474611" y="-1380"/>
                    <a:pt x="469011" y="4140"/>
                  </a:cubicBezTo>
                  <a:lnTo>
                    <a:pt x="345948" y="127203"/>
                  </a:lnTo>
                  <a:cubicBezTo>
                    <a:pt x="336113" y="124427"/>
                    <a:pt x="325545" y="127114"/>
                    <a:pt x="318230" y="134251"/>
                  </a:cubicBezTo>
                  <a:cubicBezTo>
                    <a:pt x="316230" y="136252"/>
                    <a:pt x="280702" y="194354"/>
                    <a:pt x="280702" y="194354"/>
                  </a:cubicBezTo>
                  <a:lnTo>
                    <a:pt x="270034" y="148920"/>
                  </a:lnTo>
                  <a:cubicBezTo>
                    <a:pt x="268621" y="143062"/>
                    <a:pt x="265699" y="137676"/>
                    <a:pt x="261557" y="133299"/>
                  </a:cubicBezTo>
                  <a:cubicBezTo>
                    <a:pt x="244001" y="119108"/>
                    <a:pt x="223797" y="108552"/>
                    <a:pt x="202121" y="102247"/>
                  </a:cubicBezTo>
                  <a:cubicBezTo>
                    <a:pt x="186797" y="98970"/>
                    <a:pt x="171207" y="97089"/>
                    <a:pt x="155543" y="96628"/>
                  </a:cubicBezTo>
                  <a:cubicBezTo>
                    <a:pt x="139740" y="96871"/>
                    <a:pt x="124041" y="99242"/>
                    <a:pt x="108871" y="103676"/>
                  </a:cubicBezTo>
                  <a:cubicBezTo>
                    <a:pt x="86998" y="109410"/>
                    <a:pt x="66710" y="120027"/>
                    <a:pt x="49530" y="134728"/>
                  </a:cubicBezTo>
                  <a:cubicBezTo>
                    <a:pt x="45351" y="139078"/>
                    <a:pt x="42422" y="144474"/>
                    <a:pt x="41053" y="150349"/>
                  </a:cubicBezTo>
                  <a:cubicBezTo>
                    <a:pt x="41053" y="150349"/>
                    <a:pt x="0" y="322751"/>
                    <a:pt x="0" y="325609"/>
                  </a:cubicBezTo>
                  <a:cubicBezTo>
                    <a:pt x="0" y="341391"/>
                    <a:pt x="12794" y="354184"/>
                    <a:pt x="28575" y="354184"/>
                  </a:cubicBezTo>
                  <a:cubicBezTo>
                    <a:pt x="41222" y="353859"/>
                    <a:pt x="52150" y="345256"/>
                    <a:pt x="55436" y="333038"/>
                  </a:cubicBezTo>
                  <a:lnTo>
                    <a:pt x="85154" y="210070"/>
                  </a:lnTo>
                  <a:lnTo>
                    <a:pt x="85154" y="605453"/>
                  </a:lnTo>
                  <a:lnTo>
                    <a:pt x="141446" y="605453"/>
                  </a:lnTo>
                  <a:lnTo>
                    <a:pt x="141446" y="351040"/>
                  </a:lnTo>
                  <a:lnTo>
                    <a:pt x="170021" y="351040"/>
                  </a:lnTo>
                  <a:lnTo>
                    <a:pt x="170021" y="605453"/>
                  </a:lnTo>
                  <a:lnTo>
                    <a:pt x="226219" y="605453"/>
                  </a:lnTo>
                  <a:lnTo>
                    <a:pt x="226219" y="208261"/>
                  </a:lnTo>
                  <a:lnTo>
                    <a:pt x="236696" y="253028"/>
                  </a:lnTo>
                  <a:cubicBezTo>
                    <a:pt x="237423" y="256123"/>
                    <a:pt x="239479" y="258737"/>
                    <a:pt x="242316" y="260172"/>
                  </a:cubicBezTo>
                  <a:cubicBezTo>
                    <a:pt x="253269" y="268579"/>
                    <a:pt x="266612" y="273282"/>
                    <a:pt x="280416" y="273602"/>
                  </a:cubicBezTo>
                  <a:cubicBezTo>
                    <a:pt x="289404" y="274860"/>
                    <a:pt x="298310" y="270815"/>
                    <a:pt x="303276" y="263220"/>
                  </a:cubicBezTo>
                  <a:lnTo>
                    <a:pt x="361379" y="167970"/>
                  </a:lnTo>
                  <a:cubicBezTo>
                    <a:pt x="365092" y="162114"/>
                    <a:pt x="366486" y="155082"/>
                    <a:pt x="365284" y="148253"/>
                  </a:cubicBezTo>
                  <a:lnTo>
                    <a:pt x="489109" y="24428"/>
                  </a:lnTo>
                  <a:cubicBezTo>
                    <a:pt x="494717" y="18844"/>
                    <a:pt x="494760" y="9777"/>
                    <a:pt x="489204" y="414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+mj-lt"/>
                <a:cs typeface="+mj-lt"/>
              </a:endParaRPr>
            </a:p>
          </p:txBody>
        </p:sp>
        <p:sp>
          <p:nvSpPr>
            <p:cNvPr id="42" name="Freeform: Shape 41"/>
            <p:cNvSpPr/>
            <p:nvPr/>
          </p:nvSpPr>
          <p:spPr>
            <a:xfrm>
              <a:off x="5955404" y="3104643"/>
              <a:ext cx="542925" cy="390525"/>
            </a:xfrm>
            <a:custGeom>
              <a:avLst/>
              <a:gdLst>
                <a:gd name="connsiteX0" fmla="*/ 504825 w 542925"/>
                <a:gd name="connsiteY0" fmla="*/ 0 h 390525"/>
                <a:gd name="connsiteX1" fmla="*/ 38100 w 542925"/>
                <a:gd name="connsiteY1" fmla="*/ 0 h 390525"/>
                <a:gd name="connsiteX2" fmla="*/ 0 w 542925"/>
                <a:gd name="connsiteY2" fmla="*/ 38100 h 390525"/>
                <a:gd name="connsiteX3" fmla="*/ 0 w 542925"/>
                <a:gd name="connsiteY3" fmla="*/ 72390 h 390525"/>
                <a:gd name="connsiteX4" fmla="*/ 38100 w 542925"/>
                <a:gd name="connsiteY4" fmla="*/ 95250 h 390525"/>
                <a:gd name="connsiteX5" fmla="*/ 38100 w 542925"/>
                <a:gd name="connsiteY5" fmla="*/ 38100 h 390525"/>
                <a:gd name="connsiteX6" fmla="*/ 504825 w 542925"/>
                <a:gd name="connsiteY6" fmla="*/ 38100 h 390525"/>
                <a:gd name="connsiteX7" fmla="*/ 504825 w 542925"/>
                <a:gd name="connsiteY7" fmla="*/ 352425 h 390525"/>
                <a:gd name="connsiteX8" fmla="*/ 179737 w 542925"/>
                <a:gd name="connsiteY8" fmla="*/ 352425 h 390525"/>
                <a:gd name="connsiteX9" fmla="*/ 156496 w 542925"/>
                <a:gd name="connsiteY9" fmla="*/ 390525 h 390525"/>
                <a:gd name="connsiteX10" fmla="*/ 504825 w 542925"/>
                <a:gd name="connsiteY10" fmla="*/ 390525 h 390525"/>
                <a:gd name="connsiteX11" fmla="*/ 542925 w 542925"/>
                <a:gd name="connsiteY11" fmla="*/ 352425 h 390525"/>
                <a:gd name="connsiteX12" fmla="*/ 542925 w 542925"/>
                <a:gd name="connsiteY12" fmla="*/ 38100 h 390525"/>
                <a:gd name="connsiteX13" fmla="*/ 504825 w 542925"/>
                <a:gd name="connsiteY13" fmla="*/ 0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42925" h="390525">
                  <a:moveTo>
                    <a:pt x="504825" y="0"/>
                  </a:moveTo>
                  <a:lnTo>
                    <a:pt x="38100" y="0"/>
                  </a:lnTo>
                  <a:cubicBezTo>
                    <a:pt x="17058" y="0"/>
                    <a:pt x="0" y="17058"/>
                    <a:pt x="0" y="38100"/>
                  </a:cubicBezTo>
                  <a:lnTo>
                    <a:pt x="0" y="72390"/>
                  </a:lnTo>
                  <a:cubicBezTo>
                    <a:pt x="14564" y="76354"/>
                    <a:pt x="27748" y="84266"/>
                    <a:pt x="38100" y="95250"/>
                  </a:cubicBezTo>
                  <a:lnTo>
                    <a:pt x="38100" y="38100"/>
                  </a:lnTo>
                  <a:lnTo>
                    <a:pt x="504825" y="38100"/>
                  </a:lnTo>
                  <a:lnTo>
                    <a:pt x="504825" y="352425"/>
                  </a:lnTo>
                  <a:lnTo>
                    <a:pt x="179737" y="352425"/>
                  </a:lnTo>
                  <a:lnTo>
                    <a:pt x="156496" y="390525"/>
                  </a:lnTo>
                  <a:lnTo>
                    <a:pt x="504825" y="390525"/>
                  </a:lnTo>
                  <a:cubicBezTo>
                    <a:pt x="525867" y="390525"/>
                    <a:pt x="542925" y="373467"/>
                    <a:pt x="542925" y="352425"/>
                  </a:cubicBezTo>
                  <a:lnTo>
                    <a:pt x="542925" y="38100"/>
                  </a:lnTo>
                  <a:cubicBezTo>
                    <a:pt x="542925" y="17058"/>
                    <a:pt x="525867" y="0"/>
                    <a:pt x="504825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+mj-lt"/>
                <a:cs typeface="+mj-lt"/>
              </a:endParaRPr>
            </a:p>
          </p:txBody>
        </p:sp>
      </p:grpSp>
      <p:pic>
        <p:nvPicPr>
          <p:cNvPr id="43" name="Graphic 42" descr="Artificial Intelligence with solid fill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5875447" y="3261953"/>
            <a:ext cx="733553" cy="733553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6884250" y="1546795"/>
            <a:ext cx="1371576" cy="694401"/>
            <a:chOff x="3967726" y="3793909"/>
            <a:chExt cx="1371576" cy="694401"/>
          </a:xfrm>
        </p:grpSpPr>
        <p:grpSp>
          <p:nvGrpSpPr>
            <p:cNvPr id="76" name="Group 75"/>
            <p:cNvGrpSpPr/>
            <p:nvPr/>
          </p:nvGrpSpPr>
          <p:grpSpPr>
            <a:xfrm>
              <a:off x="3967726" y="3793909"/>
              <a:ext cx="641587" cy="694401"/>
              <a:chOff x="3825381" y="1893254"/>
              <a:chExt cx="1054693" cy="694401"/>
            </a:xfrm>
          </p:grpSpPr>
          <p:sp>
            <p:nvSpPr>
              <p:cNvPr id="77" name="Freeform: Shape 76"/>
              <p:cNvSpPr/>
              <p:nvPr/>
            </p:nvSpPr>
            <p:spPr>
              <a:xfrm rot="21433409">
                <a:off x="3931363" y="1978030"/>
                <a:ext cx="790934" cy="604891"/>
              </a:xfrm>
              <a:custGeom>
                <a:avLst/>
                <a:gdLst>
                  <a:gd name="connsiteX0" fmla="*/ 0 w 1528763"/>
                  <a:gd name="connsiteY0" fmla="*/ 752475 h 785813"/>
                  <a:gd name="connsiteX1" fmla="*/ 366713 w 1528763"/>
                  <a:gd name="connsiteY1" fmla="*/ 709613 h 785813"/>
                  <a:gd name="connsiteX2" fmla="*/ 528638 w 1528763"/>
                  <a:gd name="connsiteY2" fmla="*/ 333375 h 785813"/>
                  <a:gd name="connsiteX3" fmla="*/ 795338 w 1528763"/>
                  <a:gd name="connsiteY3" fmla="*/ 0 h 785813"/>
                  <a:gd name="connsiteX4" fmla="*/ 1028700 w 1528763"/>
                  <a:gd name="connsiteY4" fmla="*/ 342900 h 785813"/>
                  <a:gd name="connsiteX5" fmla="*/ 1171575 w 1528763"/>
                  <a:gd name="connsiteY5" fmla="*/ 733425 h 785813"/>
                  <a:gd name="connsiteX6" fmla="*/ 1528763 w 1528763"/>
                  <a:gd name="connsiteY6" fmla="*/ 785813 h 785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28763" h="785813">
                    <a:moveTo>
                      <a:pt x="0" y="752475"/>
                    </a:moveTo>
                    <a:lnTo>
                      <a:pt x="366713" y="709613"/>
                    </a:lnTo>
                    <a:lnTo>
                      <a:pt x="528638" y="333375"/>
                    </a:lnTo>
                    <a:lnTo>
                      <a:pt x="795338" y="0"/>
                    </a:lnTo>
                    <a:lnTo>
                      <a:pt x="1028700" y="342900"/>
                    </a:lnTo>
                    <a:lnTo>
                      <a:pt x="1171575" y="733425"/>
                    </a:lnTo>
                    <a:lnTo>
                      <a:pt x="1528763" y="785813"/>
                    </a:lnTo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+mj-lt"/>
                </a:endParaRPr>
              </a:p>
            </p:txBody>
          </p:sp>
          <p:cxnSp>
            <p:nvCxnSpPr>
              <p:cNvPr id="80" name="Straight Connector 79"/>
              <p:cNvCxnSpPr/>
              <p:nvPr/>
            </p:nvCxnSpPr>
            <p:spPr>
              <a:xfrm>
                <a:off x="4329295" y="1893254"/>
                <a:ext cx="0" cy="694401"/>
              </a:xfrm>
              <a:prstGeom prst="line">
                <a:avLst/>
              </a:prstGeom>
              <a:ln w="28575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/>
            </p:nvCxnSpPr>
            <p:spPr>
              <a:xfrm>
                <a:off x="3825381" y="2575589"/>
                <a:ext cx="1054693" cy="0"/>
              </a:xfrm>
              <a:prstGeom prst="line">
                <a:avLst/>
              </a:prstGeom>
              <a:ln w="28575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3" name="Group 82"/>
            <p:cNvGrpSpPr/>
            <p:nvPr/>
          </p:nvGrpSpPr>
          <p:grpSpPr>
            <a:xfrm>
              <a:off x="4659415" y="3793909"/>
              <a:ext cx="679887" cy="694401"/>
              <a:chOff x="7414402" y="1893254"/>
              <a:chExt cx="1117653" cy="694401"/>
            </a:xfrm>
          </p:grpSpPr>
          <p:sp>
            <p:nvSpPr>
              <p:cNvPr id="84" name="Freeform: Shape 83"/>
              <p:cNvSpPr/>
              <p:nvPr/>
            </p:nvSpPr>
            <p:spPr>
              <a:xfrm rot="21433409">
                <a:off x="7741122" y="1978030"/>
                <a:ext cx="790933" cy="604891"/>
              </a:xfrm>
              <a:custGeom>
                <a:avLst/>
                <a:gdLst>
                  <a:gd name="connsiteX0" fmla="*/ 0 w 1528763"/>
                  <a:gd name="connsiteY0" fmla="*/ 752475 h 785813"/>
                  <a:gd name="connsiteX1" fmla="*/ 366713 w 1528763"/>
                  <a:gd name="connsiteY1" fmla="*/ 709613 h 785813"/>
                  <a:gd name="connsiteX2" fmla="*/ 528638 w 1528763"/>
                  <a:gd name="connsiteY2" fmla="*/ 333375 h 785813"/>
                  <a:gd name="connsiteX3" fmla="*/ 795338 w 1528763"/>
                  <a:gd name="connsiteY3" fmla="*/ 0 h 785813"/>
                  <a:gd name="connsiteX4" fmla="*/ 1028700 w 1528763"/>
                  <a:gd name="connsiteY4" fmla="*/ 342900 h 785813"/>
                  <a:gd name="connsiteX5" fmla="*/ 1171575 w 1528763"/>
                  <a:gd name="connsiteY5" fmla="*/ 733425 h 785813"/>
                  <a:gd name="connsiteX6" fmla="*/ 1528763 w 1528763"/>
                  <a:gd name="connsiteY6" fmla="*/ 785813 h 785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28763" h="785813">
                    <a:moveTo>
                      <a:pt x="0" y="752475"/>
                    </a:moveTo>
                    <a:lnTo>
                      <a:pt x="366713" y="709613"/>
                    </a:lnTo>
                    <a:lnTo>
                      <a:pt x="528638" y="333375"/>
                    </a:lnTo>
                    <a:lnTo>
                      <a:pt x="795338" y="0"/>
                    </a:lnTo>
                    <a:lnTo>
                      <a:pt x="1028700" y="342900"/>
                    </a:lnTo>
                    <a:lnTo>
                      <a:pt x="1171575" y="733425"/>
                    </a:lnTo>
                    <a:lnTo>
                      <a:pt x="1528763" y="785813"/>
                    </a:lnTo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+mj-lt"/>
                </a:endParaRPr>
              </a:p>
            </p:txBody>
          </p:sp>
          <p:cxnSp>
            <p:nvCxnSpPr>
              <p:cNvPr id="85" name="Straight Connector 84"/>
              <p:cNvCxnSpPr/>
              <p:nvPr/>
            </p:nvCxnSpPr>
            <p:spPr>
              <a:xfrm>
                <a:off x="7414402" y="2575589"/>
                <a:ext cx="1054693" cy="0"/>
              </a:xfrm>
              <a:prstGeom prst="line">
                <a:avLst/>
              </a:prstGeom>
              <a:ln w="28575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/>
            </p:nvCxnSpPr>
            <p:spPr>
              <a:xfrm>
                <a:off x="7918316" y="1893254"/>
                <a:ext cx="0" cy="694401"/>
              </a:xfrm>
              <a:prstGeom prst="line">
                <a:avLst/>
              </a:prstGeom>
              <a:ln w="28575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7" name="Straight Arrow Connector 86"/>
            <p:cNvCxnSpPr/>
            <p:nvPr/>
          </p:nvCxnSpPr>
          <p:spPr>
            <a:xfrm>
              <a:off x="4458400" y="4141109"/>
              <a:ext cx="402030" cy="0"/>
            </a:xfrm>
            <a:prstGeom prst="straightConnector1">
              <a:avLst/>
            </a:prstGeom>
            <a:ln w="19050">
              <a:solidFill>
                <a:schemeClr val="tx2">
                  <a:lumMod val="50000"/>
                </a:schemeClr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3759253" y="1454793"/>
            <a:ext cx="1312523" cy="698932"/>
            <a:chOff x="4209238" y="1558719"/>
            <a:chExt cx="1312523" cy="698932"/>
          </a:xfrm>
        </p:grpSpPr>
        <p:grpSp>
          <p:nvGrpSpPr>
            <p:cNvPr id="62" name="Group 61"/>
            <p:cNvGrpSpPr/>
            <p:nvPr/>
          </p:nvGrpSpPr>
          <p:grpSpPr>
            <a:xfrm>
              <a:off x="4209238" y="1558719"/>
              <a:ext cx="1269114" cy="698932"/>
              <a:chOff x="2771334" y="1350498"/>
              <a:chExt cx="3453614" cy="1069145"/>
            </a:xfrm>
          </p:grpSpPr>
          <p:sp>
            <p:nvSpPr>
              <p:cNvPr id="64" name="Rectangle 63"/>
              <p:cNvSpPr/>
              <p:nvPr/>
            </p:nvSpPr>
            <p:spPr>
              <a:xfrm>
                <a:off x="2778369" y="1800665"/>
                <a:ext cx="3446579" cy="618978"/>
              </a:xfrm>
              <a:prstGeom prst="rect">
                <a:avLst/>
              </a:prstGeom>
              <a:solidFill>
                <a:srgbClr val="FF0000">
                  <a:alpha val="2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+mj-lt"/>
                </a:endParaRPr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2778369" y="1350498"/>
                <a:ext cx="3446579" cy="450166"/>
              </a:xfrm>
              <a:prstGeom prst="rect">
                <a:avLst/>
              </a:prstGeom>
              <a:solidFill>
                <a:srgbClr val="92D050">
                  <a:alpha val="2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+mj-lt"/>
                </a:endParaRPr>
              </a:p>
            </p:txBody>
          </p:sp>
          <p:cxnSp>
            <p:nvCxnSpPr>
              <p:cNvPr id="67" name="Straight Connector 66"/>
              <p:cNvCxnSpPr/>
              <p:nvPr/>
            </p:nvCxnSpPr>
            <p:spPr>
              <a:xfrm>
                <a:off x="2778369" y="1350498"/>
                <a:ext cx="0" cy="1069145"/>
              </a:xfrm>
              <a:prstGeom prst="line">
                <a:avLst/>
              </a:prstGeom>
              <a:ln w="28575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 flipH="1">
                <a:off x="2771335" y="2419643"/>
                <a:ext cx="3446585" cy="0"/>
              </a:xfrm>
              <a:prstGeom prst="line">
                <a:avLst/>
              </a:prstGeom>
              <a:ln w="28575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 flipH="1">
                <a:off x="2771335" y="1807699"/>
                <a:ext cx="3446585" cy="0"/>
              </a:xfrm>
              <a:prstGeom prst="line">
                <a:avLst/>
              </a:prstGeom>
              <a:ln w="381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Freeform: Shape 74"/>
              <p:cNvSpPr/>
              <p:nvPr/>
            </p:nvSpPr>
            <p:spPr>
              <a:xfrm>
                <a:off x="2771334" y="1432751"/>
                <a:ext cx="3446581" cy="698588"/>
              </a:xfrm>
              <a:custGeom>
                <a:avLst/>
                <a:gdLst>
                  <a:gd name="connsiteX0" fmla="*/ 0 w 3376800"/>
                  <a:gd name="connsiteY0" fmla="*/ 93788 h 698588"/>
                  <a:gd name="connsiteX1" fmla="*/ 201600 w 3376800"/>
                  <a:gd name="connsiteY1" fmla="*/ 188 h 698588"/>
                  <a:gd name="connsiteX2" fmla="*/ 324000 w 3376800"/>
                  <a:gd name="connsiteY2" fmla="*/ 115388 h 698588"/>
                  <a:gd name="connsiteX3" fmla="*/ 648000 w 3376800"/>
                  <a:gd name="connsiteY3" fmla="*/ 93788 h 698588"/>
                  <a:gd name="connsiteX4" fmla="*/ 842400 w 3376800"/>
                  <a:gd name="connsiteY4" fmla="*/ 187388 h 698588"/>
                  <a:gd name="connsiteX5" fmla="*/ 1332000 w 3376800"/>
                  <a:gd name="connsiteY5" fmla="*/ 158588 h 698588"/>
                  <a:gd name="connsiteX6" fmla="*/ 1411200 w 3376800"/>
                  <a:gd name="connsiteY6" fmla="*/ 244988 h 698588"/>
                  <a:gd name="connsiteX7" fmla="*/ 1749600 w 3376800"/>
                  <a:gd name="connsiteY7" fmla="*/ 187388 h 698588"/>
                  <a:gd name="connsiteX8" fmla="*/ 1994400 w 3376800"/>
                  <a:gd name="connsiteY8" fmla="*/ 244988 h 698588"/>
                  <a:gd name="connsiteX9" fmla="*/ 2138400 w 3376800"/>
                  <a:gd name="connsiteY9" fmla="*/ 266588 h 698588"/>
                  <a:gd name="connsiteX10" fmla="*/ 2361600 w 3376800"/>
                  <a:gd name="connsiteY10" fmla="*/ 295388 h 698588"/>
                  <a:gd name="connsiteX11" fmla="*/ 2448000 w 3376800"/>
                  <a:gd name="connsiteY11" fmla="*/ 403388 h 698588"/>
                  <a:gd name="connsiteX12" fmla="*/ 2534400 w 3376800"/>
                  <a:gd name="connsiteY12" fmla="*/ 417788 h 698588"/>
                  <a:gd name="connsiteX13" fmla="*/ 2700000 w 3376800"/>
                  <a:gd name="connsiteY13" fmla="*/ 453788 h 698588"/>
                  <a:gd name="connsiteX14" fmla="*/ 2793600 w 3376800"/>
                  <a:gd name="connsiteY14" fmla="*/ 518588 h 698588"/>
                  <a:gd name="connsiteX15" fmla="*/ 3067200 w 3376800"/>
                  <a:gd name="connsiteY15" fmla="*/ 554588 h 698588"/>
                  <a:gd name="connsiteX16" fmla="*/ 3132000 w 3376800"/>
                  <a:gd name="connsiteY16" fmla="*/ 604988 h 698588"/>
                  <a:gd name="connsiteX17" fmla="*/ 3247200 w 3376800"/>
                  <a:gd name="connsiteY17" fmla="*/ 662588 h 698588"/>
                  <a:gd name="connsiteX18" fmla="*/ 3333600 w 3376800"/>
                  <a:gd name="connsiteY18" fmla="*/ 669788 h 698588"/>
                  <a:gd name="connsiteX19" fmla="*/ 3376800 w 3376800"/>
                  <a:gd name="connsiteY19" fmla="*/ 698588 h 6985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3376800" h="698588">
                    <a:moveTo>
                      <a:pt x="0" y="93788"/>
                    </a:moveTo>
                    <a:cubicBezTo>
                      <a:pt x="73800" y="45188"/>
                      <a:pt x="147600" y="-3412"/>
                      <a:pt x="201600" y="188"/>
                    </a:cubicBezTo>
                    <a:cubicBezTo>
                      <a:pt x="255600" y="3788"/>
                      <a:pt x="249600" y="99788"/>
                      <a:pt x="324000" y="115388"/>
                    </a:cubicBezTo>
                    <a:cubicBezTo>
                      <a:pt x="398400" y="130988"/>
                      <a:pt x="561600" y="81788"/>
                      <a:pt x="648000" y="93788"/>
                    </a:cubicBezTo>
                    <a:cubicBezTo>
                      <a:pt x="734400" y="105788"/>
                      <a:pt x="728400" y="176588"/>
                      <a:pt x="842400" y="187388"/>
                    </a:cubicBezTo>
                    <a:cubicBezTo>
                      <a:pt x="956400" y="198188"/>
                      <a:pt x="1237200" y="148988"/>
                      <a:pt x="1332000" y="158588"/>
                    </a:cubicBezTo>
                    <a:cubicBezTo>
                      <a:pt x="1426800" y="168188"/>
                      <a:pt x="1341600" y="240188"/>
                      <a:pt x="1411200" y="244988"/>
                    </a:cubicBezTo>
                    <a:cubicBezTo>
                      <a:pt x="1480800" y="249788"/>
                      <a:pt x="1652400" y="187388"/>
                      <a:pt x="1749600" y="187388"/>
                    </a:cubicBezTo>
                    <a:cubicBezTo>
                      <a:pt x="1846800" y="187388"/>
                      <a:pt x="1929600" y="231788"/>
                      <a:pt x="1994400" y="244988"/>
                    </a:cubicBezTo>
                    <a:cubicBezTo>
                      <a:pt x="2059200" y="258188"/>
                      <a:pt x="2077200" y="258188"/>
                      <a:pt x="2138400" y="266588"/>
                    </a:cubicBezTo>
                    <a:cubicBezTo>
                      <a:pt x="2199600" y="274988"/>
                      <a:pt x="2310000" y="272588"/>
                      <a:pt x="2361600" y="295388"/>
                    </a:cubicBezTo>
                    <a:cubicBezTo>
                      <a:pt x="2413200" y="318188"/>
                      <a:pt x="2419200" y="382988"/>
                      <a:pt x="2448000" y="403388"/>
                    </a:cubicBezTo>
                    <a:cubicBezTo>
                      <a:pt x="2476800" y="423788"/>
                      <a:pt x="2534400" y="417788"/>
                      <a:pt x="2534400" y="417788"/>
                    </a:cubicBezTo>
                    <a:cubicBezTo>
                      <a:pt x="2576400" y="426188"/>
                      <a:pt x="2656800" y="436988"/>
                      <a:pt x="2700000" y="453788"/>
                    </a:cubicBezTo>
                    <a:cubicBezTo>
                      <a:pt x="2743200" y="470588"/>
                      <a:pt x="2732400" y="501788"/>
                      <a:pt x="2793600" y="518588"/>
                    </a:cubicBezTo>
                    <a:cubicBezTo>
                      <a:pt x="2854800" y="535388"/>
                      <a:pt x="3010800" y="540188"/>
                      <a:pt x="3067200" y="554588"/>
                    </a:cubicBezTo>
                    <a:cubicBezTo>
                      <a:pt x="3123600" y="568988"/>
                      <a:pt x="3102000" y="586988"/>
                      <a:pt x="3132000" y="604988"/>
                    </a:cubicBezTo>
                    <a:cubicBezTo>
                      <a:pt x="3162000" y="622988"/>
                      <a:pt x="3213600" y="651788"/>
                      <a:pt x="3247200" y="662588"/>
                    </a:cubicBezTo>
                    <a:cubicBezTo>
                      <a:pt x="3280800" y="673388"/>
                      <a:pt x="3312000" y="663788"/>
                      <a:pt x="3333600" y="669788"/>
                    </a:cubicBezTo>
                    <a:cubicBezTo>
                      <a:pt x="3355200" y="675788"/>
                      <a:pt x="3366000" y="687188"/>
                      <a:pt x="3376800" y="698588"/>
                    </a:cubicBezTo>
                  </a:path>
                </a:pathLst>
              </a:custGeom>
              <a:no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+mj-lt"/>
                </a:endParaRPr>
              </a:p>
            </p:txBody>
          </p:sp>
        </p:grpSp>
        <p:sp>
          <p:nvSpPr>
            <p:cNvPr id="88" name="Rectangle 87"/>
            <p:cNvSpPr/>
            <p:nvPr/>
          </p:nvSpPr>
          <p:spPr>
            <a:xfrm>
              <a:off x="5076620" y="1799668"/>
              <a:ext cx="445141" cy="323281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  <a:cs typeface="+mj-lt"/>
              </a:endParaRPr>
            </a:p>
          </p:txBody>
        </p:sp>
      </p:grpSp>
      <p:cxnSp>
        <p:nvCxnSpPr>
          <p:cNvPr id="89" name="Straight Arrow Connector 88"/>
          <p:cNvCxnSpPr/>
          <p:nvPr/>
        </p:nvCxnSpPr>
        <p:spPr>
          <a:xfrm>
            <a:off x="4700355" y="2297866"/>
            <a:ext cx="507523" cy="427261"/>
          </a:xfrm>
          <a:prstGeom prst="straightConnector1">
            <a:avLst/>
          </a:prstGeom>
          <a:ln w="57150">
            <a:solidFill>
              <a:schemeClr val="accent4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 flipH="1">
            <a:off x="6687332" y="2440745"/>
            <a:ext cx="517711" cy="397244"/>
          </a:xfrm>
          <a:prstGeom prst="straightConnector1">
            <a:avLst/>
          </a:prstGeom>
          <a:ln w="57150">
            <a:solidFill>
              <a:schemeClr val="accent4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8" name="Group 117"/>
          <p:cNvGrpSpPr/>
          <p:nvPr/>
        </p:nvGrpSpPr>
        <p:grpSpPr>
          <a:xfrm>
            <a:off x="7331103" y="141172"/>
            <a:ext cx="914400" cy="914400"/>
            <a:chOff x="7331103" y="141172"/>
            <a:chExt cx="914400" cy="914400"/>
          </a:xfrm>
        </p:grpSpPr>
        <p:grpSp>
          <p:nvGrpSpPr>
            <p:cNvPr id="92" name="Group 91"/>
            <p:cNvGrpSpPr/>
            <p:nvPr/>
          </p:nvGrpSpPr>
          <p:grpSpPr>
            <a:xfrm>
              <a:off x="7331103" y="141172"/>
              <a:ext cx="914400" cy="914400"/>
              <a:chOff x="388697" y="2188023"/>
              <a:chExt cx="1695840" cy="1816343"/>
            </a:xfrm>
          </p:grpSpPr>
          <p:grpSp>
            <p:nvGrpSpPr>
              <p:cNvPr id="93" name="Group 92"/>
              <p:cNvGrpSpPr/>
              <p:nvPr/>
            </p:nvGrpSpPr>
            <p:grpSpPr>
              <a:xfrm>
                <a:off x="1190898" y="3138427"/>
                <a:ext cx="58419" cy="768220"/>
                <a:chOff x="1190898" y="3138427"/>
                <a:chExt cx="58419" cy="768220"/>
              </a:xfrm>
            </p:grpSpPr>
            <p:cxnSp>
              <p:nvCxnSpPr>
                <p:cNvPr id="111" name="Connector: Curved 110"/>
                <p:cNvCxnSpPr>
                  <a:stCxn id="98" idx="1"/>
                  <a:endCxn id="99" idx="1"/>
                </p:cNvCxnSpPr>
                <p:nvPr/>
              </p:nvCxnSpPr>
              <p:spPr>
                <a:xfrm rot="10800000">
                  <a:off x="1190898" y="3138427"/>
                  <a:ext cx="12700" cy="768220"/>
                </a:xfrm>
                <a:prstGeom prst="curvedConnector3">
                  <a:avLst>
                    <a:gd name="adj1" fmla="val 2950000"/>
                  </a:avLst>
                </a:prstGeom>
                <a:ln w="19050">
                  <a:solidFill>
                    <a:schemeClr val="accent5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Connector: Curved 111"/>
                <p:cNvCxnSpPr>
                  <a:stCxn id="99" idx="3"/>
                  <a:endCxn id="98" idx="3"/>
                </p:cNvCxnSpPr>
                <p:nvPr/>
              </p:nvCxnSpPr>
              <p:spPr>
                <a:xfrm>
                  <a:off x="1236617" y="3138427"/>
                  <a:ext cx="12700" cy="768220"/>
                </a:xfrm>
                <a:prstGeom prst="curvedConnector3">
                  <a:avLst>
                    <a:gd name="adj1" fmla="val 3000000"/>
                  </a:avLst>
                </a:prstGeom>
                <a:ln w="19050">
                  <a:solidFill>
                    <a:schemeClr val="accent5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4" name="Group 93"/>
              <p:cNvGrpSpPr/>
              <p:nvPr/>
            </p:nvGrpSpPr>
            <p:grpSpPr>
              <a:xfrm>
                <a:off x="1190898" y="2692608"/>
                <a:ext cx="58419" cy="1311758"/>
                <a:chOff x="5889186" y="1248788"/>
                <a:chExt cx="58419" cy="1311758"/>
              </a:xfrm>
            </p:grpSpPr>
            <p:cxnSp>
              <p:nvCxnSpPr>
                <p:cNvPr id="107" name="Connector: Curved 106"/>
                <p:cNvCxnSpPr>
                  <a:stCxn id="109" idx="1"/>
                  <a:endCxn id="110" idx="1"/>
                </p:cNvCxnSpPr>
                <p:nvPr/>
              </p:nvCxnSpPr>
              <p:spPr>
                <a:xfrm rot="10800000">
                  <a:off x="5889186" y="1346507"/>
                  <a:ext cx="12700" cy="1116320"/>
                </a:xfrm>
                <a:prstGeom prst="curvedConnector3">
                  <a:avLst>
                    <a:gd name="adj1" fmla="val 4300000"/>
                  </a:avLst>
                </a:prstGeom>
                <a:ln w="19050">
                  <a:solidFill>
                    <a:schemeClr val="accent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Connector: Curved 107"/>
                <p:cNvCxnSpPr>
                  <a:stCxn id="110" idx="3"/>
                  <a:endCxn id="109" idx="3"/>
                </p:cNvCxnSpPr>
                <p:nvPr/>
              </p:nvCxnSpPr>
              <p:spPr>
                <a:xfrm>
                  <a:off x="5934905" y="1346507"/>
                  <a:ext cx="12700" cy="1116320"/>
                </a:xfrm>
                <a:prstGeom prst="curvedConnector3">
                  <a:avLst>
                    <a:gd name="adj1" fmla="val 4300000"/>
                  </a:avLst>
                </a:prstGeom>
                <a:ln w="19050">
                  <a:solidFill>
                    <a:schemeClr val="accent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9" name="Google Shape;898;p88"/>
                <p:cNvSpPr txBox="1"/>
                <p:nvPr/>
              </p:nvSpPr>
              <p:spPr>
                <a:xfrm>
                  <a:off x="5889186" y="2365108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  <p:sp>
              <p:nvSpPr>
                <p:cNvPr id="110" name="Google Shape;898;p88"/>
                <p:cNvSpPr txBox="1"/>
                <p:nvPr/>
              </p:nvSpPr>
              <p:spPr>
                <a:xfrm>
                  <a:off x="5889186" y="1248788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</p:grpSp>
          <p:sp>
            <p:nvSpPr>
              <p:cNvPr id="95" name="Oval 94"/>
              <p:cNvSpPr/>
              <p:nvPr/>
            </p:nvSpPr>
            <p:spPr>
              <a:xfrm>
                <a:off x="388697" y="2188023"/>
                <a:ext cx="1695840" cy="1807446"/>
              </a:xfrm>
              <a:prstGeom prst="ellipse">
                <a:avLst/>
              </a:prstGeom>
              <a:solidFill>
                <a:schemeClr val="bg1">
                  <a:alpha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+mj-lt"/>
                </a:endParaRPr>
              </a:p>
            </p:txBody>
          </p:sp>
          <p:grpSp>
            <p:nvGrpSpPr>
              <p:cNvPr id="96" name="Group 95"/>
              <p:cNvGrpSpPr/>
              <p:nvPr/>
            </p:nvGrpSpPr>
            <p:grpSpPr>
              <a:xfrm>
                <a:off x="1190898" y="2188023"/>
                <a:ext cx="58419" cy="1816343"/>
                <a:chOff x="7482841" y="2111311"/>
                <a:chExt cx="58419" cy="1816343"/>
              </a:xfrm>
            </p:grpSpPr>
            <p:cxnSp>
              <p:nvCxnSpPr>
                <p:cNvPr id="100" name="Connector: Curved 99"/>
                <p:cNvCxnSpPr>
                  <a:stCxn id="105" idx="1"/>
                  <a:endCxn id="106" idx="1"/>
                </p:cNvCxnSpPr>
                <p:nvPr/>
              </p:nvCxnSpPr>
              <p:spPr>
                <a:xfrm rot="10800000">
                  <a:off x="7482841" y="2209031"/>
                  <a:ext cx="12700" cy="1620905"/>
                </a:xfrm>
                <a:prstGeom prst="curvedConnector3">
                  <a:avLst>
                    <a:gd name="adj1" fmla="val 5850000"/>
                  </a:avLst>
                </a:prstGeom>
                <a:ln w="19050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Connector: Curved 102"/>
                <p:cNvCxnSpPr>
                  <a:stCxn id="106" idx="3"/>
                  <a:endCxn id="105" idx="3"/>
                </p:cNvCxnSpPr>
                <p:nvPr/>
              </p:nvCxnSpPr>
              <p:spPr>
                <a:xfrm>
                  <a:off x="7528560" y="2209030"/>
                  <a:ext cx="12700" cy="1620905"/>
                </a:xfrm>
                <a:prstGeom prst="curvedConnector3">
                  <a:avLst>
                    <a:gd name="adj1" fmla="val 6300000"/>
                  </a:avLst>
                </a:prstGeom>
                <a:ln w="19050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5" name="Google Shape;898;p88"/>
                <p:cNvSpPr txBox="1"/>
                <p:nvPr/>
              </p:nvSpPr>
              <p:spPr>
                <a:xfrm>
                  <a:off x="7482841" y="3732216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  <p:sp>
              <p:nvSpPr>
                <p:cNvPr id="106" name="Google Shape;898;p88"/>
                <p:cNvSpPr txBox="1"/>
                <p:nvPr/>
              </p:nvSpPr>
              <p:spPr>
                <a:xfrm>
                  <a:off x="7482841" y="2111311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</p:grpSp>
          <p:grpSp>
            <p:nvGrpSpPr>
              <p:cNvPr id="97" name="Group 96"/>
              <p:cNvGrpSpPr/>
              <p:nvPr/>
            </p:nvGrpSpPr>
            <p:grpSpPr>
              <a:xfrm>
                <a:off x="1190898" y="3040708"/>
                <a:ext cx="45719" cy="963658"/>
                <a:chOff x="5501641" y="2963996"/>
                <a:chExt cx="45719" cy="963658"/>
              </a:xfrm>
            </p:grpSpPr>
            <p:sp>
              <p:nvSpPr>
                <p:cNvPr id="98" name="Google Shape;898;p88"/>
                <p:cNvSpPr txBox="1"/>
                <p:nvPr/>
              </p:nvSpPr>
              <p:spPr>
                <a:xfrm>
                  <a:off x="5501641" y="3732216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  <p:sp>
              <p:nvSpPr>
                <p:cNvPr id="99" name="Google Shape;898;p88"/>
                <p:cNvSpPr txBox="1"/>
                <p:nvPr/>
              </p:nvSpPr>
              <p:spPr>
                <a:xfrm>
                  <a:off x="5501641" y="2963996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</p:grpSp>
        </p:grpSp>
        <p:sp>
          <p:nvSpPr>
            <p:cNvPr id="113" name="Google Shape;898;p88"/>
            <p:cNvSpPr txBox="1"/>
            <p:nvPr/>
          </p:nvSpPr>
          <p:spPr>
            <a:xfrm>
              <a:off x="7436418" y="279815"/>
              <a:ext cx="668161" cy="1069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4" tIns="9144" rIns="9144" bIns="9144" anchor="t" anchorCtr="0">
              <a:spAutoFit/>
            </a:bodyPr>
            <a:lstStyle/>
            <a:p>
              <a:pPr marR="0" lvl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500" b="1" dirty="0">
                  <a:solidFill>
                    <a:schemeClr val="accent4"/>
                  </a:solidFill>
                  <a:latin typeface="+mj-lt"/>
                  <a:ea typeface="Montserrat"/>
                  <a:cs typeface="+mj-lt"/>
                  <a:sym typeface="Montserrat"/>
                </a:rPr>
                <a:t>Maintain</a:t>
              </a:r>
              <a:endParaRPr lang="en-US" sz="500" b="1" dirty="0">
                <a:solidFill>
                  <a:schemeClr val="accent4"/>
                </a:solidFill>
                <a:latin typeface="+mj-lt"/>
                <a:ea typeface="Montserrat"/>
                <a:cs typeface="+mj-lt"/>
                <a:sym typeface="Montserrat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7149043" y="3831695"/>
            <a:ext cx="1150707" cy="514879"/>
            <a:chOff x="7363540" y="3321617"/>
            <a:chExt cx="1150707" cy="514879"/>
          </a:xfrm>
        </p:grpSpPr>
        <p:pic>
          <p:nvPicPr>
            <p:cNvPr id="114" name="Graphic 113" descr="Thumbs up sign with solid fill"/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363540" y="3322258"/>
              <a:ext cx="514238" cy="514238"/>
            </a:xfrm>
            <a:prstGeom prst="rect">
              <a:avLst/>
            </a:prstGeom>
          </p:spPr>
        </p:pic>
        <p:pic>
          <p:nvPicPr>
            <p:cNvPr id="115" name="Graphic 114" descr="Thumbs Down with solid fill"/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8000009" y="3321617"/>
              <a:ext cx="514238" cy="514238"/>
            </a:xfrm>
            <a:prstGeom prst="rect">
              <a:avLst/>
            </a:prstGeom>
          </p:spPr>
        </p:pic>
        <p:cxnSp>
          <p:nvCxnSpPr>
            <p:cNvPr id="116" name="Straight Connector 115"/>
            <p:cNvCxnSpPr/>
            <p:nvPr/>
          </p:nvCxnSpPr>
          <p:spPr>
            <a:xfrm flipH="1">
              <a:off x="7877778" y="3324697"/>
              <a:ext cx="142192" cy="423505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7" name="Straight Arrow Connector 116"/>
          <p:cNvCxnSpPr/>
          <p:nvPr/>
        </p:nvCxnSpPr>
        <p:spPr>
          <a:xfrm flipH="1" flipV="1">
            <a:off x="6687332" y="3463184"/>
            <a:ext cx="517711" cy="350522"/>
          </a:xfrm>
          <a:prstGeom prst="straightConnector1">
            <a:avLst/>
          </a:prstGeom>
          <a:ln w="57150">
            <a:solidFill>
              <a:schemeClr val="accent4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fade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itle 6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Retraining</a:t>
            </a:r>
            <a:endParaRPr lang="en-US" dirty="0"/>
          </a:p>
        </p:txBody>
      </p:sp>
      <p:sp>
        <p:nvSpPr>
          <p:cNvPr id="102" name="Google Shape;898;p88"/>
          <p:cNvSpPr txBox="1"/>
          <p:nvPr/>
        </p:nvSpPr>
        <p:spPr>
          <a:xfrm>
            <a:off x="615123" y="923375"/>
            <a:ext cx="5634971" cy="195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b="1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Retraining</a:t>
            </a: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 your model </a:t>
            </a:r>
            <a:r>
              <a:rPr lang="en-US" sz="1000" b="1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is critical </a:t>
            </a: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to the success of a machine learning or AI effort. </a:t>
            </a:r>
            <a:endParaRPr lang="en-US" sz="1000" b="1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sp>
        <p:nvSpPr>
          <p:cNvPr id="104" name="Google Shape;898;p88"/>
          <p:cNvSpPr txBox="1"/>
          <p:nvPr/>
        </p:nvSpPr>
        <p:spPr>
          <a:xfrm>
            <a:off x="657640" y="1426175"/>
            <a:ext cx="2509076" cy="903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Retraining should occur when model</a:t>
            </a:r>
            <a:r>
              <a:rPr lang="en-US" sz="1000" b="1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 performance is below par</a:t>
            </a: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, when there are </a:t>
            </a:r>
            <a:r>
              <a:rPr lang="en-US" sz="1000" b="1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changes in data</a:t>
            </a: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, after </a:t>
            </a:r>
            <a:r>
              <a:rPr lang="en-US" sz="1000" b="1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user feedback is received</a:t>
            </a: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, and at </a:t>
            </a:r>
            <a:r>
              <a:rPr lang="en-US" sz="1000" b="1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regularly scheduled intervals</a:t>
            </a: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.</a:t>
            </a:r>
            <a:endParaRPr lang="en-US" sz="1000" b="1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5315905" y="2381507"/>
            <a:ext cx="1179351" cy="1197229"/>
            <a:chOff x="5775857" y="3104643"/>
            <a:chExt cx="722472" cy="733424"/>
          </a:xfrm>
          <a:solidFill>
            <a:schemeClr val="accent6">
              <a:lumMod val="50000"/>
              <a:lumOff val="50000"/>
            </a:schemeClr>
          </a:solidFill>
        </p:grpSpPr>
        <p:sp>
          <p:nvSpPr>
            <p:cNvPr id="33" name="Freeform: Shape 32"/>
            <p:cNvSpPr/>
            <p:nvPr/>
          </p:nvSpPr>
          <p:spPr>
            <a:xfrm>
              <a:off x="5874822" y="3201988"/>
              <a:ext cx="113157" cy="113157"/>
            </a:xfrm>
            <a:custGeom>
              <a:avLst/>
              <a:gdLst>
                <a:gd name="connsiteX0" fmla="*/ 113157 w 113157"/>
                <a:gd name="connsiteY0" fmla="*/ 56579 h 113157"/>
                <a:gd name="connsiteX1" fmla="*/ 56578 w 113157"/>
                <a:gd name="connsiteY1" fmla="*/ 113157 h 113157"/>
                <a:gd name="connsiteX2" fmla="*/ 0 w 113157"/>
                <a:gd name="connsiteY2" fmla="*/ 56578 h 113157"/>
                <a:gd name="connsiteX3" fmla="*/ 56578 w 113157"/>
                <a:gd name="connsiteY3" fmla="*/ 0 h 113157"/>
                <a:gd name="connsiteX4" fmla="*/ 113157 w 113157"/>
                <a:gd name="connsiteY4" fmla="*/ 56579 h 113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157" h="113157">
                  <a:moveTo>
                    <a:pt x="113157" y="56579"/>
                  </a:moveTo>
                  <a:cubicBezTo>
                    <a:pt x="113157" y="87826"/>
                    <a:pt x="87826" y="113157"/>
                    <a:pt x="56578" y="113157"/>
                  </a:cubicBezTo>
                  <a:cubicBezTo>
                    <a:pt x="25331" y="113157"/>
                    <a:pt x="0" y="87826"/>
                    <a:pt x="0" y="56578"/>
                  </a:cubicBezTo>
                  <a:cubicBezTo>
                    <a:pt x="0" y="25331"/>
                    <a:pt x="25331" y="0"/>
                    <a:pt x="56578" y="0"/>
                  </a:cubicBezTo>
                  <a:cubicBezTo>
                    <a:pt x="87826" y="0"/>
                    <a:pt x="113157" y="25331"/>
                    <a:pt x="113157" y="5657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+mj-lt"/>
                <a:cs typeface="+mj-lt"/>
              </a:endParaRPr>
            </a:p>
          </p:txBody>
        </p:sp>
        <p:sp>
          <p:nvSpPr>
            <p:cNvPr id="41" name="Freeform: Shape 40"/>
            <p:cNvSpPr/>
            <p:nvPr/>
          </p:nvSpPr>
          <p:spPr>
            <a:xfrm>
              <a:off x="5775857" y="3232614"/>
              <a:ext cx="493343" cy="605453"/>
            </a:xfrm>
            <a:custGeom>
              <a:avLst/>
              <a:gdLst>
                <a:gd name="connsiteX0" fmla="*/ 489204 w 493343"/>
                <a:gd name="connsiteY0" fmla="*/ 4140 h 605453"/>
                <a:gd name="connsiteX1" fmla="*/ 469011 w 493343"/>
                <a:gd name="connsiteY1" fmla="*/ 4140 h 605453"/>
                <a:gd name="connsiteX2" fmla="*/ 345948 w 493343"/>
                <a:gd name="connsiteY2" fmla="*/ 127203 h 605453"/>
                <a:gd name="connsiteX3" fmla="*/ 318230 w 493343"/>
                <a:gd name="connsiteY3" fmla="*/ 134251 h 605453"/>
                <a:gd name="connsiteX4" fmla="*/ 280702 w 493343"/>
                <a:gd name="connsiteY4" fmla="*/ 194354 h 605453"/>
                <a:gd name="connsiteX5" fmla="*/ 270034 w 493343"/>
                <a:gd name="connsiteY5" fmla="*/ 148920 h 605453"/>
                <a:gd name="connsiteX6" fmla="*/ 261557 w 493343"/>
                <a:gd name="connsiteY6" fmla="*/ 133299 h 605453"/>
                <a:gd name="connsiteX7" fmla="*/ 202121 w 493343"/>
                <a:gd name="connsiteY7" fmla="*/ 102247 h 605453"/>
                <a:gd name="connsiteX8" fmla="*/ 155543 w 493343"/>
                <a:gd name="connsiteY8" fmla="*/ 96628 h 605453"/>
                <a:gd name="connsiteX9" fmla="*/ 108871 w 493343"/>
                <a:gd name="connsiteY9" fmla="*/ 103676 h 605453"/>
                <a:gd name="connsiteX10" fmla="*/ 49530 w 493343"/>
                <a:gd name="connsiteY10" fmla="*/ 134728 h 605453"/>
                <a:gd name="connsiteX11" fmla="*/ 41053 w 493343"/>
                <a:gd name="connsiteY11" fmla="*/ 150349 h 605453"/>
                <a:gd name="connsiteX12" fmla="*/ 0 w 493343"/>
                <a:gd name="connsiteY12" fmla="*/ 325609 h 605453"/>
                <a:gd name="connsiteX13" fmla="*/ 28575 w 493343"/>
                <a:gd name="connsiteY13" fmla="*/ 354184 h 605453"/>
                <a:gd name="connsiteX14" fmla="*/ 55436 w 493343"/>
                <a:gd name="connsiteY14" fmla="*/ 333038 h 605453"/>
                <a:gd name="connsiteX15" fmla="*/ 85154 w 493343"/>
                <a:gd name="connsiteY15" fmla="*/ 210070 h 605453"/>
                <a:gd name="connsiteX16" fmla="*/ 85154 w 493343"/>
                <a:gd name="connsiteY16" fmla="*/ 605453 h 605453"/>
                <a:gd name="connsiteX17" fmla="*/ 141446 w 493343"/>
                <a:gd name="connsiteY17" fmla="*/ 605453 h 605453"/>
                <a:gd name="connsiteX18" fmla="*/ 141446 w 493343"/>
                <a:gd name="connsiteY18" fmla="*/ 351040 h 605453"/>
                <a:gd name="connsiteX19" fmla="*/ 170021 w 493343"/>
                <a:gd name="connsiteY19" fmla="*/ 351040 h 605453"/>
                <a:gd name="connsiteX20" fmla="*/ 170021 w 493343"/>
                <a:gd name="connsiteY20" fmla="*/ 605453 h 605453"/>
                <a:gd name="connsiteX21" fmla="*/ 226219 w 493343"/>
                <a:gd name="connsiteY21" fmla="*/ 605453 h 605453"/>
                <a:gd name="connsiteX22" fmla="*/ 226219 w 493343"/>
                <a:gd name="connsiteY22" fmla="*/ 208261 h 605453"/>
                <a:gd name="connsiteX23" fmla="*/ 236696 w 493343"/>
                <a:gd name="connsiteY23" fmla="*/ 253028 h 605453"/>
                <a:gd name="connsiteX24" fmla="*/ 242316 w 493343"/>
                <a:gd name="connsiteY24" fmla="*/ 260172 h 605453"/>
                <a:gd name="connsiteX25" fmla="*/ 280416 w 493343"/>
                <a:gd name="connsiteY25" fmla="*/ 273602 h 605453"/>
                <a:gd name="connsiteX26" fmla="*/ 303276 w 493343"/>
                <a:gd name="connsiteY26" fmla="*/ 263220 h 605453"/>
                <a:gd name="connsiteX27" fmla="*/ 361379 w 493343"/>
                <a:gd name="connsiteY27" fmla="*/ 167970 h 605453"/>
                <a:gd name="connsiteX28" fmla="*/ 365284 w 493343"/>
                <a:gd name="connsiteY28" fmla="*/ 148253 h 605453"/>
                <a:gd name="connsiteX29" fmla="*/ 489109 w 493343"/>
                <a:gd name="connsiteY29" fmla="*/ 24428 h 605453"/>
                <a:gd name="connsiteX30" fmla="*/ 489204 w 493343"/>
                <a:gd name="connsiteY30" fmla="*/ 4140 h 60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493343" h="605453">
                  <a:moveTo>
                    <a:pt x="489204" y="4140"/>
                  </a:moveTo>
                  <a:cubicBezTo>
                    <a:pt x="483604" y="-1380"/>
                    <a:pt x="474611" y="-1380"/>
                    <a:pt x="469011" y="4140"/>
                  </a:cubicBezTo>
                  <a:lnTo>
                    <a:pt x="345948" y="127203"/>
                  </a:lnTo>
                  <a:cubicBezTo>
                    <a:pt x="336113" y="124427"/>
                    <a:pt x="325545" y="127114"/>
                    <a:pt x="318230" y="134251"/>
                  </a:cubicBezTo>
                  <a:cubicBezTo>
                    <a:pt x="316230" y="136252"/>
                    <a:pt x="280702" y="194354"/>
                    <a:pt x="280702" y="194354"/>
                  </a:cubicBezTo>
                  <a:lnTo>
                    <a:pt x="270034" y="148920"/>
                  </a:lnTo>
                  <a:cubicBezTo>
                    <a:pt x="268621" y="143062"/>
                    <a:pt x="265699" y="137676"/>
                    <a:pt x="261557" y="133299"/>
                  </a:cubicBezTo>
                  <a:cubicBezTo>
                    <a:pt x="244001" y="119108"/>
                    <a:pt x="223797" y="108552"/>
                    <a:pt x="202121" y="102247"/>
                  </a:cubicBezTo>
                  <a:cubicBezTo>
                    <a:pt x="186797" y="98970"/>
                    <a:pt x="171207" y="97089"/>
                    <a:pt x="155543" y="96628"/>
                  </a:cubicBezTo>
                  <a:cubicBezTo>
                    <a:pt x="139740" y="96871"/>
                    <a:pt x="124041" y="99242"/>
                    <a:pt x="108871" y="103676"/>
                  </a:cubicBezTo>
                  <a:cubicBezTo>
                    <a:pt x="86998" y="109410"/>
                    <a:pt x="66710" y="120027"/>
                    <a:pt x="49530" y="134728"/>
                  </a:cubicBezTo>
                  <a:cubicBezTo>
                    <a:pt x="45351" y="139078"/>
                    <a:pt x="42422" y="144474"/>
                    <a:pt x="41053" y="150349"/>
                  </a:cubicBezTo>
                  <a:cubicBezTo>
                    <a:pt x="41053" y="150349"/>
                    <a:pt x="0" y="322751"/>
                    <a:pt x="0" y="325609"/>
                  </a:cubicBezTo>
                  <a:cubicBezTo>
                    <a:pt x="0" y="341391"/>
                    <a:pt x="12794" y="354184"/>
                    <a:pt x="28575" y="354184"/>
                  </a:cubicBezTo>
                  <a:cubicBezTo>
                    <a:pt x="41222" y="353859"/>
                    <a:pt x="52150" y="345256"/>
                    <a:pt x="55436" y="333038"/>
                  </a:cubicBezTo>
                  <a:lnTo>
                    <a:pt x="85154" y="210070"/>
                  </a:lnTo>
                  <a:lnTo>
                    <a:pt x="85154" y="605453"/>
                  </a:lnTo>
                  <a:lnTo>
                    <a:pt x="141446" y="605453"/>
                  </a:lnTo>
                  <a:lnTo>
                    <a:pt x="141446" y="351040"/>
                  </a:lnTo>
                  <a:lnTo>
                    <a:pt x="170021" y="351040"/>
                  </a:lnTo>
                  <a:lnTo>
                    <a:pt x="170021" y="605453"/>
                  </a:lnTo>
                  <a:lnTo>
                    <a:pt x="226219" y="605453"/>
                  </a:lnTo>
                  <a:lnTo>
                    <a:pt x="226219" y="208261"/>
                  </a:lnTo>
                  <a:lnTo>
                    <a:pt x="236696" y="253028"/>
                  </a:lnTo>
                  <a:cubicBezTo>
                    <a:pt x="237423" y="256123"/>
                    <a:pt x="239479" y="258737"/>
                    <a:pt x="242316" y="260172"/>
                  </a:cubicBezTo>
                  <a:cubicBezTo>
                    <a:pt x="253269" y="268579"/>
                    <a:pt x="266612" y="273282"/>
                    <a:pt x="280416" y="273602"/>
                  </a:cubicBezTo>
                  <a:cubicBezTo>
                    <a:pt x="289404" y="274860"/>
                    <a:pt x="298310" y="270815"/>
                    <a:pt x="303276" y="263220"/>
                  </a:cubicBezTo>
                  <a:lnTo>
                    <a:pt x="361379" y="167970"/>
                  </a:lnTo>
                  <a:cubicBezTo>
                    <a:pt x="365092" y="162114"/>
                    <a:pt x="366486" y="155082"/>
                    <a:pt x="365284" y="148253"/>
                  </a:cubicBezTo>
                  <a:lnTo>
                    <a:pt x="489109" y="24428"/>
                  </a:lnTo>
                  <a:cubicBezTo>
                    <a:pt x="494717" y="18844"/>
                    <a:pt x="494760" y="9777"/>
                    <a:pt x="489204" y="414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+mj-lt"/>
                <a:cs typeface="+mj-lt"/>
              </a:endParaRPr>
            </a:p>
          </p:txBody>
        </p:sp>
        <p:sp>
          <p:nvSpPr>
            <p:cNvPr id="42" name="Freeform: Shape 41"/>
            <p:cNvSpPr/>
            <p:nvPr/>
          </p:nvSpPr>
          <p:spPr>
            <a:xfrm>
              <a:off x="5955404" y="3104643"/>
              <a:ext cx="542925" cy="390525"/>
            </a:xfrm>
            <a:custGeom>
              <a:avLst/>
              <a:gdLst>
                <a:gd name="connsiteX0" fmla="*/ 504825 w 542925"/>
                <a:gd name="connsiteY0" fmla="*/ 0 h 390525"/>
                <a:gd name="connsiteX1" fmla="*/ 38100 w 542925"/>
                <a:gd name="connsiteY1" fmla="*/ 0 h 390525"/>
                <a:gd name="connsiteX2" fmla="*/ 0 w 542925"/>
                <a:gd name="connsiteY2" fmla="*/ 38100 h 390525"/>
                <a:gd name="connsiteX3" fmla="*/ 0 w 542925"/>
                <a:gd name="connsiteY3" fmla="*/ 72390 h 390525"/>
                <a:gd name="connsiteX4" fmla="*/ 38100 w 542925"/>
                <a:gd name="connsiteY4" fmla="*/ 95250 h 390525"/>
                <a:gd name="connsiteX5" fmla="*/ 38100 w 542925"/>
                <a:gd name="connsiteY5" fmla="*/ 38100 h 390525"/>
                <a:gd name="connsiteX6" fmla="*/ 504825 w 542925"/>
                <a:gd name="connsiteY6" fmla="*/ 38100 h 390525"/>
                <a:gd name="connsiteX7" fmla="*/ 504825 w 542925"/>
                <a:gd name="connsiteY7" fmla="*/ 352425 h 390525"/>
                <a:gd name="connsiteX8" fmla="*/ 179737 w 542925"/>
                <a:gd name="connsiteY8" fmla="*/ 352425 h 390525"/>
                <a:gd name="connsiteX9" fmla="*/ 156496 w 542925"/>
                <a:gd name="connsiteY9" fmla="*/ 390525 h 390525"/>
                <a:gd name="connsiteX10" fmla="*/ 504825 w 542925"/>
                <a:gd name="connsiteY10" fmla="*/ 390525 h 390525"/>
                <a:gd name="connsiteX11" fmla="*/ 542925 w 542925"/>
                <a:gd name="connsiteY11" fmla="*/ 352425 h 390525"/>
                <a:gd name="connsiteX12" fmla="*/ 542925 w 542925"/>
                <a:gd name="connsiteY12" fmla="*/ 38100 h 390525"/>
                <a:gd name="connsiteX13" fmla="*/ 504825 w 542925"/>
                <a:gd name="connsiteY13" fmla="*/ 0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42925" h="390525">
                  <a:moveTo>
                    <a:pt x="504825" y="0"/>
                  </a:moveTo>
                  <a:lnTo>
                    <a:pt x="38100" y="0"/>
                  </a:lnTo>
                  <a:cubicBezTo>
                    <a:pt x="17058" y="0"/>
                    <a:pt x="0" y="17058"/>
                    <a:pt x="0" y="38100"/>
                  </a:cubicBezTo>
                  <a:lnTo>
                    <a:pt x="0" y="72390"/>
                  </a:lnTo>
                  <a:cubicBezTo>
                    <a:pt x="14564" y="76354"/>
                    <a:pt x="27748" y="84266"/>
                    <a:pt x="38100" y="95250"/>
                  </a:cubicBezTo>
                  <a:lnTo>
                    <a:pt x="38100" y="38100"/>
                  </a:lnTo>
                  <a:lnTo>
                    <a:pt x="504825" y="38100"/>
                  </a:lnTo>
                  <a:lnTo>
                    <a:pt x="504825" y="352425"/>
                  </a:lnTo>
                  <a:lnTo>
                    <a:pt x="179737" y="352425"/>
                  </a:lnTo>
                  <a:lnTo>
                    <a:pt x="156496" y="390525"/>
                  </a:lnTo>
                  <a:lnTo>
                    <a:pt x="504825" y="390525"/>
                  </a:lnTo>
                  <a:cubicBezTo>
                    <a:pt x="525867" y="390525"/>
                    <a:pt x="542925" y="373467"/>
                    <a:pt x="542925" y="352425"/>
                  </a:cubicBezTo>
                  <a:lnTo>
                    <a:pt x="542925" y="38100"/>
                  </a:lnTo>
                  <a:cubicBezTo>
                    <a:pt x="542925" y="17058"/>
                    <a:pt x="525867" y="0"/>
                    <a:pt x="504825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+mj-lt"/>
                <a:cs typeface="+mj-lt"/>
              </a:endParaRPr>
            </a:p>
          </p:txBody>
        </p:sp>
      </p:grpSp>
      <p:pic>
        <p:nvPicPr>
          <p:cNvPr id="43" name="Graphic 42" descr="Artificial Intelligence with solid fill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5875447" y="3261953"/>
            <a:ext cx="733553" cy="733553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6884250" y="1546795"/>
            <a:ext cx="1371576" cy="694401"/>
            <a:chOff x="3967726" y="3793909"/>
            <a:chExt cx="1371576" cy="694401"/>
          </a:xfrm>
        </p:grpSpPr>
        <p:grpSp>
          <p:nvGrpSpPr>
            <p:cNvPr id="76" name="Group 75"/>
            <p:cNvGrpSpPr/>
            <p:nvPr/>
          </p:nvGrpSpPr>
          <p:grpSpPr>
            <a:xfrm>
              <a:off x="3967726" y="3793909"/>
              <a:ext cx="641587" cy="694401"/>
              <a:chOff x="3825381" y="1893254"/>
              <a:chExt cx="1054693" cy="694401"/>
            </a:xfrm>
          </p:grpSpPr>
          <p:sp>
            <p:nvSpPr>
              <p:cNvPr id="77" name="Freeform: Shape 76"/>
              <p:cNvSpPr/>
              <p:nvPr/>
            </p:nvSpPr>
            <p:spPr>
              <a:xfrm rot="21433409">
                <a:off x="3931363" y="1978030"/>
                <a:ext cx="790934" cy="604891"/>
              </a:xfrm>
              <a:custGeom>
                <a:avLst/>
                <a:gdLst>
                  <a:gd name="connsiteX0" fmla="*/ 0 w 1528763"/>
                  <a:gd name="connsiteY0" fmla="*/ 752475 h 785813"/>
                  <a:gd name="connsiteX1" fmla="*/ 366713 w 1528763"/>
                  <a:gd name="connsiteY1" fmla="*/ 709613 h 785813"/>
                  <a:gd name="connsiteX2" fmla="*/ 528638 w 1528763"/>
                  <a:gd name="connsiteY2" fmla="*/ 333375 h 785813"/>
                  <a:gd name="connsiteX3" fmla="*/ 795338 w 1528763"/>
                  <a:gd name="connsiteY3" fmla="*/ 0 h 785813"/>
                  <a:gd name="connsiteX4" fmla="*/ 1028700 w 1528763"/>
                  <a:gd name="connsiteY4" fmla="*/ 342900 h 785813"/>
                  <a:gd name="connsiteX5" fmla="*/ 1171575 w 1528763"/>
                  <a:gd name="connsiteY5" fmla="*/ 733425 h 785813"/>
                  <a:gd name="connsiteX6" fmla="*/ 1528763 w 1528763"/>
                  <a:gd name="connsiteY6" fmla="*/ 785813 h 785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28763" h="785813">
                    <a:moveTo>
                      <a:pt x="0" y="752475"/>
                    </a:moveTo>
                    <a:lnTo>
                      <a:pt x="366713" y="709613"/>
                    </a:lnTo>
                    <a:lnTo>
                      <a:pt x="528638" y="333375"/>
                    </a:lnTo>
                    <a:lnTo>
                      <a:pt x="795338" y="0"/>
                    </a:lnTo>
                    <a:lnTo>
                      <a:pt x="1028700" y="342900"/>
                    </a:lnTo>
                    <a:lnTo>
                      <a:pt x="1171575" y="733425"/>
                    </a:lnTo>
                    <a:lnTo>
                      <a:pt x="1528763" y="785813"/>
                    </a:lnTo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+mj-lt"/>
                </a:endParaRPr>
              </a:p>
            </p:txBody>
          </p:sp>
          <p:cxnSp>
            <p:nvCxnSpPr>
              <p:cNvPr id="80" name="Straight Connector 79"/>
              <p:cNvCxnSpPr/>
              <p:nvPr/>
            </p:nvCxnSpPr>
            <p:spPr>
              <a:xfrm>
                <a:off x="4329295" y="1893254"/>
                <a:ext cx="0" cy="694401"/>
              </a:xfrm>
              <a:prstGeom prst="line">
                <a:avLst/>
              </a:prstGeom>
              <a:ln w="28575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/>
            </p:nvCxnSpPr>
            <p:spPr>
              <a:xfrm>
                <a:off x="3825381" y="2575589"/>
                <a:ext cx="1054693" cy="0"/>
              </a:xfrm>
              <a:prstGeom prst="line">
                <a:avLst/>
              </a:prstGeom>
              <a:ln w="28575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3" name="Group 82"/>
            <p:cNvGrpSpPr/>
            <p:nvPr/>
          </p:nvGrpSpPr>
          <p:grpSpPr>
            <a:xfrm>
              <a:off x="4659415" y="3793909"/>
              <a:ext cx="679887" cy="694401"/>
              <a:chOff x="7414402" y="1893254"/>
              <a:chExt cx="1117653" cy="694401"/>
            </a:xfrm>
          </p:grpSpPr>
          <p:sp>
            <p:nvSpPr>
              <p:cNvPr id="84" name="Freeform: Shape 83"/>
              <p:cNvSpPr/>
              <p:nvPr/>
            </p:nvSpPr>
            <p:spPr>
              <a:xfrm rot="21433409">
                <a:off x="7741122" y="1978030"/>
                <a:ext cx="790933" cy="604891"/>
              </a:xfrm>
              <a:custGeom>
                <a:avLst/>
                <a:gdLst>
                  <a:gd name="connsiteX0" fmla="*/ 0 w 1528763"/>
                  <a:gd name="connsiteY0" fmla="*/ 752475 h 785813"/>
                  <a:gd name="connsiteX1" fmla="*/ 366713 w 1528763"/>
                  <a:gd name="connsiteY1" fmla="*/ 709613 h 785813"/>
                  <a:gd name="connsiteX2" fmla="*/ 528638 w 1528763"/>
                  <a:gd name="connsiteY2" fmla="*/ 333375 h 785813"/>
                  <a:gd name="connsiteX3" fmla="*/ 795338 w 1528763"/>
                  <a:gd name="connsiteY3" fmla="*/ 0 h 785813"/>
                  <a:gd name="connsiteX4" fmla="*/ 1028700 w 1528763"/>
                  <a:gd name="connsiteY4" fmla="*/ 342900 h 785813"/>
                  <a:gd name="connsiteX5" fmla="*/ 1171575 w 1528763"/>
                  <a:gd name="connsiteY5" fmla="*/ 733425 h 785813"/>
                  <a:gd name="connsiteX6" fmla="*/ 1528763 w 1528763"/>
                  <a:gd name="connsiteY6" fmla="*/ 785813 h 785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28763" h="785813">
                    <a:moveTo>
                      <a:pt x="0" y="752475"/>
                    </a:moveTo>
                    <a:lnTo>
                      <a:pt x="366713" y="709613"/>
                    </a:lnTo>
                    <a:lnTo>
                      <a:pt x="528638" y="333375"/>
                    </a:lnTo>
                    <a:lnTo>
                      <a:pt x="795338" y="0"/>
                    </a:lnTo>
                    <a:lnTo>
                      <a:pt x="1028700" y="342900"/>
                    </a:lnTo>
                    <a:lnTo>
                      <a:pt x="1171575" y="733425"/>
                    </a:lnTo>
                    <a:lnTo>
                      <a:pt x="1528763" y="785813"/>
                    </a:lnTo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+mj-lt"/>
                </a:endParaRPr>
              </a:p>
            </p:txBody>
          </p:sp>
          <p:cxnSp>
            <p:nvCxnSpPr>
              <p:cNvPr id="85" name="Straight Connector 84"/>
              <p:cNvCxnSpPr/>
              <p:nvPr/>
            </p:nvCxnSpPr>
            <p:spPr>
              <a:xfrm>
                <a:off x="7414402" y="2575589"/>
                <a:ext cx="1054693" cy="0"/>
              </a:xfrm>
              <a:prstGeom prst="line">
                <a:avLst/>
              </a:prstGeom>
              <a:ln w="28575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/>
            </p:nvCxnSpPr>
            <p:spPr>
              <a:xfrm>
                <a:off x="7918316" y="1893254"/>
                <a:ext cx="0" cy="694401"/>
              </a:xfrm>
              <a:prstGeom prst="line">
                <a:avLst/>
              </a:prstGeom>
              <a:ln w="28575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7" name="Straight Arrow Connector 86"/>
            <p:cNvCxnSpPr/>
            <p:nvPr/>
          </p:nvCxnSpPr>
          <p:spPr>
            <a:xfrm>
              <a:off x="4458400" y="4141109"/>
              <a:ext cx="402030" cy="0"/>
            </a:xfrm>
            <a:prstGeom prst="straightConnector1">
              <a:avLst/>
            </a:prstGeom>
            <a:ln w="19050">
              <a:solidFill>
                <a:schemeClr val="tx2">
                  <a:lumMod val="50000"/>
                </a:schemeClr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" name="Graphic 10" descr="Clock with solid fill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958425" y="3614943"/>
            <a:ext cx="861908" cy="861908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3759253" y="1454793"/>
            <a:ext cx="1312523" cy="698932"/>
            <a:chOff x="4209238" y="1558719"/>
            <a:chExt cx="1312523" cy="698932"/>
          </a:xfrm>
        </p:grpSpPr>
        <p:grpSp>
          <p:nvGrpSpPr>
            <p:cNvPr id="62" name="Group 61"/>
            <p:cNvGrpSpPr/>
            <p:nvPr/>
          </p:nvGrpSpPr>
          <p:grpSpPr>
            <a:xfrm>
              <a:off x="4209238" y="1558719"/>
              <a:ext cx="1269114" cy="698932"/>
              <a:chOff x="2771334" y="1350498"/>
              <a:chExt cx="3453614" cy="1069145"/>
            </a:xfrm>
          </p:grpSpPr>
          <p:sp>
            <p:nvSpPr>
              <p:cNvPr id="64" name="Rectangle 63"/>
              <p:cNvSpPr/>
              <p:nvPr/>
            </p:nvSpPr>
            <p:spPr>
              <a:xfrm>
                <a:off x="2778369" y="1800665"/>
                <a:ext cx="3446579" cy="618978"/>
              </a:xfrm>
              <a:prstGeom prst="rect">
                <a:avLst/>
              </a:prstGeom>
              <a:solidFill>
                <a:srgbClr val="FF0000">
                  <a:alpha val="2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+mj-lt"/>
                </a:endParaRPr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2778369" y="1350498"/>
                <a:ext cx="3446579" cy="450166"/>
              </a:xfrm>
              <a:prstGeom prst="rect">
                <a:avLst/>
              </a:prstGeom>
              <a:solidFill>
                <a:srgbClr val="92D050">
                  <a:alpha val="2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+mj-lt"/>
                </a:endParaRPr>
              </a:p>
            </p:txBody>
          </p:sp>
          <p:cxnSp>
            <p:nvCxnSpPr>
              <p:cNvPr id="67" name="Straight Connector 66"/>
              <p:cNvCxnSpPr/>
              <p:nvPr/>
            </p:nvCxnSpPr>
            <p:spPr>
              <a:xfrm>
                <a:off x="2778369" y="1350498"/>
                <a:ext cx="0" cy="1069145"/>
              </a:xfrm>
              <a:prstGeom prst="line">
                <a:avLst/>
              </a:prstGeom>
              <a:ln w="28575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 flipH="1">
                <a:off x="2771335" y="2419643"/>
                <a:ext cx="3446585" cy="0"/>
              </a:xfrm>
              <a:prstGeom prst="line">
                <a:avLst/>
              </a:prstGeom>
              <a:ln w="28575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 flipH="1">
                <a:off x="2771335" y="1807699"/>
                <a:ext cx="3446585" cy="0"/>
              </a:xfrm>
              <a:prstGeom prst="line">
                <a:avLst/>
              </a:prstGeom>
              <a:ln w="381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Freeform: Shape 74"/>
              <p:cNvSpPr/>
              <p:nvPr/>
            </p:nvSpPr>
            <p:spPr>
              <a:xfrm>
                <a:off x="2771334" y="1432751"/>
                <a:ext cx="3446581" cy="698588"/>
              </a:xfrm>
              <a:custGeom>
                <a:avLst/>
                <a:gdLst>
                  <a:gd name="connsiteX0" fmla="*/ 0 w 3376800"/>
                  <a:gd name="connsiteY0" fmla="*/ 93788 h 698588"/>
                  <a:gd name="connsiteX1" fmla="*/ 201600 w 3376800"/>
                  <a:gd name="connsiteY1" fmla="*/ 188 h 698588"/>
                  <a:gd name="connsiteX2" fmla="*/ 324000 w 3376800"/>
                  <a:gd name="connsiteY2" fmla="*/ 115388 h 698588"/>
                  <a:gd name="connsiteX3" fmla="*/ 648000 w 3376800"/>
                  <a:gd name="connsiteY3" fmla="*/ 93788 h 698588"/>
                  <a:gd name="connsiteX4" fmla="*/ 842400 w 3376800"/>
                  <a:gd name="connsiteY4" fmla="*/ 187388 h 698588"/>
                  <a:gd name="connsiteX5" fmla="*/ 1332000 w 3376800"/>
                  <a:gd name="connsiteY5" fmla="*/ 158588 h 698588"/>
                  <a:gd name="connsiteX6" fmla="*/ 1411200 w 3376800"/>
                  <a:gd name="connsiteY6" fmla="*/ 244988 h 698588"/>
                  <a:gd name="connsiteX7" fmla="*/ 1749600 w 3376800"/>
                  <a:gd name="connsiteY7" fmla="*/ 187388 h 698588"/>
                  <a:gd name="connsiteX8" fmla="*/ 1994400 w 3376800"/>
                  <a:gd name="connsiteY8" fmla="*/ 244988 h 698588"/>
                  <a:gd name="connsiteX9" fmla="*/ 2138400 w 3376800"/>
                  <a:gd name="connsiteY9" fmla="*/ 266588 h 698588"/>
                  <a:gd name="connsiteX10" fmla="*/ 2361600 w 3376800"/>
                  <a:gd name="connsiteY10" fmla="*/ 295388 h 698588"/>
                  <a:gd name="connsiteX11" fmla="*/ 2448000 w 3376800"/>
                  <a:gd name="connsiteY11" fmla="*/ 403388 h 698588"/>
                  <a:gd name="connsiteX12" fmla="*/ 2534400 w 3376800"/>
                  <a:gd name="connsiteY12" fmla="*/ 417788 h 698588"/>
                  <a:gd name="connsiteX13" fmla="*/ 2700000 w 3376800"/>
                  <a:gd name="connsiteY13" fmla="*/ 453788 h 698588"/>
                  <a:gd name="connsiteX14" fmla="*/ 2793600 w 3376800"/>
                  <a:gd name="connsiteY14" fmla="*/ 518588 h 698588"/>
                  <a:gd name="connsiteX15" fmla="*/ 3067200 w 3376800"/>
                  <a:gd name="connsiteY15" fmla="*/ 554588 h 698588"/>
                  <a:gd name="connsiteX16" fmla="*/ 3132000 w 3376800"/>
                  <a:gd name="connsiteY16" fmla="*/ 604988 h 698588"/>
                  <a:gd name="connsiteX17" fmla="*/ 3247200 w 3376800"/>
                  <a:gd name="connsiteY17" fmla="*/ 662588 h 698588"/>
                  <a:gd name="connsiteX18" fmla="*/ 3333600 w 3376800"/>
                  <a:gd name="connsiteY18" fmla="*/ 669788 h 698588"/>
                  <a:gd name="connsiteX19" fmla="*/ 3376800 w 3376800"/>
                  <a:gd name="connsiteY19" fmla="*/ 698588 h 6985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3376800" h="698588">
                    <a:moveTo>
                      <a:pt x="0" y="93788"/>
                    </a:moveTo>
                    <a:cubicBezTo>
                      <a:pt x="73800" y="45188"/>
                      <a:pt x="147600" y="-3412"/>
                      <a:pt x="201600" y="188"/>
                    </a:cubicBezTo>
                    <a:cubicBezTo>
                      <a:pt x="255600" y="3788"/>
                      <a:pt x="249600" y="99788"/>
                      <a:pt x="324000" y="115388"/>
                    </a:cubicBezTo>
                    <a:cubicBezTo>
                      <a:pt x="398400" y="130988"/>
                      <a:pt x="561600" y="81788"/>
                      <a:pt x="648000" y="93788"/>
                    </a:cubicBezTo>
                    <a:cubicBezTo>
                      <a:pt x="734400" y="105788"/>
                      <a:pt x="728400" y="176588"/>
                      <a:pt x="842400" y="187388"/>
                    </a:cubicBezTo>
                    <a:cubicBezTo>
                      <a:pt x="956400" y="198188"/>
                      <a:pt x="1237200" y="148988"/>
                      <a:pt x="1332000" y="158588"/>
                    </a:cubicBezTo>
                    <a:cubicBezTo>
                      <a:pt x="1426800" y="168188"/>
                      <a:pt x="1341600" y="240188"/>
                      <a:pt x="1411200" y="244988"/>
                    </a:cubicBezTo>
                    <a:cubicBezTo>
                      <a:pt x="1480800" y="249788"/>
                      <a:pt x="1652400" y="187388"/>
                      <a:pt x="1749600" y="187388"/>
                    </a:cubicBezTo>
                    <a:cubicBezTo>
                      <a:pt x="1846800" y="187388"/>
                      <a:pt x="1929600" y="231788"/>
                      <a:pt x="1994400" y="244988"/>
                    </a:cubicBezTo>
                    <a:cubicBezTo>
                      <a:pt x="2059200" y="258188"/>
                      <a:pt x="2077200" y="258188"/>
                      <a:pt x="2138400" y="266588"/>
                    </a:cubicBezTo>
                    <a:cubicBezTo>
                      <a:pt x="2199600" y="274988"/>
                      <a:pt x="2310000" y="272588"/>
                      <a:pt x="2361600" y="295388"/>
                    </a:cubicBezTo>
                    <a:cubicBezTo>
                      <a:pt x="2413200" y="318188"/>
                      <a:pt x="2419200" y="382988"/>
                      <a:pt x="2448000" y="403388"/>
                    </a:cubicBezTo>
                    <a:cubicBezTo>
                      <a:pt x="2476800" y="423788"/>
                      <a:pt x="2534400" y="417788"/>
                      <a:pt x="2534400" y="417788"/>
                    </a:cubicBezTo>
                    <a:cubicBezTo>
                      <a:pt x="2576400" y="426188"/>
                      <a:pt x="2656800" y="436988"/>
                      <a:pt x="2700000" y="453788"/>
                    </a:cubicBezTo>
                    <a:cubicBezTo>
                      <a:pt x="2743200" y="470588"/>
                      <a:pt x="2732400" y="501788"/>
                      <a:pt x="2793600" y="518588"/>
                    </a:cubicBezTo>
                    <a:cubicBezTo>
                      <a:pt x="2854800" y="535388"/>
                      <a:pt x="3010800" y="540188"/>
                      <a:pt x="3067200" y="554588"/>
                    </a:cubicBezTo>
                    <a:cubicBezTo>
                      <a:pt x="3123600" y="568988"/>
                      <a:pt x="3102000" y="586988"/>
                      <a:pt x="3132000" y="604988"/>
                    </a:cubicBezTo>
                    <a:cubicBezTo>
                      <a:pt x="3162000" y="622988"/>
                      <a:pt x="3213600" y="651788"/>
                      <a:pt x="3247200" y="662588"/>
                    </a:cubicBezTo>
                    <a:cubicBezTo>
                      <a:pt x="3280800" y="673388"/>
                      <a:pt x="3312000" y="663788"/>
                      <a:pt x="3333600" y="669788"/>
                    </a:cubicBezTo>
                    <a:cubicBezTo>
                      <a:pt x="3355200" y="675788"/>
                      <a:pt x="3366000" y="687188"/>
                      <a:pt x="3376800" y="698588"/>
                    </a:cubicBezTo>
                  </a:path>
                </a:pathLst>
              </a:custGeom>
              <a:no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+mj-lt"/>
                </a:endParaRPr>
              </a:p>
            </p:txBody>
          </p:sp>
        </p:grpSp>
        <p:sp>
          <p:nvSpPr>
            <p:cNvPr id="88" name="Rectangle 87"/>
            <p:cNvSpPr/>
            <p:nvPr/>
          </p:nvSpPr>
          <p:spPr>
            <a:xfrm>
              <a:off x="5076620" y="1799668"/>
              <a:ext cx="445141" cy="323281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  <a:cs typeface="+mj-lt"/>
              </a:endParaRPr>
            </a:p>
          </p:txBody>
        </p:sp>
      </p:grpSp>
      <p:cxnSp>
        <p:nvCxnSpPr>
          <p:cNvPr id="89" name="Straight Arrow Connector 88"/>
          <p:cNvCxnSpPr/>
          <p:nvPr/>
        </p:nvCxnSpPr>
        <p:spPr>
          <a:xfrm>
            <a:off x="4700355" y="2297866"/>
            <a:ext cx="507523" cy="427261"/>
          </a:xfrm>
          <a:prstGeom prst="straightConnector1">
            <a:avLst/>
          </a:prstGeom>
          <a:ln w="57150">
            <a:solidFill>
              <a:schemeClr val="accent4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 flipH="1">
            <a:off x="6687332" y="2440745"/>
            <a:ext cx="517711" cy="397244"/>
          </a:xfrm>
          <a:prstGeom prst="straightConnector1">
            <a:avLst/>
          </a:prstGeom>
          <a:ln w="57150">
            <a:solidFill>
              <a:schemeClr val="accent4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 flipV="1">
            <a:off x="4800232" y="3507064"/>
            <a:ext cx="451101" cy="346014"/>
          </a:xfrm>
          <a:prstGeom prst="straightConnector1">
            <a:avLst/>
          </a:prstGeom>
          <a:ln w="57150">
            <a:solidFill>
              <a:schemeClr val="accent4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8" name="Group 117"/>
          <p:cNvGrpSpPr/>
          <p:nvPr/>
        </p:nvGrpSpPr>
        <p:grpSpPr>
          <a:xfrm>
            <a:off x="7331103" y="141172"/>
            <a:ext cx="914400" cy="914400"/>
            <a:chOff x="7331103" y="141172"/>
            <a:chExt cx="914400" cy="914400"/>
          </a:xfrm>
        </p:grpSpPr>
        <p:grpSp>
          <p:nvGrpSpPr>
            <p:cNvPr id="92" name="Group 91"/>
            <p:cNvGrpSpPr/>
            <p:nvPr/>
          </p:nvGrpSpPr>
          <p:grpSpPr>
            <a:xfrm>
              <a:off x="7331103" y="141172"/>
              <a:ext cx="914400" cy="914400"/>
              <a:chOff x="388697" y="2188023"/>
              <a:chExt cx="1695840" cy="1816343"/>
            </a:xfrm>
          </p:grpSpPr>
          <p:grpSp>
            <p:nvGrpSpPr>
              <p:cNvPr id="93" name="Group 92"/>
              <p:cNvGrpSpPr/>
              <p:nvPr/>
            </p:nvGrpSpPr>
            <p:grpSpPr>
              <a:xfrm>
                <a:off x="1190898" y="3138427"/>
                <a:ext cx="58419" cy="768220"/>
                <a:chOff x="1190898" y="3138427"/>
                <a:chExt cx="58419" cy="768220"/>
              </a:xfrm>
            </p:grpSpPr>
            <p:cxnSp>
              <p:nvCxnSpPr>
                <p:cNvPr id="111" name="Connector: Curved 110"/>
                <p:cNvCxnSpPr>
                  <a:stCxn id="98" idx="1"/>
                  <a:endCxn id="99" idx="1"/>
                </p:cNvCxnSpPr>
                <p:nvPr/>
              </p:nvCxnSpPr>
              <p:spPr>
                <a:xfrm rot="10800000">
                  <a:off x="1190898" y="3138427"/>
                  <a:ext cx="12700" cy="768220"/>
                </a:xfrm>
                <a:prstGeom prst="curvedConnector3">
                  <a:avLst>
                    <a:gd name="adj1" fmla="val 2950000"/>
                  </a:avLst>
                </a:prstGeom>
                <a:ln w="19050">
                  <a:solidFill>
                    <a:schemeClr val="accent5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Connector: Curved 111"/>
                <p:cNvCxnSpPr>
                  <a:stCxn id="99" idx="3"/>
                  <a:endCxn id="98" idx="3"/>
                </p:cNvCxnSpPr>
                <p:nvPr/>
              </p:nvCxnSpPr>
              <p:spPr>
                <a:xfrm>
                  <a:off x="1236617" y="3138427"/>
                  <a:ext cx="12700" cy="768220"/>
                </a:xfrm>
                <a:prstGeom prst="curvedConnector3">
                  <a:avLst>
                    <a:gd name="adj1" fmla="val 3000000"/>
                  </a:avLst>
                </a:prstGeom>
                <a:ln w="19050">
                  <a:solidFill>
                    <a:schemeClr val="accent5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4" name="Group 93"/>
              <p:cNvGrpSpPr/>
              <p:nvPr/>
            </p:nvGrpSpPr>
            <p:grpSpPr>
              <a:xfrm>
                <a:off x="1190898" y="2692608"/>
                <a:ext cx="58419" cy="1311758"/>
                <a:chOff x="5889186" y="1248788"/>
                <a:chExt cx="58419" cy="1311758"/>
              </a:xfrm>
            </p:grpSpPr>
            <p:cxnSp>
              <p:nvCxnSpPr>
                <p:cNvPr id="107" name="Connector: Curved 106"/>
                <p:cNvCxnSpPr>
                  <a:stCxn id="109" idx="1"/>
                  <a:endCxn id="110" idx="1"/>
                </p:cNvCxnSpPr>
                <p:nvPr/>
              </p:nvCxnSpPr>
              <p:spPr>
                <a:xfrm rot="10800000">
                  <a:off x="5889186" y="1346507"/>
                  <a:ext cx="12700" cy="1116320"/>
                </a:xfrm>
                <a:prstGeom prst="curvedConnector3">
                  <a:avLst>
                    <a:gd name="adj1" fmla="val 4300000"/>
                  </a:avLst>
                </a:prstGeom>
                <a:ln w="19050">
                  <a:solidFill>
                    <a:schemeClr val="accent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Connector: Curved 107"/>
                <p:cNvCxnSpPr>
                  <a:stCxn id="110" idx="3"/>
                  <a:endCxn id="109" idx="3"/>
                </p:cNvCxnSpPr>
                <p:nvPr/>
              </p:nvCxnSpPr>
              <p:spPr>
                <a:xfrm>
                  <a:off x="5934905" y="1346507"/>
                  <a:ext cx="12700" cy="1116320"/>
                </a:xfrm>
                <a:prstGeom prst="curvedConnector3">
                  <a:avLst>
                    <a:gd name="adj1" fmla="val 4300000"/>
                  </a:avLst>
                </a:prstGeom>
                <a:ln w="19050">
                  <a:solidFill>
                    <a:schemeClr val="accent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9" name="Google Shape;898;p88"/>
                <p:cNvSpPr txBox="1"/>
                <p:nvPr/>
              </p:nvSpPr>
              <p:spPr>
                <a:xfrm>
                  <a:off x="5889186" y="2365108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  <p:sp>
              <p:nvSpPr>
                <p:cNvPr id="110" name="Google Shape;898;p88"/>
                <p:cNvSpPr txBox="1"/>
                <p:nvPr/>
              </p:nvSpPr>
              <p:spPr>
                <a:xfrm>
                  <a:off x="5889186" y="1248788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</p:grpSp>
          <p:sp>
            <p:nvSpPr>
              <p:cNvPr id="95" name="Oval 94"/>
              <p:cNvSpPr/>
              <p:nvPr/>
            </p:nvSpPr>
            <p:spPr>
              <a:xfrm>
                <a:off x="388697" y="2188023"/>
                <a:ext cx="1695840" cy="1807446"/>
              </a:xfrm>
              <a:prstGeom prst="ellipse">
                <a:avLst/>
              </a:prstGeom>
              <a:solidFill>
                <a:schemeClr val="bg1">
                  <a:alpha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+mj-lt"/>
                </a:endParaRPr>
              </a:p>
            </p:txBody>
          </p:sp>
          <p:grpSp>
            <p:nvGrpSpPr>
              <p:cNvPr id="96" name="Group 95"/>
              <p:cNvGrpSpPr/>
              <p:nvPr/>
            </p:nvGrpSpPr>
            <p:grpSpPr>
              <a:xfrm>
                <a:off x="1190898" y="2188023"/>
                <a:ext cx="58419" cy="1816343"/>
                <a:chOff x="7482841" y="2111311"/>
                <a:chExt cx="58419" cy="1816343"/>
              </a:xfrm>
            </p:grpSpPr>
            <p:cxnSp>
              <p:nvCxnSpPr>
                <p:cNvPr id="100" name="Connector: Curved 99"/>
                <p:cNvCxnSpPr>
                  <a:stCxn id="105" idx="1"/>
                  <a:endCxn id="106" idx="1"/>
                </p:cNvCxnSpPr>
                <p:nvPr/>
              </p:nvCxnSpPr>
              <p:spPr>
                <a:xfrm rot="10800000">
                  <a:off x="7482841" y="2209031"/>
                  <a:ext cx="12700" cy="1620905"/>
                </a:xfrm>
                <a:prstGeom prst="curvedConnector3">
                  <a:avLst>
                    <a:gd name="adj1" fmla="val 5850000"/>
                  </a:avLst>
                </a:prstGeom>
                <a:ln w="19050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Connector: Curved 102"/>
                <p:cNvCxnSpPr>
                  <a:stCxn id="106" idx="3"/>
                  <a:endCxn id="105" idx="3"/>
                </p:cNvCxnSpPr>
                <p:nvPr/>
              </p:nvCxnSpPr>
              <p:spPr>
                <a:xfrm>
                  <a:off x="7528560" y="2209030"/>
                  <a:ext cx="12700" cy="1620905"/>
                </a:xfrm>
                <a:prstGeom prst="curvedConnector3">
                  <a:avLst>
                    <a:gd name="adj1" fmla="val 6300000"/>
                  </a:avLst>
                </a:prstGeom>
                <a:ln w="19050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5" name="Google Shape;898;p88"/>
                <p:cNvSpPr txBox="1"/>
                <p:nvPr/>
              </p:nvSpPr>
              <p:spPr>
                <a:xfrm>
                  <a:off x="7482841" y="3732216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  <p:sp>
              <p:nvSpPr>
                <p:cNvPr id="106" name="Google Shape;898;p88"/>
                <p:cNvSpPr txBox="1"/>
                <p:nvPr/>
              </p:nvSpPr>
              <p:spPr>
                <a:xfrm>
                  <a:off x="7482841" y="2111311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</p:grpSp>
          <p:grpSp>
            <p:nvGrpSpPr>
              <p:cNvPr id="97" name="Group 96"/>
              <p:cNvGrpSpPr/>
              <p:nvPr/>
            </p:nvGrpSpPr>
            <p:grpSpPr>
              <a:xfrm>
                <a:off x="1190898" y="3040708"/>
                <a:ext cx="45719" cy="963658"/>
                <a:chOff x="5501641" y="2963996"/>
                <a:chExt cx="45719" cy="963658"/>
              </a:xfrm>
            </p:grpSpPr>
            <p:sp>
              <p:nvSpPr>
                <p:cNvPr id="98" name="Google Shape;898;p88"/>
                <p:cNvSpPr txBox="1"/>
                <p:nvPr/>
              </p:nvSpPr>
              <p:spPr>
                <a:xfrm>
                  <a:off x="5501641" y="3732216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  <p:sp>
              <p:nvSpPr>
                <p:cNvPr id="99" name="Google Shape;898;p88"/>
                <p:cNvSpPr txBox="1"/>
                <p:nvPr/>
              </p:nvSpPr>
              <p:spPr>
                <a:xfrm>
                  <a:off x="5501641" y="2963996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</p:grpSp>
        </p:grpSp>
        <p:sp>
          <p:nvSpPr>
            <p:cNvPr id="113" name="Google Shape;898;p88"/>
            <p:cNvSpPr txBox="1"/>
            <p:nvPr/>
          </p:nvSpPr>
          <p:spPr>
            <a:xfrm>
              <a:off x="7436418" y="279815"/>
              <a:ext cx="668161" cy="1069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4" tIns="9144" rIns="9144" bIns="9144" anchor="t" anchorCtr="0">
              <a:spAutoFit/>
            </a:bodyPr>
            <a:lstStyle/>
            <a:p>
              <a:pPr marR="0" lvl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500" b="1" dirty="0">
                  <a:solidFill>
                    <a:schemeClr val="accent4"/>
                  </a:solidFill>
                  <a:latin typeface="+mj-lt"/>
                  <a:ea typeface="Montserrat"/>
                  <a:cs typeface="+mj-lt"/>
                  <a:sym typeface="Montserrat"/>
                </a:rPr>
                <a:t>Maintain</a:t>
              </a:r>
              <a:endParaRPr lang="en-US" sz="500" b="1" dirty="0">
                <a:solidFill>
                  <a:schemeClr val="accent4"/>
                </a:solidFill>
                <a:latin typeface="+mj-lt"/>
                <a:ea typeface="Montserrat"/>
                <a:cs typeface="+mj-lt"/>
                <a:sym typeface="Montserrat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7149043" y="3831695"/>
            <a:ext cx="1150707" cy="514879"/>
            <a:chOff x="7363540" y="3321617"/>
            <a:chExt cx="1150707" cy="514879"/>
          </a:xfrm>
        </p:grpSpPr>
        <p:pic>
          <p:nvPicPr>
            <p:cNvPr id="114" name="Graphic 113" descr="Thumbs up sign with solid fill"/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363540" y="3322258"/>
              <a:ext cx="514238" cy="514238"/>
            </a:xfrm>
            <a:prstGeom prst="rect">
              <a:avLst/>
            </a:prstGeom>
          </p:spPr>
        </p:pic>
        <p:pic>
          <p:nvPicPr>
            <p:cNvPr id="115" name="Graphic 114" descr="Thumbs Down with solid fill"/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8000009" y="3321617"/>
              <a:ext cx="514238" cy="514238"/>
            </a:xfrm>
            <a:prstGeom prst="rect">
              <a:avLst/>
            </a:prstGeom>
          </p:spPr>
        </p:pic>
        <p:cxnSp>
          <p:nvCxnSpPr>
            <p:cNvPr id="116" name="Straight Connector 115"/>
            <p:cNvCxnSpPr/>
            <p:nvPr/>
          </p:nvCxnSpPr>
          <p:spPr>
            <a:xfrm flipH="1">
              <a:off x="7877778" y="3324697"/>
              <a:ext cx="142192" cy="423505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7" name="Straight Arrow Connector 116"/>
          <p:cNvCxnSpPr/>
          <p:nvPr/>
        </p:nvCxnSpPr>
        <p:spPr>
          <a:xfrm flipH="1" flipV="1">
            <a:off x="6687332" y="3463184"/>
            <a:ext cx="517711" cy="350522"/>
          </a:xfrm>
          <a:prstGeom prst="straightConnector1">
            <a:avLst/>
          </a:prstGeom>
          <a:ln w="57150">
            <a:solidFill>
              <a:schemeClr val="accent4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fade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93100" y="420575"/>
            <a:ext cx="8181300" cy="502800"/>
          </a:xfrm>
        </p:spPr>
        <p:txBody>
          <a:bodyPr/>
          <a:lstStyle/>
          <a:p>
            <a:r>
              <a:rPr lang="en-US" dirty="0"/>
              <a:t>Who’s responsibility is it?</a:t>
            </a:r>
            <a:endParaRPr lang="en-US" dirty="0"/>
          </a:p>
        </p:txBody>
      </p:sp>
    </p:spTree>
  </p:cSld>
  <p:clrMapOvr>
    <a:masterClrMapping/>
  </p:clrMapOvr>
  <p:transition spd="med">
    <p:fade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93100" y="420575"/>
            <a:ext cx="8181300" cy="502800"/>
          </a:xfrm>
        </p:spPr>
        <p:txBody>
          <a:bodyPr/>
          <a:lstStyle/>
          <a:p>
            <a:r>
              <a:rPr lang="en-US" dirty="0"/>
              <a:t>Who’s responsibility is it?</a:t>
            </a:r>
            <a:endParaRPr lang="en-US" dirty="0"/>
          </a:p>
        </p:txBody>
      </p:sp>
      <p:sp>
        <p:nvSpPr>
          <p:cNvPr id="25" name="Google Shape;898;p88"/>
          <p:cNvSpPr txBox="1"/>
          <p:nvPr/>
        </p:nvSpPr>
        <p:spPr>
          <a:xfrm>
            <a:off x="4199206" y="1479022"/>
            <a:ext cx="4463443" cy="443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marR="0"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It is the role of the </a:t>
            </a:r>
            <a:r>
              <a:rPr lang="en-US" sz="1200" b="1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data scientist </a:t>
            </a:r>
            <a:r>
              <a:rPr lang="en-US" sz="12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to </a:t>
            </a:r>
            <a:r>
              <a:rPr lang="en-US" sz="1200" b="1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deliver</a:t>
            </a:r>
            <a:r>
              <a:rPr lang="en-US" sz="12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 trained and optimized </a:t>
            </a:r>
            <a:r>
              <a:rPr lang="en-US" sz="1200" b="1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models</a:t>
            </a:r>
            <a:r>
              <a:rPr lang="en-US" sz="12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. </a:t>
            </a:r>
            <a:endParaRPr lang="en-US" sz="12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sp>
        <p:nvSpPr>
          <p:cNvPr id="87" name="Google Shape;898;p88"/>
          <p:cNvSpPr txBox="1"/>
          <p:nvPr/>
        </p:nvSpPr>
        <p:spPr>
          <a:xfrm>
            <a:off x="2118292" y="1479022"/>
            <a:ext cx="1884617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marL="285750" marR="0" lvl="0" indent="-2857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80604020202020204" pitchFamily="34" charset="0"/>
              <a:buChar char="•"/>
            </a:pPr>
            <a:r>
              <a:rPr lang="en-US" sz="12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Data Scientist</a:t>
            </a:r>
            <a:endParaRPr lang="en-US" sz="12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sp>
        <p:nvSpPr>
          <p:cNvPr id="88" name="Google Shape;898;p88"/>
          <p:cNvSpPr txBox="1"/>
          <p:nvPr/>
        </p:nvSpPr>
        <p:spPr>
          <a:xfrm>
            <a:off x="803668" y="1479022"/>
            <a:ext cx="1118328" cy="337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chemeClr val="accent5"/>
                </a:solidFill>
                <a:latin typeface="+mj-lt"/>
                <a:ea typeface="Montserrat"/>
                <a:cs typeface="+mj-lt"/>
                <a:sym typeface="Montserrat"/>
              </a:rPr>
              <a:t>Build</a:t>
            </a:r>
            <a:endParaRPr lang="en-US" sz="1800" dirty="0">
              <a:solidFill>
                <a:schemeClr val="accent5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sp>
        <p:nvSpPr>
          <p:cNvPr id="89" name="Google Shape;898;p88"/>
          <p:cNvSpPr txBox="1"/>
          <p:nvPr/>
        </p:nvSpPr>
        <p:spPr>
          <a:xfrm>
            <a:off x="803668" y="2129389"/>
            <a:ext cx="1118328" cy="337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chemeClr val="accent1"/>
                </a:solidFill>
                <a:latin typeface="+mj-lt"/>
                <a:ea typeface="Montserrat"/>
                <a:cs typeface="+mj-lt"/>
                <a:sym typeface="Montserrat"/>
              </a:rPr>
              <a:t>Serve</a:t>
            </a:r>
            <a:endParaRPr lang="en-US" sz="1800" dirty="0">
              <a:solidFill>
                <a:schemeClr val="accent1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sp>
        <p:nvSpPr>
          <p:cNvPr id="90" name="Google Shape;898;p88"/>
          <p:cNvSpPr txBox="1"/>
          <p:nvPr/>
        </p:nvSpPr>
        <p:spPr>
          <a:xfrm>
            <a:off x="803668" y="3641789"/>
            <a:ext cx="1118328" cy="337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chemeClr val="accent4"/>
                </a:solidFill>
                <a:latin typeface="+mj-lt"/>
                <a:ea typeface="Montserrat"/>
                <a:cs typeface="+mj-lt"/>
                <a:sym typeface="Montserrat"/>
              </a:rPr>
              <a:t>Maintain</a:t>
            </a:r>
            <a:endParaRPr lang="en-US" sz="1800" dirty="0">
              <a:solidFill>
                <a:schemeClr val="accent4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sp>
        <p:nvSpPr>
          <p:cNvPr id="91" name="Google Shape;898;p88"/>
          <p:cNvSpPr txBox="1"/>
          <p:nvPr/>
        </p:nvSpPr>
        <p:spPr>
          <a:xfrm>
            <a:off x="2118292" y="2129389"/>
            <a:ext cx="1884617" cy="443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marL="285750" marR="0" lvl="0" indent="-2857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80604020202020204" pitchFamily="34" charset="0"/>
              <a:buChar char="•"/>
            </a:pPr>
            <a:r>
              <a:rPr lang="en-US" sz="12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ML Engineer</a:t>
            </a:r>
            <a:endParaRPr lang="en-US" sz="12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  <a:p>
            <a:pPr marL="285750" marR="0" lvl="0" indent="-2857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80604020202020204" pitchFamily="34" charset="0"/>
              <a:buChar char="•"/>
            </a:pPr>
            <a:r>
              <a:rPr lang="en-US" sz="12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Software Developer</a:t>
            </a:r>
            <a:endParaRPr lang="en-US" sz="12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sp>
        <p:nvSpPr>
          <p:cNvPr id="92" name="Google Shape;898;p88"/>
          <p:cNvSpPr txBox="1"/>
          <p:nvPr/>
        </p:nvSpPr>
        <p:spPr>
          <a:xfrm>
            <a:off x="2118292" y="3641789"/>
            <a:ext cx="1884617" cy="655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marL="285750" marR="0" lvl="0" indent="-2857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80604020202020204" pitchFamily="34" charset="0"/>
              <a:buChar char="•"/>
            </a:pPr>
            <a:r>
              <a:rPr lang="en-US" sz="12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ML Engineer</a:t>
            </a:r>
            <a:endParaRPr lang="en-US" sz="12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  <a:p>
            <a:pPr marL="285750" marR="0" lvl="0" indent="-2857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80604020202020204" pitchFamily="34" charset="0"/>
              <a:buChar char="•"/>
            </a:pPr>
            <a:r>
              <a:rPr lang="en-US" sz="12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Data Scientist</a:t>
            </a:r>
            <a:endParaRPr lang="en-US" sz="12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  <a:p>
            <a:pPr marL="285750" marR="0" lvl="0" indent="-2857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80604020202020204" pitchFamily="34" charset="0"/>
              <a:buChar char="•"/>
            </a:pPr>
            <a:r>
              <a:rPr lang="en-US" sz="12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Stakeholder</a:t>
            </a:r>
            <a:endParaRPr lang="en-US" sz="12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sp>
        <p:nvSpPr>
          <p:cNvPr id="93" name="Google Shape;898;p88"/>
          <p:cNvSpPr txBox="1"/>
          <p:nvPr/>
        </p:nvSpPr>
        <p:spPr>
          <a:xfrm>
            <a:off x="4199206" y="2129389"/>
            <a:ext cx="4463443" cy="1292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marR="0"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The</a:t>
            </a:r>
            <a:r>
              <a:rPr lang="en-US" sz="1200" b="1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 machine learning engineer </a:t>
            </a:r>
            <a:r>
              <a:rPr lang="en-US" sz="12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arguably has the most difficult job: </a:t>
            </a:r>
            <a:r>
              <a:rPr lang="en-US" sz="1200" b="1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putting</a:t>
            </a:r>
            <a:r>
              <a:rPr lang="en-US" sz="12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 a </a:t>
            </a:r>
            <a:r>
              <a:rPr lang="en-US" sz="1200" b="1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model</a:t>
            </a:r>
            <a:r>
              <a:rPr lang="en-US" sz="12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 </a:t>
            </a:r>
            <a:r>
              <a:rPr lang="en-US" sz="1200" b="1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into</a:t>
            </a:r>
            <a:r>
              <a:rPr lang="en-US" sz="12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 </a:t>
            </a:r>
            <a:r>
              <a:rPr lang="en-US" sz="1200" b="1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production</a:t>
            </a:r>
            <a:r>
              <a:rPr lang="en-US" sz="12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. Often, they will work alongside software developers/engineers to achieve this. A </a:t>
            </a:r>
            <a:r>
              <a:rPr lang="en-US" sz="1200" b="1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common mistake </a:t>
            </a:r>
            <a:r>
              <a:rPr lang="en-US" sz="12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organizations make is hiring </a:t>
            </a:r>
            <a:r>
              <a:rPr lang="en-US" sz="1200" b="1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too many data scientist</a:t>
            </a:r>
            <a:r>
              <a:rPr lang="en-US" sz="12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, and</a:t>
            </a:r>
            <a:r>
              <a:rPr lang="en-US" sz="1200" b="1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 too few ML engineers. </a:t>
            </a:r>
            <a:endParaRPr lang="en-US" sz="1200" b="1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sp>
        <p:nvSpPr>
          <p:cNvPr id="134" name="Google Shape;898;p88"/>
          <p:cNvSpPr txBox="1"/>
          <p:nvPr/>
        </p:nvSpPr>
        <p:spPr>
          <a:xfrm>
            <a:off x="4199206" y="3641789"/>
            <a:ext cx="4463443" cy="443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marR="0"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Maintenance is a coordinated effort between the ML engineer, data scientist, and stakeholder. </a:t>
            </a:r>
            <a:endParaRPr lang="en-US" sz="12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cxnSp>
        <p:nvCxnSpPr>
          <p:cNvPr id="135" name="Straight Connector 134"/>
          <p:cNvCxnSpPr/>
          <p:nvPr/>
        </p:nvCxnSpPr>
        <p:spPr>
          <a:xfrm>
            <a:off x="803668" y="2005275"/>
            <a:ext cx="7870731" cy="0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>
            <a:off x="803668" y="3538653"/>
            <a:ext cx="7870731" cy="0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s 1"/>
          <p:cNvSpPr/>
          <p:nvPr/>
        </p:nvSpPr>
        <p:spPr>
          <a:xfrm>
            <a:off x="547370" y="1351915"/>
            <a:ext cx="8347075" cy="205994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  <p:transition spd="med">
    <p:fade/>
  </p:transition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64;p72"/>
          <p:cNvSpPr txBox="1"/>
          <p:nvPr/>
        </p:nvSpPr>
        <p:spPr>
          <a:xfrm>
            <a:off x="362150" y="2340900"/>
            <a:ext cx="5793000" cy="513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dirty="0">
                <a:solidFill>
                  <a:srgbClr val="F3F3F3"/>
                </a:solidFill>
                <a:latin typeface="+mj-lt"/>
                <a:ea typeface="Montserrat Medium"/>
                <a:cs typeface="+mj-lt"/>
                <a:sym typeface="Montserrat Medium"/>
              </a:rPr>
              <a:t>Serve Step</a:t>
            </a:r>
            <a:endParaRPr lang="en-GB" sz="2400" dirty="0">
              <a:solidFill>
                <a:srgbClr val="F3F3F3"/>
              </a:solidFill>
              <a:latin typeface="+mj-lt"/>
              <a:ea typeface="Montserrat Medium"/>
              <a:cs typeface="+mj-lt"/>
              <a:sym typeface="Montserrat Medium"/>
            </a:endParaRPr>
          </a:p>
        </p:txBody>
      </p:sp>
    </p:spTree>
  </p:cSld>
  <p:clrMapOvr>
    <a:masterClrMapping/>
  </p:clrMapOvr>
  <p:transition spd="med">
    <p:fade/>
  </p:transition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93100" y="420575"/>
            <a:ext cx="8181300" cy="502800"/>
          </a:xfrm>
        </p:spPr>
        <p:txBody>
          <a:bodyPr/>
          <a:lstStyle/>
          <a:p>
            <a:r>
              <a:rPr lang="en-US" dirty="0"/>
              <a:t>Serve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7331103" y="141172"/>
            <a:ext cx="914400" cy="914400"/>
            <a:chOff x="7331103" y="141172"/>
            <a:chExt cx="914400" cy="914400"/>
          </a:xfrm>
        </p:grpSpPr>
        <p:grpSp>
          <p:nvGrpSpPr>
            <p:cNvPr id="28" name="Group 27"/>
            <p:cNvGrpSpPr/>
            <p:nvPr/>
          </p:nvGrpSpPr>
          <p:grpSpPr>
            <a:xfrm>
              <a:off x="7331103" y="141172"/>
              <a:ext cx="914400" cy="914400"/>
              <a:chOff x="2941984" y="2188023"/>
              <a:chExt cx="1695840" cy="1816343"/>
            </a:xfrm>
          </p:grpSpPr>
          <p:grpSp>
            <p:nvGrpSpPr>
              <p:cNvPr id="29" name="Group 28"/>
              <p:cNvGrpSpPr/>
              <p:nvPr/>
            </p:nvGrpSpPr>
            <p:grpSpPr>
              <a:xfrm>
                <a:off x="3744185" y="3138427"/>
                <a:ext cx="58419" cy="768220"/>
                <a:chOff x="1190898" y="3138427"/>
                <a:chExt cx="58419" cy="768220"/>
              </a:xfrm>
            </p:grpSpPr>
            <p:cxnSp>
              <p:nvCxnSpPr>
                <p:cNvPr id="44" name="Connector: Curved 43"/>
                <p:cNvCxnSpPr>
                  <a:stCxn id="34" idx="1"/>
                  <a:endCxn id="35" idx="1"/>
                </p:cNvCxnSpPr>
                <p:nvPr/>
              </p:nvCxnSpPr>
              <p:spPr>
                <a:xfrm rot="10800000">
                  <a:off x="1190898" y="3138427"/>
                  <a:ext cx="12700" cy="768220"/>
                </a:xfrm>
                <a:prstGeom prst="curvedConnector3">
                  <a:avLst>
                    <a:gd name="adj1" fmla="val 2950000"/>
                  </a:avLst>
                </a:prstGeom>
                <a:ln w="19050">
                  <a:solidFill>
                    <a:schemeClr val="accent5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Connector: Curved 44"/>
                <p:cNvCxnSpPr>
                  <a:stCxn id="35" idx="3"/>
                  <a:endCxn id="34" idx="3"/>
                </p:cNvCxnSpPr>
                <p:nvPr/>
              </p:nvCxnSpPr>
              <p:spPr>
                <a:xfrm>
                  <a:off x="1236617" y="3138427"/>
                  <a:ext cx="12700" cy="768220"/>
                </a:xfrm>
                <a:prstGeom prst="curvedConnector3">
                  <a:avLst>
                    <a:gd name="adj1" fmla="val 3000000"/>
                  </a:avLst>
                </a:prstGeom>
                <a:ln w="19050">
                  <a:solidFill>
                    <a:schemeClr val="accent5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0" name="Group 29"/>
              <p:cNvGrpSpPr/>
              <p:nvPr/>
            </p:nvGrpSpPr>
            <p:grpSpPr>
              <a:xfrm>
                <a:off x="3744185" y="2188023"/>
                <a:ext cx="58419" cy="1816343"/>
                <a:chOff x="7482841" y="2111311"/>
                <a:chExt cx="58419" cy="1816343"/>
              </a:xfrm>
            </p:grpSpPr>
            <p:cxnSp>
              <p:nvCxnSpPr>
                <p:cNvPr id="40" name="Connector: Curved 39"/>
                <p:cNvCxnSpPr>
                  <a:stCxn id="42" idx="1"/>
                  <a:endCxn id="43" idx="1"/>
                </p:cNvCxnSpPr>
                <p:nvPr/>
              </p:nvCxnSpPr>
              <p:spPr>
                <a:xfrm rot="10800000">
                  <a:off x="7482841" y="2209031"/>
                  <a:ext cx="12700" cy="1620905"/>
                </a:xfrm>
                <a:prstGeom prst="curvedConnector3">
                  <a:avLst>
                    <a:gd name="adj1" fmla="val 5850000"/>
                  </a:avLst>
                </a:prstGeom>
                <a:ln w="19050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nector: Curved 40"/>
                <p:cNvCxnSpPr>
                  <a:stCxn id="43" idx="3"/>
                  <a:endCxn id="42" idx="3"/>
                </p:cNvCxnSpPr>
                <p:nvPr/>
              </p:nvCxnSpPr>
              <p:spPr>
                <a:xfrm>
                  <a:off x="7528560" y="2209030"/>
                  <a:ext cx="12700" cy="1620905"/>
                </a:xfrm>
                <a:prstGeom prst="curvedConnector3">
                  <a:avLst>
                    <a:gd name="adj1" fmla="val 6300000"/>
                  </a:avLst>
                </a:prstGeom>
                <a:ln w="19050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2" name="Google Shape;898;p88"/>
                <p:cNvSpPr txBox="1"/>
                <p:nvPr/>
              </p:nvSpPr>
              <p:spPr>
                <a:xfrm>
                  <a:off x="7482841" y="3732216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  <p:sp>
              <p:nvSpPr>
                <p:cNvPr id="43" name="Google Shape;898;p88"/>
                <p:cNvSpPr txBox="1"/>
                <p:nvPr/>
              </p:nvSpPr>
              <p:spPr>
                <a:xfrm>
                  <a:off x="7482841" y="2111311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</p:grpSp>
          <p:sp>
            <p:nvSpPr>
              <p:cNvPr id="31" name="Oval 30"/>
              <p:cNvSpPr/>
              <p:nvPr/>
            </p:nvSpPr>
            <p:spPr>
              <a:xfrm>
                <a:off x="2941984" y="2188023"/>
                <a:ext cx="1695840" cy="1807446"/>
              </a:xfrm>
              <a:prstGeom prst="ellipse">
                <a:avLst/>
              </a:prstGeom>
              <a:solidFill>
                <a:schemeClr val="bg1">
                  <a:alpha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+mj-lt"/>
                </a:endParaRPr>
              </a:p>
            </p:txBody>
          </p:sp>
          <p:grpSp>
            <p:nvGrpSpPr>
              <p:cNvPr id="32" name="Group 31"/>
              <p:cNvGrpSpPr/>
              <p:nvPr/>
            </p:nvGrpSpPr>
            <p:grpSpPr>
              <a:xfrm>
                <a:off x="3744185" y="2692608"/>
                <a:ext cx="58419" cy="1311758"/>
                <a:chOff x="5889186" y="1248788"/>
                <a:chExt cx="58419" cy="1311758"/>
              </a:xfrm>
            </p:grpSpPr>
            <p:cxnSp>
              <p:nvCxnSpPr>
                <p:cNvPr id="36" name="Connector: Curved 35"/>
                <p:cNvCxnSpPr>
                  <a:stCxn id="38" idx="1"/>
                  <a:endCxn id="39" idx="1"/>
                </p:cNvCxnSpPr>
                <p:nvPr/>
              </p:nvCxnSpPr>
              <p:spPr>
                <a:xfrm rot="10800000">
                  <a:off x="5889186" y="1346507"/>
                  <a:ext cx="12700" cy="1116320"/>
                </a:xfrm>
                <a:prstGeom prst="curvedConnector3">
                  <a:avLst>
                    <a:gd name="adj1" fmla="val 4300000"/>
                  </a:avLst>
                </a:prstGeom>
                <a:ln w="19050">
                  <a:solidFill>
                    <a:schemeClr val="accent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Connector: Curved 36"/>
                <p:cNvCxnSpPr>
                  <a:stCxn id="39" idx="3"/>
                  <a:endCxn id="38" idx="3"/>
                </p:cNvCxnSpPr>
                <p:nvPr/>
              </p:nvCxnSpPr>
              <p:spPr>
                <a:xfrm>
                  <a:off x="5934905" y="1346507"/>
                  <a:ext cx="12700" cy="1116320"/>
                </a:xfrm>
                <a:prstGeom prst="curvedConnector3">
                  <a:avLst>
                    <a:gd name="adj1" fmla="val 4300000"/>
                  </a:avLst>
                </a:prstGeom>
                <a:ln w="19050">
                  <a:solidFill>
                    <a:schemeClr val="accent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8" name="Google Shape;898;p88"/>
                <p:cNvSpPr txBox="1"/>
                <p:nvPr/>
              </p:nvSpPr>
              <p:spPr>
                <a:xfrm>
                  <a:off x="5889186" y="2365108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  <p:sp>
              <p:nvSpPr>
                <p:cNvPr id="39" name="Google Shape;898;p88"/>
                <p:cNvSpPr txBox="1"/>
                <p:nvPr/>
              </p:nvSpPr>
              <p:spPr>
                <a:xfrm>
                  <a:off x="5889186" y="1248788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</p:grpSp>
          <p:grpSp>
            <p:nvGrpSpPr>
              <p:cNvPr id="33" name="Group 32"/>
              <p:cNvGrpSpPr/>
              <p:nvPr/>
            </p:nvGrpSpPr>
            <p:grpSpPr>
              <a:xfrm>
                <a:off x="3744185" y="3040708"/>
                <a:ext cx="45719" cy="963658"/>
                <a:chOff x="5501641" y="2963996"/>
                <a:chExt cx="45719" cy="963658"/>
              </a:xfrm>
            </p:grpSpPr>
            <p:sp>
              <p:nvSpPr>
                <p:cNvPr id="34" name="Google Shape;898;p88"/>
                <p:cNvSpPr txBox="1"/>
                <p:nvPr/>
              </p:nvSpPr>
              <p:spPr>
                <a:xfrm>
                  <a:off x="5501641" y="3732216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  <p:sp>
              <p:nvSpPr>
                <p:cNvPr id="35" name="Google Shape;898;p88"/>
                <p:cNvSpPr txBox="1"/>
                <p:nvPr/>
              </p:nvSpPr>
              <p:spPr>
                <a:xfrm>
                  <a:off x="5501641" y="2963996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</p:grpSp>
        </p:grpSp>
        <p:sp>
          <p:nvSpPr>
            <p:cNvPr id="46" name="Google Shape;898;p88"/>
            <p:cNvSpPr txBox="1"/>
            <p:nvPr/>
          </p:nvSpPr>
          <p:spPr>
            <a:xfrm>
              <a:off x="7436418" y="497552"/>
              <a:ext cx="668161" cy="1069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4" tIns="9144" rIns="9144" bIns="9144" anchor="t" anchorCtr="0">
              <a:spAutoFit/>
            </a:bodyPr>
            <a:lstStyle/>
            <a:p>
              <a:pPr marR="0" lvl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500" b="1" dirty="0">
                  <a:solidFill>
                    <a:schemeClr val="accent1"/>
                  </a:solidFill>
                  <a:latin typeface="+mj-lt"/>
                  <a:ea typeface="Montserrat"/>
                  <a:cs typeface="+mj-lt"/>
                  <a:sym typeface="Montserrat"/>
                </a:rPr>
                <a:t>Serve</a:t>
              </a:r>
              <a:endParaRPr lang="en-US" sz="500" b="1" dirty="0">
                <a:solidFill>
                  <a:schemeClr val="accent1"/>
                </a:solidFill>
                <a:latin typeface="+mj-lt"/>
                <a:ea typeface="Montserrat"/>
                <a:cs typeface="+mj-lt"/>
                <a:sym typeface="Montserrat"/>
              </a:endParaRPr>
            </a:p>
          </p:txBody>
        </p:sp>
      </p:grpSp>
    </p:spTree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93100" y="420575"/>
            <a:ext cx="8181300" cy="502800"/>
          </a:xfrm>
        </p:spPr>
        <p:txBody>
          <a:bodyPr/>
          <a:lstStyle/>
          <a:p>
            <a:r>
              <a:rPr lang="en-US" dirty="0"/>
              <a:t>Goal of </a:t>
            </a:r>
            <a:r>
              <a:rPr lang="en-US" dirty="0" err="1"/>
              <a:t>MLOps</a:t>
            </a:r>
            <a:endParaRPr lang="en-US" dirty="0"/>
          </a:p>
        </p:txBody>
      </p:sp>
      <p:sp>
        <p:nvSpPr>
          <p:cNvPr id="5" name="Google Shape;898;p88"/>
          <p:cNvSpPr txBox="1"/>
          <p:nvPr/>
        </p:nvSpPr>
        <p:spPr>
          <a:xfrm>
            <a:off x="513524" y="1235229"/>
            <a:ext cx="3235516" cy="5124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End Step:</a:t>
            </a:r>
            <a:endParaRPr lang="en-US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</p:spTree>
  </p:cSld>
  <p:clrMapOvr>
    <a:masterClrMapping/>
  </p:clrMapOvr>
  <p:transition spd="med">
    <p:fade/>
  </p:transition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93100" y="420575"/>
            <a:ext cx="8181300" cy="502800"/>
          </a:xfrm>
        </p:spPr>
        <p:txBody>
          <a:bodyPr/>
          <a:lstStyle/>
          <a:p>
            <a:r>
              <a:rPr lang="en-US" dirty="0"/>
              <a:t>Serve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7331103" y="141172"/>
            <a:ext cx="914400" cy="914400"/>
            <a:chOff x="7331103" y="141172"/>
            <a:chExt cx="914400" cy="914400"/>
          </a:xfrm>
        </p:grpSpPr>
        <p:grpSp>
          <p:nvGrpSpPr>
            <p:cNvPr id="28" name="Group 27"/>
            <p:cNvGrpSpPr/>
            <p:nvPr/>
          </p:nvGrpSpPr>
          <p:grpSpPr>
            <a:xfrm>
              <a:off x="7331103" y="141172"/>
              <a:ext cx="914400" cy="914400"/>
              <a:chOff x="2941984" y="2188023"/>
              <a:chExt cx="1695840" cy="1816343"/>
            </a:xfrm>
          </p:grpSpPr>
          <p:grpSp>
            <p:nvGrpSpPr>
              <p:cNvPr id="29" name="Group 28"/>
              <p:cNvGrpSpPr/>
              <p:nvPr/>
            </p:nvGrpSpPr>
            <p:grpSpPr>
              <a:xfrm>
                <a:off x="3744185" y="3138427"/>
                <a:ext cx="58419" cy="768220"/>
                <a:chOff x="1190898" y="3138427"/>
                <a:chExt cx="58419" cy="768220"/>
              </a:xfrm>
            </p:grpSpPr>
            <p:cxnSp>
              <p:nvCxnSpPr>
                <p:cNvPr id="44" name="Connector: Curved 43"/>
                <p:cNvCxnSpPr>
                  <a:stCxn id="34" idx="1"/>
                  <a:endCxn id="35" idx="1"/>
                </p:cNvCxnSpPr>
                <p:nvPr/>
              </p:nvCxnSpPr>
              <p:spPr>
                <a:xfrm rot="10800000">
                  <a:off x="1190898" y="3138427"/>
                  <a:ext cx="12700" cy="768220"/>
                </a:xfrm>
                <a:prstGeom prst="curvedConnector3">
                  <a:avLst>
                    <a:gd name="adj1" fmla="val 2950000"/>
                  </a:avLst>
                </a:prstGeom>
                <a:ln w="19050">
                  <a:solidFill>
                    <a:schemeClr val="accent5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Connector: Curved 44"/>
                <p:cNvCxnSpPr>
                  <a:stCxn id="35" idx="3"/>
                  <a:endCxn id="34" idx="3"/>
                </p:cNvCxnSpPr>
                <p:nvPr/>
              </p:nvCxnSpPr>
              <p:spPr>
                <a:xfrm>
                  <a:off x="1236617" y="3138427"/>
                  <a:ext cx="12700" cy="768220"/>
                </a:xfrm>
                <a:prstGeom prst="curvedConnector3">
                  <a:avLst>
                    <a:gd name="adj1" fmla="val 3000000"/>
                  </a:avLst>
                </a:prstGeom>
                <a:ln w="19050">
                  <a:solidFill>
                    <a:schemeClr val="accent5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0" name="Group 29"/>
              <p:cNvGrpSpPr/>
              <p:nvPr/>
            </p:nvGrpSpPr>
            <p:grpSpPr>
              <a:xfrm>
                <a:off x="3744185" y="2188023"/>
                <a:ext cx="58419" cy="1816343"/>
                <a:chOff x="7482841" y="2111311"/>
                <a:chExt cx="58419" cy="1816343"/>
              </a:xfrm>
            </p:grpSpPr>
            <p:cxnSp>
              <p:nvCxnSpPr>
                <p:cNvPr id="40" name="Connector: Curved 39"/>
                <p:cNvCxnSpPr>
                  <a:stCxn id="42" idx="1"/>
                  <a:endCxn id="43" idx="1"/>
                </p:cNvCxnSpPr>
                <p:nvPr/>
              </p:nvCxnSpPr>
              <p:spPr>
                <a:xfrm rot="10800000">
                  <a:off x="7482841" y="2209031"/>
                  <a:ext cx="12700" cy="1620905"/>
                </a:xfrm>
                <a:prstGeom prst="curvedConnector3">
                  <a:avLst>
                    <a:gd name="adj1" fmla="val 5850000"/>
                  </a:avLst>
                </a:prstGeom>
                <a:ln w="19050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nector: Curved 40"/>
                <p:cNvCxnSpPr>
                  <a:stCxn id="43" idx="3"/>
                  <a:endCxn id="42" idx="3"/>
                </p:cNvCxnSpPr>
                <p:nvPr/>
              </p:nvCxnSpPr>
              <p:spPr>
                <a:xfrm>
                  <a:off x="7528560" y="2209030"/>
                  <a:ext cx="12700" cy="1620905"/>
                </a:xfrm>
                <a:prstGeom prst="curvedConnector3">
                  <a:avLst>
                    <a:gd name="adj1" fmla="val 6300000"/>
                  </a:avLst>
                </a:prstGeom>
                <a:ln w="19050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2" name="Google Shape;898;p88"/>
                <p:cNvSpPr txBox="1"/>
                <p:nvPr/>
              </p:nvSpPr>
              <p:spPr>
                <a:xfrm>
                  <a:off x="7482841" y="3732216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  <p:sp>
              <p:nvSpPr>
                <p:cNvPr id="43" name="Google Shape;898;p88"/>
                <p:cNvSpPr txBox="1"/>
                <p:nvPr/>
              </p:nvSpPr>
              <p:spPr>
                <a:xfrm>
                  <a:off x="7482841" y="2111311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</p:grpSp>
          <p:sp>
            <p:nvSpPr>
              <p:cNvPr id="31" name="Oval 30"/>
              <p:cNvSpPr/>
              <p:nvPr/>
            </p:nvSpPr>
            <p:spPr>
              <a:xfrm>
                <a:off x="2941984" y="2188023"/>
                <a:ext cx="1695840" cy="1807446"/>
              </a:xfrm>
              <a:prstGeom prst="ellipse">
                <a:avLst/>
              </a:prstGeom>
              <a:solidFill>
                <a:schemeClr val="bg1">
                  <a:alpha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+mj-lt"/>
                </a:endParaRPr>
              </a:p>
            </p:txBody>
          </p:sp>
          <p:grpSp>
            <p:nvGrpSpPr>
              <p:cNvPr id="32" name="Group 31"/>
              <p:cNvGrpSpPr/>
              <p:nvPr/>
            </p:nvGrpSpPr>
            <p:grpSpPr>
              <a:xfrm>
                <a:off x="3744185" y="2692608"/>
                <a:ext cx="58419" cy="1311758"/>
                <a:chOff x="5889186" y="1248788"/>
                <a:chExt cx="58419" cy="1311758"/>
              </a:xfrm>
            </p:grpSpPr>
            <p:cxnSp>
              <p:nvCxnSpPr>
                <p:cNvPr id="36" name="Connector: Curved 35"/>
                <p:cNvCxnSpPr>
                  <a:stCxn id="38" idx="1"/>
                  <a:endCxn id="39" idx="1"/>
                </p:cNvCxnSpPr>
                <p:nvPr/>
              </p:nvCxnSpPr>
              <p:spPr>
                <a:xfrm rot="10800000">
                  <a:off x="5889186" y="1346507"/>
                  <a:ext cx="12700" cy="1116320"/>
                </a:xfrm>
                <a:prstGeom prst="curvedConnector3">
                  <a:avLst>
                    <a:gd name="adj1" fmla="val 4300000"/>
                  </a:avLst>
                </a:prstGeom>
                <a:ln w="19050">
                  <a:solidFill>
                    <a:schemeClr val="accent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Connector: Curved 36"/>
                <p:cNvCxnSpPr>
                  <a:stCxn id="39" idx="3"/>
                  <a:endCxn id="38" idx="3"/>
                </p:cNvCxnSpPr>
                <p:nvPr/>
              </p:nvCxnSpPr>
              <p:spPr>
                <a:xfrm>
                  <a:off x="5934905" y="1346507"/>
                  <a:ext cx="12700" cy="1116320"/>
                </a:xfrm>
                <a:prstGeom prst="curvedConnector3">
                  <a:avLst>
                    <a:gd name="adj1" fmla="val 4300000"/>
                  </a:avLst>
                </a:prstGeom>
                <a:ln w="19050">
                  <a:solidFill>
                    <a:schemeClr val="accent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8" name="Google Shape;898;p88"/>
                <p:cNvSpPr txBox="1"/>
                <p:nvPr/>
              </p:nvSpPr>
              <p:spPr>
                <a:xfrm>
                  <a:off x="5889186" y="2365108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  <p:sp>
              <p:nvSpPr>
                <p:cNvPr id="39" name="Google Shape;898;p88"/>
                <p:cNvSpPr txBox="1"/>
                <p:nvPr/>
              </p:nvSpPr>
              <p:spPr>
                <a:xfrm>
                  <a:off x="5889186" y="1248788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</p:grpSp>
          <p:grpSp>
            <p:nvGrpSpPr>
              <p:cNvPr id="33" name="Group 32"/>
              <p:cNvGrpSpPr/>
              <p:nvPr/>
            </p:nvGrpSpPr>
            <p:grpSpPr>
              <a:xfrm>
                <a:off x="3744185" y="3040708"/>
                <a:ext cx="45719" cy="963658"/>
                <a:chOff x="5501641" y="2963996"/>
                <a:chExt cx="45719" cy="963658"/>
              </a:xfrm>
            </p:grpSpPr>
            <p:sp>
              <p:nvSpPr>
                <p:cNvPr id="34" name="Google Shape;898;p88"/>
                <p:cNvSpPr txBox="1"/>
                <p:nvPr/>
              </p:nvSpPr>
              <p:spPr>
                <a:xfrm>
                  <a:off x="5501641" y="3732216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  <p:sp>
              <p:nvSpPr>
                <p:cNvPr id="35" name="Google Shape;898;p88"/>
                <p:cNvSpPr txBox="1"/>
                <p:nvPr/>
              </p:nvSpPr>
              <p:spPr>
                <a:xfrm>
                  <a:off x="5501641" y="2963996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</p:grpSp>
        </p:grpSp>
        <p:sp>
          <p:nvSpPr>
            <p:cNvPr id="46" name="Google Shape;898;p88"/>
            <p:cNvSpPr txBox="1"/>
            <p:nvPr/>
          </p:nvSpPr>
          <p:spPr>
            <a:xfrm>
              <a:off x="7436418" y="497552"/>
              <a:ext cx="668161" cy="1069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4" tIns="9144" rIns="9144" bIns="9144" anchor="t" anchorCtr="0">
              <a:spAutoFit/>
            </a:bodyPr>
            <a:lstStyle/>
            <a:p>
              <a:pPr marR="0" lvl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500" b="1" dirty="0">
                  <a:solidFill>
                    <a:schemeClr val="accent1"/>
                  </a:solidFill>
                  <a:latin typeface="+mj-lt"/>
                  <a:ea typeface="Montserrat"/>
                  <a:cs typeface="+mj-lt"/>
                  <a:sym typeface="Montserrat"/>
                </a:rPr>
                <a:t>Serve</a:t>
              </a:r>
              <a:endParaRPr lang="en-US" sz="500" b="1" dirty="0">
                <a:solidFill>
                  <a:schemeClr val="accent1"/>
                </a:solidFill>
                <a:latin typeface="+mj-lt"/>
                <a:ea typeface="Montserrat"/>
                <a:cs typeface="+mj-lt"/>
                <a:sym typeface="Montserrat"/>
              </a:endParaRPr>
            </a:p>
          </p:txBody>
        </p:sp>
      </p:grpSp>
      <p:sp>
        <p:nvSpPr>
          <p:cNvPr id="47" name="Google Shape;898;p88"/>
          <p:cNvSpPr txBox="1"/>
          <p:nvPr/>
        </p:nvSpPr>
        <p:spPr>
          <a:xfrm>
            <a:off x="513524" y="1127987"/>
            <a:ext cx="4653562" cy="2662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What is needed to put a model into production?</a:t>
            </a:r>
            <a:endParaRPr lang="en-US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</p:spTree>
  </p:cSld>
  <p:clrMapOvr>
    <a:masterClrMapping/>
  </p:clrMapOvr>
  <p:transition spd="med">
    <p:fade/>
  </p:transition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93100" y="420575"/>
            <a:ext cx="8181300" cy="502800"/>
          </a:xfrm>
        </p:spPr>
        <p:txBody>
          <a:bodyPr/>
          <a:lstStyle/>
          <a:p>
            <a:r>
              <a:rPr lang="en-US" dirty="0"/>
              <a:t>Serve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7331103" y="141172"/>
            <a:ext cx="914400" cy="914400"/>
            <a:chOff x="7331103" y="141172"/>
            <a:chExt cx="914400" cy="914400"/>
          </a:xfrm>
        </p:grpSpPr>
        <p:grpSp>
          <p:nvGrpSpPr>
            <p:cNvPr id="28" name="Group 27"/>
            <p:cNvGrpSpPr/>
            <p:nvPr/>
          </p:nvGrpSpPr>
          <p:grpSpPr>
            <a:xfrm>
              <a:off x="7331103" y="141172"/>
              <a:ext cx="914400" cy="914400"/>
              <a:chOff x="2941984" y="2188023"/>
              <a:chExt cx="1695840" cy="1816343"/>
            </a:xfrm>
          </p:grpSpPr>
          <p:grpSp>
            <p:nvGrpSpPr>
              <p:cNvPr id="29" name="Group 28"/>
              <p:cNvGrpSpPr/>
              <p:nvPr/>
            </p:nvGrpSpPr>
            <p:grpSpPr>
              <a:xfrm>
                <a:off x="3744185" y="3138427"/>
                <a:ext cx="58419" cy="768220"/>
                <a:chOff x="1190898" y="3138427"/>
                <a:chExt cx="58419" cy="768220"/>
              </a:xfrm>
            </p:grpSpPr>
            <p:cxnSp>
              <p:nvCxnSpPr>
                <p:cNvPr id="44" name="Connector: Curved 43"/>
                <p:cNvCxnSpPr>
                  <a:stCxn id="34" idx="1"/>
                  <a:endCxn id="35" idx="1"/>
                </p:cNvCxnSpPr>
                <p:nvPr/>
              </p:nvCxnSpPr>
              <p:spPr>
                <a:xfrm rot="10800000">
                  <a:off x="1190898" y="3138427"/>
                  <a:ext cx="12700" cy="768220"/>
                </a:xfrm>
                <a:prstGeom prst="curvedConnector3">
                  <a:avLst>
                    <a:gd name="adj1" fmla="val 2950000"/>
                  </a:avLst>
                </a:prstGeom>
                <a:ln w="19050">
                  <a:solidFill>
                    <a:schemeClr val="accent5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Connector: Curved 44"/>
                <p:cNvCxnSpPr>
                  <a:stCxn id="35" idx="3"/>
                  <a:endCxn id="34" idx="3"/>
                </p:cNvCxnSpPr>
                <p:nvPr/>
              </p:nvCxnSpPr>
              <p:spPr>
                <a:xfrm>
                  <a:off x="1236617" y="3138427"/>
                  <a:ext cx="12700" cy="768220"/>
                </a:xfrm>
                <a:prstGeom prst="curvedConnector3">
                  <a:avLst>
                    <a:gd name="adj1" fmla="val 3000000"/>
                  </a:avLst>
                </a:prstGeom>
                <a:ln w="19050">
                  <a:solidFill>
                    <a:schemeClr val="accent5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0" name="Group 29"/>
              <p:cNvGrpSpPr/>
              <p:nvPr/>
            </p:nvGrpSpPr>
            <p:grpSpPr>
              <a:xfrm>
                <a:off x="3744185" y="2188023"/>
                <a:ext cx="58419" cy="1816343"/>
                <a:chOff x="7482841" y="2111311"/>
                <a:chExt cx="58419" cy="1816343"/>
              </a:xfrm>
            </p:grpSpPr>
            <p:cxnSp>
              <p:nvCxnSpPr>
                <p:cNvPr id="40" name="Connector: Curved 39"/>
                <p:cNvCxnSpPr>
                  <a:stCxn id="42" idx="1"/>
                  <a:endCxn id="43" idx="1"/>
                </p:cNvCxnSpPr>
                <p:nvPr/>
              </p:nvCxnSpPr>
              <p:spPr>
                <a:xfrm rot="10800000">
                  <a:off x="7482841" y="2209031"/>
                  <a:ext cx="12700" cy="1620905"/>
                </a:xfrm>
                <a:prstGeom prst="curvedConnector3">
                  <a:avLst>
                    <a:gd name="adj1" fmla="val 5850000"/>
                  </a:avLst>
                </a:prstGeom>
                <a:ln w="19050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nector: Curved 40"/>
                <p:cNvCxnSpPr>
                  <a:stCxn id="43" idx="3"/>
                  <a:endCxn id="42" idx="3"/>
                </p:cNvCxnSpPr>
                <p:nvPr/>
              </p:nvCxnSpPr>
              <p:spPr>
                <a:xfrm>
                  <a:off x="7528560" y="2209030"/>
                  <a:ext cx="12700" cy="1620905"/>
                </a:xfrm>
                <a:prstGeom prst="curvedConnector3">
                  <a:avLst>
                    <a:gd name="adj1" fmla="val 6300000"/>
                  </a:avLst>
                </a:prstGeom>
                <a:ln w="19050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2" name="Google Shape;898;p88"/>
                <p:cNvSpPr txBox="1"/>
                <p:nvPr/>
              </p:nvSpPr>
              <p:spPr>
                <a:xfrm>
                  <a:off x="7482841" y="3732216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  <p:sp>
              <p:nvSpPr>
                <p:cNvPr id="43" name="Google Shape;898;p88"/>
                <p:cNvSpPr txBox="1"/>
                <p:nvPr/>
              </p:nvSpPr>
              <p:spPr>
                <a:xfrm>
                  <a:off x="7482841" y="2111311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</p:grpSp>
          <p:sp>
            <p:nvSpPr>
              <p:cNvPr id="31" name="Oval 30"/>
              <p:cNvSpPr/>
              <p:nvPr/>
            </p:nvSpPr>
            <p:spPr>
              <a:xfrm>
                <a:off x="2941984" y="2188023"/>
                <a:ext cx="1695840" cy="1807446"/>
              </a:xfrm>
              <a:prstGeom prst="ellipse">
                <a:avLst/>
              </a:prstGeom>
              <a:solidFill>
                <a:schemeClr val="bg1">
                  <a:alpha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+mj-lt"/>
                </a:endParaRPr>
              </a:p>
            </p:txBody>
          </p:sp>
          <p:grpSp>
            <p:nvGrpSpPr>
              <p:cNvPr id="32" name="Group 31"/>
              <p:cNvGrpSpPr/>
              <p:nvPr/>
            </p:nvGrpSpPr>
            <p:grpSpPr>
              <a:xfrm>
                <a:off x="3744185" y="2692608"/>
                <a:ext cx="58419" cy="1311758"/>
                <a:chOff x="5889186" y="1248788"/>
                <a:chExt cx="58419" cy="1311758"/>
              </a:xfrm>
            </p:grpSpPr>
            <p:cxnSp>
              <p:nvCxnSpPr>
                <p:cNvPr id="36" name="Connector: Curved 35"/>
                <p:cNvCxnSpPr>
                  <a:stCxn id="38" idx="1"/>
                  <a:endCxn id="39" idx="1"/>
                </p:cNvCxnSpPr>
                <p:nvPr/>
              </p:nvCxnSpPr>
              <p:spPr>
                <a:xfrm rot="10800000">
                  <a:off x="5889186" y="1346507"/>
                  <a:ext cx="12700" cy="1116320"/>
                </a:xfrm>
                <a:prstGeom prst="curvedConnector3">
                  <a:avLst>
                    <a:gd name="adj1" fmla="val 4300000"/>
                  </a:avLst>
                </a:prstGeom>
                <a:ln w="19050">
                  <a:solidFill>
                    <a:schemeClr val="accent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Connector: Curved 36"/>
                <p:cNvCxnSpPr>
                  <a:stCxn id="39" idx="3"/>
                  <a:endCxn id="38" idx="3"/>
                </p:cNvCxnSpPr>
                <p:nvPr/>
              </p:nvCxnSpPr>
              <p:spPr>
                <a:xfrm>
                  <a:off x="5934905" y="1346507"/>
                  <a:ext cx="12700" cy="1116320"/>
                </a:xfrm>
                <a:prstGeom prst="curvedConnector3">
                  <a:avLst>
                    <a:gd name="adj1" fmla="val 4300000"/>
                  </a:avLst>
                </a:prstGeom>
                <a:ln w="19050">
                  <a:solidFill>
                    <a:schemeClr val="accent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8" name="Google Shape;898;p88"/>
                <p:cNvSpPr txBox="1"/>
                <p:nvPr/>
              </p:nvSpPr>
              <p:spPr>
                <a:xfrm>
                  <a:off x="5889186" y="2365108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  <p:sp>
              <p:nvSpPr>
                <p:cNvPr id="39" name="Google Shape;898;p88"/>
                <p:cNvSpPr txBox="1"/>
                <p:nvPr/>
              </p:nvSpPr>
              <p:spPr>
                <a:xfrm>
                  <a:off x="5889186" y="1248788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</p:grpSp>
          <p:grpSp>
            <p:nvGrpSpPr>
              <p:cNvPr id="33" name="Group 32"/>
              <p:cNvGrpSpPr/>
              <p:nvPr/>
            </p:nvGrpSpPr>
            <p:grpSpPr>
              <a:xfrm>
                <a:off x="3744185" y="3040708"/>
                <a:ext cx="45719" cy="963658"/>
                <a:chOff x="5501641" y="2963996"/>
                <a:chExt cx="45719" cy="963658"/>
              </a:xfrm>
            </p:grpSpPr>
            <p:sp>
              <p:nvSpPr>
                <p:cNvPr id="34" name="Google Shape;898;p88"/>
                <p:cNvSpPr txBox="1"/>
                <p:nvPr/>
              </p:nvSpPr>
              <p:spPr>
                <a:xfrm>
                  <a:off x="5501641" y="3732216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  <p:sp>
              <p:nvSpPr>
                <p:cNvPr id="35" name="Google Shape;898;p88"/>
                <p:cNvSpPr txBox="1"/>
                <p:nvPr/>
              </p:nvSpPr>
              <p:spPr>
                <a:xfrm>
                  <a:off x="5501641" y="2963996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</p:grpSp>
        </p:grpSp>
        <p:sp>
          <p:nvSpPr>
            <p:cNvPr id="46" name="Google Shape;898;p88"/>
            <p:cNvSpPr txBox="1"/>
            <p:nvPr/>
          </p:nvSpPr>
          <p:spPr>
            <a:xfrm>
              <a:off x="7436418" y="497552"/>
              <a:ext cx="668161" cy="1069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4" tIns="9144" rIns="9144" bIns="9144" anchor="t" anchorCtr="0">
              <a:spAutoFit/>
            </a:bodyPr>
            <a:lstStyle/>
            <a:p>
              <a:pPr marR="0" lvl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500" b="1" dirty="0">
                  <a:solidFill>
                    <a:schemeClr val="accent1"/>
                  </a:solidFill>
                  <a:latin typeface="+mj-lt"/>
                  <a:ea typeface="Montserrat"/>
                  <a:cs typeface="+mj-lt"/>
                  <a:sym typeface="Montserrat"/>
                </a:rPr>
                <a:t>Serve</a:t>
              </a:r>
              <a:endParaRPr lang="en-US" sz="500" b="1" dirty="0">
                <a:solidFill>
                  <a:schemeClr val="accent1"/>
                </a:solidFill>
                <a:latin typeface="+mj-lt"/>
                <a:ea typeface="Montserrat"/>
                <a:cs typeface="+mj-lt"/>
                <a:sym typeface="Montserrat"/>
              </a:endParaRPr>
            </a:p>
          </p:txBody>
        </p:sp>
      </p:grpSp>
      <p:sp>
        <p:nvSpPr>
          <p:cNvPr id="47" name="Google Shape;898;p88"/>
          <p:cNvSpPr txBox="1"/>
          <p:nvPr/>
        </p:nvSpPr>
        <p:spPr>
          <a:xfrm>
            <a:off x="513524" y="1127987"/>
            <a:ext cx="4653562" cy="2662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What is needed to put a model into production?</a:t>
            </a:r>
            <a:endParaRPr lang="en-US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sp>
        <p:nvSpPr>
          <p:cNvPr id="48" name="Google Shape;898;p88"/>
          <p:cNvSpPr txBox="1"/>
          <p:nvPr/>
        </p:nvSpPr>
        <p:spPr>
          <a:xfrm>
            <a:off x="513523" y="1532805"/>
            <a:ext cx="4283559" cy="371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marL="171450" marR="0" lvl="0" indent="-1714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80604020202020204" pitchFamily="34" charset="0"/>
              <a:buChar char="•"/>
            </a:pP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A </a:t>
            </a:r>
            <a:r>
              <a:rPr lang="en-US" sz="1000" b="1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model</a:t>
            </a: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, optimized for inference</a:t>
            </a:r>
            <a:endParaRPr lang="en-US" sz="10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  <a:p>
            <a:pPr marL="171450" marR="0" lvl="0" indent="-1714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80604020202020204" pitchFamily="34" charset="0"/>
              <a:buChar char="•"/>
            </a:pPr>
            <a:endParaRPr lang="en-US" sz="10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</p:spTree>
  </p:cSld>
  <p:clrMapOvr>
    <a:masterClrMapping/>
  </p:clrMapOvr>
  <p:transition spd="med">
    <p:fade/>
  </p:transition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93100" y="420575"/>
            <a:ext cx="8181300" cy="502800"/>
          </a:xfrm>
        </p:spPr>
        <p:txBody>
          <a:bodyPr/>
          <a:lstStyle/>
          <a:p>
            <a:r>
              <a:rPr lang="en-US" dirty="0"/>
              <a:t>Serve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7331103" y="141172"/>
            <a:ext cx="914400" cy="914400"/>
            <a:chOff x="7331103" y="141172"/>
            <a:chExt cx="914400" cy="914400"/>
          </a:xfrm>
        </p:grpSpPr>
        <p:grpSp>
          <p:nvGrpSpPr>
            <p:cNvPr id="28" name="Group 27"/>
            <p:cNvGrpSpPr/>
            <p:nvPr/>
          </p:nvGrpSpPr>
          <p:grpSpPr>
            <a:xfrm>
              <a:off x="7331103" y="141172"/>
              <a:ext cx="914400" cy="914400"/>
              <a:chOff x="2941984" y="2188023"/>
              <a:chExt cx="1695840" cy="1816343"/>
            </a:xfrm>
          </p:grpSpPr>
          <p:grpSp>
            <p:nvGrpSpPr>
              <p:cNvPr id="29" name="Group 28"/>
              <p:cNvGrpSpPr/>
              <p:nvPr/>
            </p:nvGrpSpPr>
            <p:grpSpPr>
              <a:xfrm>
                <a:off x="3744185" y="3138427"/>
                <a:ext cx="58419" cy="768220"/>
                <a:chOff x="1190898" y="3138427"/>
                <a:chExt cx="58419" cy="768220"/>
              </a:xfrm>
            </p:grpSpPr>
            <p:cxnSp>
              <p:nvCxnSpPr>
                <p:cNvPr id="44" name="Connector: Curved 43"/>
                <p:cNvCxnSpPr>
                  <a:stCxn id="34" idx="1"/>
                  <a:endCxn id="35" idx="1"/>
                </p:cNvCxnSpPr>
                <p:nvPr/>
              </p:nvCxnSpPr>
              <p:spPr>
                <a:xfrm rot="10800000">
                  <a:off x="1190898" y="3138427"/>
                  <a:ext cx="12700" cy="768220"/>
                </a:xfrm>
                <a:prstGeom prst="curvedConnector3">
                  <a:avLst>
                    <a:gd name="adj1" fmla="val 2950000"/>
                  </a:avLst>
                </a:prstGeom>
                <a:ln w="19050">
                  <a:solidFill>
                    <a:schemeClr val="accent5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Connector: Curved 44"/>
                <p:cNvCxnSpPr>
                  <a:stCxn id="35" idx="3"/>
                  <a:endCxn id="34" idx="3"/>
                </p:cNvCxnSpPr>
                <p:nvPr/>
              </p:nvCxnSpPr>
              <p:spPr>
                <a:xfrm>
                  <a:off x="1236617" y="3138427"/>
                  <a:ext cx="12700" cy="768220"/>
                </a:xfrm>
                <a:prstGeom prst="curvedConnector3">
                  <a:avLst>
                    <a:gd name="adj1" fmla="val 3000000"/>
                  </a:avLst>
                </a:prstGeom>
                <a:ln w="19050">
                  <a:solidFill>
                    <a:schemeClr val="accent5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0" name="Group 29"/>
              <p:cNvGrpSpPr/>
              <p:nvPr/>
            </p:nvGrpSpPr>
            <p:grpSpPr>
              <a:xfrm>
                <a:off x="3744185" y="2188023"/>
                <a:ext cx="58419" cy="1816343"/>
                <a:chOff x="7482841" y="2111311"/>
                <a:chExt cx="58419" cy="1816343"/>
              </a:xfrm>
            </p:grpSpPr>
            <p:cxnSp>
              <p:nvCxnSpPr>
                <p:cNvPr id="40" name="Connector: Curved 39"/>
                <p:cNvCxnSpPr>
                  <a:stCxn id="42" idx="1"/>
                  <a:endCxn id="43" idx="1"/>
                </p:cNvCxnSpPr>
                <p:nvPr/>
              </p:nvCxnSpPr>
              <p:spPr>
                <a:xfrm rot="10800000">
                  <a:off x="7482841" y="2209031"/>
                  <a:ext cx="12700" cy="1620905"/>
                </a:xfrm>
                <a:prstGeom prst="curvedConnector3">
                  <a:avLst>
                    <a:gd name="adj1" fmla="val 5850000"/>
                  </a:avLst>
                </a:prstGeom>
                <a:ln w="19050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nector: Curved 40"/>
                <p:cNvCxnSpPr>
                  <a:stCxn id="43" idx="3"/>
                  <a:endCxn id="42" idx="3"/>
                </p:cNvCxnSpPr>
                <p:nvPr/>
              </p:nvCxnSpPr>
              <p:spPr>
                <a:xfrm>
                  <a:off x="7528560" y="2209030"/>
                  <a:ext cx="12700" cy="1620905"/>
                </a:xfrm>
                <a:prstGeom prst="curvedConnector3">
                  <a:avLst>
                    <a:gd name="adj1" fmla="val 6300000"/>
                  </a:avLst>
                </a:prstGeom>
                <a:ln w="19050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2" name="Google Shape;898;p88"/>
                <p:cNvSpPr txBox="1"/>
                <p:nvPr/>
              </p:nvSpPr>
              <p:spPr>
                <a:xfrm>
                  <a:off x="7482841" y="3732216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  <p:sp>
              <p:nvSpPr>
                <p:cNvPr id="43" name="Google Shape;898;p88"/>
                <p:cNvSpPr txBox="1"/>
                <p:nvPr/>
              </p:nvSpPr>
              <p:spPr>
                <a:xfrm>
                  <a:off x="7482841" y="2111311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</p:grpSp>
          <p:sp>
            <p:nvSpPr>
              <p:cNvPr id="31" name="Oval 30"/>
              <p:cNvSpPr/>
              <p:nvPr/>
            </p:nvSpPr>
            <p:spPr>
              <a:xfrm>
                <a:off x="2941984" y="2188023"/>
                <a:ext cx="1695840" cy="1807446"/>
              </a:xfrm>
              <a:prstGeom prst="ellipse">
                <a:avLst/>
              </a:prstGeom>
              <a:solidFill>
                <a:schemeClr val="bg1">
                  <a:alpha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+mj-lt"/>
                </a:endParaRPr>
              </a:p>
            </p:txBody>
          </p:sp>
          <p:grpSp>
            <p:nvGrpSpPr>
              <p:cNvPr id="32" name="Group 31"/>
              <p:cNvGrpSpPr/>
              <p:nvPr/>
            </p:nvGrpSpPr>
            <p:grpSpPr>
              <a:xfrm>
                <a:off x="3744185" y="2692608"/>
                <a:ext cx="58419" cy="1311758"/>
                <a:chOff x="5889186" y="1248788"/>
                <a:chExt cx="58419" cy="1311758"/>
              </a:xfrm>
            </p:grpSpPr>
            <p:cxnSp>
              <p:nvCxnSpPr>
                <p:cNvPr id="36" name="Connector: Curved 35"/>
                <p:cNvCxnSpPr>
                  <a:stCxn id="38" idx="1"/>
                  <a:endCxn id="39" idx="1"/>
                </p:cNvCxnSpPr>
                <p:nvPr/>
              </p:nvCxnSpPr>
              <p:spPr>
                <a:xfrm rot="10800000">
                  <a:off x="5889186" y="1346507"/>
                  <a:ext cx="12700" cy="1116320"/>
                </a:xfrm>
                <a:prstGeom prst="curvedConnector3">
                  <a:avLst>
                    <a:gd name="adj1" fmla="val 4300000"/>
                  </a:avLst>
                </a:prstGeom>
                <a:ln w="19050">
                  <a:solidFill>
                    <a:schemeClr val="accent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Connector: Curved 36"/>
                <p:cNvCxnSpPr>
                  <a:stCxn id="39" idx="3"/>
                  <a:endCxn id="38" idx="3"/>
                </p:cNvCxnSpPr>
                <p:nvPr/>
              </p:nvCxnSpPr>
              <p:spPr>
                <a:xfrm>
                  <a:off x="5934905" y="1346507"/>
                  <a:ext cx="12700" cy="1116320"/>
                </a:xfrm>
                <a:prstGeom prst="curvedConnector3">
                  <a:avLst>
                    <a:gd name="adj1" fmla="val 4300000"/>
                  </a:avLst>
                </a:prstGeom>
                <a:ln w="19050">
                  <a:solidFill>
                    <a:schemeClr val="accent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8" name="Google Shape;898;p88"/>
                <p:cNvSpPr txBox="1"/>
                <p:nvPr/>
              </p:nvSpPr>
              <p:spPr>
                <a:xfrm>
                  <a:off x="5889186" y="2365108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  <p:sp>
              <p:nvSpPr>
                <p:cNvPr id="39" name="Google Shape;898;p88"/>
                <p:cNvSpPr txBox="1"/>
                <p:nvPr/>
              </p:nvSpPr>
              <p:spPr>
                <a:xfrm>
                  <a:off x="5889186" y="1248788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</p:grpSp>
          <p:grpSp>
            <p:nvGrpSpPr>
              <p:cNvPr id="33" name="Group 32"/>
              <p:cNvGrpSpPr/>
              <p:nvPr/>
            </p:nvGrpSpPr>
            <p:grpSpPr>
              <a:xfrm>
                <a:off x="3744185" y="3040708"/>
                <a:ext cx="45719" cy="963658"/>
                <a:chOff x="5501641" y="2963996"/>
                <a:chExt cx="45719" cy="963658"/>
              </a:xfrm>
            </p:grpSpPr>
            <p:sp>
              <p:nvSpPr>
                <p:cNvPr id="34" name="Google Shape;898;p88"/>
                <p:cNvSpPr txBox="1"/>
                <p:nvPr/>
              </p:nvSpPr>
              <p:spPr>
                <a:xfrm>
                  <a:off x="5501641" y="3732216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  <p:sp>
              <p:nvSpPr>
                <p:cNvPr id="35" name="Google Shape;898;p88"/>
                <p:cNvSpPr txBox="1"/>
                <p:nvPr/>
              </p:nvSpPr>
              <p:spPr>
                <a:xfrm>
                  <a:off x="5501641" y="2963996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</p:grpSp>
        </p:grpSp>
        <p:sp>
          <p:nvSpPr>
            <p:cNvPr id="46" name="Google Shape;898;p88"/>
            <p:cNvSpPr txBox="1"/>
            <p:nvPr/>
          </p:nvSpPr>
          <p:spPr>
            <a:xfrm>
              <a:off x="7436418" y="497552"/>
              <a:ext cx="668161" cy="1069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4" tIns="9144" rIns="9144" bIns="9144" anchor="t" anchorCtr="0">
              <a:spAutoFit/>
            </a:bodyPr>
            <a:lstStyle/>
            <a:p>
              <a:pPr marR="0" lvl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500" b="1" dirty="0">
                  <a:solidFill>
                    <a:schemeClr val="accent1"/>
                  </a:solidFill>
                  <a:latin typeface="+mj-lt"/>
                  <a:ea typeface="Montserrat"/>
                  <a:cs typeface="+mj-lt"/>
                  <a:sym typeface="Montserrat"/>
                </a:rPr>
                <a:t>Serve</a:t>
              </a:r>
              <a:endParaRPr lang="en-US" sz="500" b="1" dirty="0">
                <a:solidFill>
                  <a:schemeClr val="accent1"/>
                </a:solidFill>
                <a:latin typeface="+mj-lt"/>
                <a:ea typeface="Montserrat"/>
                <a:cs typeface="+mj-lt"/>
                <a:sym typeface="Montserrat"/>
              </a:endParaRPr>
            </a:p>
          </p:txBody>
        </p:sp>
      </p:grpSp>
      <p:sp>
        <p:nvSpPr>
          <p:cNvPr id="47" name="Google Shape;898;p88"/>
          <p:cNvSpPr txBox="1"/>
          <p:nvPr/>
        </p:nvSpPr>
        <p:spPr>
          <a:xfrm>
            <a:off x="513524" y="1127987"/>
            <a:ext cx="4653562" cy="2662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What is needed to put a model into production?</a:t>
            </a:r>
            <a:endParaRPr lang="en-US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sp>
        <p:nvSpPr>
          <p:cNvPr id="48" name="Google Shape;898;p88"/>
          <p:cNvSpPr txBox="1"/>
          <p:nvPr/>
        </p:nvSpPr>
        <p:spPr>
          <a:xfrm>
            <a:off x="513523" y="1532805"/>
            <a:ext cx="4283559" cy="54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marL="171450" marR="0" lvl="0" indent="-1714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80604020202020204" pitchFamily="34" charset="0"/>
              <a:buChar char="•"/>
            </a:pP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A </a:t>
            </a:r>
            <a:r>
              <a:rPr lang="en-US" sz="1000" b="1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model</a:t>
            </a: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, optimized for inference</a:t>
            </a:r>
            <a:endParaRPr lang="en-US" sz="10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  <a:p>
            <a:pPr marL="171450" marR="0" lvl="0" indent="-1714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80604020202020204" pitchFamily="34" charset="0"/>
              <a:buChar char="•"/>
            </a:pP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A </a:t>
            </a:r>
            <a:r>
              <a:rPr lang="en-US" sz="1000" b="1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location</a:t>
            </a: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 to put the model</a:t>
            </a:r>
            <a:endParaRPr lang="en-US" sz="10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  <a:p>
            <a:pPr marL="171450" marR="0" lvl="0" indent="-1714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80604020202020204" pitchFamily="34" charset="0"/>
              <a:buChar char="•"/>
            </a:pPr>
            <a:endParaRPr lang="en-US" sz="10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</p:spTree>
  </p:cSld>
  <p:clrMapOvr>
    <a:masterClrMapping/>
  </p:clrMapOvr>
  <p:transition spd="med">
    <p:fade/>
  </p:transition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93100" y="420575"/>
            <a:ext cx="8181300" cy="502800"/>
          </a:xfrm>
        </p:spPr>
        <p:txBody>
          <a:bodyPr/>
          <a:lstStyle/>
          <a:p>
            <a:r>
              <a:rPr lang="en-US" dirty="0"/>
              <a:t>Serve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7331103" y="141172"/>
            <a:ext cx="914400" cy="914400"/>
            <a:chOff x="7331103" y="141172"/>
            <a:chExt cx="914400" cy="914400"/>
          </a:xfrm>
        </p:grpSpPr>
        <p:grpSp>
          <p:nvGrpSpPr>
            <p:cNvPr id="28" name="Group 27"/>
            <p:cNvGrpSpPr/>
            <p:nvPr/>
          </p:nvGrpSpPr>
          <p:grpSpPr>
            <a:xfrm>
              <a:off x="7331103" y="141172"/>
              <a:ext cx="914400" cy="914400"/>
              <a:chOff x="2941984" y="2188023"/>
              <a:chExt cx="1695840" cy="1816343"/>
            </a:xfrm>
          </p:grpSpPr>
          <p:grpSp>
            <p:nvGrpSpPr>
              <p:cNvPr id="29" name="Group 28"/>
              <p:cNvGrpSpPr/>
              <p:nvPr/>
            </p:nvGrpSpPr>
            <p:grpSpPr>
              <a:xfrm>
                <a:off x="3744185" y="3138427"/>
                <a:ext cx="58419" cy="768220"/>
                <a:chOff x="1190898" y="3138427"/>
                <a:chExt cx="58419" cy="768220"/>
              </a:xfrm>
            </p:grpSpPr>
            <p:cxnSp>
              <p:nvCxnSpPr>
                <p:cNvPr id="44" name="Connector: Curved 43"/>
                <p:cNvCxnSpPr>
                  <a:stCxn id="34" idx="1"/>
                  <a:endCxn id="35" idx="1"/>
                </p:cNvCxnSpPr>
                <p:nvPr/>
              </p:nvCxnSpPr>
              <p:spPr>
                <a:xfrm rot="10800000">
                  <a:off x="1190898" y="3138427"/>
                  <a:ext cx="12700" cy="768220"/>
                </a:xfrm>
                <a:prstGeom prst="curvedConnector3">
                  <a:avLst>
                    <a:gd name="adj1" fmla="val 2950000"/>
                  </a:avLst>
                </a:prstGeom>
                <a:ln w="19050">
                  <a:solidFill>
                    <a:schemeClr val="accent5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Connector: Curved 44"/>
                <p:cNvCxnSpPr>
                  <a:stCxn id="35" idx="3"/>
                  <a:endCxn id="34" idx="3"/>
                </p:cNvCxnSpPr>
                <p:nvPr/>
              </p:nvCxnSpPr>
              <p:spPr>
                <a:xfrm>
                  <a:off x="1236617" y="3138427"/>
                  <a:ext cx="12700" cy="768220"/>
                </a:xfrm>
                <a:prstGeom prst="curvedConnector3">
                  <a:avLst>
                    <a:gd name="adj1" fmla="val 3000000"/>
                  </a:avLst>
                </a:prstGeom>
                <a:ln w="19050">
                  <a:solidFill>
                    <a:schemeClr val="accent5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0" name="Group 29"/>
              <p:cNvGrpSpPr/>
              <p:nvPr/>
            </p:nvGrpSpPr>
            <p:grpSpPr>
              <a:xfrm>
                <a:off x="3744185" y="2188023"/>
                <a:ext cx="58419" cy="1816343"/>
                <a:chOff x="7482841" y="2111311"/>
                <a:chExt cx="58419" cy="1816343"/>
              </a:xfrm>
            </p:grpSpPr>
            <p:cxnSp>
              <p:nvCxnSpPr>
                <p:cNvPr id="40" name="Connector: Curved 39"/>
                <p:cNvCxnSpPr>
                  <a:stCxn id="42" idx="1"/>
                  <a:endCxn id="43" idx="1"/>
                </p:cNvCxnSpPr>
                <p:nvPr/>
              </p:nvCxnSpPr>
              <p:spPr>
                <a:xfrm rot="10800000">
                  <a:off x="7482841" y="2209031"/>
                  <a:ext cx="12700" cy="1620905"/>
                </a:xfrm>
                <a:prstGeom prst="curvedConnector3">
                  <a:avLst>
                    <a:gd name="adj1" fmla="val 5850000"/>
                  </a:avLst>
                </a:prstGeom>
                <a:ln w="19050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nector: Curved 40"/>
                <p:cNvCxnSpPr>
                  <a:stCxn id="43" idx="3"/>
                  <a:endCxn id="42" idx="3"/>
                </p:cNvCxnSpPr>
                <p:nvPr/>
              </p:nvCxnSpPr>
              <p:spPr>
                <a:xfrm>
                  <a:off x="7528560" y="2209030"/>
                  <a:ext cx="12700" cy="1620905"/>
                </a:xfrm>
                <a:prstGeom prst="curvedConnector3">
                  <a:avLst>
                    <a:gd name="adj1" fmla="val 6300000"/>
                  </a:avLst>
                </a:prstGeom>
                <a:ln w="19050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2" name="Google Shape;898;p88"/>
                <p:cNvSpPr txBox="1"/>
                <p:nvPr/>
              </p:nvSpPr>
              <p:spPr>
                <a:xfrm>
                  <a:off x="7482841" y="3732216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  <p:sp>
              <p:nvSpPr>
                <p:cNvPr id="43" name="Google Shape;898;p88"/>
                <p:cNvSpPr txBox="1"/>
                <p:nvPr/>
              </p:nvSpPr>
              <p:spPr>
                <a:xfrm>
                  <a:off x="7482841" y="2111311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</p:grpSp>
          <p:sp>
            <p:nvSpPr>
              <p:cNvPr id="31" name="Oval 30"/>
              <p:cNvSpPr/>
              <p:nvPr/>
            </p:nvSpPr>
            <p:spPr>
              <a:xfrm>
                <a:off x="2941984" y="2188023"/>
                <a:ext cx="1695840" cy="1807446"/>
              </a:xfrm>
              <a:prstGeom prst="ellipse">
                <a:avLst/>
              </a:prstGeom>
              <a:solidFill>
                <a:schemeClr val="bg1">
                  <a:alpha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+mj-lt"/>
                </a:endParaRPr>
              </a:p>
            </p:txBody>
          </p:sp>
          <p:grpSp>
            <p:nvGrpSpPr>
              <p:cNvPr id="32" name="Group 31"/>
              <p:cNvGrpSpPr/>
              <p:nvPr/>
            </p:nvGrpSpPr>
            <p:grpSpPr>
              <a:xfrm>
                <a:off x="3744185" y="2692608"/>
                <a:ext cx="58419" cy="1311758"/>
                <a:chOff x="5889186" y="1248788"/>
                <a:chExt cx="58419" cy="1311758"/>
              </a:xfrm>
            </p:grpSpPr>
            <p:cxnSp>
              <p:nvCxnSpPr>
                <p:cNvPr id="36" name="Connector: Curved 35"/>
                <p:cNvCxnSpPr>
                  <a:stCxn id="38" idx="1"/>
                  <a:endCxn id="39" idx="1"/>
                </p:cNvCxnSpPr>
                <p:nvPr/>
              </p:nvCxnSpPr>
              <p:spPr>
                <a:xfrm rot="10800000">
                  <a:off x="5889186" y="1346507"/>
                  <a:ext cx="12700" cy="1116320"/>
                </a:xfrm>
                <a:prstGeom prst="curvedConnector3">
                  <a:avLst>
                    <a:gd name="adj1" fmla="val 4300000"/>
                  </a:avLst>
                </a:prstGeom>
                <a:ln w="19050">
                  <a:solidFill>
                    <a:schemeClr val="accent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Connector: Curved 36"/>
                <p:cNvCxnSpPr>
                  <a:stCxn id="39" idx="3"/>
                  <a:endCxn id="38" idx="3"/>
                </p:cNvCxnSpPr>
                <p:nvPr/>
              </p:nvCxnSpPr>
              <p:spPr>
                <a:xfrm>
                  <a:off x="5934905" y="1346507"/>
                  <a:ext cx="12700" cy="1116320"/>
                </a:xfrm>
                <a:prstGeom prst="curvedConnector3">
                  <a:avLst>
                    <a:gd name="adj1" fmla="val 4300000"/>
                  </a:avLst>
                </a:prstGeom>
                <a:ln w="19050">
                  <a:solidFill>
                    <a:schemeClr val="accent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8" name="Google Shape;898;p88"/>
                <p:cNvSpPr txBox="1"/>
                <p:nvPr/>
              </p:nvSpPr>
              <p:spPr>
                <a:xfrm>
                  <a:off x="5889186" y="2365108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  <p:sp>
              <p:nvSpPr>
                <p:cNvPr id="39" name="Google Shape;898;p88"/>
                <p:cNvSpPr txBox="1"/>
                <p:nvPr/>
              </p:nvSpPr>
              <p:spPr>
                <a:xfrm>
                  <a:off x="5889186" y="1248788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</p:grpSp>
          <p:grpSp>
            <p:nvGrpSpPr>
              <p:cNvPr id="33" name="Group 32"/>
              <p:cNvGrpSpPr/>
              <p:nvPr/>
            </p:nvGrpSpPr>
            <p:grpSpPr>
              <a:xfrm>
                <a:off x="3744185" y="3040708"/>
                <a:ext cx="45719" cy="963658"/>
                <a:chOff x="5501641" y="2963996"/>
                <a:chExt cx="45719" cy="963658"/>
              </a:xfrm>
            </p:grpSpPr>
            <p:sp>
              <p:nvSpPr>
                <p:cNvPr id="34" name="Google Shape;898;p88"/>
                <p:cNvSpPr txBox="1"/>
                <p:nvPr/>
              </p:nvSpPr>
              <p:spPr>
                <a:xfrm>
                  <a:off x="5501641" y="3732216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  <p:sp>
              <p:nvSpPr>
                <p:cNvPr id="35" name="Google Shape;898;p88"/>
                <p:cNvSpPr txBox="1"/>
                <p:nvPr/>
              </p:nvSpPr>
              <p:spPr>
                <a:xfrm>
                  <a:off x="5501641" y="2963996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</p:grpSp>
        </p:grpSp>
        <p:sp>
          <p:nvSpPr>
            <p:cNvPr id="46" name="Google Shape;898;p88"/>
            <p:cNvSpPr txBox="1"/>
            <p:nvPr/>
          </p:nvSpPr>
          <p:spPr>
            <a:xfrm>
              <a:off x="7436418" y="497552"/>
              <a:ext cx="668161" cy="1069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4" tIns="9144" rIns="9144" bIns="9144" anchor="t" anchorCtr="0">
              <a:spAutoFit/>
            </a:bodyPr>
            <a:lstStyle/>
            <a:p>
              <a:pPr marR="0" lvl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500" b="1" dirty="0">
                  <a:solidFill>
                    <a:schemeClr val="accent1"/>
                  </a:solidFill>
                  <a:latin typeface="+mj-lt"/>
                  <a:ea typeface="Montserrat"/>
                  <a:cs typeface="+mj-lt"/>
                  <a:sym typeface="Montserrat"/>
                </a:rPr>
                <a:t>Serve</a:t>
              </a:r>
              <a:endParaRPr lang="en-US" sz="500" b="1" dirty="0">
                <a:solidFill>
                  <a:schemeClr val="accent1"/>
                </a:solidFill>
                <a:latin typeface="+mj-lt"/>
                <a:ea typeface="Montserrat"/>
                <a:cs typeface="+mj-lt"/>
                <a:sym typeface="Montserrat"/>
              </a:endParaRPr>
            </a:p>
          </p:txBody>
        </p:sp>
      </p:grpSp>
      <p:sp>
        <p:nvSpPr>
          <p:cNvPr id="47" name="Google Shape;898;p88"/>
          <p:cNvSpPr txBox="1"/>
          <p:nvPr/>
        </p:nvSpPr>
        <p:spPr>
          <a:xfrm>
            <a:off x="513524" y="1127987"/>
            <a:ext cx="4653562" cy="2662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What is needed to put a model into production?</a:t>
            </a:r>
            <a:endParaRPr lang="en-US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sp>
        <p:nvSpPr>
          <p:cNvPr id="48" name="Google Shape;898;p88"/>
          <p:cNvSpPr txBox="1"/>
          <p:nvPr/>
        </p:nvSpPr>
        <p:spPr>
          <a:xfrm>
            <a:off x="513523" y="1532805"/>
            <a:ext cx="4283559" cy="7251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marL="171450" marR="0" lvl="0" indent="-1714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80604020202020204" pitchFamily="34" charset="0"/>
              <a:buChar char="•"/>
            </a:pP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A </a:t>
            </a:r>
            <a:r>
              <a:rPr lang="en-US" sz="1000" b="1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model</a:t>
            </a: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, optimized for inference</a:t>
            </a:r>
            <a:endParaRPr lang="en-US" sz="10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  <a:p>
            <a:pPr marL="171450" marR="0" lvl="0" indent="-1714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80604020202020204" pitchFamily="34" charset="0"/>
              <a:buChar char="•"/>
            </a:pP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A </a:t>
            </a:r>
            <a:r>
              <a:rPr lang="en-US" sz="1000" b="1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location</a:t>
            </a: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 to put the model</a:t>
            </a:r>
            <a:endParaRPr lang="en-US" sz="10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  <a:p>
            <a:pPr marL="171450" marR="0" lvl="0" indent="-1714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80604020202020204" pitchFamily="34" charset="0"/>
              <a:buChar char="•"/>
            </a:pP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Ways to </a:t>
            </a:r>
            <a:r>
              <a:rPr lang="en-US" sz="1000" b="1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get data </a:t>
            </a: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into the model</a:t>
            </a:r>
            <a:endParaRPr lang="en-US" sz="10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  <a:p>
            <a:pPr marL="171450" marR="0" lvl="0" indent="-1714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80604020202020204" pitchFamily="34" charset="0"/>
              <a:buChar char="•"/>
            </a:pPr>
            <a:endParaRPr lang="en-US" sz="10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</p:spTree>
  </p:cSld>
  <p:clrMapOvr>
    <a:masterClrMapping/>
  </p:clrMapOvr>
  <p:transition spd="med">
    <p:fade/>
  </p:transition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93100" y="420575"/>
            <a:ext cx="8181300" cy="502800"/>
          </a:xfrm>
        </p:spPr>
        <p:txBody>
          <a:bodyPr/>
          <a:lstStyle/>
          <a:p>
            <a:r>
              <a:rPr lang="en-US" dirty="0"/>
              <a:t>Serve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7331103" y="141172"/>
            <a:ext cx="914400" cy="914400"/>
            <a:chOff x="7331103" y="141172"/>
            <a:chExt cx="914400" cy="914400"/>
          </a:xfrm>
        </p:grpSpPr>
        <p:grpSp>
          <p:nvGrpSpPr>
            <p:cNvPr id="28" name="Group 27"/>
            <p:cNvGrpSpPr/>
            <p:nvPr/>
          </p:nvGrpSpPr>
          <p:grpSpPr>
            <a:xfrm>
              <a:off x="7331103" y="141172"/>
              <a:ext cx="914400" cy="914400"/>
              <a:chOff x="2941984" y="2188023"/>
              <a:chExt cx="1695840" cy="1816343"/>
            </a:xfrm>
          </p:grpSpPr>
          <p:grpSp>
            <p:nvGrpSpPr>
              <p:cNvPr id="29" name="Group 28"/>
              <p:cNvGrpSpPr/>
              <p:nvPr/>
            </p:nvGrpSpPr>
            <p:grpSpPr>
              <a:xfrm>
                <a:off x="3744185" y="3138427"/>
                <a:ext cx="58419" cy="768220"/>
                <a:chOff x="1190898" y="3138427"/>
                <a:chExt cx="58419" cy="768220"/>
              </a:xfrm>
            </p:grpSpPr>
            <p:cxnSp>
              <p:nvCxnSpPr>
                <p:cNvPr id="44" name="Connector: Curved 43"/>
                <p:cNvCxnSpPr>
                  <a:stCxn id="34" idx="1"/>
                  <a:endCxn id="35" idx="1"/>
                </p:cNvCxnSpPr>
                <p:nvPr/>
              </p:nvCxnSpPr>
              <p:spPr>
                <a:xfrm rot="10800000">
                  <a:off x="1190898" y="3138427"/>
                  <a:ext cx="12700" cy="768220"/>
                </a:xfrm>
                <a:prstGeom prst="curvedConnector3">
                  <a:avLst>
                    <a:gd name="adj1" fmla="val 2950000"/>
                  </a:avLst>
                </a:prstGeom>
                <a:ln w="19050">
                  <a:solidFill>
                    <a:schemeClr val="accent5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Connector: Curved 44"/>
                <p:cNvCxnSpPr>
                  <a:stCxn id="35" idx="3"/>
                  <a:endCxn id="34" idx="3"/>
                </p:cNvCxnSpPr>
                <p:nvPr/>
              </p:nvCxnSpPr>
              <p:spPr>
                <a:xfrm>
                  <a:off x="1236617" y="3138427"/>
                  <a:ext cx="12700" cy="768220"/>
                </a:xfrm>
                <a:prstGeom prst="curvedConnector3">
                  <a:avLst>
                    <a:gd name="adj1" fmla="val 3000000"/>
                  </a:avLst>
                </a:prstGeom>
                <a:ln w="19050">
                  <a:solidFill>
                    <a:schemeClr val="accent5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0" name="Group 29"/>
              <p:cNvGrpSpPr/>
              <p:nvPr/>
            </p:nvGrpSpPr>
            <p:grpSpPr>
              <a:xfrm>
                <a:off x="3744185" y="2188023"/>
                <a:ext cx="58419" cy="1816343"/>
                <a:chOff x="7482841" y="2111311"/>
                <a:chExt cx="58419" cy="1816343"/>
              </a:xfrm>
            </p:grpSpPr>
            <p:cxnSp>
              <p:nvCxnSpPr>
                <p:cNvPr id="40" name="Connector: Curved 39"/>
                <p:cNvCxnSpPr>
                  <a:stCxn id="42" idx="1"/>
                  <a:endCxn id="43" idx="1"/>
                </p:cNvCxnSpPr>
                <p:nvPr/>
              </p:nvCxnSpPr>
              <p:spPr>
                <a:xfrm rot="10800000">
                  <a:off x="7482841" y="2209031"/>
                  <a:ext cx="12700" cy="1620905"/>
                </a:xfrm>
                <a:prstGeom prst="curvedConnector3">
                  <a:avLst>
                    <a:gd name="adj1" fmla="val 5850000"/>
                  </a:avLst>
                </a:prstGeom>
                <a:ln w="19050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nector: Curved 40"/>
                <p:cNvCxnSpPr>
                  <a:stCxn id="43" idx="3"/>
                  <a:endCxn id="42" idx="3"/>
                </p:cNvCxnSpPr>
                <p:nvPr/>
              </p:nvCxnSpPr>
              <p:spPr>
                <a:xfrm>
                  <a:off x="7528560" y="2209030"/>
                  <a:ext cx="12700" cy="1620905"/>
                </a:xfrm>
                <a:prstGeom prst="curvedConnector3">
                  <a:avLst>
                    <a:gd name="adj1" fmla="val 6300000"/>
                  </a:avLst>
                </a:prstGeom>
                <a:ln w="19050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2" name="Google Shape;898;p88"/>
                <p:cNvSpPr txBox="1"/>
                <p:nvPr/>
              </p:nvSpPr>
              <p:spPr>
                <a:xfrm>
                  <a:off x="7482841" y="3732216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  <p:sp>
              <p:nvSpPr>
                <p:cNvPr id="43" name="Google Shape;898;p88"/>
                <p:cNvSpPr txBox="1"/>
                <p:nvPr/>
              </p:nvSpPr>
              <p:spPr>
                <a:xfrm>
                  <a:off x="7482841" y="2111311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</p:grpSp>
          <p:sp>
            <p:nvSpPr>
              <p:cNvPr id="31" name="Oval 30"/>
              <p:cNvSpPr/>
              <p:nvPr/>
            </p:nvSpPr>
            <p:spPr>
              <a:xfrm>
                <a:off x="2941984" y="2188023"/>
                <a:ext cx="1695840" cy="1807446"/>
              </a:xfrm>
              <a:prstGeom prst="ellipse">
                <a:avLst/>
              </a:prstGeom>
              <a:solidFill>
                <a:schemeClr val="bg1">
                  <a:alpha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+mj-lt"/>
                </a:endParaRPr>
              </a:p>
            </p:txBody>
          </p:sp>
          <p:grpSp>
            <p:nvGrpSpPr>
              <p:cNvPr id="32" name="Group 31"/>
              <p:cNvGrpSpPr/>
              <p:nvPr/>
            </p:nvGrpSpPr>
            <p:grpSpPr>
              <a:xfrm>
                <a:off x="3744185" y="2692608"/>
                <a:ext cx="58419" cy="1311758"/>
                <a:chOff x="5889186" y="1248788"/>
                <a:chExt cx="58419" cy="1311758"/>
              </a:xfrm>
            </p:grpSpPr>
            <p:cxnSp>
              <p:nvCxnSpPr>
                <p:cNvPr id="36" name="Connector: Curved 35"/>
                <p:cNvCxnSpPr>
                  <a:stCxn id="38" idx="1"/>
                  <a:endCxn id="39" idx="1"/>
                </p:cNvCxnSpPr>
                <p:nvPr/>
              </p:nvCxnSpPr>
              <p:spPr>
                <a:xfrm rot="10800000">
                  <a:off x="5889186" y="1346507"/>
                  <a:ext cx="12700" cy="1116320"/>
                </a:xfrm>
                <a:prstGeom prst="curvedConnector3">
                  <a:avLst>
                    <a:gd name="adj1" fmla="val 4300000"/>
                  </a:avLst>
                </a:prstGeom>
                <a:ln w="19050">
                  <a:solidFill>
                    <a:schemeClr val="accent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Connector: Curved 36"/>
                <p:cNvCxnSpPr>
                  <a:stCxn id="39" idx="3"/>
                  <a:endCxn id="38" idx="3"/>
                </p:cNvCxnSpPr>
                <p:nvPr/>
              </p:nvCxnSpPr>
              <p:spPr>
                <a:xfrm>
                  <a:off x="5934905" y="1346507"/>
                  <a:ext cx="12700" cy="1116320"/>
                </a:xfrm>
                <a:prstGeom prst="curvedConnector3">
                  <a:avLst>
                    <a:gd name="adj1" fmla="val 4300000"/>
                  </a:avLst>
                </a:prstGeom>
                <a:ln w="19050">
                  <a:solidFill>
                    <a:schemeClr val="accent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8" name="Google Shape;898;p88"/>
                <p:cNvSpPr txBox="1"/>
                <p:nvPr/>
              </p:nvSpPr>
              <p:spPr>
                <a:xfrm>
                  <a:off x="5889186" y="2365108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  <p:sp>
              <p:nvSpPr>
                <p:cNvPr id="39" name="Google Shape;898;p88"/>
                <p:cNvSpPr txBox="1"/>
                <p:nvPr/>
              </p:nvSpPr>
              <p:spPr>
                <a:xfrm>
                  <a:off x="5889186" y="1248788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</p:grpSp>
          <p:grpSp>
            <p:nvGrpSpPr>
              <p:cNvPr id="33" name="Group 32"/>
              <p:cNvGrpSpPr/>
              <p:nvPr/>
            </p:nvGrpSpPr>
            <p:grpSpPr>
              <a:xfrm>
                <a:off x="3744185" y="3040708"/>
                <a:ext cx="45719" cy="963658"/>
                <a:chOff x="5501641" y="2963996"/>
                <a:chExt cx="45719" cy="963658"/>
              </a:xfrm>
            </p:grpSpPr>
            <p:sp>
              <p:nvSpPr>
                <p:cNvPr id="34" name="Google Shape;898;p88"/>
                <p:cNvSpPr txBox="1"/>
                <p:nvPr/>
              </p:nvSpPr>
              <p:spPr>
                <a:xfrm>
                  <a:off x="5501641" y="3732216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  <p:sp>
              <p:nvSpPr>
                <p:cNvPr id="35" name="Google Shape;898;p88"/>
                <p:cNvSpPr txBox="1"/>
                <p:nvPr/>
              </p:nvSpPr>
              <p:spPr>
                <a:xfrm>
                  <a:off x="5501641" y="2963996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</p:grpSp>
        </p:grpSp>
        <p:sp>
          <p:nvSpPr>
            <p:cNvPr id="46" name="Google Shape;898;p88"/>
            <p:cNvSpPr txBox="1"/>
            <p:nvPr/>
          </p:nvSpPr>
          <p:spPr>
            <a:xfrm>
              <a:off x="7436418" y="497552"/>
              <a:ext cx="668161" cy="1069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4" tIns="9144" rIns="9144" bIns="9144" anchor="t" anchorCtr="0">
              <a:spAutoFit/>
            </a:bodyPr>
            <a:lstStyle/>
            <a:p>
              <a:pPr marR="0" lvl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500" b="1" dirty="0">
                  <a:solidFill>
                    <a:schemeClr val="accent1"/>
                  </a:solidFill>
                  <a:latin typeface="+mj-lt"/>
                  <a:ea typeface="Montserrat"/>
                  <a:cs typeface="+mj-lt"/>
                  <a:sym typeface="Montserrat"/>
                </a:rPr>
                <a:t>Serve</a:t>
              </a:r>
              <a:endParaRPr lang="en-US" sz="500" b="1" dirty="0">
                <a:solidFill>
                  <a:schemeClr val="accent1"/>
                </a:solidFill>
                <a:latin typeface="+mj-lt"/>
                <a:ea typeface="Montserrat"/>
                <a:cs typeface="+mj-lt"/>
                <a:sym typeface="Montserrat"/>
              </a:endParaRPr>
            </a:p>
          </p:txBody>
        </p:sp>
      </p:grpSp>
      <p:sp>
        <p:nvSpPr>
          <p:cNvPr id="47" name="Google Shape;898;p88"/>
          <p:cNvSpPr txBox="1"/>
          <p:nvPr/>
        </p:nvSpPr>
        <p:spPr>
          <a:xfrm>
            <a:off x="513524" y="1127987"/>
            <a:ext cx="4653562" cy="2662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What is needed to put a model into production?</a:t>
            </a:r>
            <a:endParaRPr lang="en-US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sp>
        <p:nvSpPr>
          <p:cNvPr id="48" name="Google Shape;898;p88"/>
          <p:cNvSpPr txBox="1"/>
          <p:nvPr/>
        </p:nvSpPr>
        <p:spPr>
          <a:xfrm>
            <a:off x="513523" y="1532805"/>
            <a:ext cx="4283559" cy="902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marL="171450" marR="0" lvl="0" indent="-1714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80604020202020204" pitchFamily="34" charset="0"/>
              <a:buChar char="•"/>
            </a:pP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A </a:t>
            </a:r>
            <a:r>
              <a:rPr lang="en-US" sz="1000" b="1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model</a:t>
            </a: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, optimized for inference</a:t>
            </a:r>
            <a:endParaRPr lang="en-US" sz="10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  <a:p>
            <a:pPr marL="171450" marR="0" lvl="0" indent="-1714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80604020202020204" pitchFamily="34" charset="0"/>
              <a:buChar char="•"/>
            </a:pP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A </a:t>
            </a:r>
            <a:r>
              <a:rPr lang="en-US" sz="1000" b="1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location</a:t>
            </a: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 to put the model</a:t>
            </a:r>
            <a:endParaRPr lang="en-US" sz="10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  <a:p>
            <a:pPr marL="171450" marR="0" lvl="0" indent="-1714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80604020202020204" pitchFamily="34" charset="0"/>
              <a:buChar char="•"/>
            </a:pP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Ways to </a:t>
            </a:r>
            <a:r>
              <a:rPr lang="en-US" sz="1000" b="1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get data </a:t>
            </a: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into the model</a:t>
            </a:r>
            <a:endParaRPr lang="en-US" sz="10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  <a:p>
            <a:pPr marL="171450" marR="0" lvl="0" indent="-1714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80604020202020204" pitchFamily="34" charset="0"/>
              <a:buChar char="•"/>
            </a:pP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Ways to get model </a:t>
            </a:r>
            <a:r>
              <a:rPr lang="en-US" sz="1000" b="1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outputs to users</a:t>
            </a:r>
            <a:endParaRPr lang="en-US" sz="1000" b="1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  <a:p>
            <a:pPr marL="171450" marR="0" lvl="0" indent="-1714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80604020202020204" pitchFamily="34" charset="0"/>
              <a:buChar char="•"/>
            </a:pPr>
            <a:endParaRPr lang="en-US" sz="10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</p:spTree>
  </p:cSld>
  <p:clrMapOvr>
    <a:masterClrMapping/>
  </p:clrMapOvr>
  <p:transition spd="med">
    <p:fade/>
  </p:transition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93100" y="420575"/>
            <a:ext cx="8181300" cy="502800"/>
          </a:xfrm>
        </p:spPr>
        <p:txBody>
          <a:bodyPr/>
          <a:lstStyle/>
          <a:p>
            <a:r>
              <a:rPr lang="en-US" dirty="0"/>
              <a:t>Serve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7331103" y="141172"/>
            <a:ext cx="914400" cy="914400"/>
            <a:chOff x="7331103" y="141172"/>
            <a:chExt cx="914400" cy="914400"/>
          </a:xfrm>
        </p:grpSpPr>
        <p:grpSp>
          <p:nvGrpSpPr>
            <p:cNvPr id="28" name="Group 27"/>
            <p:cNvGrpSpPr/>
            <p:nvPr/>
          </p:nvGrpSpPr>
          <p:grpSpPr>
            <a:xfrm>
              <a:off x="7331103" y="141172"/>
              <a:ext cx="914400" cy="914400"/>
              <a:chOff x="2941984" y="2188023"/>
              <a:chExt cx="1695840" cy="1816343"/>
            </a:xfrm>
          </p:grpSpPr>
          <p:grpSp>
            <p:nvGrpSpPr>
              <p:cNvPr id="29" name="Group 28"/>
              <p:cNvGrpSpPr/>
              <p:nvPr/>
            </p:nvGrpSpPr>
            <p:grpSpPr>
              <a:xfrm>
                <a:off x="3744185" y="3138427"/>
                <a:ext cx="58419" cy="768220"/>
                <a:chOff x="1190898" y="3138427"/>
                <a:chExt cx="58419" cy="768220"/>
              </a:xfrm>
            </p:grpSpPr>
            <p:cxnSp>
              <p:nvCxnSpPr>
                <p:cNvPr id="44" name="Connector: Curved 43"/>
                <p:cNvCxnSpPr>
                  <a:stCxn id="34" idx="1"/>
                  <a:endCxn id="35" idx="1"/>
                </p:cNvCxnSpPr>
                <p:nvPr/>
              </p:nvCxnSpPr>
              <p:spPr>
                <a:xfrm rot="10800000">
                  <a:off x="1190898" y="3138427"/>
                  <a:ext cx="12700" cy="768220"/>
                </a:xfrm>
                <a:prstGeom prst="curvedConnector3">
                  <a:avLst>
                    <a:gd name="adj1" fmla="val 2950000"/>
                  </a:avLst>
                </a:prstGeom>
                <a:ln w="19050">
                  <a:solidFill>
                    <a:schemeClr val="accent5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Connector: Curved 44"/>
                <p:cNvCxnSpPr>
                  <a:stCxn id="35" idx="3"/>
                  <a:endCxn id="34" idx="3"/>
                </p:cNvCxnSpPr>
                <p:nvPr/>
              </p:nvCxnSpPr>
              <p:spPr>
                <a:xfrm>
                  <a:off x="1236617" y="3138427"/>
                  <a:ext cx="12700" cy="768220"/>
                </a:xfrm>
                <a:prstGeom prst="curvedConnector3">
                  <a:avLst>
                    <a:gd name="adj1" fmla="val 3000000"/>
                  </a:avLst>
                </a:prstGeom>
                <a:ln w="19050">
                  <a:solidFill>
                    <a:schemeClr val="accent5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0" name="Group 29"/>
              <p:cNvGrpSpPr/>
              <p:nvPr/>
            </p:nvGrpSpPr>
            <p:grpSpPr>
              <a:xfrm>
                <a:off x="3744185" y="2188023"/>
                <a:ext cx="58419" cy="1816343"/>
                <a:chOff x="7482841" y="2111311"/>
                <a:chExt cx="58419" cy="1816343"/>
              </a:xfrm>
            </p:grpSpPr>
            <p:cxnSp>
              <p:nvCxnSpPr>
                <p:cNvPr id="40" name="Connector: Curved 39"/>
                <p:cNvCxnSpPr>
                  <a:stCxn id="42" idx="1"/>
                  <a:endCxn id="43" idx="1"/>
                </p:cNvCxnSpPr>
                <p:nvPr/>
              </p:nvCxnSpPr>
              <p:spPr>
                <a:xfrm rot="10800000">
                  <a:off x="7482841" y="2209031"/>
                  <a:ext cx="12700" cy="1620905"/>
                </a:xfrm>
                <a:prstGeom prst="curvedConnector3">
                  <a:avLst>
                    <a:gd name="adj1" fmla="val 5850000"/>
                  </a:avLst>
                </a:prstGeom>
                <a:ln w="19050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nector: Curved 40"/>
                <p:cNvCxnSpPr>
                  <a:stCxn id="43" idx="3"/>
                  <a:endCxn id="42" idx="3"/>
                </p:cNvCxnSpPr>
                <p:nvPr/>
              </p:nvCxnSpPr>
              <p:spPr>
                <a:xfrm>
                  <a:off x="7528560" y="2209030"/>
                  <a:ext cx="12700" cy="1620905"/>
                </a:xfrm>
                <a:prstGeom prst="curvedConnector3">
                  <a:avLst>
                    <a:gd name="adj1" fmla="val 6300000"/>
                  </a:avLst>
                </a:prstGeom>
                <a:ln w="19050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2" name="Google Shape;898;p88"/>
                <p:cNvSpPr txBox="1"/>
                <p:nvPr/>
              </p:nvSpPr>
              <p:spPr>
                <a:xfrm>
                  <a:off x="7482841" y="3732216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  <p:sp>
              <p:nvSpPr>
                <p:cNvPr id="43" name="Google Shape;898;p88"/>
                <p:cNvSpPr txBox="1"/>
                <p:nvPr/>
              </p:nvSpPr>
              <p:spPr>
                <a:xfrm>
                  <a:off x="7482841" y="2111311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</p:grpSp>
          <p:sp>
            <p:nvSpPr>
              <p:cNvPr id="31" name="Oval 30"/>
              <p:cNvSpPr/>
              <p:nvPr/>
            </p:nvSpPr>
            <p:spPr>
              <a:xfrm>
                <a:off x="2941984" y="2188023"/>
                <a:ext cx="1695840" cy="1807446"/>
              </a:xfrm>
              <a:prstGeom prst="ellipse">
                <a:avLst/>
              </a:prstGeom>
              <a:solidFill>
                <a:schemeClr val="bg1">
                  <a:alpha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+mj-lt"/>
                </a:endParaRPr>
              </a:p>
            </p:txBody>
          </p:sp>
          <p:grpSp>
            <p:nvGrpSpPr>
              <p:cNvPr id="32" name="Group 31"/>
              <p:cNvGrpSpPr/>
              <p:nvPr/>
            </p:nvGrpSpPr>
            <p:grpSpPr>
              <a:xfrm>
                <a:off x="3744185" y="2692608"/>
                <a:ext cx="58419" cy="1311758"/>
                <a:chOff x="5889186" y="1248788"/>
                <a:chExt cx="58419" cy="1311758"/>
              </a:xfrm>
            </p:grpSpPr>
            <p:cxnSp>
              <p:nvCxnSpPr>
                <p:cNvPr id="36" name="Connector: Curved 35"/>
                <p:cNvCxnSpPr>
                  <a:stCxn id="38" idx="1"/>
                  <a:endCxn id="39" idx="1"/>
                </p:cNvCxnSpPr>
                <p:nvPr/>
              </p:nvCxnSpPr>
              <p:spPr>
                <a:xfrm rot="10800000">
                  <a:off x="5889186" y="1346507"/>
                  <a:ext cx="12700" cy="1116320"/>
                </a:xfrm>
                <a:prstGeom prst="curvedConnector3">
                  <a:avLst>
                    <a:gd name="adj1" fmla="val 4300000"/>
                  </a:avLst>
                </a:prstGeom>
                <a:ln w="19050">
                  <a:solidFill>
                    <a:schemeClr val="accent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Connector: Curved 36"/>
                <p:cNvCxnSpPr>
                  <a:stCxn id="39" idx="3"/>
                  <a:endCxn id="38" idx="3"/>
                </p:cNvCxnSpPr>
                <p:nvPr/>
              </p:nvCxnSpPr>
              <p:spPr>
                <a:xfrm>
                  <a:off x="5934905" y="1346507"/>
                  <a:ext cx="12700" cy="1116320"/>
                </a:xfrm>
                <a:prstGeom prst="curvedConnector3">
                  <a:avLst>
                    <a:gd name="adj1" fmla="val 4300000"/>
                  </a:avLst>
                </a:prstGeom>
                <a:ln w="19050">
                  <a:solidFill>
                    <a:schemeClr val="accent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8" name="Google Shape;898;p88"/>
                <p:cNvSpPr txBox="1"/>
                <p:nvPr/>
              </p:nvSpPr>
              <p:spPr>
                <a:xfrm>
                  <a:off x="5889186" y="2365108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  <p:sp>
              <p:nvSpPr>
                <p:cNvPr id="39" name="Google Shape;898;p88"/>
                <p:cNvSpPr txBox="1"/>
                <p:nvPr/>
              </p:nvSpPr>
              <p:spPr>
                <a:xfrm>
                  <a:off x="5889186" y="1248788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</p:grpSp>
          <p:grpSp>
            <p:nvGrpSpPr>
              <p:cNvPr id="33" name="Group 32"/>
              <p:cNvGrpSpPr/>
              <p:nvPr/>
            </p:nvGrpSpPr>
            <p:grpSpPr>
              <a:xfrm>
                <a:off x="3744185" y="3040708"/>
                <a:ext cx="45719" cy="963658"/>
                <a:chOff x="5501641" y="2963996"/>
                <a:chExt cx="45719" cy="963658"/>
              </a:xfrm>
            </p:grpSpPr>
            <p:sp>
              <p:nvSpPr>
                <p:cNvPr id="34" name="Google Shape;898;p88"/>
                <p:cNvSpPr txBox="1"/>
                <p:nvPr/>
              </p:nvSpPr>
              <p:spPr>
                <a:xfrm>
                  <a:off x="5501641" y="3732216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  <p:sp>
              <p:nvSpPr>
                <p:cNvPr id="35" name="Google Shape;898;p88"/>
                <p:cNvSpPr txBox="1"/>
                <p:nvPr/>
              </p:nvSpPr>
              <p:spPr>
                <a:xfrm>
                  <a:off x="5501641" y="2963996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</p:grpSp>
        </p:grpSp>
        <p:sp>
          <p:nvSpPr>
            <p:cNvPr id="46" name="Google Shape;898;p88"/>
            <p:cNvSpPr txBox="1"/>
            <p:nvPr/>
          </p:nvSpPr>
          <p:spPr>
            <a:xfrm>
              <a:off x="7436418" y="497552"/>
              <a:ext cx="668161" cy="1069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4" tIns="9144" rIns="9144" bIns="9144" anchor="t" anchorCtr="0">
              <a:spAutoFit/>
            </a:bodyPr>
            <a:lstStyle/>
            <a:p>
              <a:pPr marR="0" lvl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500" b="1" dirty="0">
                  <a:solidFill>
                    <a:schemeClr val="accent1"/>
                  </a:solidFill>
                  <a:latin typeface="+mj-lt"/>
                  <a:ea typeface="Montserrat"/>
                  <a:cs typeface="+mj-lt"/>
                  <a:sym typeface="Montserrat"/>
                </a:rPr>
                <a:t>Serve</a:t>
              </a:r>
              <a:endParaRPr lang="en-US" sz="500" b="1" dirty="0">
                <a:solidFill>
                  <a:schemeClr val="accent1"/>
                </a:solidFill>
                <a:latin typeface="+mj-lt"/>
                <a:ea typeface="Montserrat"/>
                <a:cs typeface="+mj-lt"/>
                <a:sym typeface="Montserrat"/>
              </a:endParaRPr>
            </a:p>
          </p:txBody>
        </p:sp>
      </p:grpSp>
      <p:sp>
        <p:nvSpPr>
          <p:cNvPr id="47" name="Google Shape;898;p88"/>
          <p:cNvSpPr txBox="1"/>
          <p:nvPr/>
        </p:nvSpPr>
        <p:spPr>
          <a:xfrm>
            <a:off x="513524" y="1127987"/>
            <a:ext cx="4653562" cy="2662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What is needed to put a model into production?</a:t>
            </a:r>
            <a:endParaRPr lang="en-US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sp>
        <p:nvSpPr>
          <p:cNvPr id="48" name="Google Shape;898;p88"/>
          <p:cNvSpPr txBox="1"/>
          <p:nvPr/>
        </p:nvSpPr>
        <p:spPr>
          <a:xfrm>
            <a:off x="513523" y="1532805"/>
            <a:ext cx="4283559" cy="107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marL="171450" marR="0" lvl="0" indent="-1714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80604020202020204" pitchFamily="34" charset="0"/>
              <a:buChar char="•"/>
            </a:pP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A </a:t>
            </a:r>
            <a:r>
              <a:rPr lang="en-US" sz="1000" b="1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model</a:t>
            </a: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, optimized for inference</a:t>
            </a:r>
            <a:endParaRPr lang="en-US" sz="10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  <a:p>
            <a:pPr marL="171450" marR="0" lvl="0" indent="-1714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80604020202020204" pitchFamily="34" charset="0"/>
              <a:buChar char="•"/>
            </a:pP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A </a:t>
            </a:r>
            <a:r>
              <a:rPr lang="en-US" sz="1000" b="1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location</a:t>
            </a: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 to put the model</a:t>
            </a:r>
            <a:endParaRPr lang="en-US" sz="10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  <a:p>
            <a:pPr marL="171450" marR="0" lvl="0" indent="-1714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80604020202020204" pitchFamily="34" charset="0"/>
              <a:buChar char="•"/>
            </a:pP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Ways to </a:t>
            </a:r>
            <a:r>
              <a:rPr lang="en-US" sz="1000" b="1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get data </a:t>
            </a: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into the model</a:t>
            </a:r>
            <a:endParaRPr lang="en-US" sz="10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  <a:p>
            <a:pPr marL="171450" marR="0" lvl="0" indent="-1714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80604020202020204" pitchFamily="34" charset="0"/>
              <a:buChar char="•"/>
            </a:pP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Ways to get model </a:t>
            </a:r>
            <a:r>
              <a:rPr lang="en-US" sz="1000" b="1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outputs to users</a:t>
            </a:r>
            <a:endParaRPr lang="en-US" sz="1000" b="1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  <a:p>
            <a:pPr marL="171450" marR="0" lvl="0" indent="-1714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80604020202020204" pitchFamily="34" charset="0"/>
              <a:buChar char="•"/>
            </a:pP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Ability to </a:t>
            </a:r>
            <a:r>
              <a:rPr lang="en-US" sz="1000" b="1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collect user feedback</a:t>
            </a:r>
            <a:endParaRPr lang="en-US" sz="1000" b="1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  <a:p>
            <a:pPr marL="171450" marR="0" lvl="0" indent="-1714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80604020202020204" pitchFamily="34" charset="0"/>
              <a:buChar char="•"/>
            </a:pPr>
            <a:endParaRPr lang="en-US" sz="10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</p:spTree>
  </p:cSld>
  <p:clrMapOvr>
    <a:masterClrMapping/>
  </p:clrMapOvr>
  <p:transition spd="med">
    <p:fade/>
  </p:transition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93100" y="420575"/>
            <a:ext cx="8181300" cy="502800"/>
          </a:xfrm>
        </p:spPr>
        <p:txBody>
          <a:bodyPr/>
          <a:lstStyle/>
          <a:p>
            <a:r>
              <a:rPr lang="en-US" dirty="0"/>
              <a:t>Serve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7331103" y="141172"/>
            <a:ext cx="914400" cy="914400"/>
            <a:chOff x="7331103" y="141172"/>
            <a:chExt cx="914400" cy="914400"/>
          </a:xfrm>
        </p:grpSpPr>
        <p:grpSp>
          <p:nvGrpSpPr>
            <p:cNvPr id="28" name="Group 27"/>
            <p:cNvGrpSpPr/>
            <p:nvPr/>
          </p:nvGrpSpPr>
          <p:grpSpPr>
            <a:xfrm>
              <a:off x="7331103" y="141172"/>
              <a:ext cx="914400" cy="914400"/>
              <a:chOff x="2941984" y="2188023"/>
              <a:chExt cx="1695840" cy="1816343"/>
            </a:xfrm>
          </p:grpSpPr>
          <p:grpSp>
            <p:nvGrpSpPr>
              <p:cNvPr id="29" name="Group 28"/>
              <p:cNvGrpSpPr/>
              <p:nvPr/>
            </p:nvGrpSpPr>
            <p:grpSpPr>
              <a:xfrm>
                <a:off x="3744185" y="3138427"/>
                <a:ext cx="58419" cy="768220"/>
                <a:chOff x="1190898" y="3138427"/>
                <a:chExt cx="58419" cy="768220"/>
              </a:xfrm>
            </p:grpSpPr>
            <p:cxnSp>
              <p:nvCxnSpPr>
                <p:cNvPr id="44" name="Connector: Curved 43"/>
                <p:cNvCxnSpPr>
                  <a:stCxn id="34" idx="1"/>
                  <a:endCxn id="35" idx="1"/>
                </p:cNvCxnSpPr>
                <p:nvPr/>
              </p:nvCxnSpPr>
              <p:spPr>
                <a:xfrm rot="10800000">
                  <a:off x="1190898" y="3138427"/>
                  <a:ext cx="12700" cy="768220"/>
                </a:xfrm>
                <a:prstGeom prst="curvedConnector3">
                  <a:avLst>
                    <a:gd name="adj1" fmla="val 2950000"/>
                  </a:avLst>
                </a:prstGeom>
                <a:ln w="19050">
                  <a:solidFill>
                    <a:schemeClr val="accent5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Connector: Curved 44"/>
                <p:cNvCxnSpPr>
                  <a:stCxn id="35" idx="3"/>
                  <a:endCxn id="34" idx="3"/>
                </p:cNvCxnSpPr>
                <p:nvPr/>
              </p:nvCxnSpPr>
              <p:spPr>
                <a:xfrm>
                  <a:off x="1236617" y="3138427"/>
                  <a:ext cx="12700" cy="768220"/>
                </a:xfrm>
                <a:prstGeom prst="curvedConnector3">
                  <a:avLst>
                    <a:gd name="adj1" fmla="val 3000000"/>
                  </a:avLst>
                </a:prstGeom>
                <a:ln w="19050">
                  <a:solidFill>
                    <a:schemeClr val="accent5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0" name="Group 29"/>
              <p:cNvGrpSpPr/>
              <p:nvPr/>
            </p:nvGrpSpPr>
            <p:grpSpPr>
              <a:xfrm>
                <a:off x="3744185" y="2188023"/>
                <a:ext cx="58419" cy="1816343"/>
                <a:chOff x="7482841" y="2111311"/>
                <a:chExt cx="58419" cy="1816343"/>
              </a:xfrm>
            </p:grpSpPr>
            <p:cxnSp>
              <p:nvCxnSpPr>
                <p:cNvPr id="40" name="Connector: Curved 39"/>
                <p:cNvCxnSpPr>
                  <a:stCxn id="42" idx="1"/>
                  <a:endCxn id="43" idx="1"/>
                </p:cNvCxnSpPr>
                <p:nvPr/>
              </p:nvCxnSpPr>
              <p:spPr>
                <a:xfrm rot="10800000">
                  <a:off x="7482841" y="2209031"/>
                  <a:ext cx="12700" cy="1620905"/>
                </a:xfrm>
                <a:prstGeom prst="curvedConnector3">
                  <a:avLst>
                    <a:gd name="adj1" fmla="val 5850000"/>
                  </a:avLst>
                </a:prstGeom>
                <a:ln w="19050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nector: Curved 40"/>
                <p:cNvCxnSpPr>
                  <a:stCxn id="43" idx="3"/>
                  <a:endCxn id="42" idx="3"/>
                </p:cNvCxnSpPr>
                <p:nvPr/>
              </p:nvCxnSpPr>
              <p:spPr>
                <a:xfrm>
                  <a:off x="7528560" y="2209030"/>
                  <a:ext cx="12700" cy="1620905"/>
                </a:xfrm>
                <a:prstGeom prst="curvedConnector3">
                  <a:avLst>
                    <a:gd name="adj1" fmla="val 6300000"/>
                  </a:avLst>
                </a:prstGeom>
                <a:ln w="19050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2" name="Google Shape;898;p88"/>
                <p:cNvSpPr txBox="1"/>
                <p:nvPr/>
              </p:nvSpPr>
              <p:spPr>
                <a:xfrm>
                  <a:off x="7482841" y="3732216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  <p:sp>
              <p:nvSpPr>
                <p:cNvPr id="43" name="Google Shape;898;p88"/>
                <p:cNvSpPr txBox="1"/>
                <p:nvPr/>
              </p:nvSpPr>
              <p:spPr>
                <a:xfrm>
                  <a:off x="7482841" y="2111311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</p:grpSp>
          <p:sp>
            <p:nvSpPr>
              <p:cNvPr id="31" name="Oval 30"/>
              <p:cNvSpPr/>
              <p:nvPr/>
            </p:nvSpPr>
            <p:spPr>
              <a:xfrm>
                <a:off x="2941984" y="2188023"/>
                <a:ext cx="1695840" cy="1807446"/>
              </a:xfrm>
              <a:prstGeom prst="ellipse">
                <a:avLst/>
              </a:prstGeom>
              <a:solidFill>
                <a:schemeClr val="bg1">
                  <a:alpha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+mj-lt"/>
                </a:endParaRPr>
              </a:p>
            </p:txBody>
          </p:sp>
          <p:grpSp>
            <p:nvGrpSpPr>
              <p:cNvPr id="32" name="Group 31"/>
              <p:cNvGrpSpPr/>
              <p:nvPr/>
            </p:nvGrpSpPr>
            <p:grpSpPr>
              <a:xfrm>
                <a:off x="3744185" y="2692608"/>
                <a:ext cx="58419" cy="1311758"/>
                <a:chOff x="5889186" y="1248788"/>
                <a:chExt cx="58419" cy="1311758"/>
              </a:xfrm>
            </p:grpSpPr>
            <p:cxnSp>
              <p:nvCxnSpPr>
                <p:cNvPr id="36" name="Connector: Curved 35"/>
                <p:cNvCxnSpPr>
                  <a:stCxn id="38" idx="1"/>
                  <a:endCxn id="39" idx="1"/>
                </p:cNvCxnSpPr>
                <p:nvPr/>
              </p:nvCxnSpPr>
              <p:spPr>
                <a:xfrm rot="10800000">
                  <a:off x="5889186" y="1346507"/>
                  <a:ext cx="12700" cy="1116320"/>
                </a:xfrm>
                <a:prstGeom prst="curvedConnector3">
                  <a:avLst>
                    <a:gd name="adj1" fmla="val 4300000"/>
                  </a:avLst>
                </a:prstGeom>
                <a:ln w="19050">
                  <a:solidFill>
                    <a:schemeClr val="accent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Connector: Curved 36"/>
                <p:cNvCxnSpPr>
                  <a:stCxn id="39" idx="3"/>
                  <a:endCxn id="38" idx="3"/>
                </p:cNvCxnSpPr>
                <p:nvPr/>
              </p:nvCxnSpPr>
              <p:spPr>
                <a:xfrm>
                  <a:off x="5934905" y="1346507"/>
                  <a:ext cx="12700" cy="1116320"/>
                </a:xfrm>
                <a:prstGeom prst="curvedConnector3">
                  <a:avLst>
                    <a:gd name="adj1" fmla="val 4300000"/>
                  </a:avLst>
                </a:prstGeom>
                <a:ln w="19050">
                  <a:solidFill>
                    <a:schemeClr val="accent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8" name="Google Shape;898;p88"/>
                <p:cNvSpPr txBox="1"/>
                <p:nvPr/>
              </p:nvSpPr>
              <p:spPr>
                <a:xfrm>
                  <a:off x="5889186" y="2365108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  <p:sp>
              <p:nvSpPr>
                <p:cNvPr id="39" name="Google Shape;898;p88"/>
                <p:cNvSpPr txBox="1"/>
                <p:nvPr/>
              </p:nvSpPr>
              <p:spPr>
                <a:xfrm>
                  <a:off x="5889186" y="1248788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</p:grpSp>
          <p:grpSp>
            <p:nvGrpSpPr>
              <p:cNvPr id="33" name="Group 32"/>
              <p:cNvGrpSpPr/>
              <p:nvPr/>
            </p:nvGrpSpPr>
            <p:grpSpPr>
              <a:xfrm>
                <a:off x="3744185" y="3040708"/>
                <a:ext cx="45719" cy="963658"/>
                <a:chOff x="5501641" y="2963996"/>
                <a:chExt cx="45719" cy="963658"/>
              </a:xfrm>
            </p:grpSpPr>
            <p:sp>
              <p:nvSpPr>
                <p:cNvPr id="34" name="Google Shape;898;p88"/>
                <p:cNvSpPr txBox="1"/>
                <p:nvPr/>
              </p:nvSpPr>
              <p:spPr>
                <a:xfrm>
                  <a:off x="5501641" y="3732216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  <p:sp>
              <p:nvSpPr>
                <p:cNvPr id="35" name="Google Shape;898;p88"/>
                <p:cNvSpPr txBox="1"/>
                <p:nvPr/>
              </p:nvSpPr>
              <p:spPr>
                <a:xfrm>
                  <a:off x="5501641" y="2963996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</p:grpSp>
        </p:grpSp>
        <p:sp>
          <p:nvSpPr>
            <p:cNvPr id="46" name="Google Shape;898;p88"/>
            <p:cNvSpPr txBox="1"/>
            <p:nvPr/>
          </p:nvSpPr>
          <p:spPr>
            <a:xfrm>
              <a:off x="7436418" y="497552"/>
              <a:ext cx="668161" cy="1069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4" tIns="9144" rIns="9144" bIns="9144" anchor="t" anchorCtr="0">
              <a:spAutoFit/>
            </a:bodyPr>
            <a:lstStyle/>
            <a:p>
              <a:pPr marR="0" lvl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500" b="1" dirty="0">
                  <a:solidFill>
                    <a:schemeClr val="accent1"/>
                  </a:solidFill>
                  <a:latin typeface="+mj-lt"/>
                  <a:ea typeface="Montserrat"/>
                  <a:cs typeface="+mj-lt"/>
                  <a:sym typeface="Montserrat"/>
                </a:rPr>
                <a:t>Serve</a:t>
              </a:r>
              <a:endParaRPr lang="en-US" sz="500" b="1" dirty="0">
                <a:solidFill>
                  <a:schemeClr val="accent1"/>
                </a:solidFill>
                <a:latin typeface="+mj-lt"/>
                <a:ea typeface="Montserrat"/>
                <a:cs typeface="+mj-lt"/>
                <a:sym typeface="Montserrat"/>
              </a:endParaRPr>
            </a:p>
          </p:txBody>
        </p:sp>
      </p:grpSp>
      <p:sp>
        <p:nvSpPr>
          <p:cNvPr id="47" name="Google Shape;898;p88"/>
          <p:cNvSpPr txBox="1"/>
          <p:nvPr/>
        </p:nvSpPr>
        <p:spPr>
          <a:xfrm>
            <a:off x="513524" y="1127987"/>
            <a:ext cx="4653562" cy="2662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What is needed to put a model into production?</a:t>
            </a:r>
            <a:endParaRPr lang="en-US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sp>
        <p:nvSpPr>
          <p:cNvPr id="48" name="Google Shape;898;p88"/>
          <p:cNvSpPr txBox="1"/>
          <p:nvPr/>
        </p:nvSpPr>
        <p:spPr>
          <a:xfrm>
            <a:off x="513523" y="1532805"/>
            <a:ext cx="4283559" cy="1256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marL="171450" marR="0" lvl="0" indent="-1714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80604020202020204" pitchFamily="34" charset="0"/>
              <a:buChar char="•"/>
            </a:pP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A </a:t>
            </a:r>
            <a:r>
              <a:rPr lang="en-US" sz="1000" b="1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model</a:t>
            </a: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, optimized for inference</a:t>
            </a:r>
            <a:endParaRPr lang="en-US" sz="10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  <a:p>
            <a:pPr marL="171450" marR="0" lvl="0" indent="-1714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80604020202020204" pitchFamily="34" charset="0"/>
              <a:buChar char="•"/>
            </a:pP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A </a:t>
            </a:r>
            <a:r>
              <a:rPr lang="en-US" sz="1000" b="1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location</a:t>
            </a: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 to put the model</a:t>
            </a:r>
            <a:endParaRPr lang="en-US" sz="10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  <a:p>
            <a:pPr marL="171450" marR="0" lvl="0" indent="-1714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80604020202020204" pitchFamily="34" charset="0"/>
              <a:buChar char="•"/>
            </a:pP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Ways to </a:t>
            </a:r>
            <a:r>
              <a:rPr lang="en-US" sz="1000" b="1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get data </a:t>
            </a: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into the model</a:t>
            </a:r>
            <a:endParaRPr lang="en-US" sz="10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  <a:p>
            <a:pPr marL="171450" marR="0" lvl="0" indent="-1714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80604020202020204" pitchFamily="34" charset="0"/>
              <a:buChar char="•"/>
            </a:pP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Ways to get model </a:t>
            </a:r>
            <a:r>
              <a:rPr lang="en-US" sz="1000" b="1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outputs to users</a:t>
            </a:r>
            <a:endParaRPr lang="en-US" sz="1000" b="1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  <a:p>
            <a:pPr marL="171450" marR="0" lvl="0" indent="-1714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80604020202020204" pitchFamily="34" charset="0"/>
              <a:buChar char="•"/>
            </a:pP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Ability to </a:t>
            </a:r>
            <a:r>
              <a:rPr lang="en-US" sz="1000" b="1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collect user feedback</a:t>
            </a:r>
            <a:endParaRPr lang="en-US" sz="1000" b="1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  <a:p>
            <a:pPr marL="171450" marR="0" lvl="0" indent="-1714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80604020202020204" pitchFamily="34" charset="0"/>
              <a:buChar char="•"/>
            </a:pP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Model </a:t>
            </a:r>
            <a:r>
              <a:rPr lang="en-US" sz="1000" b="1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retraining</a:t>
            </a: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 capabilities </a:t>
            </a:r>
            <a:endParaRPr lang="en-US" sz="10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  <a:p>
            <a:pPr marL="171450" marR="0" lvl="0" indent="-1714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80604020202020204" pitchFamily="34" charset="0"/>
              <a:buChar char="•"/>
            </a:pPr>
            <a:endParaRPr lang="en-US" sz="10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</p:spTree>
  </p:cSld>
  <p:clrMapOvr>
    <a:masterClrMapping/>
  </p:clrMapOvr>
  <p:transition spd="med">
    <p:fade/>
  </p:transition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93100" y="420575"/>
            <a:ext cx="8181300" cy="502800"/>
          </a:xfrm>
        </p:spPr>
        <p:txBody>
          <a:bodyPr/>
          <a:lstStyle/>
          <a:p>
            <a:r>
              <a:rPr lang="en-US" dirty="0"/>
              <a:t>Serve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7331103" y="141172"/>
            <a:ext cx="914400" cy="914400"/>
            <a:chOff x="7331103" y="141172"/>
            <a:chExt cx="914400" cy="914400"/>
          </a:xfrm>
        </p:grpSpPr>
        <p:grpSp>
          <p:nvGrpSpPr>
            <p:cNvPr id="28" name="Group 27"/>
            <p:cNvGrpSpPr/>
            <p:nvPr/>
          </p:nvGrpSpPr>
          <p:grpSpPr>
            <a:xfrm>
              <a:off x="7331103" y="141172"/>
              <a:ext cx="914400" cy="914400"/>
              <a:chOff x="2941984" y="2188023"/>
              <a:chExt cx="1695840" cy="1816343"/>
            </a:xfrm>
          </p:grpSpPr>
          <p:grpSp>
            <p:nvGrpSpPr>
              <p:cNvPr id="29" name="Group 28"/>
              <p:cNvGrpSpPr/>
              <p:nvPr/>
            </p:nvGrpSpPr>
            <p:grpSpPr>
              <a:xfrm>
                <a:off x="3744185" y="3138427"/>
                <a:ext cx="58419" cy="768220"/>
                <a:chOff x="1190898" y="3138427"/>
                <a:chExt cx="58419" cy="768220"/>
              </a:xfrm>
            </p:grpSpPr>
            <p:cxnSp>
              <p:nvCxnSpPr>
                <p:cNvPr id="44" name="Connector: Curved 43"/>
                <p:cNvCxnSpPr>
                  <a:stCxn id="34" idx="1"/>
                  <a:endCxn id="35" idx="1"/>
                </p:cNvCxnSpPr>
                <p:nvPr/>
              </p:nvCxnSpPr>
              <p:spPr>
                <a:xfrm rot="10800000">
                  <a:off x="1190898" y="3138427"/>
                  <a:ext cx="12700" cy="768220"/>
                </a:xfrm>
                <a:prstGeom prst="curvedConnector3">
                  <a:avLst>
                    <a:gd name="adj1" fmla="val 2950000"/>
                  </a:avLst>
                </a:prstGeom>
                <a:ln w="19050">
                  <a:solidFill>
                    <a:schemeClr val="accent5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Connector: Curved 44"/>
                <p:cNvCxnSpPr>
                  <a:stCxn id="35" idx="3"/>
                  <a:endCxn id="34" idx="3"/>
                </p:cNvCxnSpPr>
                <p:nvPr/>
              </p:nvCxnSpPr>
              <p:spPr>
                <a:xfrm>
                  <a:off x="1236617" y="3138427"/>
                  <a:ext cx="12700" cy="768220"/>
                </a:xfrm>
                <a:prstGeom prst="curvedConnector3">
                  <a:avLst>
                    <a:gd name="adj1" fmla="val 3000000"/>
                  </a:avLst>
                </a:prstGeom>
                <a:ln w="19050">
                  <a:solidFill>
                    <a:schemeClr val="accent5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0" name="Group 29"/>
              <p:cNvGrpSpPr/>
              <p:nvPr/>
            </p:nvGrpSpPr>
            <p:grpSpPr>
              <a:xfrm>
                <a:off x="3744185" y="2188023"/>
                <a:ext cx="58419" cy="1816343"/>
                <a:chOff x="7482841" y="2111311"/>
                <a:chExt cx="58419" cy="1816343"/>
              </a:xfrm>
            </p:grpSpPr>
            <p:cxnSp>
              <p:nvCxnSpPr>
                <p:cNvPr id="40" name="Connector: Curved 39"/>
                <p:cNvCxnSpPr>
                  <a:stCxn id="42" idx="1"/>
                  <a:endCxn id="43" idx="1"/>
                </p:cNvCxnSpPr>
                <p:nvPr/>
              </p:nvCxnSpPr>
              <p:spPr>
                <a:xfrm rot="10800000">
                  <a:off x="7482841" y="2209031"/>
                  <a:ext cx="12700" cy="1620905"/>
                </a:xfrm>
                <a:prstGeom prst="curvedConnector3">
                  <a:avLst>
                    <a:gd name="adj1" fmla="val 5850000"/>
                  </a:avLst>
                </a:prstGeom>
                <a:ln w="19050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nector: Curved 40"/>
                <p:cNvCxnSpPr>
                  <a:stCxn id="43" idx="3"/>
                  <a:endCxn id="42" idx="3"/>
                </p:cNvCxnSpPr>
                <p:nvPr/>
              </p:nvCxnSpPr>
              <p:spPr>
                <a:xfrm>
                  <a:off x="7528560" y="2209030"/>
                  <a:ext cx="12700" cy="1620905"/>
                </a:xfrm>
                <a:prstGeom prst="curvedConnector3">
                  <a:avLst>
                    <a:gd name="adj1" fmla="val 6300000"/>
                  </a:avLst>
                </a:prstGeom>
                <a:ln w="19050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2" name="Google Shape;898;p88"/>
                <p:cNvSpPr txBox="1"/>
                <p:nvPr/>
              </p:nvSpPr>
              <p:spPr>
                <a:xfrm>
                  <a:off x="7482841" y="3732216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  <p:sp>
              <p:nvSpPr>
                <p:cNvPr id="43" name="Google Shape;898;p88"/>
                <p:cNvSpPr txBox="1"/>
                <p:nvPr/>
              </p:nvSpPr>
              <p:spPr>
                <a:xfrm>
                  <a:off x="7482841" y="2111311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</p:grpSp>
          <p:sp>
            <p:nvSpPr>
              <p:cNvPr id="31" name="Oval 30"/>
              <p:cNvSpPr/>
              <p:nvPr/>
            </p:nvSpPr>
            <p:spPr>
              <a:xfrm>
                <a:off x="2941984" y="2188023"/>
                <a:ext cx="1695840" cy="1807446"/>
              </a:xfrm>
              <a:prstGeom prst="ellipse">
                <a:avLst/>
              </a:prstGeom>
              <a:solidFill>
                <a:schemeClr val="bg1">
                  <a:alpha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+mj-lt"/>
                </a:endParaRPr>
              </a:p>
            </p:txBody>
          </p:sp>
          <p:grpSp>
            <p:nvGrpSpPr>
              <p:cNvPr id="32" name="Group 31"/>
              <p:cNvGrpSpPr/>
              <p:nvPr/>
            </p:nvGrpSpPr>
            <p:grpSpPr>
              <a:xfrm>
                <a:off x="3744185" y="2692608"/>
                <a:ext cx="58419" cy="1311758"/>
                <a:chOff x="5889186" y="1248788"/>
                <a:chExt cx="58419" cy="1311758"/>
              </a:xfrm>
            </p:grpSpPr>
            <p:cxnSp>
              <p:nvCxnSpPr>
                <p:cNvPr id="36" name="Connector: Curved 35"/>
                <p:cNvCxnSpPr>
                  <a:stCxn id="38" idx="1"/>
                  <a:endCxn id="39" idx="1"/>
                </p:cNvCxnSpPr>
                <p:nvPr/>
              </p:nvCxnSpPr>
              <p:spPr>
                <a:xfrm rot="10800000">
                  <a:off x="5889186" y="1346507"/>
                  <a:ext cx="12700" cy="1116320"/>
                </a:xfrm>
                <a:prstGeom prst="curvedConnector3">
                  <a:avLst>
                    <a:gd name="adj1" fmla="val 4300000"/>
                  </a:avLst>
                </a:prstGeom>
                <a:ln w="19050">
                  <a:solidFill>
                    <a:schemeClr val="accent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Connector: Curved 36"/>
                <p:cNvCxnSpPr>
                  <a:stCxn id="39" idx="3"/>
                  <a:endCxn id="38" idx="3"/>
                </p:cNvCxnSpPr>
                <p:nvPr/>
              </p:nvCxnSpPr>
              <p:spPr>
                <a:xfrm>
                  <a:off x="5934905" y="1346507"/>
                  <a:ext cx="12700" cy="1116320"/>
                </a:xfrm>
                <a:prstGeom prst="curvedConnector3">
                  <a:avLst>
                    <a:gd name="adj1" fmla="val 4300000"/>
                  </a:avLst>
                </a:prstGeom>
                <a:ln w="19050">
                  <a:solidFill>
                    <a:schemeClr val="accent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8" name="Google Shape;898;p88"/>
                <p:cNvSpPr txBox="1"/>
                <p:nvPr/>
              </p:nvSpPr>
              <p:spPr>
                <a:xfrm>
                  <a:off x="5889186" y="2365108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  <p:sp>
              <p:nvSpPr>
                <p:cNvPr id="39" name="Google Shape;898;p88"/>
                <p:cNvSpPr txBox="1"/>
                <p:nvPr/>
              </p:nvSpPr>
              <p:spPr>
                <a:xfrm>
                  <a:off x="5889186" y="1248788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</p:grpSp>
          <p:grpSp>
            <p:nvGrpSpPr>
              <p:cNvPr id="33" name="Group 32"/>
              <p:cNvGrpSpPr/>
              <p:nvPr/>
            </p:nvGrpSpPr>
            <p:grpSpPr>
              <a:xfrm>
                <a:off x="3744185" y="3040708"/>
                <a:ext cx="45719" cy="963658"/>
                <a:chOff x="5501641" y="2963996"/>
                <a:chExt cx="45719" cy="963658"/>
              </a:xfrm>
            </p:grpSpPr>
            <p:sp>
              <p:nvSpPr>
                <p:cNvPr id="34" name="Google Shape;898;p88"/>
                <p:cNvSpPr txBox="1"/>
                <p:nvPr/>
              </p:nvSpPr>
              <p:spPr>
                <a:xfrm>
                  <a:off x="5501641" y="3732216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  <p:sp>
              <p:nvSpPr>
                <p:cNvPr id="35" name="Google Shape;898;p88"/>
                <p:cNvSpPr txBox="1"/>
                <p:nvPr/>
              </p:nvSpPr>
              <p:spPr>
                <a:xfrm>
                  <a:off x="5501641" y="2963996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</p:grpSp>
        </p:grpSp>
        <p:sp>
          <p:nvSpPr>
            <p:cNvPr id="46" name="Google Shape;898;p88"/>
            <p:cNvSpPr txBox="1"/>
            <p:nvPr/>
          </p:nvSpPr>
          <p:spPr>
            <a:xfrm>
              <a:off x="7436418" y="497552"/>
              <a:ext cx="668161" cy="1069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4" tIns="9144" rIns="9144" bIns="9144" anchor="t" anchorCtr="0">
              <a:spAutoFit/>
            </a:bodyPr>
            <a:lstStyle/>
            <a:p>
              <a:pPr marR="0" lvl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500" b="1" dirty="0">
                  <a:solidFill>
                    <a:schemeClr val="accent1"/>
                  </a:solidFill>
                  <a:latin typeface="+mj-lt"/>
                  <a:ea typeface="Montserrat"/>
                  <a:cs typeface="+mj-lt"/>
                  <a:sym typeface="Montserrat"/>
                </a:rPr>
                <a:t>Serve</a:t>
              </a:r>
              <a:endParaRPr lang="en-US" sz="500" b="1" dirty="0">
                <a:solidFill>
                  <a:schemeClr val="accent1"/>
                </a:solidFill>
                <a:latin typeface="+mj-lt"/>
                <a:ea typeface="Montserrat"/>
                <a:cs typeface="+mj-lt"/>
                <a:sym typeface="Montserrat"/>
              </a:endParaRPr>
            </a:p>
          </p:txBody>
        </p:sp>
      </p:grpSp>
      <p:sp>
        <p:nvSpPr>
          <p:cNvPr id="47" name="Google Shape;898;p88"/>
          <p:cNvSpPr txBox="1"/>
          <p:nvPr/>
        </p:nvSpPr>
        <p:spPr>
          <a:xfrm>
            <a:off x="513524" y="1127987"/>
            <a:ext cx="4653562" cy="2662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What is needed to put a model into production?</a:t>
            </a:r>
            <a:endParaRPr lang="en-US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sp>
        <p:nvSpPr>
          <p:cNvPr id="48" name="Google Shape;898;p88"/>
          <p:cNvSpPr txBox="1"/>
          <p:nvPr/>
        </p:nvSpPr>
        <p:spPr>
          <a:xfrm>
            <a:off x="513523" y="1532805"/>
            <a:ext cx="4283559" cy="14331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marL="171450" marR="0" lvl="0" indent="-1714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80604020202020204" pitchFamily="34" charset="0"/>
              <a:buChar char="•"/>
            </a:pP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A </a:t>
            </a:r>
            <a:r>
              <a:rPr lang="en-US" sz="1000" b="1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model</a:t>
            </a: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, optimized for inference</a:t>
            </a:r>
            <a:endParaRPr lang="en-US" sz="10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  <a:p>
            <a:pPr marL="171450" marR="0" lvl="0" indent="-1714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80604020202020204" pitchFamily="34" charset="0"/>
              <a:buChar char="•"/>
            </a:pP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A </a:t>
            </a:r>
            <a:r>
              <a:rPr lang="en-US" sz="1000" b="1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location</a:t>
            </a: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 to put the model</a:t>
            </a:r>
            <a:endParaRPr lang="en-US" sz="10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  <a:p>
            <a:pPr marL="171450" marR="0" lvl="0" indent="-1714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80604020202020204" pitchFamily="34" charset="0"/>
              <a:buChar char="•"/>
            </a:pP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Ways to </a:t>
            </a:r>
            <a:r>
              <a:rPr lang="en-US" sz="1000" b="1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get data </a:t>
            </a: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into the model</a:t>
            </a:r>
            <a:endParaRPr lang="en-US" sz="10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  <a:p>
            <a:pPr marL="171450" marR="0" lvl="0" indent="-1714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80604020202020204" pitchFamily="34" charset="0"/>
              <a:buChar char="•"/>
            </a:pP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Ways to get model </a:t>
            </a:r>
            <a:r>
              <a:rPr lang="en-US" sz="1000" b="1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outputs to users</a:t>
            </a:r>
            <a:endParaRPr lang="en-US" sz="1000" b="1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  <a:p>
            <a:pPr marL="171450" marR="0" lvl="0" indent="-1714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80604020202020204" pitchFamily="34" charset="0"/>
              <a:buChar char="•"/>
            </a:pP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Ability to </a:t>
            </a:r>
            <a:r>
              <a:rPr lang="en-US" sz="1000" b="1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collect user feedback</a:t>
            </a:r>
            <a:endParaRPr lang="en-US" sz="1000" b="1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  <a:p>
            <a:pPr marL="171450" marR="0" lvl="0" indent="-1714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80604020202020204" pitchFamily="34" charset="0"/>
              <a:buChar char="•"/>
            </a:pP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Model </a:t>
            </a:r>
            <a:r>
              <a:rPr lang="en-US" sz="1000" b="1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retraining</a:t>
            </a: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 capabilities </a:t>
            </a:r>
            <a:endParaRPr lang="en-US" sz="10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  <a:p>
            <a:pPr marL="171450" marR="0" lvl="0" indent="-1714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80604020202020204" pitchFamily="34" charset="0"/>
              <a:buChar char="•"/>
            </a:pP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Data, metadata, and model version </a:t>
            </a:r>
            <a:r>
              <a:rPr lang="en-US" sz="1000" b="1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tracking</a:t>
            </a:r>
            <a:endParaRPr lang="en-US" sz="1000" b="1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  <a:p>
            <a:pPr marL="171450" marR="0" lvl="0" indent="-1714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80604020202020204" pitchFamily="34" charset="0"/>
              <a:buChar char="•"/>
            </a:pPr>
            <a:endParaRPr lang="en-US" sz="10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</p:spTree>
  </p:cSld>
  <p:clrMapOvr>
    <a:masterClrMapping/>
  </p:clrMapOvr>
  <p:transition spd="med">
    <p:fade/>
  </p:transition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93100" y="420575"/>
            <a:ext cx="8181300" cy="502800"/>
          </a:xfrm>
        </p:spPr>
        <p:txBody>
          <a:bodyPr/>
          <a:lstStyle/>
          <a:p>
            <a:r>
              <a:rPr lang="en-US" dirty="0"/>
              <a:t>Serve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7331103" y="141172"/>
            <a:ext cx="914400" cy="914400"/>
            <a:chOff x="7331103" y="141172"/>
            <a:chExt cx="914400" cy="914400"/>
          </a:xfrm>
        </p:grpSpPr>
        <p:grpSp>
          <p:nvGrpSpPr>
            <p:cNvPr id="28" name="Group 27"/>
            <p:cNvGrpSpPr/>
            <p:nvPr/>
          </p:nvGrpSpPr>
          <p:grpSpPr>
            <a:xfrm>
              <a:off x="7331103" y="141172"/>
              <a:ext cx="914400" cy="914400"/>
              <a:chOff x="2941984" y="2188023"/>
              <a:chExt cx="1695840" cy="1816343"/>
            </a:xfrm>
          </p:grpSpPr>
          <p:grpSp>
            <p:nvGrpSpPr>
              <p:cNvPr id="29" name="Group 28"/>
              <p:cNvGrpSpPr/>
              <p:nvPr/>
            </p:nvGrpSpPr>
            <p:grpSpPr>
              <a:xfrm>
                <a:off x="3744185" y="3138427"/>
                <a:ext cx="58419" cy="768220"/>
                <a:chOff x="1190898" y="3138427"/>
                <a:chExt cx="58419" cy="768220"/>
              </a:xfrm>
            </p:grpSpPr>
            <p:cxnSp>
              <p:nvCxnSpPr>
                <p:cNvPr id="44" name="Connector: Curved 43"/>
                <p:cNvCxnSpPr>
                  <a:stCxn id="34" idx="1"/>
                  <a:endCxn id="35" idx="1"/>
                </p:cNvCxnSpPr>
                <p:nvPr/>
              </p:nvCxnSpPr>
              <p:spPr>
                <a:xfrm rot="10800000">
                  <a:off x="1190898" y="3138427"/>
                  <a:ext cx="12700" cy="768220"/>
                </a:xfrm>
                <a:prstGeom prst="curvedConnector3">
                  <a:avLst>
                    <a:gd name="adj1" fmla="val 2950000"/>
                  </a:avLst>
                </a:prstGeom>
                <a:ln w="19050">
                  <a:solidFill>
                    <a:schemeClr val="accent5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Connector: Curved 44"/>
                <p:cNvCxnSpPr>
                  <a:stCxn id="35" idx="3"/>
                  <a:endCxn id="34" idx="3"/>
                </p:cNvCxnSpPr>
                <p:nvPr/>
              </p:nvCxnSpPr>
              <p:spPr>
                <a:xfrm>
                  <a:off x="1236617" y="3138427"/>
                  <a:ext cx="12700" cy="768220"/>
                </a:xfrm>
                <a:prstGeom prst="curvedConnector3">
                  <a:avLst>
                    <a:gd name="adj1" fmla="val 3000000"/>
                  </a:avLst>
                </a:prstGeom>
                <a:ln w="19050">
                  <a:solidFill>
                    <a:schemeClr val="accent5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0" name="Group 29"/>
              <p:cNvGrpSpPr/>
              <p:nvPr/>
            </p:nvGrpSpPr>
            <p:grpSpPr>
              <a:xfrm>
                <a:off x="3744185" y="2188023"/>
                <a:ext cx="58419" cy="1816343"/>
                <a:chOff x="7482841" y="2111311"/>
                <a:chExt cx="58419" cy="1816343"/>
              </a:xfrm>
            </p:grpSpPr>
            <p:cxnSp>
              <p:nvCxnSpPr>
                <p:cNvPr id="40" name="Connector: Curved 39"/>
                <p:cNvCxnSpPr>
                  <a:stCxn id="42" idx="1"/>
                  <a:endCxn id="43" idx="1"/>
                </p:cNvCxnSpPr>
                <p:nvPr/>
              </p:nvCxnSpPr>
              <p:spPr>
                <a:xfrm rot="10800000">
                  <a:off x="7482841" y="2209031"/>
                  <a:ext cx="12700" cy="1620905"/>
                </a:xfrm>
                <a:prstGeom prst="curvedConnector3">
                  <a:avLst>
                    <a:gd name="adj1" fmla="val 5850000"/>
                  </a:avLst>
                </a:prstGeom>
                <a:ln w="19050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nector: Curved 40"/>
                <p:cNvCxnSpPr>
                  <a:stCxn id="43" idx="3"/>
                  <a:endCxn id="42" idx="3"/>
                </p:cNvCxnSpPr>
                <p:nvPr/>
              </p:nvCxnSpPr>
              <p:spPr>
                <a:xfrm>
                  <a:off x="7528560" y="2209030"/>
                  <a:ext cx="12700" cy="1620905"/>
                </a:xfrm>
                <a:prstGeom prst="curvedConnector3">
                  <a:avLst>
                    <a:gd name="adj1" fmla="val 6300000"/>
                  </a:avLst>
                </a:prstGeom>
                <a:ln w="19050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2" name="Google Shape;898;p88"/>
                <p:cNvSpPr txBox="1"/>
                <p:nvPr/>
              </p:nvSpPr>
              <p:spPr>
                <a:xfrm>
                  <a:off x="7482841" y="3732216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  <p:sp>
              <p:nvSpPr>
                <p:cNvPr id="43" name="Google Shape;898;p88"/>
                <p:cNvSpPr txBox="1"/>
                <p:nvPr/>
              </p:nvSpPr>
              <p:spPr>
                <a:xfrm>
                  <a:off x="7482841" y="2111311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</p:grpSp>
          <p:sp>
            <p:nvSpPr>
              <p:cNvPr id="31" name="Oval 30"/>
              <p:cNvSpPr/>
              <p:nvPr/>
            </p:nvSpPr>
            <p:spPr>
              <a:xfrm>
                <a:off x="2941984" y="2188023"/>
                <a:ext cx="1695840" cy="1807446"/>
              </a:xfrm>
              <a:prstGeom prst="ellipse">
                <a:avLst/>
              </a:prstGeom>
              <a:solidFill>
                <a:schemeClr val="bg1">
                  <a:alpha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+mj-lt"/>
                </a:endParaRPr>
              </a:p>
            </p:txBody>
          </p:sp>
          <p:grpSp>
            <p:nvGrpSpPr>
              <p:cNvPr id="32" name="Group 31"/>
              <p:cNvGrpSpPr/>
              <p:nvPr/>
            </p:nvGrpSpPr>
            <p:grpSpPr>
              <a:xfrm>
                <a:off x="3744185" y="2692608"/>
                <a:ext cx="58419" cy="1311758"/>
                <a:chOff x="5889186" y="1248788"/>
                <a:chExt cx="58419" cy="1311758"/>
              </a:xfrm>
            </p:grpSpPr>
            <p:cxnSp>
              <p:nvCxnSpPr>
                <p:cNvPr id="36" name="Connector: Curved 35"/>
                <p:cNvCxnSpPr>
                  <a:stCxn id="38" idx="1"/>
                  <a:endCxn id="39" idx="1"/>
                </p:cNvCxnSpPr>
                <p:nvPr/>
              </p:nvCxnSpPr>
              <p:spPr>
                <a:xfrm rot="10800000">
                  <a:off x="5889186" y="1346507"/>
                  <a:ext cx="12700" cy="1116320"/>
                </a:xfrm>
                <a:prstGeom prst="curvedConnector3">
                  <a:avLst>
                    <a:gd name="adj1" fmla="val 4300000"/>
                  </a:avLst>
                </a:prstGeom>
                <a:ln w="19050">
                  <a:solidFill>
                    <a:schemeClr val="accent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Connector: Curved 36"/>
                <p:cNvCxnSpPr>
                  <a:stCxn id="39" idx="3"/>
                  <a:endCxn id="38" idx="3"/>
                </p:cNvCxnSpPr>
                <p:nvPr/>
              </p:nvCxnSpPr>
              <p:spPr>
                <a:xfrm>
                  <a:off x="5934905" y="1346507"/>
                  <a:ext cx="12700" cy="1116320"/>
                </a:xfrm>
                <a:prstGeom prst="curvedConnector3">
                  <a:avLst>
                    <a:gd name="adj1" fmla="val 4300000"/>
                  </a:avLst>
                </a:prstGeom>
                <a:ln w="19050">
                  <a:solidFill>
                    <a:schemeClr val="accent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8" name="Google Shape;898;p88"/>
                <p:cNvSpPr txBox="1"/>
                <p:nvPr/>
              </p:nvSpPr>
              <p:spPr>
                <a:xfrm>
                  <a:off x="5889186" y="2365108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  <p:sp>
              <p:nvSpPr>
                <p:cNvPr id="39" name="Google Shape;898;p88"/>
                <p:cNvSpPr txBox="1"/>
                <p:nvPr/>
              </p:nvSpPr>
              <p:spPr>
                <a:xfrm>
                  <a:off x="5889186" y="1248788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</p:grpSp>
          <p:grpSp>
            <p:nvGrpSpPr>
              <p:cNvPr id="33" name="Group 32"/>
              <p:cNvGrpSpPr/>
              <p:nvPr/>
            </p:nvGrpSpPr>
            <p:grpSpPr>
              <a:xfrm>
                <a:off x="3744185" y="3040708"/>
                <a:ext cx="45719" cy="963658"/>
                <a:chOff x="5501641" y="2963996"/>
                <a:chExt cx="45719" cy="963658"/>
              </a:xfrm>
            </p:grpSpPr>
            <p:sp>
              <p:nvSpPr>
                <p:cNvPr id="34" name="Google Shape;898;p88"/>
                <p:cNvSpPr txBox="1"/>
                <p:nvPr/>
              </p:nvSpPr>
              <p:spPr>
                <a:xfrm>
                  <a:off x="5501641" y="3732216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  <p:sp>
              <p:nvSpPr>
                <p:cNvPr id="35" name="Google Shape;898;p88"/>
                <p:cNvSpPr txBox="1"/>
                <p:nvPr/>
              </p:nvSpPr>
              <p:spPr>
                <a:xfrm>
                  <a:off x="5501641" y="2963996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</p:grpSp>
        </p:grpSp>
        <p:sp>
          <p:nvSpPr>
            <p:cNvPr id="46" name="Google Shape;898;p88"/>
            <p:cNvSpPr txBox="1"/>
            <p:nvPr/>
          </p:nvSpPr>
          <p:spPr>
            <a:xfrm>
              <a:off x="7436418" y="497552"/>
              <a:ext cx="668161" cy="1069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4" tIns="9144" rIns="9144" bIns="9144" anchor="t" anchorCtr="0">
              <a:spAutoFit/>
            </a:bodyPr>
            <a:lstStyle/>
            <a:p>
              <a:pPr marR="0" lvl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500" b="1" dirty="0">
                  <a:solidFill>
                    <a:schemeClr val="accent1"/>
                  </a:solidFill>
                  <a:latin typeface="+mj-lt"/>
                  <a:ea typeface="Montserrat"/>
                  <a:cs typeface="+mj-lt"/>
                  <a:sym typeface="Montserrat"/>
                </a:rPr>
                <a:t>Serve</a:t>
              </a:r>
              <a:endParaRPr lang="en-US" sz="500" b="1" dirty="0">
                <a:solidFill>
                  <a:schemeClr val="accent1"/>
                </a:solidFill>
                <a:latin typeface="+mj-lt"/>
                <a:ea typeface="Montserrat"/>
                <a:cs typeface="+mj-lt"/>
                <a:sym typeface="Montserrat"/>
              </a:endParaRPr>
            </a:p>
          </p:txBody>
        </p:sp>
      </p:grpSp>
      <p:sp>
        <p:nvSpPr>
          <p:cNvPr id="47" name="Google Shape;898;p88"/>
          <p:cNvSpPr txBox="1"/>
          <p:nvPr/>
        </p:nvSpPr>
        <p:spPr>
          <a:xfrm>
            <a:off x="513524" y="1127987"/>
            <a:ext cx="4653562" cy="2662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What is needed to put a model into production?</a:t>
            </a:r>
            <a:endParaRPr lang="en-US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sp>
        <p:nvSpPr>
          <p:cNvPr id="48" name="Google Shape;898;p88"/>
          <p:cNvSpPr txBox="1"/>
          <p:nvPr/>
        </p:nvSpPr>
        <p:spPr>
          <a:xfrm>
            <a:off x="513523" y="1532805"/>
            <a:ext cx="4283559" cy="1434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marL="171450" marR="0" lvl="0" indent="-1714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80604020202020204" pitchFamily="34" charset="0"/>
              <a:buChar char="•"/>
            </a:pP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A </a:t>
            </a:r>
            <a:r>
              <a:rPr lang="en-US" sz="1000" b="1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model</a:t>
            </a: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, optimized for inference</a:t>
            </a:r>
            <a:endParaRPr lang="en-US" sz="10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  <a:p>
            <a:pPr marL="171450" marR="0" lvl="0" indent="-1714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80604020202020204" pitchFamily="34" charset="0"/>
              <a:buChar char="•"/>
            </a:pP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A </a:t>
            </a:r>
            <a:r>
              <a:rPr lang="en-US" sz="1000" b="1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location</a:t>
            </a: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 to put the model</a:t>
            </a:r>
            <a:endParaRPr lang="en-US" sz="10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  <a:p>
            <a:pPr marL="171450" marR="0" lvl="0" indent="-1714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80604020202020204" pitchFamily="34" charset="0"/>
              <a:buChar char="•"/>
            </a:pP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Ways to </a:t>
            </a:r>
            <a:r>
              <a:rPr lang="en-US" sz="1000" b="1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get data </a:t>
            </a: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into the model</a:t>
            </a:r>
            <a:endParaRPr lang="en-US" sz="10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  <a:p>
            <a:pPr marL="171450" marR="0" lvl="0" indent="-1714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80604020202020204" pitchFamily="34" charset="0"/>
              <a:buChar char="•"/>
            </a:pP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Ways to get model </a:t>
            </a:r>
            <a:r>
              <a:rPr lang="en-US" sz="1000" b="1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outputs to users</a:t>
            </a:r>
            <a:endParaRPr lang="en-US" sz="1000" b="1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  <a:p>
            <a:pPr marL="171450" marR="0" lvl="0" indent="-1714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80604020202020204" pitchFamily="34" charset="0"/>
              <a:buChar char="•"/>
            </a:pP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Ability to </a:t>
            </a:r>
            <a:r>
              <a:rPr lang="en-US" sz="1000" b="1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collect user feedback</a:t>
            </a:r>
            <a:endParaRPr lang="en-US" sz="1000" b="1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  <a:p>
            <a:pPr marL="171450" marR="0" lvl="0" indent="-1714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80604020202020204" pitchFamily="34" charset="0"/>
              <a:buChar char="•"/>
            </a:pP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Model </a:t>
            </a:r>
            <a:r>
              <a:rPr lang="en-US" sz="1000" b="1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retraining</a:t>
            </a: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 capabilities </a:t>
            </a:r>
            <a:endParaRPr lang="en-US" sz="10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  <a:p>
            <a:pPr marL="171450" marR="0" lvl="0" indent="-1714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80604020202020204" pitchFamily="34" charset="0"/>
              <a:buChar char="•"/>
            </a:pP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Data, metadata, and model version </a:t>
            </a:r>
            <a:r>
              <a:rPr lang="en-US" sz="1000" b="1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tracking</a:t>
            </a:r>
            <a:endParaRPr lang="en-US" sz="1000" b="1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  <a:p>
            <a:pPr marL="171450" marR="0" lvl="0" indent="-1714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80604020202020204" pitchFamily="34" charset="0"/>
              <a:buChar char="•"/>
            </a:pP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As much </a:t>
            </a:r>
            <a:r>
              <a:rPr lang="en-US" sz="1000" b="1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automation</a:t>
            </a: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 as possible</a:t>
            </a:r>
            <a:endParaRPr lang="en-US" sz="10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</p:spTree>
  </p:cSld>
  <p:clrMapOvr>
    <a:masterClrMapping/>
  </p:clrMapOvr>
  <p:transition spd="med">
    <p:fade/>
  </p:transition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93100" y="420575"/>
            <a:ext cx="8181300" cy="502800"/>
          </a:xfrm>
        </p:spPr>
        <p:txBody>
          <a:bodyPr/>
          <a:lstStyle/>
          <a:p>
            <a:r>
              <a:rPr lang="en-US" dirty="0"/>
              <a:t>Model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7331103" y="141172"/>
            <a:ext cx="914400" cy="914400"/>
            <a:chOff x="7331103" y="141172"/>
            <a:chExt cx="914400" cy="914400"/>
          </a:xfrm>
        </p:grpSpPr>
        <p:grpSp>
          <p:nvGrpSpPr>
            <p:cNvPr id="28" name="Group 27"/>
            <p:cNvGrpSpPr/>
            <p:nvPr/>
          </p:nvGrpSpPr>
          <p:grpSpPr>
            <a:xfrm>
              <a:off x="7331103" y="141172"/>
              <a:ext cx="914400" cy="914400"/>
              <a:chOff x="2941984" y="2188023"/>
              <a:chExt cx="1695840" cy="1816343"/>
            </a:xfrm>
          </p:grpSpPr>
          <p:grpSp>
            <p:nvGrpSpPr>
              <p:cNvPr id="29" name="Group 28"/>
              <p:cNvGrpSpPr/>
              <p:nvPr/>
            </p:nvGrpSpPr>
            <p:grpSpPr>
              <a:xfrm>
                <a:off x="3744185" y="3138427"/>
                <a:ext cx="58419" cy="768220"/>
                <a:chOff x="1190898" y="3138427"/>
                <a:chExt cx="58419" cy="768220"/>
              </a:xfrm>
            </p:grpSpPr>
            <p:cxnSp>
              <p:nvCxnSpPr>
                <p:cNvPr id="44" name="Connector: Curved 43"/>
                <p:cNvCxnSpPr>
                  <a:stCxn id="34" idx="1"/>
                  <a:endCxn id="35" idx="1"/>
                </p:cNvCxnSpPr>
                <p:nvPr/>
              </p:nvCxnSpPr>
              <p:spPr>
                <a:xfrm rot="10800000">
                  <a:off x="1190898" y="3138427"/>
                  <a:ext cx="12700" cy="768220"/>
                </a:xfrm>
                <a:prstGeom prst="curvedConnector3">
                  <a:avLst>
                    <a:gd name="adj1" fmla="val 2950000"/>
                  </a:avLst>
                </a:prstGeom>
                <a:ln w="19050">
                  <a:solidFill>
                    <a:schemeClr val="accent5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Connector: Curved 44"/>
                <p:cNvCxnSpPr>
                  <a:stCxn id="35" idx="3"/>
                  <a:endCxn id="34" idx="3"/>
                </p:cNvCxnSpPr>
                <p:nvPr/>
              </p:nvCxnSpPr>
              <p:spPr>
                <a:xfrm>
                  <a:off x="1236617" y="3138427"/>
                  <a:ext cx="12700" cy="768220"/>
                </a:xfrm>
                <a:prstGeom prst="curvedConnector3">
                  <a:avLst>
                    <a:gd name="adj1" fmla="val 3000000"/>
                  </a:avLst>
                </a:prstGeom>
                <a:ln w="19050">
                  <a:solidFill>
                    <a:schemeClr val="accent5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0" name="Group 29"/>
              <p:cNvGrpSpPr/>
              <p:nvPr/>
            </p:nvGrpSpPr>
            <p:grpSpPr>
              <a:xfrm>
                <a:off x="3744185" y="2188023"/>
                <a:ext cx="58419" cy="1816343"/>
                <a:chOff x="7482841" y="2111311"/>
                <a:chExt cx="58419" cy="1816343"/>
              </a:xfrm>
            </p:grpSpPr>
            <p:cxnSp>
              <p:nvCxnSpPr>
                <p:cNvPr id="40" name="Connector: Curved 39"/>
                <p:cNvCxnSpPr>
                  <a:stCxn id="42" idx="1"/>
                  <a:endCxn id="43" idx="1"/>
                </p:cNvCxnSpPr>
                <p:nvPr/>
              </p:nvCxnSpPr>
              <p:spPr>
                <a:xfrm rot="10800000">
                  <a:off x="7482841" y="2209031"/>
                  <a:ext cx="12700" cy="1620905"/>
                </a:xfrm>
                <a:prstGeom prst="curvedConnector3">
                  <a:avLst>
                    <a:gd name="adj1" fmla="val 5850000"/>
                  </a:avLst>
                </a:prstGeom>
                <a:ln w="19050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nector: Curved 40"/>
                <p:cNvCxnSpPr>
                  <a:stCxn id="43" idx="3"/>
                  <a:endCxn id="42" idx="3"/>
                </p:cNvCxnSpPr>
                <p:nvPr/>
              </p:nvCxnSpPr>
              <p:spPr>
                <a:xfrm>
                  <a:off x="7528560" y="2209030"/>
                  <a:ext cx="12700" cy="1620905"/>
                </a:xfrm>
                <a:prstGeom prst="curvedConnector3">
                  <a:avLst>
                    <a:gd name="adj1" fmla="val 6300000"/>
                  </a:avLst>
                </a:prstGeom>
                <a:ln w="19050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2" name="Google Shape;898;p88"/>
                <p:cNvSpPr txBox="1"/>
                <p:nvPr/>
              </p:nvSpPr>
              <p:spPr>
                <a:xfrm>
                  <a:off x="7482841" y="3732216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  <p:sp>
              <p:nvSpPr>
                <p:cNvPr id="43" name="Google Shape;898;p88"/>
                <p:cNvSpPr txBox="1"/>
                <p:nvPr/>
              </p:nvSpPr>
              <p:spPr>
                <a:xfrm>
                  <a:off x="7482841" y="2111311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</p:grpSp>
          <p:sp>
            <p:nvSpPr>
              <p:cNvPr id="31" name="Oval 30"/>
              <p:cNvSpPr/>
              <p:nvPr/>
            </p:nvSpPr>
            <p:spPr>
              <a:xfrm>
                <a:off x="2941984" y="2188023"/>
                <a:ext cx="1695840" cy="1807446"/>
              </a:xfrm>
              <a:prstGeom prst="ellipse">
                <a:avLst/>
              </a:prstGeom>
              <a:solidFill>
                <a:schemeClr val="bg1">
                  <a:alpha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+mj-lt"/>
                </a:endParaRPr>
              </a:p>
            </p:txBody>
          </p:sp>
          <p:grpSp>
            <p:nvGrpSpPr>
              <p:cNvPr id="32" name="Group 31"/>
              <p:cNvGrpSpPr/>
              <p:nvPr/>
            </p:nvGrpSpPr>
            <p:grpSpPr>
              <a:xfrm>
                <a:off x="3744185" y="2692608"/>
                <a:ext cx="58419" cy="1311758"/>
                <a:chOff x="5889186" y="1248788"/>
                <a:chExt cx="58419" cy="1311758"/>
              </a:xfrm>
            </p:grpSpPr>
            <p:cxnSp>
              <p:nvCxnSpPr>
                <p:cNvPr id="36" name="Connector: Curved 35"/>
                <p:cNvCxnSpPr>
                  <a:stCxn id="38" idx="1"/>
                  <a:endCxn id="39" idx="1"/>
                </p:cNvCxnSpPr>
                <p:nvPr/>
              </p:nvCxnSpPr>
              <p:spPr>
                <a:xfrm rot="10800000">
                  <a:off x="5889186" y="1346507"/>
                  <a:ext cx="12700" cy="1116320"/>
                </a:xfrm>
                <a:prstGeom prst="curvedConnector3">
                  <a:avLst>
                    <a:gd name="adj1" fmla="val 4300000"/>
                  </a:avLst>
                </a:prstGeom>
                <a:ln w="19050">
                  <a:solidFill>
                    <a:schemeClr val="accent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Connector: Curved 36"/>
                <p:cNvCxnSpPr>
                  <a:stCxn id="39" idx="3"/>
                  <a:endCxn id="38" idx="3"/>
                </p:cNvCxnSpPr>
                <p:nvPr/>
              </p:nvCxnSpPr>
              <p:spPr>
                <a:xfrm>
                  <a:off x="5934905" y="1346507"/>
                  <a:ext cx="12700" cy="1116320"/>
                </a:xfrm>
                <a:prstGeom prst="curvedConnector3">
                  <a:avLst>
                    <a:gd name="adj1" fmla="val 4300000"/>
                  </a:avLst>
                </a:prstGeom>
                <a:ln w="19050">
                  <a:solidFill>
                    <a:schemeClr val="accent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8" name="Google Shape;898;p88"/>
                <p:cNvSpPr txBox="1"/>
                <p:nvPr/>
              </p:nvSpPr>
              <p:spPr>
                <a:xfrm>
                  <a:off x="5889186" y="2365108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  <p:sp>
              <p:nvSpPr>
                <p:cNvPr id="39" name="Google Shape;898;p88"/>
                <p:cNvSpPr txBox="1"/>
                <p:nvPr/>
              </p:nvSpPr>
              <p:spPr>
                <a:xfrm>
                  <a:off x="5889186" y="1248788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</p:grpSp>
          <p:grpSp>
            <p:nvGrpSpPr>
              <p:cNvPr id="33" name="Group 32"/>
              <p:cNvGrpSpPr/>
              <p:nvPr/>
            </p:nvGrpSpPr>
            <p:grpSpPr>
              <a:xfrm>
                <a:off x="3744185" y="3040708"/>
                <a:ext cx="45719" cy="963658"/>
                <a:chOff x="5501641" y="2963996"/>
                <a:chExt cx="45719" cy="963658"/>
              </a:xfrm>
            </p:grpSpPr>
            <p:sp>
              <p:nvSpPr>
                <p:cNvPr id="34" name="Google Shape;898;p88"/>
                <p:cNvSpPr txBox="1"/>
                <p:nvPr/>
              </p:nvSpPr>
              <p:spPr>
                <a:xfrm>
                  <a:off x="5501641" y="3732216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  <p:sp>
              <p:nvSpPr>
                <p:cNvPr id="35" name="Google Shape;898;p88"/>
                <p:cNvSpPr txBox="1"/>
                <p:nvPr/>
              </p:nvSpPr>
              <p:spPr>
                <a:xfrm>
                  <a:off x="5501641" y="2963996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</p:grpSp>
        </p:grpSp>
        <p:sp>
          <p:nvSpPr>
            <p:cNvPr id="46" name="Google Shape;898;p88"/>
            <p:cNvSpPr txBox="1"/>
            <p:nvPr/>
          </p:nvSpPr>
          <p:spPr>
            <a:xfrm>
              <a:off x="7436418" y="497552"/>
              <a:ext cx="668161" cy="1069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4" tIns="9144" rIns="9144" bIns="9144" anchor="t" anchorCtr="0">
              <a:spAutoFit/>
            </a:bodyPr>
            <a:lstStyle/>
            <a:p>
              <a:pPr marR="0" lvl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500" b="1" dirty="0">
                  <a:solidFill>
                    <a:schemeClr val="accent1"/>
                  </a:solidFill>
                  <a:latin typeface="+mj-lt"/>
                  <a:ea typeface="Montserrat"/>
                  <a:cs typeface="+mj-lt"/>
                  <a:sym typeface="Montserrat"/>
                </a:rPr>
                <a:t>Serve</a:t>
              </a:r>
              <a:endParaRPr lang="en-US" sz="500" b="1" dirty="0">
                <a:solidFill>
                  <a:schemeClr val="accent1"/>
                </a:solidFill>
                <a:latin typeface="+mj-lt"/>
                <a:ea typeface="Montserrat"/>
                <a:cs typeface="+mj-lt"/>
                <a:sym typeface="Montserrat"/>
              </a:endParaRPr>
            </a:p>
          </p:txBody>
        </p:sp>
      </p:grpSp>
    </p:spTree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93100" y="420575"/>
            <a:ext cx="8181300" cy="502800"/>
          </a:xfrm>
        </p:spPr>
        <p:txBody>
          <a:bodyPr/>
          <a:lstStyle/>
          <a:p>
            <a:r>
              <a:rPr lang="en-US" dirty="0"/>
              <a:t>Goal of </a:t>
            </a:r>
            <a:r>
              <a:rPr lang="en-US" dirty="0" err="1"/>
              <a:t>MLOps</a:t>
            </a:r>
            <a:endParaRPr lang="en-US" dirty="0"/>
          </a:p>
        </p:txBody>
      </p:sp>
      <p:sp>
        <p:nvSpPr>
          <p:cNvPr id="5" name="Google Shape;898;p88"/>
          <p:cNvSpPr txBox="1"/>
          <p:nvPr/>
        </p:nvSpPr>
        <p:spPr>
          <a:xfrm>
            <a:off x="513524" y="1235229"/>
            <a:ext cx="3235516" cy="513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End Step:</a:t>
            </a:r>
            <a:endParaRPr lang="en-US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i="1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Maintain</a:t>
            </a:r>
            <a:r>
              <a:rPr lang="en-US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 a model in production</a:t>
            </a:r>
            <a:endParaRPr lang="en-US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13524" y="2187527"/>
            <a:ext cx="3559126" cy="2025748"/>
            <a:chOff x="2792438" y="1856936"/>
            <a:chExt cx="3559126" cy="2025748"/>
          </a:xfrm>
        </p:grpSpPr>
        <p:sp>
          <p:nvSpPr>
            <p:cNvPr id="6" name="Rectangle 5"/>
            <p:cNvSpPr/>
            <p:nvPr/>
          </p:nvSpPr>
          <p:spPr>
            <a:xfrm>
              <a:off x="2792438" y="1856936"/>
              <a:ext cx="3559126" cy="202574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j-lt"/>
                <a:cs typeface="+mj-lt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2912014" y="1969477"/>
              <a:ext cx="2609556" cy="132939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j-lt"/>
                <a:cs typeface="+mj-lt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3008169" y="2073666"/>
              <a:ext cx="1575581" cy="60227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j-lt"/>
                <a:cs typeface="+mj-lt"/>
              </a:endParaRPr>
            </a:p>
          </p:txBody>
        </p:sp>
        <p:sp>
          <p:nvSpPr>
            <p:cNvPr id="9" name="Google Shape;898;p88"/>
            <p:cNvSpPr txBox="1"/>
            <p:nvPr/>
          </p:nvSpPr>
          <p:spPr>
            <a:xfrm>
              <a:off x="3545099" y="2277083"/>
              <a:ext cx="501720" cy="19543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4" tIns="9144" rIns="9144" bIns="9144" anchor="t" anchorCtr="0">
              <a:spAutoFit/>
            </a:bodyPr>
            <a:lstStyle/>
            <a:p>
              <a:pPr marR="0" lvl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 dirty="0">
                  <a:solidFill>
                    <a:schemeClr val="bg1"/>
                  </a:solidFill>
                  <a:latin typeface="+mj-lt"/>
                  <a:ea typeface="Montserrat"/>
                  <a:cs typeface="+mj-lt"/>
                  <a:sym typeface="Montserrat"/>
                </a:rPr>
                <a:t>Model</a:t>
              </a:r>
              <a:endParaRPr lang="en-US" sz="1000" dirty="0">
                <a:solidFill>
                  <a:schemeClr val="bg1"/>
                </a:solidFill>
                <a:latin typeface="+mj-lt"/>
                <a:ea typeface="Montserrat"/>
                <a:cs typeface="+mj-lt"/>
                <a:sym typeface="Montserrat"/>
              </a:endParaRPr>
            </a:p>
          </p:txBody>
        </p:sp>
        <p:sp>
          <p:nvSpPr>
            <p:cNvPr id="10" name="Google Shape;898;p88"/>
            <p:cNvSpPr txBox="1"/>
            <p:nvPr/>
          </p:nvSpPr>
          <p:spPr>
            <a:xfrm>
              <a:off x="3808250" y="2889687"/>
              <a:ext cx="817083" cy="19543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4" tIns="9144" rIns="9144" bIns="9144" anchor="t" anchorCtr="0">
              <a:spAutoFit/>
            </a:bodyPr>
            <a:lstStyle/>
            <a:p>
              <a:pPr marR="0" lvl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 dirty="0">
                  <a:solidFill>
                    <a:schemeClr val="bg1"/>
                  </a:solidFill>
                  <a:latin typeface="+mj-lt"/>
                  <a:ea typeface="Montserrat"/>
                  <a:cs typeface="+mj-lt"/>
                  <a:sym typeface="Montserrat"/>
                </a:rPr>
                <a:t>Production</a:t>
              </a:r>
              <a:endParaRPr lang="en-US" sz="1000" dirty="0">
                <a:solidFill>
                  <a:schemeClr val="bg1"/>
                </a:solidFill>
                <a:latin typeface="+mj-lt"/>
                <a:ea typeface="Montserrat"/>
                <a:cs typeface="+mj-lt"/>
                <a:sym typeface="Montserrat"/>
              </a:endParaRPr>
            </a:p>
          </p:txBody>
        </p:sp>
        <p:sp>
          <p:nvSpPr>
            <p:cNvPr id="11" name="Google Shape;898;p88"/>
            <p:cNvSpPr txBox="1"/>
            <p:nvPr/>
          </p:nvSpPr>
          <p:spPr>
            <a:xfrm>
              <a:off x="4272484" y="3493060"/>
              <a:ext cx="817083" cy="19543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4" tIns="9144" rIns="9144" bIns="9144" anchor="t" anchorCtr="0">
              <a:spAutoFit/>
            </a:bodyPr>
            <a:lstStyle/>
            <a:p>
              <a:pPr marR="0" lvl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 dirty="0">
                  <a:solidFill>
                    <a:schemeClr val="bg1"/>
                  </a:solidFill>
                  <a:latin typeface="+mj-lt"/>
                  <a:ea typeface="Montserrat"/>
                  <a:cs typeface="+mj-lt"/>
                  <a:sym typeface="Montserrat"/>
                </a:rPr>
                <a:t>Maintain</a:t>
              </a:r>
              <a:endParaRPr lang="en-US" sz="1000" dirty="0">
                <a:solidFill>
                  <a:schemeClr val="bg1"/>
                </a:solidFill>
                <a:latin typeface="+mj-lt"/>
                <a:ea typeface="Montserrat"/>
                <a:cs typeface="+mj-lt"/>
                <a:sym typeface="Montserrat"/>
              </a:endParaRPr>
            </a:p>
          </p:txBody>
        </p:sp>
      </p:grpSp>
    </p:spTree>
  </p:cSld>
  <p:clrMapOvr>
    <a:masterClrMapping/>
  </p:clrMapOvr>
  <p:transition spd="med">
    <p:fade/>
  </p:transition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93100" y="420575"/>
            <a:ext cx="8181300" cy="502800"/>
          </a:xfrm>
        </p:spPr>
        <p:txBody>
          <a:bodyPr/>
          <a:lstStyle/>
          <a:p>
            <a:r>
              <a:rPr lang="en-US" dirty="0"/>
              <a:t>Model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7331103" y="141172"/>
            <a:ext cx="914400" cy="914400"/>
            <a:chOff x="7331103" y="141172"/>
            <a:chExt cx="914400" cy="914400"/>
          </a:xfrm>
        </p:grpSpPr>
        <p:grpSp>
          <p:nvGrpSpPr>
            <p:cNvPr id="28" name="Group 27"/>
            <p:cNvGrpSpPr/>
            <p:nvPr/>
          </p:nvGrpSpPr>
          <p:grpSpPr>
            <a:xfrm>
              <a:off x="7331103" y="141172"/>
              <a:ext cx="914400" cy="914400"/>
              <a:chOff x="2941984" y="2188023"/>
              <a:chExt cx="1695840" cy="1816343"/>
            </a:xfrm>
          </p:grpSpPr>
          <p:grpSp>
            <p:nvGrpSpPr>
              <p:cNvPr id="29" name="Group 28"/>
              <p:cNvGrpSpPr/>
              <p:nvPr/>
            </p:nvGrpSpPr>
            <p:grpSpPr>
              <a:xfrm>
                <a:off x="3744185" y="3138427"/>
                <a:ext cx="58419" cy="768220"/>
                <a:chOff x="1190898" y="3138427"/>
                <a:chExt cx="58419" cy="768220"/>
              </a:xfrm>
            </p:grpSpPr>
            <p:cxnSp>
              <p:nvCxnSpPr>
                <p:cNvPr id="44" name="Connector: Curved 43"/>
                <p:cNvCxnSpPr>
                  <a:stCxn id="34" idx="1"/>
                  <a:endCxn id="35" idx="1"/>
                </p:cNvCxnSpPr>
                <p:nvPr/>
              </p:nvCxnSpPr>
              <p:spPr>
                <a:xfrm rot="10800000">
                  <a:off x="1190898" y="3138427"/>
                  <a:ext cx="12700" cy="768220"/>
                </a:xfrm>
                <a:prstGeom prst="curvedConnector3">
                  <a:avLst>
                    <a:gd name="adj1" fmla="val 2950000"/>
                  </a:avLst>
                </a:prstGeom>
                <a:ln w="19050">
                  <a:solidFill>
                    <a:schemeClr val="accent5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Connector: Curved 44"/>
                <p:cNvCxnSpPr>
                  <a:stCxn id="35" idx="3"/>
                  <a:endCxn id="34" idx="3"/>
                </p:cNvCxnSpPr>
                <p:nvPr/>
              </p:nvCxnSpPr>
              <p:spPr>
                <a:xfrm>
                  <a:off x="1236617" y="3138427"/>
                  <a:ext cx="12700" cy="768220"/>
                </a:xfrm>
                <a:prstGeom prst="curvedConnector3">
                  <a:avLst>
                    <a:gd name="adj1" fmla="val 3000000"/>
                  </a:avLst>
                </a:prstGeom>
                <a:ln w="19050">
                  <a:solidFill>
                    <a:schemeClr val="accent5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0" name="Group 29"/>
              <p:cNvGrpSpPr/>
              <p:nvPr/>
            </p:nvGrpSpPr>
            <p:grpSpPr>
              <a:xfrm>
                <a:off x="3744185" y="2188023"/>
                <a:ext cx="58419" cy="1816343"/>
                <a:chOff x="7482841" y="2111311"/>
                <a:chExt cx="58419" cy="1816343"/>
              </a:xfrm>
            </p:grpSpPr>
            <p:cxnSp>
              <p:nvCxnSpPr>
                <p:cNvPr id="40" name="Connector: Curved 39"/>
                <p:cNvCxnSpPr>
                  <a:stCxn id="42" idx="1"/>
                  <a:endCxn id="43" idx="1"/>
                </p:cNvCxnSpPr>
                <p:nvPr/>
              </p:nvCxnSpPr>
              <p:spPr>
                <a:xfrm rot="10800000">
                  <a:off x="7482841" y="2209031"/>
                  <a:ext cx="12700" cy="1620905"/>
                </a:xfrm>
                <a:prstGeom prst="curvedConnector3">
                  <a:avLst>
                    <a:gd name="adj1" fmla="val 5850000"/>
                  </a:avLst>
                </a:prstGeom>
                <a:ln w="19050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nector: Curved 40"/>
                <p:cNvCxnSpPr>
                  <a:stCxn id="43" idx="3"/>
                  <a:endCxn id="42" idx="3"/>
                </p:cNvCxnSpPr>
                <p:nvPr/>
              </p:nvCxnSpPr>
              <p:spPr>
                <a:xfrm>
                  <a:off x="7528560" y="2209030"/>
                  <a:ext cx="12700" cy="1620905"/>
                </a:xfrm>
                <a:prstGeom prst="curvedConnector3">
                  <a:avLst>
                    <a:gd name="adj1" fmla="val 6300000"/>
                  </a:avLst>
                </a:prstGeom>
                <a:ln w="19050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2" name="Google Shape;898;p88"/>
                <p:cNvSpPr txBox="1"/>
                <p:nvPr/>
              </p:nvSpPr>
              <p:spPr>
                <a:xfrm>
                  <a:off x="7482841" y="3732216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  <p:sp>
              <p:nvSpPr>
                <p:cNvPr id="43" name="Google Shape;898;p88"/>
                <p:cNvSpPr txBox="1"/>
                <p:nvPr/>
              </p:nvSpPr>
              <p:spPr>
                <a:xfrm>
                  <a:off x="7482841" y="2111311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</p:grpSp>
          <p:sp>
            <p:nvSpPr>
              <p:cNvPr id="31" name="Oval 30"/>
              <p:cNvSpPr/>
              <p:nvPr/>
            </p:nvSpPr>
            <p:spPr>
              <a:xfrm>
                <a:off x="2941984" y="2188023"/>
                <a:ext cx="1695840" cy="1807446"/>
              </a:xfrm>
              <a:prstGeom prst="ellipse">
                <a:avLst/>
              </a:prstGeom>
              <a:solidFill>
                <a:schemeClr val="bg1">
                  <a:alpha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+mj-lt"/>
                </a:endParaRPr>
              </a:p>
            </p:txBody>
          </p:sp>
          <p:grpSp>
            <p:nvGrpSpPr>
              <p:cNvPr id="32" name="Group 31"/>
              <p:cNvGrpSpPr/>
              <p:nvPr/>
            </p:nvGrpSpPr>
            <p:grpSpPr>
              <a:xfrm>
                <a:off x="3744185" y="2692608"/>
                <a:ext cx="58419" cy="1311758"/>
                <a:chOff x="5889186" y="1248788"/>
                <a:chExt cx="58419" cy="1311758"/>
              </a:xfrm>
            </p:grpSpPr>
            <p:cxnSp>
              <p:nvCxnSpPr>
                <p:cNvPr id="36" name="Connector: Curved 35"/>
                <p:cNvCxnSpPr>
                  <a:stCxn id="38" idx="1"/>
                  <a:endCxn id="39" idx="1"/>
                </p:cNvCxnSpPr>
                <p:nvPr/>
              </p:nvCxnSpPr>
              <p:spPr>
                <a:xfrm rot="10800000">
                  <a:off x="5889186" y="1346507"/>
                  <a:ext cx="12700" cy="1116320"/>
                </a:xfrm>
                <a:prstGeom prst="curvedConnector3">
                  <a:avLst>
                    <a:gd name="adj1" fmla="val 4300000"/>
                  </a:avLst>
                </a:prstGeom>
                <a:ln w="19050">
                  <a:solidFill>
                    <a:schemeClr val="accent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Connector: Curved 36"/>
                <p:cNvCxnSpPr>
                  <a:stCxn id="39" idx="3"/>
                  <a:endCxn id="38" idx="3"/>
                </p:cNvCxnSpPr>
                <p:nvPr/>
              </p:nvCxnSpPr>
              <p:spPr>
                <a:xfrm>
                  <a:off x="5934905" y="1346507"/>
                  <a:ext cx="12700" cy="1116320"/>
                </a:xfrm>
                <a:prstGeom prst="curvedConnector3">
                  <a:avLst>
                    <a:gd name="adj1" fmla="val 4300000"/>
                  </a:avLst>
                </a:prstGeom>
                <a:ln w="19050">
                  <a:solidFill>
                    <a:schemeClr val="accent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8" name="Google Shape;898;p88"/>
                <p:cNvSpPr txBox="1"/>
                <p:nvPr/>
              </p:nvSpPr>
              <p:spPr>
                <a:xfrm>
                  <a:off x="5889186" y="2365108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  <p:sp>
              <p:nvSpPr>
                <p:cNvPr id="39" name="Google Shape;898;p88"/>
                <p:cNvSpPr txBox="1"/>
                <p:nvPr/>
              </p:nvSpPr>
              <p:spPr>
                <a:xfrm>
                  <a:off x="5889186" y="1248788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</p:grpSp>
          <p:grpSp>
            <p:nvGrpSpPr>
              <p:cNvPr id="33" name="Group 32"/>
              <p:cNvGrpSpPr/>
              <p:nvPr/>
            </p:nvGrpSpPr>
            <p:grpSpPr>
              <a:xfrm>
                <a:off x="3744185" y="3040708"/>
                <a:ext cx="45719" cy="963658"/>
                <a:chOff x="5501641" y="2963996"/>
                <a:chExt cx="45719" cy="963658"/>
              </a:xfrm>
            </p:grpSpPr>
            <p:sp>
              <p:nvSpPr>
                <p:cNvPr id="34" name="Google Shape;898;p88"/>
                <p:cNvSpPr txBox="1"/>
                <p:nvPr/>
              </p:nvSpPr>
              <p:spPr>
                <a:xfrm>
                  <a:off x="5501641" y="3732216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  <p:sp>
              <p:nvSpPr>
                <p:cNvPr id="35" name="Google Shape;898;p88"/>
                <p:cNvSpPr txBox="1"/>
                <p:nvPr/>
              </p:nvSpPr>
              <p:spPr>
                <a:xfrm>
                  <a:off x="5501641" y="2963996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</p:grpSp>
        </p:grpSp>
        <p:sp>
          <p:nvSpPr>
            <p:cNvPr id="46" name="Google Shape;898;p88"/>
            <p:cNvSpPr txBox="1"/>
            <p:nvPr/>
          </p:nvSpPr>
          <p:spPr>
            <a:xfrm>
              <a:off x="7436418" y="497552"/>
              <a:ext cx="668161" cy="1069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4" tIns="9144" rIns="9144" bIns="9144" anchor="t" anchorCtr="0">
              <a:spAutoFit/>
            </a:bodyPr>
            <a:lstStyle/>
            <a:p>
              <a:pPr marR="0" lvl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500" b="1" dirty="0">
                  <a:solidFill>
                    <a:schemeClr val="accent1"/>
                  </a:solidFill>
                  <a:latin typeface="+mj-lt"/>
                  <a:ea typeface="Montserrat"/>
                  <a:cs typeface="+mj-lt"/>
                  <a:sym typeface="Montserrat"/>
                </a:rPr>
                <a:t>Serve</a:t>
              </a:r>
              <a:endParaRPr lang="en-US" sz="500" b="1" dirty="0">
                <a:solidFill>
                  <a:schemeClr val="accent1"/>
                </a:solidFill>
                <a:latin typeface="+mj-lt"/>
                <a:ea typeface="Montserrat"/>
                <a:cs typeface="+mj-lt"/>
                <a:sym typeface="Montserrat"/>
              </a:endParaRPr>
            </a:p>
          </p:txBody>
        </p:sp>
      </p:grpSp>
      <p:sp>
        <p:nvSpPr>
          <p:cNvPr id="48" name="Google Shape;898;p88"/>
          <p:cNvSpPr txBox="1"/>
          <p:nvPr/>
        </p:nvSpPr>
        <p:spPr>
          <a:xfrm>
            <a:off x="513523" y="1532805"/>
            <a:ext cx="3517109" cy="54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A trained </a:t>
            </a:r>
            <a:r>
              <a:rPr lang="en-US" sz="1000" b="1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model</a:t>
            </a: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, optimized </a:t>
            </a:r>
            <a:r>
              <a:rPr lang="en-US" sz="1000" b="1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for inference</a:t>
            </a:r>
            <a:endParaRPr lang="en-US" sz="1000" b="1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  <a:p>
            <a:pPr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10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  <a:p>
            <a:pPr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10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pic>
        <p:nvPicPr>
          <p:cNvPr id="26" name="Graphic 25" descr="Artificial Intelligence with solid fill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6056042" y="1153583"/>
            <a:ext cx="630467" cy="630467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93100" y="420575"/>
            <a:ext cx="8181300" cy="502800"/>
          </a:xfrm>
        </p:spPr>
        <p:txBody>
          <a:bodyPr/>
          <a:lstStyle/>
          <a:p>
            <a:r>
              <a:rPr lang="en-US" dirty="0"/>
              <a:t>Model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7331103" y="141172"/>
            <a:ext cx="914400" cy="914400"/>
            <a:chOff x="7331103" y="141172"/>
            <a:chExt cx="914400" cy="914400"/>
          </a:xfrm>
        </p:grpSpPr>
        <p:grpSp>
          <p:nvGrpSpPr>
            <p:cNvPr id="28" name="Group 27"/>
            <p:cNvGrpSpPr/>
            <p:nvPr/>
          </p:nvGrpSpPr>
          <p:grpSpPr>
            <a:xfrm>
              <a:off x="7331103" y="141172"/>
              <a:ext cx="914400" cy="914400"/>
              <a:chOff x="2941984" y="2188023"/>
              <a:chExt cx="1695840" cy="1816343"/>
            </a:xfrm>
          </p:grpSpPr>
          <p:grpSp>
            <p:nvGrpSpPr>
              <p:cNvPr id="29" name="Group 28"/>
              <p:cNvGrpSpPr/>
              <p:nvPr/>
            </p:nvGrpSpPr>
            <p:grpSpPr>
              <a:xfrm>
                <a:off x="3744185" y="3138427"/>
                <a:ext cx="58419" cy="768220"/>
                <a:chOff x="1190898" y="3138427"/>
                <a:chExt cx="58419" cy="768220"/>
              </a:xfrm>
            </p:grpSpPr>
            <p:cxnSp>
              <p:nvCxnSpPr>
                <p:cNvPr id="44" name="Connector: Curved 43"/>
                <p:cNvCxnSpPr>
                  <a:stCxn id="34" idx="1"/>
                  <a:endCxn id="35" idx="1"/>
                </p:cNvCxnSpPr>
                <p:nvPr/>
              </p:nvCxnSpPr>
              <p:spPr>
                <a:xfrm rot="10800000">
                  <a:off x="1190898" y="3138427"/>
                  <a:ext cx="12700" cy="768220"/>
                </a:xfrm>
                <a:prstGeom prst="curvedConnector3">
                  <a:avLst>
                    <a:gd name="adj1" fmla="val 2950000"/>
                  </a:avLst>
                </a:prstGeom>
                <a:ln w="19050">
                  <a:solidFill>
                    <a:schemeClr val="accent5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Connector: Curved 44"/>
                <p:cNvCxnSpPr>
                  <a:stCxn id="35" idx="3"/>
                  <a:endCxn id="34" idx="3"/>
                </p:cNvCxnSpPr>
                <p:nvPr/>
              </p:nvCxnSpPr>
              <p:spPr>
                <a:xfrm>
                  <a:off x="1236617" y="3138427"/>
                  <a:ext cx="12700" cy="768220"/>
                </a:xfrm>
                <a:prstGeom prst="curvedConnector3">
                  <a:avLst>
                    <a:gd name="adj1" fmla="val 3000000"/>
                  </a:avLst>
                </a:prstGeom>
                <a:ln w="19050">
                  <a:solidFill>
                    <a:schemeClr val="accent5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0" name="Group 29"/>
              <p:cNvGrpSpPr/>
              <p:nvPr/>
            </p:nvGrpSpPr>
            <p:grpSpPr>
              <a:xfrm>
                <a:off x="3744185" y="2188023"/>
                <a:ext cx="58419" cy="1816343"/>
                <a:chOff x="7482841" y="2111311"/>
                <a:chExt cx="58419" cy="1816343"/>
              </a:xfrm>
            </p:grpSpPr>
            <p:cxnSp>
              <p:nvCxnSpPr>
                <p:cNvPr id="40" name="Connector: Curved 39"/>
                <p:cNvCxnSpPr>
                  <a:stCxn id="42" idx="1"/>
                  <a:endCxn id="43" idx="1"/>
                </p:cNvCxnSpPr>
                <p:nvPr/>
              </p:nvCxnSpPr>
              <p:spPr>
                <a:xfrm rot="10800000">
                  <a:off x="7482841" y="2209031"/>
                  <a:ext cx="12700" cy="1620905"/>
                </a:xfrm>
                <a:prstGeom prst="curvedConnector3">
                  <a:avLst>
                    <a:gd name="adj1" fmla="val 5850000"/>
                  </a:avLst>
                </a:prstGeom>
                <a:ln w="19050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nector: Curved 40"/>
                <p:cNvCxnSpPr>
                  <a:stCxn id="43" idx="3"/>
                  <a:endCxn id="42" idx="3"/>
                </p:cNvCxnSpPr>
                <p:nvPr/>
              </p:nvCxnSpPr>
              <p:spPr>
                <a:xfrm>
                  <a:off x="7528560" y="2209030"/>
                  <a:ext cx="12700" cy="1620905"/>
                </a:xfrm>
                <a:prstGeom prst="curvedConnector3">
                  <a:avLst>
                    <a:gd name="adj1" fmla="val 6300000"/>
                  </a:avLst>
                </a:prstGeom>
                <a:ln w="19050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2" name="Google Shape;898;p88"/>
                <p:cNvSpPr txBox="1"/>
                <p:nvPr/>
              </p:nvSpPr>
              <p:spPr>
                <a:xfrm>
                  <a:off x="7482841" y="3732216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  <p:sp>
              <p:nvSpPr>
                <p:cNvPr id="43" name="Google Shape;898;p88"/>
                <p:cNvSpPr txBox="1"/>
                <p:nvPr/>
              </p:nvSpPr>
              <p:spPr>
                <a:xfrm>
                  <a:off x="7482841" y="2111311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</p:grpSp>
          <p:sp>
            <p:nvSpPr>
              <p:cNvPr id="31" name="Oval 30"/>
              <p:cNvSpPr/>
              <p:nvPr/>
            </p:nvSpPr>
            <p:spPr>
              <a:xfrm>
                <a:off x="2941984" y="2188023"/>
                <a:ext cx="1695840" cy="1807446"/>
              </a:xfrm>
              <a:prstGeom prst="ellipse">
                <a:avLst/>
              </a:prstGeom>
              <a:solidFill>
                <a:schemeClr val="bg1">
                  <a:alpha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+mj-lt"/>
                </a:endParaRPr>
              </a:p>
            </p:txBody>
          </p:sp>
          <p:grpSp>
            <p:nvGrpSpPr>
              <p:cNvPr id="32" name="Group 31"/>
              <p:cNvGrpSpPr/>
              <p:nvPr/>
            </p:nvGrpSpPr>
            <p:grpSpPr>
              <a:xfrm>
                <a:off x="3744185" y="2692608"/>
                <a:ext cx="58419" cy="1311758"/>
                <a:chOff x="5889186" y="1248788"/>
                <a:chExt cx="58419" cy="1311758"/>
              </a:xfrm>
            </p:grpSpPr>
            <p:cxnSp>
              <p:nvCxnSpPr>
                <p:cNvPr id="36" name="Connector: Curved 35"/>
                <p:cNvCxnSpPr>
                  <a:stCxn id="38" idx="1"/>
                  <a:endCxn id="39" idx="1"/>
                </p:cNvCxnSpPr>
                <p:nvPr/>
              </p:nvCxnSpPr>
              <p:spPr>
                <a:xfrm rot="10800000">
                  <a:off x="5889186" y="1346507"/>
                  <a:ext cx="12700" cy="1116320"/>
                </a:xfrm>
                <a:prstGeom prst="curvedConnector3">
                  <a:avLst>
                    <a:gd name="adj1" fmla="val 4300000"/>
                  </a:avLst>
                </a:prstGeom>
                <a:ln w="19050">
                  <a:solidFill>
                    <a:schemeClr val="accent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Connector: Curved 36"/>
                <p:cNvCxnSpPr>
                  <a:stCxn id="39" idx="3"/>
                  <a:endCxn id="38" idx="3"/>
                </p:cNvCxnSpPr>
                <p:nvPr/>
              </p:nvCxnSpPr>
              <p:spPr>
                <a:xfrm>
                  <a:off x="5934905" y="1346507"/>
                  <a:ext cx="12700" cy="1116320"/>
                </a:xfrm>
                <a:prstGeom prst="curvedConnector3">
                  <a:avLst>
                    <a:gd name="adj1" fmla="val 4300000"/>
                  </a:avLst>
                </a:prstGeom>
                <a:ln w="19050">
                  <a:solidFill>
                    <a:schemeClr val="accent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8" name="Google Shape;898;p88"/>
                <p:cNvSpPr txBox="1"/>
                <p:nvPr/>
              </p:nvSpPr>
              <p:spPr>
                <a:xfrm>
                  <a:off x="5889186" y="2365108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  <p:sp>
              <p:nvSpPr>
                <p:cNvPr id="39" name="Google Shape;898;p88"/>
                <p:cNvSpPr txBox="1"/>
                <p:nvPr/>
              </p:nvSpPr>
              <p:spPr>
                <a:xfrm>
                  <a:off x="5889186" y="1248788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</p:grpSp>
          <p:grpSp>
            <p:nvGrpSpPr>
              <p:cNvPr id="33" name="Group 32"/>
              <p:cNvGrpSpPr/>
              <p:nvPr/>
            </p:nvGrpSpPr>
            <p:grpSpPr>
              <a:xfrm>
                <a:off x="3744185" y="3040708"/>
                <a:ext cx="45719" cy="963658"/>
                <a:chOff x="5501641" y="2963996"/>
                <a:chExt cx="45719" cy="963658"/>
              </a:xfrm>
            </p:grpSpPr>
            <p:sp>
              <p:nvSpPr>
                <p:cNvPr id="34" name="Google Shape;898;p88"/>
                <p:cNvSpPr txBox="1"/>
                <p:nvPr/>
              </p:nvSpPr>
              <p:spPr>
                <a:xfrm>
                  <a:off x="5501641" y="3732216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  <p:sp>
              <p:nvSpPr>
                <p:cNvPr id="35" name="Google Shape;898;p88"/>
                <p:cNvSpPr txBox="1"/>
                <p:nvPr/>
              </p:nvSpPr>
              <p:spPr>
                <a:xfrm>
                  <a:off x="5501641" y="2963996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</p:grpSp>
        </p:grpSp>
        <p:sp>
          <p:nvSpPr>
            <p:cNvPr id="46" name="Google Shape;898;p88"/>
            <p:cNvSpPr txBox="1"/>
            <p:nvPr/>
          </p:nvSpPr>
          <p:spPr>
            <a:xfrm>
              <a:off x="7436418" y="497552"/>
              <a:ext cx="668161" cy="1069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4" tIns="9144" rIns="9144" bIns="9144" anchor="t" anchorCtr="0">
              <a:spAutoFit/>
            </a:bodyPr>
            <a:lstStyle/>
            <a:p>
              <a:pPr marR="0" lvl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500" b="1" dirty="0">
                  <a:solidFill>
                    <a:schemeClr val="accent1"/>
                  </a:solidFill>
                  <a:latin typeface="+mj-lt"/>
                  <a:ea typeface="Montserrat"/>
                  <a:cs typeface="+mj-lt"/>
                  <a:sym typeface="Montserrat"/>
                </a:rPr>
                <a:t>Serve</a:t>
              </a:r>
              <a:endParaRPr lang="en-US" sz="500" b="1" dirty="0">
                <a:solidFill>
                  <a:schemeClr val="accent1"/>
                </a:solidFill>
                <a:latin typeface="+mj-lt"/>
                <a:ea typeface="Montserrat"/>
                <a:cs typeface="+mj-lt"/>
                <a:sym typeface="Montserrat"/>
              </a:endParaRPr>
            </a:p>
          </p:txBody>
        </p:sp>
      </p:grpSp>
      <p:sp>
        <p:nvSpPr>
          <p:cNvPr id="48" name="Google Shape;898;p88"/>
          <p:cNvSpPr txBox="1"/>
          <p:nvPr/>
        </p:nvSpPr>
        <p:spPr>
          <a:xfrm>
            <a:off x="513523" y="1532805"/>
            <a:ext cx="3517109" cy="107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A trained </a:t>
            </a:r>
            <a:r>
              <a:rPr lang="en-US" sz="1000" b="1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model</a:t>
            </a: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, optimized </a:t>
            </a:r>
            <a:r>
              <a:rPr lang="en-US" sz="1000" b="1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for inference</a:t>
            </a:r>
            <a:endParaRPr lang="en-US" sz="1000" b="1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  <a:p>
            <a:pPr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10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  <a:p>
            <a:pPr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A place to </a:t>
            </a:r>
            <a:r>
              <a:rPr lang="en-US" sz="1000" b="1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put the model</a:t>
            </a: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. You can either keep your model on a </a:t>
            </a:r>
            <a:r>
              <a:rPr lang="en-US" sz="1000" b="1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server</a:t>
            </a: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, </a:t>
            </a:r>
            <a:r>
              <a:rPr lang="en-US" sz="1000" b="1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or</a:t>
            </a: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 on </a:t>
            </a:r>
            <a:r>
              <a:rPr lang="en-US" sz="1000" b="1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edge</a:t>
            </a: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 devices.</a:t>
            </a:r>
            <a:endParaRPr lang="en-US" sz="10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  <a:p>
            <a:pPr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10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  <a:p>
            <a:pPr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10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pic>
        <p:nvPicPr>
          <p:cNvPr id="26" name="Graphic 25" descr="Artificial Intelligence with solid fill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6056042" y="1153583"/>
            <a:ext cx="630467" cy="630467"/>
          </a:xfrm>
          <a:prstGeom prst="rect">
            <a:avLst/>
          </a:prstGeom>
        </p:spPr>
      </p:pic>
      <p:pic>
        <p:nvPicPr>
          <p:cNvPr id="27" name="Graphic 26" descr="Smart Phone with solid fill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54825" y="2178050"/>
            <a:ext cx="629285" cy="629285"/>
          </a:xfrm>
          <a:prstGeom prst="rect">
            <a:avLst/>
          </a:prstGeom>
        </p:spPr>
      </p:pic>
      <p:pic>
        <p:nvPicPr>
          <p:cNvPr id="50" name="Graphic 49" descr="Artificial Intelligence with solid fill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016750" y="2331720"/>
            <a:ext cx="306070" cy="306070"/>
          </a:xfrm>
          <a:prstGeom prst="rect">
            <a:avLst/>
          </a:prstGeom>
        </p:spPr>
      </p:pic>
      <p:pic>
        <p:nvPicPr>
          <p:cNvPr id="56" name="Graphic 55" descr="Artificial Intelligence with solid fill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176520" y="2272665"/>
            <a:ext cx="317500" cy="317500"/>
          </a:xfrm>
          <a:prstGeom prst="rect">
            <a:avLst/>
          </a:prstGeom>
        </p:spPr>
      </p:pic>
      <p:grpSp>
        <p:nvGrpSpPr>
          <p:cNvPr id="19" name="Group 18"/>
          <p:cNvGrpSpPr/>
          <p:nvPr/>
        </p:nvGrpSpPr>
        <p:grpSpPr>
          <a:xfrm rot="0">
            <a:off x="4973955" y="2178050"/>
            <a:ext cx="763270" cy="458470"/>
            <a:chOff x="3032357" y="2339864"/>
            <a:chExt cx="763579" cy="458594"/>
          </a:xfrm>
        </p:grpSpPr>
        <p:sp>
          <p:nvSpPr>
            <p:cNvPr id="54" name="Freeform: Shape 53"/>
            <p:cNvSpPr/>
            <p:nvPr/>
          </p:nvSpPr>
          <p:spPr>
            <a:xfrm>
              <a:off x="3032357" y="2339864"/>
              <a:ext cx="753468" cy="458594"/>
            </a:xfrm>
            <a:custGeom>
              <a:avLst/>
              <a:gdLst>
                <a:gd name="connsiteX0" fmla="*/ 730714 w 876161"/>
                <a:gd name="connsiteY0" fmla="*/ 533271 h 533270"/>
                <a:gd name="connsiteX1" fmla="*/ 876119 w 876161"/>
                <a:gd name="connsiteY1" fmla="*/ 380816 h 533270"/>
                <a:gd name="connsiteX2" fmla="*/ 748812 w 876161"/>
                <a:gd name="connsiteY2" fmla="*/ 236948 h 533270"/>
                <a:gd name="connsiteX3" fmla="*/ 677565 w 876161"/>
                <a:gd name="connsiteY3" fmla="*/ 120743 h 533270"/>
                <a:gd name="connsiteX4" fmla="*/ 541643 w 876161"/>
                <a:gd name="connsiteY4" fmla="*/ 92168 h 533270"/>
                <a:gd name="connsiteX5" fmla="*/ 325044 w 876161"/>
                <a:gd name="connsiteY5" fmla="*/ 5586 h 533270"/>
                <a:gd name="connsiteX6" fmla="*/ 171311 w 876161"/>
                <a:gd name="connsiteY6" fmla="*/ 177036 h 533270"/>
                <a:gd name="connsiteX7" fmla="*/ 34532 w 876161"/>
                <a:gd name="connsiteY7" fmla="*/ 247997 h 533270"/>
                <a:gd name="connsiteX8" fmla="*/ 16244 w 876161"/>
                <a:gd name="connsiteY8" fmla="*/ 430496 h 533270"/>
                <a:gd name="connsiteX9" fmla="*/ 166167 w 876161"/>
                <a:gd name="connsiteY9" fmla="*/ 532223 h 533270"/>
                <a:gd name="connsiteX10" fmla="*/ 168739 w 876161"/>
                <a:gd name="connsiteY10" fmla="*/ 473073 h 533270"/>
                <a:gd name="connsiteX11" fmla="*/ 69012 w 876161"/>
                <a:gd name="connsiteY11" fmla="*/ 405350 h 533270"/>
                <a:gd name="connsiteX12" fmla="*/ 81109 w 876161"/>
                <a:gd name="connsiteY12" fmla="*/ 283716 h 533270"/>
                <a:gd name="connsiteX13" fmla="*/ 193123 w 876161"/>
                <a:gd name="connsiteY13" fmla="*/ 237996 h 533270"/>
                <a:gd name="connsiteX14" fmla="*/ 226937 w 876161"/>
                <a:gd name="connsiteY14" fmla="*/ 243615 h 533270"/>
                <a:gd name="connsiteX15" fmla="*/ 226937 w 876161"/>
                <a:gd name="connsiteY15" fmla="*/ 206277 h 533270"/>
                <a:gd name="connsiteX16" fmla="*/ 338475 w 876161"/>
                <a:gd name="connsiteY16" fmla="*/ 63402 h 533270"/>
                <a:gd name="connsiteX17" fmla="*/ 501924 w 876161"/>
                <a:gd name="connsiteY17" fmla="*/ 139602 h 533270"/>
                <a:gd name="connsiteX18" fmla="*/ 513449 w 876161"/>
                <a:gd name="connsiteY18" fmla="*/ 162558 h 533270"/>
                <a:gd name="connsiteX19" fmla="*/ 537357 w 876161"/>
                <a:gd name="connsiteY19" fmla="*/ 154080 h 533270"/>
                <a:gd name="connsiteX20" fmla="*/ 643751 w 876161"/>
                <a:gd name="connsiteY20" fmla="*/ 168939 h 533270"/>
                <a:gd name="connsiteX21" fmla="*/ 692805 w 876161"/>
                <a:gd name="connsiteY21" fmla="*/ 265428 h 533270"/>
                <a:gd name="connsiteX22" fmla="*/ 692805 w 876161"/>
                <a:gd name="connsiteY22" fmla="*/ 295146 h 533270"/>
                <a:gd name="connsiteX23" fmla="*/ 731667 w 876161"/>
                <a:gd name="connsiteY23" fmla="*/ 295146 h 533270"/>
                <a:gd name="connsiteX24" fmla="*/ 817688 w 876161"/>
                <a:gd name="connsiteY24" fmla="*/ 387878 h 533270"/>
                <a:gd name="connsiteX25" fmla="*/ 730714 w 876161"/>
                <a:gd name="connsiteY25" fmla="*/ 473930 h 533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876161" h="533270">
                  <a:moveTo>
                    <a:pt x="730714" y="533271"/>
                  </a:moveTo>
                  <a:cubicBezTo>
                    <a:pt x="812965" y="531324"/>
                    <a:pt x="878065" y="463068"/>
                    <a:pt x="876119" y="380816"/>
                  </a:cubicBezTo>
                  <a:cubicBezTo>
                    <a:pt x="874401" y="308249"/>
                    <a:pt x="820631" y="247483"/>
                    <a:pt x="748812" y="236948"/>
                  </a:cubicBezTo>
                  <a:cubicBezTo>
                    <a:pt x="741222" y="190368"/>
                    <a:pt x="715635" y="148635"/>
                    <a:pt x="677565" y="120743"/>
                  </a:cubicBezTo>
                  <a:cubicBezTo>
                    <a:pt x="638164" y="92820"/>
                    <a:pt x="588953" y="82474"/>
                    <a:pt x="541643" y="92168"/>
                  </a:cubicBezTo>
                  <a:cubicBezTo>
                    <a:pt x="495099" y="20307"/>
                    <a:pt x="408299" y="-14390"/>
                    <a:pt x="325044" y="5586"/>
                  </a:cubicBezTo>
                  <a:cubicBezTo>
                    <a:pt x="243901" y="26482"/>
                    <a:pt x="183269" y="94102"/>
                    <a:pt x="171311" y="177036"/>
                  </a:cubicBezTo>
                  <a:cubicBezTo>
                    <a:pt x="117255" y="178487"/>
                    <a:pt x="66847" y="204639"/>
                    <a:pt x="34532" y="247997"/>
                  </a:cubicBezTo>
                  <a:cubicBezTo>
                    <a:pt x="-3757" y="301184"/>
                    <a:pt x="-10730" y="370768"/>
                    <a:pt x="16244" y="430496"/>
                  </a:cubicBezTo>
                  <a:cubicBezTo>
                    <a:pt x="43740" y="489368"/>
                    <a:pt x="101301" y="528425"/>
                    <a:pt x="166167" y="532223"/>
                  </a:cubicBezTo>
                  <a:close/>
                  <a:moveTo>
                    <a:pt x="168739" y="473073"/>
                  </a:moveTo>
                  <a:cubicBezTo>
                    <a:pt x="125640" y="470358"/>
                    <a:pt x="87430" y="444411"/>
                    <a:pt x="69012" y="405350"/>
                  </a:cubicBezTo>
                  <a:cubicBezTo>
                    <a:pt x="51141" y="365536"/>
                    <a:pt x="55747" y="319230"/>
                    <a:pt x="81109" y="283716"/>
                  </a:cubicBezTo>
                  <a:cubicBezTo>
                    <a:pt x="107040" y="248831"/>
                    <a:pt x="150188" y="231220"/>
                    <a:pt x="193123" y="237996"/>
                  </a:cubicBezTo>
                  <a:lnTo>
                    <a:pt x="226937" y="243615"/>
                  </a:lnTo>
                  <a:lnTo>
                    <a:pt x="226937" y="206277"/>
                  </a:lnTo>
                  <a:cubicBezTo>
                    <a:pt x="227267" y="138818"/>
                    <a:pt x="273112" y="80093"/>
                    <a:pt x="338475" y="63402"/>
                  </a:cubicBezTo>
                  <a:cubicBezTo>
                    <a:pt x="404060" y="47589"/>
                    <a:pt x="471869" y="79201"/>
                    <a:pt x="501924" y="139602"/>
                  </a:cubicBezTo>
                  <a:lnTo>
                    <a:pt x="513449" y="162558"/>
                  </a:lnTo>
                  <a:lnTo>
                    <a:pt x="537357" y="154080"/>
                  </a:lnTo>
                  <a:cubicBezTo>
                    <a:pt x="573128" y="141442"/>
                    <a:pt x="612811" y="146984"/>
                    <a:pt x="643751" y="168939"/>
                  </a:cubicBezTo>
                  <a:cubicBezTo>
                    <a:pt x="674513" y="191474"/>
                    <a:pt x="692725" y="227295"/>
                    <a:pt x="692805" y="265428"/>
                  </a:cubicBezTo>
                  <a:lnTo>
                    <a:pt x="692805" y="295146"/>
                  </a:lnTo>
                  <a:lnTo>
                    <a:pt x="731667" y="295146"/>
                  </a:lnTo>
                  <a:cubicBezTo>
                    <a:pt x="781028" y="296999"/>
                    <a:pt x="819542" y="338517"/>
                    <a:pt x="817688" y="387878"/>
                  </a:cubicBezTo>
                  <a:cubicBezTo>
                    <a:pt x="815919" y="435006"/>
                    <a:pt x="777859" y="472663"/>
                    <a:pt x="730714" y="47393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+mj-lt"/>
                <a:cs typeface="+mj-lt"/>
              </a:endParaRPr>
            </a:p>
          </p:txBody>
        </p:sp>
        <p:sp>
          <p:nvSpPr>
            <p:cNvPr id="62" name="Freeform: Shape 61"/>
            <p:cNvSpPr/>
            <p:nvPr/>
          </p:nvSpPr>
          <p:spPr>
            <a:xfrm flipH="1">
              <a:off x="3042468" y="2339864"/>
              <a:ext cx="753468" cy="458594"/>
            </a:xfrm>
            <a:custGeom>
              <a:avLst/>
              <a:gdLst>
                <a:gd name="connsiteX0" fmla="*/ 730714 w 876161"/>
                <a:gd name="connsiteY0" fmla="*/ 533271 h 533270"/>
                <a:gd name="connsiteX1" fmla="*/ 876119 w 876161"/>
                <a:gd name="connsiteY1" fmla="*/ 380816 h 533270"/>
                <a:gd name="connsiteX2" fmla="*/ 748812 w 876161"/>
                <a:gd name="connsiteY2" fmla="*/ 236948 h 533270"/>
                <a:gd name="connsiteX3" fmla="*/ 677565 w 876161"/>
                <a:gd name="connsiteY3" fmla="*/ 120743 h 533270"/>
                <a:gd name="connsiteX4" fmla="*/ 541643 w 876161"/>
                <a:gd name="connsiteY4" fmla="*/ 92168 h 533270"/>
                <a:gd name="connsiteX5" fmla="*/ 325044 w 876161"/>
                <a:gd name="connsiteY5" fmla="*/ 5586 h 533270"/>
                <a:gd name="connsiteX6" fmla="*/ 171311 w 876161"/>
                <a:gd name="connsiteY6" fmla="*/ 177036 h 533270"/>
                <a:gd name="connsiteX7" fmla="*/ 34532 w 876161"/>
                <a:gd name="connsiteY7" fmla="*/ 247997 h 533270"/>
                <a:gd name="connsiteX8" fmla="*/ 16244 w 876161"/>
                <a:gd name="connsiteY8" fmla="*/ 430496 h 533270"/>
                <a:gd name="connsiteX9" fmla="*/ 166167 w 876161"/>
                <a:gd name="connsiteY9" fmla="*/ 532223 h 533270"/>
                <a:gd name="connsiteX10" fmla="*/ 168739 w 876161"/>
                <a:gd name="connsiteY10" fmla="*/ 473073 h 533270"/>
                <a:gd name="connsiteX11" fmla="*/ 69012 w 876161"/>
                <a:gd name="connsiteY11" fmla="*/ 405350 h 533270"/>
                <a:gd name="connsiteX12" fmla="*/ 81109 w 876161"/>
                <a:gd name="connsiteY12" fmla="*/ 283716 h 533270"/>
                <a:gd name="connsiteX13" fmla="*/ 193123 w 876161"/>
                <a:gd name="connsiteY13" fmla="*/ 237996 h 533270"/>
                <a:gd name="connsiteX14" fmla="*/ 226937 w 876161"/>
                <a:gd name="connsiteY14" fmla="*/ 243615 h 533270"/>
                <a:gd name="connsiteX15" fmla="*/ 226937 w 876161"/>
                <a:gd name="connsiteY15" fmla="*/ 206277 h 533270"/>
                <a:gd name="connsiteX16" fmla="*/ 338475 w 876161"/>
                <a:gd name="connsiteY16" fmla="*/ 63402 h 533270"/>
                <a:gd name="connsiteX17" fmla="*/ 501924 w 876161"/>
                <a:gd name="connsiteY17" fmla="*/ 139602 h 533270"/>
                <a:gd name="connsiteX18" fmla="*/ 513449 w 876161"/>
                <a:gd name="connsiteY18" fmla="*/ 162558 h 533270"/>
                <a:gd name="connsiteX19" fmla="*/ 537357 w 876161"/>
                <a:gd name="connsiteY19" fmla="*/ 154080 h 533270"/>
                <a:gd name="connsiteX20" fmla="*/ 643751 w 876161"/>
                <a:gd name="connsiteY20" fmla="*/ 168939 h 533270"/>
                <a:gd name="connsiteX21" fmla="*/ 692805 w 876161"/>
                <a:gd name="connsiteY21" fmla="*/ 265428 h 533270"/>
                <a:gd name="connsiteX22" fmla="*/ 692805 w 876161"/>
                <a:gd name="connsiteY22" fmla="*/ 295146 h 533270"/>
                <a:gd name="connsiteX23" fmla="*/ 731667 w 876161"/>
                <a:gd name="connsiteY23" fmla="*/ 295146 h 533270"/>
                <a:gd name="connsiteX24" fmla="*/ 817688 w 876161"/>
                <a:gd name="connsiteY24" fmla="*/ 387878 h 533270"/>
                <a:gd name="connsiteX25" fmla="*/ 730714 w 876161"/>
                <a:gd name="connsiteY25" fmla="*/ 473930 h 533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876161" h="533270">
                  <a:moveTo>
                    <a:pt x="730714" y="533271"/>
                  </a:moveTo>
                  <a:cubicBezTo>
                    <a:pt x="812965" y="531324"/>
                    <a:pt x="878065" y="463068"/>
                    <a:pt x="876119" y="380816"/>
                  </a:cubicBezTo>
                  <a:cubicBezTo>
                    <a:pt x="874401" y="308249"/>
                    <a:pt x="820631" y="247483"/>
                    <a:pt x="748812" y="236948"/>
                  </a:cubicBezTo>
                  <a:cubicBezTo>
                    <a:pt x="741222" y="190368"/>
                    <a:pt x="715635" y="148635"/>
                    <a:pt x="677565" y="120743"/>
                  </a:cubicBezTo>
                  <a:cubicBezTo>
                    <a:pt x="638164" y="92820"/>
                    <a:pt x="588953" y="82474"/>
                    <a:pt x="541643" y="92168"/>
                  </a:cubicBezTo>
                  <a:cubicBezTo>
                    <a:pt x="495099" y="20307"/>
                    <a:pt x="408299" y="-14390"/>
                    <a:pt x="325044" y="5586"/>
                  </a:cubicBezTo>
                  <a:cubicBezTo>
                    <a:pt x="243901" y="26482"/>
                    <a:pt x="183269" y="94102"/>
                    <a:pt x="171311" y="177036"/>
                  </a:cubicBezTo>
                  <a:cubicBezTo>
                    <a:pt x="117255" y="178487"/>
                    <a:pt x="66847" y="204639"/>
                    <a:pt x="34532" y="247997"/>
                  </a:cubicBezTo>
                  <a:cubicBezTo>
                    <a:pt x="-3757" y="301184"/>
                    <a:pt x="-10730" y="370768"/>
                    <a:pt x="16244" y="430496"/>
                  </a:cubicBezTo>
                  <a:cubicBezTo>
                    <a:pt x="43740" y="489368"/>
                    <a:pt x="101301" y="528425"/>
                    <a:pt x="166167" y="532223"/>
                  </a:cubicBezTo>
                  <a:close/>
                  <a:moveTo>
                    <a:pt x="168739" y="473073"/>
                  </a:moveTo>
                  <a:cubicBezTo>
                    <a:pt x="125640" y="470358"/>
                    <a:pt x="87430" y="444411"/>
                    <a:pt x="69012" y="405350"/>
                  </a:cubicBezTo>
                  <a:cubicBezTo>
                    <a:pt x="51141" y="365536"/>
                    <a:pt x="55747" y="319230"/>
                    <a:pt x="81109" y="283716"/>
                  </a:cubicBezTo>
                  <a:cubicBezTo>
                    <a:pt x="107040" y="248831"/>
                    <a:pt x="150188" y="231220"/>
                    <a:pt x="193123" y="237996"/>
                  </a:cubicBezTo>
                  <a:lnTo>
                    <a:pt x="226937" y="243615"/>
                  </a:lnTo>
                  <a:lnTo>
                    <a:pt x="226937" y="206277"/>
                  </a:lnTo>
                  <a:cubicBezTo>
                    <a:pt x="227267" y="138818"/>
                    <a:pt x="273112" y="80093"/>
                    <a:pt x="338475" y="63402"/>
                  </a:cubicBezTo>
                  <a:cubicBezTo>
                    <a:pt x="404060" y="47589"/>
                    <a:pt x="471869" y="79201"/>
                    <a:pt x="501924" y="139602"/>
                  </a:cubicBezTo>
                  <a:lnTo>
                    <a:pt x="513449" y="162558"/>
                  </a:lnTo>
                  <a:lnTo>
                    <a:pt x="537357" y="154080"/>
                  </a:lnTo>
                  <a:cubicBezTo>
                    <a:pt x="573128" y="141442"/>
                    <a:pt x="612811" y="146984"/>
                    <a:pt x="643751" y="168939"/>
                  </a:cubicBezTo>
                  <a:cubicBezTo>
                    <a:pt x="674513" y="191474"/>
                    <a:pt x="692725" y="227295"/>
                    <a:pt x="692805" y="265428"/>
                  </a:cubicBezTo>
                  <a:lnTo>
                    <a:pt x="692805" y="295146"/>
                  </a:lnTo>
                  <a:lnTo>
                    <a:pt x="731667" y="295146"/>
                  </a:lnTo>
                  <a:cubicBezTo>
                    <a:pt x="781028" y="296999"/>
                    <a:pt x="819542" y="338517"/>
                    <a:pt x="817688" y="387878"/>
                  </a:cubicBezTo>
                  <a:cubicBezTo>
                    <a:pt x="815919" y="435006"/>
                    <a:pt x="777859" y="472663"/>
                    <a:pt x="730714" y="473930"/>
                  </a:cubicBez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+mj-lt"/>
                <a:cs typeface="+mj-lt"/>
              </a:endParaRPr>
            </a:p>
          </p:txBody>
        </p:sp>
      </p:grpSp>
      <p:cxnSp>
        <p:nvCxnSpPr>
          <p:cNvPr id="74" name="Straight Arrow Connector 73"/>
          <p:cNvCxnSpPr>
            <a:endCxn id="62" idx="5"/>
          </p:cNvCxnSpPr>
          <p:nvPr/>
        </p:nvCxnSpPr>
        <p:spPr>
          <a:xfrm flipH="1">
            <a:off x="5457750" y="1766190"/>
            <a:ext cx="700372" cy="416771"/>
          </a:xfrm>
          <a:prstGeom prst="straightConnector1">
            <a:avLst/>
          </a:prstGeom>
          <a:ln w="19050">
            <a:solidFill>
              <a:schemeClr val="accent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6482915" y="1766190"/>
            <a:ext cx="703765" cy="411967"/>
          </a:xfrm>
          <a:prstGeom prst="straightConnector1">
            <a:avLst/>
          </a:prstGeom>
          <a:ln w="19050">
            <a:solidFill>
              <a:schemeClr val="accent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fade/>
  </p:transition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93100" y="420575"/>
            <a:ext cx="8181300" cy="502800"/>
          </a:xfrm>
        </p:spPr>
        <p:txBody>
          <a:bodyPr/>
          <a:lstStyle/>
          <a:p>
            <a:r>
              <a:rPr lang="en-US" dirty="0"/>
              <a:t>Model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7331103" y="141172"/>
            <a:ext cx="914400" cy="914400"/>
            <a:chOff x="7331103" y="141172"/>
            <a:chExt cx="914400" cy="914400"/>
          </a:xfrm>
        </p:grpSpPr>
        <p:grpSp>
          <p:nvGrpSpPr>
            <p:cNvPr id="28" name="Group 27"/>
            <p:cNvGrpSpPr/>
            <p:nvPr/>
          </p:nvGrpSpPr>
          <p:grpSpPr>
            <a:xfrm>
              <a:off x="7331103" y="141172"/>
              <a:ext cx="914400" cy="914400"/>
              <a:chOff x="2941984" y="2188023"/>
              <a:chExt cx="1695840" cy="1816343"/>
            </a:xfrm>
          </p:grpSpPr>
          <p:grpSp>
            <p:nvGrpSpPr>
              <p:cNvPr id="29" name="Group 28"/>
              <p:cNvGrpSpPr/>
              <p:nvPr/>
            </p:nvGrpSpPr>
            <p:grpSpPr>
              <a:xfrm>
                <a:off x="3744185" y="3138427"/>
                <a:ext cx="58419" cy="768220"/>
                <a:chOff x="1190898" y="3138427"/>
                <a:chExt cx="58419" cy="768220"/>
              </a:xfrm>
            </p:grpSpPr>
            <p:cxnSp>
              <p:nvCxnSpPr>
                <p:cNvPr id="44" name="Connector: Curved 43"/>
                <p:cNvCxnSpPr>
                  <a:stCxn id="34" idx="1"/>
                  <a:endCxn id="35" idx="1"/>
                </p:cNvCxnSpPr>
                <p:nvPr/>
              </p:nvCxnSpPr>
              <p:spPr>
                <a:xfrm rot="10800000">
                  <a:off x="1190898" y="3138427"/>
                  <a:ext cx="12700" cy="768220"/>
                </a:xfrm>
                <a:prstGeom prst="curvedConnector3">
                  <a:avLst>
                    <a:gd name="adj1" fmla="val 2950000"/>
                  </a:avLst>
                </a:prstGeom>
                <a:ln w="19050">
                  <a:solidFill>
                    <a:schemeClr val="accent5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Connector: Curved 44"/>
                <p:cNvCxnSpPr>
                  <a:stCxn id="35" idx="3"/>
                  <a:endCxn id="34" idx="3"/>
                </p:cNvCxnSpPr>
                <p:nvPr/>
              </p:nvCxnSpPr>
              <p:spPr>
                <a:xfrm>
                  <a:off x="1236617" y="3138427"/>
                  <a:ext cx="12700" cy="768220"/>
                </a:xfrm>
                <a:prstGeom prst="curvedConnector3">
                  <a:avLst>
                    <a:gd name="adj1" fmla="val 3000000"/>
                  </a:avLst>
                </a:prstGeom>
                <a:ln w="19050">
                  <a:solidFill>
                    <a:schemeClr val="accent5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0" name="Group 29"/>
              <p:cNvGrpSpPr/>
              <p:nvPr/>
            </p:nvGrpSpPr>
            <p:grpSpPr>
              <a:xfrm>
                <a:off x="3744185" y="2188023"/>
                <a:ext cx="58419" cy="1816343"/>
                <a:chOff x="7482841" y="2111311"/>
                <a:chExt cx="58419" cy="1816343"/>
              </a:xfrm>
            </p:grpSpPr>
            <p:cxnSp>
              <p:nvCxnSpPr>
                <p:cNvPr id="40" name="Connector: Curved 39"/>
                <p:cNvCxnSpPr>
                  <a:stCxn id="42" idx="1"/>
                  <a:endCxn id="43" idx="1"/>
                </p:cNvCxnSpPr>
                <p:nvPr/>
              </p:nvCxnSpPr>
              <p:spPr>
                <a:xfrm rot="10800000">
                  <a:off x="7482841" y="2209031"/>
                  <a:ext cx="12700" cy="1620905"/>
                </a:xfrm>
                <a:prstGeom prst="curvedConnector3">
                  <a:avLst>
                    <a:gd name="adj1" fmla="val 5850000"/>
                  </a:avLst>
                </a:prstGeom>
                <a:ln w="19050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nector: Curved 40"/>
                <p:cNvCxnSpPr>
                  <a:stCxn id="43" idx="3"/>
                  <a:endCxn id="42" idx="3"/>
                </p:cNvCxnSpPr>
                <p:nvPr/>
              </p:nvCxnSpPr>
              <p:spPr>
                <a:xfrm>
                  <a:off x="7528560" y="2209030"/>
                  <a:ext cx="12700" cy="1620905"/>
                </a:xfrm>
                <a:prstGeom prst="curvedConnector3">
                  <a:avLst>
                    <a:gd name="adj1" fmla="val 6300000"/>
                  </a:avLst>
                </a:prstGeom>
                <a:ln w="19050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2" name="Google Shape;898;p88"/>
                <p:cNvSpPr txBox="1"/>
                <p:nvPr/>
              </p:nvSpPr>
              <p:spPr>
                <a:xfrm>
                  <a:off x="7482841" y="3732216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  <p:sp>
              <p:nvSpPr>
                <p:cNvPr id="43" name="Google Shape;898;p88"/>
                <p:cNvSpPr txBox="1"/>
                <p:nvPr/>
              </p:nvSpPr>
              <p:spPr>
                <a:xfrm>
                  <a:off x="7482841" y="2111311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</p:grpSp>
          <p:sp>
            <p:nvSpPr>
              <p:cNvPr id="31" name="Oval 30"/>
              <p:cNvSpPr/>
              <p:nvPr/>
            </p:nvSpPr>
            <p:spPr>
              <a:xfrm>
                <a:off x="2941984" y="2188023"/>
                <a:ext cx="1695840" cy="1807446"/>
              </a:xfrm>
              <a:prstGeom prst="ellipse">
                <a:avLst/>
              </a:prstGeom>
              <a:solidFill>
                <a:schemeClr val="bg1">
                  <a:alpha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+mj-lt"/>
                </a:endParaRPr>
              </a:p>
            </p:txBody>
          </p:sp>
          <p:grpSp>
            <p:nvGrpSpPr>
              <p:cNvPr id="32" name="Group 31"/>
              <p:cNvGrpSpPr/>
              <p:nvPr/>
            </p:nvGrpSpPr>
            <p:grpSpPr>
              <a:xfrm>
                <a:off x="3744185" y="2692608"/>
                <a:ext cx="58419" cy="1311758"/>
                <a:chOff x="5889186" y="1248788"/>
                <a:chExt cx="58419" cy="1311758"/>
              </a:xfrm>
            </p:grpSpPr>
            <p:cxnSp>
              <p:nvCxnSpPr>
                <p:cNvPr id="36" name="Connector: Curved 35"/>
                <p:cNvCxnSpPr>
                  <a:stCxn id="38" idx="1"/>
                  <a:endCxn id="39" idx="1"/>
                </p:cNvCxnSpPr>
                <p:nvPr/>
              </p:nvCxnSpPr>
              <p:spPr>
                <a:xfrm rot="10800000">
                  <a:off x="5889186" y="1346507"/>
                  <a:ext cx="12700" cy="1116320"/>
                </a:xfrm>
                <a:prstGeom prst="curvedConnector3">
                  <a:avLst>
                    <a:gd name="adj1" fmla="val 4300000"/>
                  </a:avLst>
                </a:prstGeom>
                <a:ln w="19050">
                  <a:solidFill>
                    <a:schemeClr val="accent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Connector: Curved 36"/>
                <p:cNvCxnSpPr>
                  <a:stCxn id="39" idx="3"/>
                  <a:endCxn id="38" idx="3"/>
                </p:cNvCxnSpPr>
                <p:nvPr/>
              </p:nvCxnSpPr>
              <p:spPr>
                <a:xfrm>
                  <a:off x="5934905" y="1346507"/>
                  <a:ext cx="12700" cy="1116320"/>
                </a:xfrm>
                <a:prstGeom prst="curvedConnector3">
                  <a:avLst>
                    <a:gd name="adj1" fmla="val 4300000"/>
                  </a:avLst>
                </a:prstGeom>
                <a:ln w="19050">
                  <a:solidFill>
                    <a:schemeClr val="accent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8" name="Google Shape;898;p88"/>
                <p:cNvSpPr txBox="1"/>
                <p:nvPr/>
              </p:nvSpPr>
              <p:spPr>
                <a:xfrm>
                  <a:off x="5889186" y="2365108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  <p:sp>
              <p:nvSpPr>
                <p:cNvPr id="39" name="Google Shape;898;p88"/>
                <p:cNvSpPr txBox="1"/>
                <p:nvPr/>
              </p:nvSpPr>
              <p:spPr>
                <a:xfrm>
                  <a:off x="5889186" y="1248788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</p:grpSp>
          <p:grpSp>
            <p:nvGrpSpPr>
              <p:cNvPr id="33" name="Group 32"/>
              <p:cNvGrpSpPr/>
              <p:nvPr/>
            </p:nvGrpSpPr>
            <p:grpSpPr>
              <a:xfrm>
                <a:off x="3744185" y="3040708"/>
                <a:ext cx="45719" cy="963658"/>
                <a:chOff x="5501641" y="2963996"/>
                <a:chExt cx="45719" cy="963658"/>
              </a:xfrm>
            </p:grpSpPr>
            <p:sp>
              <p:nvSpPr>
                <p:cNvPr id="34" name="Google Shape;898;p88"/>
                <p:cNvSpPr txBox="1"/>
                <p:nvPr/>
              </p:nvSpPr>
              <p:spPr>
                <a:xfrm>
                  <a:off x="5501641" y="3732216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  <p:sp>
              <p:nvSpPr>
                <p:cNvPr id="35" name="Google Shape;898;p88"/>
                <p:cNvSpPr txBox="1"/>
                <p:nvPr/>
              </p:nvSpPr>
              <p:spPr>
                <a:xfrm>
                  <a:off x="5501641" y="2963996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</p:grpSp>
        </p:grpSp>
        <p:sp>
          <p:nvSpPr>
            <p:cNvPr id="46" name="Google Shape;898;p88"/>
            <p:cNvSpPr txBox="1"/>
            <p:nvPr/>
          </p:nvSpPr>
          <p:spPr>
            <a:xfrm>
              <a:off x="7436418" y="497552"/>
              <a:ext cx="668161" cy="1069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4" tIns="9144" rIns="9144" bIns="9144" anchor="t" anchorCtr="0">
              <a:spAutoFit/>
            </a:bodyPr>
            <a:lstStyle/>
            <a:p>
              <a:pPr marR="0" lvl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500" b="1" dirty="0">
                  <a:solidFill>
                    <a:schemeClr val="accent1"/>
                  </a:solidFill>
                  <a:latin typeface="+mj-lt"/>
                  <a:ea typeface="Montserrat"/>
                  <a:cs typeface="+mj-lt"/>
                  <a:sym typeface="Montserrat"/>
                </a:rPr>
                <a:t>Serve</a:t>
              </a:r>
              <a:endParaRPr lang="en-US" sz="500" b="1" dirty="0">
                <a:solidFill>
                  <a:schemeClr val="accent1"/>
                </a:solidFill>
                <a:latin typeface="+mj-lt"/>
                <a:ea typeface="Montserrat"/>
                <a:cs typeface="+mj-lt"/>
                <a:sym typeface="Montserrat"/>
              </a:endParaRPr>
            </a:p>
          </p:txBody>
        </p:sp>
      </p:grpSp>
      <p:sp>
        <p:nvSpPr>
          <p:cNvPr id="48" name="Google Shape;898;p88"/>
          <p:cNvSpPr txBox="1"/>
          <p:nvPr/>
        </p:nvSpPr>
        <p:spPr>
          <a:xfrm>
            <a:off x="513523" y="1532805"/>
            <a:ext cx="3517109" cy="1787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A trained </a:t>
            </a:r>
            <a:r>
              <a:rPr lang="en-US" sz="1000" b="1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model</a:t>
            </a: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, optimized </a:t>
            </a:r>
            <a:r>
              <a:rPr lang="en-US" sz="1000" b="1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for inference</a:t>
            </a:r>
            <a:endParaRPr lang="en-US" sz="1000" b="1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  <a:p>
            <a:pPr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10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  <a:p>
            <a:pPr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A place to </a:t>
            </a:r>
            <a:r>
              <a:rPr lang="en-US" sz="1000" b="1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put the model</a:t>
            </a: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. You can either keep your model on a </a:t>
            </a:r>
            <a:r>
              <a:rPr lang="en-US" sz="1000" b="1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server</a:t>
            </a: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, </a:t>
            </a:r>
            <a:r>
              <a:rPr lang="en-US" sz="1000" b="1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or</a:t>
            </a: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 on </a:t>
            </a:r>
            <a:r>
              <a:rPr lang="en-US" sz="1000" b="1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edge</a:t>
            </a: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 devices.</a:t>
            </a:r>
            <a:endParaRPr lang="en-US" sz="10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  <a:p>
            <a:pPr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10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  <a:p>
            <a:pPr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Maintaining models on </a:t>
            </a:r>
            <a:r>
              <a:rPr lang="en-US" sz="1000" b="1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a server is easier </a:t>
            </a: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to set up an maintain, but has the disadvantage of </a:t>
            </a:r>
            <a:r>
              <a:rPr lang="en-US" sz="1000" b="1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not</a:t>
            </a: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 being </a:t>
            </a:r>
            <a:r>
              <a:rPr lang="en-US" sz="1000" b="1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accessible without a connection </a:t>
            </a: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to the server. </a:t>
            </a:r>
            <a:endParaRPr lang="en-US" sz="10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  <a:p>
            <a:pPr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10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  <a:p>
            <a:pPr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10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pic>
        <p:nvPicPr>
          <p:cNvPr id="26" name="Graphic 25" descr="Artificial Intelligence with solid fill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6056042" y="1153583"/>
            <a:ext cx="630467" cy="630467"/>
          </a:xfrm>
          <a:prstGeom prst="rect">
            <a:avLst/>
          </a:prstGeom>
        </p:spPr>
      </p:pic>
      <p:pic>
        <p:nvPicPr>
          <p:cNvPr id="27" name="Graphic 26" descr="Smart Phone with solid fill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54825" y="2178050"/>
            <a:ext cx="629285" cy="629285"/>
          </a:xfrm>
          <a:prstGeom prst="rect">
            <a:avLst/>
          </a:prstGeom>
        </p:spPr>
      </p:pic>
      <p:pic>
        <p:nvPicPr>
          <p:cNvPr id="50" name="Graphic 49" descr="Artificial Intelligence with solid fill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016750" y="2331720"/>
            <a:ext cx="306070" cy="306070"/>
          </a:xfrm>
          <a:prstGeom prst="rect">
            <a:avLst/>
          </a:prstGeom>
        </p:spPr>
      </p:pic>
      <p:grpSp>
        <p:nvGrpSpPr>
          <p:cNvPr id="72" name="Group 71"/>
          <p:cNvGrpSpPr/>
          <p:nvPr/>
        </p:nvGrpSpPr>
        <p:grpSpPr>
          <a:xfrm>
            <a:off x="4973697" y="2178157"/>
            <a:ext cx="763580" cy="2318243"/>
            <a:chOff x="3545826" y="2339864"/>
            <a:chExt cx="763580" cy="2318243"/>
          </a:xfrm>
        </p:grpSpPr>
        <p:pic>
          <p:nvPicPr>
            <p:cNvPr id="55" name="Graphic 54" descr="Computer with solid fill"/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3545827" y="3083804"/>
              <a:ext cx="652549" cy="652549"/>
            </a:xfrm>
            <a:prstGeom prst="rect">
              <a:avLst/>
            </a:prstGeom>
          </p:spPr>
        </p:pic>
        <p:pic>
          <p:nvPicPr>
            <p:cNvPr id="56" name="Graphic 55" descr="Artificial Intelligence with solid fill"/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748839" y="2434451"/>
              <a:ext cx="317336" cy="317336"/>
            </a:xfrm>
            <a:prstGeom prst="rect">
              <a:avLst/>
            </a:prstGeom>
          </p:spPr>
        </p:pic>
        <p:cxnSp>
          <p:nvCxnSpPr>
            <p:cNvPr id="57" name="Connector: Curved 56"/>
            <p:cNvCxnSpPr>
              <a:stCxn id="54" idx="1"/>
              <a:endCxn id="55" idx="3"/>
            </p:cNvCxnSpPr>
            <p:nvPr/>
          </p:nvCxnSpPr>
          <p:spPr>
            <a:xfrm flipH="1">
              <a:off x="4198376" y="2667353"/>
              <a:ext cx="100883" cy="742726"/>
            </a:xfrm>
            <a:prstGeom prst="curvedConnector3">
              <a:avLst>
                <a:gd name="adj1" fmla="val -226635"/>
              </a:avLst>
            </a:prstGeom>
            <a:ln w="28575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ctor: Curved 57"/>
            <p:cNvCxnSpPr>
              <a:stCxn id="55" idx="1"/>
              <a:endCxn id="62" idx="1"/>
            </p:cNvCxnSpPr>
            <p:nvPr/>
          </p:nvCxnSpPr>
          <p:spPr>
            <a:xfrm rot="10800000" flipH="1">
              <a:off x="3545826" y="2667353"/>
              <a:ext cx="10147" cy="742726"/>
            </a:xfrm>
            <a:prstGeom prst="curvedConnector3">
              <a:avLst>
                <a:gd name="adj1" fmla="val -2252883"/>
              </a:avLst>
            </a:prstGeom>
            <a:ln w="28575">
              <a:solidFill>
                <a:schemeClr val="tx2">
                  <a:lumMod val="75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9" name="Graphic 58" descr="User with solid fill"/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3575499" y="3943762"/>
              <a:ext cx="714345" cy="714345"/>
            </a:xfrm>
            <a:prstGeom prst="rect">
              <a:avLst/>
            </a:prstGeom>
          </p:spPr>
        </p:pic>
        <p:cxnSp>
          <p:nvCxnSpPr>
            <p:cNvPr id="60" name="Connector: Curved 59"/>
            <p:cNvCxnSpPr>
              <a:stCxn id="59" idx="1"/>
              <a:endCxn id="55" idx="1"/>
            </p:cNvCxnSpPr>
            <p:nvPr/>
          </p:nvCxnSpPr>
          <p:spPr>
            <a:xfrm rot="10800000">
              <a:off x="3545827" y="3410079"/>
              <a:ext cx="29672" cy="890856"/>
            </a:xfrm>
            <a:prstGeom prst="curvedConnector3">
              <a:avLst>
                <a:gd name="adj1" fmla="val 870423"/>
              </a:avLst>
            </a:prstGeom>
            <a:ln w="28575">
              <a:solidFill>
                <a:schemeClr val="tx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ctor: Curved 60"/>
            <p:cNvCxnSpPr>
              <a:stCxn id="55" idx="3"/>
              <a:endCxn id="59" idx="3"/>
            </p:cNvCxnSpPr>
            <p:nvPr/>
          </p:nvCxnSpPr>
          <p:spPr>
            <a:xfrm>
              <a:off x="4198376" y="3410079"/>
              <a:ext cx="91468" cy="890856"/>
            </a:xfrm>
            <a:prstGeom prst="curvedConnector3">
              <a:avLst>
                <a:gd name="adj1" fmla="val 349923"/>
              </a:avLst>
            </a:prstGeom>
            <a:ln w="28575">
              <a:solidFill>
                <a:schemeClr val="accent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Group 18"/>
            <p:cNvGrpSpPr/>
            <p:nvPr/>
          </p:nvGrpSpPr>
          <p:grpSpPr>
            <a:xfrm>
              <a:off x="3545827" y="2339864"/>
              <a:ext cx="763579" cy="458594"/>
              <a:chOff x="3032357" y="2339864"/>
              <a:chExt cx="763579" cy="458594"/>
            </a:xfrm>
          </p:grpSpPr>
          <p:sp>
            <p:nvSpPr>
              <p:cNvPr id="54" name="Freeform: Shape 53"/>
              <p:cNvSpPr/>
              <p:nvPr/>
            </p:nvSpPr>
            <p:spPr>
              <a:xfrm>
                <a:off x="3032357" y="2339864"/>
                <a:ext cx="753468" cy="458594"/>
              </a:xfrm>
              <a:custGeom>
                <a:avLst/>
                <a:gdLst>
                  <a:gd name="connsiteX0" fmla="*/ 730714 w 876161"/>
                  <a:gd name="connsiteY0" fmla="*/ 533271 h 533270"/>
                  <a:gd name="connsiteX1" fmla="*/ 876119 w 876161"/>
                  <a:gd name="connsiteY1" fmla="*/ 380816 h 533270"/>
                  <a:gd name="connsiteX2" fmla="*/ 748812 w 876161"/>
                  <a:gd name="connsiteY2" fmla="*/ 236948 h 533270"/>
                  <a:gd name="connsiteX3" fmla="*/ 677565 w 876161"/>
                  <a:gd name="connsiteY3" fmla="*/ 120743 h 533270"/>
                  <a:gd name="connsiteX4" fmla="*/ 541643 w 876161"/>
                  <a:gd name="connsiteY4" fmla="*/ 92168 h 533270"/>
                  <a:gd name="connsiteX5" fmla="*/ 325044 w 876161"/>
                  <a:gd name="connsiteY5" fmla="*/ 5586 h 533270"/>
                  <a:gd name="connsiteX6" fmla="*/ 171311 w 876161"/>
                  <a:gd name="connsiteY6" fmla="*/ 177036 h 533270"/>
                  <a:gd name="connsiteX7" fmla="*/ 34532 w 876161"/>
                  <a:gd name="connsiteY7" fmla="*/ 247997 h 533270"/>
                  <a:gd name="connsiteX8" fmla="*/ 16244 w 876161"/>
                  <a:gd name="connsiteY8" fmla="*/ 430496 h 533270"/>
                  <a:gd name="connsiteX9" fmla="*/ 166167 w 876161"/>
                  <a:gd name="connsiteY9" fmla="*/ 532223 h 533270"/>
                  <a:gd name="connsiteX10" fmla="*/ 168739 w 876161"/>
                  <a:gd name="connsiteY10" fmla="*/ 473073 h 533270"/>
                  <a:gd name="connsiteX11" fmla="*/ 69012 w 876161"/>
                  <a:gd name="connsiteY11" fmla="*/ 405350 h 533270"/>
                  <a:gd name="connsiteX12" fmla="*/ 81109 w 876161"/>
                  <a:gd name="connsiteY12" fmla="*/ 283716 h 533270"/>
                  <a:gd name="connsiteX13" fmla="*/ 193123 w 876161"/>
                  <a:gd name="connsiteY13" fmla="*/ 237996 h 533270"/>
                  <a:gd name="connsiteX14" fmla="*/ 226937 w 876161"/>
                  <a:gd name="connsiteY14" fmla="*/ 243615 h 533270"/>
                  <a:gd name="connsiteX15" fmla="*/ 226937 w 876161"/>
                  <a:gd name="connsiteY15" fmla="*/ 206277 h 533270"/>
                  <a:gd name="connsiteX16" fmla="*/ 338475 w 876161"/>
                  <a:gd name="connsiteY16" fmla="*/ 63402 h 533270"/>
                  <a:gd name="connsiteX17" fmla="*/ 501924 w 876161"/>
                  <a:gd name="connsiteY17" fmla="*/ 139602 h 533270"/>
                  <a:gd name="connsiteX18" fmla="*/ 513449 w 876161"/>
                  <a:gd name="connsiteY18" fmla="*/ 162558 h 533270"/>
                  <a:gd name="connsiteX19" fmla="*/ 537357 w 876161"/>
                  <a:gd name="connsiteY19" fmla="*/ 154080 h 533270"/>
                  <a:gd name="connsiteX20" fmla="*/ 643751 w 876161"/>
                  <a:gd name="connsiteY20" fmla="*/ 168939 h 533270"/>
                  <a:gd name="connsiteX21" fmla="*/ 692805 w 876161"/>
                  <a:gd name="connsiteY21" fmla="*/ 265428 h 533270"/>
                  <a:gd name="connsiteX22" fmla="*/ 692805 w 876161"/>
                  <a:gd name="connsiteY22" fmla="*/ 295146 h 533270"/>
                  <a:gd name="connsiteX23" fmla="*/ 731667 w 876161"/>
                  <a:gd name="connsiteY23" fmla="*/ 295146 h 533270"/>
                  <a:gd name="connsiteX24" fmla="*/ 817688 w 876161"/>
                  <a:gd name="connsiteY24" fmla="*/ 387878 h 533270"/>
                  <a:gd name="connsiteX25" fmla="*/ 730714 w 876161"/>
                  <a:gd name="connsiteY25" fmla="*/ 473930 h 533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876161" h="533270">
                    <a:moveTo>
                      <a:pt x="730714" y="533271"/>
                    </a:moveTo>
                    <a:cubicBezTo>
                      <a:pt x="812965" y="531324"/>
                      <a:pt x="878065" y="463068"/>
                      <a:pt x="876119" y="380816"/>
                    </a:cubicBezTo>
                    <a:cubicBezTo>
                      <a:pt x="874401" y="308249"/>
                      <a:pt x="820631" y="247483"/>
                      <a:pt x="748812" y="236948"/>
                    </a:cubicBezTo>
                    <a:cubicBezTo>
                      <a:pt x="741222" y="190368"/>
                      <a:pt x="715635" y="148635"/>
                      <a:pt x="677565" y="120743"/>
                    </a:cubicBezTo>
                    <a:cubicBezTo>
                      <a:pt x="638164" y="92820"/>
                      <a:pt x="588953" y="82474"/>
                      <a:pt x="541643" y="92168"/>
                    </a:cubicBezTo>
                    <a:cubicBezTo>
                      <a:pt x="495099" y="20307"/>
                      <a:pt x="408299" y="-14390"/>
                      <a:pt x="325044" y="5586"/>
                    </a:cubicBezTo>
                    <a:cubicBezTo>
                      <a:pt x="243901" y="26482"/>
                      <a:pt x="183269" y="94102"/>
                      <a:pt x="171311" y="177036"/>
                    </a:cubicBezTo>
                    <a:cubicBezTo>
                      <a:pt x="117255" y="178487"/>
                      <a:pt x="66847" y="204639"/>
                      <a:pt x="34532" y="247997"/>
                    </a:cubicBezTo>
                    <a:cubicBezTo>
                      <a:pt x="-3757" y="301184"/>
                      <a:pt x="-10730" y="370768"/>
                      <a:pt x="16244" y="430496"/>
                    </a:cubicBezTo>
                    <a:cubicBezTo>
                      <a:pt x="43740" y="489368"/>
                      <a:pt x="101301" y="528425"/>
                      <a:pt x="166167" y="532223"/>
                    </a:cubicBezTo>
                    <a:close/>
                    <a:moveTo>
                      <a:pt x="168739" y="473073"/>
                    </a:moveTo>
                    <a:cubicBezTo>
                      <a:pt x="125640" y="470358"/>
                      <a:pt x="87430" y="444411"/>
                      <a:pt x="69012" y="405350"/>
                    </a:cubicBezTo>
                    <a:cubicBezTo>
                      <a:pt x="51141" y="365536"/>
                      <a:pt x="55747" y="319230"/>
                      <a:pt x="81109" y="283716"/>
                    </a:cubicBezTo>
                    <a:cubicBezTo>
                      <a:pt x="107040" y="248831"/>
                      <a:pt x="150188" y="231220"/>
                      <a:pt x="193123" y="237996"/>
                    </a:cubicBezTo>
                    <a:lnTo>
                      <a:pt x="226937" y="243615"/>
                    </a:lnTo>
                    <a:lnTo>
                      <a:pt x="226937" y="206277"/>
                    </a:lnTo>
                    <a:cubicBezTo>
                      <a:pt x="227267" y="138818"/>
                      <a:pt x="273112" y="80093"/>
                      <a:pt x="338475" y="63402"/>
                    </a:cubicBezTo>
                    <a:cubicBezTo>
                      <a:pt x="404060" y="47589"/>
                      <a:pt x="471869" y="79201"/>
                      <a:pt x="501924" y="139602"/>
                    </a:cubicBezTo>
                    <a:lnTo>
                      <a:pt x="513449" y="162558"/>
                    </a:lnTo>
                    <a:lnTo>
                      <a:pt x="537357" y="154080"/>
                    </a:lnTo>
                    <a:cubicBezTo>
                      <a:pt x="573128" y="141442"/>
                      <a:pt x="612811" y="146984"/>
                      <a:pt x="643751" y="168939"/>
                    </a:cubicBezTo>
                    <a:cubicBezTo>
                      <a:pt x="674513" y="191474"/>
                      <a:pt x="692725" y="227295"/>
                      <a:pt x="692805" y="265428"/>
                    </a:cubicBezTo>
                    <a:lnTo>
                      <a:pt x="692805" y="295146"/>
                    </a:lnTo>
                    <a:lnTo>
                      <a:pt x="731667" y="295146"/>
                    </a:lnTo>
                    <a:cubicBezTo>
                      <a:pt x="781028" y="296999"/>
                      <a:pt x="819542" y="338517"/>
                      <a:pt x="817688" y="387878"/>
                    </a:cubicBezTo>
                    <a:cubicBezTo>
                      <a:pt x="815919" y="435006"/>
                      <a:pt x="777859" y="472663"/>
                      <a:pt x="730714" y="47393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+mj-lt"/>
                  <a:cs typeface="+mj-lt"/>
                </a:endParaRPr>
              </a:p>
            </p:txBody>
          </p:sp>
          <p:sp>
            <p:nvSpPr>
              <p:cNvPr id="62" name="Freeform: Shape 61"/>
              <p:cNvSpPr/>
              <p:nvPr/>
            </p:nvSpPr>
            <p:spPr>
              <a:xfrm flipH="1">
                <a:off x="3042468" y="2339864"/>
                <a:ext cx="753468" cy="458594"/>
              </a:xfrm>
              <a:custGeom>
                <a:avLst/>
                <a:gdLst>
                  <a:gd name="connsiteX0" fmla="*/ 730714 w 876161"/>
                  <a:gd name="connsiteY0" fmla="*/ 533271 h 533270"/>
                  <a:gd name="connsiteX1" fmla="*/ 876119 w 876161"/>
                  <a:gd name="connsiteY1" fmla="*/ 380816 h 533270"/>
                  <a:gd name="connsiteX2" fmla="*/ 748812 w 876161"/>
                  <a:gd name="connsiteY2" fmla="*/ 236948 h 533270"/>
                  <a:gd name="connsiteX3" fmla="*/ 677565 w 876161"/>
                  <a:gd name="connsiteY3" fmla="*/ 120743 h 533270"/>
                  <a:gd name="connsiteX4" fmla="*/ 541643 w 876161"/>
                  <a:gd name="connsiteY4" fmla="*/ 92168 h 533270"/>
                  <a:gd name="connsiteX5" fmla="*/ 325044 w 876161"/>
                  <a:gd name="connsiteY5" fmla="*/ 5586 h 533270"/>
                  <a:gd name="connsiteX6" fmla="*/ 171311 w 876161"/>
                  <a:gd name="connsiteY6" fmla="*/ 177036 h 533270"/>
                  <a:gd name="connsiteX7" fmla="*/ 34532 w 876161"/>
                  <a:gd name="connsiteY7" fmla="*/ 247997 h 533270"/>
                  <a:gd name="connsiteX8" fmla="*/ 16244 w 876161"/>
                  <a:gd name="connsiteY8" fmla="*/ 430496 h 533270"/>
                  <a:gd name="connsiteX9" fmla="*/ 166167 w 876161"/>
                  <a:gd name="connsiteY9" fmla="*/ 532223 h 533270"/>
                  <a:gd name="connsiteX10" fmla="*/ 168739 w 876161"/>
                  <a:gd name="connsiteY10" fmla="*/ 473073 h 533270"/>
                  <a:gd name="connsiteX11" fmla="*/ 69012 w 876161"/>
                  <a:gd name="connsiteY11" fmla="*/ 405350 h 533270"/>
                  <a:gd name="connsiteX12" fmla="*/ 81109 w 876161"/>
                  <a:gd name="connsiteY12" fmla="*/ 283716 h 533270"/>
                  <a:gd name="connsiteX13" fmla="*/ 193123 w 876161"/>
                  <a:gd name="connsiteY13" fmla="*/ 237996 h 533270"/>
                  <a:gd name="connsiteX14" fmla="*/ 226937 w 876161"/>
                  <a:gd name="connsiteY14" fmla="*/ 243615 h 533270"/>
                  <a:gd name="connsiteX15" fmla="*/ 226937 w 876161"/>
                  <a:gd name="connsiteY15" fmla="*/ 206277 h 533270"/>
                  <a:gd name="connsiteX16" fmla="*/ 338475 w 876161"/>
                  <a:gd name="connsiteY16" fmla="*/ 63402 h 533270"/>
                  <a:gd name="connsiteX17" fmla="*/ 501924 w 876161"/>
                  <a:gd name="connsiteY17" fmla="*/ 139602 h 533270"/>
                  <a:gd name="connsiteX18" fmla="*/ 513449 w 876161"/>
                  <a:gd name="connsiteY18" fmla="*/ 162558 h 533270"/>
                  <a:gd name="connsiteX19" fmla="*/ 537357 w 876161"/>
                  <a:gd name="connsiteY19" fmla="*/ 154080 h 533270"/>
                  <a:gd name="connsiteX20" fmla="*/ 643751 w 876161"/>
                  <a:gd name="connsiteY20" fmla="*/ 168939 h 533270"/>
                  <a:gd name="connsiteX21" fmla="*/ 692805 w 876161"/>
                  <a:gd name="connsiteY21" fmla="*/ 265428 h 533270"/>
                  <a:gd name="connsiteX22" fmla="*/ 692805 w 876161"/>
                  <a:gd name="connsiteY22" fmla="*/ 295146 h 533270"/>
                  <a:gd name="connsiteX23" fmla="*/ 731667 w 876161"/>
                  <a:gd name="connsiteY23" fmla="*/ 295146 h 533270"/>
                  <a:gd name="connsiteX24" fmla="*/ 817688 w 876161"/>
                  <a:gd name="connsiteY24" fmla="*/ 387878 h 533270"/>
                  <a:gd name="connsiteX25" fmla="*/ 730714 w 876161"/>
                  <a:gd name="connsiteY25" fmla="*/ 473930 h 533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876161" h="533270">
                    <a:moveTo>
                      <a:pt x="730714" y="533271"/>
                    </a:moveTo>
                    <a:cubicBezTo>
                      <a:pt x="812965" y="531324"/>
                      <a:pt x="878065" y="463068"/>
                      <a:pt x="876119" y="380816"/>
                    </a:cubicBezTo>
                    <a:cubicBezTo>
                      <a:pt x="874401" y="308249"/>
                      <a:pt x="820631" y="247483"/>
                      <a:pt x="748812" y="236948"/>
                    </a:cubicBezTo>
                    <a:cubicBezTo>
                      <a:pt x="741222" y="190368"/>
                      <a:pt x="715635" y="148635"/>
                      <a:pt x="677565" y="120743"/>
                    </a:cubicBezTo>
                    <a:cubicBezTo>
                      <a:pt x="638164" y="92820"/>
                      <a:pt x="588953" y="82474"/>
                      <a:pt x="541643" y="92168"/>
                    </a:cubicBezTo>
                    <a:cubicBezTo>
                      <a:pt x="495099" y="20307"/>
                      <a:pt x="408299" y="-14390"/>
                      <a:pt x="325044" y="5586"/>
                    </a:cubicBezTo>
                    <a:cubicBezTo>
                      <a:pt x="243901" y="26482"/>
                      <a:pt x="183269" y="94102"/>
                      <a:pt x="171311" y="177036"/>
                    </a:cubicBezTo>
                    <a:cubicBezTo>
                      <a:pt x="117255" y="178487"/>
                      <a:pt x="66847" y="204639"/>
                      <a:pt x="34532" y="247997"/>
                    </a:cubicBezTo>
                    <a:cubicBezTo>
                      <a:pt x="-3757" y="301184"/>
                      <a:pt x="-10730" y="370768"/>
                      <a:pt x="16244" y="430496"/>
                    </a:cubicBezTo>
                    <a:cubicBezTo>
                      <a:pt x="43740" y="489368"/>
                      <a:pt x="101301" y="528425"/>
                      <a:pt x="166167" y="532223"/>
                    </a:cubicBezTo>
                    <a:close/>
                    <a:moveTo>
                      <a:pt x="168739" y="473073"/>
                    </a:moveTo>
                    <a:cubicBezTo>
                      <a:pt x="125640" y="470358"/>
                      <a:pt x="87430" y="444411"/>
                      <a:pt x="69012" y="405350"/>
                    </a:cubicBezTo>
                    <a:cubicBezTo>
                      <a:pt x="51141" y="365536"/>
                      <a:pt x="55747" y="319230"/>
                      <a:pt x="81109" y="283716"/>
                    </a:cubicBezTo>
                    <a:cubicBezTo>
                      <a:pt x="107040" y="248831"/>
                      <a:pt x="150188" y="231220"/>
                      <a:pt x="193123" y="237996"/>
                    </a:cubicBezTo>
                    <a:lnTo>
                      <a:pt x="226937" y="243615"/>
                    </a:lnTo>
                    <a:lnTo>
                      <a:pt x="226937" y="206277"/>
                    </a:lnTo>
                    <a:cubicBezTo>
                      <a:pt x="227267" y="138818"/>
                      <a:pt x="273112" y="80093"/>
                      <a:pt x="338475" y="63402"/>
                    </a:cubicBezTo>
                    <a:cubicBezTo>
                      <a:pt x="404060" y="47589"/>
                      <a:pt x="471869" y="79201"/>
                      <a:pt x="501924" y="139602"/>
                    </a:cubicBezTo>
                    <a:lnTo>
                      <a:pt x="513449" y="162558"/>
                    </a:lnTo>
                    <a:lnTo>
                      <a:pt x="537357" y="154080"/>
                    </a:lnTo>
                    <a:cubicBezTo>
                      <a:pt x="573128" y="141442"/>
                      <a:pt x="612811" y="146984"/>
                      <a:pt x="643751" y="168939"/>
                    </a:cubicBezTo>
                    <a:cubicBezTo>
                      <a:pt x="674513" y="191474"/>
                      <a:pt x="692725" y="227295"/>
                      <a:pt x="692805" y="265428"/>
                    </a:cubicBezTo>
                    <a:lnTo>
                      <a:pt x="692805" y="295146"/>
                    </a:lnTo>
                    <a:lnTo>
                      <a:pt x="731667" y="295146"/>
                    </a:lnTo>
                    <a:cubicBezTo>
                      <a:pt x="781028" y="296999"/>
                      <a:pt x="819542" y="338517"/>
                      <a:pt x="817688" y="387878"/>
                    </a:cubicBezTo>
                    <a:cubicBezTo>
                      <a:pt x="815919" y="435006"/>
                      <a:pt x="777859" y="472663"/>
                      <a:pt x="730714" y="473930"/>
                    </a:cubicBezTo>
                    <a:close/>
                  </a:path>
                </a:pathLst>
              </a:custGeom>
              <a:no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+mj-lt"/>
                  <a:cs typeface="+mj-lt"/>
                </a:endParaRPr>
              </a:p>
            </p:txBody>
          </p:sp>
        </p:grpSp>
      </p:grpSp>
      <p:cxnSp>
        <p:nvCxnSpPr>
          <p:cNvPr id="74" name="Straight Arrow Connector 73"/>
          <p:cNvCxnSpPr>
            <a:endCxn id="62" idx="5"/>
          </p:cNvCxnSpPr>
          <p:nvPr/>
        </p:nvCxnSpPr>
        <p:spPr>
          <a:xfrm flipH="1">
            <a:off x="5457750" y="1766190"/>
            <a:ext cx="700372" cy="416771"/>
          </a:xfrm>
          <a:prstGeom prst="straightConnector1">
            <a:avLst/>
          </a:prstGeom>
          <a:ln w="19050">
            <a:solidFill>
              <a:schemeClr val="accent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6482915" y="1766190"/>
            <a:ext cx="703765" cy="411967"/>
          </a:xfrm>
          <a:prstGeom prst="straightConnector1">
            <a:avLst/>
          </a:prstGeom>
          <a:ln w="19050">
            <a:solidFill>
              <a:schemeClr val="accent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fade/>
  </p:transition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93100" y="420575"/>
            <a:ext cx="8181300" cy="502800"/>
          </a:xfrm>
        </p:spPr>
        <p:txBody>
          <a:bodyPr/>
          <a:lstStyle/>
          <a:p>
            <a:r>
              <a:rPr lang="en-US" dirty="0"/>
              <a:t>Model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7331103" y="141172"/>
            <a:ext cx="914400" cy="914400"/>
            <a:chOff x="7331103" y="141172"/>
            <a:chExt cx="914400" cy="914400"/>
          </a:xfrm>
        </p:grpSpPr>
        <p:grpSp>
          <p:nvGrpSpPr>
            <p:cNvPr id="28" name="Group 27"/>
            <p:cNvGrpSpPr/>
            <p:nvPr/>
          </p:nvGrpSpPr>
          <p:grpSpPr>
            <a:xfrm>
              <a:off x="7331103" y="141172"/>
              <a:ext cx="914400" cy="914400"/>
              <a:chOff x="2941984" y="2188023"/>
              <a:chExt cx="1695840" cy="1816343"/>
            </a:xfrm>
          </p:grpSpPr>
          <p:grpSp>
            <p:nvGrpSpPr>
              <p:cNvPr id="29" name="Group 28"/>
              <p:cNvGrpSpPr/>
              <p:nvPr/>
            </p:nvGrpSpPr>
            <p:grpSpPr>
              <a:xfrm>
                <a:off x="3744185" y="3138427"/>
                <a:ext cx="58419" cy="768220"/>
                <a:chOff x="1190898" y="3138427"/>
                <a:chExt cx="58419" cy="768220"/>
              </a:xfrm>
            </p:grpSpPr>
            <p:cxnSp>
              <p:nvCxnSpPr>
                <p:cNvPr id="44" name="Connector: Curved 43"/>
                <p:cNvCxnSpPr>
                  <a:stCxn id="34" idx="1"/>
                  <a:endCxn id="35" idx="1"/>
                </p:cNvCxnSpPr>
                <p:nvPr/>
              </p:nvCxnSpPr>
              <p:spPr>
                <a:xfrm rot="10800000">
                  <a:off x="1190898" y="3138427"/>
                  <a:ext cx="12700" cy="768220"/>
                </a:xfrm>
                <a:prstGeom prst="curvedConnector3">
                  <a:avLst>
                    <a:gd name="adj1" fmla="val 2950000"/>
                  </a:avLst>
                </a:prstGeom>
                <a:ln w="19050">
                  <a:solidFill>
                    <a:schemeClr val="accent5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Connector: Curved 44"/>
                <p:cNvCxnSpPr>
                  <a:stCxn id="35" idx="3"/>
                  <a:endCxn id="34" idx="3"/>
                </p:cNvCxnSpPr>
                <p:nvPr/>
              </p:nvCxnSpPr>
              <p:spPr>
                <a:xfrm>
                  <a:off x="1236617" y="3138427"/>
                  <a:ext cx="12700" cy="768220"/>
                </a:xfrm>
                <a:prstGeom prst="curvedConnector3">
                  <a:avLst>
                    <a:gd name="adj1" fmla="val 3000000"/>
                  </a:avLst>
                </a:prstGeom>
                <a:ln w="19050">
                  <a:solidFill>
                    <a:schemeClr val="accent5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0" name="Group 29"/>
              <p:cNvGrpSpPr/>
              <p:nvPr/>
            </p:nvGrpSpPr>
            <p:grpSpPr>
              <a:xfrm>
                <a:off x="3744185" y="2188023"/>
                <a:ext cx="58419" cy="1816343"/>
                <a:chOff x="7482841" y="2111311"/>
                <a:chExt cx="58419" cy="1816343"/>
              </a:xfrm>
            </p:grpSpPr>
            <p:cxnSp>
              <p:nvCxnSpPr>
                <p:cNvPr id="40" name="Connector: Curved 39"/>
                <p:cNvCxnSpPr>
                  <a:stCxn id="42" idx="1"/>
                  <a:endCxn id="43" idx="1"/>
                </p:cNvCxnSpPr>
                <p:nvPr/>
              </p:nvCxnSpPr>
              <p:spPr>
                <a:xfrm rot="10800000">
                  <a:off x="7482841" y="2209031"/>
                  <a:ext cx="12700" cy="1620905"/>
                </a:xfrm>
                <a:prstGeom prst="curvedConnector3">
                  <a:avLst>
                    <a:gd name="adj1" fmla="val 5850000"/>
                  </a:avLst>
                </a:prstGeom>
                <a:ln w="19050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nector: Curved 40"/>
                <p:cNvCxnSpPr>
                  <a:stCxn id="43" idx="3"/>
                  <a:endCxn id="42" idx="3"/>
                </p:cNvCxnSpPr>
                <p:nvPr/>
              </p:nvCxnSpPr>
              <p:spPr>
                <a:xfrm>
                  <a:off x="7528560" y="2209030"/>
                  <a:ext cx="12700" cy="1620905"/>
                </a:xfrm>
                <a:prstGeom prst="curvedConnector3">
                  <a:avLst>
                    <a:gd name="adj1" fmla="val 6300000"/>
                  </a:avLst>
                </a:prstGeom>
                <a:ln w="19050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2" name="Google Shape;898;p88"/>
                <p:cNvSpPr txBox="1"/>
                <p:nvPr/>
              </p:nvSpPr>
              <p:spPr>
                <a:xfrm>
                  <a:off x="7482841" y="3732216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  <p:sp>
              <p:nvSpPr>
                <p:cNvPr id="43" name="Google Shape;898;p88"/>
                <p:cNvSpPr txBox="1"/>
                <p:nvPr/>
              </p:nvSpPr>
              <p:spPr>
                <a:xfrm>
                  <a:off x="7482841" y="2111311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</p:grpSp>
          <p:sp>
            <p:nvSpPr>
              <p:cNvPr id="31" name="Oval 30"/>
              <p:cNvSpPr/>
              <p:nvPr/>
            </p:nvSpPr>
            <p:spPr>
              <a:xfrm>
                <a:off x="2941984" y="2188023"/>
                <a:ext cx="1695840" cy="1807446"/>
              </a:xfrm>
              <a:prstGeom prst="ellipse">
                <a:avLst/>
              </a:prstGeom>
              <a:solidFill>
                <a:schemeClr val="bg1">
                  <a:alpha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+mj-lt"/>
                </a:endParaRPr>
              </a:p>
            </p:txBody>
          </p:sp>
          <p:grpSp>
            <p:nvGrpSpPr>
              <p:cNvPr id="32" name="Group 31"/>
              <p:cNvGrpSpPr/>
              <p:nvPr/>
            </p:nvGrpSpPr>
            <p:grpSpPr>
              <a:xfrm>
                <a:off x="3744185" y="2692608"/>
                <a:ext cx="58419" cy="1311758"/>
                <a:chOff x="5889186" y="1248788"/>
                <a:chExt cx="58419" cy="1311758"/>
              </a:xfrm>
            </p:grpSpPr>
            <p:cxnSp>
              <p:nvCxnSpPr>
                <p:cNvPr id="36" name="Connector: Curved 35"/>
                <p:cNvCxnSpPr>
                  <a:stCxn id="38" idx="1"/>
                  <a:endCxn id="39" idx="1"/>
                </p:cNvCxnSpPr>
                <p:nvPr/>
              </p:nvCxnSpPr>
              <p:spPr>
                <a:xfrm rot="10800000">
                  <a:off x="5889186" y="1346507"/>
                  <a:ext cx="12700" cy="1116320"/>
                </a:xfrm>
                <a:prstGeom prst="curvedConnector3">
                  <a:avLst>
                    <a:gd name="adj1" fmla="val 4300000"/>
                  </a:avLst>
                </a:prstGeom>
                <a:ln w="19050">
                  <a:solidFill>
                    <a:schemeClr val="accent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Connector: Curved 36"/>
                <p:cNvCxnSpPr>
                  <a:stCxn id="39" idx="3"/>
                  <a:endCxn id="38" idx="3"/>
                </p:cNvCxnSpPr>
                <p:nvPr/>
              </p:nvCxnSpPr>
              <p:spPr>
                <a:xfrm>
                  <a:off x="5934905" y="1346507"/>
                  <a:ext cx="12700" cy="1116320"/>
                </a:xfrm>
                <a:prstGeom prst="curvedConnector3">
                  <a:avLst>
                    <a:gd name="adj1" fmla="val 4300000"/>
                  </a:avLst>
                </a:prstGeom>
                <a:ln w="19050">
                  <a:solidFill>
                    <a:schemeClr val="accent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8" name="Google Shape;898;p88"/>
                <p:cNvSpPr txBox="1"/>
                <p:nvPr/>
              </p:nvSpPr>
              <p:spPr>
                <a:xfrm>
                  <a:off x="5889186" y="2365108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  <p:sp>
              <p:nvSpPr>
                <p:cNvPr id="39" name="Google Shape;898;p88"/>
                <p:cNvSpPr txBox="1"/>
                <p:nvPr/>
              </p:nvSpPr>
              <p:spPr>
                <a:xfrm>
                  <a:off x="5889186" y="1248788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</p:grpSp>
          <p:grpSp>
            <p:nvGrpSpPr>
              <p:cNvPr id="33" name="Group 32"/>
              <p:cNvGrpSpPr/>
              <p:nvPr/>
            </p:nvGrpSpPr>
            <p:grpSpPr>
              <a:xfrm>
                <a:off x="3744185" y="3040708"/>
                <a:ext cx="45719" cy="963658"/>
                <a:chOff x="5501641" y="2963996"/>
                <a:chExt cx="45719" cy="963658"/>
              </a:xfrm>
            </p:grpSpPr>
            <p:sp>
              <p:nvSpPr>
                <p:cNvPr id="34" name="Google Shape;898;p88"/>
                <p:cNvSpPr txBox="1"/>
                <p:nvPr/>
              </p:nvSpPr>
              <p:spPr>
                <a:xfrm>
                  <a:off x="5501641" y="3732216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  <p:sp>
              <p:nvSpPr>
                <p:cNvPr id="35" name="Google Shape;898;p88"/>
                <p:cNvSpPr txBox="1"/>
                <p:nvPr/>
              </p:nvSpPr>
              <p:spPr>
                <a:xfrm>
                  <a:off x="5501641" y="2963996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</p:grpSp>
        </p:grpSp>
        <p:sp>
          <p:nvSpPr>
            <p:cNvPr id="46" name="Google Shape;898;p88"/>
            <p:cNvSpPr txBox="1"/>
            <p:nvPr/>
          </p:nvSpPr>
          <p:spPr>
            <a:xfrm>
              <a:off x="7436418" y="497552"/>
              <a:ext cx="668161" cy="1069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4" tIns="9144" rIns="9144" bIns="9144" anchor="t" anchorCtr="0">
              <a:spAutoFit/>
            </a:bodyPr>
            <a:lstStyle/>
            <a:p>
              <a:pPr marR="0" lvl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500" b="1" dirty="0">
                  <a:solidFill>
                    <a:schemeClr val="accent1"/>
                  </a:solidFill>
                  <a:latin typeface="+mj-lt"/>
                  <a:ea typeface="Montserrat"/>
                  <a:cs typeface="+mj-lt"/>
                  <a:sym typeface="Montserrat"/>
                </a:rPr>
                <a:t>Serve</a:t>
              </a:r>
              <a:endParaRPr lang="en-US" sz="500" b="1" dirty="0">
                <a:solidFill>
                  <a:schemeClr val="accent1"/>
                </a:solidFill>
                <a:latin typeface="+mj-lt"/>
                <a:ea typeface="Montserrat"/>
                <a:cs typeface="+mj-lt"/>
                <a:sym typeface="Montserrat"/>
              </a:endParaRPr>
            </a:p>
          </p:txBody>
        </p:sp>
      </p:grpSp>
      <p:sp>
        <p:nvSpPr>
          <p:cNvPr id="48" name="Google Shape;898;p88"/>
          <p:cNvSpPr txBox="1"/>
          <p:nvPr/>
        </p:nvSpPr>
        <p:spPr>
          <a:xfrm>
            <a:off x="513523" y="1532805"/>
            <a:ext cx="3517109" cy="2673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A trained </a:t>
            </a:r>
            <a:r>
              <a:rPr lang="en-US" sz="1000" b="1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model</a:t>
            </a: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, optimized </a:t>
            </a:r>
            <a:r>
              <a:rPr lang="en-US" sz="1000" b="1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for inference</a:t>
            </a:r>
            <a:endParaRPr lang="en-US" sz="1000" b="1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  <a:p>
            <a:pPr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10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  <a:p>
            <a:pPr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A place to </a:t>
            </a:r>
            <a:r>
              <a:rPr lang="en-US" sz="1000" b="1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put the model</a:t>
            </a: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. You can either keep your model on a </a:t>
            </a:r>
            <a:r>
              <a:rPr lang="en-US" sz="1000" b="1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server</a:t>
            </a: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, </a:t>
            </a:r>
            <a:r>
              <a:rPr lang="en-US" sz="1000" b="1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or</a:t>
            </a: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 on </a:t>
            </a:r>
            <a:r>
              <a:rPr lang="en-US" sz="1000" b="1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edge</a:t>
            </a: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 devices.</a:t>
            </a:r>
            <a:endParaRPr lang="en-US" sz="10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  <a:p>
            <a:pPr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10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  <a:p>
            <a:pPr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Maintaining models on </a:t>
            </a:r>
            <a:r>
              <a:rPr lang="en-US" sz="1000" b="1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a server is easier </a:t>
            </a: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to set up an maintain, but has the disadvantage of </a:t>
            </a:r>
            <a:r>
              <a:rPr lang="en-US" sz="1000" b="1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not</a:t>
            </a: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 being </a:t>
            </a:r>
            <a:r>
              <a:rPr lang="en-US" sz="1000" b="1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accessible without a connection </a:t>
            </a: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to the server. </a:t>
            </a:r>
            <a:endParaRPr lang="en-US" sz="10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  <a:p>
            <a:pPr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10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  <a:p>
            <a:pPr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Models on </a:t>
            </a:r>
            <a:r>
              <a:rPr lang="en-US" sz="1000" b="1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edge</a:t>
            </a: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 devices can perform </a:t>
            </a:r>
            <a:r>
              <a:rPr lang="en-US" sz="1000" b="1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inference at any time</a:t>
            </a: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, </a:t>
            </a:r>
            <a:r>
              <a:rPr lang="en-US" sz="1000" b="1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without needing </a:t>
            </a: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to contact a </a:t>
            </a:r>
            <a:r>
              <a:rPr lang="en-US" sz="1000" b="1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server</a:t>
            </a: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. </a:t>
            </a:r>
            <a:r>
              <a:rPr lang="en-US" sz="1000" b="1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Maintaining</a:t>
            </a: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 models on edge devices is significantly </a:t>
            </a:r>
            <a:r>
              <a:rPr lang="en-US" sz="1000" b="1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more difficult </a:t>
            </a: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however, as it involves maintaining any number of models, and potentially creating custom applications or software for the edge device.</a:t>
            </a:r>
            <a:endParaRPr lang="en-US" sz="10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pic>
        <p:nvPicPr>
          <p:cNvPr id="26" name="Graphic 25" descr="Artificial Intelligence with solid fill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6056042" y="1153583"/>
            <a:ext cx="630467" cy="630467"/>
          </a:xfrm>
          <a:prstGeom prst="rect">
            <a:avLst/>
          </a:prstGeom>
        </p:spPr>
      </p:pic>
      <p:grpSp>
        <p:nvGrpSpPr>
          <p:cNvPr id="71" name="Group 70"/>
          <p:cNvGrpSpPr/>
          <p:nvPr/>
        </p:nvGrpSpPr>
        <p:grpSpPr>
          <a:xfrm>
            <a:off x="6855003" y="2178157"/>
            <a:ext cx="722285" cy="1800554"/>
            <a:chOff x="6608818" y="2750978"/>
            <a:chExt cx="722285" cy="1800554"/>
          </a:xfrm>
        </p:grpSpPr>
        <p:pic>
          <p:nvPicPr>
            <p:cNvPr id="27" name="Graphic 26" descr="Smart Phone with solid fill"/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608818" y="2750978"/>
              <a:ext cx="629302" cy="629302"/>
            </a:xfrm>
            <a:prstGeom prst="rect">
              <a:avLst/>
            </a:prstGeom>
          </p:spPr>
        </p:pic>
        <p:pic>
          <p:nvPicPr>
            <p:cNvPr id="50" name="Graphic 49" descr="Artificial Intelligence with solid fill"/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770453" y="2904405"/>
              <a:ext cx="306031" cy="306031"/>
            </a:xfrm>
            <a:prstGeom prst="rect">
              <a:avLst/>
            </a:prstGeom>
          </p:spPr>
        </p:pic>
        <p:pic>
          <p:nvPicPr>
            <p:cNvPr id="51" name="Graphic 50" descr="User with solid fill"/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6642206" y="3862635"/>
              <a:ext cx="688897" cy="688897"/>
            </a:xfrm>
            <a:prstGeom prst="rect">
              <a:avLst/>
            </a:prstGeom>
          </p:spPr>
        </p:pic>
        <p:cxnSp>
          <p:nvCxnSpPr>
            <p:cNvPr id="52" name="Connector: Curved 51"/>
            <p:cNvCxnSpPr>
              <a:stCxn id="51" idx="1"/>
              <a:endCxn id="27" idx="1"/>
            </p:cNvCxnSpPr>
            <p:nvPr/>
          </p:nvCxnSpPr>
          <p:spPr>
            <a:xfrm rot="10800000">
              <a:off x="6608818" y="3065630"/>
              <a:ext cx="33388" cy="1141455"/>
            </a:xfrm>
            <a:prstGeom prst="curvedConnector3">
              <a:avLst>
                <a:gd name="adj1" fmla="val 784677"/>
              </a:avLst>
            </a:prstGeom>
            <a:ln w="28575">
              <a:solidFill>
                <a:schemeClr val="tx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ctor: Curved 52"/>
            <p:cNvCxnSpPr>
              <a:stCxn id="27" idx="3"/>
              <a:endCxn id="51" idx="3"/>
            </p:cNvCxnSpPr>
            <p:nvPr/>
          </p:nvCxnSpPr>
          <p:spPr>
            <a:xfrm>
              <a:off x="7238120" y="3065629"/>
              <a:ext cx="92983" cy="1141455"/>
            </a:xfrm>
            <a:prstGeom prst="curvedConnector3">
              <a:avLst>
                <a:gd name="adj1" fmla="val 345851"/>
              </a:avLst>
            </a:prstGeom>
            <a:ln w="28575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Group 71"/>
          <p:cNvGrpSpPr/>
          <p:nvPr/>
        </p:nvGrpSpPr>
        <p:grpSpPr>
          <a:xfrm>
            <a:off x="4973697" y="2178157"/>
            <a:ext cx="763580" cy="2318243"/>
            <a:chOff x="3545826" y="2339864"/>
            <a:chExt cx="763580" cy="2318243"/>
          </a:xfrm>
        </p:grpSpPr>
        <p:pic>
          <p:nvPicPr>
            <p:cNvPr id="55" name="Graphic 54" descr="Computer with solid fill"/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3545827" y="3083804"/>
              <a:ext cx="652549" cy="652549"/>
            </a:xfrm>
            <a:prstGeom prst="rect">
              <a:avLst/>
            </a:prstGeom>
          </p:spPr>
        </p:pic>
        <p:pic>
          <p:nvPicPr>
            <p:cNvPr id="56" name="Graphic 55" descr="Artificial Intelligence with solid fill"/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748839" y="2434451"/>
              <a:ext cx="317336" cy="317336"/>
            </a:xfrm>
            <a:prstGeom prst="rect">
              <a:avLst/>
            </a:prstGeom>
          </p:spPr>
        </p:pic>
        <p:cxnSp>
          <p:nvCxnSpPr>
            <p:cNvPr id="57" name="Connector: Curved 56"/>
            <p:cNvCxnSpPr>
              <a:stCxn id="54" idx="1"/>
              <a:endCxn id="55" idx="3"/>
            </p:cNvCxnSpPr>
            <p:nvPr/>
          </p:nvCxnSpPr>
          <p:spPr>
            <a:xfrm flipH="1">
              <a:off x="4198376" y="2667353"/>
              <a:ext cx="100883" cy="742726"/>
            </a:xfrm>
            <a:prstGeom prst="curvedConnector3">
              <a:avLst>
                <a:gd name="adj1" fmla="val -226635"/>
              </a:avLst>
            </a:prstGeom>
            <a:ln w="28575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ctor: Curved 57"/>
            <p:cNvCxnSpPr>
              <a:stCxn id="55" idx="1"/>
              <a:endCxn id="62" idx="1"/>
            </p:cNvCxnSpPr>
            <p:nvPr/>
          </p:nvCxnSpPr>
          <p:spPr>
            <a:xfrm rot="10800000" flipH="1">
              <a:off x="3545826" y="2667353"/>
              <a:ext cx="10147" cy="742726"/>
            </a:xfrm>
            <a:prstGeom prst="curvedConnector3">
              <a:avLst>
                <a:gd name="adj1" fmla="val -2252883"/>
              </a:avLst>
            </a:prstGeom>
            <a:ln w="28575">
              <a:solidFill>
                <a:schemeClr val="tx2">
                  <a:lumMod val="75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9" name="Graphic 58" descr="User with solid fill"/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3575499" y="3943762"/>
              <a:ext cx="714345" cy="714345"/>
            </a:xfrm>
            <a:prstGeom prst="rect">
              <a:avLst/>
            </a:prstGeom>
          </p:spPr>
        </p:pic>
        <p:cxnSp>
          <p:nvCxnSpPr>
            <p:cNvPr id="60" name="Connector: Curved 59"/>
            <p:cNvCxnSpPr>
              <a:stCxn id="59" idx="1"/>
              <a:endCxn id="55" idx="1"/>
            </p:cNvCxnSpPr>
            <p:nvPr/>
          </p:nvCxnSpPr>
          <p:spPr>
            <a:xfrm rot="10800000">
              <a:off x="3545827" y="3410079"/>
              <a:ext cx="29672" cy="890856"/>
            </a:xfrm>
            <a:prstGeom prst="curvedConnector3">
              <a:avLst>
                <a:gd name="adj1" fmla="val 870423"/>
              </a:avLst>
            </a:prstGeom>
            <a:ln w="28575">
              <a:solidFill>
                <a:schemeClr val="tx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ctor: Curved 60"/>
            <p:cNvCxnSpPr>
              <a:stCxn id="55" idx="3"/>
              <a:endCxn id="59" idx="3"/>
            </p:cNvCxnSpPr>
            <p:nvPr/>
          </p:nvCxnSpPr>
          <p:spPr>
            <a:xfrm>
              <a:off x="4198376" y="3410079"/>
              <a:ext cx="91468" cy="890856"/>
            </a:xfrm>
            <a:prstGeom prst="curvedConnector3">
              <a:avLst>
                <a:gd name="adj1" fmla="val 349923"/>
              </a:avLst>
            </a:prstGeom>
            <a:ln w="28575">
              <a:solidFill>
                <a:schemeClr val="accent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Group 18"/>
            <p:cNvGrpSpPr/>
            <p:nvPr/>
          </p:nvGrpSpPr>
          <p:grpSpPr>
            <a:xfrm>
              <a:off x="3545827" y="2339864"/>
              <a:ext cx="763579" cy="458594"/>
              <a:chOff x="3032357" y="2339864"/>
              <a:chExt cx="763579" cy="458594"/>
            </a:xfrm>
          </p:grpSpPr>
          <p:sp>
            <p:nvSpPr>
              <p:cNvPr id="54" name="Freeform: Shape 53"/>
              <p:cNvSpPr/>
              <p:nvPr/>
            </p:nvSpPr>
            <p:spPr>
              <a:xfrm>
                <a:off x="3032357" y="2339864"/>
                <a:ext cx="753468" cy="458594"/>
              </a:xfrm>
              <a:custGeom>
                <a:avLst/>
                <a:gdLst>
                  <a:gd name="connsiteX0" fmla="*/ 730714 w 876161"/>
                  <a:gd name="connsiteY0" fmla="*/ 533271 h 533270"/>
                  <a:gd name="connsiteX1" fmla="*/ 876119 w 876161"/>
                  <a:gd name="connsiteY1" fmla="*/ 380816 h 533270"/>
                  <a:gd name="connsiteX2" fmla="*/ 748812 w 876161"/>
                  <a:gd name="connsiteY2" fmla="*/ 236948 h 533270"/>
                  <a:gd name="connsiteX3" fmla="*/ 677565 w 876161"/>
                  <a:gd name="connsiteY3" fmla="*/ 120743 h 533270"/>
                  <a:gd name="connsiteX4" fmla="*/ 541643 w 876161"/>
                  <a:gd name="connsiteY4" fmla="*/ 92168 h 533270"/>
                  <a:gd name="connsiteX5" fmla="*/ 325044 w 876161"/>
                  <a:gd name="connsiteY5" fmla="*/ 5586 h 533270"/>
                  <a:gd name="connsiteX6" fmla="*/ 171311 w 876161"/>
                  <a:gd name="connsiteY6" fmla="*/ 177036 h 533270"/>
                  <a:gd name="connsiteX7" fmla="*/ 34532 w 876161"/>
                  <a:gd name="connsiteY7" fmla="*/ 247997 h 533270"/>
                  <a:gd name="connsiteX8" fmla="*/ 16244 w 876161"/>
                  <a:gd name="connsiteY8" fmla="*/ 430496 h 533270"/>
                  <a:gd name="connsiteX9" fmla="*/ 166167 w 876161"/>
                  <a:gd name="connsiteY9" fmla="*/ 532223 h 533270"/>
                  <a:gd name="connsiteX10" fmla="*/ 168739 w 876161"/>
                  <a:gd name="connsiteY10" fmla="*/ 473073 h 533270"/>
                  <a:gd name="connsiteX11" fmla="*/ 69012 w 876161"/>
                  <a:gd name="connsiteY11" fmla="*/ 405350 h 533270"/>
                  <a:gd name="connsiteX12" fmla="*/ 81109 w 876161"/>
                  <a:gd name="connsiteY12" fmla="*/ 283716 h 533270"/>
                  <a:gd name="connsiteX13" fmla="*/ 193123 w 876161"/>
                  <a:gd name="connsiteY13" fmla="*/ 237996 h 533270"/>
                  <a:gd name="connsiteX14" fmla="*/ 226937 w 876161"/>
                  <a:gd name="connsiteY14" fmla="*/ 243615 h 533270"/>
                  <a:gd name="connsiteX15" fmla="*/ 226937 w 876161"/>
                  <a:gd name="connsiteY15" fmla="*/ 206277 h 533270"/>
                  <a:gd name="connsiteX16" fmla="*/ 338475 w 876161"/>
                  <a:gd name="connsiteY16" fmla="*/ 63402 h 533270"/>
                  <a:gd name="connsiteX17" fmla="*/ 501924 w 876161"/>
                  <a:gd name="connsiteY17" fmla="*/ 139602 h 533270"/>
                  <a:gd name="connsiteX18" fmla="*/ 513449 w 876161"/>
                  <a:gd name="connsiteY18" fmla="*/ 162558 h 533270"/>
                  <a:gd name="connsiteX19" fmla="*/ 537357 w 876161"/>
                  <a:gd name="connsiteY19" fmla="*/ 154080 h 533270"/>
                  <a:gd name="connsiteX20" fmla="*/ 643751 w 876161"/>
                  <a:gd name="connsiteY20" fmla="*/ 168939 h 533270"/>
                  <a:gd name="connsiteX21" fmla="*/ 692805 w 876161"/>
                  <a:gd name="connsiteY21" fmla="*/ 265428 h 533270"/>
                  <a:gd name="connsiteX22" fmla="*/ 692805 w 876161"/>
                  <a:gd name="connsiteY22" fmla="*/ 295146 h 533270"/>
                  <a:gd name="connsiteX23" fmla="*/ 731667 w 876161"/>
                  <a:gd name="connsiteY23" fmla="*/ 295146 h 533270"/>
                  <a:gd name="connsiteX24" fmla="*/ 817688 w 876161"/>
                  <a:gd name="connsiteY24" fmla="*/ 387878 h 533270"/>
                  <a:gd name="connsiteX25" fmla="*/ 730714 w 876161"/>
                  <a:gd name="connsiteY25" fmla="*/ 473930 h 533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876161" h="533270">
                    <a:moveTo>
                      <a:pt x="730714" y="533271"/>
                    </a:moveTo>
                    <a:cubicBezTo>
                      <a:pt x="812965" y="531324"/>
                      <a:pt x="878065" y="463068"/>
                      <a:pt x="876119" y="380816"/>
                    </a:cubicBezTo>
                    <a:cubicBezTo>
                      <a:pt x="874401" y="308249"/>
                      <a:pt x="820631" y="247483"/>
                      <a:pt x="748812" y="236948"/>
                    </a:cubicBezTo>
                    <a:cubicBezTo>
                      <a:pt x="741222" y="190368"/>
                      <a:pt x="715635" y="148635"/>
                      <a:pt x="677565" y="120743"/>
                    </a:cubicBezTo>
                    <a:cubicBezTo>
                      <a:pt x="638164" y="92820"/>
                      <a:pt x="588953" y="82474"/>
                      <a:pt x="541643" y="92168"/>
                    </a:cubicBezTo>
                    <a:cubicBezTo>
                      <a:pt x="495099" y="20307"/>
                      <a:pt x="408299" y="-14390"/>
                      <a:pt x="325044" y="5586"/>
                    </a:cubicBezTo>
                    <a:cubicBezTo>
                      <a:pt x="243901" y="26482"/>
                      <a:pt x="183269" y="94102"/>
                      <a:pt x="171311" y="177036"/>
                    </a:cubicBezTo>
                    <a:cubicBezTo>
                      <a:pt x="117255" y="178487"/>
                      <a:pt x="66847" y="204639"/>
                      <a:pt x="34532" y="247997"/>
                    </a:cubicBezTo>
                    <a:cubicBezTo>
                      <a:pt x="-3757" y="301184"/>
                      <a:pt x="-10730" y="370768"/>
                      <a:pt x="16244" y="430496"/>
                    </a:cubicBezTo>
                    <a:cubicBezTo>
                      <a:pt x="43740" y="489368"/>
                      <a:pt x="101301" y="528425"/>
                      <a:pt x="166167" y="532223"/>
                    </a:cubicBezTo>
                    <a:close/>
                    <a:moveTo>
                      <a:pt x="168739" y="473073"/>
                    </a:moveTo>
                    <a:cubicBezTo>
                      <a:pt x="125640" y="470358"/>
                      <a:pt x="87430" y="444411"/>
                      <a:pt x="69012" y="405350"/>
                    </a:cubicBezTo>
                    <a:cubicBezTo>
                      <a:pt x="51141" y="365536"/>
                      <a:pt x="55747" y="319230"/>
                      <a:pt x="81109" y="283716"/>
                    </a:cubicBezTo>
                    <a:cubicBezTo>
                      <a:pt x="107040" y="248831"/>
                      <a:pt x="150188" y="231220"/>
                      <a:pt x="193123" y="237996"/>
                    </a:cubicBezTo>
                    <a:lnTo>
                      <a:pt x="226937" y="243615"/>
                    </a:lnTo>
                    <a:lnTo>
                      <a:pt x="226937" y="206277"/>
                    </a:lnTo>
                    <a:cubicBezTo>
                      <a:pt x="227267" y="138818"/>
                      <a:pt x="273112" y="80093"/>
                      <a:pt x="338475" y="63402"/>
                    </a:cubicBezTo>
                    <a:cubicBezTo>
                      <a:pt x="404060" y="47589"/>
                      <a:pt x="471869" y="79201"/>
                      <a:pt x="501924" y="139602"/>
                    </a:cubicBezTo>
                    <a:lnTo>
                      <a:pt x="513449" y="162558"/>
                    </a:lnTo>
                    <a:lnTo>
                      <a:pt x="537357" y="154080"/>
                    </a:lnTo>
                    <a:cubicBezTo>
                      <a:pt x="573128" y="141442"/>
                      <a:pt x="612811" y="146984"/>
                      <a:pt x="643751" y="168939"/>
                    </a:cubicBezTo>
                    <a:cubicBezTo>
                      <a:pt x="674513" y="191474"/>
                      <a:pt x="692725" y="227295"/>
                      <a:pt x="692805" y="265428"/>
                    </a:cubicBezTo>
                    <a:lnTo>
                      <a:pt x="692805" y="295146"/>
                    </a:lnTo>
                    <a:lnTo>
                      <a:pt x="731667" y="295146"/>
                    </a:lnTo>
                    <a:cubicBezTo>
                      <a:pt x="781028" y="296999"/>
                      <a:pt x="819542" y="338517"/>
                      <a:pt x="817688" y="387878"/>
                    </a:cubicBezTo>
                    <a:cubicBezTo>
                      <a:pt x="815919" y="435006"/>
                      <a:pt x="777859" y="472663"/>
                      <a:pt x="730714" y="47393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+mj-lt"/>
                  <a:cs typeface="+mj-lt"/>
                </a:endParaRPr>
              </a:p>
            </p:txBody>
          </p:sp>
          <p:sp>
            <p:nvSpPr>
              <p:cNvPr id="62" name="Freeform: Shape 61"/>
              <p:cNvSpPr/>
              <p:nvPr/>
            </p:nvSpPr>
            <p:spPr>
              <a:xfrm flipH="1">
                <a:off x="3042468" y="2339864"/>
                <a:ext cx="753468" cy="458594"/>
              </a:xfrm>
              <a:custGeom>
                <a:avLst/>
                <a:gdLst>
                  <a:gd name="connsiteX0" fmla="*/ 730714 w 876161"/>
                  <a:gd name="connsiteY0" fmla="*/ 533271 h 533270"/>
                  <a:gd name="connsiteX1" fmla="*/ 876119 w 876161"/>
                  <a:gd name="connsiteY1" fmla="*/ 380816 h 533270"/>
                  <a:gd name="connsiteX2" fmla="*/ 748812 w 876161"/>
                  <a:gd name="connsiteY2" fmla="*/ 236948 h 533270"/>
                  <a:gd name="connsiteX3" fmla="*/ 677565 w 876161"/>
                  <a:gd name="connsiteY3" fmla="*/ 120743 h 533270"/>
                  <a:gd name="connsiteX4" fmla="*/ 541643 w 876161"/>
                  <a:gd name="connsiteY4" fmla="*/ 92168 h 533270"/>
                  <a:gd name="connsiteX5" fmla="*/ 325044 w 876161"/>
                  <a:gd name="connsiteY5" fmla="*/ 5586 h 533270"/>
                  <a:gd name="connsiteX6" fmla="*/ 171311 w 876161"/>
                  <a:gd name="connsiteY6" fmla="*/ 177036 h 533270"/>
                  <a:gd name="connsiteX7" fmla="*/ 34532 w 876161"/>
                  <a:gd name="connsiteY7" fmla="*/ 247997 h 533270"/>
                  <a:gd name="connsiteX8" fmla="*/ 16244 w 876161"/>
                  <a:gd name="connsiteY8" fmla="*/ 430496 h 533270"/>
                  <a:gd name="connsiteX9" fmla="*/ 166167 w 876161"/>
                  <a:gd name="connsiteY9" fmla="*/ 532223 h 533270"/>
                  <a:gd name="connsiteX10" fmla="*/ 168739 w 876161"/>
                  <a:gd name="connsiteY10" fmla="*/ 473073 h 533270"/>
                  <a:gd name="connsiteX11" fmla="*/ 69012 w 876161"/>
                  <a:gd name="connsiteY11" fmla="*/ 405350 h 533270"/>
                  <a:gd name="connsiteX12" fmla="*/ 81109 w 876161"/>
                  <a:gd name="connsiteY12" fmla="*/ 283716 h 533270"/>
                  <a:gd name="connsiteX13" fmla="*/ 193123 w 876161"/>
                  <a:gd name="connsiteY13" fmla="*/ 237996 h 533270"/>
                  <a:gd name="connsiteX14" fmla="*/ 226937 w 876161"/>
                  <a:gd name="connsiteY14" fmla="*/ 243615 h 533270"/>
                  <a:gd name="connsiteX15" fmla="*/ 226937 w 876161"/>
                  <a:gd name="connsiteY15" fmla="*/ 206277 h 533270"/>
                  <a:gd name="connsiteX16" fmla="*/ 338475 w 876161"/>
                  <a:gd name="connsiteY16" fmla="*/ 63402 h 533270"/>
                  <a:gd name="connsiteX17" fmla="*/ 501924 w 876161"/>
                  <a:gd name="connsiteY17" fmla="*/ 139602 h 533270"/>
                  <a:gd name="connsiteX18" fmla="*/ 513449 w 876161"/>
                  <a:gd name="connsiteY18" fmla="*/ 162558 h 533270"/>
                  <a:gd name="connsiteX19" fmla="*/ 537357 w 876161"/>
                  <a:gd name="connsiteY19" fmla="*/ 154080 h 533270"/>
                  <a:gd name="connsiteX20" fmla="*/ 643751 w 876161"/>
                  <a:gd name="connsiteY20" fmla="*/ 168939 h 533270"/>
                  <a:gd name="connsiteX21" fmla="*/ 692805 w 876161"/>
                  <a:gd name="connsiteY21" fmla="*/ 265428 h 533270"/>
                  <a:gd name="connsiteX22" fmla="*/ 692805 w 876161"/>
                  <a:gd name="connsiteY22" fmla="*/ 295146 h 533270"/>
                  <a:gd name="connsiteX23" fmla="*/ 731667 w 876161"/>
                  <a:gd name="connsiteY23" fmla="*/ 295146 h 533270"/>
                  <a:gd name="connsiteX24" fmla="*/ 817688 w 876161"/>
                  <a:gd name="connsiteY24" fmla="*/ 387878 h 533270"/>
                  <a:gd name="connsiteX25" fmla="*/ 730714 w 876161"/>
                  <a:gd name="connsiteY25" fmla="*/ 473930 h 533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876161" h="533270">
                    <a:moveTo>
                      <a:pt x="730714" y="533271"/>
                    </a:moveTo>
                    <a:cubicBezTo>
                      <a:pt x="812965" y="531324"/>
                      <a:pt x="878065" y="463068"/>
                      <a:pt x="876119" y="380816"/>
                    </a:cubicBezTo>
                    <a:cubicBezTo>
                      <a:pt x="874401" y="308249"/>
                      <a:pt x="820631" y="247483"/>
                      <a:pt x="748812" y="236948"/>
                    </a:cubicBezTo>
                    <a:cubicBezTo>
                      <a:pt x="741222" y="190368"/>
                      <a:pt x="715635" y="148635"/>
                      <a:pt x="677565" y="120743"/>
                    </a:cubicBezTo>
                    <a:cubicBezTo>
                      <a:pt x="638164" y="92820"/>
                      <a:pt x="588953" y="82474"/>
                      <a:pt x="541643" y="92168"/>
                    </a:cubicBezTo>
                    <a:cubicBezTo>
                      <a:pt x="495099" y="20307"/>
                      <a:pt x="408299" y="-14390"/>
                      <a:pt x="325044" y="5586"/>
                    </a:cubicBezTo>
                    <a:cubicBezTo>
                      <a:pt x="243901" y="26482"/>
                      <a:pt x="183269" y="94102"/>
                      <a:pt x="171311" y="177036"/>
                    </a:cubicBezTo>
                    <a:cubicBezTo>
                      <a:pt x="117255" y="178487"/>
                      <a:pt x="66847" y="204639"/>
                      <a:pt x="34532" y="247997"/>
                    </a:cubicBezTo>
                    <a:cubicBezTo>
                      <a:pt x="-3757" y="301184"/>
                      <a:pt x="-10730" y="370768"/>
                      <a:pt x="16244" y="430496"/>
                    </a:cubicBezTo>
                    <a:cubicBezTo>
                      <a:pt x="43740" y="489368"/>
                      <a:pt x="101301" y="528425"/>
                      <a:pt x="166167" y="532223"/>
                    </a:cubicBezTo>
                    <a:close/>
                    <a:moveTo>
                      <a:pt x="168739" y="473073"/>
                    </a:moveTo>
                    <a:cubicBezTo>
                      <a:pt x="125640" y="470358"/>
                      <a:pt x="87430" y="444411"/>
                      <a:pt x="69012" y="405350"/>
                    </a:cubicBezTo>
                    <a:cubicBezTo>
                      <a:pt x="51141" y="365536"/>
                      <a:pt x="55747" y="319230"/>
                      <a:pt x="81109" y="283716"/>
                    </a:cubicBezTo>
                    <a:cubicBezTo>
                      <a:pt x="107040" y="248831"/>
                      <a:pt x="150188" y="231220"/>
                      <a:pt x="193123" y="237996"/>
                    </a:cubicBezTo>
                    <a:lnTo>
                      <a:pt x="226937" y="243615"/>
                    </a:lnTo>
                    <a:lnTo>
                      <a:pt x="226937" y="206277"/>
                    </a:lnTo>
                    <a:cubicBezTo>
                      <a:pt x="227267" y="138818"/>
                      <a:pt x="273112" y="80093"/>
                      <a:pt x="338475" y="63402"/>
                    </a:cubicBezTo>
                    <a:cubicBezTo>
                      <a:pt x="404060" y="47589"/>
                      <a:pt x="471869" y="79201"/>
                      <a:pt x="501924" y="139602"/>
                    </a:cubicBezTo>
                    <a:lnTo>
                      <a:pt x="513449" y="162558"/>
                    </a:lnTo>
                    <a:lnTo>
                      <a:pt x="537357" y="154080"/>
                    </a:lnTo>
                    <a:cubicBezTo>
                      <a:pt x="573128" y="141442"/>
                      <a:pt x="612811" y="146984"/>
                      <a:pt x="643751" y="168939"/>
                    </a:cubicBezTo>
                    <a:cubicBezTo>
                      <a:pt x="674513" y="191474"/>
                      <a:pt x="692725" y="227295"/>
                      <a:pt x="692805" y="265428"/>
                    </a:cubicBezTo>
                    <a:lnTo>
                      <a:pt x="692805" y="295146"/>
                    </a:lnTo>
                    <a:lnTo>
                      <a:pt x="731667" y="295146"/>
                    </a:lnTo>
                    <a:cubicBezTo>
                      <a:pt x="781028" y="296999"/>
                      <a:pt x="819542" y="338517"/>
                      <a:pt x="817688" y="387878"/>
                    </a:cubicBezTo>
                    <a:cubicBezTo>
                      <a:pt x="815919" y="435006"/>
                      <a:pt x="777859" y="472663"/>
                      <a:pt x="730714" y="473930"/>
                    </a:cubicBezTo>
                    <a:close/>
                  </a:path>
                </a:pathLst>
              </a:custGeom>
              <a:no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+mj-lt"/>
                  <a:cs typeface="+mj-lt"/>
                </a:endParaRPr>
              </a:p>
            </p:txBody>
          </p:sp>
        </p:grpSp>
      </p:grpSp>
      <p:cxnSp>
        <p:nvCxnSpPr>
          <p:cNvPr id="74" name="Straight Arrow Connector 73"/>
          <p:cNvCxnSpPr>
            <a:endCxn id="62" idx="5"/>
          </p:cNvCxnSpPr>
          <p:nvPr/>
        </p:nvCxnSpPr>
        <p:spPr>
          <a:xfrm flipH="1">
            <a:off x="5457750" y="1766190"/>
            <a:ext cx="700372" cy="416771"/>
          </a:xfrm>
          <a:prstGeom prst="straightConnector1">
            <a:avLst/>
          </a:prstGeom>
          <a:ln w="19050">
            <a:solidFill>
              <a:schemeClr val="accent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6482915" y="1766190"/>
            <a:ext cx="703765" cy="411967"/>
          </a:xfrm>
          <a:prstGeom prst="straightConnector1">
            <a:avLst/>
          </a:prstGeom>
          <a:ln w="19050">
            <a:solidFill>
              <a:schemeClr val="accent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fade/>
  </p:transition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93100" y="420575"/>
            <a:ext cx="8181300" cy="502800"/>
          </a:xfrm>
        </p:spPr>
        <p:txBody>
          <a:bodyPr/>
          <a:lstStyle/>
          <a:p>
            <a:r>
              <a:rPr lang="en-US" dirty="0"/>
              <a:t>Data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7331103" y="141172"/>
            <a:ext cx="914400" cy="914400"/>
            <a:chOff x="7331103" y="141172"/>
            <a:chExt cx="914400" cy="914400"/>
          </a:xfrm>
        </p:grpSpPr>
        <p:grpSp>
          <p:nvGrpSpPr>
            <p:cNvPr id="28" name="Group 27"/>
            <p:cNvGrpSpPr/>
            <p:nvPr/>
          </p:nvGrpSpPr>
          <p:grpSpPr>
            <a:xfrm>
              <a:off x="7331103" y="141172"/>
              <a:ext cx="914400" cy="914400"/>
              <a:chOff x="2941984" y="2188023"/>
              <a:chExt cx="1695840" cy="1816343"/>
            </a:xfrm>
          </p:grpSpPr>
          <p:grpSp>
            <p:nvGrpSpPr>
              <p:cNvPr id="29" name="Group 28"/>
              <p:cNvGrpSpPr/>
              <p:nvPr/>
            </p:nvGrpSpPr>
            <p:grpSpPr>
              <a:xfrm>
                <a:off x="3744185" y="3138427"/>
                <a:ext cx="58419" cy="768220"/>
                <a:chOff x="1190898" y="3138427"/>
                <a:chExt cx="58419" cy="768220"/>
              </a:xfrm>
            </p:grpSpPr>
            <p:cxnSp>
              <p:nvCxnSpPr>
                <p:cNvPr id="44" name="Connector: Curved 43"/>
                <p:cNvCxnSpPr>
                  <a:stCxn id="34" idx="1"/>
                  <a:endCxn id="35" idx="1"/>
                </p:cNvCxnSpPr>
                <p:nvPr/>
              </p:nvCxnSpPr>
              <p:spPr>
                <a:xfrm rot="10800000">
                  <a:off x="1190898" y="3138427"/>
                  <a:ext cx="12700" cy="768220"/>
                </a:xfrm>
                <a:prstGeom prst="curvedConnector3">
                  <a:avLst>
                    <a:gd name="adj1" fmla="val 2950000"/>
                  </a:avLst>
                </a:prstGeom>
                <a:ln w="19050">
                  <a:solidFill>
                    <a:schemeClr val="accent5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Connector: Curved 44"/>
                <p:cNvCxnSpPr>
                  <a:stCxn id="35" idx="3"/>
                  <a:endCxn id="34" idx="3"/>
                </p:cNvCxnSpPr>
                <p:nvPr/>
              </p:nvCxnSpPr>
              <p:spPr>
                <a:xfrm>
                  <a:off x="1236617" y="3138427"/>
                  <a:ext cx="12700" cy="768220"/>
                </a:xfrm>
                <a:prstGeom prst="curvedConnector3">
                  <a:avLst>
                    <a:gd name="adj1" fmla="val 3000000"/>
                  </a:avLst>
                </a:prstGeom>
                <a:ln w="19050">
                  <a:solidFill>
                    <a:schemeClr val="accent5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0" name="Group 29"/>
              <p:cNvGrpSpPr/>
              <p:nvPr/>
            </p:nvGrpSpPr>
            <p:grpSpPr>
              <a:xfrm>
                <a:off x="3744185" y="2188023"/>
                <a:ext cx="58419" cy="1816343"/>
                <a:chOff x="7482841" y="2111311"/>
                <a:chExt cx="58419" cy="1816343"/>
              </a:xfrm>
            </p:grpSpPr>
            <p:cxnSp>
              <p:nvCxnSpPr>
                <p:cNvPr id="40" name="Connector: Curved 39"/>
                <p:cNvCxnSpPr>
                  <a:stCxn id="42" idx="1"/>
                  <a:endCxn id="43" idx="1"/>
                </p:cNvCxnSpPr>
                <p:nvPr/>
              </p:nvCxnSpPr>
              <p:spPr>
                <a:xfrm rot="10800000">
                  <a:off x="7482841" y="2209031"/>
                  <a:ext cx="12700" cy="1620905"/>
                </a:xfrm>
                <a:prstGeom prst="curvedConnector3">
                  <a:avLst>
                    <a:gd name="adj1" fmla="val 5850000"/>
                  </a:avLst>
                </a:prstGeom>
                <a:ln w="19050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nector: Curved 40"/>
                <p:cNvCxnSpPr>
                  <a:stCxn id="43" idx="3"/>
                  <a:endCxn id="42" idx="3"/>
                </p:cNvCxnSpPr>
                <p:nvPr/>
              </p:nvCxnSpPr>
              <p:spPr>
                <a:xfrm>
                  <a:off x="7528560" y="2209030"/>
                  <a:ext cx="12700" cy="1620905"/>
                </a:xfrm>
                <a:prstGeom prst="curvedConnector3">
                  <a:avLst>
                    <a:gd name="adj1" fmla="val 6300000"/>
                  </a:avLst>
                </a:prstGeom>
                <a:ln w="19050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2" name="Google Shape;898;p88"/>
                <p:cNvSpPr txBox="1"/>
                <p:nvPr/>
              </p:nvSpPr>
              <p:spPr>
                <a:xfrm>
                  <a:off x="7482841" y="3732216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  <p:sp>
              <p:nvSpPr>
                <p:cNvPr id="43" name="Google Shape;898;p88"/>
                <p:cNvSpPr txBox="1"/>
                <p:nvPr/>
              </p:nvSpPr>
              <p:spPr>
                <a:xfrm>
                  <a:off x="7482841" y="2111311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</p:grpSp>
          <p:sp>
            <p:nvSpPr>
              <p:cNvPr id="31" name="Oval 30"/>
              <p:cNvSpPr/>
              <p:nvPr/>
            </p:nvSpPr>
            <p:spPr>
              <a:xfrm>
                <a:off x="2941984" y="2188023"/>
                <a:ext cx="1695840" cy="1807446"/>
              </a:xfrm>
              <a:prstGeom prst="ellipse">
                <a:avLst/>
              </a:prstGeom>
              <a:solidFill>
                <a:schemeClr val="bg1">
                  <a:alpha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+mj-lt"/>
                </a:endParaRPr>
              </a:p>
            </p:txBody>
          </p:sp>
          <p:grpSp>
            <p:nvGrpSpPr>
              <p:cNvPr id="32" name="Group 31"/>
              <p:cNvGrpSpPr/>
              <p:nvPr/>
            </p:nvGrpSpPr>
            <p:grpSpPr>
              <a:xfrm>
                <a:off x="3744185" y="2692608"/>
                <a:ext cx="58419" cy="1311758"/>
                <a:chOff x="5889186" y="1248788"/>
                <a:chExt cx="58419" cy="1311758"/>
              </a:xfrm>
            </p:grpSpPr>
            <p:cxnSp>
              <p:nvCxnSpPr>
                <p:cNvPr id="36" name="Connector: Curved 35"/>
                <p:cNvCxnSpPr>
                  <a:stCxn id="38" idx="1"/>
                  <a:endCxn id="39" idx="1"/>
                </p:cNvCxnSpPr>
                <p:nvPr/>
              </p:nvCxnSpPr>
              <p:spPr>
                <a:xfrm rot="10800000">
                  <a:off x="5889186" y="1346507"/>
                  <a:ext cx="12700" cy="1116320"/>
                </a:xfrm>
                <a:prstGeom prst="curvedConnector3">
                  <a:avLst>
                    <a:gd name="adj1" fmla="val 4300000"/>
                  </a:avLst>
                </a:prstGeom>
                <a:ln w="19050">
                  <a:solidFill>
                    <a:schemeClr val="accent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Connector: Curved 36"/>
                <p:cNvCxnSpPr>
                  <a:stCxn id="39" idx="3"/>
                  <a:endCxn id="38" idx="3"/>
                </p:cNvCxnSpPr>
                <p:nvPr/>
              </p:nvCxnSpPr>
              <p:spPr>
                <a:xfrm>
                  <a:off x="5934905" y="1346507"/>
                  <a:ext cx="12700" cy="1116320"/>
                </a:xfrm>
                <a:prstGeom prst="curvedConnector3">
                  <a:avLst>
                    <a:gd name="adj1" fmla="val 4300000"/>
                  </a:avLst>
                </a:prstGeom>
                <a:ln w="19050">
                  <a:solidFill>
                    <a:schemeClr val="accent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8" name="Google Shape;898;p88"/>
                <p:cNvSpPr txBox="1"/>
                <p:nvPr/>
              </p:nvSpPr>
              <p:spPr>
                <a:xfrm>
                  <a:off x="5889186" y="2365108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  <p:sp>
              <p:nvSpPr>
                <p:cNvPr id="39" name="Google Shape;898;p88"/>
                <p:cNvSpPr txBox="1"/>
                <p:nvPr/>
              </p:nvSpPr>
              <p:spPr>
                <a:xfrm>
                  <a:off x="5889186" y="1248788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</p:grpSp>
          <p:grpSp>
            <p:nvGrpSpPr>
              <p:cNvPr id="33" name="Group 32"/>
              <p:cNvGrpSpPr/>
              <p:nvPr/>
            </p:nvGrpSpPr>
            <p:grpSpPr>
              <a:xfrm>
                <a:off x="3744185" y="3040708"/>
                <a:ext cx="45719" cy="963658"/>
                <a:chOff x="5501641" y="2963996"/>
                <a:chExt cx="45719" cy="963658"/>
              </a:xfrm>
            </p:grpSpPr>
            <p:sp>
              <p:nvSpPr>
                <p:cNvPr id="34" name="Google Shape;898;p88"/>
                <p:cNvSpPr txBox="1"/>
                <p:nvPr/>
              </p:nvSpPr>
              <p:spPr>
                <a:xfrm>
                  <a:off x="5501641" y="3732216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  <p:sp>
              <p:nvSpPr>
                <p:cNvPr id="35" name="Google Shape;898;p88"/>
                <p:cNvSpPr txBox="1"/>
                <p:nvPr/>
              </p:nvSpPr>
              <p:spPr>
                <a:xfrm>
                  <a:off x="5501641" y="2963996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</p:grpSp>
        </p:grpSp>
        <p:sp>
          <p:nvSpPr>
            <p:cNvPr id="46" name="Google Shape;898;p88"/>
            <p:cNvSpPr txBox="1"/>
            <p:nvPr/>
          </p:nvSpPr>
          <p:spPr>
            <a:xfrm>
              <a:off x="7436418" y="497552"/>
              <a:ext cx="668161" cy="1069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4" tIns="9144" rIns="9144" bIns="9144" anchor="t" anchorCtr="0">
              <a:spAutoFit/>
            </a:bodyPr>
            <a:lstStyle/>
            <a:p>
              <a:pPr marR="0" lvl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500" b="1" dirty="0">
                  <a:solidFill>
                    <a:schemeClr val="accent1"/>
                  </a:solidFill>
                  <a:latin typeface="+mj-lt"/>
                  <a:ea typeface="Montserrat"/>
                  <a:cs typeface="+mj-lt"/>
                  <a:sym typeface="Montserrat"/>
                </a:rPr>
                <a:t>Serve</a:t>
              </a:r>
              <a:endParaRPr lang="en-US" sz="500" b="1" dirty="0">
                <a:solidFill>
                  <a:schemeClr val="accent1"/>
                </a:solidFill>
                <a:latin typeface="+mj-lt"/>
                <a:ea typeface="Montserrat"/>
                <a:cs typeface="+mj-lt"/>
                <a:sym typeface="Montserrat"/>
              </a:endParaRPr>
            </a:p>
          </p:txBody>
        </p:sp>
      </p:grpSp>
    </p:spTree>
  </p:cSld>
  <p:clrMapOvr>
    <a:masterClrMapping/>
  </p:clrMapOvr>
  <p:transition spd="med">
    <p:fade/>
  </p:transition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93100" y="420575"/>
            <a:ext cx="8181300" cy="502800"/>
          </a:xfrm>
        </p:spPr>
        <p:txBody>
          <a:bodyPr/>
          <a:lstStyle/>
          <a:p>
            <a:r>
              <a:rPr lang="en-US" dirty="0"/>
              <a:t>Data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7331103" y="141172"/>
            <a:ext cx="914400" cy="914400"/>
            <a:chOff x="7331103" y="141172"/>
            <a:chExt cx="914400" cy="914400"/>
          </a:xfrm>
        </p:grpSpPr>
        <p:grpSp>
          <p:nvGrpSpPr>
            <p:cNvPr id="28" name="Group 27"/>
            <p:cNvGrpSpPr/>
            <p:nvPr/>
          </p:nvGrpSpPr>
          <p:grpSpPr>
            <a:xfrm>
              <a:off x="7331103" y="141172"/>
              <a:ext cx="914400" cy="914400"/>
              <a:chOff x="2941984" y="2188023"/>
              <a:chExt cx="1695840" cy="1816343"/>
            </a:xfrm>
          </p:grpSpPr>
          <p:grpSp>
            <p:nvGrpSpPr>
              <p:cNvPr id="29" name="Group 28"/>
              <p:cNvGrpSpPr/>
              <p:nvPr/>
            </p:nvGrpSpPr>
            <p:grpSpPr>
              <a:xfrm>
                <a:off x="3744185" y="3138427"/>
                <a:ext cx="58419" cy="768220"/>
                <a:chOff x="1190898" y="3138427"/>
                <a:chExt cx="58419" cy="768220"/>
              </a:xfrm>
            </p:grpSpPr>
            <p:cxnSp>
              <p:nvCxnSpPr>
                <p:cNvPr id="44" name="Connector: Curved 43"/>
                <p:cNvCxnSpPr>
                  <a:stCxn id="34" idx="1"/>
                  <a:endCxn id="35" idx="1"/>
                </p:cNvCxnSpPr>
                <p:nvPr/>
              </p:nvCxnSpPr>
              <p:spPr>
                <a:xfrm rot="10800000">
                  <a:off x="1190898" y="3138427"/>
                  <a:ext cx="12700" cy="768220"/>
                </a:xfrm>
                <a:prstGeom prst="curvedConnector3">
                  <a:avLst>
                    <a:gd name="adj1" fmla="val 2950000"/>
                  </a:avLst>
                </a:prstGeom>
                <a:ln w="19050">
                  <a:solidFill>
                    <a:schemeClr val="accent5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Connector: Curved 44"/>
                <p:cNvCxnSpPr>
                  <a:stCxn id="35" idx="3"/>
                  <a:endCxn id="34" idx="3"/>
                </p:cNvCxnSpPr>
                <p:nvPr/>
              </p:nvCxnSpPr>
              <p:spPr>
                <a:xfrm>
                  <a:off x="1236617" y="3138427"/>
                  <a:ext cx="12700" cy="768220"/>
                </a:xfrm>
                <a:prstGeom prst="curvedConnector3">
                  <a:avLst>
                    <a:gd name="adj1" fmla="val 3000000"/>
                  </a:avLst>
                </a:prstGeom>
                <a:ln w="19050">
                  <a:solidFill>
                    <a:schemeClr val="accent5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0" name="Group 29"/>
              <p:cNvGrpSpPr/>
              <p:nvPr/>
            </p:nvGrpSpPr>
            <p:grpSpPr>
              <a:xfrm>
                <a:off x="3744185" y="2188023"/>
                <a:ext cx="58419" cy="1816343"/>
                <a:chOff x="7482841" y="2111311"/>
                <a:chExt cx="58419" cy="1816343"/>
              </a:xfrm>
            </p:grpSpPr>
            <p:cxnSp>
              <p:nvCxnSpPr>
                <p:cNvPr id="40" name="Connector: Curved 39"/>
                <p:cNvCxnSpPr>
                  <a:stCxn id="42" idx="1"/>
                  <a:endCxn id="43" idx="1"/>
                </p:cNvCxnSpPr>
                <p:nvPr/>
              </p:nvCxnSpPr>
              <p:spPr>
                <a:xfrm rot="10800000">
                  <a:off x="7482841" y="2209031"/>
                  <a:ext cx="12700" cy="1620905"/>
                </a:xfrm>
                <a:prstGeom prst="curvedConnector3">
                  <a:avLst>
                    <a:gd name="adj1" fmla="val 5850000"/>
                  </a:avLst>
                </a:prstGeom>
                <a:ln w="19050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nector: Curved 40"/>
                <p:cNvCxnSpPr>
                  <a:stCxn id="43" idx="3"/>
                  <a:endCxn id="42" idx="3"/>
                </p:cNvCxnSpPr>
                <p:nvPr/>
              </p:nvCxnSpPr>
              <p:spPr>
                <a:xfrm>
                  <a:off x="7528560" y="2209030"/>
                  <a:ext cx="12700" cy="1620905"/>
                </a:xfrm>
                <a:prstGeom prst="curvedConnector3">
                  <a:avLst>
                    <a:gd name="adj1" fmla="val 6300000"/>
                  </a:avLst>
                </a:prstGeom>
                <a:ln w="19050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2" name="Google Shape;898;p88"/>
                <p:cNvSpPr txBox="1"/>
                <p:nvPr/>
              </p:nvSpPr>
              <p:spPr>
                <a:xfrm>
                  <a:off x="7482841" y="3732216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  <p:sp>
              <p:nvSpPr>
                <p:cNvPr id="43" name="Google Shape;898;p88"/>
                <p:cNvSpPr txBox="1"/>
                <p:nvPr/>
              </p:nvSpPr>
              <p:spPr>
                <a:xfrm>
                  <a:off x="7482841" y="2111311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</p:grpSp>
          <p:sp>
            <p:nvSpPr>
              <p:cNvPr id="31" name="Oval 30"/>
              <p:cNvSpPr/>
              <p:nvPr/>
            </p:nvSpPr>
            <p:spPr>
              <a:xfrm>
                <a:off x="2941984" y="2188023"/>
                <a:ext cx="1695840" cy="1807446"/>
              </a:xfrm>
              <a:prstGeom prst="ellipse">
                <a:avLst/>
              </a:prstGeom>
              <a:solidFill>
                <a:schemeClr val="bg1">
                  <a:alpha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+mj-lt"/>
                </a:endParaRPr>
              </a:p>
            </p:txBody>
          </p:sp>
          <p:grpSp>
            <p:nvGrpSpPr>
              <p:cNvPr id="32" name="Group 31"/>
              <p:cNvGrpSpPr/>
              <p:nvPr/>
            </p:nvGrpSpPr>
            <p:grpSpPr>
              <a:xfrm>
                <a:off x="3744185" y="2692608"/>
                <a:ext cx="58419" cy="1311758"/>
                <a:chOff x="5889186" y="1248788"/>
                <a:chExt cx="58419" cy="1311758"/>
              </a:xfrm>
            </p:grpSpPr>
            <p:cxnSp>
              <p:nvCxnSpPr>
                <p:cNvPr id="36" name="Connector: Curved 35"/>
                <p:cNvCxnSpPr>
                  <a:stCxn id="38" idx="1"/>
                  <a:endCxn id="39" idx="1"/>
                </p:cNvCxnSpPr>
                <p:nvPr/>
              </p:nvCxnSpPr>
              <p:spPr>
                <a:xfrm rot="10800000">
                  <a:off x="5889186" y="1346507"/>
                  <a:ext cx="12700" cy="1116320"/>
                </a:xfrm>
                <a:prstGeom prst="curvedConnector3">
                  <a:avLst>
                    <a:gd name="adj1" fmla="val 4300000"/>
                  </a:avLst>
                </a:prstGeom>
                <a:ln w="19050">
                  <a:solidFill>
                    <a:schemeClr val="accent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Connector: Curved 36"/>
                <p:cNvCxnSpPr>
                  <a:stCxn id="39" idx="3"/>
                  <a:endCxn id="38" idx="3"/>
                </p:cNvCxnSpPr>
                <p:nvPr/>
              </p:nvCxnSpPr>
              <p:spPr>
                <a:xfrm>
                  <a:off x="5934905" y="1346507"/>
                  <a:ext cx="12700" cy="1116320"/>
                </a:xfrm>
                <a:prstGeom prst="curvedConnector3">
                  <a:avLst>
                    <a:gd name="adj1" fmla="val 4300000"/>
                  </a:avLst>
                </a:prstGeom>
                <a:ln w="19050">
                  <a:solidFill>
                    <a:schemeClr val="accent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8" name="Google Shape;898;p88"/>
                <p:cNvSpPr txBox="1"/>
                <p:nvPr/>
              </p:nvSpPr>
              <p:spPr>
                <a:xfrm>
                  <a:off x="5889186" y="2365108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  <p:sp>
              <p:nvSpPr>
                <p:cNvPr id="39" name="Google Shape;898;p88"/>
                <p:cNvSpPr txBox="1"/>
                <p:nvPr/>
              </p:nvSpPr>
              <p:spPr>
                <a:xfrm>
                  <a:off x="5889186" y="1248788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</p:grpSp>
          <p:grpSp>
            <p:nvGrpSpPr>
              <p:cNvPr id="33" name="Group 32"/>
              <p:cNvGrpSpPr/>
              <p:nvPr/>
            </p:nvGrpSpPr>
            <p:grpSpPr>
              <a:xfrm>
                <a:off x="3744185" y="3040708"/>
                <a:ext cx="45719" cy="963658"/>
                <a:chOff x="5501641" y="2963996"/>
                <a:chExt cx="45719" cy="963658"/>
              </a:xfrm>
            </p:grpSpPr>
            <p:sp>
              <p:nvSpPr>
                <p:cNvPr id="34" name="Google Shape;898;p88"/>
                <p:cNvSpPr txBox="1"/>
                <p:nvPr/>
              </p:nvSpPr>
              <p:spPr>
                <a:xfrm>
                  <a:off x="5501641" y="3732216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  <p:sp>
              <p:nvSpPr>
                <p:cNvPr id="35" name="Google Shape;898;p88"/>
                <p:cNvSpPr txBox="1"/>
                <p:nvPr/>
              </p:nvSpPr>
              <p:spPr>
                <a:xfrm>
                  <a:off x="5501641" y="2963996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</p:grpSp>
        </p:grpSp>
        <p:sp>
          <p:nvSpPr>
            <p:cNvPr id="46" name="Google Shape;898;p88"/>
            <p:cNvSpPr txBox="1"/>
            <p:nvPr/>
          </p:nvSpPr>
          <p:spPr>
            <a:xfrm>
              <a:off x="7436418" y="497552"/>
              <a:ext cx="668161" cy="1069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4" tIns="9144" rIns="9144" bIns="9144" anchor="t" anchorCtr="0">
              <a:spAutoFit/>
            </a:bodyPr>
            <a:lstStyle/>
            <a:p>
              <a:pPr marR="0" lvl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500" b="1" dirty="0">
                  <a:solidFill>
                    <a:schemeClr val="accent1"/>
                  </a:solidFill>
                  <a:latin typeface="+mj-lt"/>
                  <a:ea typeface="Montserrat"/>
                  <a:cs typeface="+mj-lt"/>
                  <a:sym typeface="Montserrat"/>
                </a:rPr>
                <a:t>Serve</a:t>
              </a:r>
              <a:endParaRPr lang="en-US" sz="500" b="1" dirty="0">
                <a:solidFill>
                  <a:schemeClr val="accent1"/>
                </a:solidFill>
                <a:latin typeface="+mj-lt"/>
                <a:ea typeface="Montserrat"/>
                <a:cs typeface="+mj-lt"/>
                <a:sym typeface="Montserrat"/>
              </a:endParaRPr>
            </a:p>
          </p:txBody>
        </p:sp>
      </p:grpSp>
      <p:sp>
        <p:nvSpPr>
          <p:cNvPr id="177" name="Google Shape;898;p88"/>
          <p:cNvSpPr txBox="1"/>
          <p:nvPr/>
        </p:nvSpPr>
        <p:spPr>
          <a:xfrm>
            <a:off x="607189" y="882664"/>
            <a:ext cx="5121528" cy="195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Models require very specific data, in a very specific way.</a:t>
            </a:r>
            <a:endParaRPr lang="en-US" sz="10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</p:spTree>
  </p:cSld>
  <p:clrMapOvr>
    <a:masterClrMapping/>
  </p:clrMapOvr>
  <p:transition spd="med">
    <p:fade/>
  </p:transition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93100" y="420575"/>
            <a:ext cx="8181300" cy="502800"/>
          </a:xfrm>
        </p:spPr>
        <p:txBody>
          <a:bodyPr/>
          <a:lstStyle/>
          <a:p>
            <a:r>
              <a:rPr lang="en-US" dirty="0"/>
              <a:t>Data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7331103" y="141172"/>
            <a:ext cx="914400" cy="914400"/>
            <a:chOff x="7331103" y="141172"/>
            <a:chExt cx="914400" cy="914400"/>
          </a:xfrm>
        </p:grpSpPr>
        <p:grpSp>
          <p:nvGrpSpPr>
            <p:cNvPr id="28" name="Group 27"/>
            <p:cNvGrpSpPr/>
            <p:nvPr/>
          </p:nvGrpSpPr>
          <p:grpSpPr>
            <a:xfrm>
              <a:off x="7331103" y="141172"/>
              <a:ext cx="914400" cy="914400"/>
              <a:chOff x="2941984" y="2188023"/>
              <a:chExt cx="1695840" cy="1816343"/>
            </a:xfrm>
          </p:grpSpPr>
          <p:grpSp>
            <p:nvGrpSpPr>
              <p:cNvPr id="29" name="Group 28"/>
              <p:cNvGrpSpPr/>
              <p:nvPr/>
            </p:nvGrpSpPr>
            <p:grpSpPr>
              <a:xfrm>
                <a:off x="3744185" y="3138427"/>
                <a:ext cx="58419" cy="768220"/>
                <a:chOff x="1190898" y="3138427"/>
                <a:chExt cx="58419" cy="768220"/>
              </a:xfrm>
            </p:grpSpPr>
            <p:cxnSp>
              <p:nvCxnSpPr>
                <p:cNvPr id="44" name="Connector: Curved 43"/>
                <p:cNvCxnSpPr>
                  <a:stCxn id="34" idx="1"/>
                  <a:endCxn id="35" idx="1"/>
                </p:cNvCxnSpPr>
                <p:nvPr/>
              </p:nvCxnSpPr>
              <p:spPr>
                <a:xfrm rot="10800000">
                  <a:off x="1190898" y="3138427"/>
                  <a:ext cx="12700" cy="768220"/>
                </a:xfrm>
                <a:prstGeom prst="curvedConnector3">
                  <a:avLst>
                    <a:gd name="adj1" fmla="val 2950000"/>
                  </a:avLst>
                </a:prstGeom>
                <a:ln w="19050">
                  <a:solidFill>
                    <a:schemeClr val="accent5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Connector: Curved 44"/>
                <p:cNvCxnSpPr>
                  <a:stCxn id="35" idx="3"/>
                  <a:endCxn id="34" idx="3"/>
                </p:cNvCxnSpPr>
                <p:nvPr/>
              </p:nvCxnSpPr>
              <p:spPr>
                <a:xfrm>
                  <a:off x="1236617" y="3138427"/>
                  <a:ext cx="12700" cy="768220"/>
                </a:xfrm>
                <a:prstGeom prst="curvedConnector3">
                  <a:avLst>
                    <a:gd name="adj1" fmla="val 3000000"/>
                  </a:avLst>
                </a:prstGeom>
                <a:ln w="19050">
                  <a:solidFill>
                    <a:schemeClr val="accent5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0" name="Group 29"/>
              <p:cNvGrpSpPr/>
              <p:nvPr/>
            </p:nvGrpSpPr>
            <p:grpSpPr>
              <a:xfrm>
                <a:off x="3744185" y="2188023"/>
                <a:ext cx="58419" cy="1816343"/>
                <a:chOff x="7482841" y="2111311"/>
                <a:chExt cx="58419" cy="1816343"/>
              </a:xfrm>
            </p:grpSpPr>
            <p:cxnSp>
              <p:nvCxnSpPr>
                <p:cNvPr id="40" name="Connector: Curved 39"/>
                <p:cNvCxnSpPr>
                  <a:stCxn id="42" idx="1"/>
                  <a:endCxn id="43" idx="1"/>
                </p:cNvCxnSpPr>
                <p:nvPr/>
              </p:nvCxnSpPr>
              <p:spPr>
                <a:xfrm rot="10800000">
                  <a:off x="7482841" y="2209031"/>
                  <a:ext cx="12700" cy="1620905"/>
                </a:xfrm>
                <a:prstGeom prst="curvedConnector3">
                  <a:avLst>
                    <a:gd name="adj1" fmla="val 5850000"/>
                  </a:avLst>
                </a:prstGeom>
                <a:ln w="19050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nector: Curved 40"/>
                <p:cNvCxnSpPr>
                  <a:stCxn id="43" idx="3"/>
                  <a:endCxn id="42" idx="3"/>
                </p:cNvCxnSpPr>
                <p:nvPr/>
              </p:nvCxnSpPr>
              <p:spPr>
                <a:xfrm>
                  <a:off x="7528560" y="2209030"/>
                  <a:ext cx="12700" cy="1620905"/>
                </a:xfrm>
                <a:prstGeom prst="curvedConnector3">
                  <a:avLst>
                    <a:gd name="adj1" fmla="val 6300000"/>
                  </a:avLst>
                </a:prstGeom>
                <a:ln w="19050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2" name="Google Shape;898;p88"/>
                <p:cNvSpPr txBox="1"/>
                <p:nvPr/>
              </p:nvSpPr>
              <p:spPr>
                <a:xfrm>
                  <a:off x="7482841" y="3732216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  <p:sp>
              <p:nvSpPr>
                <p:cNvPr id="43" name="Google Shape;898;p88"/>
                <p:cNvSpPr txBox="1"/>
                <p:nvPr/>
              </p:nvSpPr>
              <p:spPr>
                <a:xfrm>
                  <a:off x="7482841" y="2111311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</p:grpSp>
          <p:sp>
            <p:nvSpPr>
              <p:cNvPr id="31" name="Oval 30"/>
              <p:cNvSpPr/>
              <p:nvPr/>
            </p:nvSpPr>
            <p:spPr>
              <a:xfrm>
                <a:off x="2941984" y="2188023"/>
                <a:ext cx="1695840" cy="1807446"/>
              </a:xfrm>
              <a:prstGeom prst="ellipse">
                <a:avLst/>
              </a:prstGeom>
              <a:solidFill>
                <a:schemeClr val="bg1">
                  <a:alpha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+mj-lt"/>
                </a:endParaRPr>
              </a:p>
            </p:txBody>
          </p:sp>
          <p:grpSp>
            <p:nvGrpSpPr>
              <p:cNvPr id="32" name="Group 31"/>
              <p:cNvGrpSpPr/>
              <p:nvPr/>
            </p:nvGrpSpPr>
            <p:grpSpPr>
              <a:xfrm>
                <a:off x="3744185" y="2692608"/>
                <a:ext cx="58419" cy="1311758"/>
                <a:chOff x="5889186" y="1248788"/>
                <a:chExt cx="58419" cy="1311758"/>
              </a:xfrm>
            </p:grpSpPr>
            <p:cxnSp>
              <p:nvCxnSpPr>
                <p:cNvPr id="36" name="Connector: Curved 35"/>
                <p:cNvCxnSpPr>
                  <a:stCxn id="38" idx="1"/>
                  <a:endCxn id="39" idx="1"/>
                </p:cNvCxnSpPr>
                <p:nvPr/>
              </p:nvCxnSpPr>
              <p:spPr>
                <a:xfrm rot="10800000">
                  <a:off x="5889186" y="1346507"/>
                  <a:ext cx="12700" cy="1116320"/>
                </a:xfrm>
                <a:prstGeom prst="curvedConnector3">
                  <a:avLst>
                    <a:gd name="adj1" fmla="val 4300000"/>
                  </a:avLst>
                </a:prstGeom>
                <a:ln w="19050">
                  <a:solidFill>
                    <a:schemeClr val="accent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Connector: Curved 36"/>
                <p:cNvCxnSpPr>
                  <a:stCxn id="39" idx="3"/>
                  <a:endCxn id="38" idx="3"/>
                </p:cNvCxnSpPr>
                <p:nvPr/>
              </p:nvCxnSpPr>
              <p:spPr>
                <a:xfrm>
                  <a:off x="5934905" y="1346507"/>
                  <a:ext cx="12700" cy="1116320"/>
                </a:xfrm>
                <a:prstGeom prst="curvedConnector3">
                  <a:avLst>
                    <a:gd name="adj1" fmla="val 4300000"/>
                  </a:avLst>
                </a:prstGeom>
                <a:ln w="19050">
                  <a:solidFill>
                    <a:schemeClr val="accent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8" name="Google Shape;898;p88"/>
                <p:cNvSpPr txBox="1"/>
                <p:nvPr/>
              </p:nvSpPr>
              <p:spPr>
                <a:xfrm>
                  <a:off x="5889186" y="2365108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  <p:sp>
              <p:nvSpPr>
                <p:cNvPr id="39" name="Google Shape;898;p88"/>
                <p:cNvSpPr txBox="1"/>
                <p:nvPr/>
              </p:nvSpPr>
              <p:spPr>
                <a:xfrm>
                  <a:off x="5889186" y="1248788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</p:grpSp>
          <p:grpSp>
            <p:nvGrpSpPr>
              <p:cNvPr id="33" name="Group 32"/>
              <p:cNvGrpSpPr/>
              <p:nvPr/>
            </p:nvGrpSpPr>
            <p:grpSpPr>
              <a:xfrm>
                <a:off x="3744185" y="3040708"/>
                <a:ext cx="45719" cy="963658"/>
                <a:chOff x="5501641" y="2963996"/>
                <a:chExt cx="45719" cy="963658"/>
              </a:xfrm>
            </p:grpSpPr>
            <p:sp>
              <p:nvSpPr>
                <p:cNvPr id="34" name="Google Shape;898;p88"/>
                <p:cNvSpPr txBox="1"/>
                <p:nvPr/>
              </p:nvSpPr>
              <p:spPr>
                <a:xfrm>
                  <a:off x="5501641" y="3732216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  <p:sp>
              <p:nvSpPr>
                <p:cNvPr id="35" name="Google Shape;898;p88"/>
                <p:cNvSpPr txBox="1"/>
                <p:nvPr/>
              </p:nvSpPr>
              <p:spPr>
                <a:xfrm>
                  <a:off x="5501641" y="2963996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</p:grpSp>
        </p:grpSp>
        <p:sp>
          <p:nvSpPr>
            <p:cNvPr id="46" name="Google Shape;898;p88"/>
            <p:cNvSpPr txBox="1"/>
            <p:nvPr/>
          </p:nvSpPr>
          <p:spPr>
            <a:xfrm>
              <a:off x="7436418" y="497552"/>
              <a:ext cx="668161" cy="1069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4" tIns="9144" rIns="9144" bIns="9144" anchor="t" anchorCtr="0">
              <a:spAutoFit/>
            </a:bodyPr>
            <a:lstStyle/>
            <a:p>
              <a:pPr marR="0" lvl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500" b="1" dirty="0">
                  <a:solidFill>
                    <a:schemeClr val="accent1"/>
                  </a:solidFill>
                  <a:latin typeface="+mj-lt"/>
                  <a:ea typeface="Montserrat"/>
                  <a:cs typeface="+mj-lt"/>
                  <a:sym typeface="Montserrat"/>
                </a:rPr>
                <a:t>Serve</a:t>
              </a:r>
              <a:endParaRPr lang="en-US" sz="500" b="1" dirty="0">
                <a:solidFill>
                  <a:schemeClr val="accent1"/>
                </a:solidFill>
                <a:latin typeface="+mj-lt"/>
                <a:ea typeface="Montserrat"/>
                <a:cs typeface="+mj-lt"/>
                <a:sym typeface="Montserrat"/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 rot="0">
            <a:off x="3081655" y="1749425"/>
            <a:ext cx="972820" cy="994410"/>
            <a:chOff x="4054846" y="1382929"/>
            <a:chExt cx="935718" cy="956621"/>
          </a:xfrm>
        </p:grpSpPr>
        <p:pic>
          <p:nvPicPr>
            <p:cNvPr id="63" name="Graphic 62" descr="Table with solid fill"/>
            <p:cNvPicPr>
              <a:picLocks noChangeAspect="1"/>
            </p:cNvPicPr>
            <p:nvPr/>
          </p:nvPicPr>
          <p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p:blipFill>
          <p:spPr>
            <a:xfrm>
              <a:off x="4054846" y="1425150"/>
              <a:ext cx="914400" cy="914400"/>
            </a:xfrm>
            <a:prstGeom prst="rect">
              <a:avLst/>
            </a:prstGeom>
          </p:spPr>
        </p:pic>
        <p:sp>
          <p:nvSpPr>
            <p:cNvPr id="64" name="Freeform: Shape 63"/>
            <p:cNvSpPr/>
            <p:nvPr/>
          </p:nvSpPr>
          <p:spPr>
            <a:xfrm>
              <a:off x="4193241" y="1459651"/>
              <a:ext cx="46065" cy="153442"/>
            </a:xfrm>
            <a:custGeom>
              <a:avLst/>
              <a:gdLst>
                <a:gd name="connsiteX0" fmla="*/ 16432 w 46065"/>
                <a:gd name="connsiteY0" fmla="*/ 137309 h 153442"/>
                <a:gd name="connsiteX1" fmla="*/ 15857 w 46065"/>
                <a:gd name="connsiteY1" fmla="*/ 149945 h 153442"/>
                <a:gd name="connsiteX2" fmla="*/ 16432 w 46065"/>
                <a:gd name="connsiteY2" fmla="*/ 150520 h 153442"/>
                <a:gd name="connsiteX3" fmla="*/ 29026 w 46065"/>
                <a:gd name="connsiteY3" fmla="*/ 151128 h 153442"/>
                <a:gd name="connsiteX4" fmla="*/ 29634 w 46065"/>
                <a:gd name="connsiteY4" fmla="*/ 150520 h 153442"/>
                <a:gd name="connsiteX5" fmla="*/ 29634 w 46065"/>
                <a:gd name="connsiteY5" fmla="*/ 69663 h 153442"/>
                <a:gd name="connsiteX6" fmla="*/ 18280 w 46065"/>
                <a:gd name="connsiteY6" fmla="*/ 41754 h 153442"/>
                <a:gd name="connsiteX7" fmla="*/ 29634 w 46065"/>
                <a:gd name="connsiteY7" fmla="*/ 16180 h 153442"/>
                <a:gd name="connsiteX8" fmla="*/ 30099 w 46065"/>
                <a:gd name="connsiteY8" fmla="*/ 2973 h 153442"/>
                <a:gd name="connsiteX9" fmla="*/ 16893 w 46065"/>
                <a:gd name="connsiteY9" fmla="*/ 2508 h 153442"/>
                <a:gd name="connsiteX10" fmla="*/ 16432 w 46065"/>
                <a:gd name="connsiteY10" fmla="*/ 2969 h 153442"/>
                <a:gd name="connsiteX11" fmla="*/ 16432 w 46065"/>
                <a:gd name="connsiteY11" fmla="*/ 83826 h 153442"/>
                <a:gd name="connsiteX12" fmla="*/ 16432 w 46065"/>
                <a:gd name="connsiteY12" fmla="*/ 137309 h 153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6065" h="153442">
                  <a:moveTo>
                    <a:pt x="16432" y="137309"/>
                  </a:moveTo>
                  <a:cubicBezTo>
                    <a:pt x="12784" y="140639"/>
                    <a:pt x="12526" y="146297"/>
                    <a:pt x="15857" y="149945"/>
                  </a:cubicBezTo>
                  <a:cubicBezTo>
                    <a:pt x="16040" y="150145"/>
                    <a:pt x="16232" y="150337"/>
                    <a:pt x="16432" y="150520"/>
                  </a:cubicBezTo>
                  <a:cubicBezTo>
                    <a:pt x="19742" y="154166"/>
                    <a:pt x="25380" y="154438"/>
                    <a:pt x="29026" y="151128"/>
                  </a:cubicBezTo>
                  <a:cubicBezTo>
                    <a:pt x="29238" y="150936"/>
                    <a:pt x="29441" y="150733"/>
                    <a:pt x="29634" y="150520"/>
                  </a:cubicBezTo>
                  <a:cubicBezTo>
                    <a:pt x="51543" y="128020"/>
                    <a:pt x="51543" y="92163"/>
                    <a:pt x="29634" y="69663"/>
                  </a:cubicBezTo>
                  <a:cubicBezTo>
                    <a:pt x="22218" y="62286"/>
                    <a:pt x="18120" y="52213"/>
                    <a:pt x="18280" y="41754"/>
                  </a:cubicBezTo>
                  <a:cubicBezTo>
                    <a:pt x="18408" y="32036"/>
                    <a:pt x="22511" y="22793"/>
                    <a:pt x="29634" y="16180"/>
                  </a:cubicBezTo>
                  <a:cubicBezTo>
                    <a:pt x="33409" y="12661"/>
                    <a:pt x="33617" y="6749"/>
                    <a:pt x="30099" y="2973"/>
                  </a:cubicBezTo>
                  <a:cubicBezTo>
                    <a:pt x="26581" y="-801"/>
                    <a:pt x="20668" y="-1010"/>
                    <a:pt x="16893" y="2508"/>
                  </a:cubicBezTo>
                  <a:cubicBezTo>
                    <a:pt x="16734" y="2656"/>
                    <a:pt x="16581" y="2810"/>
                    <a:pt x="16432" y="2969"/>
                  </a:cubicBezTo>
                  <a:cubicBezTo>
                    <a:pt x="-5477" y="25469"/>
                    <a:pt x="-5477" y="61326"/>
                    <a:pt x="16432" y="83826"/>
                  </a:cubicBezTo>
                  <a:cubicBezTo>
                    <a:pt x="30607" y="98836"/>
                    <a:pt x="30607" y="122300"/>
                    <a:pt x="16432" y="137309"/>
                  </a:cubicBezTo>
                  <a:close/>
                </a:path>
              </a:pathLst>
            </a:custGeom>
            <a:solidFill>
              <a:srgbClr val="196F3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+mj-lt"/>
                <a:cs typeface="+mj-lt"/>
              </a:endParaRPr>
            </a:p>
          </p:txBody>
        </p:sp>
        <p:sp>
          <p:nvSpPr>
            <p:cNvPr id="65" name="Freeform: Shape 64"/>
            <p:cNvSpPr/>
            <p:nvPr/>
          </p:nvSpPr>
          <p:spPr>
            <a:xfrm>
              <a:off x="4290053" y="1402501"/>
              <a:ext cx="46065" cy="153443"/>
            </a:xfrm>
            <a:custGeom>
              <a:avLst/>
              <a:gdLst>
                <a:gd name="connsiteX0" fmla="*/ 16432 w 46065"/>
                <a:gd name="connsiteY0" fmla="*/ 137309 h 153443"/>
                <a:gd name="connsiteX1" fmla="*/ 15857 w 46065"/>
                <a:gd name="connsiteY1" fmla="*/ 149945 h 153443"/>
                <a:gd name="connsiteX2" fmla="*/ 16432 w 46065"/>
                <a:gd name="connsiteY2" fmla="*/ 150521 h 153443"/>
                <a:gd name="connsiteX3" fmla="*/ 29026 w 46065"/>
                <a:gd name="connsiteY3" fmla="*/ 151128 h 153443"/>
                <a:gd name="connsiteX4" fmla="*/ 29634 w 46065"/>
                <a:gd name="connsiteY4" fmla="*/ 150521 h 153443"/>
                <a:gd name="connsiteX5" fmla="*/ 29634 w 46065"/>
                <a:gd name="connsiteY5" fmla="*/ 69663 h 153443"/>
                <a:gd name="connsiteX6" fmla="*/ 18280 w 46065"/>
                <a:gd name="connsiteY6" fmla="*/ 41755 h 153443"/>
                <a:gd name="connsiteX7" fmla="*/ 29634 w 46065"/>
                <a:gd name="connsiteY7" fmla="*/ 16180 h 153443"/>
                <a:gd name="connsiteX8" fmla="*/ 30099 w 46065"/>
                <a:gd name="connsiteY8" fmla="*/ 2974 h 153443"/>
                <a:gd name="connsiteX9" fmla="*/ 16893 w 46065"/>
                <a:gd name="connsiteY9" fmla="*/ 2508 h 153443"/>
                <a:gd name="connsiteX10" fmla="*/ 16432 w 46065"/>
                <a:gd name="connsiteY10" fmla="*/ 2969 h 153443"/>
                <a:gd name="connsiteX11" fmla="*/ 16432 w 46065"/>
                <a:gd name="connsiteY11" fmla="*/ 83827 h 153443"/>
                <a:gd name="connsiteX12" fmla="*/ 16432 w 46065"/>
                <a:gd name="connsiteY12" fmla="*/ 137309 h 153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6065" h="153443">
                  <a:moveTo>
                    <a:pt x="16432" y="137309"/>
                  </a:moveTo>
                  <a:cubicBezTo>
                    <a:pt x="12784" y="140639"/>
                    <a:pt x="12526" y="146297"/>
                    <a:pt x="15857" y="149945"/>
                  </a:cubicBezTo>
                  <a:cubicBezTo>
                    <a:pt x="16040" y="150145"/>
                    <a:pt x="16232" y="150338"/>
                    <a:pt x="16432" y="150521"/>
                  </a:cubicBezTo>
                  <a:cubicBezTo>
                    <a:pt x="19742" y="154166"/>
                    <a:pt x="25380" y="154438"/>
                    <a:pt x="29026" y="151128"/>
                  </a:cubicBezTo>
                  <a:cubicBezTo>
                    <a:pt x="29238" y="150936"/>
                    <a:pt x="29441" y="150733"/>
                    <a:pt x="29634" y="150521"/>
                  </a:cubicBezTo>
                  <a:cubicBezTo>
                    <a:pt x="51543" y="128021"/>
                    <a:pt x="51543" y="92163"/>
                    <a:pt x="29634" y="69663"/>
                  </a:cubicBezTo>
                  <a:cubicBezTo>
                    <a:pt x="22218" y="62287"/>
                    <a:pt x="18120" y="52213"/>
                    <a:pt x="18280" y="41755"/>
                  </a:cubicBezTo>
                  <a:cubicBezTo>
                    <a:pt x="18408" y="32035"/>
                    <a:pt x="22511" y="22793"/>
                    <a:pt x="29634" y="16180"/>
                  </a:cubicBezTo>
                  <a:cubicBezTo>
                    <a:pt x="33409" y="12661"/>
                    <a:pt x="33617" y="6749"/>
                    <a:pt x="30099" y="2974"/>
                  </a:cubicBezTo>
                  <a:cubicBezTo>
                    <a:pt x="26581" y="-802"/>
                    <a:pt x="20668" y="-1010"/>
                    <a:pt x="16893" y="2508"/>
                  </a:cubicBezTo>
                  <a:cubicBezTo>
                    <a:pt x="16734" y="2656"/>
                    <a:pt x="16581" y="2810"/>
                    <a:pt x="16432" y="2969"/>
                  </a:cubicBezTo>
                  <a:cubicBezTo>
                    <a:pt x="-5477" y="25469"/>
                    <a:pt x="-5477" y="61327"/>
                    <a:pt x="16432" y="83827"/>
                  </a:cubicBezTo>
                  <a:cubicBezTo>
                    <a:pt x="30612" y="98834"/>
                    <a:pt x="30612" y="122302"/>
                    <a:pt x="16432" y="137309"/>
                  </a:cubicBezTo>
                  <a:close/>
                </a:path>
              </a:pathLst>
            </a:custGeom>
            <a:solidFill>
              <a:srgbClr val="196F3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+mj-lt"/>
                <a:cs typeface="+mj-lt"/>
              </a:endParaRPr>
            </a:p>
          </p:txBody>
        </p:sp>
        <p:sp>
          <p:nvSpPr>
            <p:cNvPr id="66" name="Freeform: Shape 65"/>
            <p:cNvSpPr/>
            <p:nvPr/>
          </p:nvSpPr>
          <p:spPr>
            <a:xfrm>
              <a:off x="4393266" y="1459651"/>
              <a:ext cx="46065" cy="153442"/>
            </a:xfrm>
            <a:custGeom>
              <a:avLst/>
              <a:gdLst>
                <a:gd name="connsiteX0" fmla="*/ 16432 w 46065"/>
                <a:gd name="connsiteY0" fmla="*/ 137309 h 153442"/>
                <a:gd name="connsiteX1" fmla="*/ 15857 w 46065"/>
                <a:gd name="connsiteY1" fmla="*/ 149945 h 153442"/>
                <a:gd name="connsiteX2" fmla="*/ 16432 w 46065"/>
                <a:gd name="connsiteY2" fmla="*/ 150520 h 153442"/>
                <a:gd name="connsiteX3" fmla="*/ 29026 w 46065"/>
                <a:gd name="connsiteY3" fmla="*/ 151128 h 153442"/>
                <a:gd name="connsiteX4" fmla="*/ 29634 w 46065"/>
                <a:gd name="connsiteY4" fmla="*/ 150520 h 153442"/>
                <a:gd name="connsiteX5" fmla="*/ 29634 w 46065"/>
                <a:gd name="connsiteY5" fmla="*/ 69663 h 153442"/>
                <a:gd name="connsiteX6" fmla="*/ 18280 w 46065"/>
                <a:gd name="connsiteY6" fmla="*/ 41754 h 153442"/>
                <a:gd name="connsiteX7" fmla="*/ 29634 w 46065"/>
                <a:gd name="connsiteY7" fmla="*/ 16180 h 153442"/>
                <a:gd name="connsiteX8" fmla="*/ 30099 w 46065"/>
                <a:gd name="connsiteY8" fmla="*/ 2973 h 153442"/>
                <a:gd name="connsiteX9" fmla="*/ 16893 w 46065"/>
                <a:gd name="connsiteY9" fmla="*/ 2508 h 153442"/>
                <a:gd name="connsiteX10" fmla="*/ 16432 w 46065"/>
                <a:gd name="connsiteY10" fmla="*/ 2969 h 153442"/>
                <a:gd name="connsiteX11" fmla="*/ 16432 w 46065"/>
                <a:gd name="connsiteY11" fmla="*/ 83826 h 153442"/>
                <a:gd name="connsiteX12" fmla="*/ 16432 w 46065"/>
                <a:gd name="connsiteY12" fmla="*/ 137309 h 153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6065" h="153442">
                  <a:moveTo>
                    <a:pt x="16432" y="137309"/>
                  </a:moveTo>
                  <a:cubicBezTo>
                    <a:pt x="12784" y="140639"/>
                    <a:pt x="12526" y="146297"/>
                    <a:pt x="15857" y="149945"/>
                  </a:cubicBezTo>
                  <a:cubicBezTo>
                    <a:pt x="16040" y="150145"/>
                    <a:pt x="16231" y="150337"/>
                    <a:pt x="16432" y="150520"/>
                  </a:cubicBezTo>
                  <a:cubicBezTo>
                    <a:pt x="19742" y="154166"/>
                    <a:pt x="25380" y="154438"/>
                    <a:pt x="29026" y="151128"/>
                  </a:cubicBezTo>
                  <a:cubicBezTo>
                    <a:pt x="29238" y="150936"/>
                    <a:pt x="29441" y="150733"/>
                    <a:pt x="29634" y="150520"/>
                  </a:cubicBezTo>
                  <a:cubicBezTo>
                    <a:pt x="51543" y="128020"/>
                    <a:pt x="51543" y="92163"/>
                    <a:pt x="29634" y="69663"/>
                  </a:cubicBezTo>
                  <a:cubicBezTo>
                    <a:pt x="22218" y="62286"/>
                    <a:pt x="18120" y="52213"/>
                    <a:pt x="18280" y="41754"/>
                  </a:cubicBezTo>
                  <a:cubicBezTo>
                    <a:pt x="18408" y="32036"/>
                    <a:pt x="22511" y="22793"/>
                    <a:pt x="29634" y="16180"/>
                  </a:cubicBezTo>
                  <a:cubicBezTo>
                    <a:pt x="33409" y="12661"/>
                    <a:pt x="33617" y="6749"/>
                    <a:pt x="30099" y="2973"/>
                  </a:cubicBezTo>
                  <a:cubicBezTo>
                    <a:pt x="26581" y="-801"/>
                    <a:pt x="20668" y="-1010"/>
                    <a:pt x="16893" y="2508"/>
                  </a:cubicBezTo>
                  <a:cubicBezTo>
                    <a:pt x="16734" y="2656"/>
                    <a:pt x="16581" y="2810"/>
                    <a:pt x="16432" y="2969"/>
                  </a:cubicBezTo>
                  <a:cubicBezTo>
                    <a:pt x="-5477" y="25469"/>
                    <a:pt x="-5477" y="61326"/>
                    <a:pt x="16432" y="83826"/>
                  </a:cubicBezTo>
                  <a:cubicBezTo>
                    <a:pt x="30607" y="98836"/>
                    <a:pt x="30607" y="122300"/>
                    <a:pt x="16432" y="137309"/>
                  </a:cubicBezTo>
                  <a:close/>
                </a:path>
              </a:pathLst>
            </a:custGeom>
            <a:solidFill>
              <a:srgbClr val="196F3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+mj-lt"/>
                <a:cs typeface="+mj-lt"/>
              </a:endParaRPr>
            </a:p>
          </p:txBody>
        </p:sp>
        <p:sp>
          <p:nvSpPr>
            <p:cNvPr id="67" name="Freeform: Shape 66"/>
            <p:cNvSpPr/>
            <p:nvPr/>
          </p:nvSpPr>
          <p:spPr>
            <a:xfrm>
              <a:off x="4508697" y="1440079"/>
              <a:ext cx="46065" cy="153442"/>
            </a:xfrm>
            <a:custGeom>
              <a:avLst/>
              <a:gdLst>
                <a:gd name="connsiteX0" fmla="*/ 16432 w 46065"/>
                <a:gd name="connsiteY0" fmla="*/ 137309 h 153442"/>
                <a:gd name="connsiteX1" fmla="*/ 15857 w 46065"/>
                <a:gd name="connsiteY1" fmla="*/ 149945 h 153442"/>
                <a:gd name="connsiteX2" fmla="*/ 16432 w 46065"/>
                <a:gd name="connsiteY2" fmla="*/ 150520 h 153442"/>
                <a:gd name="connsiteX3" fmla="*/ 29026 w 46065"/>
                <a:gd name="connsiteY3" fmla="*/ 151128 h 153442"/>
                <a:gd name="connsiteX4" fmla="*/ 29634 w 46065"/>
                <a:gd name="connsiteY4" fmla="*/ 150520 h 153442"/>
                <a:gd name="connsiteX5" fmla="*/ 29634 w 46065"/>
                <a:gd name="connsiteY5" fmla="*/ 69663 h 153442"/>
                <a:gd name="connsiteX6" fmla="*/ 18280 w 46065"/>
                <a:gd name="connsiteY6" fmla="*/ 41754 h 153442"/>
                <a:gd name="connsiteX7" fmla="*/ 29634 w 46065"/>
                <a:gd name="connsiteY7" fmla="*/ 16180 h 153442"/>
                <a:gd name="connsiteX8" fmla="*/ 30099 w 46065"/>
                <a:gd name="connsiteY8" fmla="*/ 2973 h 153442"/>
                <a:gd name="connsiteX9" fmla="*/ 16893 w 46065"/>
                <a:gd name="connsiteY9" fmla="*/ 2508 h 153442"/>
                <a:gd name="connsiteX10" fmla="*/ 16432 w 46065"/>
                <a:gd name="connsiteY10" fmla="*/ 2969 h 153442"/>
                <a:gd name="connsiteX11" fmla="*/ 16432 w 46065"/>
                <a:gd name="connsiteY11" fmla="*/ 83826 h 153442"/>
                <a:gd name="connsiteX12" fmla="*/ 16432 w 46065"/>
                <a:gd name="connsiteY12" fmla="*/ 137309 h 153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6065" h="153442">
                  <a:moveTo>
                    <a:pt x="16432" y="137309"/>
                  </a:moveTo>
                  <a:cubicBezTo>
                    <a:pt x="12784" y="140639"/>
                    <a:pt x="12526" y="146297"/>
                    <a:pt x="15857" y="149945"/>
                  </a:cubicBezTo>
                  <a:cubicBezTo>
                    <a:pt x="16040" y="150145"/>
                    <a:pt x="16232" y="150337"/>
                    <a:pt x="16432" y="150520"/>
                  </a:cubicBezTo>
                  <a:cubicBezTo>
                    <a:pt x="19742" y="154166"/>
                    <a:pt x="25380" y="154438"/>
                    <a:pt x="29026" y="151128"/>
                  </a:cubicBezTo>
                  <a:cubicBezTo>
                    <a:pt x="29238" y="150936"/>
                    <a:pt x="29441" y="150733"/>
                    <a:pt x="29634" y="150520"/>
                  </a:cubicBezTo>
                  <a:cubicBezTo>
                    <a:pt x="51543" y="128020"/>
                    <a:pt x="51543" y="92163"/>
                    <a:pt x="29634" y="69663"/>
                  </a:cubicBezTo>
                  <a:cubicBezTo>
                    <a:pt x="22218" y="62286"/>
                    <a:pt x="18120" y="52213"/>
                    <a:pt x="18280" y="41754"/>
                  </a:cubicBezTo>
                  <a:cubicBezTo>
                    <a:pt x="18408" y="32036"/>
                    <a:pt x="22511" y="22793"/>
                    <a:pt x="29634" y="16180"/>
                  </a:cubicBezTo>
                  <a:cubicBezTo>
                    <a:pt x="33409" y="12661"/>
                    <a:pt x="33617" y="6749"/>
                    <a:pt x="30099" y="2973"/>
                  </a:cubicBezTo>
                  <a:cubicBezTo>
                    <a:pt x="26581" y="-801"/>
                    <a:pt x="20668" y="-1010"/>
                    <a:pt x="16893" y="2508"/>
                  </a:cubicBezTo>
                  <a:cubicBezTo>
                    <a:pt x="16734" y="2656"/>
                    <a:pt x="16581" y="2810"/>
                    <a:pt x="16432" y="2969"/>
                  </a:cubicBezTo>
                  <a:cubicBezTo>
                    <a:pt x="-5477" y="25469"/>
                    <a:pt x="-5477" y="61326"/>
                    <a:pt x="16432" y="83826"/>
                  </a:cubicBezTo>
                  <a:cubicBezTo>
                    <a:pt x="30607" y="98836"/>
                    <a:pt x="30607" y="122300"/>
                    <a:pt x="16432" y="137309"/>
                  </a:cubicBezTo>
                  <a:close/>
                </a:path>
              </a:pathLst>
            </a:custGeom>
            <a:solidFill>
              <a:srgbClr val="196F3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+mj-lt"/>
                <a:cs typeface="+mj-lt"/>
              </a:endParaRPr>
            </a:p>
          </p:txBody>
        </p:sp>
        <p:sp>
          <p:nvSpPr>
            <p:cNvPr id="68" name="Freeform: Shape 67"/>
            <p:cNvSpPr/>
            <p:nvPr/>
          </p:nvSpPr>
          <p:spPr>
            <a:xfrm>
              <a:off x="4605509" y="1382929"/>
              <a:ext cx="46065" cy="153443"/>
            </a:xfrm>
            <a:custGeom>
              <a:avLst/>
              <a:gdLst>
                <a:gd name="connsiteX0" fmla="*/ 16432 w 46065"/>
                <a:gd name="connsiteY0" fmla="*/ 137309 h 153443"/>
                <a:gd name="connsiteX1" fmla="*/ 15857 w 46065"/>
                <a:gd name="connsiteY1" fmla="*/ 149945 h 153443"/>
                <a:gd name="connsiteX2" fmla="*/ 16432 w 46065"/>
                <a:gd name="connsiteY2" fmla="*/ 150521 h 153443"/>
                <a:gd name="connsiteX3" fmla="*/ 29026 w 46065"/>
                <a:gd name="connsiteY3" fmla="*/ 151128 h 153443"/>
                <a:gd name="connsiteX4" fmla="*/ 29634 w 46065"/>
                <a:gd name="connsiteY4" fmla="*/ 150521 h 153443"/>
                <a:gd name="connsiteX5" fmla="*/ 29634 w 46065"/>
                <a:gd name="connsiteY5" fmla="*/ 69663 h 153443"/>
                <a:gd name="connsiteX6" fmla="*/ 18280 w 46065"/>
                <a:gd name="connsiteY6" fmla="*/ 41755 h 153443"/>
                <a:gd name="connsiteX7" fmla="*/ 29634 w 46065"/>
                <a:gd name="connsiteY7" fmla="*/ 16180 h 153443"/>
                <a:gd name="connsiteX8" fmla="*/ 30099 w 46065"/>
                <a:gd name="connsiteY8" fmla="*/ 2974 h 153443"/>
                <a:gd name="connsiteX9" fmla="*/ 16893 w 46065"/>
                <a:gd name="connsiteY9" fmla="*/ 2508 h 153443"/>
                <a:gd name="connsiteX10" fmla="*/ 16432 w 46065"/>
                <a:gd name="connsiteY10" fmla="*/ 2969 h 153443"/>
                <a:gd name="connsiteX11" fmla="*/ 16432 w 46065"/>
                <a:gd name="connsiteY11" fmla="*/ 83827 h 153443"/>
                <a:gd name="connsiteX12" fmla="*/ 16432 w 46065"/>
                <a:gd name="connsiteY12" fmla="*/ 137309 h 153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6065" h="153443">
                  <a:moveTo>
                    <a:pt x="16432" y="137309"/>
                  </a:moveTo>
                  <a:cubicBezTo>
                    <a:pt x="12784" y="140639"/>
                    <a:pt x="12526" y="146297"/>
                    <a:pt x="15857" y="149945"/>
                  </a:cubicBezTo>
                  <a:cubicBezTo>
                    <a:pt x="16040" y="150145"/>
                    <a:pt x="16232" y="150338"/>
                    <a:pt x="16432" y="150521"/>
                  </a:cubicBezTo>
                  <a:cubicBezTo>
                    <a:pt x="19742" y="154166"/>
                    <a:pt x="25380" y="154438"/>
                    <a:pt x="29026" y="151128"/>
                  </a:cubicBezTo>
                  <a:cubicBezTo>
                    <a:pt x="29238" y="150936"/>
                    <a:pt x="29441" y="150733"/>
                    <a:pt x="29634" y="150521"/>
                  </a:cubicBezTo>
                  <a:cubicBezTo>
                    <a:pt x="51543" y="128021"/>
                    <a:pt x="51543" y="92163"/>
                    <a:pt x="29634" y="69663"/>
                  </a:cubicBezTo>
                  <a:cubicBezTo>
                    <a:pt x="22218" y="62287"/>
                    <a:pt x="18120" y="52213"/>
                    <a:pt x="18280" y="41755"/>
                  </a:cubicBezTo>
                  <a:cubicBezTo>
                    <a:pt x="18408" y="32035"/>
                    <a:pt x="22511" y="22793"/>
                    <a:pt x="29634" y="16180"/>
                  </a:cubicBezTo>
                  <a:cubicBezTo>
                    <a:pt x="33409" y="12661"/>
                    <a:pt x="33617" y="6749"/>
                    <a:pt x="30099" y="2974"/>
                  </a:cubicBezTo>
                  <a:cubicBezTo>
                    <a:pt x="26581" y="-802"/>
                    <a:pt x="20668" y="-1010"/>
                    <a:pt x="16893" y="2508"/>
                  </a:cubicBezTo>
                  <a:cubicBezTo>
                    <a:pt x="16734" y="2656"/>
                    <a:pt x="16581" y="2810"/>
                    <a:pt x="16432" y="2969"/>
                  </a:cubicBezTo>
                  <a:cubicBezTo>
                    <a:pt x="-5477" y="25469"/>
                    <a:pt x="-5477" y="61327"/>
                    <a:pt x="16432" y="83827"/>
                  </a:cubicBezTo>
                  <a:cubicBezTo>
                    <a:pt x="30612" y="98834"/>
                    <a:pt x="30612" y="122302"/>
                    <a:pt x="16432" y="137309"/>
                  </a:cubicBezTo>
                  <a:close/>
                </a:path>
              </a:pathLst>
            </a:custGeom>
            <a:solidFill>
              <a:srgbClr val="196F3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+mj-lt"/>
                <a:cs typeface="+mj-lt"/>
              </a:endParaRPr>
            </a:p>
          </p:txBody>
        </p:sp>
        <p:sp>
          <p:nvSpPr>
            <p:cNvPr id="69" name="Freeform: Shape 68"/>
            <p:cNvSpPr/>
            <p:nvPr/>
          </p:nvSpPr>
          <p:spPr>
            <a:xfrm>
              <a:off x="4708722" y="1440079"/>
              <a:ext cx="46065" cy="153442"/>
            </a:xfrm>
            <a:custGeom>
              <a:avLst/>
              <a:gdLst>
                <a:gd name="connsiteX0" fmla="*/ 16432 w 46065"/>
                <a:gd name="connsiteY0" fmla="*/ 137309 h 153442"/>
                <a:gd name="connsiteX1" fmla="*/ 15857 w 46065"/>
                <a:gd name="connsiteY1" fmla="*/ 149945 h 153442"/>
                <a:gd name="connsiteX2" fmla="*/ 16432 w 46065"/>
                <a:gd name="connsiteY2" fmla="*/ 150520 h 153442"/>
                <a:gd name="connsiteX3" fmla="*/ 29026 w 46065"/>
                <a:gd name="connsiteY3" fmla="*/ 151128 h 153442"/>
                <a:gd name="connsiteX4" fmla="*/ 29634 w 46065"/>
                <a:gd name="connsiteY4" fmla="*/ 150520 h 153442"/>
                <a:gd name="connsiteX5" fmla="*/ 29634 w 46065"/>
                <a:gd name="connsiteY5" fmla="*/ 69663 h 153442"/>
                <a:gd name="connsiteX6" fmla="*/ 18280 w 46065"/>
                <a:gd name="connsiteY6" fmla="*/ 41754 h 153442"/>
                <a:gd name="connsiteX7" fmla="*/ 29634 w 46065"/>
                <a:gd name="connsiteY7" fmla="*/ 16180 h 153442"/>
                <a:gd name="connsiteX8" fmla="*/ 30099 w 46065"/>
                <a:gd name="connsiteY8" fmla="*/ 2973 h 153442"/>
                <a:gd name="connsiteX9" fmla="*/ 16893 w 46065"/>
                <a:gd name="connsiteY9" fmla="*/ 2508 h 153442"/>
                <a:gd name="connsiteX10" fmla="*/ 16432 w 46065"/>
                <a:gd name="connsiteY10" fmla="*/ 2969 h 153442"/>
                <a:gd name="connsiteX11" fmla="*/ 16432 w 46065"/>
                <a:gd name="connsiteY11" fmla="*/ 83826 h 153442"/>
                <a:gd name="connsiteX12" fmla="*/ 16432 w 46065"/>
                <a:gd name="connsiteY12" fmla="*/ 137309 h 153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6065" h="153442">
                  <a:moveTo>
                    <a:pt x="16432" y="137309"/>
                  </a:moveTo>
                  <a:cubicBezTo>
                    <a:pt x="12784" y="140639"/>
                    <a:pt x="12526" y="146297"/>
                    <a:pt x="15857" y="149945"/>
                  </a:cubicBezTo>
                  <a:cubicBezTo>
                    <a:pt x="16040" y="150145"/>
                    <a:pt x="16231" y="150337"/>
                    <a:pt x="16432" y="150520"/>
                  </a:cubicBezTo>
                  <a:cubicBezTo>
                    <a:pt x="19742" y="154166"/>
                    <a:pt x="25380" y="154438"/>
                    <a:pt x="29026" y="151128"/>
                  </a:cubicBezTo>
                  <a:cubicBezTo>
                    <a:pt x="29238" y="150936"/>
                    <a:pt x="29441" y="150733"/>
                    <a:pt x="29634" y="150520"/>
                  </a:cubicBezTo>
                  <a:cubicBezTo>
                    <a:pt x="51543" y="128020"/>
                    <a:pt x="51543" y="92163"/>
                    <a:pt x="29634" y="69663"/>
                  </a:cubicBezTo>
                  <a:cubicBezTo>
                    <a:pt x="22218" y="62286"/>
                    <a:pt x="18120" y="52213"/>
                    <a:pt x="18280" y="41754"/>
                  </a:cubicBezTo>
                  <a:cubicBezTo>
                    <a:pt x="18408" y="32036"/>
                    <a:pt x="22511" y="22793"/>
                    <a:pt x="29634" y="16180"/>
                  </a:cubicBezTo>
                  <a:cubicBezTo>
                    <a:pt x="33409" y="12661"/>
                    <a:pt x="33617" y="6749"/>
                    <a:pt x="30099" y="2973"/>
                  </a:cubicBezTo>
                  <a:cubicBezTo>
                    <a:pt x="26581" y="-801"/>
                    <a:pt x="20668" y="-1010"/>
                    <a:pt x="16893" y="2508"/>
                  </a:cubicBezTo>
                  <a:cubicBezTo>
                    <a:pt x="16734" y="2656"/>
                    <a:pt x="16581" y="2810"/>
                    <a:pt x="16432" y="2969"/>
                  </a:cubicBezTo>
                  <a:cubicBezTo>
                    <a:pt x="-5477" y="25469"/>
                    <a:pt x="-5477" y="61326"/>
                    <a:pt x="16432" y="83826"/>
                  </a:cubicBezTo>
                  <a:cubicBezTo>
                    <a:pt x="30607" y="98836"/>
                    <a:pt x="30607" y="122300"/>
                    <a:pt x="16432" y="137309"/>
                  </a:cubicBezTo>
                  <a:close/>
                </a:path>
              </a:pathLst>
            </a:custGeom>
            <a:solidFill>
              <a:srgbClr val="196F3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+mj-lt"/>
                <a:cs typeface="+mj-lt"/>
              </a:endParaRPr>
            </a:p>
          </p:txBody>
        </p:sp>
        <p:pic>
          <p:nvPicPr>
            <p:cNvPr id="70" name="Graphic 69" descr="Splash with solid fill"/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166825" y="1823667"/>
              <a:ext cx="319400" cy="319400"/>
            </a:xfrm>
            <a:prstGeom prst="rect">
              <a:avLst/>
            </a:prstGeom>
          </p:spPr>
        </p:pic>
        <p:sp>
          <p:nvSpPr>
            <p:cNvPr id="73" name="Freeform: Shape 72"/>
            <p:cNvSpPr/>
            <p:nvPr/>
          </p:nvSpPr>
          <p:spPr>
            <a:xfrm>
              <a:off x="4762410" y="1715866"/>
              <a:ext cx="66675" cy="172402"/>
            </a:xfrm>
            <a:custGeom>
              <a:avLst/>
              <a:gdLst>
                <a:gd name="connsiteX0" fmla="*/ 20003 w 66675"/>
                <a:gd name="connsiteY0" fmla="*/ 100013 h 172402"/>
                <a:gd name="connsiteX1" fmla="*/ 28575 w 66675"/>
                <a:gd name="connsiteY1" fmla="*/ 120015 h 172402"/>
                <a:gd name="connsiteX2" fmla="*/ 20003 w 66675"/>
                <a:gd name="connsiteY2" fmla="*/ 140018 h 172402"/>
                <a:gd name="connsiteX3" fmla="*/ 20003 w 66675"/>
                <a:gd name="connsiteY3" fmla="*/ 166688 h 172402"/>
                <a:gd name="connsiteX4" fmla="*/ 33338 w 66675"/>
                <a:gd name="connsiteY4" fmla="*/ 172403 h 172402"/>
                <a:gd name="connsiteX5" fmla="*/ 46673 w 66675"/>
                <a:gd name="connsiteY5" fmla="*/ 166688 h 172402"/>
                <a:gd name="connsiteX6" fmla="*/ 66675 w 66675"/>
                <a:gd name="connsiteY6" fmla="*/ 119063 h 172402"/>
                <a:gd name="connsiteX7" fmla="*/ 46673 w 66675"/>
                <a:gd name="connsiteY7" fmla="*/ 72390 h 172402"/>
                <a:gd name="connsiteX8" fmla="*/ 46673 w 66675"/>
                <a:gd name="connsiteY8" fmla="*/ 72390 h 172402"/>
                <a:gd name="connsiteX9" fmla="*/ 46673 w 66675"/>
                <a:gd name="connsiteY9" fmla="*/ 32385 h 172402"/>
                <a:gd name="connsiteX10" fmla="*/ 46673 w 66675"/>
                <a:gd name="connsiteY10" fmla="*/ 5715 h 172402"/>
                <a:gd name="connsiteX11" fmla="*/ 20003 w 66675"/>
                <a:gd name="connsiteY11" fmla="*/ 5715 h 172402"/>
                <a:gd name="connsiteX12" fmla="*/ 20003 w 66675"/>
                <a:gd name="connsiteY12" fmla="*/ 100013 h 172402"/>
                <a:gd name="connsiteX13" fmla="*/ 20003 w 66675"/>
                <a:gd name="connsiteY13" fmla="*/ 100013 h 172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6675" h="172402">
                  <a:moveTo>
                    <a:pt x="20003" y="100013"/>
                  </a:moveTo>
                  <a:cubicBezTo>
                    <a:pt x="25718" y="105728"/>
                    <a:pt x="28575" y="112395"/>
                    <a:pt x="28575" y="120015"/>
                  </a:cubicBezTo>
                  <a:cubicBezTo>
                    <a:pt x="28575" y="127635"/>
                    <a:pt x="25718" y="135255"/>
                    <a:pt x="20003" y="140018"/>
                  </a:cubicBezTo>
                  <a:cubicBezTo>
                    <a:pt x="12382" y="147638"/>
                    <a:pt x="12382" y="159068"/>
                    <a:pt x="20003" y="166688"/>
                  </a:cubicBezTo>
                  <a:cubicBezTo>
                    <a:pt x="23813" y="170498"/>
                    <a:pt x="28575" y="172403"/>
                    <a:pt x="33338" y="172403"/>
                  </a:cubicBezTo>
                  <a:cubicBezTo>
                    <a:pt x="38100" y="172403"/>
                    <a:pt x="42863" y="170498"/>
                    <a:pt x="46673" y="166688"/>
                  </a:cubicBezTo>
                  <a:cubicBezTo>
                    <a:pt x="59055" y="154305"/>
                    <a:pt x="66675" y="137160"/>
                    <a:pt x="66675" y="119063"/>
                  </a:cubicBezTo>
                  <a:cubicBezTo>
                    <a:pt x="66675" y="100965"/>
                    <a:pt x="60007" y="84772"/>
                    <a:pt x="46673" y="72390"/>
                  </a:cubicBezTo>
                  <a:cubicBezTo>
                    <a:pt x="46673" y="72390"/>
                    <a:pt x="46673" y="72390"/>
                    <a:pt x="46673" y="72390"/>
                  </a:cubicBezTo>
                  <a:cubicBezTo>
                    <a:pt x="35243" y="60960"/>
                    <a:pt x="35243" y="42862"/>
                    <a:pt x="46673" y="32385"/>
                  </a:cubicBezTo>
                  <a:cubicBezTo>
                    <a:pt x="54293" y="24765"/>
                    <a:pt x="54293" y="13335"/>
                    <a:pt x="46673" y="5715"/>
                  </a:cubicBezTo>
                  <a:cubicBezTo>
                    <a:pt x="39053" y="-1905"/>
                    <a:pt x="27623" y="-1905"/>
                    <a:pt x="20003" y="5715"/>
                  </a:cubicBezTo>
                  <a:cubicBezTo>
                    <a:pt x="-6668" y="31433"/>
                    <a:pt x="-6668" y="74295"/>
                    <a:pt x="20003" y="100013"/>
                  </a:cubicBezTo>
                  <a:cubicBezTo>
                    <a:pt x="20003" y="100013"/>
                    <a:pt x="20003" y="100013"/>
                    <a:pt x="20003" y="100013"/>
                  </a:cubicBezTo>
                  <a:close/>
                </a:path>
              </a:pathLst>
            </a:custGeom>
            <a:solidFill>
              <a:srgbClr val="196F3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+mj-lt"/>
                <a:cs typeface="+mj-lt"/>
              </a:endParaRPr>
            </a:p>
          </p:txBody>
        </p:sp>
        <p:sp>
          <p:nvSpPr>
            <p:cNvPr id="75" name="Freeform: Shape 74"/>
            <p:cNvSpPr/>
            <p:nvPr/>
          </p:nvSpPr>
          <p:spPr>
            <a:xfrm>
              <a:off x="4866233" y="1771111"/>
              <a:ext cx="65960" cy="172402"/>
            </a:xfrm>
            <a:custGeom>
              <a:avLst/>
              <a:gdLst>
                <a:gd name="connsiteX0" fmla="*/ 20002 w 65960"/>
                <a:gd name="connsiteY0" fmla="*/ 100012 h 172402"/>
                <a:gd name="connsiteX1" fmla="*/ 20002 w 65960"/>
                <a:gd name="connsiteY1" fmla="*/ 140018 h 172402"/>
                <a:gd name="connsiteX2" fmla="*/ 20002 w 65960"/>
                <a:gd name="connsiteY2" fmla="*/ 166687 h 172402"/>
                <a:gd name="connsiteX3" fmla="*/ 33338 w 65960"/>
                <a:gd name="connsiteY3" fmla="*/ 172403 h 172402"/>
                <a:gd name="connsiteX4" fmla="*/ 46672 w 65960"/>
                <a:gd name="connsiteY4" fmla="*/ 166687 h 172402"/>
                <a:gd name="connsiteX5" fmla="*/ 46672 w 65960"/>
                <a:gd name="connsiteY5" fmla="*/ 72390 h 172402"/>
                <a:gd name="connsiteX6" fmla="*/ 46672 w 65960"/>
                <a:gd name="connsiteY6" fmla="*/ 72390 h 172402"/>
                <a:gd name="connsiteX7" fmla="*/ 38100 w 65960"/>
                <a:gd name="connsiteY7" fmla="*/ 52387 h 172402"/>
                <a:gd name="connsiteX8" fmla="*/ 46672 w 65960"/>
                <a:gd name="connsiteY8" fmla="*/ 32385 h 172402"/>
                <a:gd name="connsiteX9" fmla="*/ 46672 w 65960"/>
                <a:gd name="connsiteY9" fmla="*/ 5715 h 172402"/>
                <a:gd name="connsiteX10" fmla="*/ 20002 w 65960"/>
                <a:gd name="connsiteY10" fmla="*/ 5715 h 172402"/>
                <a:gd name="connsiteX11" fmla="*/ 0 w 65960"/>
                <a:gd name="connsiteY11" fmla="*/ 53340 h 172402"/>
                <a:gd name="connsiteX12" fmla="*/ 20002 w 65960"/>
                <a:gd name="connsiteY12" fmla="*/ 100012 h 172402"/>
                <a:gd name="connsiteX13" fmla="*/ 20002 w 65960"/>
                <a:gd name="connsiteY13" fmla="*/ 100012 h 172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5960" h="172402">
                  <a:moveTo>
                    <a:pt x="20002" y="100012"/>
                  </a:moveTo>
                  <a:cubicBezTo>
                    <a:pt x="31432" y="111443"/>
                    <a:pt x="31432" y="129540"/>
                    <a:pt x="20002" y="140018"/>
                  </a:cubicBezTo>
                  <a:cubicBezTo>
                    <a:pt x="12382" y="147637"/>
                    <a:pt x="12382" y="159068"/>
                    <a:pt x="20002" y="166687"/>
                  </a:cubicBezTo>
                  <a:cubicBezTo>
                    <a:pt x="23813" y="170498"/>
                    <a:pt x="28575" y="172403"/>
                    <a:pt x="33338" y="172403"/>
                  </a:cubicBezTo>
                  <a:cubicBezTo>
                    <a:pt x="38100" y="172403"/>
                    <a:pt x="42863" y="170498"/>
                    <a:pt x="46672" y="166687"/>
                  </a:cubicBezTo>
                  <a:cubicBezTo>
                    <a:pt x="72390" y="140970"/>
                    <a:pt x="72390" y="98108"/>
                    <a:pt x="46672" y="72390"/>
                  </a:cubicBezTo>
                  <a:cubicBezTo>
                    <a:pt x="46672" y="72390"/>
                    <a:pt x="46672" y="72390"/>
                    <a:pt x="46672" y="72390"/>
                  </a:cubicBezTo>
                  <a:cubicBezTo>
                    <a:pt x="40957" y="66675"/>
                    <a:pt x="38100" y="60008"/>
                    <a:pt x="38100" y="52387"/>
                  </a:cubicBezTo>
                  <a:cubicBezTo>
                    <a:pt x="38100" y="44768"/>
                    <a:pt x="40957" y="37148"/>
                    <a:pt x="46672" y="32385"/>
                  </a:cubicBezTo>
                  <a:cubicBezTo>
                    <a:pt x="54293" y="24765"/>
                    <a:pt x="54293" y="13335"/>
                    <a:pt x="46672" y="5715"/>
                  </a:cubicBezTo>
                  <a:cubicBezTo>
                    <a:pt x="39052" y="-1905"/>
                    <a:pt x="27622" y="-1905"/>
                    <a:pt x="20002" y="5715"/>
                  </a:cubicBezTo>
                  <a:cubicBezTo>
                    <a:pt x="7620" y="18097"/>
                    <a:pt x="0" y="35243"/>
                    <a:pt x="0" y="53340"/>
                  </a:cubicBezTo>
                  <a:cubicBezTo>
                    <a:pt x="952" y="71437"/>
                    <a:pt x="7620" y="87630"/>
                    <a:pt x="20002" y="100012"/>
                  </a:cubicBezTo>
                  <a:cubicBezTo>
                    <a:pt x="20002" y="100012"/>
                    <a:pt x="20002" y="100012"/>
                    <a:pt x="20002" y="100012"/>
                  </a:cubicBezTo>
                  <a:close/>
                </a:path>
              </a:pathLst>
            </a:custGeom>
            <a:solidFill>
              <a:srgbClr val="196F3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+mj-lt"/>
                <a:cs typeface="+mj-lt"/>
              </a:endParaRPr>
            </a:p>
          </p:txBody>
        </p:sp>
        <p:sp>
          <p:nvSpPr>
            <p:cNvPr id="77" name="Freeform: Shape 76"/>
            <p:cNvSpPr/>
            <p:nvPr/>
          </p:nvSpPr>
          <p:spPr>
            <a:xfrm>
              <a:off x="4667161" y="1770158"/>
              <a:ext cx="66674" cy="173354"/>
            </a:xfrm>
            <a:custGeom>
              <a:avLst/>
              <a:gdLst>
                <a:gd name="connsiteX0" fmla="*/ 20002 w 66674"/>
                <a:gd name="connsiteY0" fmla="*/ 100965 h 173354"/>
                <a:gd name="connsiteX1" fmla="*/ 28575 w 66674"/>
                <a:gd name="connsiteY1" fmla="*/ 120967 h 173354"/>
                <a:gd name="connsiteX2" fmla="*/ 20002 w 66674"/>
                <a:gd name="connsiteY2" fmla="*/ 140970 h 173354"/>
                <a:gd name="connsiteX3" fmla="*/ 20002 w 66674"/>
                <a:gd name="connsiteY3" fmla="*/ 167640 h 173354"/>
                <a:gd name="connsiteX4" fmla="*/ 33337 w 66674"/>
                <a:gd name="connsiteY4" fmla="*/ 173355 h 173354"/>
                <a:gd name="connsiteX5" fmla="*/ 46673 w 66674"/>
                <a:gd name="connsiteY5" fmla="*/ 167640 h 173354"/>
                <a:gd name="connsiteX6" fmla="*/ 66675 w 66674"/>
                <a:gd name="connsiteY6" fmla="*/ 120015 h 173354"/>
                <a:gd name="connsiteX7" fmla="*/ 46673 w 66674"/>
                <a:gd name="connsiteY7" fmla="*/ 72390 h 173354"/>
                <a:gd name="connsiteX8" fmla="*/ 46673 w 66674"/>
                <a:gd name="connsiteY8" fmla="*/ 72390 h 173354"/>
                <a:gd name="connsiteX9" fmla="*/ 46673 w 66674"/>
                <a:gd name="connsiteY9" fmla="*/ 32385 h 173354"/>
                <a:gd name="connsiteX10" fmla="*/ 46673 w 66674"/>
                <a:gd name="connsiteY10" fmla="*/ 5715 h 173354"/>
                <a:gd name="connsiteX11" fmla="*/ 20002 w 66674"/>
                <a:gd name="connsiteY11" fmla="*/ 5715 h 173354"/>
                <a:gd name="connsiteX12" fmla="*/ 20002 w 66674"/>
                <a:gd name="connsiteY12" fmla="*/ 100965 h 173354"/>
                <a:gd name="connsiteX13" fmla="*/ 20002 w 66674"/>
                <a:gd name="connsiteY13" fmla="*/ 100965 h 1733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6674" h="173354">
                  <a:moveTo>
                    <a:pt x="20002" y="100965"/>
                  </a:moveTo>
                  <a:cubicBezTo>
                    <a:pt x="25717" y="106680"/>
                    <a:pt x="28575" y="113348"/>
                    <a:pt x="28575" y="120967"/>
                  </a:cubicBezTo>
                  <a:cubicBezTo>
                    <a:pt x="28575" y="128588"/>
                    <a:pt x="25717" y="136208"/>
                    <a:pt x="20002" y="140970"/>
                  </a:cubicBezTo>
                  <a:cubicBezTo>
                    <a:pt x="12383" y="148590"/>
                    <a:pt x="12383" y="160020"/>
                    <a:pt x="20002" y="167640"/>
                  </a:cubicBezTo>
                  <a:cubicBezTo>
                    <a:pt x="23812" y="171450"/>
                    <a:pt x="28575" y="173355"/>
                    <a:pt x="33337" y="173355"/>
                  </a:cubicBezTo>
                  <a:cubicBezTo>
                    <a:pt x="38100" y="173355"/>
                    <a:pt x="42862" y="171450"/>
                    <a:pt x="46673" y="167640"/>
                  </a:cubicBezTo>
                  <a:cubicBezTo>
                    <a:pt x="59055" y="155258"/>
                    <a:pt x="66675" y="138113"/>
                    <a:pt x="66675" y="120015"/>
                  </a:cubicBezTo>
                  <a:cubicBezTo>
                    <a:pt x="66675" y="101917"/>
                    <a:pt x="60007" y="85725"/>
                    <a:pt x="46673" y="72390"/>
                  </a:cubicBezTo>
                  <a:lnTo>
                    <a:pt x="46673" y="72390"/>
                  </a:lnTo>
                  <a:cubicBezTo>
                    <a:pt x="35243" y="60960"/>
                    <a:pt x="35243" y="42863"/>
                    <a:pt x="46673" y="32385"/>
                  </a:cubicBezTo>
                  <a:cubicBezTo>
                    <a:pt x="54293" y="24765"/>
                    <a:pt x="54293" y="13335"/>
                    <a:pt x="46673" y="5715"/>
                  </a:cubicBezTo>
                  <a:cubicBezTo>
                    <a:pt x="39052" y="-1905"/>
                    <a:pt x="27623" y="-1905"/>
                    <a:pt x="20002" y="5715"/>
                  </a:cubicBezTo>
                  <a:cubicBezTo>
                    <a:pt x="-6667" y="33338"/>
                    <a:pt x="-6667" y="75248"/>
                    <a:pt x="20002" y="100965"/>
                  </a:cubicBezTo>
                  <a:cubicBezTo>
                    <a:pt x="20002" y="100965"/>
                    <a:pt x="20002" y="100965"/>
                    <a:pt x="20002" y="100965"/>
                  </a:cubicBezTo>
                  <a:close/>
                </a:path>
              </a:pathLst>
            </a:custGeom>
            <a:solidFill>
              <a:srgbClr val="196F3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+mj-lt"/>
                <a:cs typeface="+mj-lt"/>
              </a:endParaRPr>
            </a:p>
          </p:txBody>
        </p:sp>
        <p:grpSp>
          <p:nvGrpSpPr>
            <p:cNvPr id="78" name="Group 77"/>
            <p:cNvGrpSpPr/>
            <p:nvPr/>
          </p:nvGrpSpPr>
          <p:grpSpPr>
            <a:xfrm>
              <a:off x="4592439" y="1865785"/>
              <a:ext cx="398125" cy="398125"/>
              <a:chOff x="4512046" y="2367396"/>
              <a:chExt cx="398125" cy="398125"/>
            </a:xfrm>
          </p:grpSpPr>
          <p:sp>
            <p:nvSpPr>
              <p:cNvPr id="79" name="Rectangle 78"/>
              <p:cNvSpPr/>
              <p:nvPr/>
            </p:nvSpPr>
            <p:spPr>
              <a:xfrm>
                <a:off x="4674394" y="2405694"/>
                <a:ext cx="66676" cy="6842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+mj-lt"/>
                </a:endParaRPr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4598195" y="2455192"/>
                <a:ext cx="226288" cy="276101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+mj-lt"/>
                </a:endParaRPr>
              </a:p>
            </p:txBody>
          </p:sp>
          <p:pic>
            <p:nvPicPr>
              <p:cNvPr id="81" name="Graphic 80" descr="Garbage with solid fill"/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4512046" y="2367396"/>
                <a:ext cx="398125" cy="398125"/>
              </a:xfrm>
              <a:prstGeom prst="rect">
                <a:avLst/>
              </a:prstGeom>
            </p:spPr>
          </p:pic>
        </p:grpSp>
      </p:grpSp>
      <p:sp>
        <p:nvSpPr>
          <p:cNvPr id="169" name="Google Shape;898;p88"/>
          <p:cNvSpPr txBox="1"/>
          <p:nvPr/>
        </p:nvSpPr>
        <p:spPr>
          <a:xfrm>
            <a:off x="3209925" y="2675255"/>
            <a:ext cx="832485" cy="230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Dirty Data</a:t>
            </a:r>
            <a:endParaRPr lang="en-US" sz="800" b="1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sp>
        <p:nvSpPr>
          <p:cNvPr id="177" name="Google Shape;898;p88"/>
          <p:cNvSpPr txBox="1"/>
          <p:nvPr/>
        </p:nvSpPr>
        <p:spPr>
          <a:xfrm>
            <a:off x="607189" y="882664"/>
            <a:ext cx="5121528" cy="195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Models require very specific data, in a very specific way.</a:t>
            </a:r>
            <a:endParaRPr lang="en-US" sz="10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</p:spTree>
  </p:cSld>
  <p:clrMapOvr>
    <a:masterClrMapping/>
  </p:clrMapOvr>
  <p:transition spd="med">
    <p:fade/>
  </p:transition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93100" y="420575"/>
            <a:ext cx="8181300" cy="502800"/>
          </a:xfrm>
        </p:spPr>
        <p:txBody>
          <a:bodyPr/>
          <a:lstStyle/>
          <a:p>
            <a:r>
              <a:rPr lang="en-US" dirty="0"/>
              <a:t>Data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7331103" y="141172"/>
            <a:ext cx="914400" cy="914400"/>
            <a:chOff x="7331103" y="141172"/>
            <a:chExt cx="914400" cy="914400"/>
          </a:xfrm>
        </p:grpSpPr>
        <p:grpSp>
          <p:nvGrpSpPr>
            <p:cNvPr id="28" name="Group 27"/>
            <p:cNvGrpSpPr/>
            <p:nvPr/>
          </p:nvGrpSpPr>
          <p:grpSpPr>
            <a:xfrm>
              <a:off x="7331103" y="141172"/>
              <a:ext cx="914400" cy="914400"/>
              <a:chOff x="2941984" y="2188023"/>
              <a:chExt cx="1695840" cy="1816343"/>
            </a:xfrm>
          </p:grpSpPr>
          <p:grpSp>
            <p:nvGrpSpPr>
              <p:cNvPr id="29" name="Group 28"/>
              <p:cNvGrpSpPr/>
              <p:nvPr/>
            </p:nvGrpSpPr>
            <p:grpSpPr>
              <a:xfrm>
                <a:off x="3744185" y="3138427"/>
                <a:ext cx="58419" cy="768220"/>
                <a:chOff x="1190898" y="3138427"/>
                <a:chExt cx="58419" cy="768220"/>
              </a:xfrm>
            </p:grpSpPr>
            <p:cxnSp>
              <p:nvCxnSpPr>
                <p:cNvPr id="44" name="Connector: Curved 43"/>
                <p:cNvCxnSpPr>
                  <a:stCxn id="34" idx="1"/>
                  <a:endCxn id="35" idx="1"/>
                </p:cNvCxnSpPr>
                <p:nvPr/>
              </p:nvCxnSpPr>
              <p:spPr>
                <a:xfrm rot="10800000">
                  <a:off x="1190898" y="3138427"/>
                  <a:ext cx="12700" cy="768220"/>
                </a:xfrm>
                <a:prstGeom prst="curvedConnector3">
                  <a:avLst>
                    <a:gd name="adj1" fmla="val 2950000"/>
                  </a:avLst>
                </a:prstGeom>
                <a:ln w="19050">
                  <a:solidFill>
                    <a:schemeClr val="accent5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Connector: Curved 44"/>
                <p:cNvCxnSpPr>
                  <a:stCxn id="35" idx="3"/>
                  <a:endCxn id="34" idx="3"/>
                </p:cNvCxnSpPr>
                <p:nvPr/>
              </p:nvCxnSpPr>
              <p:spPr>
                <a:xfrm>
                  <a:off x="1236617" y="3138427"/>
                  <a:ext cx="12700" cy="768220"/>
                </a:xfrm>
                <a:prstGeom prst="curvedConnector3">
                  <a:avLst>
                    <a:gd name="adj1" fmla="val 3000000"/>
                  </a:avLst>
                </a:prstGeom>
                <a:ln w="19050">
                  <a:solidFill>
                    <a:schemeClr val="accent5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0" name="Group 29"/>
              <p:cNvGrpSpPr/>
              <p:nvPr/>
            </p:nvGrpSpPr>
            <p:grpSpPr>
              <a:xfrm>
                <a:off x="3744185" y="2188023"/>
                <a:ext cx="58419" cy="1816343"/>
                <a:chOff x="7482841" y="2111311"/>
                <a:chExt cx="58419" cy="1816343"/>
              </a:xfrm>
            </p:grpSpPr>
            <p:cxnSp>
              <p:nvCxnSpPr>
                <p:cNvPr id="40" name="Connector: Curved 39"/>
                <p:cNvCxnSpPr>
                  <a:stCxn id="42" idx="1"/>
                  <a:endCxn id="43" idx="1"/>
                </p:cNvCxnSpPr>
                <p:nvPr/>
              </p:nvCxnSpPr>
              <p:spPr>
                <a:xfrm rot="10800000">
                  <a:off x="7482841" y="2209031"/>
                  <a:ext cx="12700" cy="1620905"/>
                </a:xfrm>
                <a:prstGeom prst="curvedConnector3">
                  <a:avLst>
                    <a:gd name="adj1" fmla="val 5850000"/>
                  </a:avLst>
                </a:prstGeom>
                <a:ln w="19050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nector: Curved 40"/>
                <p:cNvCxnSpPr>
                  <a:stCxn id="43" idx="3"/>
                  <a:endCxn id="42" idx="3"/>
                </p:cNvCxnSpPr>
                <p:nvPr/>
              </p:nvCxnSpPr>
              <p:spPr>
                <a:xfrm>
                  <a:off x="7528560" y="2209030"/>
                  <a:ext cx="12700" cy="1620905"/>
                </a:xfrm>
                <a:prstGeom prst="curvedConnector3">
                  <a:avLst>
                    <a:gd name="adj1" fmla="val 6300000"/>
                  </a:avLst>
                </a:prstGeom>
                <a:ln w="19050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2" name="Google Shape;898;p88"/>
                <p:cNvSpPr txBox="1"/>
                <p:nvPr/>
              </p:nvSpPr>
              <p:spPr>
                <a:xfrm>
                  <a:off x="7482841" y="3732216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  <p:sp>
              <p:nvSpPr>
                <p:cNvPr id="43" name="Google Shape;898;p88"/>
                <p:cNvSpPr txBox="1"/>
                <p:nvPr/>
              </p:nvSpPr>
              <p:spPr>
                <a:xfrm>
                  <a:off x="7482841" y="2111311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</p:grpSp>
          <p:sp>
            <p:nvSpPr>
              <p:cNvPr id="31" name="Oval 30"/>
              <p:cNvSpPr/>
              <p:nvPr/>
            </p:nvSpPr>
            <p:spPr>
              <a:xfrm>
                <a:off x="2941984" y="2188023"/>
                <a:ext cx="1695840" cy="1807446"/>
              </a:xfrm>
              <a:prstGeom prst="ellipse">
                <a:avLst/>
              </a:prstGeom>
              <a:solidFill>
                <a:schemeClr val="bg1">
                  <a:alpha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+mj-lt"/>
                </a:endParaRPr>
              </a:p>
            </p:txBody>
          </p:sp>
          <p:grpSp>
            <p:nvGrpSpPr>
              <p:cNvPr id="32" name="Group 31"/>
              <p:cNvGrpSpPr/>
              <p:nvPr/>
            </p:nvGrpSpPr>
            <p:grpSpPr>
              <a:xfrm>
                <a:off x="3744185" y="2692608"/>
                <a:ext cx="58419" cy="1311758"/>
                <a:chOff x="5889186" y="1248788"/>
                <a:chExt cx="58419" cy="1311758"/>
              </a:xfrm>
            </p:grpSpPr>
            <p:cxnSp>
              <p:nvCxnSpPr>
                <p:cNvPr id="36" name="Connector: Curved 35"/>
                <p:cNvCxnSpPr>
                  <a:stCxn id="38" idx="1"/>
                  <a:endCxn id="39" idx="1"/>
                </p:cNvCxnSpPr>
                <p:nvPr/>
              </p:nvCxnSpPr>
              <p:spPr>
                <a:xfrm rot="10800000">
                  <a:off x="5889186" y="1346507"/>
                  <a:ext cx="12700" cy="1116320"/>
                </a:xfrm>
                <a:prstGeom prst="curvedConnector3">
                  <a:avLst>
                    <a:gd name="adj1" fmla="val 4300000"/>
                  </a:avLst>
                </a:prstGeom>
                <a:ln w="19050">
                  <a:solidFill>
                    <a:schemeClr val="accent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Connector: Curved 36"/>
                <p:cNvCxnSpPr>
                  <a:stCxn id="39" idx="3"/>
                  <a:endCxn id="38" idx="3"/>
                </p:cNvCxnSpPr>
                <p:nvPr/>
              </p:nvCxnSpPr>
              <p:spPr>
                <a:xfrm>
                  <a:off x="5934905" y="1346507"/>
                  <a:ext cx="12700" cy="1116320"/>
                </a:xfrm>
                <a:prstGeom prst="curvedConnector3">
                  <a:avLst>
                    <a:gd name="adj1" fmla="val 4300000"/>
                  </a:avLst>
                </a:prstGeom>
                <a:ln w="19050">
                  <a:solidFill>
                    <a:schemeClr val="accent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8" name="Google Shape;898;p88"/>
                <p:cNvSpPr txBox="1"/>
                <p:nvPr/>
              </p:nvSpPr>
              <p:spPr>
                <a:xfrm>
                  <a:off x="5889186" y="2365108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  <p:sp>
              <p:nvSpPr>
                <p:cNvPr id="39" name="Google Shape;898;p88"/>
                <p:cNvSpPr txBox="1"/>
                <p:nvPr/>
              </p:nvSpPr>
              <p:spPr>
                <a:xfrm>
                  <a:off x="5889186" y="1248788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</p:grpSp>
          <p:grpSp>
            <p:nvGrpSpPr>
              <p:cNvPr id="33" name="Group 32"/>
              <p:cNvGrpSpPr/>
              <p:nvPr/>
            </p:nvGrpSpPr>
            <p:grpSpPr>
              <a:xfrm>
                <a:off x="3744185" y="3040708"/>
                <a:ext cx="45719" cy="963658"/>
                <a:chOff x="5501641" y="2963996"/>
                <a:chExt cx="45719" cy="963658"/>
              </a:xfrm>
            </p:grpSpPr>
            <p:sp>
              <p:nvSpPr>
                <p:cNvPr id="34" name="Google Shape;898;p88"/>
                <p:cNvSpPr txBox="1"/>
                <p:nvPr/>
              </p:nvSpPr>
              <p:spPr>
                <a:xfrm>
                  <a:off x="5501641" y="3732216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  <p:sp>
              <p:nvSpPr>
                <p:cNvPr id="35" name="Google Shape;898;p88"/>
                <p:cNvSpPr txBox="1"/>
                <p:nvPr/>
              </p:nvSpPr>
              <p:spPr>
                <a:xfrm>
                  <a:off x="5501641" y="2963996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</p:grpSp>
        </p:grpSp>
        <p:sp>
          <p:nvSpPr>
            <p:cNvPr id="46" name="Google Shape;898;p88"/>
            <p:cNvSpPr txBox="1"/>
            <p:nvPr/>
          </p:nvSpPr>
          <p:spPr>
            <a:xfrm>
              <a:off x="7436418" y="497552"/>
              <a:ext cx="668161" cy="1069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4" tIns="9144" rIns="9144" bIns="9144" anchor="t" anchorCtr="0">
              <a:spAutoFit/>
            </a:bodyPr>
            <a:lstStyle/>
            <a:p>
              <a:pPr marR="0" lvl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500" b="1" dirty="0">
                  <a:solidFill>
                    <a:schemeClr val="accent1"/>
                  </a:solidFill>
                  <a:latin typeface="+mj-lt"/>
                  <a:ea typeface="Montserrat"/>
                  <a:cs typeface="+mj-lt"/>
                  <a:sym typeface="Montserrat"/>
                </a:rPr>
                <a:t>Serve</a:t>
              </a:r>
              <a:endParaRPr lang="en-US" sz="500" b="1" dirty="0">
                <a:solidFill>
                  <a:schemeClr val="accent1"/>
                </a:solidFill>
                <a:latin typeface="+mj-lt"/>
                <a:ea typeface="Montserrat"/>
                <a:cs typeface="+mj-lt"/>
                <a:sym typeface="Montserrat"/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 rot="0">
            <a:off x="3081655" y="1749425"/>
            <a:ext cx="972820" cy="994410"/>
            <a:chOff x="4054846" y="1382929"/>
            <a:chExt cx="935718" cy="956621"/>
          </a:xfrm>
        </p:grpSpPr>
        <p:pic>
          <p:nvPicPr>
            <p:cNvPr id="63" name="Graphic 62" descr="Table with solid fill"/>
            <p:cNvPicPr>
              <a:picLocks noChangeAspect="1"/>
            </p:cNvPicPr>
            <p:nvPr/>
          </p:nvPicPr>
          <p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p:blipFill>
          <p:spPr>
            <a:xfrm>
              <a:off x="4054846" y="1425150"/>
              <a:ext cx="914400" cy="914400"/>
            </a:xfrm>
            <a:prstGeom prst="rect">
              <a:avLst/>
            </a:prstGeom>
          </p:spPr>
        </p:pic>
        <p:sp>
          <p:nvSpPr>
            <p:cNvPr id="64" name="Freeform: Shape 63"/>
            <p:cNvSpPr/>
            <p:nvPr/>
          </p:nvSpPr>
          <p:spPr>
            <a:xfrm>
              <a:off x="4193241" y="1459651"/>
              <a:ext cx="46065" cy="153442"/>
            </a:xfrm>
            <a:custGeom>
              <a:avLst/>
              <a:gdLst>
                <a:gd name="connsiteX0" fmla="*/ 16432 w 46065"/>
                <a:gd name="connsiteY0" fmla="*/ 137309 h 153442"/>
                <a:gd name="connsiteX1" fmla="*/ 15857 w 46065"/>
                <a:gd name="connsiteY1" fmla="*/ 149945 h 153442"/>
                <a:gd name="connsiteX2" fmla="*/ 16432 w 46065"/>
                <a:gd name="connsiteY2" fmla="*/ 150520 h 153442"/>
                <a:gd name="connsiteX3" fmla="*/ 29026 w 46065"/>
                <a:gd name="connsiteY3" fmla="*/ 151128 h 153442"/>
                <a:gd name="connsiteX4" fmla="*/ 29634 w 46065"/>
                <a:gd name="connsiteY4" fmla="*/ 150520 h 153442"/>
                <a:gd name="connsiteX5" fmla="*/ 29634 w 46065"/>
                <a:gd name="connsiteY5" fmla="*/ 69663 h 153442"/>
                <a:gd name="connsiteX6" fmla="*/ 18280 w 46065"/>
                <a:gd name="connsiteY6" fmla="*/ 41754 h 153442"/>
                <a:gd name="connsiteX7" fmla="*/ 29634 w 46065"/>
                <a:gd name="connsiteY7" fmla="*/ 16180 h 153442"/>
                <a:gd name="connsiteX8" fmla="*/ 30099 w 46065"/>
                <a:gd name="connsiteY8" fmla="*/ 2973 h 153442"/>
                <a:gd name="connsiteX9" fmla="*/ 16893 w 46065"/>
                <a:gd name="connsiteY9" fmla="*/ 2508 h 153442"/>
                <a:gd name="connsiteX10" fmla="*/ 16432 w 46065"/>
                <a:gd name="connsiteY10" fmla="*/ 2969 h 153442"/>
                <a:gd name="connsiteX11" fmla="*/ 16432 w 46065"/>
                <a:gd name="connsiteY11" fmla="*/ 83826 h 153442"/>
                <a:gd name="connsiteX12" fmla="*/ 16432 w 46065"/>
                <a:gd name="connsiteY12" fmla="*/ 137309 h 153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6065" h="153442">
                  <a:moveTo>
                    <a:pt x="16432" y="137309"/>
                  </a:moveTo>
                  <a:cubicBezTo>
                    <a:pt x="12784" y="140639"/>
                    <a:pt x="12526" y="146297"/>
                    <a:pt x="15857" y="149945"/>
                  </a:cubicBezTo>
                  <a:cubicBezTo>
                    <a:pt x="16040" y="150145"/>
                    <a:pt x="16232" y="150337"/>
                    <a:pt x="16432" y="150520"/>
                  </a:cubicBezTo>
                  <a:cubicBezTo>
                    <a:pt x="19742" y="154166"/>
                    <a:pt x="25380" y="154438"/>
                    <a:pt x="29026" y="151128"/>
                  </a:cubicBezTo>
                  <a:cubicBezTo>
                    <a:pt x="29238" y="150936"/>
                    <a:pt x="29441" y="150733"/>
                    <a:pt x="29634" y="150520"/>
                  </a:cubicBezTo>
                  <a:cubicBezTo>
                    <a:pt x="51543" y="128020"/>
                    <a:pt x="51543" y="92163"/>
                    <a:pt x="29634" y="69663"/>
                  </a:cubicBezTo>
                  <a:cubicBezTo>
                    <a:pt x="22218" y="62286"/>
                    <a:pt x="18120" y="52213"/>
                    <a:pt x="18280" y="41754"/>
                  </a:cubicBezTo>
                  <a:cubicBezTo>
                    <a:pt x="18408" y="32036"/>
                    <a:pt x="22511" y="22793"/>
                    <a:pt x="29634" y="16180"/>
                  </a:cubicBezTo>
                  <a:cubicBezTo>
                    <a:pt x="33409" y="12661"/>
                    <a:pt x="33617" y="6749"/>
                    <a:pt x="30099" y="2973"/>
                  </a:cubicBezTo>
                  <a:cubicBezTo>
                    <a:pt x="26581" y="-801"/>
                    <a:pt x="20668" y="-1010"/>
                    <a:pt x="16893" y="2508"/>
                  </a:cubicBezTo>
                  <a:cubicBezTo>
                    <a:pt x="16734" y="2656"/>
                    <a:pt x="16581" y="2810"/>
                    <a:pt x="16432" y="2969"/>
                  </a:cubicBezTo>
                  <a:cubicBezTo>
                    <a:pt x="-5477" y="25469"/>
                    <a:pt x="-5477" y="61326"/>
                    <a:pt x="16432" y="83826"/>
                  </a:cubicBezTo>
                  <a:cubicBezTo>
                    <a:pt x="30607" y="98836"/>
                    <a:pt x="30607" y="122300"/>
                    <a:pt x="16432" y="137309"/>
                  </a:cubicBezTo>
                  <a:close/>
                </a:path>
              </a:pathLst>
            </a:custGeom>
            <a:solidFill>
              <a:srgbClr val="196F3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+mj-lt"/>
                <a:cs typeface="+mj-lt"/>
              </a:endParaRPr>
            </a:p>
          </p:txBody>
        </p:sp>
        <p:sp>
          <p:nvSpPr>
            <p:cNvPr id="65" name="Freeform: Shape 64"/>
            <p:cNvSpPr/>
            <p:nvPr/>
          </p:nvSpPr>
          <p:spPr>
            <a:xfrm>
              <a:off x="4290053" y="1402501"/>
              <a:ext cx="46065" cy="153443"/>
            </a:xfrm>
            <a:custGeom>
              <a:avLst/>
              <a:gdLst>
                <a:gd name="connsiteX0" fmla="*/ 16432 w 46065"/>
                <a:gd name="connsiteY0" fmla="*/ 137309 h 153443"/>
                <a:gd name="connsiteX1" fmla="*/ 15857 w 46065"/>
                <a:gd name="connsiteY1" fmla="*/ 149945 h 153443"/>
                <a:gd name="connsiteX2" fmla="*/ 16432 w 46065"/>
                <a:gd name="connsiteY2" fmla="*/ 150521 h 153443"/>
                <a:gd name="connsiteX3" fmla="*/ 29026 w 46065"/>
                <a:gd name="connsiteY3" fmla="*/ 151128 h 153443"/>
                <a:gd name="connsiteX4" fmla="*/ 29634 w 46065"/>
                <a:gd name="connsiteY4" fmla="*/ 150521 h 153443"/>
                <a:gd name="connsiteX5" fmla="*/ 29634 w 46065"/>
                <a:gd name="connsiteY5" fmla="*/ 69663 h 153443"/>
                <a:gd name="connsiteX6" fmla="*/ 18280 w 46065"/>
                <a:gd name="connsiteY6" fmla="*/ 41755 h 153443"/>
                <a:gd name="connsiteX7" fmla="*/ 29634 w 46065"/>
                <a:gd name="connsiteY7" fmla="*/ 16180 h 153443"/>
                <a:gd name="connsiteX8" fmla="*/ 30099 w 46065"/>
                <a:gd name="connsiteY8" fmla="*/ 2974 h 153443"/>
                <a:gd name="connsiteX9" fmla="*/ 16893 w 46065"/>
                <a:gd name="connsiteY9" fmla="*/ 2508 h 153443"/>
                <a:gd name="connsiteX10" fmla="*/ 16432 w 46065"/>
                <a:gd name="connsiteY10" fmla="*/ 2969 h 153443"/>
                <a:gd name="connsiteX11" fmla="*/ 16432 w 46065"/>
                <a:gd name="connsiteY11" fmla="*/ 83827 h 153443"/>
                <a:gd name="connsiteX12" fmla="*/ 16432 w 46065"/>
                <a:gd name="connsiteY12" fmla="*/ 137309 h 153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6065" h="153443">
                  <a:moveTo>
                    <a:pt x="16432" y="137309"/>
                  </a:moveTo>
                  <a:cubicBezTo>
                    <a:pt x="12784" y="140639"/>
                    <a:pt x="12526" y="146297"/>
                    <a:pt x="15857" y="149945"/>
                  </a:cubicBezTo>
                  <a:cubicBezTo>
                    <a:pt x="16040" y="150145"/>
                    <a:pt x="16232" y="150338"/>
                    <a:pt x="16432" y="150521"/>
                  </a:cubicBezTo>
                  <a:cubicBezTo>
                    <a:pt x="19742" y="154166"/>
                    <a:pt x="25380" y="154438"/>
                    <a:pt x="29026" y="151128"/>
                  </a:cubicBezTo>
                  <a:cubicBezTo>
                    <a:pt x="29238" y="150936"/>
                    <a:pt x="29441" y="150733"/>
                    <a:pt x="29634" y="150521"/>
                  </a:cubicBezTo>
                  <a:cubicBezTo>
                    <a:pt x="51543" y="128021"/>
                    <a:pt x="51543" y="92163"/>
                    <a:pt x="29634" y="69663"/>
                  </a:cubicBezTo>
                  <a:cubicBezTo>
                    <a:pt x="22218" y="62287"/>
                    <a:pt x="18120" y="52213"/>
                    <a:pt x="18280" y="41755"/>
                  </a:cubicBezTo>
                  <a:cubicBezTo>
                    <a:pt x="18408" y="32035"/>
                    <a:pt x="22511" y="22793"/>
                    <a:pt x="29634" y="16180"/>
                  </a:cubicBezTo>
                  <a:cubicBezTo>
                    <a:pt x="33409" y="12661"/>
                    <a:pt x="33617" y="6749"/>
                    <a:pt x="30099" y="2974"/>
                  </a:cubicBezTo>
                  <a:cubicBezTo>
                    <a:pt x="26581" y="-802"/>
                    <a:pt x="20668" y="-1010"/>
                    <a:pt x="16893" y="2508"/>
                  </a:cubicBezTo>
                  <a:cubicBezTo>
                    <a:pt x="16734" y="2656"/>
                    <a:pt x="16581" y="2810"/>
                    <a:pt x="16432" y="2969"/>
                  </a:cubicBezTo>
                  <a:cubicBezTo>
                    <a:pt x="-5477" y="25469"/>
                    <a:pt x="-5477" y="61327"/>
                    <a:pt x="16432" y="83827"/>
                  </a:cubicBezTo>
                  <a:cubicBezTo>
                    <a:pt x="30612" y="98834"/>
                    <a:pt x="30612" y="122302"/>
                    <a:pt x="16432" y="137309"/>
                  </a:cubicBezTo>
                  <a:close/>
                </a:path>
              </a:pathLst>
            </a:custGeom>
            <a:solidFill>
              <a:srgbClr val="196F3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+mj-lt"/>
                <a:cs typeface="+mj-lt"/>
              </a:endParaRPr>
            </a:p>
          </p:txBody>
        </p:sp>
        <p:sp>
          <p:nvSpPr>
            <p:cNvPr id="66" name="Freeform: Shape 65"/>
            <p:cNvSpPr/>
            <p:nvPr/>
          </p:nvSpPr>
          <p:spPr>
            <a:xfrm>
              <a:off x="4393266" y="1459651"/>
              <a:ext cx="46065" cy="153442"/>
            </a:xfrm>
            <a:custGeom>
              <a:avLst/>
              <a:gdLst>
                <a:gd name="connsiteX0" fmla="*/ 16432 w 46065"/>
                <a:gd name="connsiteY0" fmla="*/ 137309 h 153442"/>
                <a:gd name="connsiteX1" fmla="*/ 15857 w 46065"/>
                <a:gd name="connsiteY1" fmla="*/ 149945 h 153442"/>
                <a:gd name="connsiteX2" fmla="*/ 16432 w 46065"/>
                <a:gd name="connsiteY2" fmla="*/ 150520 h 153442"/>
                <a:gd name="connsiteX3" fmla="*/ 29026 w 46065"/>
                <a:gd name="connsiteY3" fmla="*/ 151128 h 153442"/>
                <a:gd name="connsiteX4" fmla="*/ 29634 w 46065"/>
                <a:gd name="connsiteY4" fmla="*/ 150520 h 153442"/>
                <a:gd name="connsiteX5" fmla="*/ 29634 w 46065"/>
                <a:gd name="connsiteY5" fmla="*/ 69663 h 153442"/>
                <a:gd name="connsiteX6" fmla="*/ 18280 w 46065"/>
                <a:gd name="connsiteY6" fmla="*/ 41754 h 153442"/>
                <a:gd name="connsiteX7" fmla="*/ 29634 w 46065"/>
                <a:gd name="connsiteY7" fmla="*/ 16180 h 153442"/>
                <a:gd name="connsiteX8" fmla="*/ 30099 w 46065"/>
                <a:gd name="connsiteY8" fmla="*/ 2973 h 153442"/>
                <a:gd name="connsiteX9" fmla="*/ 16893 w 46065"/>
                <a:gd name="connsiteY9" fmla="*/ 2508 h 153442"/>
                <a:gd name="connsiteX10" fmla="*/ 16432 w 46065"/>
                <a:gd name="connsiteY10" fmla="*/ 2969 h 153442"/>
                <a:gd name="connsiteX11" fmla="*/ 16432 w 46065"/>
                <a:gd name="connsiteY11" fmla="*/ 83826 h 153442"/>
                <a:gd name="connsiteX12" fmla="*/ 16432 w 46065"/>
                <a:gd name="connsiteY12" fmla="*/ 137309 h 153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6065" h="153442">
                  <a:moveTo>
                    <a:pt x="16432" y="137309"/>
                  </a:moveTo>
                  <a:cubicBezTo>
                    <a:pt x="12784" y="140639"/>
                    <a:pt x="12526" y="146297"/>
                    <a:pt x="15857" y="149945"/>
                  </a:cubicBezTo>
                  <a:cubicBezTo>
                    <a:pt x="16040" y="150145"/>
                    <a:pt x="16231" y="150337"/>
                    <a:pt x="16432" y="150520"/>
                  </a:cubicBezTo>
                  <a:cubicBezTo>
                    <a:pt x="19742" y="154166"/>
                    <a:pt x="25380" y="154438"/>
                    <a:pt x="29026" y="151128"/>
                  </a:cubicBezTo>
                  <a:cubicBezTo>
                    <a:pt x="29238" y="150936"/>
                    <a:pt x="29441" y="150733"/>
                    <a:pt x="29634" y="150520"/>
                  </a:cubicBezTo>
                  <a:cubicBezTo>
                    <a:pt x="51543" y="128020"/>
                    <a:pt x="51543" y="92163"/>
                    <a:pt x="29634" y="69663"/>
                  </a:cubicBezTo>
                  <a:cubicBezTo>
                    <a:pt x="22218" y="62286"/>
                    <a:pt x="18120" y="52213"/>
                    <a:pt x="18280" y="41754"/>
                  </a:cubicBezTo>
                  <a:cubicBezTo>
                    <a:pt x="18408" y="32036"/>
                    <a:pt x="22511" y="22793"/>
                    <a:pt x="29634" y="16180"/>
                  </a:cubicBezTo>
                  <a:cubicBezTo>
                    <a:pt x="33409" y="12661"/>
                    <a:pt x="33617" y="6749"/>
                    <a:pt x="30099" y="2973"/>
                  </a:cubicBezTo>
                  <a:cubicBezTo>
                    <a:pt x="26581" y="-801"/>
                    <a:pt x="20668" y="-1010"/>
                    <a:pt x="16893" y="2508"/>
                  </a:cubicBezTo>
                  <a:cubicBezTo>
                    <a:pt x="16734" y="2656"/>
                    <a:pt x="16581" y="2810"/>
                    <a:pt x="16432" y="2969"/>
                  </a:cubicBezTo>
                  <a:cubicBezTo>
                    <a:pt x="-5477" y="25469"/>
                    <a:pt x="-5477" y="61326"/>
                    <a:pt x="16432" y="83826"/>
                  </a:cubicBezTo>
                  <a:cubicBezTo>
                    <a:pt x="30607" y="98836"/>
                    <a:pt x="30607" y="122300"/>
                    <a:pt x="16432" y="137309"/>
                  </a:cubicBezTo>
                  <a:close/>
                </a:path>
              </a:pathLst>
            </a:custGeom>
            <a:solidFill>
              <a:srgbClr val="196F3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+mj-lt"/>
                <a:cs typeface="+mj-lt"/>
              </a:endParaRPr>
            </a:p>
          </p:txBody>
        </p:sp>
        <p:sp>
          <p:nvSpPr>
            <p:cNvPr id="67" name="Freeform: Shape 66"/>
            <p:cNvSpPr/>
            <p:nvPr/>
          </p:nvSpPr>
          <p:spPr>
            <a:xfrm>
              <a:off x="4508697" y="1440079"/>
              <a:ext cx="46065" cy="153442"/>
            </a:xfrm>
            <a:custGeom>
              <a:avLst/>
              <a:gdLst>
                <a:gd name="connsiteX0" fmla="*/ 16432 w 46065"/>
                <a:gd name="connsiteY0" fmla="*/ 137309 h 153442"/>
                <a:gd name="connsiteX1" fmla="*/ 15857 w 46065"/>
                <a:gd name="connsiteY1" fmla="*/ 149945 h 153442"/>
                <a:gd name="connsiteX2" fmla="*/ 16432 w 46065"/>
                <a:gd name="connsiteY2" fmla="*/ 150520 h 153442"/>
                <a:gd name="connsiteX3" fmla="*/ 29026 w 46065"/>
                <a:gd name="connsiteY3" fmla="*/ 151128 h 153442"/>
                <a:gd name="connsiteX4" fmla="*/ 29634 w 46065"/>
                <a:gd name="connsiteY4" fmla="*/ 150520 h 153442"/>
                <a:gd name="connsiteX5" fmla="*/ 29634 w 46065"/>
                <a:gd name="connsiteY5" fmla="*/ 69663 h 153442"/>
                <a:gd name="connsiteX6" fmla="*/ 18280 w 46065"/>
                <a:gd name="connsiteY6" fmla="*/ 41754 h 153442"/>
                <a:gd name="connsiteX7" fmla="*/ 29634 w 46065"/>
                <a:gd name="connsiteY7" fmla="*/ 16180 h 153442"/>
                <a:gd name="connsiteX8" fmla="*/ 30099 w 46065"/>
                <a:gd name="connsiteY8" fmla="*/ 2973 h 153442"/>
                <a:gd name="connsiteX9" fmla="*/ 16893 w 46065"/>
                <a:gd name="connsiteY9" fmla="*/ 2508 h 153442"/>
                <a:gd name="connsiteX10" fmla="*/ 16432 w 46065"/>
                <a:gd name="connsiteY10" fmla="*/ 2969 h 153442"/>
                <a:gd name="connsiteX11" fmla="*/ 16432 w 46065"/>
                <a:gd name="connsiteY11" fmla="*/ 83826 h 153442"/>
                <a:gd name="connsiteX12" fmla="*/ 16432 w 46065"/>
                <a:gd name="connsiteY12" fmla="*/ 137309 h 153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6065" h="153442">
                  <a:moveTo>
                    <a:pt x="16432" y="137309"/>
                  </a:moveTo>
                  <a:cubicBezTo>
                    <a:pt x="12784" y="140639"/>
                    <a:pt x="12526" y="146297"/>
                    <a:pt x="15857" y="149945"/>
                  </a:cubicBezTo>
                  <a:cubicBezTo>
                    <a:pt x="16040" y="150145"/>
                    <a:pt x="16232" y="150337"/>
                    <a:pt x="16432" y="150520"/>
                  </a:cubicBezTo>
                  <a:cubicBezTo>
                    <a:pt x="19742" y="154166"/>
                    <a:pt x="25380" y="154438"/>
                    <a:pt x="29026" y="151128"/>
                  </a:cubicBezTo>
                  <a:cubicBezTo>
                    <a:pt x="29238" y="150936"/>
                    <a:pt x="29441" y="150733"/>
                    <a:pt x="29634" y="150520"/>
                  </a:cubicBezTo>
                  <a:cubicBezTo>
                    <a:pt x="51543" y="128020"/>
                    <a:pt x="51543" y="92163"/>
                    <a:pt x="29634" y="69663"/>
                  </a:cubicBezTo>
                  <a:cubicBezTo>
                    <a:pt x="22218" y="62286"/>
                    <a:pt x="18120" y="52213"/>
                    <a:pt x="18280" y="41754"/>
                  </a:cubicBezTo>
                  <a:cubicBezTo>
                    <a:pt x="18408" y="32036"/>
                    <a:pt x="22511" y="22793"/>
                    <a:pt x="29634" y="16180"/>
                  </a:cubicBezTo>
                  <a:cubicBezTo>
                    <a:pt x="33409" y="12661"/>
                    <a:pt x="33617" y="6749"/>
                    <a:pt x="30099" y="2973"/>
                  </a:cubicBezTo>
                  <a:cubicBezTo>
                    <a:pt x="26581" y="-801"/>
                    <a:pt x="20668" y="-1010"/>
                    <a:pt x="16893" y="2508"/>
                  </a:cubicBezTo>
                  <a:cubicBezTo>
                    <a:pt x="16734" y="2656"/>
                    <a:pt x="16581" y="2810"/>
                    <a:pt x="16432" y="2969"/>
                  </a:cubicBezTo>
                  <a:cubicBezTo>
                    <a:pt x="-5477" y="25469"/>
                    <a:pt x="-5477" y="61326"/>
                    <a:pt x="16432" y="83826"/>
                  </a:cubicBezTo>
                  <a:cubicBezTo>
                    <a:pt x="30607" y="98836"/>
                    <a:pt x="30607" y="122300"/>
                    <a:pt x="16432" y="137309"/>
                  </a:cubicBezTo>
                  <a:close/>
                </a:path>
              </a:pathLst>
            </a:custGeom>
            <a:solidFill>
              <a:srgbClr val="196F3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+mj-lt"/>
                <a:cs typeface="+mj-lt"/>
              </a:endParaRPr>
            </a:p>
          </p:txBody>
        </p:sp>
        <p:sp>
          <p:nvSpPr>
            <p:cNvPr id="68" name="Freeform: Shape 67"/>
            <p:cNvSpPr/>
            <p:nvPr/>
          </p:nvSpPr>
          <p:spPr>
            <a:xfrm>
              <a:off x="4605509" y="1382929"/>
              <a:ext cx="46065" cy="153443"/>
            </a:xfrm>
            <a:custGeom>
              <a:avLst/>
              <a:gdLst>
                <a:gd name="connsiteX0" fmla="*/ 16432 w 46065"/>
                <a:gd name="connsiteY0" fmla="*/ 137309 h 153443"/>
                <a:gd name="connsiteX1" fmla="*/ 15857 w 46065"/>
                <a:gd name="connsiteY1" fmla="*/ 149945 h 153443"/>
                <a:gd name="connsiteX2" fmla="*/ 16432 w 46065"/>
                <a:gd name="connsiteY2" fmla="*/ 150521 h 153443"/>
                <a:gd name="connsiteX3" fmla="*/ 29026 w 46065"/>
                <a:gd name="connsiteY3" fmla="*/ 151128 h 153443"/>
                <a:gd name="connsiteX4" fmla="*/ 29634 w 46065"/>
                <a:gd name="connsiteY4" fmla="*/ 150521 h 153443"/>
                <a:gd name="connsiteX5" fmla="*/ 29634 w 46065"/>
                <a:gd name="connsiteY5" fmla="*/ 69663 h 153443"/>
                <a:gd name="connsiteX6" fmla="*/ 18280 w 46065"/>
                <a:gd name="connsiteY6" fmla="*/ 41755 h 153443"/>
                <a:gd name="connsiteX7" fmla="*/ 29634 w 46065"/>
                <a:gd name="connsiteY7" fmla="*/ 16180 h 153443"/>
                <a:gd name="connsiteX8" fmla="*/ 30099 w 46065"/>
                <a:gd name="connsiteY8" fmla="*/ 2974 h 153443"/>
                <a:gd name="connsiteX9" fmla="*/ 16893 w 46065"/>
                <a:gd name="connsiteY9" fmla="*/ 2508 h 153443"/>
                <a:gd name="connsiteX10" fmla="*/ 16432 w 46065"/>
                <a:gd name="connsiteY10" fmla="*/ 2969 h 153443"/>
                <a:gd name="connsiteX11" fmla="*/ 16432 w 46065"/>
                <a:gd name="connsiteY11" fmla="*/ 83827 h 153443"/>
                <a:gd name="connsiteX12" fmla="*/ 16432 w 46065"/>
                <a:gd name="connsiteY12" fmla="*/ 137309 h 153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6065" h="153443">
                  <a:moveTo>
                    <a:pt x="16432" y="137309"/>
                  </a:moveTo>
                  <a:cubicBezTo>
                    <a:pt x="12784" y="140639"/>
                    <a:pt x="12526" y="146297"/>
                    <a:pt x="15857" y="149945"/>
                  </a:cubicBezTo>
                  <a:cubicBezTo>
                    <a:pt x="16040" y="150145"/>
                    <a:pt x="16232" y="150338"/>
                    <a:pt x="16432" y="150521"/>
                  </a:cubicBezTo>
                  <a:cubicBezTo>
                    <a:pt x="19742" y="154166"/>
                    <a:pt x="25380" y="154438"/>
                    <a:pt x="29026" y="151128"/>
                  </a:cubicBezTo>
                  <a:cubicBezTo>
                    <a:pt x="29238" y="150936"/>
                    <a:pt x="29441" y="150733"/>
                    <a:pt x="29634" y="150521"/>
                  </a:cubicBezTo>
                  <a:cubicBezTo>
                    <a:pt x="51543" y="128021"/>
                    <a:pt x="51543" y="92163"/>
                    <a:pt x="29634" y="69663"/>
                  </a:cubicBezTo>
                  <a:cubicBezTo>
                    <a:pt x="22218" y="62287"/>
                    <a:pt x="18120" y="52213"/>
                    <a:pt x="18280" y="41755"/>
                  </a:cubicBezTo>
                  <a:cubicBezTo>
                    <a:pt x="18408" y="32035"/>
                    <a:pt x="22511" y="22793"/>
                    <a:pt x="29634" y="16180"/>
                  </a:cubicBezTo>
                  <a:cubicBezTo>
                    <a:pt x="33409" y="12661"/>
                    <a:pt x="33617" y="6749"/>
                    <a:pt x="30099" y="2974"/>
                  </a:cubicBezTo>
                  <a:cubicBezTo>
                    <a:pt x="26581" y="-802"/>
                    <a:pt x="20668" y="-1010"/>
                    <a:pt x="16893" y="2508"/>
                  </a:cubicBezTo>
                  <a:cubicBezTo>
                    <a:pt x="16734" y="2656"/>
                    <a:pt x="16581" y="2810"/>
                    <a:pt x="16432" y="2969"/>
                  </a:cubicBezTo>
                  <a:cubicBezTo>
                    <a:pt x="-5477" y="25469"/>
                    <a:pt x="-5477" y="61327"/>
                    <a:pt x="16432" y="83827"/>
                  </a:cubicBezTo>
                  <a:cubicBezTo>
                    <a:pt x="30612" y="98834"/>
                    <a:pt x="30612" y="122302"/>
                    <a:pt x="16432" y="137309"/>
                  </a:cubicBezTo>
                  <a:close/>
                </a:path>
              </a:pathLst>
            </a:custGeom>
            <a:solidFill>
              <a:srgbClr val="196F3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+mj-lt"/>
                <a:cs typeface="+mj-lt"/>
              </a:endParaRPr>
            </a:p>
          </p:txBody>
        </p:sp>
        <p:sp>
          <p:nvSpPr>
            <p:cNvPr id="69" name="Freeform: Shape 68"/>
            <p:cNvSpPr/>
            <p:nvPr/>
          </p:nvSpPr>
          <p:spPr>
            <a:xfrm>
              <a:off x="4708722" y="1440079"/>
              <a:ext cx="46065" cy="153442"/>
            </a:xfrm>
            <a:custGeom>
              <a:avLst/>
              <a:gdLst>
                <a:gd name="connsiteX0" fmla="*/ 16432 w 46065"/>
                <a:gd name="connsiteY0" fmla="*/ 137309 h 153442"/>
                <a:gd name="connsiteX1" fmla="*/ 15857 w 46065"/>
                <a:gd name="connsiteY1" fmla="*/ 149945 h 153442"/>
                <a:gd name="connsiteX2" fmla="*/ 16432 w 46065"/>
                <a:gd name="connsiteY2" fmla="*/ 150520 h 153442"/>
                <a:gd name="connsiteX3" fmla="*/ 29026 w 46065"/>
                <a:gd name="connsiteY3" fmla="*/ 151128 h 153442"/>
                <a:gd name="connsiteX4" fmla="*/ 29634 w 46065"/>
                <a:gd name="connsiteY4" fmla="*/ 150520 h 153442"/>
                <a:gd name="connsiteX5" fmla="*/ 29634 w 46065"/>
                <a:gd name="connsiteY5" fmla="*/ 69663 h 153442"/>
                <a:gd name="connsiteX6" fmla="*/ 18280 w 46065"/>
                <a:gd name="connsiteY6" fmla="*/ 41754 h 153442"/>
                <a:gd name="connsiteX7" fmla="*/ 29634 w 46065"/>
                <a:gd name="connsiteY7" fmla="*/ 16180 h 153442"/>
                <a:gd name="connsiteX8" fmla="*/ 30099 w 46065"/>
                <a:gd name="connsiteY8" fmla="*/ 2973 h 153442"/>
                <a:gd name="connsiteX9" fmla="*/ 16893 w 46065"/>
                <a:gd name="connsiteY9" fmla="*/ 2508 h 153442"/>
                <a:gd name="connsiteX10" fmla="*/ 16432 w 46065"/>
                <a:gd name="connsiteY10" fmla="*/ 2969 h 153442"/>
                <a:gd name="connsiteX11" fmla="*/ 16432 w 46065"/>
                <a:gd name="connsiteY11" fmla="*/ 83826 h 153442"/>
                <a:gd name="connsiteX12" fmla="*/ 16432 w 46065"/>
                <a:gd name="connsiteY12" fmla="*/ 137309 h 153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6065" h="153442">
                  <a:moveTo>
                    <a:pt x="16432" y="137309"/>
                  </a:moveTo>
                  <a:cubicBezTo>
                    <a:pt x="12784" y="140639"/>
                    <a:pt x="12526" y="146297"/>
                    <a:pt x="15857" y="149945"/>
                  </a:cubicBezTo>
                  <a:cubicBezTo>
                    <a:pt x="16040" y="150145"/>
                    <a:pt x="16231" y="150337"/>
                    <a:pt x="16432" y="150520"/>
                  </a:cubicBezTo>
                  <a:cubicBezTo>
                    <a:pt x="19742" y="154166"/>
                    <a:pt x="25380" y="154438"/>
                    <a:pt x="29026" y="151128"/>
                  </a:cubicBezTo>
                  <a:cubicBezTo>
                    <a:pt x="29238" y="150936"/>
                    <a:pt x="29441" y="150733"/>
                    <a:pt x="29634" y="150520"/>
                  </a:cubicBezTo>
                  <a:cubicBezTo>
                    <a:pt x="51543" y="128020"/>
                    <a:pt x="51543" y="92163"/>
                    <a:pt x="29634" y="69663"/>
                  </a:cubicBezTo>
                  <a:cubicBezTo>
                    <a:pt x="22218" y="62286"/>
                    <a:pt x="18120" y="52213"/>
                    <a:pt x="18280" y="41754"/>
                  </a:cubicBezTo>
                  <a:cubicBezTo>
                    <a:pt x="18408" y="32036"/>
                    <a:pt x="22511" y="22793"/>
                    <a:pt x="29634" y="16180"/>
                  </a:cubicBezTo>
                  <a:cubicBezTo>
                    <a:pt x="33409" y="12661"/>
                    <a:pt x="33617" y="6749"/>
                    <a:pt x="30099" y="2973"/>
                  </a:cubicBezTo>
                  <a:cubicBezTo>
                    <a:pt x="26581" y="-801"/>
                    <a:pt x="20668" y="-1010"/>
                    <a:pt x="16893" y="2508"/>
                  </a:cubicBezTo>
                  <a:cubicBezTo>
                    <a:pt x="16734" y="2656"/>
                    <a:pt x="16581" y="2810"/>
                    <a:pt x="16432" y="2969"/>
                  </a:cubicBezTo>
                  <a:cubicBezTo>
                    <a:pt x="-5477" y="25469"/>
                    <a:pt x="-5477" y="61326"/>
                    <a:pt x="16432" y="83826"/>
                  </a:cubicBezTo>
                  <a:cubicBezTo>
                    <a:pt x="30607" y="98836"/>
                    <a:pt x="30607" y="122300"/>
                    <a:pt x="16432" y="137309"/>
                  </a:cubicBezTo>
                  <a:close/>
                </a:path>
              </a:pathLst>
            </a:custGeom>
            <a:solidFill>
              <a:srgbClr val="196F3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+mj-lt"/>
                <a:cs typeface="+mj-lt"/>
              </a:endParaRPr>
            </a:p>
          </p:txBody>
        </p:sp>
        <p:pic>
          <p:nvPicPr>
            <p:cNvPr id="70" name="Graphic 69" descr="Splash with solid fill"/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166825" y="1823667"/>
              <a:ext cx="319400" cy="319400"/>
            </a:xfrm>
            <a:prstGeom prst="rect">
              <a:avLst/>
            </a:prstGeom>
          </p:spPr>
        </p:pic>
        <p:sp>
          <p:nvSpPr>
            <p:cNvPr id="73" name="Freeform: Shape 72"/>
            <p:cNvSpPr/>
            <p:nvPr/>
          </p:nvSpPr>
          <p:spPr>
            <a:xfrm>
              <a:off x="4762410" y="1715866"/>
              <a:ext cx="66675" cy="172402"/>
            </a:xfrm>
            <a:custGeom>
              <a:avLst/>
              <a:gdLst>
                <a:gd name="connsiteX0" fmla="*/ 20003 w 66675"/>
                <a:gd name="connsiteY0" fmla="*/ 100013 h 172402"/>
                <a:gd name="connsiteX1" fmla="*/ 28575 w 66675"/>
                <a:gd name="connsiteY1" fmla="*/ 120015 h 172402"/>
                <a:gd name="connsiteX2" fmla="*/ 20003 w 66675"/>
                <a:gd name="connsiteY2" fmla="*/ 140018 h 172402"/>
                <a:gd name="connsiteX3" fmla="*/ 20003 w 66675"/>
                <a:gd name="connsiteY3" fmla="*/ 166688 h 172402"/>
                <a:gd name="connsiteX4" fmla="*/ 33338 w 66675"/>
                <a:gd name="connsiteY4" fmla="*/ 172403 h 172402"/>
                <a:gd name="connsiteX5" fmla="*/ 46673 w 66675"/>
                <a:gd name="connsiteY5" fmla="*/ 166688 h 172402"/>
                <a:gd name="connsiteX6" fmla="*/ 66675 w 66675"/>
                <a:gd name="connsiteY6" fmla="*/ 119063 h 172402"/>
                <a:gd name="connsiteX7" fmla="*/ 46673 w 66675"/>
                <a:gd name="connsiteY7" fmla="*/ 72390 h 172402"/>
                <a:gd name="connsiteX8" fmla="*/ 46673 w 66675"/>
                <a:gd name="connsiteY8" fmla="*/ 72390 h 172402"/>
                <a:gd name="connsiteX9" fmla="*/ 46673 w 66675"/>
                <a:gd name="connsiteY9" fmla="*/ 32385 h 172402"/>
                <a:gd name="connsiteX10" fmla="*/ 46673 w 66675"/>
                <a:gd name="connsiteY10" fmla="*/ 5715 h 172402"/>
                <a:gd name="connsiteX11" fmla="*/ 20003 w 66675"/>
                <a:gd name="connsiteY11" fmla="*/ 5715 h 172402"/>
                <a:gd name="connsiteX12" fmla="*/ 20003 w 66675"/>
                <a:gd name="connsiteY12" fmla="*/ 100013 h 172402"/>
                <a:gd name="connsiteX13" fmla="*/ 20003 w 66675"/>
                <a:gd name="connsiteY13" fmla="*/ 100013 h 172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6675" h="172402">
                  <a:moveTo>
                    <a:pt x="20003" y="100013"/>
                  </a:moveTo>
                  <a:cubicBezTo>
                    <a:pt x="25718" y="105728"/>
                    <a:pt x="28575" y="112395"/>
                    <a:pt x="28575" y="120015"/>
                  </a:cubicBezTo>
                  <a:cubicBezTo>
                    <a:pt x="28575" y="127635"/>
                    <a:pt x="25718" y="135255"/>
                    <a:pt x="20003" y="140018"/>
                  </a:cubicBezTo>
                  <a:cubicBezTo>
                    <a:pt x="12382" y="147638"/>
                    <a:pt x="12382" y="159068"/>
                    <a:pt x="20003" y="166688"/>
                  </a:cubicBezTo>
                  <a:cubicBezTo>
                    <a:pt x="23813" y="170498"/>
                    <a:pt x="28575" y="172403"/>
                    <a:pt x="33338" y="172403"/>
                  </a:cubicBezTo>
                  <a:cubicBezTo>
                    <a:pt x="38100" y="172403"/>
                    <a:pt x="42863" y="170498"/>
                    <a:pt x="46673" y="166688"/>
                  </a:cubicBezTo>
                  <a:cubicBezTo>
                    <a:pt x="59055" y="154305"/>
                    <a:pt x="66675" y="137160"/>
                    <a:pt x="66675" y="119063"/>
                  </a:cubicBezTo>
                  <a:cubicBezTo>
                    <a:pt x="66675" y="100965"/>
                    <a:pt x="60007" y="84772"/>
                    <a:pt x="46673" y="72390"/>
                  </a:cubicBezTo>
                  <a:cubicBezTo>
                    <a:pt x="46673" y="72390"/>
                    <a:pt x="46673" y="72390"/>
                    <a:pt x="46673" y="72390"/>
                  </a:cubicBezTo>
                  <a:cubicBezTo>
                    <a:pt x="35243" y="60960"/>
                    <a:pt x="35243" y="42862"/>
                    <a:pt x="46673" y="32385"/>
                  </a:cubicBezTo>
                  <a:cubicBezTo>
                    <a:pt x="54293" y="24765"/>
                    <a:pt x="54293" y="13335"/>
                    <a:pt x="46673" y="5715"/>
                  </a:cubicBezTo>
                  <a:cubicBezTo>
                    <a:pt x="39053" y="-1905"/>
                    <a:pt x="27623" y="-1905"/>
                    <a:pt x="20003" y="5715"/>
                  </a:cubicBezTo>
                  <a:cubicBezTo>
                    <a:pt x="-6668" y="31433"/>
                    <a:pt x="-6668" y="74295"/>
                    <a:pt x="20003" y="100013"/>
                  </a:cubicBezTo>
                  <a:cubicBezTo>
                    <a:pt x="20003" y="100013"/>
                    <a:pt x="20003" y="100013"/>
                    <a:pt x="20003" y="100013"/>
                  </a:cubicBezTo>
                  <a:close/>
                </a:path>
              </a:pathLst>
            </a:custGeom>
            <a:solidFill>
              <a:srgbClr val="196F3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+mj-lt"/>
                <a:cs typeface="+mj-lt"/>
              </a:endParaRPr>
            </a:p>
          </p:txBody>
        </p:sp>
        <p:sp>
          <p:nvSpPr>
            <p:cNvPr id="75" name="Freeform: Shape 74"/>
            <p:cNvSpPr/>
            <p:nvPr/>
          </p:nvSpPr>
          <p:spPr>
            <a:xfrm>
              <a:off x="4866233" y="1771111"/>
              <a:ext cx="65960" cy="172402"/>
            </a:xfrm>
            <a:custGeom>
              <a:avLst/>
              <a:gdLst>
                <a:gd name="connsiteX0" fmla="*/ 20002 w 65960"/>
                <a:gd name="connsiteY0" fmla="*/ 100012 h 172402"/>
                <a:gd name="connsiteX1" fmla="*/ 20002 w 65960"/>
                <a:gd name="connsiteY1" fmla="*/ 140018 h 172402"/>
                <a:gd name="connsiteX2" fmla="*/ 20002 w 65960"/>
                <a:gd name="connsiteY2" fmla="*/ 166687 h 172402"/>
                <a:gd name="connsiteX3" fmla="*/ 33338 w 65960"/>
                <a:gd name="connsiteY3" fmla="*/ 172403 h 172402"/>
                <a:gd name="connsiteX4" fmla="*/ 46672 w 65960"/>
                <a:gd name="connsiteY4" fmla="*/ 166687 h 172402"/>
                <a:gd name="connsiteX5" fmla="*/ 46672 w 65960"/>
                <a:gd name="connsiteY5" fmla="*/ 72390 h 172402"/>
                <a:gd name="connsiteX6" fmla="*/ 46672 w 65960"/>
                <a:gd name="connsiteY6" fmla="*/ 72390 h 172402"/>
                <a:gd name="connsiteX7" fmla="*/ 38100 w 65960"/>
                <a:gd name="connsiteY7" fmla="*/ 52387 h 172402"/>
                <a:gd name="connsiteX8" fmla="*/ 46672 w 65960"/>
                <a:gd name="connsiteY8" fmla="*/ 32385 h 172402"/>
                <a:gd name="connsiteX9" fmla="*/ 46672 w 65960"/>
                <a:gd name="connsiteY9" fmla="*/ 5715 h 172402"/>
                <a:gd name="connsiteX10" fmla="*/ 20002 w 65960"/>
                <a:gd name="connsiteY10" fmla="*/ 5715 h 172402"/>
                <a:gd name="connsiteX11" fmla="*/ 0 w 65960"/>
                <a:gd name="connsiteY11" fmla="*/ 53340 h 172402"/>
                <a:gd name="connsiteX12" fmla="*/ 20002 w 65960"/>
                <a:gd name="connsiteY12" fmla="*/ 100012 h 172402"/>
                <a:gd name="connsiteX13" fmla="*/ 20002 w 65960"/>
                <a:gd name="connsiteY13" fmla="*/ 100012 h 172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5960" h="172402">
                  <a:moveTo>
                    <a:pt x="20002" y="100012"/>
                  </a:moveTo>
                  <a:cubicBezTo>
                    <a:pt x="31432" y="111443"/>
                    <a:pt x="31432" y="129540"/>
                    <a:pt x="20002" y="140018"/>
                  </a:cubicBezTo>
                  <a:cubicBezTo>
                    <a:pt x="12382" y="147637"/>
                    <a:pt x="12382" y="159068"/>
                    <a:pt x="20002" y="166687"/>
                  </a:cubicBezTo>
                  <a:cubicBezTo>
                    <a:pt x="23813" y="170498"/>
                    <a:pt x="28575" y="172403"/>
                    <a:pt x="33338" y="172403"/>
                  </a:cubicBezTo>
                  <a:cubicBezTo>
                    <a:pt x="38100" y="172403"/>
                    <a:pt x="42863" y="170498"/>
                    <a:pt x="46672" y="166687"/>
                  </a:cubicBezTo>
                  <a:cubicBezTo>
                    <a:pt x="72390" y="140970"/>
                    <a:pt x="72390" y="98108"/>
                    <a:pt x="46672" y="72390"/>
                  </a:cubicBezTo>
                  <a:cubicBezTo>
                    <a:pt x="46672" y="72390"/>
                    <a:pt x="46672" y="72390"/>
                    <a:pt x="46672" y="72390"/>
                  </a:cubicBezTo>
                  <a:cubicBezTo>
                    <a:pt x="40957" y="66675"/>
                    <a:pt x="38100" y="60008"/>
                    <a:pt x="38100" y="52387"/>
                  </a:cubicBezTo>
                  <a:cubicBezTo>
                    <a:pt x="38100" y="44768"/>
                    <a:pt x="40957" y="37148"/>
                    <a:pt x="46672" y="32385"/>
                  </a:cubicBezTo>
                  <a:cubicBezTo>
                    <a:pt x="54293" y="24765"/>
                    <a:pt x="54293" y="13335"/>
                    <a:pt x="46672" y="5715"/>
                  </a:cubicBezTo>
                  <a:cubicBezTo>
                    <a:pt x="39052" y="-1905"/>
                    <a:pt x="27622" y="-1905"/>
                    <a:pt x="20002" y="5715"/>
                  </a:cubicBezTo>
                  <a:cubicBezTo>
                    <a:pt x="7620" y="18097"/>
                    <a:pt x="0" y="35243"/>
                    <a:pt x="0" y="53340"/>
                  </a:cubicBezTo>
                  <a:cubicBezTo>
                    <a:pt x="952" y="71437"/>
                    <a:pt x="7620" y="87630"/>
                    <a:pt x="20002" y="100012"/>
                  </a:cubicBezTo>
                  <a:cubicBezTo>
                    <a:pt x="20002" y="100012"/>
                    <a:pt x="20002" y="100012"/>
                    <a:pt x="20002" y="100012"/>
                  </a:cubicBezTo>
                  <a:close/>
                </a:path>
              </a:pathLst>
            </a:custGeom>
            <a:solidFill>
              <a:srgbClr val="196F3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+mj-lt"/>
                <a:cs typeface="+mj-lt"/>
              </a:endParaRPr>
            </a:p>
          </p:txBody>
        </p:sp>
        <p:sp>
          <p:nvSpPr>
            <p:cNvPr id="77" name="Freeform: Shape 76"/>
            <p:cNvSpPr/>
            <p:nvPr/>
          </p:nvSpPr>
          <p:spPr>
            <a:xfrm>
              <a:off x="4667161" y="1770158"/>
              <a:ext cx="66674" cy="173354"/>
            </a:xfrm>
            <a:custGeom>
              <a:avLst/>
              <a:gdLst>
                <a:gd name="connsiteX0" fmla="*/ 20002 w 66674"/>
                <a:gd name="connsiteY0" fmla="*/ 100965 h 173354"/>
                <a:gd name="connsiteX1" fmla="*/ 28575 w 66674"/>
                <a:gd name="connsiteY1" fmla="*/ 120967 h 173354"/>
                <a:gd name="connsiteX2" fmla="*/ 20002 w 66674"/>
                <a:gd name="connsiteY2" fmla="*/ 140970 h 173354"/>
                <a:gd name="connsiteX3" fmla="*/ 20002 w 66674"/>
                <a:gd name="connsiteY3" fmla="*/ 167640 h 173354"/>
                <a:gd name="connsiteX4" fmla="*/ 33337 w 66674"/>
                <a:gd name="connsiteY4" fmla="*/ 173355 h 173354"/>
                <a:gd name="connsiteX5" fmla="*/ 46673 w 66674"/>
                <a:gd name="connsiteY5" fmla="*/ 167640 h 173354"/>
                <a:gd name="connsiteX6" fmla="*/ 66675 w 66674"/>
                <a:gd name="connsiteY6" fmla="*/ 120015 h 173354"/>
                <a:gd name="connsiteX7" fmla="*/ 46673 w 66674"/>
                <a:gd name="connsiteY7" fmla="*/ 72390 h 173354"/>
                <a:gd name="connsiteX8" fmla="*/ 46673 w 66674"/>
                <a:gd name="connsiteY8" fmla="*/ 72390 h 173354"/>
                <a:gd name="connsiteX9" fmla="*/ 46673 w 66674"/>
                <a:gd name="connsiteY9" fmla="*/ 32385 h 173354"/>
                <a:gd name="connsiteX10" fmla="*/ 46673 w 66674"/>
                <a:gd name="connsiteY10" fmla="*/ 5715 h 173354"/>
                <a:gd name="connsiteX11" fmla="*/ 20002 w 66674"/>
                <a:gd name="connsiteY11" fmla="*/ 5715 h 173354"/>
                <a:gd name="connsiteX12" fmla="*/ 20002 w 66674"/>
                <a:gd name="connsiteY12" fmla="*/ 100965 h 173354"/>
                <a:gd name="connsiteX13" fmla="*/ 20002 w 66674"/>
                <a:gd name="connsiteY13" fmla="*/ 100965 h 1733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6674" h="173354">
                  <a:moveTo>
                    <a:pt x="20002" y="100965"/>
                  </a:moveTo>
                  <a:cubicBezTo>
                    <a:pt x="25717" y="106680"/>
                    <a:pt x="28575" y="113348"/>
                    <a:pt x="28575" y="120967"/>
                  </a:cubicBezTo>
                  <a:cubicBezTo>
                    <a:pt x="28575" y="128588"/>
                    <a:pt x="25717" y="136208"/>
                    <a:pt x="20002" y="140970"/>
                  </a:cubicBezTo>
                  <a:cubicBezTo>
                    <a:pt x="12383" y="148590"/>
                    <a:pt x="12383" y="160020"/>
                    <a:pt x="20002" y="167640"/>
                  </a:cubicBezTo>
                  <a:cubicBezTo>
                    <a:pt x="23812" y="171450"/>
                    <a:pt x="28575" y="173355"/>
                    <a:pt x="33337" y="173355"/>
                  </a:cubicBezTo>
                  <a:cubicBezTo>
                    <a:pt x="38100" y="173355"/>
                    <a:pt x="42862" y="171450"/>
                    <a:pt x="46673" y="167640"/>
                  </a:cubicBezTo>
                  <a:cubicBezTo>
                    <a:pt x="59055" y="155258"/>
                    <a:pt x="66675" y="138113"/>
                    <a:pt x="66675" y="120015"/>
                  </a:cubicBezTo>
                  <a:cubicBezTo>
                    <a:pt x="66675" y="101917"/>
                    <a:pt x="60007" y="85725"/>
                    <a:pt x="46673" y="72390"/>
                  </a:cubicBezTo>
                  <a:lnTo>
                    <a:pt x="46673" y="72390"/>
                  </a:lnTo>
                  <a:cubicBezTo>
                    <a:pt x="35243" y="60960"/>
                    <a:pt x="35243" y="42863"/>
                    <a:pt x="46673" y="32385"/>
                  </a:cubicBezTo>
                  <a:cubicBezTo>
                    <a:pt x="54293" y="24765"/>
                    <a:pt x="54293" y="13335"/>
                    <a:pt x="46673" y="5715"/>
                  </a:cubicBezTo>
                  <a:cubicBezTo>
                    <a:pt x="39052" y="-1905"/>
                    <a:pt x="27623" y="-1905"/>
                    <a:pt x="20002" y="5715"/>
                  </a:cubicBezTo>
                  <a:cubicBezTo>
                    <a:pt x="-6667" y="33338"/>
                    <a:pt x="-6667" y="75248"/>
                    <a:pt x="20002" y="100965"/>
                  </a:cubicBezTo>
                  <a:cubicBezTo>
                    <a:pt x="20002" y="100965"/>
                    <a:pt x="20002" y="100965"/>
                    <a:pt x="20002" y="100965"/>
                  </a:cubicBezTo>
                  <a:close/>
                </a:path>
              </a:pathLst>
            </a:custGeom>
            <a:solidFill>
              <a:srgbClr val="196F3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+mj-lt"/>
                <a:cs typeface="+mj-lt"/>
              </a:endParaRPr>
            </a:p>
          </p:txBody>
        </p:sp>
        <p:grpSp>
          <p:nvGrpSpPr>
            <p:cNvPr id="78" name="Group 77"/>
            <p:cNvGrpSpPr/>
            <p:nvPr/>
          </p:nvGrpSpPr>
          <p:grpSpPr>
            <a:xfrm>
              <a:off x="4592439" y="1865785"/>
              <a:ext cx="398125" cy="398125"/>
              <a:chOff x="4512046" y="2367396"/>
              <a:chExt cx="398125" cy="398125"/>
            </a:xfrm>
          </p:grpSpPr>
          <p:sp>
            <p:nvSpPr>
              <p:cNvPr id="79" name="Rectangle 78"/>
              <p:cNvSpPr/>
              <p:nvPr/>
            </p:nvSpPr>
            <p:spPr>
              <a:xfrm>
                <a:off x="4674394" y="2405694"/>
                <a:ext cx="66676" cy="6842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+mj-lt"/>
                </a:endParaRPr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4598195" y="2455192"/>
                <a:ext cx="226288" cy="276101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+mj-lt"/>
                </a:endParaRPr>
              </a:p>
            </p:txBody>
          </p:sp>
          <p:pic>
            <p:nvPicPr>
              <p:cNvPr id="81" name="Graphic 80" descr="Garbage with solid fill"/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4512046" y="2367396"/>
                <a:ext cx="398125" cy="398125"/>
              </a:xfrm>
              <a:prstGeom prst="rect">
                <a:avLst/>
              </a:prstGeom>
            </p:spPr>
          </p:pic>
        </p:grpSp>
      </p:grpSp>
      <p:sp>
        <p:nvSpPr>
          <p:cNvPr id="89" name="Rectangle 88"/>
          <p:cNvSpPr/>
          <p:nvPr/>
        </p:nvSpPr>
        <p:spPr>
          <a:xfrm>
            <a:off x="4731385" y="1857375"/>
            <a:ext cx="669290" cy="79121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+mj-lt"/>
            </a:endParaRPr>
          </a:p>
        </p:txBody>
      </p:sp>
      <p:sp>
        <p:nvSpPr>
          <p:cNvPr id="90" name="Rectangle: Rounded Corners 89"/>
          <p:cNvSpPr/>
          <p:nvPr/>
        </p:nvSpPr>
        <p:spPr>
          <a:xfrm>
            <a:off x="4558030" y="1797050"/>
            <a:ext cx="175895" cy="908685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+mj-lt"/>
            </a:endParaRPr>
          </a:p>
        </p:txBody>
      </p:sp>
      <p:sp>
        <p:nvSpPr>
          <p:cNvPr id="91" name="Rectangle: Rounded Corners 90"/>
          <p:cNvSpPr/>
          <p:nvPr/>
        </p:nvSpPr>
        <p:spPr>
          <a:xfrm>
            <a:off x="5400675" y="1823085"/>
            <a:ext cx="175895" cy="856615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+mj-lt"/>
            </a:endParaRPr>
          </a:p>
        </p:txBody>
      </p:sp>
      <p:pic>
        <p:nvPicPr>
          <p:cNvPr id="92" name="Graphic 91" descr="Soap with solid fill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876165" y="2037080"/>
            <a:ext cx="386715" cy="386080"/>
          </a:xfrm>
          <a:prstGeom prst="rect">
            <a:avLst/>
          </a:prstGeom>
        </p:spPr>
      </p:pic>
      <p:cxnSp>
        <p:nvCxnSpPr>
          <p:cNvPr id="163" name="Straight Arrow Connector 162"/>
          <p:cNvCxnSpPr/>
          <p:nvPr/>
        </p:nvCxnSpPr>
        <p:spPr>
          <a:xfrm>
            <a:off x="4093845" y="2251710"/>
            <a:ext cx="391160" cy="0"/>
          </a:xfrm>
          <a:prstGeom prst="straightConnector1">
            <a:avLst/>
          </a:prstGeom>
          <a:ln w="19050">
            <a:solidFill>
              <a:schemeClr val="tx2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Google Shape;898;p88"/>
          <p:cNvSpPr txBox="1"/>
          <p:nvPr/>
        </p:nvSpPr>
        <p:spPr>
          <a:xfrm>
            <a:off x="3209925" y="2675255"/>
            <a:ext cx="832485" cy="230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Dirty Data</a:t>
            </a:r>
            <a:endParaRPr lang="en-US" sz="800" b="1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sp>
        <p:nvSpPr>
          <p:cNvPr id="170" name="Google Shape;898;p88"/>
          <p:cNvSpPr txBox="1"/>
          <p:nvPr/>
        </p:nvSpPr>
        <p:spPr>
          <a:xfrm>
            <a:off x="4565650" y="1612265"/>
            <a:ext cx="832485" cy="230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Clean</a:t>
            </a:r>
            <a:endParaRPr lang="en-US" sz="800" b="1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sp>
        <p:nvSpPr>
          <p:cNvPr id="177" name="Google Shape;898;p88"/>
          <p:cNvSpPr txBox="1"/>
          <p:nvPr/>
        </p:nvSpPr>
        <p:spPr>
          <a:xfrm>
            <a:off x="607189" y="882664"/>
            <a:ext cx="5121528" cy="195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Models require very specific data, in a very specific way.</a:t>
            </a:r>
            <a:endParaRPr lang="en-US" sz="10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</p:spTree>
  </p:cSld>
  <p:clrMapOvr>
    <a:masterClrMapping/>
  </p:clrMapOvr>
  <p:transition spd="med">
    <p:fade/>
  </p:transition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93100" y="420575"/>
            <a:ext cx="8181300" cy="502800"/>
          </a:xfrm>
        </p:spPr>
        <p:txBody>
          <a:bodyPr/>
          <a:lstStyle/>
          <a:p>
            <a:r>
              <a:rPr lang="en-US" dirty="0"/>
              <a:t>Data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7331103" y="141172"/>
            <a:ext cx="914400" cy="914400"/>
            <a:chOff x="7331103" y="141172"/>
            <a:chExt cx="914400" cy="914400"/>
          </a:xfrm>
        </p:grpSpPr>
        <p:grpSp>
          <p:nvGrpSpPr>
            <p:cNvPr id="28" name="Group 27"/>
            <p:cNvGrpSpPr/>
            <p:nvPr/>
          </p:nvGrpSpPr>
          <p:grpSpPr>
            <a:xfrm>
              <a:off x="7331103" y="141172"/>
              <a:ext cx="914400" cy="914400"/>
              <a:chOff x="2941984" y="2188023"/>
              <a:chExt cx="1695840" cy="1816343"/>
            </a:xfrm>
          </p:grpSpPr>
          <p:grpSp>
            <p:nvGrpSpPr>
              <p:cNvPr id="29" name="Group 28"/>
              <p:cNvGrpSpPr/>
              <p:nvPr/>
            </p:nvGrpSpPr>
            <p:grpSpPr>
              <a:xfrm>
                <a:off x="3744185" y="3138427"/>
                <a:ext cx="58419" cy="768220"/>
                <a:chOff x="1190898" y="3138427"/>
                <a:chExt cx="58419" cy="768220"/>
              </a:xfrm>
            </p:grpSpPr>
            <p:cxnSp>
              <p:nvCxnSpPr>
                <p:cNvPr id="44" name="Connector: Curved 43"/>
                <p:cNvCxnSpPr>
                  <a:stCxn id="34" idx="1"/>
                  <a:endCxn id="35" idx="1"/>
                </p:cNvCxnSpPr>
                <p:nvPr/>
              </p:nvCxnSpPr>
              <p:spPr>
                <a:xfrm rot="10800000">
                  <a:off x="1190898" y="3138427"/>
                  <a:ext cx="12700" cy="768220"/>
                </a:xfrm>
                <a:prstGeom prst="curvedConnector3">
                  <a:avLst>
                    <a:gd name="adj1" fmla="val 2950000"/>
                  </a:avLst>
                </a:prstGeom>
                <a:ln w="19050">
                  <a:solidFill>
                    <a:schemeClr val="accent5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Connector: Curved 44"/>
                <p:cNvCxnSpPr>
                  <a:stCxn id="35" idx="3"/>
                  <a:endCxn id="34" idx="3"/>
                </p:cNvCxnSpPr>
                <p:nvPr/>
              </p:nvCxnSpPr>
              <p:spPr>
                <a:xfrm>
                  <a:off x="1236617" y="3138427"/>
                  <a:ext cx="12700" cy="768220"/>
                </a:xfrm>
                <a:prstGeom prst="curvedConnector3">
                  <a:avLst>
                    <a:gd name="adj1" fmla="val 3000000"/>
                  </a:avLst>
                </a:prstGeom>
                <a:ln w="19050">
                  <a:solidFill>
                    <a:schemeClr val="accent5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0" name="Group 29"/>
              <p:cNvGrpSpPr/>
              <p:nvPr/>
            </p:nvGrpSpPr>
            <p:grpSpPr>
              <a:xfrm>
                <a:off x="3744185" y="2188023"/>
                <a:ext cx="58419" cy="1816343"/>
                <a:chOff x="7482841" y="2111311"/>
                <a:chExt cx="58419" cy="1816343"/>
              </a:xfrm>
            </p:grpSpPr>
            <p:cxnSp>
              <p:nvCxnSpPr>
                <p:cNvPr id="40" name="Connector: Curved 39"/>
                <p:cNvCxnSpPr>
                  <a:stCxn id="42" idx="1"/>
                  <a:endCxn id="43" idx="1"/>
                </p:cNvCxnSpPr>
                <p:nvPr/>
              </p:nvCxnSpPr>
              <p:spPr>
                <a:xfrm rot="10800000">
                  <a:off x="7482841" y="2209031"/>
                  <a:ext cx="12700" cy="1620905"/>
                </a:xfrm>
                <a:prstGeom prst="curvedConnector3">
                  <a:avLst>
                    <a:gd name="adj1" fmla="val 5850000"/>
                  </a:avLst>
                </a:prstGeom>
                <a:ln w="19050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nector: Curved 40"/>
                <p:cNvCxnSpPr>
                  <a:stCxn id="43" idx="3"/>
                  <a:endCxn id="42" idx="3"/>
                </p:cNvCxnSpPr>
                <p:nvPr/>
              </p:nvCxnSpPr>
              <p:spPr>
                <a:xfrm>
                  <a:off x="7528560" y="2209030"/>
                  <a:ext cx="12700" cy="1620905"/>
                </a:xfrm>
                <a:prstGeom prst="curvedConnector3">
                  <a:avLst>
                    <a:gd name="adj1" fmla="val 6300000"/>
                  </a:avLst>
                </a:prstGeom>
                <a:ln w="19050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2" name="Google Shape;898;p88"/>
                <p:cNvSpPr txBox="1"/>
                <p:nvPr/>
              </p:nvSpPr>
              <p:spPr>
                <a:xfrm>
                  <a:off x="7482841" y="3732216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  <p:sp>
              <p:nvSpPr>
                <p:cNvPr id="43" name="Google Shape;898;p88"/>
                <p:cNvSpPr txBox="1"/>
                <p:nvPr/>
              </p:nvSpPr>
              <p:spPr>
                <a:xfrm>
                  <a:off x="7482841" y="2111311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</p:grpSp>
          <p:sp>
            <p:nvSpPr>
              <p:cNvPr id="31" name="Oval 30"/>
              <p:cNvSpPr/>
              <p:nvPr/>
            </p:nvSpPr>
            <p:spPr>
              <a:xfrm>
                <a:off x="2941984" y="2188023"/>
                <a:ext cx="1695840" cy="1807446"/>
              </a:xfrm>
              <a:prstGeom prst="ellipse">
                <a:avLst/>
              </a:prstGeom>
              <a:solidFill>
                <a:schemeClr val="bg1">
                  <a:alpha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+mj-lt"/>
                </a:endParaRPr>
              </a:p>
            </p:txBody>
          </p:sp>
          <p:grpSp>
            <p:nvGrpSpPr>
              <p:cNvPr id="32" name="Group 31"/>
              <p:cNvGrpSpPr/>
              <p:nvPr/>
            </p:nvGrpSpPr>
            <p:grpSpPr>
              <a:xfrm>
                <a:off x="3744185" y="2692608"/>
                <a:ext cx="58419" cy="1311758"/>
                <a:chOff x="5889186" y="1248788"/>
                <a:chExt cx="58419" cy="1311758"/>
              </a:xfrm>
            </p:grpSpPr>
            <p:cxnSp>
              <p:nvCxnSpPr>
                <p:cNvPr id="36" name="Connector: Curved 35"/>
                <p:cNvCxnSpPr>
                  <a:stCxn id="38" idx="1"/>
                  <a:endCxn id="39" idx="1"/>
                </p:cNvCxnSpPr>
                <p:nvPr/>
              </p:nvCxnSpPr>
              <p:spPr>
                <a:xfrm rot="10800000">
                  <a:off x="5889186" y="1346507"/>
                  <a:ext cx="12700" cy="1116320"/>
                </a:xfrm>
                <a:prstGeom prst="curvedConnector3">
                  <a:avLst>
                    <a:gd name="adj1" fmla="val 4300000"/>
                  </a:avLst>
                </a:prstGeom>
                <a:ln w="19050">
                  <a:solidFill>
                    <a:schemeClr val="accent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Connector: Curved 36"/>
                <p:cNvCxnSpPr>
                  <a:stCxn id="39" idx="3"/>
                  <a:endCxn id="38" idx="3"/>
                </p:cNvCxnSpPr>
                <p:nvPr/>
              </p:nvCxnSpPr>
              <p:spPr>
                <a:xfrm>
                  <a:off x="5934905" y="1346507"/>
                  <a:ext cx="12700" cy="1116320"/>
                </a:xfrm>
                <a:prstGeom prst="curvedConnector3">
                  <a:avLst>
                    <a:gd name="adj1" fmla="val 4300000"/>
                  </a:avLst>
                </a:prstGeom>
                <a:ln w="19050">
                  <a:solidFill>
                    <a:schemeClr val="accent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8" name="Google Shape;898;p88"/>
                <p:cNvSpPr txBox="1"/>
                <p:nvPr/>
              </p:nvSpPr>
              <p:spPr>
                <a:xfrm>
                  <a:off x="5889186" y="2365108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  <p:sp>
              <p:nvSpPr>
                <p:cNvPr id="39" name="Google Shape;898;p88"/>
                <p:cNvSpPr txBox="1"/>
                <p:nvPr/>
              </p:nvSpPr>
              <p:spPr>
                <a:xfrm>
                  <a:off x="5889186" y="1248788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</p:grpSp>
          <p:grpSp>
            <p:nvGrpSpPr>
              <p:cNvPr id="33" name="Group 32"/>
              <p:cNvGrpSpPr/>
              <p:nvPr/>
            </p:nvGrpSpPr>
            <p:grpSpPr>
              <a:xfrm>
                <a:off x="3744185" y="3040708"/>
                <a:ext cx="45719" cy="963658"/>
                <a:chOff x="5501641" y="2963996"/>
                <a:chExt cx="45719" cy="963658"/>
              </a:xfrm>
            </p:grpSpPr>
            <p:sp>
              <p:nvSpPr>
                <p:cNvPr id="34" name="Google Shape;898;p88"/>
                <p:cNvSpPr txBox="1"/>
                <p:nvPr/>
              </p:nvSpPr>
              <p:spPr>
                <a:xfrm>
                  <a:off x="5501641" y="3732216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  <p:sp>
              <p:nvSpPr>
                <p:cNvPr id="35" name="Google Shape;898;p88"/>
                <p:cNvSpPr txBox="1"/>
                <p:nvPr/>
              </p:nvSpPr>
              <p:spPr>
                <a:xfrm>
                  <a:off x="5501641" y="2963996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</p:grpSp>
        </p:grpSp>
        <p:sp>
          <p:nvSpPr>
            <p:cNvPr id="46" name="Google Shape;898;p88"/>
            <p:cNvSpPr txBox="1"/>
            <p:nvPr/>
          </p:nvSpPr>
          <p:spPr>
            <a:xfrm>
              <a:off x="7436418" y="497552"/>
              <a:ext cx="668161" cy="1069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4" tIns="9144" rIns="9144" bIns="9144" anchor="t" anchorCtr="0">
              <a:spAutoFit/>
            </a:bodyPr>
            <a:lstStyle/>
            <a:p>
              <a:pPr marR="0" lvl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500" b="1" dirty="0">
                  <a:solidFill>
                    <a:schemeClr val="accent1"/>
                  </a:solidFill>
                  <a:latin typeface="+mj-lt"/>
                  <a:ea typeface="Montserrat"/>
                  <a:cs typeface="+mj-lt"/>
                  <a:sym typeface="Montserrat"/>
                </a:rPr>
                <a:t>Serve</a:t>
              </a:r>
              <a:endParaRPr lang="en-US" sz="500" b="1" dirty="0">
                <a:solidFill>
                  <a:schemeClr val="accent1"/>
                </a:solidFill>
                <a:latin typeface="+mj-lt"/>
                <a:ea typeface="Montserrat"/>
                <a:cs typeface="+mj-lt"/>
                <a:sym typeface="Montserrat"/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 rot="0">
            <a:off x="3081655" y="1749425"/>
            <a:ext cx="972820" cy="994410"/>
            <a:chOff x="4054846" y="1382929"/>
            <a:chExt cx="935718" cy="956621"/>
          </a:xfrm>
        </p:grpSpPr>
        <p:pic>
          <p:nvPicPr>
            <p:cNvPr id="63" name="Graphic 62" descr="Table with solid fill"/>
            <p:cNvPicPr>
              <a:picLocks noChangeAspect="1"/>
            </p:cNvPicPr>
            <p:nvPr/>
          </p:nvPicPr>
          <p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p:blipFill>
          <p:spPr>
            <a:xfrm>
              <a:off x="4054846" y="1425150"/>
              <a:ext cx="914400" cy="914400"/>
            </a:xfrm>
            <a:prstGeom prst="rect">
              <a:avLst/>
            </a:prstGeom>
          </p:spPr>
        </p:pic>
        <p:sp>
          <p:nvSpPr>
            <p:cNvPr id="64" name="Freeform: Shape 63"/>
            <p:cNvSpPr/>
            <p:nvPr/>
          </p:nvSpPr>
          <p:spPr>
            <a:xfrm>
              <a:off x="4193241" y="1459651"/>
              <a:ext cx="46065" cy="153442"/>
            </a:xfrm>
            <a:custGeom>
              <a:avLst/>
              <a:gdLst>
                <a:gd name="connsiteX0" fmla="*/ 16432 w 46065"/>
                <a:gd name="connsiteY0" fmla="*/ 137309 h 153442"/>
                <a:gd name="connsiteX1" fmla="*/ 15857 w 46065"/>
                <a:gd name="connsiteY1" fmla="*/ 149945 h 153442"/>
                <a:gd name="connsiteX2" fmla="*/ 16432 w 46065"/>
                <a:gd name="connsiteY2" fmla="*/ 150520 h 153442"/>
                <a:gd name="connsiteX3" fmla="*/ 29026 w 46065"/>
                <a:gd name="connsiteY3" fmla="*/ 151128 h 153442"/>
                <a:gd name="connsiteX4" fmla="*/ 29634 w 46065"/>
                <a:gd name="connsiteY4" fmla="*/ 150520 h 153442"/>
                <a:gd name="connsiteX5" fmla="*/ 29634 w 46065"/>
                <a:gd name="connsiteY5" fmla="*/ 69663 h 153442"/>
                <a:gd name="connsiteX6" fmla="*/ 18280 w 46065"/>
                <a:gd name="connsiteY6" fmla="*/ 41754 h 153442"/>
                <a:gd name="connsiteX7" fmla="*/ 29634 w 46065"/>
                <a:gd name="connsiteY7" fmla="*/ 16180 h 153442"/>
                <a:gd name="connsiteX8" fmla="*/ 30099 w 46065"/>
                <a:gd name="connsiteY8" fmla="*/ 2973 h 153442"/>
                <a:gd name="connsiteX9" fmla="*/ 16893 w 46065"/>
                <a:gd name="connsiteY9" fmla="*/ 2508 h 153442"/>
                <a:gd name="connsiteX10" fmla="*/ 16432 w 46065"/>
                <a:gd name="connsiteY10" fmla="*/ 2969 h 153442"/>
                <a:gd name="connsiteX11" fmla="*/ 16432 w 46065"/>
                <a:gd name="connsiteY11" fmla="*/ 83826 h 153442"/>
                <a:gd name="connsiteX12" fmla="*/ 16432 w 46065"/>
                <a:gd name="connsiteY12" fmla="*/ 137309 h 153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6065" h="153442">
                  <a:moveTo>
                    <a:pt x="16432" y="137309"/>
                  </a:moveTo>
                  <a:cubicBezTo>
                    <a:pt x="12784" y="140639"/>
                    <a:pt x="12526" y="146297"/>
                    <a:pt x="15857" y="149945"/>
                  </a:cubicBezTo>
                  <a:cubicBezTo>
                    <a:pt x="16040" y="150145"/>
                    <a:pt x="16232" y="150337"/>
                    <a:pt x="16432" y="150520"/>
                  </a:cubicBezTo>
                  <a:cubicBezTo>
                    <a:pt x="19742" y="154166"/>
                    <a:pt x="25380" y="154438"/>
                    <a:pt x="29026" y="151128"/>
                  </a:cubicBezTo>
                  <a:cubicBezTo>
                    <a:pt x="29238" y="150936"/>
                    <a:pt x="29441" y="150733"/>
                    <a:pt x="29634" y="150520"/>
                  </a:cubicBezTo>
                  <a:cubicBezTo>
                    <a:pt x="51543" y="128020"/>
                    <a:pt x="51543" y="92163"/>
                    <a:pt x="29634" y="69663"/>
                  </a:cubicBezTo>
                  <a:cubicBezTo>
                    <a:pt x="22218" y="62286"/>
                    <a:pt x="18120" y="52213"/>
                    <a:pt x="18280" y="41754"/>
                  </a:cubicBezTo>
                  <a:cubicBezTo>
                    <a:pt x="18408" y="32036"/>
                    <a:pt x="22511" y="22793"/>
                    <a:pt x="29634" y="16180"/>
                  </a:cubicBezTo>
                  <a:cubicBezTo>
                    <a:pt x="33409" y="12661"/>
                    <a:pt x="33617" y="6749"/>
                    <a:pt x="30099" y="2973"/>
                  </a:cubicBezTo>
                  <a:cubicBezTo>
                    <a:pt x="26581" y="-801"/>
                    <a:pt x="20668" y="-1010"/>
                    <a:pt x="16893" y="2508"/>
                  </a:cubicBezTo>
                  <a:cubicBezTo>
                    <a:pt x="16734" y="2656"/>
                    <a:pt x="16581" y="2810"/>
                    <a:pt x="16432" y="2969"/>
                  </a:cubicBezTo>
                  <a:cubicBezTo>
                    <a:pt x="-5477" y="25469"/>
                    <a:pt x="-5477" y="61326"/>
                    <a:pt x="16432" y="83826"/>
                  </a:cubicBezTo>
                  <a:cubicBezTo>
                    <a:pt x="30607" y="98836"/>
                    <a:pt x="30607" y="122300"/>
                    <a:pt x="16432" y="137309"/>
                  </a:cubicBezTo>
                  <a:close/>
                </a:path>
              </a:pathLst>
            </a:custGeom>
            <a:solidFill>
              <a:srgbClr val="196F3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+mj-lt"/>
                <a:cs typeface="+mj-lt"/>
              </a:endParaRPr>
            </a:p>
          </p:txBody>
        </p:sp>
        <p:sp>
          <p:nvSpPr>
            <p:cNvPr id="65" name="Freeform: Shape 64"/>
            <p:cNvSpPr/>
            <p:nvPr/>
          </p:nvSpPr>
          <p:spPr>
            <a:xfrm>
              <a:off x="4290053" y="1402501"/>
              <a:ext cx="46065" cy="153443"/>
            </a:xfrm>
            <a:custGeom>
              <a:avLst/>
              <a:gdLst>
                <a:gd name="connsiteX0" fmla="*/ 16432 w 46065"/>
                <a:gd name="connsiteY0" fmla="*/ 137309 h 153443"/>
                <a:gd name="connsiteX1" fmla="*/ 15857 w 46065"/>
                <a:gd name="connsiteY1" fmla="*/ 149945 h 153443"/>
                <a:gd name="connsiteX2" fmla="*/ 16432 w 46065"/>
                <a:gd name="connsiteY2" fmla="*/ 150521 h 153443"/>
                <a:gd name="connsiteX3" fmla="*/ 29026 w 46065"/>
                <a:gd name="connsiteY3" fmla="*/ 151128 h 153443"/>
                <a:gd name="connsiteX4" fmla="*/ 29634 w 46065"/>
                <a:gd name="connsiteY4" fmla="*/ 150521 h 153443"/>
                <a:gd name="connsiteX5" fmla="*/ 29634 w 46065"/>
                <a:gd name="connsiteY5" fmla="*/ 69663 h 153443"/>
                <a:gd name="connsiteX6" fmla="*/ 18280 w 46065"/>
                <a:gd name="connsiteY6" fmla="*/ 41755 h 153443"/>
                <a:gd name="connsiteX7" fmla="*/ 29634 w 46065"/>
                <a:gd name="connsiteY7" fmla="*/ 16180 h 153443"/>
                <a:gd name="connsiteX8" fmla="*/ 30099 w 46065"/>
                <a:gd name="connsiteY8" fmla="*/ 2974 h 153443"/>
                <a:gd name="connsiteX9" fmla="*/ 16893 w 46065"/>
                <a:gd name="connsiteY9" fmla="*/ 2508 h 153443"/>
                <a:gd name="connsiteX10" fmla="*/ 16432 w 46065"/>
                <a:gd name="connsiteY10" fmla="*/ 2969 h 153443"/>
                <a:gd name="connsiteX11" fmla="*/ 16432 w 46065"/>
                <a:gd name="connsiteY11" fmla="*/ 83827 h 153443"/>
                <a:gd name="connsiteX12" fmla="*/ 16432 w 46065"/>
                <a:gd name="connsiteY12" fmla="*/ 137309 h 153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6065" h="153443">
                  <a:moveTo>
                    <a:pt x="16432" y="137309"/>
                  </a:moveTo>
                  <a:cubicBezTo>
                    <a:pt x="12784" y="140639"/>
                    <a:pt x="12526" y="146297"/>
                    <a:pt x="15857" y="149945"/>
                  </a:cubicBezTo>
                  <a:cubicBezTo>
                    <a:pt x="16040" y="150145"/>
                    <a:pt x="16232" y="150338"/>
                    <a:pt x="16432" y="150521"/>
                  </a:cubicBezTo>
                  <a:cubicBezTo>
                    <a:pt x="19742" y="154166"/>
                    <a:pt x="25380" y="154438"/>
                    <a:pt x="29026" y="151128"/>
                  </a:cubicBezTo>
                  <a:cubicBezTo>
                    <a:pt x="29238" y="150936"/>
                    <a:pt x="29441" y="150733"/>
                    <a:pt x="29634" y="150521"/>
                  </a:cubicBezTo>
                  <a:cubicBezTo>
                    <a:pt x="51543" y="128021"/>
                    <a:pt x="51543" y="92163"/>
                    <a:pt x="29634" y="69663"/>
                  </a:cubicBezTo>
                  <a:cubicBezTo>
                    <a:pt x="22218" y="62287"/>
                    <a:pt x="18120" y="52213"/>
                    <a:pt x="18280" y="41755"/>
                  </a:cubicBezTo>
                  <a:cubicBezTo>
                    <a:pt x="18408" y="32035"/>
                    <a:pt x="22511" y="22793"/>
                    <a:pt x="29634" y="16180"/>
                  </a:cubicBezTo>
                  <a:cubicBezTo>
                    <a:pt x="33409" y="12661"/>
                    <a:pt x="33617" y="6749"/>
                    <a:pt x="30099" y="2974"/>
                  </a:cubicBezTo>
                  <a:cubicBezTo>
                    <a:pt x="26581" y="-802"/>
                    <a:pt x="20668" y="-1010"/>
                    <a:pt x="16893" y="2508"/>
                  </a:cubicBezTo>
                  <a:cubicBezTo>
                    <a:pt x="16734" y="2656"/>
                    <a:pt x="16581" y="2810"/>
                    <a:pt x="16432" y="2969"/>
                  </a:cubicBezTo>
                  <a:cubicBezTo>
                    <a:pt x="-5477" y="25469"/>
                    <a:pt x="-5477" y="61327"/>
                    <a:pt x="16432" y="83827"/>
                  </a:cubicBezTo>
                  <a:cubicBezTo>
                    <a:pt x="30612" y="98834"/>
                    <a:pt x="30612" y="122302"/>
                    <a:pt x="16432" y="137309"/>
                  </a:cubicBezTo>
                  <a:close/>
                </a:path>
              </a:pathLst>
            </a:custGeom>
            <a:solidFill>
              <a:srgbClr val="196F3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+mj-lt"/>
                <a:cs typeface="+mj-lt"/>
              </a:endParaRPr>
            </a:p>
          </p:txBody>
        </p:sp>
        <p:sp>
          <p:nvSpPr>
            <p:cNvPr id="66" name="Freeform: Shape 65"/>
            <p:cNvSpPr/>
            <p:nvPr/>
          </p:nvSpPr>
          <p:spPr>
            <a:xfrm>
              <a:off x="4393266" y="1459651"/>
              <a:ext cx="46065" cy="153442"/>
            </a:xfrm>
            <a:custGeom>
              <a:avLst/>
              <a:gdLst>
                <a:gd name="connsiteX0" fmla="*/ 16432 w 46065"/>
                <a:gd name="connsiteY0" fmla="*/ 137309 h 153442"/>
                <a:gd name="connsiteX1" fmla="*/ 15857 w 46065"/>
                <a:gd name="connsiteY1" fmla="*/ 149945 h 153442"/>
                <a:gd name="connsiteX2" fmla="*/ 16432 w 46065"/>
                <a:gd name="connsiteY2" fmla="*/ 150520 h 153442"/>
                <a:gd name="connsiteX3" fmla="*/ 29026 w 46065"/>
                <a:gd name="connsiteY3" fmla="*/ 151128 h 153442"/>
                <a:gd name="connsiteX4" fmla="*/ 29634 w 46065"/>
                <a:gd name="connsiteY4" fmla="*/ 150520 h 153442"/>
                <a:gd name="connsiteX5" fmla="*/ 29634 w 46065"/>
                <a:gd name="connsiteY5" fmla="*/ 69663 h 153442"/>
                <a:gd name="connsiteX6" fmla="*/ 18280 w 46065"/>
                <a:gd name="connsiteY6" fmla="*/ 41754 h 153442"/>
                <a:gd name="connsiteX7" fmla="*/ 29634 w 46065"/>
                <a:gd name="connsiteY7" fmla="*/ 16180 h 153442"/>
                <a:gd name="connsiteX8" fmla="*/ 30099 w 46065"/>
                <a:gd name="connsiteY8" fmla="*/ 2973 h 153442"/>
                <a:gd name="connsiteX9" fmla="*/ 16893 w 46065"/>
                <a:gd name="connsiteY9" fmla="*/ 2508 h 153442"/>
                <a:gd name="connsiteX10" fmla="*/ 16432 w 46065"/>
                <a:gd name="connsiteY10" fmla="*/ 2969 h 153442"/>
                <a:gd name="connsiteX11" fmla="*/ 16432 w 46065"/>
                <a:gd name="connsiteY11" fmla="*/ 83826 h 153442"/>
                <a:gd name="connsiteX12" fmla="*/ 16432 w 46065"/>
                <a:gd name="connsiteY12" fmla="*/ 137309 h 153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6065" h="153442">
                  <a:moveTo>
                    <a:pt x="16432" y="137309"/>
                  </a:moveTo>
                  <a:cubicBezTo>
                    <a:pt x="12784" y="140639"/>
                    <a:pt x="12526" y="146297"/>
                    <a:pt x="15857" y="149945"/>
                  </a:cubicBezTo>
                  <a:cubicBezTo>
                    <a:pt x="16040" y="150145"/>
                    <a:pt x="16231" y="150337"/>
                    <a:pt x="16432" y="150520"/>
                  </a:cubicBezTo>
                  <a:cubicBezTo>
                    <a:pt x="19742" y="154166"/>
                    <a:pt x="25380" y="154438"/>
                    <a:pt x="29026" y="151128"/>
                  </a:cubicBezTo>
                  <a:cubicBezTo>
                    <a:pt x="29238" y="150936"/>
                    <a:pt x="29441" y="150733"/>
                    <a:pt x="29634" y="150520"/>
                  </a:cubicBezTo>
                  <a:cubicBezTo>
                    <a:pt x="51543" y="128020"/>
                    <a:pt x="51543" y="92163"/>
                    <a:pt x="29634" y="69663"/>
                  </a:cubicBezTo>
                  <a:cubicBezTo>
                    <a:pt x="22218" y="62286"/>
                    <a:pt x="18120" y="52213"/>
                    <a:pt x="18280" y="41754"/>
                  </a:cubicBezTo>
                  <a:cubicBezTo>
                    <a:pt x="18408" y="32036"/>
                    <a:pt x="22511" y="22793"/>
                    <a:pt x="29634" y="16180"/>
                  </a:cubicBezTo>
                  <a:cubicBezTo>
                    <a:pt x="33409" y="12661"/>
                    <a:pt x="33617" y="6749"/>
                    <a:pt x="30099" y="2973"/>
                  </a:cubicBezTo>
                  <a:cubicBezTo>
                    <a:pt x="26581" y="-801"/>
                    <a:pt x="20668" y="-1010"/>
                    <a:pt x="16893" y="2508"/>
                  </a:cubicBezTo>
                  <a:cubicBezTo>
                    <a:pt x="16734" y="2656"/>
                    <a:pt x="16581" y="2810"/>
                    <a:pt x="16432" y="2969"/>
                  </a:cubicBezTo>
                  <a:cubicBezTo>
                    <a:pt x="-5477" y="25469"/>
                    <a:pt x="-5477" y="61326"/>
                    <a:pt x="16432" y="83826"/>
                  </a:cubicBezTo>
                  <a:cubicBezTo>
                    <a:pt x="30607" y="98836"/>
                    <a:pt x="30607" y="122300"/>
                    <a:pt x="16432" y="137309"/>
                  </a:cubicBezTo>
                  <a:close/>
                </a:path>
              </a:pathLst>
            </a:custGeom>
            <a:solidFill>
              <a:srgbClr val="196F3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+mj-lt"/>
                <a:cs typeface="+mj-lt"/>
              </a:endParaRPr>
            </a:p>
          </p:txBody>
        </p:sp>
        <p:sp>
          <p:nvSpPr>
            <p:cNvPr id="67" name="Freeform: Shape 66"/>
            <p:cNvSpPr/>
            <p:nvPr/>
          </p:nvSpPr>
          <p:spPr>
            <a:xfrm>
              <a:off x="4508697" y="1440079"/>
              <a:ext cx="46065" cy="153442"/>
            </a:xfrm>
            <a:custGeom>
              <a:avLst/>
              <a:gdLst>
                <a:gd name="connsiteX0" fmla="*/ 16432 w 46065"/>
                <a:gd name="connsiteY0" fmla="*/ 137309 h 153442"/>
                <a:gd name="connsiteX1" fmla="*/ 15857 w 46065"/>
                <a:gd name="connsiteY1" fmla="*/ 149945 h 153442"/>
                <a:gd name="connsiteX2" fmla="*/ 16432 w 46065"/>
                <a:gd name="connsiteY2" fmla="*/ 150520 h 153442"/>
                <a:gd name="connsiteX3" fmla="*/ 29026 w 46065"/>
                <a:gd name="connsiteY3" fmla="*/ 151128 h 153442"/>
                <a:gd name="connsiteX4" fmla="*/ 29634 w 46065"/>
                <a:gd name="connsiteY4" fmla="*/ 150520 h 153442"/>
                <a:gd name="connsiteX5" fmla="*/ 29634 w 46065"/>
                <a:gd name="connsiteY5" fmla="*/ 69663 h 153442"/>
                <a:gd name="connsiteX6" fmla="*/ 18280 w 46065"/>
                <a:gd name="connsiteY6" fmla="*/ 41754 h 153442"/>
                <a:gd name="connsiteX7" fmla="*/ 29634 w 46065"/>
                <a:gd name="connsiteY7" fmla="*/ 16180 h 153442"/>
                <a:gd name="connsiteX8" fmla="*/ 30099 w 46065"/>
                <a:gd name="connsiteY8" fmla="*/ 2973 h 153442"/>
                <a:gd name="connsiteX9" fmla="*/ 16893 w 46065"/>
                <a:gd name="connsiteY9" fmla="*/ 2508 h 153442"/>
                <a:gd name="connsiteX10" fmla="*/ 16432 w 46065"/>
                <a:gd name="connsiteY10" fmla="*/ 2969 h 153442"/>
                <a:gd name="connsiteX11" fmla="*/ 16432 w 46065"/>
                <a:gd name="connsiteY11" fmla="*/ 83826 h 153442"/>
                <a:gd name="connsiteX12" fmla="*/ 16432 w 46065"/>
                <a:gd name="connsiteY12" fmla="*/ 137309 h 153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6065" h="153442">
                  <a:moveTo>
                    <a:pt x="16432" y="137309"/>
                  </a:moveTo>
                  <a:cubicBezTo>
                    <a:pt x="12784" y="140639"/>
                    <a:pt x="12526" y="146297"/>
                    <a:pt x="15857" y="149945"/>
                  </a:cubicBezTo>
                  <a:cubicBezTo>
                    <a:pt x="16040" y="150145"/>
                    <a:pt x="16232" y="150337"/>
                    <a:pt x="16432" y="150520"/>
                  </a:cubicBezTo>
                  <a:cubicBezTo>
                    <a:pt x="19742" y="154166"/>
                    <a:pt x="25380" y="154438"/>
                    <a:pt x="29026" y="151128"/>
                  </a:cubicBezTo>
                  <a:cubicBezTo>
                    <a:pt x="29238" y="150936"/>
                    <a:pt x="29441" y="150733"/>
                    <a:pt x="29634" y="150520"/>
                  </a:cubicBezTo>
                  <a:cubicBezTo>
                    <a:pt x="51543" y="128020"/>
                    <a:pt x="51543" y="92163"/>
                    <a:pt x="29634" y="69663"/>
                  </a:cubicBezTo>
                  <a:cubicBezTo>
                    <a:pt x="22218" y="62286"/>
                    <a:pt x="18120" y="52213"/>
                    <a:pt x="18280" y="41754"/>
                  </a:cubicBezTo>
                  <a:cubicBezTo>
                    <a:pt x="18408" y="32036"/>
                    <a:pt x="22511" y="22793"/>
                    <a:pt x="29634" y="16180"/>
                  </a:cubicBezTo>
                  <a:cubicBezTo>
                    <a:pt x="33409" y="12661"/>
                    <a:pt x="33617" y="6749"/>
                    <a:pt x="30099" y="2973"/>
                  </a:cubicBezTo>
                  <a:cubicBezTo>
                    <a:pt x="26581" y="-801"/>
                    <a:pt x="20668" y="-1010"/>
                    <a:pt x="16893" y="2508"/>
                  </a:cubicBezTo>
                  <a:cubicBezTo>
                    <a:pt x="16734" y="2656"/>
                    <a:pt x="16581" y="2810"/>
                    <a:pt x="16432" y="2969"/>
                  </a:cubicBezTo>
                  <a:cubicBezTo>
                    <a:pt x="-5477" y="25469"/>
                    <a:pt x="-5477" y="61326"/>
                    <a:pt x="16432" y="83826"/>
                  </a:cubicBezTo>
                  <a:cubicBezTo>
                    <a:pt x="30607" y="98836"/>
                    <a:pt x="30607" y="122300"/>
                    <a:pt x="16432" y="137309"/>
                  </a:cubicBezTo>
                  <a:close/>
                </a:path>
              </a:pathLst>
            </a:custGeom>
            <a:solidFill>
              <a:srgbClr val="196F3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+mj-lt"/>
                <a:cs typeface="+mj-lt"/>
              </a:endParaRPr>
            </a:p>
          </p:txBody>
        </p:sp>
        <p:sp>
          <p:nvSpPr>
            <p:cNvPr id="68" name="Freeform: Shape 67"/>
            <p:cNvSpPr/>
            <p:nvPr/>
          </p:nvSpPr>
          <p:spPr>
            <a:xfrm>
              <a:off x="4605509" y="1382929"/>
              <a:ext cx="46065" cy="153443"/>
            </a:xfrm>
            <a:custGeom>
              <a:avLst/>
              <a:gdLst>
                <a:gd name="connsiteX0" fmla="*/ 16432 w 46065"/>
                <a:gd name="connsiteY0" fmla="*/ 137309 h 153443"/>
                <a:gd name="connsiteX1" fmla="*/ 15857 w 46065"/>
                <a:gd name="connsiteY1" fmla="*/ 149945 h 153443"/>
                <a:gd name="connsiteX2" fmla="*/ 16432 w 46065"/>
                <a:gd name="connsiteY2" fmla="*/ 150521 h 153443"/>
                <a:gd name="connsiteX3" fmla="*/ 29026 w 46065"/>
                <a:gd name="connsiteY3" fmla="*/ 151128 h 153443"/>
                <a:gd name="connsiteX4" fmla="*/ 29634 w 46065"/>
                <a:gd name="connsiteY4" fmla="*/ 150521 h 153443"/>
                <a:gd name="connsiteX5" fmla="*/ 29634 w 46065"/>
                <a:gd name="connsiteY5" fmla="*/ 69663 h 153443"/>
                <a:gd name="connsiteX6" fmla="*/ 18280 w 46065"/>
                <a:gd name="connsiteY6" fmla="*/ 41755 h 153443"/>
                <a:gd name="connsiteX7" fmla="*/ 29634 w 46065"/>
                <a:gd name="connsiteY7" fmla="*/ 16180 h 153443"/>
                <a:gd name="connsiteX8" fmla="*/ 30099 w 46065"/>
                <a:gd name="connsiteY8" fmla="*/ 2974 h 153443"/>
                <a:gd name="connsiteX9" fmla="*/ 16893 w 46065"/>
                <a:gd name="connsiteY9" fmla="*/ 2508 h 153443"/>
                <a:gd name="connsiteX10" fmla="*/ 16432 w 46065"/>
                <a:gd name="connsiteY10" fmla="*/ 2969 h 153443"/>
                <a:gd name="connsiteX11" fmla="*/ 16432 w 46065"/>
                <a:gd name="connsiteY11" fmla="*/ 83827 h 153443"/>
                <a:gd name="connsiteX12" fmla="*/ 16432 w 46065"/>
                <a:gd name="connsiteY12" fmla="*/ 137309 h 153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6065" h="153443">
                  <a:moveTo>
                    <a:pt x="16432" y="137309"/>
                  </a:moveTo>
                  <a:cubicBezTo>
                    <a:pt x="12784" y="140639"/>
                    <a:pt x="12526" y="146297"/>
                    <a:pt x="15857" y="149945"/>
                  </a:cubicBezTo>
                  <a:cubicBezTo>
                    <a:pt x="16040" y="150145"/>
                    <a:pt x="16232" y="150338"/>
                    <a:pt x="16432" y="150521"/>
                  </a:cubicBezTo>
                  <a:cubicBezTo>
                    <a:pt x="19742" y="154166"/>
                    <a:pt x="25380" y="154438"/>
                    <a:pt x="29026" y="151128"/>
                  </a:cubicBezTo>
                  <a:cubicBezTo>
                    <a:pt x="29238" y="150936"/>
                    <a:pt x="29441" y="150733"/>
                    <a:pt x="29634" y="150521"/>
                  </a:cubicBezTo>
                  <a:cubicBezTo>
                    <a:pt x="51543" y="128021"/>
                    <a:pt x="51543" y="92163"/>
                    <a:pt x="29634" y="69663"/>
                  </a:cubicBezTo>
                  <a:cubicBezTo>
                    <a:pt x="22218" y="62287"/>
                    <a:pt x="18120" y="52213"/>
                    <a:pt x="18280" y="41755"/>
                  </a:cubicBezTo>
                  <a:cubicBezTo>
                    <a:pt x="18408" y="32035"/>
                    <a:pt x="22511" y="22793"/>
                    <a:pt x="29634" y="16180"/>
                  </a:cubicBezTo>
                  <a:cubicBezTo>
                    <a:pt x="33409" y="12661"/>
                    <a:pt x="33617" y="6749"/>
                    <a:pt x="30099" y="2974"/>
                  </a:cubicBezTo>
                  <a:cubicBezTo>
                    <a:pt x="26581" y="-802"/>
                    <a:pt x="20668" y="-1010"/>
                    <a:pt x="16893" y="2508"/>
                  </a:cubicBezTo>
                  <a:cubicBezTo>
                    <a:pt x="16734" y="2656"/>
                    <a:pt x="16581" y="2810"/>
                    <a:pt x="16432" y="2969"/>
                  </a:cubicBezTo>
                  <a:cubicBezTo>
                    <a:pt x="-5477" y="25469"/>
                    <a:pt x="-5477" y="61327"/>
                    <a:pt x="16432" y="83827"/>
                  </a:cubicBezTo>
                  <a:cubicBezTo>
                    <a:pt x="30612" y="98834"/>
                    <a:pt x="30612" y="122302"/>
                    <a:pt x="16432" y="137309"/>
                  </a:cubicBezTo>
                  <a:close/>
                </a:path>
              </a:pathLst>
            </a:custGeom>
            <a:solidFill>
              <a:srgbClr val="196F3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+mj-lt"/>
                <a:cs typeface="+mj-lt"/>
              </a:endParaRPr>
            </a:p>
          </p:txBody>
        </p:sp>
        <p:sp>
          <p:nvSpPr>
            <p:cNvPr id="69" name="Freeform: Shape 68"/>
            <p:cNvSpPr/>
            <p:nvPr/>
          </p:nvSpPr>
          <p:spPr>
            <a:xfrm>
              <a:off x="4708722" y="1440079"/>
              <a:ext cx="46065" cy="153442"/>
            </a:xfrm>
            <a:custGeom>
              <a:avLst/>
              <a:gdLst>
                <a:gd name="connsiteX0" fmla="*/ 16432 w 46065"/>
                <a:gd name="connsiteY0" fmla="*/ 137309 h 153442"/>
                <a:gd name="connsiteX1" fmla="*/ 15857 w 46065"/>
                <a:gd name="connsiteY1" fmla="*/ 149945 h 153442"/>
                <a:gd name="connsiteX2" fmla="*/ 16432 w 46065"/>
                <a:gd name="connsiteY2" fmla="*/ 150520 h 153442"/>
                <a:gd name="connsiteX3" fmla="*/ 29026 w 46065"/>
                <a:gd name="connsiteY3" fmla="*/ 151128 h 153442"/>
                <a:gd name="connsiteX4" fmla="*/ 29634 w 46065"/>
                <a:gd name="connsiteY4" fmla="*/ 150520 h 153442"/>
                <a:gd name="connsiteX5" fmla="*/ 29634 w 46065"/>
                <a:gd name="connsiteY5" fmla="*/ 69663 h 153442"/>
                <a:gd name="connsiteX6" fmla="*/ 18280 w 46065"/>
                <a:gd name="connsiteY6" fmla="*/ 41754 h 153442"/>
                <a:gd name="connsiteX7" fmla="*/ 29634 w 46065"/>
                <a:gd name="connsiteY7" fmla="*/ 16180 h 153442"/>
                <a:gd name="connsiteX8" fmla="*/ 30099 w 46065"/>
                <a:gd name="connsiteY8" fmla="*/ 2973 h 153442"/>
                <a:gd name="connsiteX9" fmla="*/ 16893 w 46065"/>
                <a:gd name="connsiteY9" fmla="*/ 2508 h 153442"/>
                <a:gd name="connsiteX10" fmla="*/ 16432 w 46065"/>
                <a:gd name="connsiteY10" fmla="*/ 2969 h 153442"/>
                <a:gd name="connsiteX11" fmla="*/ 16432 w 46065"/>
                <a:gd name="connsiteY11" fmla="*/ 83826 h 153442"/>
                <a:gd name="connsiteX12" fmla="*/ 16432 w 46065"/>
                <a:gd name="connsiteY12" fmla="*/ 137309 h 153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6065" h="153442">
                  <a:moveTo>
                    <a:pt x="16432" y="137309"/>
                  </a:moveTo>
                  <a:cubicBezTo>
                    <a:pt x="12784" y="140639"/>
                    <a:pt x="12526" y="146297"/>
                    <a:pt x="15857" y="149945"/>
                  </a:cubicBezTo>
                  <a:cubicBezTo>
                    <a:pt x="16040" y="150145"/>
                    <a:pt x="16231" y="150337"/>
                    <a:pt x="16432" y="150520"/>
                  </a:cubicBezTo>
                  <a:cubicBezTo>
                    <a:pt x="19742" y="154166"/>
                    <a:pt x="25380" y="154438"/>
                    <a:pt x="29026" y="151128"/>
                  </a:cubicBezTo>
                  <a:cubicBezTo>
                    <a:pt x="29238" y="150936"/>
                    <a:pt x="29441" y="150733"/>
                    <a:pt x="29634" y="150520"/>
                  </a:cubicBezTo>
                  <a:cubicBezTo>
                    <a:pt x="51543" y="128020"/>
                    <a:pt x="51543" y="92163"/>
                    <a:pt x="29634" y="69663"/>
                  </a:cubicBezTo>
                  <a:cubicBezTo>
                    <a:pt x="22218" y="62286"/>
                    <a:pt x="18120" y="52213"/>
                    <a:pt x="18280" y="41754"/>
                  </a:cubicBezTo>
                  <a:cubicBezTo>
                    <a:pt x="18408" y="32036"/>
                    <a:pt x="22511" y="22793"/>
                    <a:pt x="29634" y="16180"/>
                  </a:cubicBezTo>
                  <a:cubicBezTo>
                    <a:pt x="33409" y="12661"/>
                    <a:pt x="33617" y="6749"/>
                    <a:pt x="30099" y="2973"/>
                  </a:cubicBezTo>
                  <a:cubicBezTo>
                    <a:pt x="26581" y="-801"/>
                    <a:pt x="20668" y="-1010"/>
                    <a:pt x="16893" y="2508"/>
                  </a:cubicBezTo>
                  <a:cubicBezTo>
                    <a:pt x="16734" y="2656"/>
                    <a:pt x="16581" y="2810"/>
                    <a:pt x="16432" y="2969"/>
                  </a:cubicBezTo>
                  <a:cubicBezTo>
                    <a:pt x="-5477" y="25469"/>
                    <a:pt x="-5477" y="61326"/>
                    <a:pt x="16432" y="83826"/>
                  </a:cubicBezTo>
                  <a:cubicBezTo>
                    <a:pt x="30607" y="98836"/>
                    <a:pt x="30607" y="122300"/>
                    <a:pt x="16432" y="137309"/>
                  </a:cubicBezTo>
                  <a:close/>
                </a:path>
              </a:pathLst>
            </a:custGeom>
            <a:solidFill>
              <a:srgbClr val="196F3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+mj-lt"/>
                <a:cs typeface="+mj-lt"/>
              </a:endParaRPr>
            </a:p>
          </p:txBody>
        </p:sp>
        <p:pic>
          <p:nvPicPr>
            <p:cNvPr id="70" name="Graphic 69" descr="Splash with solid fill"/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166825" y="1823667"/>
              <a:ext cx="319400" cy="319400"/>
            </a:xfrm>
            <a:prstGeom prst="rect">
              <a:avLst/>
            </a:prstGeom>
          </p:spPr>
        </p:pic>
        <p:sp>
          <p:nvSpPr>
            <p:cNvPr id="73" name="Freeform: Shape 72"/>
            <p:cNvSpPr/>
            <p:nvPr/>
          </p:nvSpPr>
          <p:spPr>
            <a:xfrm>
              <a:off x="4762410" y="1715866"/>
              <a:ext cx="66675" cy="172402"/>
            </a:xfrm>
            <a:custGeom>
              <a:avLst/>
              <a:gdLst>
                <a:gd name="connsiteX0" fmla="*/ 20003 w 66675"/>
                <a:gd name="connsiteY0" fmla="*/ 100013 h 172402"/>
                <a:gd name="connsiteX1" fmla="*/ 28575 w 66675"/>
                <a:gd name="connsiteY1" fmla="*/ 120015 h 172402"/>
                <a:gd name="connsiteX2" fmla="*/ 20003 w 66675"/>
                <a:gd name="connsiteY2" fmla="*/ 140018 h 172402"/>
                <a:gd name="connsiteX3" fmla="*/ 20003 w 66675"/>
                <a:gd name="connsiteY3" fmla="*/ 166688 h 172402"/>
                <a:gd name="connsiteX4" fmla="*/ 33338 w 66675"/>
                <a:gd name="connsiteY4" fmla="*/ 172403 h 172402"/>
                <a:gd name="connsiteX5" fmla="*/ 46673 w 66675"/>
                <a:gd name="connsiteY5" fmla="*/ 166688 h 172402"/>
                <a:gd name="connsiteX6" fmla="*/ 66675 w 66675"/>
                <a:gd name="connsiteY6" fmla="*/ 119063 h 172402"/>
                <a:gd name="connsiteX7" fmla="*/ 46673 w 66675"/>
                <a:gd name="connsiteY7" fmla="*/ 72390 h 172402"/>
                <a:gd name="connsiteX8" fmla="*/ 46673 w 66675"/>
                <a:gd name="connsiteY8" fmla="*/ 72390 h 172402"/>
                <a:gd name="connsiteX9" fmla="*/ 46673 w 66675"/>
                <a:gd name="connsiteY9" fmla="*/ 32385 h 172402"/>
                <a:gd name="connsiteX10" fmla="*/ 46673 w 66675"/>
                <a:gd name="connsiteY10" fmla="*/ 5715 h 172402"/>
                <a:gd name="connsiteX11" fmla="*/ 20003 w 66675"/>
                <a:gd name="connsiteY11" fmla="*/ 5715 h 172402"/>
                <a:gd name="connsiteX12" fmla="*/ 20003 w 66675"/>
                <a:gd name="connsiteY12" fmla="*/ 100013 h 172402"/>
                <a:gd name="connsiteX13" fmla="*/ 20003 w 66675"/>
                <a:gd name="connsiteY13" fmla="*/ 100013 h 172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6675" h="172402">
                  <a:moveTo>
                    <a:pt x="20003" y="100013"/>
                  </a:moveTo>
                  <a:cubicBezTo>
                    <a:pt x="25718" y="105728"/>
                    <a:pt x="28575" y="112395"/>
                    <a:pt x="28575" y="120015"/>
                  </a:cubicBezTo>
                  <a:cubicBezTo>
                    <a:pt x="28575" y="127635"/>
                    <a:pt x="25718" y="135255"/>
                    <a:pt x="20003" y="140018"/>
                  </a:cubicBezTo>
                  <a:cubicBezTo>
                    <a:pt x="12382" y="147638"/>
                    <a:pt x="12382" y="159068"/>
                    <a:pt x="20003" y="166688"/>
                  </a:cubicBezTo>
                  <a:cubicBezTo>
                    <a:pt x="23813" y="170498"/>
                    <a:pt x="28575" y="172403"/>
                    <a:pt x="33338" y="172403"/>
                  </a:cubicBezTo>
                  <a:cubicBezTo>
                    <a:pt x="38100" y="172403"/>
                    <a:pt x="42863" y="170498"/>
                    <a:pt x="46673" y="166688"/>
                  </a:cubicBezTo>
                  <a:cubicBezTo>
                    <a:pt x="59055" y="154305"/>
                    <a:pt x="66675" y="137160"/>
                    <a:pt x="66675" y="119063"/>
                  </a:cubicBezTo>
                  <a:cubicBezTo>
                    <a:pt x="66675" y="100965"/>
                    <a:pt x="60007" y="84772"/>
                    <a:pt x="46673" y="72390"/>
                  </a:cubicBezTo>
                  <a:cubicBezTo>
                    <a:pt x="46673" y="72390"/>
                    <a:pt x="46673" y="72390"/>
                    <a:pt x="46673" y="72390"/>
                  </a:cubicBezTo>
                  <a:cubicBezTo>
                    <a:pt x="35243" y="60960"/>
                    <a:pt x="35243" y="42862"/>
                    <a:pt x="46673" y="32385"/>
                  </a:cubicBezTo>
                  <a:cubicBezTo>
                    <a:pt x="54293" y="24765"/>
                    <a:pt x="54293" y="13335"/>
                    <a:pt x="46673" y="5715"/>
                  </a:cubicBezTo>
                  <a:cubicBezTo>
                    <a:pt x="39053" y="-1905"/>
                    <a:pt x="27623" y="-1905"/>
                    <a:pt x="20003" y="5715"/>
                  </a:cubicBezTo>
                  <a:cubicBezTo>
                    <a:pt x="-6668" y="31433"/>
                    <a:pt x="-6668" y="74295"/>
                    <a:pt x="20003" y="100013"/>
                  </a:cubicBezTo>
                  <a:cubicBezTo>
                    <a:pt x="20003" y="100013"/>
                    <a:pt x="20003" y="100013"/>
                    <a:pt x="20003" y="100013"/>
                  </a:cubicBezTo>
                  <a:close/>
                </a:path>
              </a:pathLst>
            </a:custGeom>
            <a:solidFill>
              <a:srgbClr val="196F3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+mj-lt"/>
                <a:cs typeface="+mj-lt"/>
              </a:endParaRPr>
            </a:p>
          </p:txBody>
        </p:sp>
        <p:sp>
          <p:nvSpPr>
            <p:cNvPr id="75" name="Freeform: Shape 74"/>
            <p:cNvSpPr/>
            <p:nvPr/>
          </p:nvSpPr>
          <p:spPr>
            <a:xfrm>
              <a:off x="4866233" y="1771111"/>
              <a:ext cx="65960" cy="172402"/>
            </a:xfrm>
            <a:custGeom>
              <a:avLst/>
              <a:gdLst>
                <a:gd name="connsiteX0" fmla="*/ 20002 w 65960"/>
                <a:gd name="connsiteY0" fmla="*/ 100012 h 172402"/>
                <a:gd name="connsiteX1" fmla="*/ 20002 w 65960"/>
                <a:gd name="connsiteY1" fmla="*/ 140018 h 172402"/>
                <a:gd name="connsiteX2" fmla="*/ 20002 w 65960"/>
                <a:gd name="connsiteY2" fmla="*/ 166687 h 172402"/>
                <a:gd name="connsiteX3" fmla="*/ 33338 w 65960"/>
                <a:gd name="connsiteY3" fmla="*/ 172403 h 172402"/>
                <a:gd name="connsiteX4" fmla="*/ 46672 w 65960"/>
                <a:gd name="connsiteY4" fmla="*/ 166687 h 172402"/>
                <a:gd name="connsiteX5" fmla="*/ 46672 w 65960"/>
                <a:gd name="connsiteY5" fmla="*/ 72390 h 172402"/>
                <a:gd name="connsiteX6" fmla="*/ 46672 w 65960"/>
                <a:gd name="connsiteY6" fmla="*/ 72390 h 172402"/>
                <a:gd name="connsiteX7" fmla="*/ 38100 w 65960"/>
                <a:gd name="connsiteY7" fmla="*/ 52387 h 172402"/>
                <a:gd name="connsiteX8" fmla="*/ 46672 w 65960"/>
                <a:gd name="connsiteY8" fmla="*/ 32385 h 172402"/>
                <a:gd name="connsiteX9" fmla="*/ 46672 w 65960"/>
                <a:gd name="connsiteY9" fmla="*/ 5715 h 172402"/>
                <a:gd name="connsiteX10" fmla="*/ 20002 w 65960"/>
                <a:gd name="connsiteY10" fmla="*/ 5715 h 172402"/>
                <a:gd name="connsiteX11" fmla="*/ 0 w 65960"/>
                <a:gd name="connsiteY11" fmla="*/ 53340 h 172402"/>
                <a:gd name="connsiteX12" fmla="*/ 20002 w 65960"/>
                <a:gd name="connsiteY12" fmla="*/ 100012 h 172402"/>
                <a:gd name="connsiteX13" fmla="*/ 20002 w 65960"/>
                <a:gd name="connsiteY13" fmla="*/ 100012 h 172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5960" h="172402">
                  <a:moveTo>
                    <a:pt x="20002" y="100012"/>
                  </a:moveTo>
                  <a:cubicBezTo>
                    <a:pt x="31432" y="111443"/>
                    <a:pt x="31432" y="129540"/>
                    <a:pt x="20002" y="140018"/>
                  </a:cubicBezTo>
                  <a:cubicBezTo>
                    <a:pt x="12382" y="147637"/>
                    <a:pt x="12382" y="159068"/>
                    <a:pt x="20002" y="166687"/>
                  </a:cubicBezTo>
                  <a:cubicBezTo>
                    <a:pt x="23813" y="170498"/>
                    <a:pt x="28575" y="172403"/>
                    <a:pt x="33338" y="172403"/>
                  </a:cubicBezTo>
                  <a:cubicBezTo>
                    <a:pt x="38100" y="172403"/>
                    <a:pt x="42863" y="170498"/>
                    <a:pt x="46672" y="166687"/>
                  </a:cubicBezTo>
                  <a:cubicBezTo>
                    <a:pt x="72390" y="140970"/>
                    <a:pt x="72390" y="98108"/>
                    <a:pt x="46672" y="72390"/>
                  </a:cubicBezTo>
                  <a:cubicBezTo>
                    <a:pt x="46672" y="72390"/>
                    <a:pt x="46672" y="72390"/>
                    <a:pt x="46672" y="72390"/>
                  </a:cubicBezTo>
                  <a:cubicBezTo>
                    <a:pt x="40957" y="66675"/>
                    <a:pt x="38100" y="60008"/>
                    <a:pt x="38100" y="52387"/>
                  </a:cubicBezTo>
                  <a:cubicBezTo>
                    <a:pt x="38100" y="44768"/>
                    <a:pt x="40957" y="37148"/>
                    <a:pt x="46672" y="32385"/>
                  </a:cubicBezTo>
                  <a:cubicBezTo>
                    <a:pt x="54293" y="24765"/>
                    <a:pt x="54293" y="13335"/>
                    <a:pt x="46672" y="5715"/>
                  </a:cubicBezTo>
                  <a:cubicBezTo>
                    <a:pt x="39052" y="-1905"/>
                    <a:pt x="27622" y="-1905"/>
                    <a:pt x="20002" y="5715"/>
                  </a:cubicBezTo>
                  <a:cubicBezTo>
                    <a:pt x="7620" y="18097"/>
                    <a:pt x="0" y="35243"/>
                    <a:pt x="0" y="53340"/>
                  </a:cubicBezTo>
                  <a:cubicBezTo>
                    <a:pt x="952" y="71437"/>
                    <a:pt x="7620" y="87630"/>
                    <a:pt x="20002" y="100012"/>
                  </a:cubicBezTo>
                  <a:cubicBezTo>
                    <a:pt x="20002" y="100012"/>
                    <a:pt x="20002" y="100012"/>
                    <a:pt x="20002" y="100012"/>
                  </a:cubicBezTo>
                  <a:close/>
                </a:path>
              </a:pathLst>
            </a:custGeom>
            <a:solidFill>
              <a:srgbClr val="196F3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+mj-lt"/>
                <a:cs typeface="+mj-lt"/>
              </a:endParaRPr>
            </a:p>
          </p:txBody>
        </p:sp>
        <p:sp>
          <p:nvSpPr>
            <p:cNvPr id="77" name="Freeform: Shape 76"/>
            <p:cNvSpPr/>
            <p:nvPr/>
          </p:nvSpPr>
          <p:spPr>
            <a:xfrm>
              <a:off x="4667161" y="1770158"/>
              <a:ext cx="66674" cy="173354"/>
            </a:xfrm>
            <a:custGeom>
              <a:avLst/>
              <a:gdLst>
                <a:gd name="connsiteX0" fmla="*/ 20002 w 66674"/>
                <a:gd name="connsiteY0" fmla="*/ 100965 h 173354"/>
                <a:gd name="connsiteX1" fmla="*/ 28575 w 66674"/>
                <a:gd name="connsiteY1" fmla="*/ 120967 h 173354"/>
                <a:gd name="connsiteX2" fmla="*/ 20002 w 66674"/>
                <a:gd name="connsiteY2" fmla="*/ 140970 h 173354"/>
                <a:gd name="connsiteX3" fmla="*/ 20002 w 66674"/>
                <a:gd name="connsiteY3" fmla="*/ 167640 h 173354"/>
                <a:gd name="connsiteX4" fmla="*/ 33337 w 66674"/>
                <a:gd name="connsiteY4" fmla="*/ 173355 h 173354"/>
                <a:gd name="connsiteX5" fmla="*/ 46673 w 66674"/>
                <a:gd name="connsiteY5" fmla="*/ 167640 h 173354"/>
                <a:gd name="connsiteX6" fmla="*/ 66675 w 66674"/>
                <a:gd name="connsiteY6" fmla="*/ 120015 h 173354"/>
                <a:gd name="connsiteX7" fmla="*/ 46673 w 66674"/>
                <a:gd name="connsiteY7" fmla="*/ 72390 h 173354"/>
                <a:gd name="connsiteX8" fmla="*/ 46673 w 66674"/>
                <a:gd name="connsiteY8" fmla="*/ 72390 h 173354"/>
                <a:gd name="connsiteX9" fmla="*/ 46673 w 66674"/>
                <a:gd name="connsiteY9" fmla="*/ 32385 h 173354"/>
                <a:gd name="connsiteX10" fmla="*/ 46673 w 66674"/>
                <a:gd name="connsiteY10" fmla="*/ 5715 h 173354"/>
                <a:gd name="connsiteX11" fmla="*/ 20002 w 66674"/>
                <a:gd name="connsiteY11" fmla="*/ 5715 h 173354"/>
                <a:gd name="connsiteX12" fmla="*/ 20002 w 66674"/>
                <a:gd name="connsiteY12" fmla="*/ 100965 h 173354"/>
                <a:gd name="connsiteX13" fmla="*/ 20002 w 66674"/>
                <a:gd name="connsiteY13" fmla="*/ 100965 h 1733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6674" h="173354">
                  <a:moveTo>
                    <a:pt x="20002" y="100965"/>
                  </a:moveTo>
                  <a:cubicBezTo>
                    <a:pt x="25717" y="106680"/>
                    <a:pt x="28575" y="113348"/>
                    <a:pt x="28575" y="120967"/>
                  </a:cubicBezTo>
                  <a:cubicBezTo>
                    <a:pt x="28575" y="128588"/>
                    <a:pt x="25717" y="136208"/>
                    <a:pt x="20002" y="140970"/>
                  </a:cubicBezTo>
                  <a:cubicBezTo>
                    <a:pt x="12383" y="148590"/>
                    <a:pt x="12383" y="160020"/>
                    <a:pt x="20002" y="167640"/>
                  </a:cubicBezTo>
                  <a:cubicBezTo>
                    <a:pt x="23812" y="171450"/>
                    <a:pt x="28575" y="173355"/>
                    <a:pt x="33337" y="173355"/>
                  </a:cubicBezTo>
                  <a:cubicBezTo>
                    <a:pt x="38100" y="173355"/>
                    <a:pt x="42862" y="171450"/>
                    <a:pt x="46673" y="167640"/>
                  </a:cubicBezTo>
                  <a:cubicBezTo>
                    <a:pt x="59055" y="155258"/>
                    <a:pt x="66675" y="138113"/>
                    <a:pt x="66675" y="120015"/>
                  </a:cubicBezTo>
                  <a:cubicBezTo>
                    <a:pt x="66675" y="101917"/>
                    <a:pt x="60007" y="85725"/>
                    <a:pt x="46673" y="72390"/>
                  </a:cubicBezTo>
                  <a:lnTo>
                    <a:pt x="46673" y="72390"/>
                  </a:lnTo>
                  <a:cubicBezTo>
                    <a:pt x="35243" y="60960"/>
                    <a:pt x="35243" y="42863"/>
                    <a:pt x="46673" y="32385"/>
                  </a:cubicBezTo>
                  <a:cubicBezTo>
                    <a:pt x="54293" y="24765"/>
                    <a:pt x="54293" y="13335"/>
                    <a:pt x="46673" y="5715"/>
                  </a:cubicBezTo>
                  <a:cubicBezTo>
                    <a:pt x="39052" y="-1905"/>
                    <a:pt x="27623" y="-1905"/>
                    <a:pt x="20002" y="5715"/>
                  </a:cubicBezTo>
                  <a:cubicBezTo>
                    <a:pt x="-6667" y="33338"/>
                    <a:pt x="-6667" y="75248"/>
                    <a:pt x="20002" y="100965"/>
                  </a:cubicBezTo>
                  <a:cubicBezTo>
                    <a:pt x="20002" y="100965"/>
                    <a:pt x="20002" y="100965"/>
                    <a:pt x="20002" y="100965"/>
                  </a:cubicBezTo>
                  <a:close/>
                </a:path>
              </a:pathLst>
            </a:custGeom>
            <a:solidFill>
              <a:srgbClr val="196F3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+mj-lt"/>
                <a:cs typeface="+mj-lt"/>
              </a:endParaRPr>
            </a:p>
          </p:txBody>
        </p:sp>
        <p:grpSp>
          <p:nvGrpSpPr>
            <p:cNvPr id="78" name="Group 77"/>
            <p:cNvGrpSpPr/>
            <p:nvPr/>
          </p:nvGrpSpPr>
          <p:grpSpPr>
            <a:xfrm>
              <a:off x="4592439" y="1865785"/>
              <a:ext cx="398125" cy="398125"/>
              <a:chOff x="4512046" y="2367396"/>
              <a:chExt cx="398125" cy="398125"/>
            </a:xfrm>
          </p:grpSpPr>
          <p:sp>
            <p:nvSpPr>
              <p:cNvPr id="79" name="Rectangle 78"/>
              <p:cNvSpPr/>
              <p:nvPr/>
            </p:nvSpPr>
            <p:spPr>
              <a:xfrm>
                <a:off x="4674394" y="2405694"/>
                <a:ext cx="66676" cy="6842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+mj-lt"/>
                </a:endParaRPr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4598195" y="2455192"/>
                <a:ext cx="226288" cy="276101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+mj-lt"/>
                </a:endParaRPr>
              </a:p>
            </p:txBody>
          </p:sp>
          <p:pic>
            <p:nvPicPr>
              <p:cNvPr id="81" name="Graphic 80" descr="Garbage with solid fill"/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4512046" y="2367396"/>
                <a:ext cx="398125" cy="398125"/>
              </a:xfrm>
              <a:prstGeom prst="rect">
                <a:avLst/>
              </a:prstGeom>
            </p:spPr>
          </p:pic>
        </p:grpSp>
      </p:grpSp>
      <p:sp>
        <p:nvSpPr>
          <p:cNvPr id="88" name="Rectangle 87"/>
          <p:cNvSpPr/>
          <p:nvPr/>
        </p:nvSpPr>
        <p:spPr>
          <a:xfrm>
            <a:off x="5577840" y="1857375"/>
            <a:ext cx="669290" cy="79121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+mj-lt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4731385" y="1857375"/>
            <a:ext cx="669290" cy="79121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+mj-lt"/>
            </a:endParaRPr>
          </a:p>
        </p:txBody>
      </p:sp>
      <p:sp>
        <p:nvSpPr>
          <p:cNvPr id="90" name="Rectangle: Rounded Corners 89"/>
          <p:cNvSpPr/>
          <p:nvPr/>
        </p:nvSpPr>
        <p:spPr>
          <a:xfrm>
            <a:off x="4558030" y="1797050"/>
            <a:ext cx="175895" cy="908685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+mj-lt"/>
            </a:endParaRPr>
          </a:p>
        </p:txBody>
      </p:sp>
      <p:sp>
        <p:nvSpPr>
          <p:cNvPr id="91" name="Rectangle: Rounded Corners 90"/>
          <p:cNvSpPr/>
          <p:nvPr/>
        </p:nvSpPr>
        <p:spPr>
          <a:xfrm>
            <a:off x="5400675" y="1823085"/>
            <a:ext cx="175895" cy="856615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+mj-lt"/>
            </a:endParaRPr>
          </a:p>
        </p:txBody>
      </p:sp>
      <p:pic>
        <p:nvPicPr>
          <p:cNvPr id="92" name="Graphic 91" descr="Soap with solid fill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876165" y="2037080"/>
            <a:ext cx="386715" cy="386080"/>
          </a:xfrm>
          <a:prstGeom prst="rect">
            <a:avLst/>
          </a:prstGeom>
        </p:spPr>
      </p:pic>
      <p:sp>
        <p:nvSpPr>
          <p:cNvPr id="93" name="Rectangle: Rounded Corners 92"/>
          <p:cNvSpPr/>
          <p:nvPr/>
        </p:nvSpPr>
        <p:spPr>
          <a:xfrm>
            <a:off x="6229985" y="1823085"/>
            <a:ext cx="175895" cy="856615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+mj-lt"/>
            </a:endParaRPr>
          </a:p>
        </p:txBody>
      </p:sp>
      <p:grpSp>
        <p:nvGrpSpPr>
          <p:cNvPr id="110" name="Group 109"/>
          <p:cNvGrpSpPr/>
          <p:nvPr/>
        </p:nvGrpSpPr>
        <p:grpSpPr>
          <a:xfrm rot="0">
            <a:off x="5681980" y="2105660"/>
            <a:ext cx="365125" cy="344805"/>
            <a:chOff x="3261730" y="1280884"/>
            <a:chExt cx="308771" cy="291873"/>
          </a:xfrm>
          <a:solidFill>
            <a:schemeClr val="bg1"/>
          </a:solidFill>
        </p:grpSpPr>
        <p:sp>
          <p:nvSpPr>
            <p:cNvPr id="111" name="Parallelogram 110"/>
            <p:cNvSpPr/>
            <p:nvPr/>
          </p:nvSpPr>
          <p:spPr>
            <a:xfrm rot="562947" flipH="1">
              <a:off x="3261730" y="1285005"/>
              <a:ext cx="145061" cy="100920"/>
            </a:xfrm>
            <a:prstGeom prst="parallelogram">
              <a:avLst/>
            </a:prstGeom>
            <a:grp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  <a:cs typeface="+mj-lt"/>
              </a:endParaRPr>
            </a:p>
          </p:txBody>
        </p:sp>
        <p:sp>
          <p:nvSpPr>
            <p:cNvPr id="112" name="Hexagon 111"/>
            <p:cNvSpPr/>
            <p:nvPr/>
          </p:nvSpPr>
          <p:spPr>
            <a:xfrm rot="5400000">
              <a:off x="3330896" y="1428281"/>
              <a:ext cx="166700" cy="122252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  <a:cs typeface="+mj-lt"/>
              </a:endParaRPr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3285042" y="1374846"/>
              <a:ext cx="37455" cy="13026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  <a:cs typeface="+mj-lt"/>
              </a:endParaRPr>
            </a:p>
          </p:txBody>
        </p:sp>
        <p:sp>
          <p:nvSpPr>
            <p:cNvPr id="114" name="Parallelogram 113"/>
            <p:cNvSpPr/>
            <p:nvPr/>
          </p:nvSpPr>
          <p:spPr>
            <a:xfrm rot="21037053">
              <a:off x="3424197" y="1294079"/>
              <a:ext cx="146304" cy="100584"/>
            </a:xfrm>
            <a:prstGeom prst="parallelogram">
              <a:avLst/>
            </a:prstGeom>
            <a:grp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  <a:cs typeface="+mj-lt"/>
              </a:endParaRPr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3504511" y="1374846"/>
              <a:ext cx="37455" cy="13026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  <a:cs typeface="+mj-lt"/>
              </a:endParaRPr>
            </a:p>
          </p:txBody>
        </p:sp>
        <p:sp>
          <p:nvSpPr>
            <p:cNvPr id="116" name="Rectangle 115"/>
            <p:cNvSpPr/>
            <p:nvPr/>
          </p:nvSpPr>
          <p:spPr>
            <a:xfrm rot="18000000">
              <a:off x="3313342" y="1466398"/>
              <a:ext cx="37455" cy="821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  <a:cs typeface="+mj-lt"/>
              </a:endParaRPr>
            </a:p>
          </p:txBody>
        </p:sp>
        <p:sp>
          <p:nvSpPr>
            <p:cNvPr id="117" name="Rectangle 116"/>
            <p:cNvSpPr/>
            <p:nvPr/>
          </p:nvSpPr>
          <p:spPr>
            <a:xfrm rot="3600000" flipH="1">
              <a:off x="3478450" y="1466398"/>
              <a:ext cx="37455" cy="821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  <a:cs typeface="+mj-lt"/>
              </a:endParaRPr>
            </a:p>
          </p:txBody>
        </p:sp>
        <p:sp>
          <p:nvSpPr>
            <p:cNvPr id="118" name="Rectangle 117"/>
            <p:cNvSpPr/>
            <p:nvPr/>
          </p:nvSpPr>
          <p:spPr>
            <a:xfrm rot="5400000" flipH="1">
              <a:off x="3382266" y="1341496"/>
              <a:ext cx="60975" cy="25542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  <a:cs typeface="+mj-lt"/>
              </a:endParaRPr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3383088" y="1345608"/>
              <a:ext cx="61186" cy="135699"/>
            </a:xfrm>
            <a:prstGeom prst="rect">
              <a:avLst/>
            </a:prstGeom>
            <a:grp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  <a:cs typeface="+mj-lt"/>
              </a:endParaRPr>
            </a:p>
          </p:txBody>
        </p:sp>
        <p:sp>
          <p:nvSpPr>
            <p:cNvPr id="120" name="Diamond 119"/>
            <p:cNvSpPr/>
            <p:nvPr/>
          </p:nvSpPr>
          <p:spPr>
            <a:xfrm>
              <a:off x="3338763" y="1280884"/>
              <a:ext cx="152031" cy="76983"/>
            </a:xfrm>
            <a:prstGeom prst="diamond">
              <a:avLst/>
            </a:prstGeom>
            <a:grpFill/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  <a:cs typeface="+mj-lt"/>
              </a:endParaRPr>
            </a:p>
          </p:txBody>
        </p:sp>
        <p:cxnSp>
          <p:nvCxnSpPr>
            <p:cNvPr id="121" name="Straight Connector 120"/>
            <p:cNvCxnSpPr/>
            <p:nvPr/>
          </p:nvCxnSpPr>
          <p:spPr>
            <a:xfrm flipH="1">
              <a:off x="3489797" y="1379608"/>
              <a:ext cx="65716" cy="15429"/>
            </a:xfrm>
            <a:prstGeom prst="line">
              <a:avLst/>
            </a:prstGeom>
            <a:grp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/>
          </p:nvCxnSpPr>
          <p:spPr>
            <a:xfrm>
              <a:off x="3273388" y="1374846"/>
              <a:ext cx="65716" cy="15429"/>
            </a:xfrm>
            <a:prstGeom prst="line">
              <a:avLst/>
            </a:prstGeom>
            <a:grp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>
              <a:off x="3390566" y="1513605"/>
              <a:ext cx="53707" cy="0"/>
            </a:xfrm>
            <a:prstGeom prst="line">
              <a:avLst/>
            </a:prstGeom>
            <a:grp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Diamond 123"/>
            <p:cNvSpPr/>
            <p:nvPr/>
          </p:nvSpPr>
          <p:spPr>
            <a:xfrm>
              <a:off x="3386118" y="1305368"/>
              <a:ext cx="57321" cy="28014"/>
            </a:xfrm>
            <a:prstGeom prst="diamon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  <a:cs typeface="+mj-lt"/>
              </a:endParaRPr>
            </a:p>
          </p:txBody>
        </p:sp>
        <p:cxnSp>
          <p:nvCxnSpPr>
            <p:cNvPr id="125" name="Straight Connector 124"/>
            <p:cNvCxnSpPr/>
            <p:nvPr/>
          </p:nvCxnSpPr>
          <p:spPr>
            <a:xfrm>
              <a:off x="3306083" y="1358720"/>
              <a:ext cx="49306" cy="10228"/>
            </a:xfrm>
            <a:prstGeom prst="line">
              <a:avLst/>
            </a:prstGeom>
            <a:grp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/>
          </p:nvCxnSpPr>
          <p:spPr>
            <a:xfrm>
              <a:off x="3306083" y="1339696"/>
              <a:ext cx="49306" cy="10228"/>
            </a:xfrm>
            <a:prstGeom prst="line">
              <a:avLst/>
            </a:prstGeom>
            <a:grp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/>
          </p:nvCxnSpPr>
          <p:spPr>
            <a:xfrm flipH="1">
              <a:off x="3476177" y="1358720"/>
              <a:ext cx="49306" cy="10228"/>
            </a:xfrm>
            <a:prstGeom prst="line">
              <a:avLst/>
            </a:prstGeom>
            <a:grp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/>
          </p:nvCxnSpPr>
          <p:spPr>
            <a:xfrm flipH="1">
              <a:off x="3476177" y="1339696"/>
              <a:ext cx="49306" cy="10228"/>
            </a:xfrm>
            <a:prstGeom prst="line">
              <a:avLst/>
            </a:prstGeom>
            <a:grp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/>
          </p:nvCxnSpPr>
          <p:spPr>
            <a:xfrm flipV="1">
              <a:off x="3331488" y="1430836"/>
              <a:ext cx="0" cy="113379"/>
            </a:xfrm>
            <a:prstGeom prst="line">
              <a:avLst/>
            </a:prstGeom>
            <a:grp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/>
          </p:nvCxnSpPr>
          <p:spPr>
            <a:xfrm flipV="1">
              <a:off x="3494788" y="1430836"/>
              <a:ext cx="0" cy="118797"/>
            </a:xfrm>
            <a:prstGeom prst="line">
              <a:avLst/>
            </a:prstGeom>
            <a:grp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/>
          </p:nvCxnSpPr>
          <p:spPr>
            <a:xfrm flipV="1">
              <a:off x="3368419" y="1511255"/>
              <a:ext cx="26486" cy="41943"/>
            </a:xfrm>
            <a:prstGeom prst="line">
              <a:avLst/>
            </a:prstGeom>
            <a:grp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/>
          </p:nvCxnSpPr>
          <p:spPr>
            <a:xfrm flipH="1" flipV="1">
              <a:off x="3439796" y="1511255"/>
              <a:ext cx="26486" cy="41943"/>
            </a:xfrm>
            <a:prstGeom prst="line">
              <a:avLst/>
            </a:prstGeom>
            <a:grp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3" name="Straight Arrow Connector 162"/>
          <p:cNvCxnSpPr/>
          <p:nvPr/>
        </p:nvCxnSpPr>
        <p:spPr>
          <a:xfrm>
            <a:off x="4093845" y="2251710"/>
            <a:ext cx="391160" cy="0"/>
          </a:xfrm>
          <a:prstGeom prst="straightConnector1">
            <a:avLst/>
          </a:prstGeom>
          <a:ln w="19050">
            <a:solidFill>
              <a:schemeClr val="tx2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Google Shape;898;p88"/>
          <p:cNvSpPr txBox="1"/>
          <p:nvPr/>
        </p:nvSpPr>
        <p:spPr>
          <a:xfrm>
            <a:off x="3209925" y="2675255"/>
            <a:ext cx="832485" cy="230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Dirty Data</a:t>
            </a:r>
            <a:endParaRPr lang="en-US" sz="800" b="1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sp>
        <p:nvSpPr>
          <p:cNvPr id="170" name="Google Shape;898;p88"/>
          <p:cNvSpPr txBox="1"/>
          <p:nvPr/>
        </p:nvSpPr>
        <p:spPr>
          <a:xfrm>
            <a:off x="4565650" y="1612265"/>
            <a:ext cx="832485" cy="230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Clean</a:t>
            </a:r>
            <a:endParaRPr lang="en-US" sz="800" b="1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sp>
        <p:nvSpPr>
          <p:cNvPr id="171" name="Google Shape;898;p88"/>
          <p:cNvSpPr txBox="1"/>
          <p:nvPr/>
        </p:nvSpPr>
        <p:spPr>
          <a:xfrm>
            <a:off x="5444490" y="1612265"/>
            <a:ext cx="832485" cy="230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Transform</a:t>
            </a:r>
            <a:endParaRPr lang="en-US" sz="800" b="1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sp>
        <p:nvSpPr>
          <p:cNvPr id="177" name="Google Shape;898;p88"/>
          <p:cNvSpPr txBox="1"/>
          <p:nvPr/>
        </p:nvSpPr>
        <p:spPr>
          <a:xfrm>
            <a:off x="607189" y="882664"/>
            <a:ext cx="5121528" cy="195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Models require very specific data, in a very specific way.</a:t>
            </a:r>
            <a:endParaRPr lang="en-US" sz="10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</p:spTree>
  </p:cSld>
  <p:clrMapOvr>
    <a:masterClrMapping/>
  </p:clrMapOvr>
  <p:transition spd="med">
    <p:fade/>
  </p:transition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93100" y="420575"/>
            <a:ext cx="8181300" cy="502800"/>
          </a:xfrm>
        </p:spPr>
        <p:txBody>
          <a:bodyPr/>
          <a:lstStyle/>
          <a:p>
            <a:r>
              <a:rPr lang="en-US" dirty="0"/>
              <a:t>Data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7331103" y="141172"/>
            <a:ext cx="914400" cy="914400"/>
            <a:chOff x="7331103" y="141172"/>
            <a:chExt cx="914400" cy="914400"/>
          </a:xfrm>
        </p:grpSpPr>
        <p:grpSp>
          <p:nvGrpSpPr>
            <p:cNvPr id="28" name="Group 27"/>
            <p:cNvGrpSpPr/>
            <p:nvPr/>
          </p:nvGrpSpPr>
          <p:grpSpPr>
            <a:xfrm>
              <a:off x="7331103" y="141172"/>
              <a:ext cx="914400" cy="914400"/>
              <a:chOff x="2941984" y="2188023"/>
              <a:chExt cx="1695840" cy="1816343"/>
            </a:xfrm>
          </p:grpSpPr>
          <p:grpSp>
            <p:nvGrpSpPr>
              <p:cNvPr id="29" name="Group 28"/>
              <p:cNvGrpSpPr/>
              <p:nvPr/>
            </p:nvGrpSpPr>
            <p:grpSpPr>
              <a:xfrm>
                <a:off x="3744185" y="3138427"/>
                <a:ext cx="58419" cy="768220"/>
                <a:chOff x="1190898" y="3138427"/>
                <a:chExt cx="58419" cy="768220"/>
              </a:xfrm>
            </p:grpSpPr>
            <p:cxnSp>
              <p:nvCxnSpPr>
                <p:cNvPr id="44" name="Connector: Curved 43"/>
                <p:cNvCxnSpPr>
                  <a:stCxn id="34" idx="1"/>
                  <a:endCxn id="35" idx="1"/>
                </p:cNvCxnSpPr>
                <p:nvPr/>
              </p:nvCxnSpPr>
              <p:spPr>
                <a:xfrm rot="10800000">
                  <a:off x="1190898" y="3138427"/>
                  <a:ext cx="12700" cy="768220"/>
                </a:xfrm>
                <a:prstGeom prst="curvedConnector3">
                  <a:avLst>
                    <a:gd name="adj1" fmla="val 2950000"/>
                  </a:avLst>
                </a:prstGeom>
                <a:ln w="19050">
                  <a:solidFill>
                    <a:schemeClr val="accent5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Connector: Curved 44"/>
                <p:cNvCxnSpPr>
                  <a:stCxn id="35" idx="3"/>
                  <a:endCxn id="34" idx="3"/>
                </p:cNvCxnSpPr>
                <p:nvPr/>
              </p:nvCxnSpPr>
              <p:spPr>
                <a:xfrm>
                  <a:off x="1236617" y="3138427"/>
                  <a:ext cx="12700" cy="768220"/>
                </a:xfrm>
                <a:prstGeom prst="curvedConnector3">
                  <a:avLst>
                    <a:gd name="adj1" fmla="val 3000000"/>
                  </a:avLst>
                </a:prstGeom>
                <a:ln w="19050">
                  <a:solidFill>
                    <a:schemeClr val="accent5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0" name="Group 29"/>
              <p:cNvGrpSpPr/>
              <p:nvPr/>
            </p:nvGrpSpPr>
            <p:grpSpPr>
              <a:xfrm>
                <a:off x="3744185" y="2188023"/>
                <a:ext cx="58419" cy="1816343"/>
                <a:chOff x="7482841" y="2111311"/>
                <a:chExt cx="58419" cy="1816343"/>
              </a:xfrm>
            </p:grpSpPr>
            <p:cxnSp>
              <p:nvCxnSpPr>
                <p:cNvPr id="40" name="Connector: Curved 39"/>
                <p:cNvCxnSpPr>
                  <a:stCxn id="42" idx="1"/>
                  <a:endCxn id="43" idx="1"/>
                </p:cNvCxnSpPr>
                <p:nvPr/>
              </p:nvCxnSpPr>
              <p:spPr>
                <a:xfrm rot="10800000">
                  <a:off x="7482841" y="2209031"/>
                  <a:ext cx="12700" cy="1620905"/>
                </a:xfrm>
                <a:prstGeom prst="curvedConnector3">
                  <a:avLst>
                    <a:gd name="adj1" fmla="val 5850000"/>
                  </a:avLst>
                </a:prstGeom>
                <a:ln w="19050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nector: Curved 40"/>
                <p:cNvCxnSpPr>
                  <a:stCxn id="43" idx="3"/>
                  <a:endCxn id="42" idx="3"/>
                </p:cNvCxnSpPr>
                <p:nvPr/>
              </p:nvCxnSpPr>
              <p:spPr>
                <a:xfrm>
                  <a:off x="7528560" y="2209030"/>
                  <a:ext cx="12700" cy="1620905"/>
                </a:xfrm>
                <a:prstGeom prst="curvedConnector3">
                  <a:avLst>
                    <a:gd name="adj1" fmla="val 6300000"/>
                  </a:avLst>
                </a:prstGeom>
                <a:ln w="19050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2" name="Google Shape;898;p88"/>
                <p:cNvSpPr txBox="1"/>
                <p:nvPr/>
              </p:nvSpPr>
              <p:spPr>
                <a:xfrm>
                  <a:off x="7482841" y="3732216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  <p:sp>
              <p:nvSpPr>
                <p:cNvPr id="43" name="Google Shape;898;p88"/>
                <p:cNvSpPr txBox="1"/>
                <p:nvPr/>
              </p:nvSpPr>
              <p:spPr>
                <a:xfrm>
                  <a:off x="7482841" y="2111311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</p:grpSp>
          <p:sp>
            <p:nvSpPr>
              <p:cNvPr id="31" name="Oval 30"/>
              <p:cNvSpPr/>
              <p:nvPr/>
            </p:nvSpPr>
            <p:spPr>
              <a:xfrm>
                <a:off x="2941984" y="2188023"/>
                <a:ext cx="1695840" cy="1807446"/>
              </a:xfrm>
              <a:prstGeom prst="ellipse">
                <a:avLst/>
              </a:prstGeom>
              <a:solidFill>
                <a:schemeClr val="bg1">
                  <a:alpha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+mj-lt"/>
                </a:endParaRPr>
              </a:p>
            </p:txBody>
          </p:sp>
          <p:grpSp>
            <p:nvGrpSpPr>
              <p:cNvPr id="32" name="Group 31"/>
              <p:cNvGrpSpPr/>
              <p:nvPr/>
            </p:nvGrpSpPr>
            <p:grpSpPr>
              <a:xfrm>
                <a:off x="3744185" y="2692608"/>
                <a:ext cx="58419" cy="1311758"/>
                <a:chOff x="5889186" y="1248788"/>
                <a:chExt cx="58419" cy="1311758"/>
              </a:xfrm>
            </p:grpSpPr>
            <p:cxnSp>
              <p:nvCxnSpPr>
                <p:cNvPr id="36" name="Connector: Curved 35"/>
                <p:cNvCxnSpPr>
                  <a:stCxn id="38" idx="1"/>
                  <a:endCxn id="39" idx="1"/>
                </p:cNvCxnSpPr>
                <p:nvPr/>
              </p:nvCxnSpPr>
              <p:spPr>
                <a:xfrm rot="10800000">
                  <a:off x="5889186" y="1346507"/>
                  <a:ext cx="12700" cy="1116320"/>
                </a:xfrm>
                <a:prstGeom prst="curvedConnector3">
                  <a:avLst>
                    <a:gd name="adj1" fmla="val 4300000"/>
                  </a:avLst>
                </a:prstGeom>
                <a:ln w="19050">
                  <a:solidFill>
                    <a:schemeClr val="accent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Connector: Curved 36"/>
                <p:cNvCxnSpPr>
                  <a:stCxn id="39" idx="3"/>
                  <a:endCxn id="38" idx="3"/>
                </p:cNvCxnSpPr>
                <p:nvPr/>
              </p:nvCxnSpPr>
              <p:spPr>
                <a:xfrm>
                  <a:off x="5934905" y="1346507"/>
                  <a:ext cx="12700" cy="1116320"/>
                </a:xfrm>
                <a:prstGeom prst="curvedConnector3">
                  <a:avLst>
                    <a:gd name="adj1" fmla="val 4300000"/>
                  </a:avLst>
                </a:prstGeom>
                <a:ln w="19050">
                  <a:solidFill>
                    <a:schemeClr val="accent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8" name="Google Shape;898;p88"/>
                <p:cNvSpPr txBox="1"/>
                <p:nvPr/>
              </p:nvSpPr>
              <p:spPr>
                <a:xfrm>
                  <a:off x="5889186" y="2365108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  <p:sp>
              <p:nvSpPr>
                <p:cNvPr id="39" name="Google Shape;898;p88"/>
                <p:cNvSpPr txBox="1"/>
                <p:nvPr/>
              </p:nvSpPr>
              <p:spPr>
                <a:xfrm>
                  <a:off x="5889186" y="1248788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</p:grpSp>
          <p:grpSp>
            <p:nvGrpSpPr>
              <p:cNvPr id="33" name="Group 32"/>
              <p:cNvGrpSpPr/>
              <p:nvPr/>
            </p:nvGrpSpPr>
            <p:grpSpPr>
              <a:xfrm>
                <a:off x="3744185" y="3040708"/>
                <a:ext cx="45719" cy="963658"/>
                <a:chOff x="5501641" y="2963996"/>
                <a:chExt cx="45719" cy="963658"/>
              </a:xfrm>
            </p:grpSpPr>
            <p:sp>
              <p:nvSpPr>
                <p:cNvPr id="34" name="Google Shape;898;p88"/>
                <p:cNvSpPr txBox="1"/>
                <p:nvPr/>
              </p:nvSpPr>
              <p:spPr>
                <a:xfrm>
                  <a:off x="5501641" y="3732216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  <p:sp>
              <p:nvSpPr>
                <p:cNvPr id="35" name="Google Shape;898;p88"/>
                <p:cNvSpPr txBox="1"/>
                <p:nvPr/>
              </p:nvSpPr>
              <p:spPr>
                <a:xfrm>
                  <a:off x="5501641" y="2963996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</p:grpSp>
        </p:grpSp>
        <p:sp>
          <p:nvSpPr>
            <p:cNvPr id="46" name="Google Shape;898;p88"/>
            <p:cNvSpPr txBox="1"/>
            <p:nvPr/>
          </p:nvSpPr>
          <p:spPr>
            <a:xfrm>
              <a:off x="7436418" y="497552"/>
              <a:ext cx="668161" cy="1069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4" tIns="9144" rIns="9144" bIns="9144" anchor="t" anchorCtr="0">
              <a:spAutoFit/>
            </a:bodyPr>
            <a:lstStyle/>
            <a:p>
              <a:pPr marR="0" lvl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500" b="1" dirty="0">
                  <a:solidFill>
                    <a:schemeClr val="accent1"/>
                  </a:solidFill>
                  <a:latin typeface="+mj-lt"/>
                  <a:ea typeface="Montserrat"/>
                  <a:cs typeface="+mj-lt"/>
                  <a:sym typeface="Montserrat"/>
                </a:rPr>
                <a:t>Serve</a:t>
              </a:r>
              <a:endParaRPr lang="en-US" sz="500" b="1" dirty="0">
                <a:solidFill>
                  <a:schemeClr val="accent1"/>
                </a:solidFill>
                <a:latin typeface="+mj-lt"/>
                <a:ea typeface="Montserrat"/>
                <a:cs typeface="+mj-lt"/>
                <a:sym typeface="Montserrat"/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 rot="0">
            <a:off x="3081655" y="1749425"/>
            <a:ext cx="972820" cy="994410"/>
            <a:chOff x="4054846" y="1382929"/>
            <a:chExt cx="935718" cy="956621"/>
          </a:xfrm>
        </p:grpSpPr>
        <p:pic>
          <p:nvPicPr>
            <p:cNvPr id="63" name="Graphic 62" descr="Table with solid fill"/>
            <p:cNvPicPr>
              <a:picLocks noChangeAspect="1"/>
            </p:cNvPicPr>
            <p:nvPr/>
          </p:nvPicPr>
          <p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p:blipFill>
          <p:spPr>
            <a:xfrm>
              <a:off x="4054846" y="1425150"/>
              <a:ext cx="914400" cy="914400"/>
            </a:xfrm>
            <a:prstGeom prst="rect">
              <a:avLst/>
            </a:prstGeom>
          </p:spPr>
        </p:pic>
        <p:sp>
          <p:nvSpPr>
            <p:cNvPr id="64" name="Freeform: Shape 63"/>
            <p:cNvSpPr/>
            <p:nvPr/>
          </p:nvSpPr>
          <p:spPr>
            <a:xfrm>
              <a:off x="4193241" y="1459651"/>
              <a:ext cx="46065" cy="153442"/>
            </a:xfrm>
            <a:custGeom>
              <a:avLst/>
              <a:gdLst>
                <a:gd name="connsiteX0" fmla="*/ 16432 w 46065"/>
                <a:gd name="connsiteY0" fmla="*/ 137309 h 153442"/>
                <a:gd name="connsiteX1" fmla="*/ 15857 w 46065"/>
                <a:gd name="connsiteY1" fmla="*/ 149945 h 153442"/>
                <a:gd name="connsiteX2" fmla="*/ 16432 w 46065"/>
                <a:gd name="connsiteY2" fmla="*/ 150520 h 153442"/>
                <a:gd name="connsiteX3" fmla="*/ 29026 w 46065"/>
                <a:gd name="connsiteY3" fmla="*/ 151128 h 153442"/>
                <a:gd name="connsiteX4" fmla="*/ 29634 w 46065"/>
                <a:gd name="connsiteY4" fmla="*/ 150520 h 153442"/>
                <a:gd name="connsiteX5" fmla="*/ 29634 w 46065"/>
                <a:gd name="connsiteY5" fmla="*/ 69663 h 153442"/>
                <a:gd name="connsiteX6" fmla="*/ 18280 w 46065"/>
                <a:gd name="connsiteY6" fmla="*/ 41754 h 153442"/>
                <a:gd name="connsiteX7" fmla="*/ 29634 w 46065"/>
                <a:gd name="connsiteY7" fmla="*/ 16180 h 153442"/>
                <a:gd name="connsiteX8" fmla="*/ 30099 w 46065"/>
                <a:gd name="connsiteY8" fmla="*/ 2973 h 153442"/>
                <a:gd name="connsiteX9" fmla="*/ 16893 w 46065"/>
                <a:gd name="connsiteY9" fmla="*/ 2508 h 153442"/>
                <a:gd name="connsiteX10" fmla="*/ 16432 w 46065"/>
                <a:gd name="connsiteY10" fmla="*/ 2969 h 153442"/>
                <a:gd name="connsiteX11" fmla="*/ 16432 w 46065"/>
                <a:gd name="connsiteY11" fmla="*/ 83826 h 153442"/>
                <a:gd name="connsiteX12" fmla="*/ 16432 w 46065"/>
                <a:gd name="connsiteY12" fmla="*/ 137309 h 153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6065" h="153442">
                  <a:moveTo>
                    <a:pt x="16432" y="137309"/>
                  </a:moveTo>
                  <a:cubicBezTo>
                    <a:pt x="12784" y="140639"/>
                    <a:pt x="12526" y="146297"/>
                    <a:pt x="15857" y="149945"/>
                  </a:cubicBezTo>
                  <a:cubicBezTo>
                    <a:pt x="16040" y="150145"/>
                    <a:pt x="16232" y="150337"/>
                    <a:pt x="16432" y="150520"/>
                  </a:cubicBezTo>
                  <a:cubicBezTo>
                    <a:pt x="19742" y="154166"/>
                    <a:pt x="25380" y="154438"/>
                    <a:pt x="29026" y="151128"/>
                  </a:cubicBezTo>
                  <a:cubicBezTo>
                    <a:pt x="29238" y="150936"/>
                    <a:pt x="29441" y="150733"/>
                    <a:pt x="29634" y="150520"/>
                  </a:cubicBezTo>
                  <a:cubicBezTo>
                    <a:pt x="51543" y="128020"/>
                    <a:pt x="51543" y="92163"/>
                    <a:pt x="29634" y="69663"/>
                  </a:cubicBezTo>
                  <a:cubicBezTo>
                    <a:pt x="22218" y="62286"/>
                    <a:pt x="18120" y="52213"/>
                    <a:pt x="18280" y="41754"/>
                  </a:cubicBezTo>
                  <a:cubicBezTo>
                    <a:pt x="18408" y="32036"/>
                    <a:pt x="22511" y="22793"/>
                    <a:pt x="29634" y="16180"/>
                  </a:cubicBezTo>
                  <a:cubicBezTo>
                    <a:pt x="33409" y="12661"/>
                    <a:pt x="33617" y="6749"/>
                    <a:pt x="30099" y="2973"/>
                  </a:cubicBezTo>
                  <a:cubicBezTo>
                    <a:pt x="26581" y="-801"/>
                    <a:pt x="20668" y="-1010"/>
                    <a:pt x="16893" y="2508"/>
                  </a:cubicBezTo>
                  <a:cubicBezTo>
                    <a:pt x="16734" y="2656"/>
                    <a:pt x="16581" y="2810"/>
                    <a:pt x="16432" y="2969"/>
                  </a:cubicBezTo>
                  <a:cubicBezTo>
                    <a:pt x="-5477" y="25469"/>
                    <a:pt x="-5477" y="61326"/>
                    <a:pt x="16432" y="83826"/>
                  </a:cubicBezTo>
                  <a:cubicBezTo>
                    <a:pt x="30607" y="98836"/>
                    <a:pt x="30607" y="122300"/>
                    <a:pt x="16432" y="137309"/>
                  </a:cubicBezTo>
                  <a:close/>
                </a:path>
              </a:pathLst>
            </a:custGeom>
            <a:solidFill>
              <a:srgbClr val="196F3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+mj-lt"/>
                <a:cs typeface="+mj-lt"/>
              </a:endParaRPr>
            </a:p>
          </p:txBody>
        </p:sp>
        <p:sp>
          <p:nvSpPr>
            <p:cNvPr id="65" name="Freeform: Shape 64"/>
            <p:cNvSpPr/>
            <p:nvPr/>
          </p:nvSpPr>
          <p:spPr>
            <a:xfrm>
              <a:off x="4290053" y="1402501"/>
              <a:ext cx="46065" cy="153443"/>
            </a:xfrm>
            <a:custGeom>
              <a:avLst/>
              <a:gdLst>
                <a:gd name="connsiteX0" fmla="*/ 16432 w 46065"/>
                <a:gd name="connsiteY0" fmla="*/ 137309 h 153443"/>
                <a:gd name="connsiteX1" fmla="*/ 15857 w 46065"/>
                <a:gd name="connsiteY1" fmla="*/ 149945 h 153443"/>
                <a:gd name="connsiteX2" fmla="*/ 16432 w 46065"/>
                <a:gd name="connsiteY2" fmla="*/ 150521 h 153443"/>
                <a:gd name="connsiteX3" fmla="*/ 29026 w 46065"/>
                <a:gd name="connsiteY3" fmla="*/ 151128 h 153443"/>
                <a:gd name="connsiteX4" fmla="*/ 29634 w 46065"/>
                <a:gd name="connsiteY4" fmla="*/ 150521 h 153443"/>
                <a:gd name="connsiteX5" fmla="*/ 29634 w 46065"/>
                <a:gd name="connsiteY5" fmla="*/ 69663 h 153443"/>
                <a:gd name="connsiteX6" fmla="*/ 18280 w 46065"/>
                <a:gd name="connsiteY6" fmla="*/ 41755 h 153443"/>
                <a:gd name="connsiteX7" fmla="*/ 29634 w 46065"/>
                <a:gd name="connsiteY7" fmla="*/ 16180 h 153443"/>
                <a:gd name="connsiteX8" fmla="*/ 30099 w 46065"/>
                <a:gd name="connsiteY8" fmla="*/ 2974 h 153443"/>
                <a:gd name="connsiteX9" fmla="*/ 16893 w 46065"/>
                <a:gd name="connsiteY9" fmla="*/ 2508 h 153443"/>
                <a:gd name="connsiteX10" fmla="*/ 16432 w 46065"/>
                <a:gd name="connsiteY10" fmla="*/ 2969 h 153443"/>
                <a:gd name="connsiteX11" fmla="*/ 16432 w 46065"/>
                <a:gd name="connsiteY11" fmla="*/ 83827 h 153443"/>
                <a:gd name="connsiteX12" fmla="*/ 16432 w 46065"/>
                <a:gd name="connsiteY12" fmla="*/ 137309 h 153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6065" h="153443">
                  <a:moveTo>
                    <a:pt x="16432" y="137309"/>
                  </a:moveTo>
                  <a:cubicBezTo>
                    <a:pt x="12784" y="140639"/>
                    <a:pt x="12526" y="146297"/>
                    <a:pt x="15857" y="149945"/>
                  </a:cubicBezTo>
                  <a:cubicBezTo>
                    <a:pt x="16040" y="150145"/>
                    <a:pt x="16232" y="150338"/>
                    <a:pt x="16432" y="150521"/>
                  </a:cubicBezTo>
                  <a:cubicBezTo>
                    <a:pt x="19742" y="154166"/>
                    <a:pt x="25380" y="154438"/>
                    <a:pt x="29026" y="151128"/>
                  </a:cubicBezTo>
                  <a:cubicBezTo>
                    <a:pt x="29238" y="150936"/>
                    <a:pt x="29441" y="150733"/>
                    <a:pt x="29634" y="150521"/>
                  </a:cubicBezTo>
                  <a:cubicBezTo>
                    <a:pt x="51543" y="128021"/>
                    <a:pt x="51543" y="92163"/>
                    <a:pt x="29634" y="69663"/>
                  </a:cubicBezTo>
                  <a:cubicBezTo>
                    <a:pt x="22218" y="62287"/>
                    <a:pt x="18120" y="52213"/>
                    <a:pt x="18280" y="41755"/>
                  </a:cubicBezTo>
                  <a:cubicBezTo>
                    <a:pt x="18408" y="32035"/>
                    <a:pt x="22511" y="22793"/>
                    <a:pt x="29634" y="16180"/>
                  </a:cubicBezTo>
                  <a:cubicBezTo>
                    <a:pt x="33409" y="12661"/>
                    <a:pt x="33617" y="6749"/>
                    <a:pt x="30099" y="2974"/>
                  </a:cubicBezTo>
                  <a:cubicBezTo>
                    <a:pt x="26581" y="-802"/>
                    <a:pt x="20668" y="-1010"/>
                    <a:pt x="16893" y="2508"/>
                  </a:cubicBezTo>
                  <a:cubicBezTo>
                    <a:pt x="16734" y="2656"/>
                    <a:pt x="16581" y="2810"/>
                    <a:pt x="16432" y="2969"/>
                  </a:cubicBezTo>
                  <a:cubicBezTo>
                    <a:pt x="-5477" y="25469"/>
                    <a:pt x="-5477" y="61327"/>
                    <a:pt x="16432" y="83827"/>
                  </a:cubicBezTo>
                  <a:cubicBezTo>
                    <a:pt x="30612" y="98834"/>
                    <a:pt x="30612" y="122302"/>
                    <a:pt x="16432" y="137309"/>
                  </a:cubicBezTo>
                  <a:close/>
                </a:path>
              </a:pathLst>
            </a:custGeom>
            <a:solidFill>
              <a:srgbClr val="196F3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+mj-lt"/>
                <a:cs typeface="+mj-lt"/>
              </a:endParaRPr>
            </a:p>
          </p:txBody>
        </p:sp>
        <p:sp>
          <p:nvSpPr>
            <p:cNvPr id="66" name="Freeform: Shape 65"/>
            <p:cNvSpPr/>
            <p:nvPr/>
          </p:nvSpPr>
          <p:spPr>
            <a:xfrm>
              <a:off x="4393266" y="1459651"/>
              <a:ext cx="46065" cy="153442"/>
            </a:xfrm>
            <a:custGeom>
              <a:avLst/>
              <a:gdLst>
                <a:gd name="connsiteX0" fmla="*/ 16432 w 46065"/>
                <a:gd name="connsiteY0" fmla="*/ 137309 h 153442"/>
                <a:gd name="connsiteX1" fmla="*/ 15857 w 46065"/>
                <a:gd name="connsiteY1" fmla="*/ 149945 h 153442"/>
                <a:gd name="connsiteX2" fmla="*/ 16432 w 46065"/>
                <a:gd name="connsiteY2" fmla="*/ 150520 h 153442"/>
                <a:gd name="connsiteX3" fmla="*/ 29026 w 46065"/>
                <a:gd name="connsiteY3" fmla="*/ 151128 h 153442"/>
                <a:gd name="connsiteX4" fmla="*/ 29634 w 46065"/>
                <a:gd name="connsiteY4" fmla="*/ 150520 h 153442"/>
                <a:gd name="connsiteX5" fmla="*/ 29634 w 46065"/>
                <a:gd name="connsiteY5" fmla="*/ 69663 h 153442"/>
                <a:gd name="connsiteX6" fmla="*/ 18280 w 46065"/>
                <a:gd name="connsiteY6" fmla="*/ 41754 h 153442"/>
                <a:gd name="connsiteX7" fmla="*/ 29634 w 46065"/>
                <a:gd name="connsiteY7" fmla="*/ 16180 h 153442"/>
                <a:gd name="connsiteX8" fmla="*/ 30099 w 46065"/>
                <a:gd name="connsiteY8" fmla="*/ 2973 h 153442"/>
                <a:gd name="connsiteX9" fmla="*/ 16893 w 46065"/>
                <a:gd name="connsiteY9" fmla="*/ 2508 h 153442"/>
                <a:gd name="connsiteX10" fmla="*/ 16432 w 46065"/>
                <a:gd name="connsiteY10" fmla="*/ 2969 h 153442"/>
                <a:gd name="connsiteX11" fmla="*/ 16432 w 46065"/>
                <a:gd name="connsiteY11" fmla="*/ 83826 h 153442"/>
                <a:gd name="connsiteX12" fmla="*/ 16432 w 46065"/>
                <a:gd name="connsiteY12" fmla="*/ 137309 h 153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6065" h="153442">
                  <a:moveTo>
                    <a:pt x="16432" y="137309"/>
                  </a:moveTo>
                  <a:cubicBezTo>
                    <a:pt x="12784" y="140639"/>
                    <a:pt x="12526" y="146297"/>
                    <a:pt x="15857" y="149945"/>
                  </a:cubicBezTo>
                  <a:cubicBezTo>
                    <a:pt x="16040" y="150145"/>
                    <a:pt x="16231" y="150337"/>
                    <a:pt x="16432" y="150520"/>
                  </a:cubicBezTo>
                  <a:cubicBezTo>
                    <a:pt x="19742" y="154166"/>
                    <a:pt x="25380" y="154438"/>
                    <a:pt x="29026" y="151128"/>
                  </a:cubicBezTo>
                  <a:cubicBezTo>
                    <a:pt x="29238" y="150936"/>
                    <a:pt x="29441" y="150733"/>
                    <a:pt x="29634" y="150520"/>
                  </a:cubicBezTo>
                  <a:cubicBezTo>
                    <a:pt x="51543" y="128020"/>
                    <a:pt x="51543" y="92163"/>
                    <a:pt x="29634" y="69663"/>
                  </a:cubicBezTo>
                  <a:cubicBezTo>
                    <a:pt x="22218" y="62286"/>
                    <a:pt x="18120" y="52213"/>
                    <a:pt x="18280" y="41754"/>
                  </a:cubicBezTo>
                  <a:cubicBezTo>
                    <a:pt x="18408" y="32036"/>
                    <a:pt x="22511" y="22793"/>
                    <a:pt x="29634" y="16180"/>
                  </a:cubicBezTo>
                  <a:cubicBezTo>
                    <a:pt x="33409" y="12661"/>
                    <a:pt x="33617" y="6749"/>
                    <a:pt x="30099" y="2973"/>
                  </a:cubicBezTo>
                  <a:cubicBezTo>
                    <a:pt x="26581" y="-801"/>
                    <a:pt x="20668" y="-1010"/>
                    <a:pt x="16893" y="2508"/>
                  </a:cubicBezTo>
                  <a:cubicBezTo>
                    <a:pt x="16734" y="2656"/>
                    <a:pt x="16581" y="2810"/>
                    <a:pt x="16432" y="2969"/>
                  </a:cubicBezTo>
                  <a:cubicBezTo>
                    <a:pt x="-5477" y="25469"/>
                    <a:pt x="-5477" y="61326"/>
                    <a:pt x="16432" y="83826"/>
                  </a:cubicBezTo>
                  <a:cubicBezTo>
                    <a:pt x="30607" y="98836"/>
                    <a:pt x="30607" y="122300"/>
                    <a:pt x="16432" y="137309"/>
                  </a:cubicBezTo>
                  <a:close/>
                </a:path>
              </a:pathLst>
            </a:custGeom>
            <a:solidFill>
              <a:srgbClr val="196F3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+mj-lt"/>
                <a:cs typeface="+mj-lt"/>
              </a:endParaRPr>
            </a:p>
          </p:txBody>
        </p:sp>
        <p:sp>
          <p:nvSpPr>
            <p:cNvPr id="67" name="Freeform: Shape 66"/>
            <p:cNvSpPr/>
            <p:nvPr/>
          </p:nvSpPr>
          <p:spPr>
            <a:xfrm>
              <a:off x="4508697" y="1440079"/>
              <a:ext cx="46065" cy="153442"/>
            </a:xfrm>
            <a:custGeom>
              <a:avLst/>
              <a:gdLst>
                <a:gd name="connsiteX0" fmla="*/ 16432 w 46065"/>
                <a:gd name="connsiteY0" fmla="*/ 137309 h 153442"/>
                <a:gd name="connsiteX1" fmla="*/ 15857 w 46065"/>
                <a:gd name="connsiteY1" fmla="*/ 149945 h 153442"/>
                <a:gd name="connsiteX2" fmla="*/ 16432 w 46065"/>
                <a:gd name="connsiteY2" fmla="*/ 150520 h 153442"/>
                <a:gd name="connsiteX3" fmla="*/ 29026 w 46065"/>
                <a:gd name="connsiteY3" fmla="*/ 151128 h 153442"/>
                <a:gd name="connsiteX4" fmla="*/ 29634 w 46065"/>
                <a:gd name="connsiteY4" fmla="*/ 150520 h 153442"/>
                <a:gd name="connsiteX5" fmla="*/ 29634 w 46065"/>
                <a:gd name="connsiteY5" fmla="*/ 69663 h 153442"/>
                <a:gd name="connsiteX6" fmla="*/ 18280 w 46065"/>
                <a:gd name="connsiteY6" fmla="*/ 41754 h 153442"/>
                <a:gd name="connsiteX7" fmla="*/ 29634 w 46065"/>
                <a:gd name="connsiteY7" fmla="*/ 16180 h 153442"/>
                <a:gd name="connsiteX8" fmla="*/ 30099 w 46065"/>
                <a:gd name="connsiteY8" fmla="*/ 2973 h 153442"/>
                <a:gd name="connsiteX9" fmla="*/ 16893 w 46065"/>
                <a:gd name="connsiteY9" fmla="*/ 2508 h 153442"/>
                <a:gd name="connsiteX10" fmla="*/ 16432 w 46065"/>
                <a:gd name="connsiteY10" fmla="*/ 2969 h 153442"/>
                <a:gd name="connsiteX11" fmla="*/ 16432 w 46065"/>
                <a:gd name="connsiteY11" fmla="*/ 83826 h 153442"/>
                <a:gd name="connsiteX12" fmla="*/ 16432 w 46065"/>
                <a:gd name="connsiteY12" fmla="*/ 137309 h 153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6065" h="153442">
                  <a:moveTo>
                    <a:pt x="16432" y="137309"/>
                  </a:moveTo>
                  <a:cubicBezTo>
                    <a:pt x="12784" y="140639"/>
                    <a:pt x="12526" y="146297"/>
                    <a:pt x="15857" y="149945"/>
                  </a:cubicBezTo>
                  <a:cubicBezTo>
                    <a:pt x="16040" y="150145"/>
                    <a:pt x="16232" y="150337"/>
                    <a:pt x="16432" y="150520"/>
                  </a:cubicBezTo>
                  <a:cubicBezTo>
                    <a:pt x="19742" y="154166"/>
                    <a:pt x="25380" y="154438"/>
                    <a:pt x="29026" y="151128"/>
                  </a:cubicBezTo>
                  <a:cubicBezTo>
                    <a:pt x="29238" y="150936"/>
                    <a:pt x="29441" y="150733"/>
                    <a:pt x="29634" y="150520"/>
                  </a:cubicBezTo>
                  <a:cubicBezTo>
                    <a:pt x="51543" y="128020"/>
                    <a:pt x="51543" y="92163"/>
                    <a:pt x="29634" y="69663"/>
                  </a:cubicBezTo>
                  <a:cubicBezTo>
                    <a:pt x="22218" y="62286"/>
                    <a:pt x="18120" y="52213"/>
                    <a:pt x="18280" y="41754"/>
                  </a:cubicBezTo>
                  <a:cubicBezTo>
                    <a:pt x="18408" y="32036"/>
                    <a:pt x="22511" y="22793"/>
                    <a:pt x="29634" y="16180"/>
                  </a:cubicBezTo>
                  <a:cubicBezTo>
                    <a:pt x="33409" y="12661"/>
                    <a:pt x="33617" y="6749"/>
                    <a:pt x="30099" y="2973"/>
                  </a:cubicBezTo>
                  <a:cubicBezTo>
                    <a:pt x="26581" y="-801"/>
                    <a:pt x="20668" y="-1010"/>
                    <a:pt x="16893" y="2508"/>
                  </a:cubicBezTo>
                  <a:cubicBezTo>
                    <a:pt x="16734" y="2656"/>
                    <a:pt x="16581" y="2810"/>
                    <a:pt x="16432" y="2969"/>
                  </a:cubicBezTo>
                  <a:cubicBezTo>
                    <a:pt x="-5477" y="25469"/>
                    <a:pt x="-5477" y="61326"/>
                    <a:pt x="16432" y="83826"/>
                  </a:cubicBezTo>
                  <a:cubicBezTo>
                    <a:pt x="30607" y="98836"/>
                    <a:pt x="30607" y="122300"/>
                    <a:pt x="16432" y="137309"/>
                  </a:cubicBezTo>
                  <a:close/>
                </a:path>
              </a:pathLst>
            </a:custGeom>
            <a:solidFill>
              <a:srgbClr val="196F3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+mj-lt"/>
                <a:cs typeface="+mj-lt"/>
              </a:endParaRPr>
            </a:p>
          </p:txBody>
        </p:sp>
        <p:sp>
          <p:nvSpPr>
            <p:cNvPr id="68" name="Freeform: Shape 67"/>
            <p:cNvSpPr/>
            <p:nvPr/>
          </p:nvSpPr>
          <p:spPr>
            <a:xfrm>
              <a:off x="4605509" y="1382929"/>
              <a:ext cx="46065" cy="153443"/>
            </a:xfrm>
            <a:custGeom>
              <a:avLst/>
              <a:gdLst>
                <a:gd name="connsiteX0" fmla="*/ 16432 w 46065"/>
                <a:gd name="connsiteY0" fmla="*/ 137309 h 153443"/>
                <a:gd name="connsiteX1" fmla="*/ 15857 w 46065"/>
                <a:gd name="connsiteY1" fmla="*/ 149945 h 153443"/>
                <a:gd name="connsiteX2" fmla="*/ 16432 w 46065"/>
                <a:gd name="connsiteY2" fmla="*/ 150521 h 153443"/>
                <a:gd name="connsiteX3" fmla="*/ 29026 w 46065"/>
                <a:gd name="connsiteY3" fmla="*/ 151128 h 153443"/>
                <a:gd name="connsiteX4" fmla="*/ 29634 w 46065"/>
                <a:gd name="connsiteY4" fmla="*/ 150521 h 153443"/>
                <a:gd name="connsiteX5" fmla="*/ 29634 w 46065"/>
                <a:gd name="connsiteY5" fmla="*/ 69663 h 153443"/>
                <a:gd name="connsiteX6" fmla="*/ 18280 w 46065"/>
                <a:gd name="connsiteY6" fmla="*/ 41755 h 153443"/>
                <a:gd name="connsiteX7" fmla="*/ 29634 w 46065"/>
                <a:gd name="connsiteY7" fmla="*/ 16180 h 153443"/>
                <a:gd name="connsiteX8" fmla="*/ 30099 w 46065"/>
                <a:gd name="connsiteY8" fmla="*/ 2974 h 153443"/>
                <a:gd name="connsiteX9" fmla="*/ 16893 w 46065"/>
                <a:gd name="connsiteY9" fmla="*/ 2508 h 153443"/>
                <a:gd name="connsiteX10" fmla="*/ 16432 w 46065"/>
                <a:gd name="connsiteY10" fmla="*/ 2969 h 153443"/>
                <a:gd name="connsiteX11" fmla="*/ 16432 w 46065"/>
                <a:gd name="connsiteY11" fmla="*/ 83827 h 153443"/>
                <a:gd name="connsiteX12" fmla="*/ 16432 w 46065"/>
                <a:gd name="connsiteY12" fmla="*/ 137309 h 153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6065" h="153443">
                  <a:moveTo>
                    <a:pt x="16432" y="137309"/>
                  </a:moveTo>
                  <a:cubicBezTo>
                    <a:pt x="12784" y="140639"/>
                    <a:pt x="12526" y="146297"/>
                    <a:pt x="15857" y="149945"/>
                  </a:cubicBezTo>
                  <a:cubicBezTo>
                    <a:pt x="16040" y="150145"/>
                    <a:pt x="16232" y="150338"/>
                    <a:pt x="16432" y="150521"/>
                  </a:cubicBezTo>
                  <a:cubicBezTo>
                    <a:pt x="19742" y="154166"/>
                    <a:pt x="25380" y="154438"/>
                    <a:pt x="29026" y="151128"/>
                  </a:cubicBezTo>
                  <a:cubicBezTo>
                    <a:pt x="29238" y="150936"/>
                    <a:pt x="29441" y="150733"/>
                    <a:pt x="29634" y="150521"/>
                  </a:cubicBezTo>
                  <a:cubicBezTo>
                    <a:pt x="51543" y="128021"/>
                    <a:pt x="51543" y="92163"/>
                    <a:pt x="29634" y="69663"/>
                  </a:cubicBezTo>
                  <a:cubicBezTo>
                    <a:pt x="22218" y="62287"/>
                    <a:pt x="18120" y="52213"/>
                    <a:pt x="18280" y="41755"/>
                  </a:cubicBezTo>
                  <a:cubicBezTo>
                    <a:pt x="18408" y="32035"/>
                    <a:pt x="22511" y="22793"/>
                    <a:pt x="29634" y="16180"/>
                  </a:cubicBezTo>
                  <a:cubicBezTo>
                    <a:pt x="33409" y="12661"/>
                    <a:pt x="33617" y="6749"/>
                    <a:pt x="30099" y="2974"/>
                  </a:cubicBezTo>
                  <a:cubicBezTo>
                    <a:pt x="26581" y="-802"/>
                    <a:pt x="20668" y="-1010"/>
                    <a:pt x="16893" y="2508"/>
                  </a:cubicBezTo>
                  <a:cubicBezTo>
                    <a:pt x="16734" y="2656"/>
                    <a:pt x="16581" y="2810"/>
                    <a:pt x="16432" y="2969"/>
                  </a:cubicBezTo>
                  <a:cubicBezTo>
                    <a:pt x="-5477" y="25469"/>
                    <a:pt x="-5477" y="61327"/>
                    <a:pt x="16432" y="83827"/>
                  </a:cubicBezTo>
                  <a:cubicBezTo>
                    <a:pt x="30612" y="98834"/>
                    <a:pt x="30612" y="122302"/>
                    <a:pt x="16432" y="137309"/>
                  </a:cubicBezTo>
                  <a:close/>
                </a:path>
              </a:pathLst>
            </a:custGeom>
            <a:solidFill>
              <a:srgbClr val="196F3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+mj-lt"/>
                <a:cs typeface="+mj-lt"/>
              </a:endParaRPr>
            </a:p>
          </p:txBody>
        </p:sp>
        <p:sp>
          <p:nvSpPr>
            <p:cNvPr id="69" name="Freeform: Shape 68"/>
            <p:cNvSpPr/>
            <p:nvPr/>
          </p:nvSpPr>
          <p:spPr>
            <a:xfrm>
              <a:off x="4708722" y="1440079"/>
              <a:ext cx="46065" cy="153442"/>
            </a:xfrm>
            <a:custGeom>
              <a:avLst/>
              <a:gdLst>
                <a:gd name="connsiteX0" fmla="*/ 16432 w 46065"/>
                <a:gd name="connsiteY0" fmla="*/ 137309 h 153442"/>
                <a:gd name="connsiteX1" fmla="*/ 15857 w 46065"/>
                <a:gd name="connsiteY1" fmla="*/ 149945 h 153442"/>
                <a:gd name="connsiteX2" fmla="*/ 16432 w 46065"/>
                <a:gd name="connsiteY2" fmla="*/ 150520 h 153442"/>
                <a:gd name="connsiteX3" fmla="*/ 29026 w 46065"/>
                <a:gd name="connsiteY3" fmla="*/ 151128 h 153442"/>
                <a:gd name="connsiteX4" fmla="*/ 29634 w 46065"/>
                <a:gd name="connsiteY4" fmla="*/ 150520 h 153442"/>
                <a:gd name="connsiteX5" fmla="*/ 29634 w 46065"/>
                <a:gd name="connsiteY5" fmla="*/ 69663 h 153442"/>
                <a:gd name="connsiteX6" fmla="*/ 18280 w 46065"/>
                <a:gd name="connsiteY6" fmla="*/ 41754 h 153442"/>
                <a:gd name="connsiteX7" fmla="*/ 29634 w 46065"/>
                <a:gd name="connsiteY7" fmla="*/ 16180 h 153442"/>
                <a:gd name="connsiteX8" fmla="*/ 30099 w 46065"/>
                <a:gd name="connsiteY8" fmla="*/ 2973 h 153442"/>
                <a:gd name="connsiteX9" fmla="*/ 16893 w 46065"/>
                <a:gd name="connsiteY9" fmla="*/ 2508 h 153442"/>
                <a:gd name="connsiteX10" fmla="*/ 16432 w 46065"/>
                <a:gd name="connsiteY10" fmla="*/ 2969 h 153442"/>
                <a:gd name="connsiteX11" fmla="*/ 16432 w 46065"/>
                <a:gd name="connsiteY11" fmla="*/ 83826 h 153442"/>
                <a:gd name="connsiteX12" fmla="*/ 16432 w 46065"/>
                <a:gd name="connsiteY12" fmla="*/ 137309 h 153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6065" h="153442">
                  <a:moveTo>
                    <a:pt x="16432" y="137309"/>
                  </a:moveTo>
                  <a:cubicBezTo>
                    <a:pt x="12784" y="140639"/>
                    <a:pt x="12526" y="146297"/>
                    <a:pt x="15857" y="149945"/>
                  </a:cubicBezTo>
                  <a:cubicBezTo>
                    <a:pt x="16040" y="150145"/>
                    <a:pt x="16231" y="150337"/>
                    <a:pt x="16432" y="150520"/>
                  </a:cubicBezTo>
                  <a:cubicBezTo>
                    <a:pt x="19742" y="154166"/>
                    <a:pt x="25380" y="154438"/>
                    <a:pt x="29026" y="151128"/>
                  </a:cubicBezTo>
                  <a:cubicBezTo>
                    <a:pt x="29238" y="150936"/>
                    <a:pt x="29441" y="150733"/>
                    <a:pt x="29634" y="150520"/>
                  </a:cubicBezTo>
                  <a:cubicBezTo>
                    <a:pt x="51543" y="128020"/>
                    <a:pt x="51543" y="92163"/>
                    <a:pt x="29634" y="69663"/>
                  </a:cubicBezTo>
                  <a:cubicBezTo>
                    <a:pt x="22218" y="62286"/>
                    <a:pt x="18120" y="52213"/>
                    <a:pt x="18280" y="41754"/>
                  </a:cubicBezTo>
                  <a:cubicBezTo>
                    <a:pt x="18408" y="32036"/>
                    <a:pt x="22511" y="22793"/>
                    <a:pt x="29634" y="16180"/>
                  </a:cubicBezTo>
                  <a:cubicBezTo>
                    <a:pt x="33409" y="12661"/>
                    <a:pt x="33617" y="6749"/>
                    <a:pt x="30099" y="2973"/>
                  </a:cubicBezTo>
                  <a:cubicBezTo>
                    <a:pt x="26581" y="-801"/>
                    <a:pt x="20668" y="-1010"/>
                    <a:pt x="16893" y="2508"/>
                  </a:cubicBezTo>
                  <a:cubicBezTo>
                    <a:pt x="16734" y="2656"/>
                    <a:pt x="16581" y="2810"/>
                    <a:pt x="16432" y="2969"/>
                  </a:cubicBezTo>
                  <a:cubicBezTo>
                    <a:pt x="-5477" y="25469"/>
                    <a:pt x="-5477" y="61326"/>
                    <a:pt x="16432" y="83826"/>
                  </a:cubicBezTo>
                  <a:cubicBezTo>
                    <a:pt x="30607" y="98836"/>
                    <a:pt x="30607" y="122300"/>
                    <a:pt x="16432" y="137309"/>
                  </a:cubicBezTo>
                  <a:close/>
                </a:path>
              </a:pathLst>
            </a:custGeom>
            <a:solidFill>
              <a:srgbClr val="196F3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+mj-lt"/>
                <a:cs typeface="+mj-lt"/>
              </a:endParaRPr>
            </a:p>
          </p:txBody>
        </p:sp>
        <p:pic>
          <p:nvPicPr>
            <p:cNvPr id="70" name="Graphic 69" descr="Splash with solid fill"/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166825" y="1823667"/>
              <a:ext cx="319400" cy="319400"/>
            </a:xfrm>
            <a:prstGeom prst="rect">
              <a:avLst/>
            </a:prstGeom>
          </p:spPr>
        </p:pic>
        <p:sp>
          <p:nvSpPr>
            <p:cNvPr id="73" name="Freeform: Shape 72"/>
            <p:cNvSpPr/>
            <p:nvPr/>
          </p:nvSpPr>
          <p:spPr>
            <a:xfrm>
              <a:off x="4762410" y="1715866"/>
              <a:ext cx="66675" cy="172402"/>
            </a:xfrm>
            <a:custGeom>
              <a:avLst/>
              <a:gdLst>
                <a:gd name="connsiteX0" fmla="*/ 20003 w 66675"/>
                <a:gd name="connsiteY0" fmla="*/ 100013 h 172402"/>
                <a:gd name="connsiteX1" fmla="*/ 28575 w 66675"/>
                <a:gd name="connsiteY1" fmla="*/ 120015 h 172402"/>
                <a:gd name="connsiteX2" fmla="*/ 20003 w 66675"/>
                <a:gd name="connsiteY2" fmla="*/ 140018 h 172402"/>
                <a:gd name="connsiteX3" fmla="*/ 20003 w 66675"/>
                <a:gd name="connsiteY3" fmla="*/ 166688 h 172402"/>
                <a:gd name="connsiteX4" fmla="*/ 33338 w 66675"/>
                <a:gd name="connsiteY4" fmla="*/ 172403 h 172402"/>
                <a:gd name="connsiteX5" fmla="*/ 46673 w 66675"/>
                <a:gd name="connsiteY5" fmla="*/ 166688 h 172402"/>
                <a:gd name="connsiteX6" fmla="*/ 66675 w 66675"/>
                <a:gd name="connsiteY6" fmla="*/ 119063 h 172402"/>
                <a:gd name="connsiteX7" fmla="*/ 46673 w 66675"/>
                <a:gd name="connsiteY7" fmla="*/ 72390 h 172402"/>
                <a:gd name="connsiteX8" fmla="*/ 46673 w 66675"/>
                <a:gd name="connsiteY8" fmla="*/ 72390 h 172402"/>
                <a:gd name="connsiteX9" fmla="*/ 46673 w 66675"/>
                <a:gd name="connsiteY9" fmla="*/ 32385 h 172402"/>
                <a:gd name="connsiteX10" fmla="*/ 46673 w 66675"/>
                <a:gd name="connsiteY10" fmla="*/ 5715 h 172402"/>
                <a:gd name="connsiteX11" fmla="*/ 20003 w 66675"/>
                <a:gd name="connsiteY11" fmla="*/ 5715 h 172402"/>
                <a:gd name="connsiteX12" fmla="*/ 20003 w 66675"/>
                <a:gd name="connsiteY12" fmla="*/ 100013 h 172402"/>
                <a:gd name="connsiteX13" fmla="*/ 20003 w 66675"/>
                <a:gd name="connsiteY13" fmla="*/ 100013 h 172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6675" h="172402">
                  <a:moveTo>
                    <a:pt x="20003" y="100013"/>
                  </a:moveTo>
                  <a:cubicBezTo>
                    <a:pt x="25718" y="105728"/>
                    <a:pt x="28575" y="112395"/>
                    <a:pt x="28575" y="120015"/>
                  </a:cubicBezTo>
                  <a:cubicBezTo>
                    <a:pt x="28575" y="127635"/>
                    <a:pt x="25718" y="135255"/>
                    <a:pt x="20003" y="140018"/>
                  </a:cubicBezTo>
                  <a:cubicBezTo>
                    <a:pt x="12382" y="147638"/>
                    <a:pt x="12382" y="159068"/>
                    <a:pt x="20003" y="166688"/>
                  </a:cubicBezTo>
                  <a:cubicBezTo>
                    <a:pt x="23813" y="170498"/>
                    <a:pt x="28575" y="172403"/>
                    <a:pt x="33338" y="172403"/>
                  </a:cubicBezTo>
                  <a:cubicBezTo>
                    <a:pt x="38100" y="172403"/>
                    <a:pt x="42863" y="170498"/>
                    <a:pt x="46673" y="166688"/>
                  </a:cubicBezTo>
                  <a:cubicBezTo>
                    <a:pt x="59055" y="154305"/>
                    <a:pt x="66675" y="137160"/>
                    <a:pt x="66675" y="119063"/>
                  </a:cubicBezTo>
                  <a:cubicBezTo>
                    <a:pt x="66675" y="100965"/>
                    <a:pt x="60007" y="84772"/>
                    <a:pt x="46673" y="72390"/>
                  </a:cubicBezTo>
                  <a:cubicBezTo>
                    <a:pt x="46673" y="72390"/>
                    <a:pt x="46673" y="72390"/>
                    <a:pt x="46673" y="72390"/>
                  </a:cubicBezTo>
                  <a:cubicBezTo>
                    <a:pt x="35243" y="60960"/>
                    <a:pt x="35243" y="42862"/>
                    <a:pt x="46673" y="32385"/>
                  </a:cubicBezTo>
                  <a:cubicBezTo>
                    <a:pt x="54293" y="24765"/>
                    <a:pt x="54293" y="13335"/>
                    <a:pt x="46673" y="5715"/>
                  </a:cubicBezTo>
                  <a:cubicBezTo>
                    <a:pt x="39053" y="-1905"/>
                    <a:pt x="27623" y="-1905"/>
                    <a:pt x="20003" y="5715"/>
                  </a:cubicBezTo>
                  <a:cubicBezTo>
                    <a:pt x="-6668" y="31433"/>
                    <a:pt x="-6668" y="74295"/>
                    <a:pt x="20003" y="100013"/>
                  </a:cubicBezTo>
                  <a:cubicBezTo>
                    <a:pt x="20003" y="100013"/>
                    <a:pt x="20003" y="100013"/>
                    <a:pt x="20003" y="100013"/>
                  </a:cubicBezTo>
                  <a:close/>
                </a:path>
              </a:pathLst>
            </a:custGeom>
            <a:solidFill>
              <a:srgbClr val="196F3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+mj-lt"/>
                <a:cs typeface="+mj-lt"/>
              </a:endParaRPr>
            </a:p>
          </p:txBody>
        </p:sp>
        <p:sp>
          <p:nvSpPr>
            <p:cNvPr id="75" name="Freeform: Shape 74"/>
            <p:cNvSpPr/>
            <p:nvPr/>
          </p:nvSpPr>
          <p:spPr>
            <a:xfrm>
              <a:off x="4866233" y="1771111"/>
              <a:ext cx="65960" cy="172402"/>
            </a:xfrm>
            <a:custGeom>
              <a:avLst/>
              <a:gdLst>
                <a:gd name="connsiteX0" fmla="*/ 20002 w 65960"/>
                <a:gd name="connsiteY0" fmla="*/ 100012 h 172402"/>
                <a:gd name="connsiteX1" fmla="*/ 20002 w 65960"/>
                <a:gd name="connsiteY1" fmla="*/ 140018 h 172402"/>
                <a:gd name="connsiteX2" fmla="*/ 20002 w 65960"/>
                <a:gd name="connsiteY2" fmla="*/ 166687 h 172402"/>
                <a:gd name="connsiteX3" fmla="*/ 33338 w 65960"/>
                <a:gd name="connsiteY3" fmla="*/ 172403 h 172402"/>
                <a:gd name="connsiteX4" fmla="*/ 46672 w 65960"/>
                <a:gd name="connsiteY4" fmla="*/ 166687 h 172402"/>
                <a:gd name="connsiteX5" fmla="*/ 46672 w 65960"/>
                <a:gd name="connsiteY5" fmla="*/ 72390 h 172402"/>
                <a:gd name="connsiteX6" fmla="*/ 46672 w 65960"/>
                <a:gd name="connsiteY6" fmla="*/ 72390 h 172402"/>
                <a:gd name="connsiteX7" fmla="*/ 38100 w 65960"/>
                <a:gd name="connsiteY7" fmla="*/ 52387 h 172402"/>
                <a:gd name="connsiteX8" fmla="*/ 46672 w 65960"/>
                <a:gd name="connsiteY8" fmla="*/ 32385 h 172402"/>
                <a:gd name="connsiteX9" fmla="*/ 46672 w 65960"/>
                <a:gd name="connsiteY9" fmla="*/ 5715 h 172402"/>
                <a:gd name="connsiteX10" fmla="*/ 20002 w 65960"/>
                <a:gd name="connsiteY10" fmla="*/ 5715 h 172402"/>
                <a:gd name="connsiteX11" fmla="*/ 0 w 65960"/>
                <a:gd name="connsiteY11" fmla="*/ 53340 h 172402"/>
                <a:gd name="connsiteX12" fmla="*/ 20002 w 65960"/>
                <a:gd name="connsiteY12" fmla="*/ 100012 h 172402"/>
                <a:gd name="connsiteX13" fmla="*/ 20002 w 65960"/>
                <a:gd name="connsiteY13" fmla="*/ 100012 h 172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5960" h="172402">
                  <a:moveTo>
                    <a:pt x="20002" y="100012"/>
                  </a:moveTo>
                  <a:cubicBezTo>
                    <a:pt x="31432" y="111443"/>
                    <a:pt x="31432" y="129540"/>
                    <a:pt x="20002" y="140018"/>
                  </a:cubicBezTo>
                  <a:cubicBezTo>
                    <a:pt x="12382" y="147637"/>
                    <a:pt x="12382" y="159068"/>
                    <a:pt x="20002" y="166687"/>
                  </a:cubicBezTo>
                  <a:cubicBezTo>
                    <a:pt x="23813" y="170498"/>
                    <a:pt x="28575" y="172403"/>
                    <a:pt x="33338" y="172403"/>
                  </a:cubicBezTo>
                  <a:cubicBezTo>
                    <a:pt x="38100" y="172403"/>
                    <a:pt x="42863" y="170498"/>
                    <a:pt x="46672" y="166687"/>
                  </a:cubicBezTo>
                  <a:cubicBezTo>
                    <a:pt x="72390" y="140970"/>
                    <a:pt x="72390" y="98108"/>
                    <a:pt x="46672" y="72390"/>
                  </a:cubicBezTo>
                  <a:cubicBezTo>
                    <a:pt x="46672" y="72390"/>
                    <a:pt x="46672" y="72390"/>
                    <a:pt x="46672" y="72390"/>
                  </a:cubicBezTo>
                  <a:cubicBezTo>
                    <a:pt x="40957" y="66675"/>
                    <a:pt x="38100" y="60008"/>
                    <a:pt x="38100" y="52387"/>
                  </a:cubicBezTo>
                  <a:cubicBezTo>
                    <a:pt x="38100" y="44768"/>
                    <a:pt x="40957" y="37148"/>
                    <a:pt x="46672" y="32385"/>
                  </a:cubicBezTo>
                  <a:cubicBezTo>
                    <a:pt x="54293" y="24765"/>
                    <a:pt x="54293" y="13335"/>
                    <a:pt x="46672" y="5715"/>
                  </a:cubicBezTo>
                  <a:cubicBezTo>
                    <a:pt x="39052" y="-1905"/>
                    <a:pt x="27622" y="-1905"/>
                    <a:pt x="20002" y="5715"/>
                  </a:cubicBezTo>
                  <a:cubicBezTo>
                    <a:pt x="7620" y="18097"/>
                    <a:pt x="0" y="35243"/>
                    <a:pt x="0" y="53340"/>
                  </a:cubicBezTo>
                  <a:cubicBezTo>
                    <a:pt x="952" y="71437"/>
                    <a:pt x="7620" y="87630"/>
                    <a:pt x="20002" y="100012"/>
                  </a:cubicBezTo>
                  <a:cubicBezTo>
                    <a:pt x="20002" y="100012"/>
                    <a:pt x="20002" y="100012"/>
                    <a:pt x="20002" y="100012"/>
                  </a:cubicBezTo>
                  <a:close/>
                </a:path>
              </a:pathLst>
            </a:custGeom>
            <a:solidFill>
              <a:srgbClr val="196F3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+mj-lt"/>
                <a:cs typeface="+mj-lt"/>
              </a:endParaRPr>
            </a:p>
          </p:txBody>
        </p:sp>
        <p:sp>
          <p:nvSpPr>
            <p:cNvPr id="77" name="Freeform: Shape 76"/>
            <p:cNvSpPr/>
            <p:nvPr/>
          </p:nvSpPr>
          <p:spPr>
            <a:xfrm>
              <a:off x="4667161" y="1770158"/>
              <a:ext cx="66674" cy="173354"/>
            </a:xfrm>
            <a:custGeom>
              <a:avLst/>
              <a:gdLst>
                <a:gd name="connsiteX0" fmla="*/ 20002 w 66674"/>
                <a:gd name="connsiteY0" fmla="*/ 100965 h 173354"/>
                <a:gd name="connsiteX1" fmla="*/ 28575 w 66674"/>
                <a:gd name="connsiteY1" fmla="*/ 120967 h 173354"/>
                <a:gd name="connsiteX2" fmla="*/ 20002 w 66674"/>
                <a:gd name="connsiteY2" fmla="*/ 140970 h 173354"/>
                <a:gd name="connsiteX3" fmla="*/ 20002 w 66674"/>
                <a:gd name="connsiteY3" fmla="*/ 167640 h 173354"/>
                <a:gd name="connsiteX4" fmla="*/ 33337 w 66674"/>
                <a:gd name="connsiteY4" fmla="*/ 173355 h 173354"/>
                <a:gd name="connsiteX5" fmla="*/ 46673 w 66674"/>
                <a:gd name="connsiteY5" fmla="*/ 167640 h 173354"/>
                <a:gd name="connsiteX6" fmla="*/ 66675 w 66674"/>
                <a:gd name="connsiteY6" fmla="*/ 120015 h 173354"/>
                <a:gd name="connsiteX7" fmla="*/ 46673 w 66674"/>
                <a:gd name="connsiteY7" fmla="*/ 72390 h 173354"/>
                <a:gd name="connsiteX8" fmla="*/ 46673 w 66674"/>
                <a:gd name="connsiteY8" fmla="*/ 72390 h 173354"/>
                <a:gd name="connsiteX9" fmla="*/ 46673 w 66674"/>
                <a:gd name="connsiteY9" fmla="*/ 32385 h 173354"/>
                <a:gd name="connsiteX10" fmla="*/ 46673 w 66674"/>
                <a:gd name="connsiteY10" fmla="*/ 5715 h 173354"/>
                <a:gd name="connsiteX11" fmla="*/ 20002 w 66674"/>
                <a:gd name="connsiteY11" fmla="*/ 5715 h 173354"/>
                <a:gd name="connsiteX12" fmla="*/ 20002 w 66674"/>
                <a:gd name="connsiteY12" fmla="*/ 100965 h 173354"/>
                <a:gd name="connsiteX13" fmla="*/ 20002 w 66674"/>
                <a:gd name="connsiteY13" fmla="*/ 100965 h 1733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6674" h="173354">
                  <a:moveTo>
                    <a:pt x="20002" y="100965"/>
                  </a:moveTo>
                  <a:cubicBezTo>
                    <a:pt x="25717" y="106680"/>
                    <a:pt x="28575" y="113348"/>
                    <a:pt x="28575" y="120967"/>
                  </a:cubicBezTo>
                  <a:cubicBezTo>
                    <a:pt x="28575" y="128588"/>
                    <a:pt x="25717" y="136208"/>
                    <a:pt x="20002" y="140970"/>
                  </a:cubicBezTo>
                  <a:cubicBezTo>
                    <a:pt x="12383" y="148590"/>
                    <a:pt x="12383" y="160020"/>
                    <a:pt x="20002" y="167640"/>
                  </a:cubicBezTo>
                  <a:cubicBezTo>
                    <a:pt x="23812" y="171450"/>
                    <a:pt x="28575" y="173355"/>
                    <a:pt x="33337" y="173355"/>
                  </a:cubicBezTo>
                  <a:cubicBezTo>
                    <a:pt x="38100" y="173355"/>
                    <a:pt x="42862" y="171450"/>
                    <a:pt x="46673" y="167640"/>
                  </a:cubicBezTo>
                  <a:cubicBezTo>
                    <a:pt x="59055" y="155258"/>
                    <a:pt x="66675" y="138113"/>
                    <a:pt x="66675" y="120015"/>
                  </a:cubicBezTo>
                  <a:cubicBezTo>
                    <a:pt x="66675" y="101917"/>
                    <a:pt x="60007" y="85725"/>
                    <a:pt x="46673" y="72390"/>
                  </a:cubicBezTo>
                  <a:lnTo>
                    <a:pt x="46673" y="72390"/>
                  </a:lnTo>
                  <a:cubicBezTo>
                    <a:pt x="35243" y="60960"/>
                    <a:pt x="35243" y="42863"/>
                    <a:pt x="46673" y="32385"/>
                  </a:cubicBezTo>
                  <a:cubicBezTo>
                    <a:pt x="54293" y="24765"/>
                    <a:pt x="54293" y="13335"/>
                    <a:pt x="46673" y="5715"/>
                  </a:cubicBezTo>
                  <a:cubicBezTo>
                    <a:pt x="39052" y="-1905"/>
                    <a:pt x="27623" y="-1905"/>
                    <a:pt x="20002" y="5715"/>
                  </a:cubicBezTo>
                  <a:cubicBezTo>
                    <a:pt x="-6667" y="33338"/>
                    <a:pt x="-6667" y="75248"/>
                    <a:pt x="20002" y="100965"/>
                  </a:cubicBezTo>
                  <a:cubicBezTo>
                    <a:pt x="20002" y="100965"/>
                    <a:pt x="20002" y="100965"/>
                    <a:pt x="20002" y="100965"/>
                  </a:cubicBezTo>
                  <a:close/>
                </a:path>
              </a:pathLst>
            </a:custGeom>
            <a:solidFill>
              <a:srgbClr val="196F3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+mj-lt"/>
                <a:cs typeface="+mj-lt"/>
              </a:endParaRPr>
            </a:p>
          </p:txBody>
        </p:sp>
        <p:grpSp>
          <p:nvGrpSpPr>
            <p:cNvPr id="78" name="Group 77"/>
            <p:cNvGrpSpPr/>
            <p:nvPr/>
          </p:nvGrpSpPr>
          <p:grpSpPr>
            <a:xfrm>
              <a:off x="4592439" y="1865785"/>
              <a:ext cx="398125" cy="398125"/>
              <a:chOff x="4512046" y="2367396"/>
              <a:chExt cx="398125" cy="398125"/>
            </a:xfrm>
          </p:grpSpPr>
          <p:sp>
            <p:nvSpPr>
              <p:cNvPr id="79" name="Rectangle 78"/>
              <p:cNvSpPr/>
              <p:nvPr/>
            </p:nvSpPr>
            <p:spPr>
              <a:xfrm>
                <a:off x="4674394" y="2405694"/>
                <a:ext cx="66676" cy="6842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+mj-lt"/>
                </a:endParaRPr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4598195" y="2455192"/>
                <a:ext cx="226288" cy="276101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+mj-lt"/>
                </a:endParaRPr>
              </a:p>
            </p:txBody>
          </p:sp>
          <p:pic>
            <p:nvPicPr>
              <p:cNvPr id="81" name="Graphic 80" descr="Garbage with solid fill"/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4512046" y="2367396"/>
                <a:ext cx="398125" cy="398125"/>
              </a:xfrm>
              <a:prstGeom prst="rect">
                <a:avLst/>
              </a:prstGeom>
            </p:spPr>
          </p:pic>
        </p:grpSp>
      </p:grpSp>
      <p:sp>
        <p:nvSpPr>
          <p:cNvPr id="87" name="Rectangle 86"/>
          <p:cNvSpPr/>
          <p:nvPr/>
        </p:nvSpPr>
        <p:spPr>
          <a:xfrm>
            <a:off x="6397625" y="1857375"/>
            <a:ext cx="669290" cy="79121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+mj-lt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5577840" y="1857375"/>
            <a:ext cx="669290" cy="79121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+mj-lt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4731385" y="1857375"/>
            <a:ext cx="669290" cy="79121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+mj-lt"/>
            </a:endParaRPr>
          </a:p>
        </p:txBody>
      </p:sp>
      <p:sp>
        <p:nvSpPr>
          <p:cNvPr id="90" name="Rectangle: Rounded Corners 89"/>
          <p:cNvSpPr/>
          <p:nvPr/>
        </p:nvSpPr>
        <p:spPr>
          <a:xfrm>
            <a:off x="4558030" y="1797050"/>
            <a:ext cx="175895" cy="908685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+mj-lt"/>
            </a:endParaRPr>
          </a:p>
        </p:txBody>
      </p:sp>
      <p:sp>
        <p:nvSpPr>
          <p:cNvPr id="91" name="Rectangle: Rounded Corners 90"/>
          <p:cNvSpPr/>
          <p:nvPr/>
        </p:nvSpPr>
        <p:spPr>
          <a:xfrm>
            <a:off x="5400675" y="1823085"/>
            <a:ext cx="175895" cy="856615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+mj-lt"/>
            </a:endParaRPr>
          </a:p>
        </p:txBody>
      </p:sp>
      <p:pic>
        <p:nvPicPr>
          <p:cNvPr id="92" name="Graphic 91" descr="Soap with solid fill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876165" y="2037080"/>
            <a:ext cx="386715" cy="386080"/>
          </a:xfrm>
          <a:prstGeom prst="rect">
            <a:avLst/>
          </a:prstGeom>
        </p:spPr>
      </p:pic>
      <p:sp>
        <p:nvSpPr>
          <p:cNvPr id="93" name="Rectangle: Rounded Corners 92"/>
          <p:cNvSpPr/>
          <p:nvPr/>
        </p:nvSpPr>
        <p:spPr>
          <a:xfrm>
            <a:off x="6229985" y="1823085"/>
            <a:ext cx="175895" cy="856615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+mj-lt"/>
            </a:endParaRPr>
          </a:p>
        </p:txBody>
      </p:sp>
      <p:sp>
        <p:nvSpPr>
          <p:cNvPr id="94" name="Rectangle: Rounded Corners 93"/>
          <p:cNvSpPr/>
          <p:nvPr/>
        </p:nvSpPr>
        <p:spPr>
          <a:xfrm>
            <a:off x="7049770" y="1797050"/>
            <a:ext cx="175895" cy="908685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+mj-lt"/>
            </a:endParaRPr>
          </a:p>
        </p:txBody>
      </p:sp>
      <p:grpSp>
        <p:nvGrpSpPr>
          <p:cNvPr id="95" name="Group 94"/>
          <p:cNvGrpSpPr/>
          <p:nvPr/>
        </p:nvGrpSpPr>
        <p:grpSpPr>
          <a:xfrm rot="0">
            <a:off x="6486525" y="2108200"/>
            <a:ext cx="468630" cy="217805"/>
            <a:chOff x="5348288" y="2154359"/>
            <a:chExt cx="1404706" cy="279372"/>
          </a:xfrm>
        </p:grpSpPr>
        <p:cxnSp>
          <p:nvCxnSpPr>
            <p:cNvPr id="96" name="Straight Connector 95"/>
            <p:cNvCxnSpPr/>
            <p:nvPr/>
          </p:nvCxnSpPr>
          <p:spPr>
            <a:xfrm>
              <a:off x="6057585" y="2154359"/>
              <a:ext cx="0" cy="278706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>
              <a:off x="5348288" y="2433137"/>
              <a:ext cx="1404706" cy="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>
              <a:off x="5850453" y="2243310"/>
              <a:ext cx="0" cy="190421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>
              <a:off x="6262408" y="2243310"/>
              <a:ext cx="0" cy="190421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>
              <a:off x="5648047" y="2339550"/>
              <a:ext cx="0" cy="94181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>
              <a:off x="6445765" y="2339550"/>
              <a:ext cx="0" cy="94181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>
              <a:off x="5450404" y="2400300"/>
              <a:ext cx="0" cy="33431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>
              <a:off x="6602928" y="2400300"/>
              <a:ext cx="0" cy="33431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>
              <a:off x="5958506" y="2186379"/>
              <a:ext cx="0" cy="247352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>
              <a:off x="6149680" y="2186379"/>
              <a:ext cx="0" cy="247352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>
              <a:off x="5750710" y="2310907"/>
              <a:ext cx="0" cy="122824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>
              <a:off x="6365787" y="2310907"/>
              <a:ext cx="0" cy="122824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>
              <a:off x="5557432" y="2383944"/>
              <a:ext cx="0" cy="49787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>
              <a:off x="6521830" y="2383944"/>
              <a:ext cx="0" cy="49787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Group 109"/>
          <p:cNvGrpSpPr/>
          <p:nvPr/>
        </p:nvGrpSpPr>
        <p:grpSpPr>
          <a:xfrm rot="0">
            <a:off x="5681980" y="2105660"/>
            <a:ext cx="365125" cy="344805"/>
            <a:chOff x="3261730" y="1280884"/>
            <a:chExt cx="308771" cy="291873"/>
          </a:xfrm>
          <a:solidFill>
            <a:schemeClr val="bg1"/>
          </a:solidFill>
        </p:grpSpPr>
        <p:sp>
          <p:nvSpPr>
            <p:cNvPr id="111" name="Parallelogram 110"/>
            <p:cNvSpPr/>
            <p:nvPr/>
          </p:nvSpPr>
          <p:spPr>
            <a:xfrm rot="562947" flipH="1">
              <a:off x="3261730" y="1285005"/>
              <a:ext cx="145061" cy="100920"/>
            </a:xfrm>
            <a:prstGeom prst="parallelogram">
              <a:avLst/>
            </a:prstGeom>
            <a:grp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  <a:cs typeface="+mj-lt"/>
              </a:endParaRPr>
            </a:p>
          </p:txBody>
        </p:sp>
        <p:sp>
          <p:nvSpPr>
            <p:cNvPr id="112" name="Hexagon 111"/>
            <p:cNvSpPr/>
            <p:nvPr/>
          </p:nvSpPr>
          <p:spPr>
            <a:xfrm rot="5400000">
              <a:off x="3330896" y="1428281"/>
              <a:ext cx="166700" cy="122252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  <a:cs typeface="+mj-lt"/>
              </a:endParaRPr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3285042" y="1374846"/>
              <a:ext cx="37455" cy="13026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  <a:cs typeface="+mj-lt"/>
              </a:endParaRPr>
            </a:p>
          </p:txBody>
        </p:sp>
        <p:sp>
          <p:nvSpPr>
            <p:cNvPr id="114" name="Parallelogram 113"/>
            <p:cNvSpPr/>
            <p:nvPr/>
          </p:nvSpPr>
          <p:spPr>
            <a:xfrm rot="21037053">
              <a:off x="3424197" y="1294079"/>
              <a:ext cx="146304" cy="100584"/>
            </a:xfrm>
            <a:prstGeom prst="parallelogram">
              <a:avLst/>
            </a:prstGeom>
            <a:grp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  <a:cs typeface="+mj-lt"/>
              </a:endParaRPr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3504511" y="1374846"/>
              <a:ext cx="37455" cy="13026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  <a:cs typeface="+mj-lt"/>
              </a:endParaRPr>
            </a:p>
          </p:txBody>
        </p:sp>
        <p:sp>
          <p:nvSpPr>
            <p:cNvPr id="116" name="Rectangle 115"/>
            <p:cNvSpPr/>
            <p:nvPr/>
          </p:nvSpPr>
          <p:spPr>
            <a:xfrm rot="18000000">
              <a:off x="3313342" y="1466398"/>
              <a:ext cx="37455" cy="821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  <a:cs typeface="+mj-lt"/>
              </a:endParaRPr>
            </a:p>
          </p:txBody>
        </p:sp>
        <p:sp>
          <p:nvSpPr>
            <p:cNvPr id="117" name="Rectangle 116"/>
            <p:cNvSpPr/>
            <p:nvPr/>
          </p:nvSpPr>
          <p:spPr>
            <a:xfrm rot="3600000" flipH="1">
              <a:off x="3478450" y="1466398"/>
              <a:ext cx="37455" cy="821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  <a:cs typeface="+mj-lt"/>
              </a:endParaRPr>
            </a:p>
          </p:txBody>
        </p:sp>
        <p:sp>
          <p:nvSpPr>
            <p:cNvPr id="118" name="Rectangle 117"/>
            <p:cNvSpPr/>
            <p:nvPr/>
          </p:nvSpPr>
          <p:spPr>
            <a:xfrm rot="5400000" flipH="1">
              <a:off x="3382266" y="1341496"/>
              <a:ext cx="60975" cy="25542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  <a:cs typeface="+mj-lt"/>
              </a:endParaRPr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3383088" y="1345608"/>
              <a:ext cx="61186" cy="135699"/>
            </a:xfrm>
            <a:prstGeom prst="rect">
              <a:avLst/>
            </a:prstGeom>
            <a:grp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  <a:cs typeface="+mj-lt"/>
              </a:endParaRPr>
            </a:p>
          </p:txBody>
        </p:sp>
        <p:sp>
          <p:nvSpPr>
            <p:cNvPr id="120" name="Diamond 119"/>
            <p:cNvSpPr/>
            <p:nvPr/>
          </p:nvSpPr>
          <p:spPr>
            <a:xfrm>
              <a:off x="3338763" y="1280884"/>
              <a:ext cx="152031" cy="76983"/>
            </a:xfrm>
            <a:prstGeom prst="diamond">
              <a:avLst/>
            </a:prstGeom>
            <a:grpFill/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  <a:cs typeface="+mj-lt"/>
              </a:endParaRPr>
            </a:p>
          </p:txBody>
        </p:sp>
        <p:cxnSp>
          <p:nvCxnSpPr>
            <p:cNvPr id="121" name="Straight Connector 120"/>
            <p:cNvCxnSpPr/>
            <p:nvPr/>
          </p:nvCxnSpPr>
          <p:spPr>
            <a:xfrm flipH="1">
              <a:off x="3489797" y="1379608"/>
              <a:ext cx="65716" cy="15429"/>
            </a:xfrm>
            <a:prstGeom prst="line">
              <a:avLst/>
            </a:prstGeom>
            <a:grp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/>
          </p:nvCxnSpPr>
          <p:spPr>
            <a:xfrm>
              <a:off x="3273388" y="1374846"/>
              <a:ext cx="65716" cy="15429"/>
            </a:xfrm>
            <a:prstGeom prst="line">
              <a:avLst/>
            </a:prstGeom>
            <a:grp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>
              <a:off x="3390566" y="1513605"/>
              <a:ext cx="53707" cy="0"/>
            </a:xfrm>
            <a:prstGeom prst="line">
              <a:avLst/>
            </a:prstGeom>
            <a:grp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Diamond 123"/>
            <p:cNvSpPr/>
            <p:nvPr/>
          </p:nvSpPr>
          <p:spPr>
            <a:xfrm>
              <a:off x="3386118" y="1305368"/>
              <a:ext cx="57321" cy="28014"/>
            </a:xfrm>
            <a:prstGeom prst="diamon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  <a:cs typeface="+mj-lt"/>
              </a:endParaRPr>
            </a:p>
          </p:txBody>
        </p:sp>
        <p:cxnSp>
          <p:nvCxnSpPr>
            <p:cNvPr id="125" name="Straight Connector 124"/>
            <p:cNvCxnSpPr/>
            <p:nvPr/>
          </p:nvCxnSpPr>
          <p:spPr>
            <a:xfrm>
              <a:off x="3306083" y="1358720"/>
              <a:ext cx="49306" cy="10228"/>
            </a:xfrm>
            <a:prstGeom prst="line">
              <a:avLst/>
            </a:prstGeom>
            <a:grp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/>
          </p:nvCxnSpPr>
          <p:spPr>
            <a:xfrm>
              <a:off x="3306083" y="1339696"/>
              <a:ext cx="49306" cy="10228"/>
            </a:xfrm>
            <a:prstGeom prst="line">
              <a:avLst/>
            </a:prstGeom>
            <a:grp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/>
          </p:nvCxnSpPr>
          <p:spPr>
            <a:xfrm flipH="1">
              <a:off x="3476177" y="1358720"/>
              <a:ext cx="49306" cy="10228"/>
            </a:xfrm>
            <a:prstGeom prst="line">
              <a:avLst/>
            </a:prstGeom>
            <a:grp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/>
          </p:nvCxnSpPr>
          <p:spPr>
            <a:xfrm flipH="1">
              <a:off x="3476177" y="1339696"/>
              <a:ext cx="49306" cy="10228"/>
            </a:xfrm>
            <a:prstGeom prst="line">
              <a:avLst/>
            </a:prstGeom>
            <a:grp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/>
          </p:nvCxnSpPr>
          <p:spPr>
            <a:xfrm flipV="1">
              <a:off x="3331488" y="1430836"/>
              <a:ext cx="0" cy="113379"/>
            </a:xfrm>
            <a:prstGeom prst="line">
              <a:avLst/>
            </a:prstGeom>
            <a:grp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/>
          </p:nvCxnSpPr>
          <p:spPr>
            <a:xfrm flipV="1">
              <a:off x="3494788" y="1430836"/>
              <a:ext cx="0" cy="118797"/>
            </a:xfrm>
            <a:prstGeom prst="line">
              <a:avLst/>
            </a:prstGeom>
            <a:grp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/>
          </p:nvCxnSpPr>
          <p:spPr>
            <a:xfrm flipV="1">
              <a:off x="3368419" y="1511255"/>
              <a:ext cx="26486" cy="41943"/>
            </a:xfrm>
            <a:prstGeom prst="line">
              <a:avLst/>
            </a:prstGeom>
            <a:grp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/>
          </p:nvCxnSpPr>
          <p:spPr>
            <a:xfrm flipH="1" flipV="1">
              <a:off x="3439796" y="1511255"/>
              <a:ext cx="26486" cy="41943"/>
            </a:xfrm>
            <a:prstGeom prst="line">
              <a:avLst/>
            </a:prstGeom>
            <a:grp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3" name="Straight Arrow Connector 162"/>
          <p:cNvCxnSpPr/>
          <p:nvPr/>
        </p:nvCxnSpPr>
        <p:spPr>
          <a:xfrm>
            <a:off x="4093845" y="2251710"/>
            <a:ext cx="391160" cy="0"/>
          </a:xfrm>
          <a:prstGeom prst="straightConnector1">
            <a:avLst/>
          </a:prstGeom>
          <a:ln w="19050">
            <a:solidFill>
              <a:schemeClr val="tx2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Google Shape;898;p88"/>
          <p:cNvSpPr txBox="1"/>
          <p:nvPr/>
        </p:nvSpPr>
        <p:spPr>
          <a:xfrm>
            <a:off x="3209925" y="2675255"/>
            <a:ext cx="832485" cy="230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Dirty Data</a:t>
            </a:r>
            <a:endParaRPr lang="en-US" sz="800" b="1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sp>
        <p:nvSpPr>
          <p:cNvPr id="170" name="Google Shape;898;p88"/>
          <p:cNvSpPr txBox="1"/>
          <p:nvPr/>
        </p:nvSpPr>
        <p:spPr>
          <a:xfrm>
            <a:off x="4565650" y="1612265"/>
            <a:ext cx="832485" cy="230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Clean</a:t>
            </a:r>
            <a:endParaRPr lang="en-US" sz="800" b="1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sp>
        <p:nvSpPr>
          <p:cNvPr id="171" name="Google Shape;898;p88"/>
          <p:cNvSpPr txBox="1"/>
          <p:nvPr/>
        </p:nvSpPr>
        <p:spPr>
          <a:xfrm>
            <a:off x="5444490" y="1612265"/>
            <a:ext cx="832485" cy="230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Transform</a:t>
            </a:r>
            <a:endParaRPr lang="en-US" sz="800" b="1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sp>
        <p:nvSpPr>
          <p:cNvPr id="172" name="Google Shape;898;p88"/>
          <p:cNvSpPr txBox="1"/>
          <p:nvPr/>
        </p:nvSpPr>
        <p:spPr>
          <a:xfrm>
            <a:off x="6358255" y="1612265"/>
            <a:ext cx="832485" cy="230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Normalize</a:t>
            </a:r>
            <a:endParaRPr lang="en-US" sz="8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sp>
        <p:nvSpPr>
          <p:cNvPr id="177" name="Google Shape;898;p88"/>
          <p:cNvSpPr txBox="1"/>
          <p:nvPr/>
        </p:nvSpPr>
        <p:spPr>
          <a:xfrm>
            <a:off x="607189" y="882664"/>
            <a:ext cx="5121528" cy="195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Models require very specific data, in a very specific way.</a:t>
            </a:r>
            <a:endParaRPr lang="en-US" sz="10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</p:spTree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93100" y="420575"/>
            <a:ext cx="8181300" cy="502800"/>
          </a:xfrm>
        </p:spPr>
        <p:txBody>
          <a:bodyPr/>
          <a:lstStyle/>
          <a:p>
            <a:r>
              <a:rPr lang="en-US" dirty="0"/>
              <a:t>Steps of </a:t>
            </a:r>
            <a:r>
              <a:rPr lang="en-US" dirty="0" err="1"/>
              <a:t>MLOps</a:t>
            </a:r>
            <a:endParaRPr lang="en-US" dirty="0"/>
          </a:p>
        </p:txBody>
      </p:sp>
      <p:grpSp>
        <p:nvGrpSpPr>
          <p:cNvPr id="29" name="Group 28"/>
          <p:cNvGrpSpPr/>
          <p:nvPr/>
        </p:nvGrpSpPr>
        <p:grpSpPr>
          <a:xfrm>
            <a:off x="513524" y="1931760"/>
            <a:ext cx="2350503" cy="2025748"/>
            <a:chOff x="2792438" y="1856936"/>
            <a:chExt cx="2350503" cy="2025748"/>
          </a:xfrm>
        </p:grpSpPr>
        <p:sp>
          <p:nvSpPr>
            <p:cNvPr id="30" name="Rectangle 29"/>
            <p:cNvSpPr/>
            <p:nvPr/>
          </p:nvSpPr>
          <p:spPr>
            <a:xfrm>
              <a:off x="2792438" y="1856936"/>
              <a:ext cx="2350503" cy="202574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j-lt"/>
                <a:cs typeface="+mj-lt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2912014" y="1969477"/>
              <a:ext cx="1723392" cy="132939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j-lt"/>
                <a:cs typeface="+mj-lt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008169" y="2073666"/>
              <a:ext cx="1040539" cy="60227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j-lt"/>
                <a:cs typeface="+mj-lt"/>
              </a:endParaRPr>
            </a:p>
          </p:txBody>
        </p:sp>
        <p:sp>
          <p:nvSpPr>
            <p:cNvPr id="33" name="Google Shape;898;p88"/>
            <p:cNvSpPr txBox="1"/>
            <p:nvPr/>
          </p:nvSpPr>
          <p:spPr>
            <a:xfrm>
              <a:off x="3252187" y="2277083"/>
              <a:ext cx="501720" cy="19543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4" tIns="9144" rIns="9144" bIns="9144" anchor="t" anchorCtr="0">
              <a:spAutoFit/>
            </a:bodyPr>
            <a:lstStyle/>
            <a:p>
              <a:pPr marR="0" lvl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1" dirty="0">
                  <a:solidFill>
                    <a:schemeClr val="bg1"/>
                  </a:solidFill>
                  <a:latin typeface="+mj-lt"/>
                  <a:ea typeface="Montserrat"/>
                  <a:cs typeface="+mj-lt"/>
                  <a:sym typeface="Montserrat"/>
                </a:rPr>
                <a:t>Model</a:t>
              </a:r>
              <a:endParaRPr lang="en-US" sz="1000" b="1" dirty="0">
                <a:solidFill>
                  <a:schemeClr val="bg1"/>
                </a:solidFill>
                <a:latin typeface="+mj-lt"/>
                <a:ea typeface="Montserrat"/>
                <a:cs typeface="+mj-lt"/>
                <a:sym typeface="Montserrat"/>
              </a:endParaRPr>
            </a:p>
          </p:txBody>
        </p:sp>
        <p:sp>
          <p:nvSpPr>
            <p:cNvPr id="34" name="Google Shape;898;p88"/>
            <p:cNvSpPr txBox="1"/>
            <p:nvPr/>
          </p:nvSpPr>
          <p:spPr>
            <a:xfrm>
              <a:off x="3515338" y="2889687"/>
              <a:ext cx="817083" cy="19543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4" tIns="9144" rIns="9144" bIns="9144" anchor="t" anchorCtr="0">
              <a:spAutoFit/>
            </a:bodyPr>
            <a:lstStyle/>
            <a:p>
              <a:pPr marR="0" lvl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1" dirty="0">
                  <a:solidFill>
                    <a:schemeClr val="bg1"/>
                  </a:solidFill>
                  <a:latin typeface="+mj-lt"/>
                  <a:ea typeface="Montserrat"/>
                  <a:cs typeface="+mj-lt"/>
                  <a:sym typeface="Montserrat"/>
                </a:rPr>
                <a:t>Production</a:t>
              </a:r>
              <a:endParaRPr lang="en-US" sz="1000" b="1" dirty="0">
                <a:solidFill>
                  <a:schemeClr val="bg1"/>
                </a:solidFill>
                <a:latin typeface="+mj-lt"/>
                <a:ea typeface="Montserrat"/>
                <a:cs typeface="+mj-lt"/>
                <a:sym typeface="Montserrat"/>
              </a:endParaRPr>
            </a:p>
          </p:txBody>
        </p:sp>
        <p:sp>
          <p:nvSpPr>
            <p:cNvPr id="35" name="Google Shape;898;p88"/>
            <p:cNvSpPr txBox="1"/>
            <p:nvPr/>
          </p:nvSpPr>
          <p:spPr>
            <a:xfrm>
              <a:off x="3979572" y="3493060"/>
              <a:ext cx="817083" cy="19543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4" tIns="9144" rIns="9144" bIns="9144" anchor="t" anchorCtr="0">
              <a:spAutoFit/>
            </a:bodyPr>
            <a:lstStyle/>
            <a:p>
              <a:pPr marR="0" lvl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1" dirty="0">
                  <a:solidFill>
                    <a:schemeClr val="bg1"/>
                  </a:solidFill>
                  <a:latin typeface="+mj-lt"/>
                  <a:ea typeface="Montserrat"/>
                  <a:cs typeface="+mj-lt"/>
                  <a:sym typeface="Montserrat"/>
                </a:rPr>
                <a:t>Maintain</a:t>
              </a:r>
              <a:endParaRPr lang="en-US" sz="1000" b="1" dirty="0">
                <a:solidFill>
                  <a:schemeClr val="bg1"/>
                </a:solidFill>
                <a:latin typeface="+mj-lt"/>
                <a:ea typeface="Montserrat"/>
                <a:cs typeface="+mj-lt"/>
                <a:sym typeface="Montserrat"/>
              </a:endParaRPr>
            </a:p>
          </p:txBody>
        </p:sp>
      </p:grpSp>
      <p:sp>
        <p:nvSpPr>
          <p:cNvPr id="36" name="Google Shape;898;p88"/>
          <p:cNvSpPr txBox="1"/>
          <p:nvPr/>
        </p:nvSpPr>
        <p:spPr>
          <a:xfrm>
            <a:off x="513524" y="1235229"/>
            <a:ext cx="2553233" cy="443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End</a:t>
            </a:r>
            <a:r>
              <a:rPr lang="en-US" sz="12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 </a:t>
            </a:r>
            <a:r>
              <a:rPr lang="en-US" sz="1200" b="1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Step</a:t>
            </a:r>
            <a:r>
              <a:rPr lang="en-US" sz="12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:</a:t>
            </a:r>
            <a:endParaRPr lang="en-US" sz="12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i="1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Maintain</a:t>
            </a:r>
            <a:r>
              <a:rPr lang="en-US" sz="12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 a model in production</a:t>
            </a:r>
            <a:endParaRPr lang="en-US" sz="12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</p:spTree>
  </p:cSld>
  <p:clrMapOvr>
    <a:masterClrMapping/>
  </p:clrMapOvr>
  <p:transition spd="med">
    <p:fade/>
  </p:transition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93100" y="420575"/>
            <a:ext cx="8181300" cy="502800"/>
          </a:xfrm>
        </p:spPr>
        <p:txBody>
          <a:bodyPr/>
          <a:lstStyle/>
          <a:p>
            <a:r>
              <a:rPr lang="en-US" dirty="0"/>
              <a:t>Data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7331103" y="141172"/>
            <a:ext cx="914400" cy="914400"/>
            <a:chOff x="7331103" y="141172"/>
            <a:chExt cx="914400" cy="914400"/>
          </a:xfrm>
        </p:grpSpPr>
        <p:grpSp>
          <p:nvGrpSpPr>
            <p:cNvPr id="28" name="Group 27"/>
            <p:cNvGrpSpPr/>
            <p:nvPr/>
          </p:nvGrpSpPr>
          <p:grpSpPr>
            <a:xfrm>
              <a:off x="7331103" y="141172"/>
              <a:ext cx="914400" cy="914400"/>
              <a:chOff x="2941984" y="2188023"/>
              <a:chExt cx="1695840" cy="1816343"/>
            </a:xfrm>
          </p:grpSpPr>
          <p:grpSp>
            <p:nvGrpSpPr>
              <p:cNvPr id="29" name="Group 28"/>
              <p:cNvGrpSpPr/>
              <p:nvPr/>
            </p:nvGrpSpPr>
            <p:grpSpPr>
              <a:xfrm>
                <a:off x="3744185" y="3138427"/>
                <a:ext cx="58419" cy="768220"/>
                <a:chOff x="1190898" y="3138427"/>
                <a:chExt cx="58419" cy="768220"/>
              </a:xfrm>
            </p:grpSpPr>
            <p:cxnSp>
              <p:nvCxnSpPr>
                <p:cNvPr id="44" name="Connector: Curved 43"/>
                <p:cNvCxnSpPr>
                  <a:stCxn id="34" idx="1"/>
                  <a:endCxn id="35" idx="1"/>
                </p:cNvCxnSpPr>
                <p:nvPr/>
              </p:nvCxnSpPr>
              <p:spPr>
                <a:xfrm rot="10800000">
                  <a:off x="1190898" y="3138427"/>
                  <a:ext cx="12700" cy="768220"/>
                </a:xfrm>
                <a:prstGeom prst="curvedConnector3">
                  <a:avLst>
                    <a:gd name="adj1" fmla="val 2950000"/>
                  </a:avLst>
                </a:prstGeom>
                <a:ln w="19050">
                  <a:solidFill>
                    <a:schemeClr val="accent5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Connector: Curved 44"/>
                <p:cNvCxnSpPr>
                  <a:stCxn id="35" idx="3"/>
                  <a:endCxn id="34" idx="3"/>
                </p:cNvCxnSpPr>
                <p:nvPr/>
              </p:nvCxnSpPr>
              <p:spPr>
                <a:xfrm>
                  <a:off x="1236617" y="3138427"/>
                  <a:ext cx="12700" cy="768220"/>
                </a:xfrm>
                <a:prstGeom prst="curvedConnector3">
                  <a:avLst>
                    <a:gd name="adj1" fmla="val 3000000"/>
                  </a:avLst>
                </a:prstGeom>
                <a:ln w="19050">
                  <a:solidFill>
                    <a:schemeClr val="accent5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0" name="Group 29"/>
              <p:cNvGrpSpPr/>
              <p:nvPr/>
            </p:nvGrpSpPr>
            <p:grpSpPr>
              <a:xfrm>
                <a:off x="3744185" y="2188023"/>
                <a:ext cx="58419" cy="1816343"/>
                <a:chOff x="7482841" y="2111311"/>
                <a:chExt cx="58419" cy="1816343"/>
              </a:xfrm>
            </p:grpSpPr>
            <p:cxnSp>
              <p:nvCxnSpPr>
                <p:cNvPr id="40" name="Connector: Curved 39"/>
                <p:cNvCxnSpPr>
                  <a:stCxn id="42" idx="1"/>
                  <a:endCxn id="43" idx="1"/>
                </p:cNvCxnSpPr>
                <p:nvPr/>
              </p:nvCxnSpPr>
              <p:spPr>
                <a:xfrm rot="10800000">
                  <a:off x="7482841" y="2209031"/>
                  <a:ext cx="12700" cy="1620905"/>
                </a:xfrm>
                <a:prstGeom prst="curvedConnector3">
                  <a:avLst>
                    <a:gd name="adj1" fmla="val 5850000"/>
                  </a:avLst>
                </a:prstGeom>
                <a:ln w="19050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nector: Curved 40"/>
                <p:cNvCxnSpPr>
                  <a:stCxn id="43" idx="3"/>
                  <a:endCxn id="42" idx="3"/>
                </p:cNvCxnSpPr>
                <p:nvPr/>
              </p:nvCxnSpPr>
              <p:spPr>
                <a:xfrm>
                  <a:off x="7528560" y="2209030"/>
                  <a:ext cx="12700" cy="1620905"/>
                </a:xfrm>
                <a:prstGeom prst="curvedConnector3">
                  <a:avLst>
                    <a:gd name="adj1" fmla="val 6300000"/>
                  </a:avLst>
                </a:prstGeom>
                <a:ln w="19050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2" name="Google Shape;898;p88"/>
                <p:cNvSpPr txBox="1"/>
                <p:nvPr/>
              </p:nvSpPr>
              <p:spPr>
                <a:xfrm>
                  <a:off x="7482841" y="3732216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  <p:sp>
              <p:nvSpPr>
                <p:cNvPr id="43" name="Google Shape;898;p88"/>
                <p:cNvSpPr txBox="1"/>
                <p:nvPr/>
              </p:nvSpPr>
              <p:spPr>
                <a:xfrm>
                  <a:off x="7482841" y="2111311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</p:grpSp>
          <p:sp>
            <p:nvSpPr>
              <p:cNvPr id="31" name="Oval 30"/>
              <p:cNvSpPr/>
              <p:nvPr/>
            </p:nvSpPr>
            <p:spPr>
              <a:xfrm>
                <a:off x="2941984" y="2188023"/>
                <a:ext cx="1695840" cy="1807446"/>
              </a:xfrm>
              <a:prstGeom prst="ellipse">
                <a:avLst/>
              </a:prstGeom>
              <a:solidFill>
                <a:schemeClr val="bg1">
                  <a:alpha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+mj-lt"/>
                </a:endParaRPr>
              </a:p>
            </p:txBody>
          </p:sp>
          <p:grpSp>
            <p:nvGrpSpPr>
              <p:cNvPr id="32" name="Group 31"/>
              <p:cNvGrpSpPr/>
              <p:nvPr/>
            </p:nvGrpSpPr>
            <p:grpSpPr>
              <a:xfrm>
                <a:off x="3744185" y="2692608"/>
                <a:ext cx="58419" cy="1311758"/>
                <a:chOff x="5889186" y="1248788"/>
                <a:chExt cx="58419" cy="1311758"/>
              </a:xfrm>
            </p:grpSpPr>
            <p:cxnSp>
              <p:nvCxnSpPr>
                <p:cNvPr id="36" name="Connector: Curved 35"/>
                <p:cNvCxnSpPr>
                  <a:stCxn id="38" idx="1"/>
                  <a:endCxn id="39" idx="1"/>
                </p:cNvCxnSpPr>
                <p:nvPr/>
              </p:nvCxnSpPr>
              <p:spPr>
                <a:xfrm rot="10800000">
                  <a:off x="5889186" y="1346507"/>
                  <a:ext cx="12700" cy="1116320"/>
                </a:xfrm>
                <a:prstGeom prst="curvedConnector3">
                  <a:avLst>
                    <a:gd name="adj1" fmla="val 4300000"/>
                  </a:avLst>
                </a:prstGeom>
                <a:ln w="19050">
                  <a:solidFill>
                    <a:schemeClr val="accent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Connector: Curved 36"/>
                <p:cNvCxnSpPr>
                  <a:stCxn id="39" idx="3"/>
                  <a:endCxn id="38" idx="3"/>
                </p:cNvCxnSpPr>
                <p:nvPr/>
              </p:nvCxnSpPr>
              <p:spPr>
                <a:xfrm>
                  <a:off x="5934905" y="1346507"/>
                  <a:ext cx="12700" cy="1116320"/>
                </a:xfrm>
                <a:prstGeom prst="curvedConnector3">
                  <a:avLst>
                    <a:gd name="adj1" fmla="val 4300000"/>
                  </a:avLst>
                </a:prstGeom>
                <a:ln w="19050">
                  <a:solidFill>
                    <a:schemeClr val="accent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8" name="Google Shape;898;p88"/>
                <p:cNvSpPr txBox="1"/>
                <p:nvPr/>
              </p:nvSpPr>
              <p:spPr>
                <a:xfrm>
                  <a:off x="5889186" y="2365108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  <p:sp>
              <p:nvSpPr>
                <p:cNvPr id="39" name="Google Shape;898;p88"/>
                <p:cNvSpPr txBox="1"/>
                <p:nvPr/>
              </p:nvSpPr>
              <p:spPr>
                <a:xfrm>
                  <a:off x="5889186" y="1248788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</p:grpSp>
          <p:grpSp>
            <p:nvGrpSpPr>
              <p:cNvPr id="33" name="Group 32"/>
              <p:cNvGrpSpPr/>
              <p:nvPr/>
            </p:nvGrpSpPr>
            <p:grpSpPr>
              <a:xfrm>
                <a:off x="3744185" y="3040708"/>
                <a:ext cx="45719" cy="963658"/>
                <a:chOff x="5501641" y="2963996"/>
                <a:chExt cx="45719" cy="963658"/>
              </a:xfrm>
            </p:grpSpPr>
            <p:sp>
              <p:nvSpPr>
                <p:cNvPr id="34" name="Google Shape;898;p88"/>
                <p:cNvSpPr txBox="1"/>
                <p:nvPr/>
              </p:nvSpPr>
              <p:spPr>
                <a:xfrm>
                  <a:off x="5501641" y="3732216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  <p:sp>
              <p:nvSpPr>
                <p:cNvPr id="35" name="Google Shape;898;p88"/>
                <p:cNvSpPr txBox="1"/>
                <p:nvPr/>
              </p:nvSpPr>
              <p:spPr>
                <a:xfrm>
                  <a:off x="5501641" y="2963996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</p:grpSp>
        </p:grpSp>
        <p:sp>
          <p:nvSpPr>
            <p:cNvPr id="46" name="Google Shape;898;p88"/>
            <p:cNvSpPr txBox="1"/>
            <p:nvPr/>
          </p:nvSpPr>
          <p:spPr>
            <a:xfrm>
              <a:off x="7436418" y="497552"/>
              <a:ext cx="668161" cy="1069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4" tIns="9144" rIns="9144" bIns="9144" anchor="t" anchorCtr="0">
              <a:spAutoFit/>
            </a:bodyPr>
            <a:lstStyle/>
            <a:p>
              <a:pPr marR="0" lvl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500" b="1" dirty="0">
                  <a:solidFill>
                    <a:schemeClr val="accent1"/>
                  </a:solidFill>
                  <a:latin typeface="+mj-lt"/>
                  <a:ea typeface="Montserrat"/>
                  <a:cs typeface="+mj-lt"/>
                  <a:sym typeface="Montserrat"/>
                </a:rPr>
                <a:t>Serve</a:t>
              </a:r>
              <a:endParaRPr lang="en-US" sz="500" b="1" dirty="0">
                <a:solidFill>
                  <a:schemeClr val="accent1"/>
                </a:solidFill>
                <a:latin typeface="+mj-lt"/>
                <a:ea typeface="Montserrat"/>
                <a:cs typeface="+mj-lt"/>
                <a:sym typeface="Montserrat"/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 rot="0">
            <a:off x="3081655" y="1749425"/>
            <a:ext cx="972820" cy="994410"/>
            <a:chOff x="4054846" y="1382929"/>
            <a:chExt cx="935718" cy="956621"/>
          </a:xfrm>
        </p:grpSpPr>
        <p:pic>
          <p:nvPicPr>
            <p:cNvPr id="63" name="Graphic 62" descr="Table with solid fill"/>
            <p:cNvPicPr>
              <a:picLocks noChangeAspect="1"/>
            </p:cNvPicPr>
            <p:nvPr/>
          </p:nvPicPr>
          <p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p:blipFill>
          <p:spPr>
            <a:xfrm>
              <a:off x="4054846" y="1425150"/>
              <a:ext cx="914400" cy="914400"/>
            </a:xfrm>
            <a:prstGeom prst="rect">
              <a:avLst/>
            </a:prstGeom>
          </p:spPr>
        </p:pic>
        <p:sp>
          <p:nvSpPr>
            <p:cNvPr id="64" name="Freeform: Shape 63"/>
            <p:cNvSpPr/>
            <p:nvPr/>
          </p:nvSpPr>
          <p:spPr>
            <a:xfrm>
              <a:off x="4193241" y="1459651"/>
              <a:ext cx="46065" cy="153442"/>
            </a:xfrm>
            <a:custGeom>
              <a:avLst/>
              <a:gdLst>
                <a:gd name="connsiteX0" fmla="*/ 16432 w 46065"/>
                <a:gd name="connsiteY0" fmla="*/ 137309 h 153442"/>
                <a:gd name="connsiteX1" fmla="*/ 15857 w 46065"/>
                <a:gd name="connsiteY1" fmla="*/ 149945 h 153442"/>
                <a:gd name="connsiteX2" fmla="*/ 16432 w 46065"/>
                <a:gd name="connsiteY2" fmla="*/ 150520 h 153442"/>
                <a:gd name="connsiteX3" fmla="*/ 29026 w 46065"/>
                <a:gd name="connsiteY3" fmla="*/ 151128 h 153442"/>
                <a:gd name="connsiteX4" fmla="*/ 29634 w 46065"/>
                <a:gd name="connsiteY4" fmla="*/ 150520 h 153442"/>
                <a:gd name="connsiteX5" fmla="*/ 29634 w 46065"/>
                <a:gd name="connsiteY5" fmla="*/ 69663 h 153442"/>
                <a:gd name="connsiteX6" fmla="*/ 18280 w 46065"/>
                <a:gd name="connsiteY6" fmla="*/ 41754 h 153442"/>
                <a:gd name="connsiteX7" fmla="*/ 29634 w 46065"/>
                <a:gd name="connsiteY7" fmla="*/ 16180 h 153442"/>
                <a:gd name="connsiteX8" fmla="*/ 30099 w 46065"/>
                <a:gd name="connsiteY8" fmla="*/ 2973 h 153442"/>
                <a:gd name="connsiteX9" fmla="*/ 16893 w 46065"/>
                <a:gd name="connsiteY9" fmla="*/ 2508 h 153442"/>
                <a:gd name="connsiteX10" fmla="*/ 16432 w 46065"/>
                <a:gd name="connsiteY10" fmla="*/ 2969 h 153442"/>
                <a:gd name="connsiteX11" fmla="*/ 16432 w 46065"/>
                <a:gd name="connsiteY11" fmla="*/ 83826 h 153442"/>
                <a:gd name="connsiteX12" fmla="*/ 16432 w 46065"/>
                <a:gd name="connsiteY12" fmla="*/ 137309 h 153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6065" h="153442">
                  <a:moveTo>
                    <a:pt x="16432" y="137309"/>
                  </a:moveTo>
                  <a:cubicBezTo>
                    <a:pt x="12784" y="140639"/>
                    <a:pt x="12526" y="146297"/>
                    <a:pt x="15857" y="149945"/>
                  </a:cubicBezTo>
                  <a:cubicBezTo>
                    <a:pt x="16040" y="150145"/>
                    <a:pt x="16232" y="150337"/>
                    <a:pt x="16432" y="150520"/>
                  </a:cubicBezTo>
                  <a:cubicBezTo>
                    <a:pt x="19742" y="154166"/>
                    <a:pt x="25380" y="154438"/>
                    <a:pt x="29026" y="151128"/>
                  </a:cubicBezTo>
                  <a:cubicBezTo>
                    <a:pt x="29238" y="150936"/>
                    <a:pt x="29441" y="150733"/>
                    <a:pt x="29634" y="150520"/>
                  </a:cubicBezTo>
                  <a:cubicBezTo>
                    <a:pt x="51543" y="128020"/>
                    <a:pt x="51543" y="92163"/>
                    <a:pt x="29634" y="69663"/>
                  </a:cubicBezTo>
                  <a:cubicBezTo>
                    <a:pt x="22218" y="62286"/>
                    <a:pt x="18120" y="52213"/>
                    <a:pt x="18280" y="41754"/>
                  </a:cubicBezTo>
                  <a:cubicBezTo>
                    <a:pt x="18408" y="32036"/>
                    <a:pt x="22511" y="22793"/>
                    <a:pt x="29634" y="16180"/>
                  </a:cubicBezTo>
                  <a:cubicBezTo>
                    <a:pt x="33409" y="12661"/>
                    <a:pt x="33617" y="6749"/>
                    <a:pt x="30099" y="2973"/>
                  </a:cubicBezTo>
                  <a:cubicBezTo>
                    <a:pt x="26581" y="-801"/>
                    <a:pt x="20668" y="-1010"/>
                    <a:pt x="16893" y="2508"/>
                  </a:cubicBezTo>
                  <a:cubicBezTo>
                    <a:pt x="16734" y="2656"/>
                    <a:pt x="16581" y="2810"/>
                    <a:pt x="16432" y="2969"/>
                  </a:cubicBezTo>
                  <a:cubicBezTo>
                    <a:pt x="-5477" y="25469"/>
                    <a:pt x="-5477" y="61326"/>
                    <a:pt x="16432" y="83826"/>
                  </a:cubicBezTo>
                  <a:cubicBezTo>
                    <a:pt x="30607" y="98836"/>
                    <a:pt x="30607" y="122300"/>
                    <a:pt x="16432" y="137309"/>
                  </a:cubicBezTo>
                  <a:close/>
                </a:path>
              </a:pathLst>
            </a:custGeom>
            <a:solidFill>
              <a:srgbClr val="196F3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+mj-lt"/>
                <a:cs typeface="+mj-lt"/>
              </a:endParaRPr>
            </a:p>
          </p:txBody>
        </p:sp>
        <p:sp>
          <p:nvSpPr>
            <p:cNvPr id="65" name="Freeform: Shape 64"/>
            <p:cNvSpPr/>
            <p:nvPr/>
          </p:nvSpPr>
          <p:spPr>
            <a:xfrm>
              <a:off x="4290053" y="1402501"/>
              <a:ext cx="46065" cy="153443"/>
            </a:xfrm>
            <a:custGeom>
              <a:avLst/>
              <a:gdLst>
                <a:gd name="connsiteX0" fmla="*/ 16432 w 46065"/>
                <a:gd name="connsiteY0" fmla="*/ 137309 h 153443"/>
                <a:gd name="connsiteX1" fmla="*/ 15857 w 46065"/>
                <a:gd name="connsiteY1" fmla="*/ 149945 h 153443"/>
                <a:gd name="connsiteX2" fmla="*/ 16432 w 46065"/>
                <a:gd name="connsiteY2" fmla="*/ 150521 h 153443"/>
                <a:gd name="connsiteX3" fmla="*/ 29026 w 46065"/>
                <a:gd name="connsiteY3" fmla="*/ 151128 h 153443"/>
                <a:gd name="connsiteX4" fmla="*/ 29634 w 46065"/>
                <a:gd name="connsiteY4" fmla="*/ 150521 h 153443"/>
                <a:gd name="connsiteX5" fmla="*/ 29634 w 46065"/>
                <a:gd name="connsiteY5" fmla="*/ 69663 h 153443"/>
                <a:gd name="connsiteX6" fmla="*/ 18280 w 46065"/>
                <a:gd name="connsiteY6" fmla="*/ 41755 h 153443"/>
                <a:gd name="connsiteX7" fmla="*/ 29634 w 46065"/>
                <a:gd name="connsiteY7" fmla="*/ 16180 h 153443"/>
                <a:gd name="connsiteX8" fmla="*/ 30099 w 46065"/>
                <a:gd name="connsiteY8" fmla="*/ 2974 h 153443"/>
                <a:gd name="connsiteX9" fmla="*/ 16893 w 46065"/>
                <a:gd name="connsiteY9" fmla="*/ 2508 h 153443"/>
                <a:gd name="connsiteX10" fmla="*/ 16432 w 46065"/>
                <a:gd name="connsiteY10" fmla="*/ 2969 h 153443"/>
                <a:gd name="connsiteX11" fmla="*/ 16432 w 46065"/>
                <a:gd name="connsiteY11" fmla="*/ 83827 h 153443"/>
                <a:gd name="connsiteX12" fmla="*/ 16432 w 46065"/>
                <a:gd name="connsiteY12" fmla="*/ 137309 h 153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6065" h="153443">
                  <a:moveTo>
                    <a:pt x="16432" y="137309"/>
                  </a:moveTo>
                  <a:cubicBezTo>
                    <a:pt x="12784" y="140639"/>
                    <a:pt x="12526" y="146297"/>
                    <a:pt x="15857" y="149945"/>
                  </a:cubicBezTo>
                  <a:cubicBezTo>
                    <a:pt x="16040" y="150145"/>
                    <a:pt x="16232" y="150338"/>
                    <a:pt x="16432" y="150521"/>
                  </a:cubicBezTo>
                  <a:cubicBezTo>
                    <a:pt x="19742" y="154166"/>
                    <a:pt x="25380" y="154438"/>
                    <a:pt x="29026" y="151128"/>
                  </a:cubicBezTo>
                  <a:cubicBezTo>
                    <a:pt x="29238" y="150936"/>
                    <a:pt x="29441" y="150733"/>
                    <a:pt x="29634" y="150521"/>
                  </a:cubicBezTo>
                  <a:cubicBezTo>
                    <a:pt x="51543" y="128021"/>
                    <a:pt x="51543" y="92163"/>
                    <a:pt x="29634" y="69663"/>
                  </a:cubicBezTo>
                  <a:cubicBezTo>
                    <a:pt x="22218" y="62287"/>
                    <a:pt x="18120" y="52213"/>
                    <a:pt x="18280" y="41755"/>
                  </a:cubicBezTo>
                  <a:cubicBezTo>
                    <a:pt x="18408" y="32035"/>
                    <a:pt x="22511" y="22793"/>
                    <a:pt x="29634" y="16180"/>
                  </a:cubicBezTo>
                  <a:cubicBezTo>
                    <a:pt x="33409" y="12661"/>
                    <a:pt x="33617" y="6749"/>
                    <a:pt x="30099" y="2974"/>
                  </a:cubicBezTo>
                  <a:cubicBezTo>
                    <a:pt x="26581" y="-802"/>
                    <a:pt x="20668" y="-1010"/>
                    <a:pt x="16893" y="2508"/>
                  </a:cubicBezTo>
                  <a:cubicBezTo>
                    <a:pt x="16734" y="2656"/>
                    <a:pt x="16581" y="2810"/>
                    <a:pt x="16432" y="2969"/>
                  </a:cubicBezTo>
                  <a:cubicBezTo>
                    <a:pt x="-5477" y="25469"/>
                    <a:pt x="-5477" y="61327"/>
                    <a:pt x="16432" y="83827"/>
                  </a:cubicBezTo>
                  <a:cubicBezTo>
                    <a:pt x="30612" y="98834"/>
                    <a:pt x="30612" y="122302"/>
                    <a:pt x="16432" y="137309"/>
                  </a:cubicBezTo>
                  <a:close/>
                </a:path>
              </a:pathLst>
            </a:custGeom>
            <a:solidFill>
              <a:srgbClr val="196F3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+mj-lt"/>
                <a:cs typeface="+mj-lt"/>
              </a:endParaRPr>
            </a:p>
          </p:txBody>
        </p:sp>
        <p:sp>
          <p:nvSpPr>
            <p:cNvPr id="66" name="Freeform: Shape 65"/>
            <p:cNvSpPr/>
            <p:nvPr/>
          </p:nvSpPr>
          <p:spPr>
            <a:xfrm>
              <a:off x="4393266" y="1459651"/>
              <a:ext cx="46065" cy="153442"/>
            </a:xfrm>
            <a:custGeom>
              <a:avLst/>
              <a:gdLst>
                <a:gd name="connsiteX0" fmla="*/ 16432 w 46065"/>
                <a:gd name="connsiteY0" fmla="*/ 137309 h 153442"/>
                <a:gd name="connsiteX1" fmla="*/ 15857 w 46065"/>
                <a:gd name="connsiteY1" fmla="*/ 149945 h 153442"/>
                <a:gd name="connsiteX2" fmla="*/ 16432 w 46065"/>
                <a:gd name="connsiteY2" fmla="*/ 150520 h 153442"/>
                <a:gd name="connsiteX3" fmla="*/ 29026 w 46065"/>
                <a:gd name="connsiteY3" fmla="*/ 151128 h 153442"/>
                <a:gd name="connsiteX4" fmla="*/ 29634 w 46065"/>
                <a:gd name="connsiteY4" fmla="*/ 150520 h 153442"/>
                <a:gd name="connsiteX5" fmla="*/ 29634 w 46065"/>
                <a:gd name="connsiteY5" fmla="*/ 69663 h 153442"/>
                <a:gd name="connsiteX6" fmla="*/ 18280 w 46065"/>
                <a:gd name="connsiteY6" fmla="*/ 41754 h 153442"/>
                <a:gd name="connsiteX7" fmla="*/ 29634 w 46065"/>
                <a:gd name="connsiteY7" fmla="*/ 16180 h 153442"/>
                <a:gd name="connsiteX8" fmla="*/ 30099 w 46065"/>
                <a:gd name="connsiteY8" fmla="*/ 2973 h 153442"/>
                <a:gd name="connsiteX9" fmla="*/ 16893 w 46065"/>
                <a:gd name="connsiteY9" fmla="*/ 2508 h 153442"/>
                <a:gd name="connsiteX10" fmla="*/ 16432 w 46065"/>
                <a:gd name="connsiteY10" fmla="*/ 2969 h 153442"/>
                <a:gd name="connsiteX11" fmla="*/ 16432 w 46065"/>
                <a:gd name="connsiteY11" fmla="*/ 83826 h 153442"/>
                <a:gd name="connsiteX12" fmla="*/ 16432 w 46065"/>
                <a:gd name="connsiteY12" fmla="*/ 137309 h 153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6065" h="153442">
                  <a:moveTo>
                    <a:pt x="16432" y="137309"/>
                  </a:moveTo>
                  <a:cubicBezTo>
                    <a:pt x="12784" y="140639"/>
                    <a:pt x="12526" y="146297"/>
                    <a:pt x="15857" y="149945"/>
                  </a:cubicBezTo>
                  <a:cubicBezTo>
                    <a:pt x="16040" y="150145"/>
                    <a:pt x="16231" y="150337"/>
                    <a:pt x="16432" y="150520"/>
                  </a:cubicBezTo>
                  <a:cubicBezTo>
                    <a:pt x="19742" y="154166"/>
                    <a:pt x="25380" y="154438"/>
                    <a:pt x="29026" y="151128"/>
                  </a:cubicBezTo>
                  <a:cubicBezTo>
                    <a:pt x="29238" y="150936"/>
                    <a:pt x="29441" y="150733"/>
                    <a:pt x="29634" y="150520"/>
                  </a:cubicBezTo>
                  <a:cubicBezTo>
                    <a:pt x="51543" y="128020"/>
                    <a:pt x="51543" y="92163"/>
                    <a:pt x="29634" y="69663"/>
                  </a:cubicBezTo>
                  <a:cubicBezTo>
                    <a:pt x="22218" y="62286"/>
                    <a:pt x="18120" y="52213"/>
                    <a:pt x="18280" y="41754"/>
                  </a:cubicBezTo>
                  <a:cubicBezTo>
                    <a:pt x="18408" y="32036"/>
                    <a:pt x="22511" y="22793"/>
                    <a:pt x="29634" y="16180"/>
                  </a:cubicBezTo>
                  <a:cubicBezTo>
                    <a:pt x="33409" y="12661"/>
                    <a:pt x="33617" y="6749"/>
                    <a:pt x="30099" y="2973"/>
                  </a:cubicBezTo>
                  <a:cubicBezTo>
                    <a:pt x="26581" y="-801"/>
                    <a:pt x="20668" y="-1010"/>
                    <a:pt x="16893" y="2508"/>
                  </a:cubicBezTo>
                  <a:cubicBezTo>
                    <a:pt x="16734" y="2656"/>
                    <a:pt x="16581" y="2810"/>
                    <a:pt x="16432" y="2969"/>
                  </a:cubicBezTo>
                  <a:cubicBezTo>
                    <a:pt x="-5477" y="25469"/>
                    <a:pt x="-5477" y="61326"/>
                    <a:pt x="16432" y="83826"/>
                  </a:cubicBezTo>
                  <a:cubicBezTo>
                    <a:pt x="30607" y="98836"/>
                    <a:pt x="30607" y="122300"/>
                    <a:pt x="16432" y="137309"/>
                  </a:cubicBezTo>
                  <a:close/>
                </a:path>
              </a:pathLst>
            </a:custGeom>
            <a:solidFill>
              <a:srgbClr val="196F3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+mj-lt"/>
                <a:cs typeface="+mj-lt"/>
              </a:endParaRPr>
            </a:p>
          </p:txBody>
        </p:sp>
        <p:sp>
          <p:nvSpPr>
            <p:cNvPr id="67" name="Freeform: Shape 66"/>
            <p:cNvSpPr/>
            <p:nvPr/>
          </p:nvSpPr>
          <p:spPr>
            <a:xfrm>
              <a:off x="4508697" y="1440079"/>
              <a:ext cx="46065" cy="153442"/>
            </a:xfrm>
            <a:custGeom>
              <a:avLst/>
              <a:gdLst>
                <a:gd name="connsiteX0" fmla="*/ 16432 w 46065"/>
                <a:gd name="connsiteY0" fmla="*/ 137309 h 153442"/>
                <a:gd name="connsiteX1" fmla="*/ 15857 w 46065"/>
                <a:gd name="connsiteY1" fmla="*/ 149945 h 153442"/>
                <a:gd name="connsiteX2" fmla="*/ 16432 w 46065"/>
                <a:gd name="connsiteY2" fmla="*/ 150520 h 153442"/>
                <a:gd name="connsiteX3" fmla="*/ 29026 w 46065"/>
                <a:gd name="connsiteY3" fmla="*/ 151128 h 153442"/>
                <a:gd name="connsiteX4" fmla="*/ 29634 w 46065"/>
                <a:gd name="connsiteY4" fmla="*/ 150520 h 153442"/>
                <a:gd name="connsiteX5" fmla="*/ 29634 w 46065"/>
                <a:gd name="connsiteY5" fmla="*/ 69663 h 153442"/>
                <a:gd name="connsiteX6" fmla="*/ 18280 w 46065"/>
                <a:gd name="connsiteY6" fmla="*/ 41754 h 153442"/>
                <a:gd name="connsiteX7" fmla="*/ 29634 w 46065"/>
                <a:gd name="connsiteY7" fmla="*/ 16180 h 153442"/>
                <a:gd name="connsiteX8" fmla="*/ 30099 w 46065"/>
                <a:gd name="connsiteY8" fmla="*/ 2973 h 153442"/>
                <a:gd name="connsiteX9" fmla="*/ 16893 w 46065"/>
                <a:gd name="connsiteY9" fmla="*/ 2508 h 153442"/>
                <a:gd name="connsiteX10" fmla="*/ 16432 w 46065"/>
                <a:gd name="connsiteY10" fmla="*/ 2969 h 153442"/>
                <a:gd name="connsiteX11" fmla="*/ 16432 w 46065"/>
                <a:gd name="connsiteY11" fmla="*/ 83826 h 153442"/>
                <a:gd name="connsiteX12" fmla="*/ 16432 w 46065"/>
                <a:gd name="connsiteY12" fmla="*/ 137309 h 153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6065" h="153442">
                  <a:moveTo>
                    <a:pt x="16432" y="137309"/>
                  </a:moveTo>
                  <a:cubicBezTo>
                    <a:pt x="12784" y="140639"/>
                    <a:pt x="12526" y="146297"/>
                    <a:pt x="15857" y="149945"/>
                  </a:cubicBezTo>
                  <a:cubicBezTo>
                    <a:pt x="16040" y="150145"/>
                    <a:pt x="16232" y="150337"/>
                    <a:pt x="16432" y="150520"/>
                  </a:cubicBezTo>
                  <a:cubicBezTo>
                    <a:pt x="19742" y="154166"/>
                    <a:pt x="25380" y="154438"/>
                    <a:pt x="29026" y="151128"/>
                  </a:cubicBezTo>
                  <a:cubicBezTo>
                    <a:pt x="29238" y="150936"/>
                    <a:pt x="29441" y="150733"/>
                    <a:pt x="29634" y="150520"/>
                  </a:cubicBezTo>
                  <a:cubicBezTo>
                    <a:pt x="51543" y="128020"/>
                    <a:pt x="51543" y="92163"/>
                    <a:pt x="29634" y="69663"/>
                  </a:cubicBezTo>
                  <a:cubicBezTo>
                    <a:pt x="22218" y="62286"/>
                    <a:pt x="18120" y="52213"/>
                    <a:pt x="18280" y="41754"/>
                  </a:cubicBezTo>
                  <a:cubicBezTo>
                    <a:pt x="18408" y="32036"/>
                    <a:pt x="22511" y="22793"/>
                    <a:pt x="29634" y="16180"/>
                  </a:cubicBezTo>
                  <a:cubicBezTo>
                    <a:pt x="33409" y="12661"/>
                    <a:pt x="33617" y="6749"/>
                    <a:pt x="30099" y="2973"/>
                  </a:cubicBezTo>
                  <a:cubicBezTo>
                    <a:pt x="26581" y="-801"/>
                    <a:pt x="20668" y="-1010"/>
                    <a:pt x="16893" y="2508"/>
                  </a:cubicBezTo>
                  <a:cubicBezTo>
                    <a:pt x="16734" y="2656"/>
                    <a:pt x="16581" y="2810"/>
                    <a:pt x="16432" y="2969"/>
                  </a:cubicBezTo>
                  <a:cubicBezTo>
                    <a:pt x="-5477" y="25469"/>
                    <a:pt x="-5477" y="61326"/>
                    <a:pt x="16432" y="83826"/>
                  </a:cubicBezTo>
                  <a:cubicBezTo>
                    <a:pt x="30607" y="98836"/>
                    <a:pt x="30607" y="122300"/>
                    <a:pt x="16432" y="137309"/>
                  </a:cubicBezTo>
                  <a:close/>
                </a:path>
              </a:pathLst>
            </a:custGeom>
            <a:solidFill>
              <a:srgbClr val="196F3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+mj-lt"/>
                <a:cs typeface="+mj-lt"/>
              </a:endParaRPr>
            </a:p>
          </p:txBody>
        </p:sp>
        <p:sp>
          <p:nvSpPr>
            <p:cNvPr id="68" name="Freeform: Shape 67"/>
            <p:cNvSpPr/>
            <p:nvPr/>
          </p:nvSpPr>
          <p:spPr>
            <a:xfrm>
              <a:off x="4605509" y="1382929"/>
              <a:ext cx="46065" cy="153443"/>
            </a:xfrm>
            <a:custGeom>
              <a:avLst/>
              <a:gdLst>
                <a:gd name="connsiteX0" fmla="*/ 16432 w 46065"/>
                <a:gd name="connsiteY0" fmla="*/ 137309 h 153443"/>
                <a:gd name="connsiteX1" fmla="*/ 15857 w 46065"/>
                <a:gd name="connsiteY1" fmla="*/ 149945 h 153443"/>
                <a:gd name="connsiteX2" fmla="*/ 16432 w 46065"/>
                <a:gd name="connsiteY2" fmla="*/ 150521 h 153443"/>
                <a:gd name="connsiteX3" fmla="*/ 29026 w 46065"/>
                <a:gd name="connsiteY3" fmla="*/ 151128 h 153443"/>
                <a:gd name="connsiteX4" fmla="*/ 29634 w 46065"/>
                <a:gd name="connsiteY4" fmla="*/ 150521 h 153443"/>
                <a:gd name="connsiteX5" fmla="*/ 29634 w 46065"/>
                <a:gd name="connsiteY5" fmla="*/ 69663 h 153443"/>
                <a:gd name="connsiteX6" fmla="*/ 18280 w 46065"/>
                <a:gd name="connsiteY6" fmla="*/ 41755 h 153443"/>
                <a:gd name="connsiteX7" fmla="*/ 29634 w 46065"/>
                <a:gd name="connsiteY7" fmla="*/ 16180 h 153443"/>
                <a:gd name="connsiteX8" fmla="*/ 30099 w 46065"/>
                <a:gd name="connsiteY8" fmla="*/ 2974 h 153443"/>
                <a:gd name="connsiteX9" fmla="*/ 16893 w 46065"/>
                <a:gd name="connsiteY9" fmla="*/ 2508 h 153443"/>
                <a:gd name="connsiteX10" fmla="*/ 16432 w 46065"/>
                <a:gd name="connsiteY10" fmla="*/ 2969 h 153443"/>
                <a:gd name="connsiteX11" fmla="*/ 16432 w 46065"/>
                <a:gd name="connsiteY11" fmla="*/ 83827 h 153443"/>
                <a:gd name="connsiteX12" fmla="*/ 16432 w 46065"/>
                <a:gd name="connsiteY12" fmla="*/ 137309 h 153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6065" h="153443">
                  <a:moveTo>
                    <a:pt x="16432" y="137309"/>
                  </a:moveTo>
                  <a:cubicBezTo>
                    <a:pt x="12784" y="140639"/>
                    <a:pt x="12526" y="146297"/>
                    <a:pt x="15857" y="149945"/>
                  </a:cubicBezTo>
                  <a:cubicBezTo>
                    <a:pt x="16040" y="150145"/>
                    <a:pt x="16232" y="150338"/>
                    <a:pt x="16432" y="150521"/>
                  </a:cubicBezTo>
                  <a:cubicBezTo>
                    <a:pt x="19742" y="154166"/>
                    <a:pt x="25380" y="154438"/>
                    <a:pt x="29026" y="151128"/>
                  </a:cubicBezTo>
                  <a:cubicBezTo>
                    <a:pt x="29238" y="150936"/>
                    <a:pt x="29441" y="150733"/>
                    <a:pt x="29634" y="150521"/>
                  </a:cubicBezTo>
                  <a:cubicBezTo>
                    <a:pt x="51543" y="128021"/>
                    <a:pt x="51543" y="92163"/>
                    <a:pt x="29634" y="69663"/>
                  </a:cubicBezTo>
                  <a:cubicBezTo>
                    <a:pt x="22218" y="62287"/>
                    <a:pt x="18120" y="52213"/>
                    <a:pt x="18280" y="41755"/>
                  </a:cubicBezTo>
                  <a:cubicBezTo>
                    <a:pt x="18408" y="32035"/>
                    <a:pt x="22511" y="22793"/>
                    <a:pt x="29634" y="16180"/>
                  </a:cubicBezTo>
                  <a:cubicBezTo>
                    <a:pt x="33409" y="12661"/>
                    <a:pt x="33617" y="6749"/>
                    <a:pt x="30099" y="2974"/>
                  </a:cubicBezTo>
                  <a:cubicBezTo>
                    <a:pt x="26581" y="-802"/>
                    <a:pt x="20668" y="-1010"/>
                    <a:pt x="16893" y="2508"/>
                  </a:cubicBezTo>
                  <a:cubicBezTo>
                    <a:pt x="16734" y="2656"/>
                    <a:pt x="16581" y="2810"/>
                    <a:pt x="16432" y="2969"/>
                  </a:cubicBezTo>
                  <a:cubicBezTo>
                    <a:pt x="-5477" y="25469"/>
                    <a:pt x="-5477" y="61327"/>
                    <a:pt x="16432" y="83827"/>
                  </a:cubicBezTo>
                  <a:cubicBezTo>
                    <a:pt x="30612" y="98834"/>
                    <a:pt x="30612" y="122302"/>
                    <a:pt x="16432" y="137309"/>
                  </a:cubicBezTo>
                  <a:close/>
                </a:path>
              </a:pathLst>
            </a:custGeom>
            <a:solidFill>
              <a:srgbClr val="196F3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+mj-lt"/>
                <a:cs typeface="+mj-lt"/>
              </a:endParaRPr>
            </a:p>
          </p:txBody>
        </p:sp>
        <p:sp>
          <p:nvSpPr>
            <p:cNvPr id="69" name="Freeform: Shape 68"/>
            <p:cNvSpPr/>
            <p:nvPr/>
          </p:nvSpPr>
          <p:spPr>
            <a:xfrm>
              <a:off x="4708722" y="1440079"/>
              <a:ext cx="46065" cy="153442"/>
            </a:xfrm>
            <a:custGeom>
              <a:avLst/>
              <a:gdLst>
                <a:gd name="connsiteX0" fmla="*/ 16432 w 46065"/>
                <a:gd name="connsiteY0" fmla="*/ 137309 h 153442"/>
                <a:gd name="connsiteX1" fmla="*/ 15857 w 46065"/>
                <a:gd name="connsiteY1" fmla="*/ 149945 h 153442"/>
                <a:gd name="connsiteX2" fmla="*/ 16432 w 46065"/>
                <a:gd name="connsiteY2" fmla="*/ 150520 h 153442"/>
                <a:gd name="connsiteX3" fmla="*/ 29026 w 46065"/>
                <a:gd name="connsiteY3" fmla="*/ 151128 h 153442"/>
                <a:gd name="connsiteX4" fmla="*/ 29634 w 46065"/>
                <a:gd name="connsiteY4" fmla="*/ 150520 h 153442"/>
                <a:gd name="connsiteX5" fmla="*/ 29634 w 46065"/>
                <a:gd name="connsiteY5" fmla="*/ 69663 h 153442"/>
                <a:gd name="connsiteX6" fmla="*/ 18280 w 46065"/>
                <a:gd name="connsiteY6" fmla="*/ 41754 h 153442"/>
                <a:gd name="connsiteX7" fmla="*/ 29634 w 46065"/>
                <a:gd name="connsiteY7" fmla="*/ 16180 h 153442"/>
                <a:gd name="connsiteX8" fmla="*/ 30099 w 46065"/>
                <a:gd name="connsiteY8" fmla="*/ 2973 h 153442"/>
                <a:gd name="connsiteX9" fmla="*/ 16893 w 46065"/>
                <a:gd name="connsiteY9" fmla="*/ 2508 h 153442"/>
                <a:gd name="connsiteX10" fmla="*/ 16432 w 46065"/>
                <a:gd name="connsiteY10" fmla="*/ 2969 h 153442"/>
                <a:gd name="connsiteX11" fmla="*/ 16432 w 46065"/>
                <a:gd name="connsiteY11" fmla="*/ 83826 h 153442"/>
                <a:gd name="connsiteX12" fmla="*/ 16432 w 46065"/>
                <a:gd name="connsiteY12" fmla="*/ 137309 h 153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6065" h="153442">
                  <a:moveTo>
                    <a:pt x="16432" y="137309"/>
                  </a:moveTo>
                  <a:cubicBezTo>
                    <a:pt x="12784" y="140639"/>
                    <a:pt x="12526" y="146297"/>
                    <a:pt x="15857" y="149945"/>
                  </a:cubicBezTo>
                  <a:cubicBezTo>
                    <a:pt x="16040" y="150145"/>
                    <a:pt x="16231" y="150337"/>
                    <a:pt x="16432" y="150520"/>
                  </a:cubicBezTo>
                  <a:cubicBezTo>
                    <a:pt x="19742" y="154166"/>
                    <a:pt x="25380" y="154438"/>
                    <a:pt x="29026" y="151128"/>
                  </a:cubicBezTo>
                  <a:cubicBezTo>
                    <a:pt x="29238" y="150936"/>
                    <a:pt x="29441" y="150733"/>
                    <a:pt x="29634" y="150520"/>
                  </a:cubicBezTo>
                  <a:cubicBezTo>
                    <a:pt x="51543" y="128020"/>
                    <a:pt x="51543" y="92163"/>
                    <a:pt x="29634" y="69663"/>
                  </a:cubicBezTo>
                  <a:cubicBezTo>
                    <a:pt x="22218" y="62286"/>
                    <a:pt x="18120" y="52213"/>
                    <a:pt x="18280" y="41754"/>
                  </a:cubicBezTo>
                  <a:cubicBezTo>
                    <a:pt x="18408" y="32036"/>
                    <a:pt x="22511" y="22793"/>
                    <a:pt x="29634" y="16180"/>
                  </a:cubicBezTo>
                  <a:cubicBezTo>
                    <a:pt x="33409" y="12661"/>
                    <a:pt x="33617" y="6749"/>
                    <a:pt x="30099" y="2973"/>
                  </a:cubicBezTo>
                  <a:cubicBezTo>
                    <a:pt x="26581" y="-801"/>
                    <a:pt x="20668" y="-1010"/>
                    <a:pt x="16893" y="2508"/>
                  </a:cubicBezTo>
                  <a:cubicBezTo>
                    <a:pt x="16734" y="2656"/>
                    <a:pt x="16581" y="2810"/>
                    <a:pt x="16432" y="2969"/>
                  </a:cubicBezTo>
                  <a:cubicBezTo>
                    <a:pt x="-5477" y="25469"/>
                    <a:pt x="-5477" y="61326"/>
                    <a:pt x="16432" y="83826"/>
                  </a:cubicBezTo>
                  <a:cubicBezTo>
                    <a:pt x="30607" y="98836"/>
                    <a:pt x="30607" y="122300"/>
                    <a:pt x="16432" y="137309"/>
                  </a:cubicBezTo>
                  <a:close/>
                </a:path>
              </a:pathLst>
            </a:custGeom>
            <a:solidFill>
              <a:srgbClr val="196F3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+mj-lt"/>
                <a:cs typeface="+mj-lt"/>
              </a:endParaRPr>
            </a:p>
          </p:txBody>
        </p:sp>
        <p:pic>
          <p:nvPicPr>
            <p:cNvPr id="70" name="Graphic 69" descr="Splash with solid fill"/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166825" y="1823667"/>
              <a:ext cx="319400" cy="319400"/>
            </a:xfrm>
            <a:prstGeom prst="rect">
              <a:avLst/>
            </a:prstGeom>
          </p:spPr>
        </p:pic>
        <p:sp>
          <p:nvSpPr>
            <p:cNvPr id="73" name="Freeform: Shape 72"/>
            <p:cNvSpPr/>
            <p:nvPr/>
          </p:nvSpPr>
          <p:spPr>
            <a:xfrm>
              <a:off x="4762410" y="1715866"/>
              <a:ext cx="66675" cy="172402"/>
            </a:xfrm>
            <a:custGeom>
              <a:avLst/>
              <a:gdLst>
                <a:gd name="connsiteX0" fmla="*/ 20003 w 66675"/>
                <a:gd name="connsiteY0" fmla="*/ 100013 h 172402"/>
                <a:gd name="connsiteX1" fmla="*/ 28575 w 66675"/>
                <a:gd name="connsiteY1" fmla="*/ 120015 h 172402"/>
                <a:gd name="connsiteX2" fmla="*/ 20003 w 66675"/>
                <a:gd name="connsiteY2" fmla="*/ 140018 h 172402"/>
                <a:gd name="connsiteX3" fmla="*/ 20003 w 66675"/>
                <a:gd name="connsiteY3" fmla="*/ 166688 h 172402"/>
                <a:gd name="connsiteX4" fmla="*/ 33338 w 66675"/>
                <a:gd name="connsiteY4" fmla="*/ 172403 h 172402"/>
                <a:gd name="connsiteX5" fmla="*/ 46673 w 66675"/>
                <a:gd name="connsiteY5" fmla="*/ 166688 h 172402"/>
                <a:gd name="connsiteX6" fmla="*/ 66675 w 66675"/>
                <a:gd name="connsiteY6" fmla="*/ 119063 h 172402"/>
                <a:gd name="connsiteX7" fmla="*/ 46673 w 66675"/>
                <a:gd name="connsiteY7" fmla="*/ 72390 h 172402"/>
                <a:gd name="connsiteX8" fmla="*/ 46673 w 66675"/>
                <a:gd name="connsiteY8" fmla="*/ 72390 h 172402"/>
                <a:gd name="connsiteX9" fmla="*/ 46673 w 66675"/>
                <a:gd name="connsiteY9" fmla="*/ 32385 h 172402"/>
                <a:gd name="connsiteX10" fmla="*/ 46673 w 66675"/>
                <a:gd name="connsiteY10" fmla="*/ 5715 h 172402"/>
                <a:gd name="connsiteX11" fmla="*/ 20003 w 66675"/>
                <a:gd name="connsiteY11" fmla="*/ 5715 h 172402"/>
                <a:gd name="connsiteX12" fmla="*/ 20003 w 66675"/>
                <a:gd name="connsiteY12" fmla="*/ 100013 h 172402"/>
                <a:gd name="connsiteX13" fmla="*/ 20003 w 66675"/>
                <a:gd name="connsiteY13" fmla="*/ 100013 h 172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6675" h="172402">
                  <a:moveTo>
                    <a:pt x="20003" y="100013"/>
                  </a:moveTo>
                  <a:cubicBezTo>
                    <a:pt x="25718" y="105728"/>
                    <a:pt x="28575" y="112395"/>
                    <a:pt x="28575" y="120015"/>
                  </a:cubicBezTo>
                  <a:cubicBezTo>
                    <a:pt x="28575" y="127635"/>
                    <a:pt x="25718" y="135255"/>
                    <a:pt x="20003" y="140018"/>
                  </a:cubicBezTo>
                  <a:cubicBezTo>
                    <a:pt x="12382" y="147638"/>
                    <a:pt x="12382" y="159068"/>
                    <a:pt x="20003" y="166688"/>
                  </a:cubicBezTo>
                  <a:cubicBezTo>
                    <a:pt x="23813" y="170498"/>
                    <a:pt x="28575" y="172403"/>
                    <a:pt x="33338" y="172403"/>
                  </a:cubicBezTo>
                  <a:cubicBezTo>
                    <a:pt x="38100" y="172403"/>
                    <a:pt x="42863" y="170498"/>
                    <a:pt x="46673" y="166688"/>
                  </a:cubicBezTo>
                  <a:cubicBezTo>
                    <a:pt x="59055" y="154305"/>
                    <a:pt x="66675" y="137160"/>
                    <a:pt x="66675" y="119063"/>
                  </a:cubicBezTo>
                  <a:cubicBezTo>
                    <a:pt x="66675" y="100965"/>
                    <a:pt x="60007" y="84772"/>
                    <a:pt x="46673" y="72390"/>
                  </a:cubicBezTo>
                  <a:cubicBezTo>
                    <a:pt x="46673" y="72390"/>
                    <a:pt x="46673" y="72390"/>
                    <a:pt x="46673" y="72390"/>
                  </a:cubicBezTo>
                  <a:cubicBezTo>
                    <a:pt x="35243" y="60960"/>
                    <a:pt x="35243" y="42862"/>
                    <a:pt x="46673" y="32385"/>
                  </a:cubicBezTo>
                  <a:cubicBezTo>
                    <a:pt x="54293" y="24765"/>
                    <a:pt x="54293" y="13335"/>
                    <a:pt x="46673" y="5715"/>
                  </a:cubicBezTo>
                  <a:cubicBezTo>
                    <a:pt x="39053" y="-1905"/>
                    <a:pt x="27623" y="-1905"/>
                    <a:pt x="20003" y="5715"/>
                  </a:cubicBezTo>
                  <a:cubicBezTo>
                    <a:pt x="-6668" y="31433"/>
                    <a:pt x="-6668" y="74295"/>
                    <a:pt x="20003" y="100013"/>
                  </a:cubicBezTo>
                  <a:cubicBezTo>
                    <a:pt x="20003" y="100013"/>
                    <a:pt x="20003" y="100013"/>
                    <a:pt x="20003" y="100013"/>
                  </a:cubicBezTo>
                  <a:close/>
                </a:path>
              </a:pathLst>
            </a:custGeom>
            <a:solidFill>
              <a:srgbClr val="196F3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+mj-lt"/>
                <a:cs typeface="+mj-lt"/>
              </a:endParaRPr>
            </a:p>
          </p:txBody>
        </p:sp>
        <p:sp>
          <p:nvSpPr>
            <p:cNvPr id="75" name="Freeform: Shape 74"/>
            <p:cNvSpPr/>
            <p:nvPr/>
          </p:nvSpPr>
          <p:spPr>
            <a:xfrm>
              <a:off x="4866233" y="1771111"/>
              <a:ext cx="65960" cy="172402"/>
            </a:xfrm>
            <a:custGeom>
              <a:avLst/>
              <a:gdLst>
                <a:gd name="connsiteX0" fmla="*/ 20002 w 65960"/>
                <a:gd name="connsiteY0" fmla="*/ 100012 h 172402"/>
                <a:gd name="connsiteX1" fmla="*/ 20002 w 65960"/>
                <a:gd name="connsiteY1" fmla="*/ 140018 h 172402"/>
                <a:gd name="connsiteX2" fmla="*/ 20002 w 65960"/>
                <a:gd name="connsiteY2" fmla="*/ 166687 h 172402"/>
                <a:gd name="connsiteX3" fmla="*/ 33338 w 65960"/>
                <a:gd name="connsiteY3" fmla="*/ 172403 h 172402"/>
                <a:gd name="connsiteX4" fmla="*/ 46672 w 65960"/>
                <a:gd name="connsiteY4" fmla="*/ 166687 h 172402"/>
                <a:gd name="connsiteX5" fmla="*/ 46672 w 65960"/>
                <a:gd name="connsiteY5" fmla="*/ 72390 h 172402"/>
                <a:gd name="connsiteX6" fmla="*/ 46672 w 65960"/>
                <a:gd name="connsiteY6" fmla="*/ 72390 h 172402"/>
                <a:gd name="connsiteX7" fmla="*/ 38100 w 65960"/>
                <a:gd name="connsiteY7" fmla="*/ 52387 h 172402"/>
                <a:gd name="connsiteX8" fmla="*/ 46672 w 65960"/>
                <a:gd name="connsiteY8" fmla="*/ 32385 h 172402"/>
                <a:gd name="connsiteX9" fmla="*/ 46672 w 65960"/>
                <a:gd name="connsiteY9" fmla="*/ 5715 h 172402"/>
                <a:gd name="connsiteX10" fmla="*/ 20002 w 65960"/>
                <a:gd name="connsiteY10" fmla="*/ 5715 h 172402"/>
                <a:gd name="connsiteX11" fmla="*/ 0 w 65960"/>
                <a:gd name="connsiteY11" fmla="*/ 53340 h 172402"/>
                <a:gd name="connsiteX12" fmla="*/ 20002 w 65960"/>
                <a:gd name="connsiteY12" fmla="*/ 100012 h 172402"/>
                <a:gd name="connsiteX13" fmla="*/ 20002 w 65960"/>
                <a:gd name="connsiteY13" fmla="*/ 100012 h 172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5960" h="172402">
                  <a:moveTo>
                    <a:pt x="20002" y="100012"/>
                  </a:moveTo>
                  <a:cubicBezTo>
                    <a:pt x="31432" y="111443"/>
                    <a:pt x="31432" y="129540"/>
                    <a:pt x="20002" y="140018"/>
                  </a:cubicBezTo>
                  <a:cubicBezTo>
                    <a:pt x="12382" y="147637"/>
                    <a:pt x="12382" y="159068"/>
                    <a:pt x="20002" y="166687"/>
                  </a:cubicBezTo>
                  <a:cubicBezTo>
                    <a:pt x="23813" y="170498"/>
                    <a:pt x="28575" y="172403"/>
                    <a:pt x="33338" y="172403"/>
                  </a:cubicBezTo>
                  <a:cubicBezTo>
                    <a:pt x="38100" y="172403"/>
                    <a:pt x="42863" y="170498"/>
                    <a:pt x="46672" y="166687"/>
                  </a:cubicBezTo>
                  <a:cubicBezTo>
                    <a:pt x="72390" y="140970"/>
                    <a:pt x="72390" y="98108"/>
                    <a:pt x="46672" y="72390"/>
                  </a:cubicBezTo>
                  <a:cubicBezTo>
                    <a:pt x="46672" y="72390"/>
                    <a:pt x="46672" y="72390"/>
                    <a:pt x="46672" y="72390"/>
                  </a:cubicBezTo>
                  <a:cubicBezTo>
                    <a:pt x="40957" y="66675"/>
                    <a:pt x="38100" y="60008"/>
                    <a:pt x="38100" y="52387"/>
                  </a:cubicBezTo>
                  <a:cubicBezTo>
                    <a:pt x="38100" y="44768"/>
                    <a:pt x="40957" y="37148"/>
                    <a:pt x="46672" y="32385"/>
                  </a:cubicBezTo>
                  <a:cubicBezTo>
                    <a:pt x="54293" y="24765"/>
                    <a:pt x="54293" y="13335"/>
                    <a:pt x="46672" y="5715"/>
                  </a:cubicBezTo>
                  <a:cubicBezTo>
                    <a:pt x="39052" y="-1905"/>
                    <a:pt x="27622" y="-1905"/>
                    <a:pt x="20002" y="5715"/>
                  </a:cubicBezTo>
                  <a:cubicBezTo>
                    <a:pt x="7620" y="18097"/>
                    <a:pt x="0" y="35243"/>
                    <a:pt x="0" y="53340"/>
                  </a:cubicBezTo>
                  <a:cubicBezTo>
                    <a:pt x="952" y="71437"/>
                    <a:pt x="7620" y="87630"/>
                    <a:pt x="20002" y="100012"/>
                  </a:cubicBezTo>
                  <a:cubicBezTo>
                    <a:pt x="20002" y="100012"/>
                    <a:pt x="20002" y="100012"/>
                    <a:pt x="20002" y="100012"/>
                  </a:cubicBezTo>
                  <a:close/>
                </a:path>
              </a:pathLst>
            </a:custGeom>
            <a:solidFill>
              <a:srgbClr val="196F3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+mj-lt"/>
                <a:cs typeface="+mj-lt"/>
              </a:endParaRPr>
            </a:p>
          </p:txBody>
        </p:sp>
        <p:sp>
          <p:nvSpPr>
            <p:cNvPr id="77" name="Freeform: Shape 76"/>
            <p:cNvSpPr/>
            <p:nvPr/>
          </p:nvSpPr>
          <p:spPr>
            <a:xfrm>
              <a:off x="4667161" y="1770158"/>
              <a:ext cx="66674" cy="173354"/>
            </a:xfrm>
            <a:custGeom>
              <a:avLst/>
              <a:gdLst>
                <a:gd name="connsiteX0" fmla="*/ 20002 w 66674"/>
                <a:gd name="connsiteY0" fmla="*/ 100965 h 173354"/>
                <a:gd name="connsiteX1" fmla="*/ 28575 w 66674"/>
                <a:gd name="connsiteY1" fmla="*/ 120967 h 173354"/>
                <a:gd name="connsiteX2" fmla="*/ 20002 w 66674"/>
                <a:gd name="connsiteY2" fmla="*/ 140970 h 173354"/>
                <a:gd name="connsiteX3" fmla="*/ 20002 w 66674"/>
                <a:gd name="connsiteY3" fmla="*/ 167640 h 173354"/>
                <a:gd name="connsiteX4" fmla="*/ 33337 w 66674"/>
                <a:gd name="connsiteY4" fmla="*/ 173355 h 173354"/>
                <a:gd name="connsiteX5" fmla="*/ 46673 w 66674"/>
                <a:gd name="connsiteY5" fmla="*/ 167640 h 173354"/>
                <a:gd name="connsiteX6" fmla="*/ 66675 w 66674"/>
                <a:gd name="connsiteY6" fmla="*/ 120015 h 173354"/>
                <a:gd name="connsiteX7" fmla="*/ 46673 w 66674"/>
                <a:gd name="connsiteY7" fmla="*/ 72390 h 173354"/>
                <a:gd name="connsiteX8" fmla="*/ 46673 w 66674"/>
                <a:gd name="connsiteY8" fmla="*/ 72390 h 173354"/>
                <a:gd name="connsiteX9" fmla="*/ 46673 w 66674"/>
                <a:gd name="connsiteY9" fmla="*/ 32385 h 173354"/>
                <a:gd name="connsiteX10" fmla="*/ 46673 w 66674"/>
                <a:gd name="connsiteY10" fmla="*/ 5715 h 173354"/>
                <a:gd name="connsiteX11" fmla="*/ 20002 w 66674"/>
                <a:gd name="connsiteY11" fmla="*/ 5715 h 173354"/>
                <a:gd name="connsiteX12" fmla="*/ 20002 w 66674"/>
                <a:gd name="connsiteY12" fmla="*/ 100965 h 173354"/>
                <a:gd name="connsiteX13" fmla="*/ 20002 w 66674"/>
                <a:gd name="connsiteY13" fmla="*/ 100965 h 1733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6674" h="173354">
                  <a:moveTo>
                    <a:pt x="20002" y="100965"/>
                  </a:moveTo>
                  <a:cubicBezTo>
                    <a:pt x="25717" y="106680"/>
                    <a:pt x="28575" y="113348"/>
                    <a:pt x="28575" y="120967"/>
                  </a:cubicBezTo>
                  <a:cubicBezTo>
                    <a:pt x="28575" y="128588"/>
                    <a:pt x="25717" y="136208"/>
                    <a:pt x="20002" y="140970"/>
                  </a:cubicBezTo>
                  <a:cubicBezTo>
                    <a:pt x="12383" y="148590"/>
                    <a:pt x="12383" y="160020"/>
                    <a:pt x="20002" y="167640"/>
                  </a:cubicBezTo>
                  <a:cubicBezTo>
                    <a:pt x="23812" y="171450"/>
                    <a:pt x="28575" y="173355"/>
                    <a:pt x="33337" y="173355"/>
                  </a:cubicBezTo>
                  <a:cubicBezTo>
                    <a:pt x="38100" y="173355"/>
                    <a:pt x="42862" y="171450"/>
                    <a:pt x="46673" y="167640"/>
                  </a:cubicBezTo>
                  <a:cubicBezTo>
                    <a:pt x="59055" y="155258"/>
                    <a:pt x="66675" y="138113"/>
                    <a:pt x="66675" y="120015"/>
                  </a:cubicBezTo>
                  <a:cubicBezTo>
                    <a:pt x="66675" y="101917"/>
                    <a:pt x="60007" y="85725"/>
                    <a:pt x="46673" y="72390"/>
                  </a:cubicBezTo>
                  <a:lnTo>
                    <a:pt x="46673" y="72390"/>
                  </a:lnTo>
                  <a:cubicBezTo>
                    <a:pt x="35243" y="60960"/>
                    <a:pt x="35243" y="42863"/>
                    <a:pt x="46673" y="32385"/>
                  </a:cubicBezTo>
                  <a:cubicBezTo>
                    <a:pt x="54293" y="24765"/>
                    <a:pt x="54293" y="13335"/>
                    <a:pt x="46673" y="5715"/>
                  </a:cubicBezTo>
                  <a:cubicBezTo>
                    <a:pt x="39052" y="-1905"/>
                    <a:pt x="27623" y="-1905"/>
                    <a:pt x="20002" y="5715"/>
                  </a:cubicBezTo>
                  <a:cubicBezTo>
                    <a:pt x="-6667" y="33338"/>
                    <a:pt x="-6667" y="75248"/>
                    <a:pt x="20002" y="100965"/>
                  </a:cubicBezTo>
                  <a:cubicBezTo>
                    <a:pt x="20002" y="100965"/>
                    <a:pt x="20002" y="100965"/>
                    <a:pt x="20002" y="100965"/>
                  </a:cubicBezTo>
                  <a:close/>
                </a:path>
              </a:pathLst>
            </a:custGeom>
            <a:solidFill>
              <a:srgbClr val="196F3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+mj-lt"/>
                <a:cs typeface="+mj-lt"/>
              </a:endParaRPr>
            </a:p>
          </p:txBody>
        </p:sp>
        <p:grpSp>
          <p:nvGrpSpPr>
            <p:cNvPr id="78" name="Group 77"/>
            <p:cNvGrpSpPr/>
            <p:nvPr/>
          </p:nvGrpSpPr>
          <p:grpSpPr>
            <a:xfrm>
              <a:off x="4592439" y="1865785"/>
              <a:ext cx="398125" cy="398125"/>
              <a:chOff x="4512046" y="2367396"/>
              <a:chExt cx="398125" cy="398125"/>
            </a:xfrm>
          </p:grpSpPr>
          <p:sp>
            <p:nvSpPr>
              <p:cNvPr id="79" name="Rectangle 78"/>
              <p:cNvSpPr/>
              <p:nvPr/>
            </p:nvSpPr>
            <p:spPr>
              <a:xfrm>
                <a:off x="4674394" y="2405694"/>
                <a:ext cx="66676" cy="6842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+mj-lt"/>
                </a:endParaRPr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4598195" y="2455192"/>
                <a:ext cx="226288" cy="276101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+mj-lt"/>
                </a:endParaRPr>
              </a:p>
            </p:txBody>
          </p:sp>
          <p:pic>
            <p:nvPicPr>
              <p:cNvPr id="81" name="Graphic 80" descr="Garbage with solid fill"/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4512046" y="2367396"/>
                <a:ext cx="398125" cy="398125"/>
              </a:xfrm>
              <a:prstGeom prst="rect">
                <a:avLst/>
              </a:prstGeom>
            </p:spPr>
          </p:pic>
        </p:grpSp>
      </p:grpSp>
      <p:grpSp>
        <p:nvGrpSpPr>
          <p:cNvPr id="82" name="Group 81"/>
          <p:cNvGrpSpPr/>
          <p:nvPr/>
        </p:nvGrpSpPr>
        <p:grpSpPr>
          <a:xfrm rot="0">
            <a:off x="7688580" y="1793240"/>
            <a:ext cx="950595" cy="950595"/>
            <a:chOff x="3895402" y="1353239"/>
            <a:chExt cx="914400" cy="914400"/>
          </a:xfrm>
        </p:grpSpPr>
        <p:pic>
          <p:nvPicPr>
            <p:cNvPr id="83" name="Graphic 82" descr="Table with solid fill"/>
            <p:cNvPicPr>
              <a:picLocks noChangeAspect="1"/>
            </p:cNvPicPr>
            <p:nvPr/>
          </p:nvPicPr>
          <p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p:blipFill>
          <p:spPr>
            <a:xfrm>
              <a:off x="3895402" y="1353239"/>
              <a:ext cx="914400" cy="914400"/>
            </a:xfrm>
            <a:prstGeom prst="rect">
              <a:avLst/>
            </a:prstGeom>
          </p:spPr>
        </p:pic>
        <p:sp>
          <p:nvSpPr>
            <p:cNvPr id="84" name="Freeform: Shape 83"/>
            <p:cNvSpPr/>
            <p:nvPr/>
          </p:nvSpPr>
          <p:spPr>
            <a:xfrm>
              <a:off x="3976474" y="1401394"/>
              <a:ext cx="201091" cy="238125"/>
            </a:xfrm>
            <a:custGeom>
              <a:avLst/>
              <a:gdLst>
                <a:gd name="connsiteX0" fmla="*/ 100546 w 201091"/>
                <a:gd name="connsiteY0" fmla="*/ 0 h 238125"/>
                <a:gd name="connsiteX1" fmla="*/ 100546 w 201091"/>
                <a:gd name="connsiteY1" fmla="*/ 0 h 238125"/>
                <a:gd name="connsiteX2" fmla="*/ 201092 w 201091"/>
                <a:gd name="connsiteY2" fmla="*/ 119063 h 238125"/>
                <a:gd name="connsiteX3" fmla="*/ 201092 w 201091"/>
                <a:gd name="connsiteY3" fmla="*/ 119063 h 238125"/>
                <a:gd name="connsiteX4" fmla="*/ 100546 w 201091"/>
                <a:gd name="connsiteY4" fmla="*/ 238125 h 238125"/>
                <a:gd name="connsiteX5" fmla="*/ 100546 w 201091"/>
                <a:gd name="connsiteY5" fmla="*/ 238125 h 238125"/>
                <a:gd name="connsiteX6" fmla="*/ 0 w 201091"/>
                <a:gd name="connsiteY6" fmla="*/ 119063 h 238125"/>
                <a:gd name="connsiteX7" fmla="*/ 0 w 201091"/>
                <a:gd name="connsiteY7" fmla="*/ 119063 h 238125"/>
                <a:gd name="connsiteX8" fmla="*/ 100546 w 201091"/>
                <a:gd name="connsiteY8" fmla="*/ 0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1091" h="238125">
                  <a:moveTo>
                    <a:pt x="100546" y="0"/>
                  </a:moveTo>
                  <a:lnTo>
                    <a:pt x="100546" y="0"/>
                  </a:lnTo>
                  <a:cubicBezTo>
                    <a:pt x="115388" y="52296"/>
                    <a:pt x="152019" y="95674"/>
                    <a:pt x="201092" y="119063"/>
                  </a:cubicBezTo>
                  <a:lnTo>
                    <a:pt x="201092" y="119063"/>
                  </a:lnTo>
                  <a:cubicBezTo>
                    <a:pt x="152019" y="142451"/>
                    <a:pt x="115388" y="185829"/>
                    <a:pt x="100546" y="238125"/>
                  </a:cubicBezTo>
                  <a:lnTo>
                    <a:pt x="100546" y="238125"/>
                  </a:lnTo>
                  <a:cubicBezTo>
                    <a:pt x="85697" y="185833"/>
                    <a:pt x="49068" y="142457"/>
                    <a:pt x="0" y="119063"/>
                  </a:cubicBezTo>
                  <a:lnTo>
                    <a:pt x="0" y="119063"/>
                  </a:lnTo>
                  <a:cubicBezTo>
                    <a:pt x="49068" y="95668"/>
                    <a:pt x="85697" y="52292"/>
                    <a:pt x="100546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+mj-lt"/>
                <a:cs typeface="+mj-lt"/>
              </a:endParaRPr>
            </a:p>
          </p:txBody>
        </p:sp>
        <p:sp>
          <p:nvSpPr>
            <p:cNvPr id="85" name="Freeform: Shape 84"/>
            <p:cNvSpPr/>
            <p:nvPr/>
          </p:nvSpPr>
          <p:spPr>
            <a:xfrm>
              <a:off x="4102186" y="1715059"/>
              <a:ext cx="115590" cy="136878"/>
            </a:xfrm>
            <a:custGeom>
              <a:avLst/>
              <a:gdLst>
                <a:gd name="connsiteX0" fmla="*/ 100546 w 201091"/>
                <a:gd name="connsiteY0" fmla="*/ 0 h 238125"/>
                <a:gd name="connsiteX1" fmla="*/ 100546 w 201091"/>
                <a:gd name="connsiteY1" fmla="*/ 0 h 238125"/>
                <a:gd name="connsiteX2" fmla="*/ 201092 w 201091"/>
                <a:gd name="connsiteY2" fmla="*/ 119063 h 238125"/>
                <a:gd name="connsiteX3" fmla="*/ 201092 w 201091"/>
                <a:gd name="connsiteY3" fmla="*/ 119063 h 238125"/>
                <a:gd name="connsiteX4" fmla="*/ 100546 w 201091"/>
                <a:gd name="connsiteY4" fmla="*/ 238125 h 238125"/>
                <a:gd name="connsiteX5" fmla="*/ 100546 w 201091"/>
                <a:gd name="connsiteY5" fmla="*/ 238125 h 238125"/>
                <a:gd name="connsiteX6" fmla="*/ 0 w 201091"/>
                <a:gd name="connsiteY6" fmla="*/ 119063 h 238125"/>
                <a:gd name="connsiteX7" fmla="*/ 0 w 201091"/>
                <a:gd name="connsiteY7" fmla="*/ 119063 h 238125"/>
                <a:gd name="connsiteX8" fmla="*/ 100546 w 201091"/>
                <a:gd name="connsiteY8" fmla="*/ 0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1091" h="238125">
                  <a:moveTo>
                    <a:pt x="100546" y="0"/>
                  </a:moveTo>
                  <a:lnTo>
                    <a:pt x="100546" y="0"/>
                  </a:lnTo>
                  <a:cubicBezTo>
                    <a:pt x="115388" y="52296"/>
                    <a:pt x="152019" y="95674"/>
                    <a:pt x="201092" y="119063"/>
                  </a:cubicBezTo>
                  <a:lnTo>
                    <a:pt x="201092" y="119063"/>
                  </a:lnTo>
                  <a:cubicBezTo>
                    <a:pt x="152019" y="142451"/>
                    <a:pt x="115388" y="185829"/>
                    <a:pt x="100546" y="238125"/>
                  </a:cubicBezTo>
                  <a:lnTo>
                    <a:pt x="100546" y="238125"/>
                  </a:lnTo>
                  <a:cubicBezTo>
                    <a:pt x="85697" y="185833"/>
                    <a:pt x="49068" y="142457"/>
                    <a:pt x="0" y="119063"/>
                  </a:cubicBezTo>
                  <a:lnTo>
                    <a:pt x="0" y="119063"/>
                  </a:lnTo>
                  <a:cubicBezTo>
                    <a:pt x="49068" y="95668"/>
                    <a:pt x="85697" y="52292"/>
                    <a:pt x="100546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+mj-lt"/>
                <a:cs typeface="+mj-lt"/>
              </a:endParaRPr>
            </a:p>
          </p:txBody>
        </p:sp>
        <p:sp>
          <p:nvSpPr>
            <p:cNvPr id="86" name="Freeform: Shape 85"/>
            <p:cNvSpPr/>
            <p:nvPr/>
          </p:nvSpPr>
          <p:spPr>
            <a:xfrm>
              <a:off x="4348161" y="1590595"/>
              <a:ext cx="82630" cy="97848"/>
            </a:xfrm>
            <a:custGeom>
              <a:avLst/>
              <a:gdLst>
                <a:gd name="connsiteX0" fmla="*/ 100546 w 201091"/>
                <a:gd name="connsiteY0" fmla="*/ 0 h 238125"/>
                <a:gd name="connsiteX1" fmla="*/ 100546 w 201091"/>
                <a:gd name="connsiteY1" fmla="*/ 0 h 238125"/>
                <a:gd name="connsiteX2" fmla="*/ 201092 w 201091"/>
                <a:gd name="connsiteY2" fmla="*/ 119063 h 238125"/>
                <a:gd name="connsiteX3" fmla="*/ 201092 w 201091"/>
                <a:gd name="connsiteY3" fmla="*/ 119063 h 238125"/>
                <a:gd name="connsiteX4" fmla="*/ 100546 w 201091"/>
                <a:gd name="connsiteY4" fmla="*/ 238125 h 238125"/>
                <a:gd name="connsiteX5" fmla="*/ 100546 w 201091"/>
                <a:gd name="connsiteY5" fmla="*/ 238125 h 238125"/>
                <a:gd name="connsiteX6" fmla="*/ 0 w 201091"/>
                <a:gd name="connsiteY6" fmla="*/ 119063 h 238125"/>
                <a:gd name="connsiteX7" fmla="*/ 0 w 201091"/>
                <a:gd name="connsiteY7" fmla="*/ 119063 h 238125"/>
                <a:gd name="connsiteX8" fmla="*/ 100546 w 201091"/>
                <a:gd name="connsiteY8" fmla="*/ 0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1091" h="238125">
                  <a:moveTo>
                    <a:pt x="100546" y="0"/>
                  </a:moveTo>
                  <a:lnTo>
                    <a:pt x="100546" y="0"/>
                  </a:lnTo>
                  <a:cubicBezTo>
                    <a:pt x="115388" y="52296"/>
                    <a:pt x="152019" y="95674"/>
                    <a:pt x="201092" y="119063"/>
                  </a:cubicBezTo>
                  <a:lnTo>
                    <a:pt x="201092" y="119063"/>
                  </a:lnTo>
                  <a:cubicBezTo>
                    <a:pt x="152019" y="142451"/>
                    <a:pt x="115388" y="185829"/>
                    <a:pt x="100546" y="238125"/>
                  </a:cubicBezTo>
                  <a:lnTo>
                    <a:pt x="100546" y="238125"/>
                  </a:lnTo>
                  <a:cubicBezTo>
                    <a:pt x="85697" y="185833"/>
                    <a:pt x="49068" y="142457"/>
                    <a:pt x="0" y="119063"/>
                  </a:cubicBezTo>
                  <a:lnTo>
                    <a:pt x="0" y="119063"/>
                  </a:lnTo>
                  <a:cubicBezTo>
                    <a:pt x="49068" y="95668"/>
                    <a:pt x="85697" y="52292"/>
                    <a:pt x="100546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+mj-lt"/>
                <a:cs typeface="+mj-lt"/>
              </a:endParaRPr>
            </a:p>
          </p:txBody>
        </p:sp>
      </p:grpSp>
      <p:sp>
        <p:nvSpPr>
          <p:cNvPr id="87" name="Rectangle 86"/>
          <p:cNvSpPr/>
          <p:nvPr/>
        </p:nvSpPr>
        <p:spPr>
          <a:xfrm>
            <a:off x="6397625" y="1857375"/>
            <a:ext cx="669290" cy="79121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+mj-lt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5577840" y="1857375"/>
            <a:ext cx="669290" cy="79121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+mj-lt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4731385" y="1857375"/>
            <a:ext cx="669290" cy="79121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+mj-lt"/>
            </a:endParaRPr>
          </a:p>
        </p:txBody>
      </p:sp>
      <p:sp>
        <p:nvSpPr>
          <p:cNvPr id="90" name="Rectangle: Rounded Corners 89"/>
          <p:cNvSpPr/>
          <p:nvPr/>
        </p:nvSpPr>
        <p:spPr>
          <a:xfrm>
            <a:off x="4558030" y="1797050"/>
            <a:ext cx="175895" cy="908685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+mj-lt"/>
            </a:endParaRPr>
          </a:p>
        </p:txBody>
      </p:sp>
      <p:sp>
        <p:nvSpPr>
          <p:cNvPr id="91" name="Rectangle: Rounded Corners 90"/>
          <p:cNvSpPr/>
          <p:nvPr/>
        </p:nvSpPr>
        <p:spPr>
          <a:xfrm>
            <a:off x="5400675" y="1823085"/>
            <a:ext cx="175895" cy="856615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+mj-lt"/>
            </a:endParaRPr>
          </a:p>
        </p:txBody>
      </p:sp>
      <p:pic>
        <p:nvPicPr>
          <p:cNvPr id="92" name="Graphic 91" descr="Soap with solid fill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876165" y="2037080"/>
            <a:ext cx="386715" cy="386080"/>
          </a:xfrm>
          <a:prstGeom prst="rect">
            <a:avLst/>
          </a:prstGeom>
        </p:spPr>
      </p:pic>
      <p:sp>
        <p:nvSpPr>
          <p:cNvPr id="93" name="Rectangle: Rounded Corners 92"/>
          <p:cNvSpPr/>
          <p:nvPr/>
        </p:nvSpPr>
        <p:spPr>
          <a:xfrm>
            <a:off x="6229985" y="1823085"/>
            <a:ext cx="175895" cy="856615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+mj-lt"/>
            </a:endParaRPr>
          </a:p>
        </p:txBody>
      </p:sp>
      <p:sp>
        <p:nvSpPr>
          <p:cNvPr id="94" name="Rectangle: Rounded Corners 93"/>
          <p:cNvSpPr/>
          <p:nvPr/>
        </p:nvSpPr>
        <p:spPr>
          <a:xfrm>
            <a:off x="7049770" y="1797050"/>
            <a:ext cx="175895" cy="908685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+mj-lt"/>
            </a:endParaRPr>
          </a:p>
        </p:txBody>
      </p:sp>
      <p:grpSp>
        <p:nvGrpSpPr>
          <p:cNvPr id="95" name="Group 94"/>
          <p:cNvGrpSpPr/>
          <p:nvPr/>
        </p:nvGrpSpPr>
        <p:grpSpPr>
          <a:xfrm rot="0">
            <a:off x="6486525" y="2108200"/>
            <a:ext cx="468630" cy="217805"/>
            <a:chOff x="5348288" y="2154359"/>
            <a:chExt cx="1404706" cy="279372"/>
          </a:xfrm>
        </p:grpSpPr>
        <p:cxnSp>
          <p:nvCxnSpPr>
            <p:cNvPr id="96" name="Straight Connector 95"/>
            <p:cNvCxnSpPr/>
            <p:nvPr/>
          </p:nvCxnSpPr>
          <p:spPr>
            <a:xfrm>
              <a:off x="6057585" y="2154359"/>
              <a:ext cx="0" cy="278706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>
              <a:off x="5348288" y="2433137"/>
              <a:ext cx="1404706" cy="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>
              <a:off x="5850453" y="2243310"/>
              <a:ext cx="0" cy="190421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>
              <a:off x="6262408" y="2243310"/>
              <a:ext cx="0" cy="190421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>
              <a:off x="5648047" y="2339550"/>
              <a:ext cx="0" cy="94181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>
              <a:off x="6445765" y="2339550"/>
              <a:ext cx="0" cy="94181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>
              <a:off x="5450404" y="2400300"/>
              <a:ext cx="0" cy="33431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>
              <a:off x="6602928" y="2400300"/>
              <a:ext cx="0" cy="33431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>
              <a:off x="5958506" y="2186379"/>
              <a:ext cx="0" cy="247352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>
              <a:off x="6149680" y="2186379"/>
              <a:ext cx="0" cy="247352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>
              <a:off x="5750710" y="2310907"/>
              <a:ext cx="0" cy="122824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>
              <a:off x="6365787" y="2310907"/>
              <a:ext cx="0" cy="122824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>
              <a:off x="5557432" y="2383944"/>
              <a:ext cx="0" cy="49787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>
              <a:off x="6521830" y="2383944"/>
              <a:ext cx="0" cy="49787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Group 109"/>
          <p:cNvGrpSpPr/>
          <p:nvPr/>
        </p:nvGrpSpPr>
        <p:grpSpPr>
          <a:xfrm rot="0">
            <a:off x="5681980" y="2105660"/>
            <a:ext cx="365125" cy="344805"/>
            <a:chOff x="3261730" y="1280884"/>
            <a:chExt cx="308771" cy="291873"/>
          </a:xfrm>
          <a:solidFill>
            <a:schemeClr val="bg1"/>
          </a:solidFill>
        </p:grpSpPr>
        <p:sp>
          <p:nvSpPr>
            <p:cNvPr id="111" name="Parallelogram 110"/>
            <p:cNvSpPr/>
            <p:nvPr/>
          </p:nvSpPr>
          <p:spPr>
            <a:xfrm rot="562947" flipH="1">
              <a:off x="3261730" y="1285005"/>
              <a:ext cx="145061" cy="100920"/>
            </a:xfrm>
            <a:prstGeom prst="parallelogram">
              <a:avLst/>
            </a:prstGeom>
            <a:grp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  <a:cs typeface="+mj-lt"/>
              </a:endParaRPr>
            </a:p>
          </p:txBody>
        </p:sp>
        <p:sp>
          <p:nvSpPr>
            <p:cNvPr id="112" name="Hexagon 111"/>
            <p:cNvSpPr/>
            <p:nvPr/>
          </p:nvSpPr>
          <p:spPr>
            <a:xfrm rot="5400000">
              <a:off x="3330896" y="1428281"/>
              <a:ext cx="166700" cy="122252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  <a:cs typeface="+mj-lt"/>
              </a:endParaRPr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3285042" y="1374846"/>
              <a:ext cx="37455" cy="13026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  <a:cs typeface="+mj-lt"/>
              </a:endParaRPr>
            </a:p>
          </p:txBody>
        </p:sp>
        <p:sp>
          <p:nvSpPr>
            <p:cNvPr id="114" name="Parallelogram 113"/>
            <p:cNvSpPr/>
            <p:nvPr/>
          </p:nvSpPr>
          <p:spPr>
            <a:xfrm rot="21037053">
              <a:off x="3424197" y="1294079"/>
              <a:ext cx="146304" cy="100584"/>
            </a:xfrm>
            <a:prstGeom prst="parallelogram">
              <a:avLst/>
            </a:prstGeom>
            <a:grp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  <a:cs typeface="+mj-lt"/>
              </a:endParaRPr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3504511" y="1374846"/>
              <a:ext cx="37455" cy="13026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  <a:cs typeface="+mj-lt"/>
              </a:endParaRPr>
            </a:p>
          </p:txBody>
        </p:sp>
        <p:sp>
          <p:nvSpPr>
            <p:cNvPr id="116" name="Rectangle 115"/>
            <p:cNvSpPr/>
            <p:nvPr/>
          </p:nvSpPr>
          <p:spPr>
            <a:xfrm rot="18000000">
              <a:off x="3313342" y="1466398"/>
              <a:ext cx="37455" cy="821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  <a:cs typeface="+mj-lt"/>
              </a:endParaRPr>
            </a:p>
          </p:txBody>
        </p:sp>
        <p:sp>
          <p:nvSpPr>
            <p:cNvPr id="117" name="Rectangle 116"/>
            <p:cNvSpPr/>
            <p:nvPr/>
          </p:nvSpPr>
          <p:spPr>
            <a:xfrm rot="3600000" flipH="1">
              <a:off x="3478450" y="1466398"/>
              <a:ext cx="37455" cy="821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  <a:cs typeface="+mj-lt"/>
              </a:endParaRPr>
            </a:p>
          </p:txBody>
        </p:sp>
        <p:sp>
          <p:nvSpPr>
            <p:cNvPr id="118" name="Rectangle 117"/>
            <p:cNvSpPr/>
            <p:nvPr/>
          </p:nvSpPr>
          <p:spPr>
            <a:xfrm rot="5400000" flipH="1">
              <a:off x="3382266" y="1341496"/>
              <a:ext cx="60975" cy="25542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  <a:cs typeface="+mj-lt"/>
              </a:endParaRPr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3383088" y="1345608"/>
              <a:ext cx="61186" cy="135699"/>
            </a:xfrm>
            <a:prstGeom prst="rect">
              <a:avLst/>
            </a:prstGeom>
            <a:grp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  <a:cs typeface="+mj-lt"/>
              </a:endParaRPr>
            </a:p>
          </p:txBody>
        </p:sp>
        <p:sp>
          <p:nvSpPr>
            <p:cNvPr id="120" name="Diamond 119"/>
            <p:cNvSpPr/>
            <p:nvPr/>
          </p:nvSpPr>
          <p:spPr>
            <a:xfrm>
              <a:off x="3338763" y="1280884"/>
              <a:ext cx="152031" cy="76983"/>
            </a:xfrm>
            <a:prstGeom prst="diamond">
              <a:avLst/>
            </a:prstGeom>
            <a:grpFill/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  <a:cs typeface="+mj-lt"/>
              </a:endParaRPr>
            </a:p>
          </p:txBody>
        </p:sp>
        <p:cxnSp>
          <p:nvCxnSpPr>
            <p:cNvPr id="121" name="Straight Connector 120"/>
            <p:cNvCxnSpPr/>
            <p:nvPr/>
          </p:nvCxnSpPr>
          <p:spPr>
            <a:xfrm flipH="1">
              <a:off x="3489797" y="1379608"/>
              <a:ext cx="65716" cy="15429"/>
            </a:xfrm>
            <a:prstGeom prst="line">
              <a:avLst/>
            </a:prstGeom>
            <a:grp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/>
          </p:nvCxnSpPr>
          <p:spPr>
            <a:xfrm>
              <a:off x="3273388" y="1374846"/>
              <a:ext cx="65716" cy="15429"/>
            </a:xfrm>
            <a:prstGeom prst="line">
              <a:avLst/>
            </a:prstGeom>
            <a:grp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>
              <a:off x="3390566" y="1513605"/>
              <a:ext cx="53707" cy="0"/>
            </a:xfrm>
            <a:prstGeom prst="line">
              <a:avLst/>
            </a:prstGeom>
            <a:grp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Diamond 123"/>
            <p:cNvSpPr/>
            <p:nvPr/>
          </p:nvSpPr>
          <p:spPr>
            <a:xfrm>
              <a:off x="3386118" y="1305368"/>
              <a:ext cx="57321" cy="28014"/>
            </a:xfrm>
            <a:prstGeom prst="diamon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  <a:cs typeface="+mj-lt"/>
              </a:endParaRPr>
            </a:p>
          </p:txBody>
        </p:sp>
        <p:cxnSp>
          <p:nvCxnSpPr>
            <p:cNvPr id="125" name="Straight Connector 124"/>
            <p:cNvCxnSpPr/>
            <p:nvPr/>
          </p:nvCxnSpPr>
          <p:spPr>
            <a:xfrm>
              <a:off x="3306083" y="1358720"/>
              <a:ext cx="49306" cy="10228"/>
            </a:xfrm>
            <a:prstGeom prst="line">
              <a:avLst/>
            </a:prstGeom>
            <a:grp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/>
          </p:nvCxnSpPr>
          <p:spPr>
            <a:xfrm>
              <a:off x="3306083" y="1339696"/>
              <a:ext cx="49306" cy="10228"/>
            </a:xfrm>
            <a:prstGeom prst="line">
              <a:avLst/>
            </a:prstGeom>
            <a:grp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/>
          </p:nvCxnSpPr>
          <p:spPr>
            <a:xfrm flipH="1">
              <a:off x="3476177" y="1358720"/>
              <a:ext cx="49306" cy="10228"/>
            </a:xfrm>
            <a:prstGeom prst="line">
              <a:avLst/>
            </a:prstGeom>
            <a:grp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/>
          </p:nvCxnSpPr>
          <p:spPr>
            <a:xfrm flipH="1">
              <a:off x="3476177" y="1339696"/>
              <a:ext cx="49306" cy="10228"/>
            </a:xfrm>
            <a:prstGeom prst="line">
              <a:avLst/>
            </a:prstGeom>
            <a:grp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/>
          </p:nvCxnSpPr>
          <p:spPr>
            <a:xfrm flipV="1">
              <a:off x="3331488" y="1430836"/>
              <a:ext cx="0" cy="113379"/>
            </a:xfrm>
            <a:prstGeom prst="line">
              <a:avLst/>
            </a:prstGeom>
            <a:grp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/>
          </p:nvCxnSpPr>
          <p:spPr>
            <a:xfrm flipV="1">
              <a:off x="3494788" y="1430836"/>
              <a:ext cx="0" cy="118797"/>
            </a:xfrm>
            <a:prstGeom prst="line">
              <a:avLst/>
            </a:prstGeom>
            <a:grp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/>
          </p:nvCxnSpPr>
          <p:spPr>
            <a:xfrm flipV="1">
              <a:off x="3368419" y="1511255"/>
              <a:ext cx="26486" cy="41943"/>
            </a:xfrm>
            <a:prstGeom prst="line">
              <a:avLst/>
            </a:prstGeom>
            <a:grp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/>
          </p:nvCxnSpPr>
          <p:spPr>
            <a:xfrm flipH="1" flipV="1">
              <a:off x="3439796" y="1511255"/>
              <a:ext cx="26486" cy="41943"/>
            </a:xfrm>
            <a:prstGeom prst="line">
              <a:avLst/>
            </a:prstGeom>
            <a:grp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3" name="Straight Arrow Connector 162"/>
          <p:cNvCxnSpPr/>
          <p:nvPr/>
        </p:nvCxnSpPr>
        <p:spPr>
          <a:xfrm>
            <a:off x="4093845" y="2251710"/>
            <a:ext cx="391160" cy="0"/>
          </a:xfrm>
          <a:prstGeom prst="straightConnector1">
            <a:avLst/>
          </a:prstGeom>
          <a:ln w="19050">
            <a:solidFill>
              <a:schemeClr val="tx2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/>
          <p:cNvCxnSpPr/>
          <p:nvPr/>
        </p:nvCxnSpPr>
        <p:spPr>
          <a:xfrm>
            <a:off x="7300595" y="2251710"/>
            <a:ext cx="391160" cy="0"/>
          </a:xfrm>
          <a:prstGeom prst="straightConnector1">
            <a:avLst/>
          </a:prstGeom>
          <a:ln w="19050">
            <a:solidFill>
              <a:schemeClr val="tx2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Google Shape;898;p88"/>
          <p:cNvSpPr txBox="1"/>
          <p:nvPr/>
        </p:nvSpPr>
        <p:spPr>
          <a:xfrm>
            <a:off x="3209925" y="2675255"/>
            <a:ext cx="832485" cy="230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Dirty Data</a:t>
            </a:r>
            <a:endParaRPr lang="en-US" sz="800" b="1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sp>
        <p:nvSpPr>
          <p:cNvPr id="170" name="Google Shape;898;p88"/>
          <p:cNvSpPr txBox="1"/>
          <p:nvPr/>
        </p:nvSpPr>
        <p:spPr>
          <a:xfrm>
            <a:off x="4565650" y="1612265"/>
            <a:ext cx="832485" cy="230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Clean</a:t>
            </a:r>
            <a:endParaRPr lang="en-US" sz="800" b="1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sp>
        <p:nvSpPr>
          <p:cNvPr id="171" name="Google Shape;898;p88"/>
          <p:cNvSpPr txBox="1"/>
          <p:nvPr/>
        </p:nvSpPr>
        <p:spPr>
          <a:xfrm>
            <a:off x="5444490" y="1612265"/>
            <a:ext cx="832485" cy="230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Transform</a:t>
            </a:r>
            <a:endParaRPr lang="en-US" sz="800" b="1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sp>
        <p:nvSpPr>
          <p:cNvPr id="172" name="Google Shape;898;p88"/>
          <p:cNvSpPr txBox="1"/>
          <p:nvPr/>
        </p:nvSpPr>
        <p:spPr>
          <a:xfrm>
            <a:off x="6358255" y="1612265"/>
            <a:ext cx="832485" cy="230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Normalize</a:t>
            </a:r>
            <a:endParaRPr lang="en-US" sz="8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sp>
        <p:nvSpPr>
          <p:cNvPr id="173" name="Google Shape;898;p88"/>
          <p:cNvSpPr txBox="1"/>
          <p:nvPr/>
        </p:nvSpPr>
        <p:spPr>
          <a:xfrm>
            <a:off x="7688580" y="2590800"/>
            <a:ext cx="984250" cy="230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Clean Data</a:t>
            </a:r>
            <a:endParaRPr lang="en-US" sz="8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sp>
        <p:nvSpPr>
          <p:cNvPr id="177" name="Google Shape;898;p88"/>
          <p:cNvSpPr txBox="1"/>
          <p:nvPr/>
        </p:nvSpPr>
        <p:spPr>
          <a:xfrm>
            <a:off x="607189" y="882664"/>
            <a:ext cx="5121528" cy="195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Models require very specific data, in a very specific way.</a:t>
            </a:r>
            <a:endParaRPr lang="en-US" sz="10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</p:spTree>
  </p:cSld>
  <p:clrMapOvr>
    <a:masterClrMapping/>
  </p:clrMapOvr>
  <p:transition spd="med">
    <p:fade/>
  </p:transition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93100" y="420575"/>
            <a:ext cx="8181300" cy="502800"/>
          </a:xfrm>
        </p:spPr>
        <p:txBody>
          <a:bodyPr/>
          <a:lstStyle/>
          <a:p>
            <a:r>
              <a:rPr lang="en-US" dirty="0"/>
              <a:t>Data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7331103" y="141172"/>
            <a:ext cx="914400" cy="914400"/>
            <a:chOff x="7331103" y="141172"/>
            <a:chExt cx="914400" cy="914400"/>
          </a:xfrm>
        </p:grpSpPr>
        <p:grpSp>
          <p:nvGrpSpPr>
            <p:cNvPr id="28" name="Group 27"/>
            <p:cNvGrpSpPr/>
            <p:nvPr/>
          </p:nvGrpSpPr>
          <p:grpSpPr>
            <a:xfrm>
              <a:off x="7331103" y="141172"/>
              <a:ext cx="914400" cy="914400"/>
              <a:chOff x="2941984" y="2188023"/>
              <a:chExt cx="1695840" cy="1816343"/>
            </a:xfrm>
          </p:grpSpPr>
          <p:grpSp>
            <p:nvGrpSpPr>
              <p:cNvPr id="29" name="Group 28"/>
              <p:cNvGrpSpPr/>
              <p:nvPr/>
            </p:nvGrpSpPr>
            <p:grpSpPr>
              <a:xfrm>
                <a:off x="3744185" y="3138427"/>
                <a:ext cx="58419" cy="768220"/>
                <a:chOff x="1190898" y="3138427"/>
                <a:chExt cx="58419" cy="768220"/>
              </a:xfrm>
            </p:grpSpPr>
            <p:cxnSp>
              <p:nvCxnSpPr>
                <p:cNvPr id="44" name="Connector: Curved 43"/>
                <p:cNvCxnSpPr>
                  <a:stCxn id="34" idx="1"/>
                  <a:endCxn id="35" idx="1"/>
                </p:cNvCxnSpPr>
                <p:nvPr/>
              </p:nvCxnSpPr>
              <p:spPr>
                <a:xfrm rot="10800000">
                  <a:off x="1190898" y="3138427"/>
                  <a:ext cx="12700" cy="768220"/>
                </a:xfrm>
                <a:prstGeom prst="curvedConnector3">
                  <a:avLst>
                    <a:gd name="adj1" fmla="val 2950000"/>
                  </a:avLst>
                </a:prstGeom>
                <a:ln w="19050">
                  <a:solidFill>
                    <a:schemeClr val="accent5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Connector: Curved 44"/>
                <p:cNvCxnSpPr>
                  <a:stCxn id="35" idx="3"/>
                  <a:endCxn id="34" idx="3"/>
                </p:cNvCxnSpPr>
                <p:nvPr/>
              </p:nvCxnSpPr>
              <p:spPr>
                <a:xfrm>
                  <a:off x="1236617" y="3138427"/>
                  <a:ext cx="12700" cy="768220"/>
                </a:xfrm>
                <a:prstGeom prst="curvedConnector3">
                  <a:avLst>
                    <a:gd name="adj1" fmla="val 3000000"/>
                  </a:avLst>
                </a:prstGeom>
                <a:ln w="19050">
                  <a:solidFill>
                    <a:schemeClr val="accent5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0" name="Group 29"/>
              <p:cNvGrpSpPr/>
              <p:nvPr/>
            </p:nvGrpSpPr>
            <p:grpSpPr>
              <a:xfrm>
                <a:off x="3744185" y="2188023"/>
                <a:ext cx="58419" cy="1816343"/>
                <a:chOff x="7482841" y="2111311"/>
                <a:chExt cx="58419" cy="1816343"/>
              </a:xfrm>
            </p:grpSpPr>
            <p:cxnSp>
              <p:nvCxnSpPr>
                <p:cNvPr id="40" name="Connector: Curved 39"/>
                <p:cNvCxnSpPr>
                  <a:stCxn id="42" idx="1"/>
                  <a:endCxn id="43" idx="1"/>
                </p:cNvCxnSpPr>
                <p:nvPr/>
              </p:nvCxnSpPr>
              <p:spPr>
                <a:xfrm rot="10800000">
                  <a:off x="7482841" y="2209031"/>
                  <a:ext cx="12700" cy="1620905"/>
                </a:xfrm>
                <a:prstGeom prst="curvedConnector3">
                  <a:avLst>
                    <a:gd name="adj1" fmla="val 5850000"/>
                  </a:avLst>
                </a:prstGeom>
                <a:ln w="19050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nector: Curved 40"/>
                <p:cNvCxnSpPr>
                  <a:stCxn id="43" idx="3"/>
                  <a:endCxn id="42" idx="3"/>
                </p:cNvCxnSpPr>
                <p:nvPr/>
              </p:nvCxnSpPr>
              <p:spPr>
                <a:xfrm>
                  <a:off x="7528560" y="2209030"/>
                  <a:ext cx="12700" cy="1620905"/>
                </a:xfrm>
                <a:prstGeom prst="curvedConnector3">
                  <a:avLst>
                    <a:gd name="adj1" fmla="val 6300000"/>
                  </a:avLst>
                </a:prstGeom>
                <a:ln w="19050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2" name="Google Shape;898;p88"/>
                <p:cNvSpPr txBox="1"/>
                <p:nvPr/>
              </p:nvSpPr>
              <p:spPr>
                <a:xfrm>
                  <a:off x="7482841" y="3732216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  <p:sp>
              <p:nvSpPr>
                <p:cNvPr id="43" name="Google Shape;898;p88"/>
                <p:cNvSpPr txBox="1"/>
                <p:nvPr/>
              </p:nvSpPr>
              <p:spPr>
                <a:xfrm>
                  <a:off x="7482841" y="2111311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</p:grpSp>
          <p:sp>
            <p:nvSpPr>
              <p:cNvPr id="31" name="Oval 30"/>
              <p:cNvSpPr/>
              <p:nvPr/>
            </p:nvSpPr>
            <p:spPr>
              <a:xfrm>
                <a:off x="2941984" y="2188023"/>
                <a:ext cx="1695840" cy="1807446"/>
              </a:xfrm>
              <a:prstGeom prst="ellipse">
                <a:avLst/>
              </a:prstGeom>
              <a:solidFill>
                <a:schemeClr val="bg1">
                  <a:alpha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+mj-lt"/>
                </a:endParaRPr>
              </a:p>
            </p:txBody>
          </p:sp>
          <p:grpSp>
            <p:nvGrpSpPr>
              <p:cNvPr id="32" name="Group 31"/>
              <p:cNvGrpSpPr/>
              <p:nvPr/>
            </p:nvGrpSpPr>
            <p:grpSpPr>
              <a:xfrm>
                <a:off x="3744185" y="2692608"/>
                <a:ext cx="58419" cy="1311758"/>
                <a:chOff x="5889186" y="1248788"/>
                <a:chExt cx="58419" cy="1311758"/>
              </a:xfrm>
            </p:grpSpPr>
            <p:cxnSp>
              <p:nvCxnSpPr>
                <p:cNvPr id="36" name="Connector: Curved 35"/>
                <p:cNvCxnSpPr>
                  <a:stCxn id="38" idx="1"/>
                  <a:endCxn id="39" idx="1"/>
                </p:cNvCxnSpPr>
                <p:nvPr/>
              </p:nvCxnSpPr>
              <p:spPr>
                <a:xfrm rot="10800000">
                  <a:off x="5889186" y="1346507"/>
                  <a:ext cx="12700" cy="1116320"/>
                </a:xfrm>
                <a:prstGeom prst="curvedConnector3">
                  <a:avLst>
                    <a:gd name="adj1" fmla="val 4300000"/>
                  </a:avLst>
                </a:prstGeom>
                <a:ln w="19050">
                  <a:solidFill>
                    <a:schemeClr val="accent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Connector: Curved 36"/>
                <p:cNvCxnSpPr>
                  <a:stCxn id="39" idx="3"/>
                  <a:endCxn id="38" idx="3"/>
                </p:cNvCxnSpPr>
                <p:nvPr/>
              </p:nvCxnSpPr>
              <p:spPr>
                <a:xfrm>
                  <a:off x="5934905" y="1346507"/>
                  <a:ext cx="12700" cy="1116320"/>
                </a:xfrm>
                <a:prstGeom prst="curvedConnector3">
                  <a:avLst>
                    <a:gd name="adj1" fmla="val 4300000"/>
                  </a:avLst>
                </a:prstGeom>
                <a:ln w="19050">
                  <a:solidFill>
                    <a:schemeClr val="accent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8" name="Google Shape;898;p88"/>
                <p:cNvSpPr txBox="1"/>
                <p:nvPr/>
              </p:nvSpPr>
              <p:spPr>
                <a:xfrm>
                  <a:off x="5889186" y="2365108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  <p:sp>
              <p:nvSpPr>
                <p:cNvPr id="39" name="Google Shape;898;p88"/>
                <p:cNvSpPr txBox="1"/>
                <p:nvPr/>
              </p:nvSpPr>
              <p:spPr>
                <a:xfrm>
                  <a:off x="5889186" y="1248788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</p:grpSp>
          <p:grpSp>
            <p:nvGrpSpPr>
              <p:cNvPr id="33" name="Group 32"/>
              <p:cNvGrpSpPr/>
              <p:nvPr/>
            </p:nvGrpSpPr>
            <p:grpSpPr>
              <a:xfrm>
                <a:off x="3744185" y="3040708"/>
                <a:ext cx="45719" cy="963658"/>
                <a:chOff x="5501641" y="2963996"/>
                <a:chExt cx="45719" cy="963658"/>
              </a:xfrm>
            </p:grpSpPr>
            <p:sp>
              <p:nvSpPr>
                <p:cNvPr id="34" name="Google Shape;898;p88"/>
                <p:cNvSpPr txBox="1"/>
                <p:nvPr/>
              </p:nvSpPr>
              <p:spPr>
                <a:xfrm>
                  <a:off x="5501641" y="3732216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  <p:sp>
              <p:nvSpPr>
                <p:cNvPr id="35" name="Google Shape;898;p88"/>
                <p:cNvSpPr txBox="1"/>
                <p:nvPr/>
              </p:nvSpPr>
              <p:spPr>
                <a:xfrm>
                  <a:off x="5501641" y="2963996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</p:grpSp>
        </p:grpSp>
        <p:sp>
          <p:nvSpPr>
            <p:cNvPr id="46" name="Google Shape;898;p88"/>
            <p:cNvSpPr txBox="1"/>
            <p:nvPr/>
          </p:nvSpPr>
          <p:spPr>
            <a:xfrm>
              <a:off x="7436418" y="497552"/>
              <a:ext cx="668161" cy="1069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4" tIns="9144" rIns="9144" bIns="9144" anchor="t" anchorCtr="0">
              <a:spAutoFit/>
            </a:bodyPr>
            <a:lstStyle/>
            <a:p>
              <a:pPr marR="0" lvl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500" b="1" dirty="0">
                  <a:solidFill>
                    <a:schemeClr val="accent1"/>
                  </a:solidFill>
                  <a:latin typeface="+mj-lt"/>
                  <a:ea typeface="Montserrat"/>
                  <a:cs typeface="+mj-lt"/>
                  <a:sym typeface="Montserrat"/>
                </a:rPr>
                <a:t>Serve</a:t>
              </a:r>
              <a:endParaRPr lang="en-US" sz="500" b="1" dirty="0">
                <a:solidFill>
                  <a:schemeClr val="accent1"/>
                </a:solidFill>
                <a:latin typeface="+mj-lt"/>
                <a:ea typeface="Montserrat"/>
                <a:cs typeface="+mj-lt"/>
                <a:sym typeface="Montserrat"/>
              </a:endParaRPr>
            </a:p>
          </p:txBody>
        </p:sp>
      </p:grpSp>
      <p:sp>
        <p:nvSpPr>
          <p:cNvPr id="48" name="Google Shape;898;p88"/>
          <p:cNvSpPr txBox="1"/>
          <p:nvPr/>
        </p:nvSpPr>
        <p:spPr>
          <a:xfrm>
            <a:off x="610097" y="1818989"/>
            <a:ext cx="2173661" cy="1080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In order to get to this clean data that a model can use, </a:t>
            </a:r>
            <a:r>
              <a:rPr lang="en-US" sz="1000" b="1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data preprocessing pipelines </a:t>
            </a: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have to be created. They should be able to take raw data, </a:t>
            </a:r>
            <a:r>
              <a:rPr lang="en-US" sz="1000" b="1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clean</a:t>
            </a: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 it, </a:t>
            </a:r>
            <a:r>
              <a:rPr lang="en-US" sz="1000" b="1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transform</a:t>
            </a: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 it, and </a:t>
            </a:r>
            <a:r>
              <a:rPr lang="en-US" sz="1000" b="1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normalize</a:t>
            </a: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 it. </a:t>
            </a:r>
            <a:endParaRPr lang="en-US" sz="10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081689" y="1612311"/>
            <a:ext cx="5591108" cy="1293429"/>
            <a:chOff x="4590407" y="1643081"/>
            <a:chExt cx="3878393" cy="897215"/>
          </a:xfrm>
        </p:grpSpPr>
        <p:grpSp>
          <p:nvGrpSpPr>
            <p:cNvPr id="49" name="Group 48"/>
            <p:cNvGrpSpPr/>
            <p:nvPr/>
          </p:nvGrpSpPr>
          <p:grpSpPr>
            <a:xfrm>
              <a:off x="4590407" y="1738225"/>
              <a:ext cx="674812" cy="689887"/>
              <a:chOff x="4054846" y="1382929"/>
              <a:chExt cx="935718" cy="956621"/>
            </a:xfrm>
          </p:grpSpPr>
          <p:pic>
            <p:nvPicPr>
              <p:cNvPr id="63" name="Graphic 62" descr="Table with solid fill"/>
              <p:cNvPicPr>
                <a:picLocks noChangeAspect="1"/>
              </p:cNvPicPr>
              <p:nvPr/>
            </p:nvPicPr>
            <p:blipFill>
              <a:blip r:embed="rId1">
                <a:extLst>
                  <a:ext uri="{96DAC541-7B7A-43D3-8B79-37D633B846F1}">
                    <asvg:svgBlip xmlns:asvg="http://schemas.microsoft.com/office/drawing/2016/SVG/main" r:embed="rId2"/>
                  </a:ext>
                </a:extLst>
              </a:blip>
              <a:stretch>
                <a:fillRect/>
              </a:stretch>
            </p:blipFill>
            <p:spPr>
              <a:xfrm>
                <a:off x="4054846" y="1425150"/>
                <a:ext cx="914400" cy="914400"/>
              </a:xfrm>
              <a:prstGeom prst="rect">
                <a:avLst/>
              </a:prstGeom>
            </p:spPr>
          </p:pic>
          <p:sp>
            <p:nvSpPr>
              <p:cNvPr id="64" name="Freeform: Shape 63"/>
              <p:cNvSpPr/>
              <p:nvPr/>
            </p:nvSpPr>
            <p:spPr>
              <a:xfrm>
                <a:off x="4193241" y="1459651"/>
                <a:ext cx="46065" cy="153442"/>
              </a:xfrm>
              <a:custGeom>
                <a:avLst/>
                <a:gdLst>
                  <a:gd name="connsiteX0" fmla="*/ 16432 w 46065"/>
                  <a:gd name="connsiteY0" fmla="*/ 137309 h 153442"/>
                  <a:gd name="connsiteX1" fmla="*/ 15857 w 46065"/>
                  <a:gd name="connsiteY1" fmla="*/ 149945 h 153442"/>
                  <a:gd name="connsiteX2" fmla="*/ 16432 w 46065"/>
                  <a:gd name="connsiteY2" fmla="*/ 150520 h 153442"/>
                  <a:gd name="connsiteX3" fmla="*/ 29026 w 46065"/>
                  <a:gd name="connsiteY3" fmla="*/ 151128 h 153442"/>
                  <a:gd name="connsiteX4" fmla="*/ 29634 w 46065"/>
                  <a:gd name="connsiteY4" fmla="*/ 150520 h 153442"/>
                  <a:gd name="connsiteX5" fmla="*/ 29634 w 46065"/>
                  <a:gd name="connsiteY5" fmla="*/ 69663 h 153442"/>
                  <a:gd name="connsiteX6" fmla="*/ 18280 w 46065"/>
                  <a:gd name="connsiteY6" fmla="*/ 41754 h 153442"/>
                  <a:gd name="connsiteX7" fmla="*/ 29634 w 46065"/>
                  <a:gd name="connsiteY7" fmla="*/ 16180 h 153442"/>
                  <a:gd name="connsiteX8" fmla="*/ 30099 w 46065"/>
                  <a:gd name="connsiteY8" fmla="*/ 2973 h 153442"/>
                  <a:gd name="connsiteX9" fmla="*/ 16893 w 46065"/>
                  <a:gd name="connsiteY9" fmla="*/ 2508 h 153442"/>
                  <a:gd name="connsiteX10" fmla="*/ 16432 w 46065"/>
                  <a:gd name="connsiteY10" fmla="*/ 2969 h 153442"/>
                  <a:gd name="connsiteX11" fmla="*/ 16432 w 46065"/>
                  <a:gd name="connsiteY11" fmla="*/ 83826 h 153442"/>
                  <a:gd name="connsiteX12" fmla="*/ 16432 w 46065"/>
                  <a:gd name="connsiteY12" fmla="*/ 137309 h 1534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46065" h="153442">
                    <a:moveTo>
                      <a:pt x="16432" y="137309"/>
                    </a:moveTo>
                    <a:cubicBezTo>
                      <a:pt x="12784" y="140639"/>
                      <a:pt x="12526" y="146297"/>
                      <a:pt x="15857" y="149945"/>
                    </a:cubicBezTo>
                    <a:cubicBezTo>
                      <a:pt x="16040" y="150145"/>
                      <a:pt x="16232" y="150337"/>
                      <a:pt x="16432" y="150520"/>
                    </a:cubicBezTo>
                    <a:cubicBezTo>
                      <a:pt x="19742" y="154166"/>
                      <a:pt x="25380" y="154438"/>
                      <a:pt x="29026" y="151128"/>
                    </a:cubicBezTo>
                    <a:cubicBezTo>
                      <a:pt x="29238" y="150936"/>
                      <a:pt x="29441" y="150733"/>
                      <a:pt x="29634" y="150520"/>
                    </a:cubicBezTo>
                    <a:cubicBezTo>
                      <a:pt x="51543" y="128020"/>
                      <a:pt x="51543" y="92163"/>
                      <a:pt x="29634" y="69663"/>
                    </a:cubicBezTo>
                    <a:cubicBezTo>
                      <a:pt x="22218" y="62286"/>
                      <a:pt x="18120" y="52213"/>
                      <a:pt x="18280" y="41754"/>
                    </a:cubicBezTo>
                    <a:cubicBezTo>
                      <a:pt x="18408" y="32036"/>
                      <a:pt x="22511" y="22793"/>
                      <a:pt x="29634" y="16180"/>
                    </a:cubicBezTo>
                    <a:cubicBezTo>
                      <a:pt x="33409" y="12661"/>
                      <a:pt x="33617" y="6749"/>
                      <a:pt x="30099" y="2973"/>
                    </a:cubicBezTo>
                    <a:cubicBezTo>
                      <a:pt x="26581" y="-801"/>
                      <a:pt x="20668" y="-1010"/>
                      <a:pt x="16893" y="2508"/>
                    </a:cubicBezTo>
                    <a:cubicBezTo>
                      <a:pt x="16734" y="2656"/>
                      <a:pt x="16581" y="2810"/>
                      <a:pt x="16432" y="2969"/>
                    </a:cubicBezTo>
                    <a:cubicBezTo>
                      <a:pt x="-5477" y="25469"/>
                      <a:pt x="-5477" y="61326"/>
                      <a:pt x="16432" y="83826"/>
                    </a:cubicBezTo>
                    <a:cubicBezTo>
                      <a:pt x="30607" y="98836"/>
                      <a:pt x="30607" y="122300"/>
                      <a:pt x="16432" y="137309"/>
                    </a:cubicBezTo>
                    <a:close/>
                  </a:path>
                </a:pathLst>
              </a:custGeom>
              <a:solidFill>
                <a:srgbClr val="196F3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+mj-lt"/>
                  <a:cs typeface="+mj-lt"/>
                </a:endParaRPr>
              </a:p>
            </p:txBody>
          </p:sp>
          <p:sp>
            <p:nvSpPr>
              <p:cNvPr id="65" name="Freeform: Shape 64"/>
              <p:cNvSpPr/>
              <p:nvPr/>
            </p:nvSpPr>
            <p:spPr>
              <a:xfrm>
                <a:off x="4290053" y="1402501"/>
                <a:ext cx="46065" cy="153443"/>
              </a:xfrm>
              <a:custGeom>
                <a:avLst/>
                <a:gdLst>
                  <a:gd name="connsiteX0" fmla="*/ 16432 w 46065"/>
                  <a:gd name="connsiteY0" fmla="*/ 137309 h 153443"/>
                  <a:gd name="connsiteX1" fmla="*/ 15857 w 46065"/>
                  <a:gd name="connsiteY1" fmla="*/ 149945 h 153443"/>
                  <a:gd name="connsiteX2" fmla="*/ 16432 w 46065"/>
                  <a:gd name="connsiteY2" fmla="*/ 150521 h 153443"/>
                  <a:gd name="connsiteX3" fmla="*/ 29026 w 46065"/>
                  <a:gd name="connsiteY3" fmla="*/ 151128 h 153443"/>
                  <a:gd name="connsiteX4" fmla="*/ 29634 w 46065"/>
                  <a:gd name="connsiteY4" fmla="*/ 150521 h 153443"/>
                  <a:gd name="connsiteX5" fmla="*/ 29634 w 46065"/>
                  <a:gd name="connsiteY5" fmla="*/ 69663 h 153443"/>
                  <a:gd name="connsiteX6" fmla="*/ 18280 w 46065"/>
                  <a:gd name="connsiteY6" fmla="*/ 41755 h 153443"/>
                  <a:gd name="connsiteX7" fmla="*/ 29634 w 46065"/>
                  <a:gd name="connsiteY7" fmla="*/ 16180 h 153443"/>
                  <a:gd name="connsiteX8" fmla="*/ 30099 w 46065"/>
                  <a:gd name="connsiteY8" fmla="*/ 2974 h 153443"/>
                  <a:gd name="connsiteX9" fmla="*/ 16893 w 46065"/>
                  <a:gd name="connsiteY9" fmla="*/ 2508 h 153443"/>
                  <a:gd name="connsiteX10" fmla="*/ 16432 w 46065"/>
                  <a:gd name="connsiteY10" fmla="*/ 2969 h 153443"/>
                  <a:gd name="connsiteX11" fmla="*/ 16432 w 46065"/>
                  <a:gd name="connsiteY11" fmla="*/ 83827 h 153443"/>
                  <a:gd name="connsiteX12" fmla="*/ 16432 w 46065"/>
                  <a:gd name="connsiteY12" fmla="*/ 137309 h 1534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46065" h="153443">
                    <a:moveTo>
                      <a:pt x="16432" y="137309"/>
                    </a:moveTo>
                    <a:cubicBezTo>
                      <a:pt x="12784" y="140639"/>
                      <a:pt x="12526" y="146297"/>
                      <a:pt x="15857" y="149945"/>
                    </a:cubicBezTo>
                    <a:cubicBezTo>
                      <a:pt x="16040" y="150145"/>
                      <a:pt x="16232" y="150338"/>
                      <a:pt x="16432" y="150521"/>
                    </a:cubicBezTo>
                    <a:cubicBezTo>
                      <a:pt x="19742" y="154166"/>
                      <a:pt x="25380" y="154438"/>
                      <a:pt x="29026" y="151128"/>
                    </a:cubicBezTo>
                    <a:cubicBezTo>
                      <a:pt x="29238" y="150936"/>
                      <a:pt x="29441" y="150733"/>
                      <a:pt x="29634" y="150521"/>
                    </a:cubicBezTo>
                    <a:cubicBezTo>
                      <a:pt x="51543" y="128021"/>
                      <a:pt x="51543" y="92163"/>
                      <a:pt x="29634" y="69663"/>
                    </a:cubicBezTo>
                    <a:cubicBezTo>
                      <a:pt x="22218" y="62287"/>
                      <a:pt x="18120" y="52213"/>
                      <a:pt x="18280" y="41755"/>
                    </a:cubicBezTo>
                    <a:cubicBezTo>
                      <a:pt x="18408" y="32035"/>
                      <a:pt x="22511" y="22793"/>
                      <a:pt x="29634" y="16180"/>
                    </a:cubicBezTo>
                    <a:cubicBezTo>
                      <a:pt x="33409" y="12661"/>
                      <a:pt x="33617" y="6749"/>
                      <a:pt x="30099" y="2974"/>
                    </a:cubicBezTo>
                    <a:cubicBezTo>
                      <a:pt x="26581" y="-802"/>
                      <a:pt x="20668" y="-1010"/>
                      <a:pt x="16893" y="2508"/>
                    </a:cubicBezTo>
                    <a:cubicBezTo>
                      <a:pt x="16734" y="2656"/>
                      <a:pt x="16581" y="2810"/>
                      <a:pt x="16432" y="2969"/>
                    </a:cubicBezTo>
                    <a:cubicBezTo>
                      <a:pt x="-5477" y="25469"/>
                      <a:pt x="-5477" y="61327"/>
                      <a:pt x="16432" y="83827"/>
                    </a:cubicBezTo>
                    <a:cubicBezTo>
                      <a:pt x="30612" y="98834"/>
                      <a:pt x="30612" y="122302"/>
                      <a:pt x="16432" y="137309"/>
                    </a:cubicBezTo>
                    <a:close/>
                  </a:path>
                </a:pathLst>
              </a:custGeom>
              <a:solidFill>
                <a:srgbClr val="196F3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+mj-lt"/>
                  <a:cs typeface="+mj-lt"/>
                </a:endParaRPr>
              </a:p>
            </p:txBody>
          </p:sp>
          <p:sp>
            <p:nvSpPr>
              <p:cNvPr id="66" name="Freeform: Shape 65"/>
              <p:cNvSpPr/>
              <p:nvPr/>
            </p:nvSpPr>
            <p:spPr>
              <a:xfrm>
                <a:off x="4393266" y="1459651"/>
                <a:ext cx="46065" cy="153442"/>
              </a:xfrm>
              <a:custGeom>
                <a:avLst/>
                <a:gdLst>
                  <a:gd name="connsiteX0" fmla="*/ 16432 w 46065"/>
                  <a:gd name="connsiteY0" fmla="*/ 137309 h 153442"/>
                  <a:gd name="connsiteX1" fmla="*/ 15857 w 46065"/>
                  <a:gd name="connsiteY1" fmla="*/ 149945 h 153442"/>
                  <a:gd name="connsiteX2" fmla="*/ 16432 w 46065"/>
                  <a:gd name="connsiteY2" fmla="*/ 150520 h 153442"/>
                  <a:gd name="connsiteX3" fmla="*/ 29026 w 46065"/>
                  <a:gd name="connsiteY3" fmla="*/ 151128 h 153442"/>
                  <a:gd name="connsiteX4" fmla="*/ 29634 w 46065"/>
                  <a:gd name="connsiteY4" fmla="*/ 150520 h 153442"/>
                  <a:gd name="connsiteX5" fmla="*/ 29634 w 46065"/>
                  <a:gd name="connsiteY5" fmla="*/ 69663 h 153442"/>
                  <a:gd name="connsiteX6" fmla="*/ 18280 w 46065"/>
                  <a:gd name="connsiteY6" fmla="*/ 41754 h 153442"/>
                  <a:gd name="connsiteX7" fmla="*/ 29634 w 46065"/>
                  <a:gd name="connsiteY7" fmla="*/ 16180 h 153442"/>
                  <a:gd name="connsiteX8" fmla="*/ 30099 w 46065"/>
                  <a:gd name="connsiteY8" fmla="*/ 2973 h 153442"/>
                  <a:gd name="connsiteX9" fmla="*/ 16893 w 46065"/>
                  <a:gd name="connsiteY9" fmla="*/ 2508 h 153442"/>
                  <a:gd name="connsiteX10" fmla="*/ 16432 w 46065"/>
                  <a:gd name="connsiteY10" fmla="*/ 2969 h 153442"/>
                  <a:gd name="connsiteX11" fmla="*/ 16432 w 46065"/>
                  <a:gd name="connsiteY11" fmla="*/ 83826 h 153442"/>
                  <a:gd name="connsiteX12" fmla="*/ 16432 w 46065"/>
                  <a:gd name="connsiteY12" fmla="*/ 137309 h 1534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46065" h="153442">
                    <a:moveTo>
                      <a:pt x="16432" y="137309"/>
                    </a:moveTo>
                    <a:cubicBezTo>
                      <a:pt x="12784" y="140639"/>
                      <a:pt x="12526" y="146297"/>
                      <a:pt x="15857" y="149945"/>
                    </a:cubicBezTo>
                    <a:cubicBezTo>
                      <a:pt x="16040" y="150145"/>
                      <a:pt x="16231" y="150337"/>
                      <a:pt x="16432" y="150520"/>
                    </a:cubicBezTo>
                    <a:cubicBezTo>
                      <a:pt x="19742" y="154166"/>
                      <a:pt x="25380" y="154438"/>
                      <a:pt x="29026" y="151128"/>
                    </a:cubicBezTo>
                    <a:cubicBezTo>
                      <a:pt x="29238" y="150936"/>
                      <a:pt x="29441" y="150733"/>
                      <a:pt x="29634" y="150520"/>
                    </a:cubicBezTo>
                    <a:cubicBezTo>
                      <a:pt x="51543" y="128020"/>
                      <a:pt x="51543" y="92163"/>
                      <a:pt x="29634" y="69663"/>
                    </a:cubicBezTo>
                    <a:cubicBezTo>
                      <a:pt x="22218" y="62286"/>
                      <a:pt x="18120" y="52213"/>
                      <a:pt x="18280" y="41754"/>
                    </a:cubicBezTo>
                    <a:cubicBezTo>
                      <a:pt x="18408" y="32036"/>
                      <a:pt x="22511" y="22793"/>
                      <a:pt x="29634" y="16180"/>
                    </a:cubicBezTo>
                    <a:cubicBezTo>
                      <a:pt x="33409" y="12661"/>
                      <a:pt x="33617" y="6749"/>
                      <a:pt x="30099" y="2973"/>
                    </a:cubicBezTo>
                    <a:cubicBezTo>
                      <a:pt x="26581" y="-801"/>
                      <a:pt x="20668" y="-1010"/>
                      <a:pt x="16893" y="2508"/>
                    </a:cubicBezTo>
                    <a:cubicBezTo>
                      <a:pt x="16734" y="2656"/>
                      <a:pt x="16581" y="2810"/>
                      <a:pt x="16432" y="2969"/>
                    </a:cubicBezTo>
                    <a:cubicBezTo>
                      <a:pt x="-5477" y="25469"/>
                      <a:pt x="-5477" y="61326"/>
                      <a:pt x="16432" y="83826"/>
                    </a:cubicBezTo>
                    <a:cubicBezTo>
                      <a:pt x="30607" y="98836"/>
                      <a:pt x="30607" y="122300"/>
                      <a:pt x="16432" y="137309"/>
                    </a:cubicBezTo>
                    <a:close/>
                  </a:path>
                </a:pathLst>
              </a:custGeom>
              <a:solidFill>
                <a:srgbClr val="196F3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+mj-lt"/>
                  <a:cs typeface="+mj-lt"/>
                </a:endParaRPr>
              </a:p>
            </p:txBody>
          </p:sp>
          <p:sp>
            <p:nvSpPr>
              <p:cNvPr id="67" name="Freeform: Shape 66"/>
              <p:cNvSpPr/>
              <p:nvPr/>
            </p:nvSpPr>
            <p:spPr>
              <a:xfrm>
                <a:off x="4508697" y="1440079"/>
                <a:ext cx="46065" cy="153442"/>
              </a:xfrm>
              <a:custGeom>
                <a:avLst/>
                <a:gdLst>
                  <a:gd name="connsiteX0" fmla="*/ 16432 w 46065"/>
                  <a:gd name="connsiteY0" fmla="*/ 137309 h 153442"/>
                  <a:gd name="connsiteX1" fmla="*/ 15857 w 46065"/>
                  <a:gd name="connsiteY1" fmla="*/ 149945 h 153442"/>
                  <a:gd name="connsiteX2" fmla="*/ 16432 w 46065"/>
                  <a:gd name="connsiteY2" fmla="*/ 150520 h 153442"/>
                  <a:gd name="connsiteX3" fmla="*/ 29026 w 46065"/>
                  <a:gd name="connsiteY3" fmla="*/ 151128 h 153442"/>
                  <a:gd name="connsiteX4" fmla="*/ 29634 w 46065"/>
                  <a:gd name="connsiteY4" fmla="*/ 150520 h 153442"/>
                  <a:gd name="connsiteX5" fmla="*/ 29634 w 46065"/>
                  <a:gd name="connsiteY5" fmla="*/ 69663 h 153442"/>
                  <a:gd name="connsiteX6" fmla="*/ 18280 w 46065"/>
                  <a:gd name="connsiteY6" fmla="*/ 41754 h 153442"/>
                  <a:gd name="connsiteX7" fmla="*/ 29634 w 46065"/>
                  <a:gd name="connsiteY7" fmla="*/ 16180 h 153442"/>
                  <a:gd name="connsiteX8" fmla="*/ 30099 w 46065"/>
                  <a:gd name="connsiteY8" fmla="*/ 2973 h 153442"/>
                  <a:gd name="connsiteX9" fmla="*/ 16893 w 46065"/>
                  <a:gd name="connsiteY9" fmla="*/ 2508 h 153442"/>
                  <a:gd name="connsiteX10" fmla="*/ 16432 w 46065"/>
                  <a:gd name="connsiteY10" fmla="*/ 2969 h 153442"/>
                  <a:gd name="connsiteX11" fmla="*/ 16432 w 46065"/>
                  <a:gd name="connsiteY11" fmla="*/ 83826 h 153442"/>
                  <a:gd name="connsiteX12" fmla="*/ 16432 w 46065"/>
                  <a:gd name="connsiteY12" fmla="*/ 137309 h 1534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46065" h="153442">
                    <a:moveTo>
                      <a:pt x="16432" y="137309"/>
                    </a:moveTo>
                    <a:cubicBezTo>
                      <a:pt x="12784" y="140639"/>
                      <a:pt x="12526" y="146297"/>
                      <a:pt x="15857" y="149945"/>
                    </a:cubicBezTo>
                    <a:cubicBezTo>
                      <a:pt x="16040" y="150145"/>
                      <a:pt x="16232" y="150337"/>
                      <a:pt x="16432" y="150520"/>
                    </a:cubicBezTo>
                    <a:cubicBezTo>
                      <a:pt x="19742" y="154166"/>
                      <a:pt x="25380" y="154438"/>
                      <a:pt x="29026" y="151128"/>
                    </a:cubicBezTo>
                    <a:cubicBezTo>
                      <a:pt x="29238" y="150936"/>
                      <a:pt x="29441" y="150733"/>
                      <a:pt x="29634" y="150520"/>
                    </a:cubicBezTo>
                    <a:cubicBezTo>
                      <a:pt x="51543" y="128020"/>
                      <a:pt x="51543" y="92163"/>
                      <a:pt x="29634" y="69663"/>
                    </a:cubicBezTo>
                    <a:cubicBezTo>
                      <a:pt x="22218" y="62286"/>
                      <a:pt x="18120" y="52213"/>
                      <a:pt x="18280" y="41754"/>
                    </a:cubicBezTo>
                    <a:cubicBezTo>
                      <a:pt x="18408" y="32036"/>
                      <a:pt x="22511" y="22793"/>
                      <a:pt x="29634" y="16180"/>
                    </a:cubicBezTo>
                    <a:cubicBezTo>
                      <a:pt x="33409" y="12661"/>
                      <a:pt x="33617" y="6749"/>
                      <a:pt x="30099" y="2973"/>
                    </a:cubicBezTo>
                    <a:cubicBezTo>
                      <a:pt x="26581" y="-801"/>
                      <a:pt x="20668" y="-1010"/>
                      <a:pt x="16893" y="2508"/>
                    </a:cubicBezTo>
                    <a:cubicBezTo>
                      <a:pt x="16734" y="2656"/>
                      <a:pt x="16581" y="2810"/>
                      <a:pt x="16432" y="2969"/>
                    </a:cubicBezTo>
                    <a:cubicBezTo>
                      <a:pt x="-5477" y="25469"/>
                      <a:pt x="-5477" y="61326"/>
                      <a:pt x="16432" y="83826"/>
                    </a:cubicBezTo>
                    <a:cubicBezTo>
                      <a:pt x="30607" y="98836"/>
                      <a:pt x="30607" y="122300"/>
                      <a:pt x="16432" y="137309"/>
                    </a:cubicBezTo>
                    <a:close/>
                  </a:path>
                </a:pathLst>
              </a:custGeom>
              <a:solidFill>
                <a:srgbClr val="196F3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+mj-lt"/>
                  <a:cs typeface="+mj-lt"/>
                </a:endParaRPr>
              </a:p>
            </p:txBody>
          </p:sp>
          <p:sp>
            <p:nvSpPr>
              <p:cNvPr id="68" name="Freeform: Shape 67"/>
              <p:cNvSpPr/>
              <p:nvPr/>
            </p:nvSpPr>
            <p:spPr>
              <a:xfrm>
                <a:off x="4605509" y="1382929"/>
                <a:ext cx="46065" cy="153443"/>
              </a:xfrm>
              <a:custGeom>
                <a:avLst/>
                <a:gdLst>
                  <a:gd name="connsiteX0" fmla="*/ 16432 w 46065"/>
                  <a:gd name="connsiteY0" fmla="*/ 137309 h 153443"/>
                  <a:gd name="connsiteX1" fmla="*/ 15857 w 46065"/>
                  <a:gd name="connsiteY1" fmla="*/ 149945 h 153443"/>
                  <a:gd name="connsiteX2" fmla="*/ 16432 w 46065"/>
                  <a:gd name="connsiteY2" fmla="*/ 150521 h 153443"/>
                  <a:gd name="connsiteX3" fmla="*/ 29026 w 46065"/>
                  <a:gd name="connsiteY3" fmla="*/ 151128 h 153443"/>
                  <a:gd name="connsiteX4" fmla="*/ 29634 w 46065"/>
                  <a:gd name="connsiteY4" fmla="*/ 150521 h 153443"/>
                  <a:gd name="connsiteX5" fmla="*/ 29634 w 46065"/>
                  <a:gd name="connsiteY5" fmla="*/ 69663 h 153443"/>
                  <a:gd name="connsiteX6" fmla="*/ 18280 w 46065"/>
                  <a:gd name="connsiteY6" fmla="*/ 41755 h 153443"/>
                  <a:gd name="connsiteX7" fmla="*/ 29634 w 46065"/>
                  <a:gd name="connsiteY7" fmla="*/ 16180 h 153443"/>
                  <a:gd name="connsiteX8" fmla="*/ 30099 w 46065"/>
                  <a:gd name="connsiteY8" fmla="*/ 2974 h 153443"/>
                  <a:gd name="connsiteX9" fmla="*/ 16893 w 46065"/>
                  <a:gd name="connsiteY9" fmla="*/ 2508 h 153443"/>
                  <a:gd name="connsiteX10" fmla="*/ 16432 w 46065"/>
                  <a:gd name="connsiteY10" fmla="*/ 2969 h 153443"/>
                  <a:gd name="connsiteX11" fmla="*/ 16432 w 46065"/>
                  <a:gd name="connsiteY11" fmla="*/ 83827 h 153443"/>
                  <a:gd name="connsiteX12" fmla="*/ 16432 w 46065"/>
                  <a:gd name="connsiteY12" fmla="*/ 137309 h 1534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46065" h="153443">
                    <a:moveTo>
                      <a:pt x="16432" y="137309"/>
                    </a:moveTo>
                    <a:cubicBezTo>
                      <a:pt x="12784" y="140639"/>
                      <a:pt x="12526" y="146297"/>
                      <a:pt x="15857" y="149945"/>
                    </a:cubicBezTo>
                    <a:cubicBezTo>
                      <a:pt x="16040" y="150145"/>
                      <a:pt x="16232" y="150338"/>
                      <a:pt x="16432" y="150521"/>
                    </a:cubicBezTo>
                    <a:cubicBezTo>
                      <a:pt x="19742" y="154166"/>
                      <a:pt x="25380" y="154438"/>
                      <a:pt x="29026" y="151128"/>
                    </a:cubicBezTo>
                    <a:cubicBezTo>
                      <a:pt x="29238" y="150936"/>
                      <a:pt x="29441" y="150733"/>
                      <a:pt x="29634" y="150521"/>
                    </a:cubicBezTo>
                    <a:cubicBezTo>
                      <a:pt x="51543" y="128021"/>
                      <a:pt x="51543" y="92163"/>
                      <a:pt x="29634" y="69663"/>
                    </a:cubicBezTo>
                    <a:cubicBezTo>
                      <a:pt x="22218" y="62287"/>
                      <a:pt x="18120" y="52213"/>
                      <a:pt x="18280" y="41755"/>
                    </a:cubicBezTo>
                    <a:cubicBezTo>
                      <a:pt x="18408" y="32035"/>
                      <a:pt x="22511" y="22793"/>
                      <a:pt x="29634" y="16180"/>
                    </a:cubicBezTo>
                    <a:cubicBezTo>
                      <a:pt x="33409" y="12661"/>
                      <a:pt x="33617" y="6749"/>
                      <a:pt x="30099" y="2974"/>
                    </a:cubicBezTo>
                    <a:cubicBezTo>
                      <a:pt x="26581" y="-802"/>
                      <a:pt x="20668" y="-1010"/>
                      <a:pt x="16893" y="2508"/>
                    </a:cubicBezTo>
                    <a:cubicBezTo>
                      <a:pt x="16734" y="2656"/>
                      <a:pt x="16581" y="2810"/>
                      <a:pt x="16432" y="2969"/>
                    </a:cubicBezTo>
                    <a:cubicBezTo>
                      <a:pt x="-5477" y="25469"/>
                      <a:pt x="-5477" y="61327"/>
                      <a:pt x="16432" y="83827"/>
                    </a:cubicBezTo>
                    <a:cubicBezTo>
                      <a:pt x="30612" y="98834"/>
                      <a:pt x="30612" y="122302"/>
                      <a:pt x="16432" y="137309"/>
                    </a:cubicBezTo>
                    <a:close/>
                  </a:path>
                </a:pathLst>
              </a:custGeom>
              <a:solidFill>
                <a:srgbClr val="196F3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+mj-lt"/>
                  <a:cs typeface="+mj-lt"/>
                </a:endParaRPr>
              </a:p>
            </p:txBody>
          </p:sp>
          <p:sp>
            <p:nvSpPr>
              <p:cNvPr id="69" name="Freeform: Shape 68"/>
              <p:cNvSpPr/>
              <p:nvPr/>
            </p:nvSpPr>
            <p:spPr>
              <a:xfrm>
                <a:off x="4708722" y="1440079"/>
                <a:ext cx="46065" cy="153442"/>
              </a:xfrm>
              <a:custGeom>
                <a:avLst/>
                <a:gdLst>
                  <a:gd name="connsiteX0" fmla="*/ 16432 w 46065"/>
                  <a:gd name="connsiteY0" fmla="*/ 137309 h 153442"/>
                  <a:gd name="connsiteX1" fmla="*/ 15857 w 46065"/>
                  <a:gd name="connsiteY1" fmla="*/ 149945 h 153442"/>
                  <a:gd name="connsiteX2" fmla="*/ 16432 w 46065"/>
                  <a:gd name="connsiteY2" fmla="*/ 150520 h 153442"/>
                  <a:gd name="connsiteX3" fmla="*/ 29026 w 46065"/>
                  <a:gd name="connsiteY3" fmla="*/ 151128 h 153442"/>
                  <a:gd name="connsiteX4" fmla="*/ 29634 w 46065"/>
                  <a:gd name="connsiteY4" fmla="*/ 150520 h 153442"/>
                  <a:gd name="connsiteX5" fmla="*/ 29634 w 46065"/>
                  <a:gd name="connsiteY5" fmla="*/ 69663 h 153442"/>
                  <a:gd name="connsiteX6" fmla="*/ 18280 w 46065"/>
                  <a:gd name="connsiteY6" fmla="*/ 41754 h 153442"/>
                  <a:gd name="connsiteX7" fmla="*/ 29634 w 46065"/>
                  <a:gd name="connsiteY7" fmla="*/ 16180 h 153442"/>
                  <a:gd name="connsiteX8" fmla="*/ 30099 w 46065"/>
                  <a:gd name="connsiteY8" fmla="*/ 2973 h 153442"/>
                  <a:gd name="connsiteX9" fmla="*/ 16893 w 46065"/>
                  <a:gd name="connsiteY9" fmla="*/ 2508 h 153442"/>
                  <a:gd name="connsiteX10" fmla="*/ 16432 w 46065"/>
                  <a:gd name="connsiteY10" fmla="*/ 2969 h 153442"/>
                  <a:gd name="connsiteX11" fmla="*/ 16432 w 46065"/>
                  <a:gd name="connsiteY11" fmla="*/ 83826 h 153442"/>
                  <a:gd name="connsiteX12" fmla="*/ 16432 w 46065"/>
                  <a:gd name="connsiteY12" fmla="*/ 137309 h 1534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46065" h="153442">
                    <a:moveTo>
                      <a:pt x="16432" y="137309"/>
                    </a:moveTo>
                    <a:cubicBezTo>
                      <a:pt x="12784" y="140639"/>
                      <a:pt x="12526" y="146297"/>
                      <a:pt x="15857" y="149945"/>
                    </a:cubicBezTo>
                    <a:cubicBezTo>
                      <a:pt x="16040" y="150145"/>
                      <a:pt x="16231" y="150337"/>
                      <a:pt x="16432" y="150520"/>
                    </a:cubicBezTo>
                    <a:cubicBezTo>
                      <a:pt x="19742" y="154166"/>
                      <a:pt x="25380" y="154438"/>
                      <a:pt x="29026" y="151128"/>
                    </a:cubicBezTo>
                    <a:cubicBezTo>
                      <a:pt x="29238" y="150936"/>
                      <a:pt x="29441" y="150733"/>
                      <a:pt x="29634" y="150520"/>
                    </a:cubicBezTo>
                    <a:cubicBezTo>
                      <a:pt x="51543" y="128020"/>
                      <a:pt x="51543" y="92163"/>
                      <a:pt x="29634" y="69663"/>
                    </a:cubicBezTo>
                    <a:cubicBezTo>
                      <a:pt x="22218" y="62286"/>
                      <a:pt x="18120" y="52213"/>
                      <a:pt x="18280" y="41754"/>
                    </a:cubicBezTo>
                    <a:cubicBezTo>
                      <a:pt x="18408" y="32036"/>
                      <a:pt x="22511" y="22793"/>
                      <a:pt x="29634" y="16180"/>
                    </a:cubicBezTo>
                    <a:cubicBezTo>
                      <a:pt x="33409" y="12661"/>
                      <a:pt x="33617" y="6749"/>
                      <a:pt x="30099" y="2973"/>
                    </a:cubicBezTo>
                    <a:cubicBezTo>
                      <a:pt x="26581" y="-801"/>
                      <a:pt x="20668" y="-1010"/>
                      <a:pt x="16893" y="2508"/>
                    </a:cubicBezTo>
                    <a:cubicBezTo>
                      <a:pt x="16734" y="2656"/>
                      <a:pt x="16581" y="2810"/>
                      <a:pt x="16432" y="2969"/>
                    </a:cubicBezTo>
                    <a:cubicBezTo>
                      <a:pt x="-5477" y="25469"/>
                      <a:pt x="-5477" y="61326"/>
                      <a:pt x="16432" y="83826"/>
                    </a:cubicBezTo>
                    <a:cubicBezTo>
                      <a:pt x="30607" y="98836"/>
                      <a:pt x="30607" y="122300"/>
                      <a:pt x="16432" y="137309"/>
                    </a:cubicBezTo>
                    <a:close/>
                  </a:path>
                </a:pathLst>
              </a:custGeom>
              <a:solidFill>
                <a:srgbClr val="196F3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+mj-lt"/>
                  <a:cs typeface="+mj-lt"/>
                </a:endParaRPr>
              </a:p>
            </p:txBody>
          </p:sp>
          <p:pic>
            <p:nvPicPr>
              <p:cNvPr id="70" name="Graphic 69" descr="Splash with solid fill"/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4166825" y="1823667"/>
                <a:ext cx="319400" cy="319400"/>
              </a:xfrm>
              <a:prstGeom prst="rect">
                <a:avLst/>
              </a:prstGeom>
            </p:spPr>
          </p:pic>
          <p:sp>
            <p:nvSpPr>
              <p:cNvPr id="73" name="Freeform: Shape 72"/>
              <p:cNvSpPr/>
              <p:nvPr/>
            </p:nvSpPr>
            <p:spPr>
              <a:xfrm>
                <a:off x="4762410" y="1715866"/>
                <a:ext cx="66675" cy="172402"/>
              </a:xfrm>
              <a:custGeom>
                <a:avLst/>
                <a:gdLst>
                  <a:gd name="connsiteX0" fmla="*/ 20003 w 66675"/>
                  <a:gd name="connsiteY0" fmla="*/ 100013 h 172402"/>
                  <a:gd name="connsiteX1" fmla="*/ 28575 w 66675"/>
                  <a:gd name="connsiteY1" fmla="*/ 120015 h 172402"/>
                  <a:gd name="connsiteX2" fmla="*/ 20003 w 66675"/>
                  <a:gd name="connsiteY2" fmla="*/ 140018 h 172402"/>
                  <a:gd name="connsiteX3" fmla="*/ 20003 w 66675"/>
                  <a:gd name="connsiteY3" fmla="*/ 166688 h 172402"/>
                  <a:gd name="connsiteX4" fmla="*/ 33338 w 66675"/>
                  <a:gd name="connsiteY4" fmla="*/ 172403 h 172402"/>
                  <a:gd name="connsiteX5" fmla="*/ 46673 w 66675"/>
                  <a:gd name="connsiteY5" fmla="*/ 166688 h 172402"/>
                  <a:gd name="connsiteX6" fmla="*/ 66675 w 66675"/>
                  <a:gd name="connsiteY6" fmla="*/ 119063 h 172402"/>
                  <a:gd name="connsiteX7" fmla="*/ 46673 w 66675"/>
                  <a:gd name="connsiteY7" fmla="*/ 72390 h 172402"/>
                  <a:gd name="connsiteX8" fmla="*/ 46673 w 66675"/>
                  <a:gd name="connsiteY8" fmla="*/ 72390 h 172402"/>
                  <a:gd name="connsiteX9" fmla="*/ 46673 w 66675"/>
                  <a:gd name="connsiteY9" fmla="*/ 32385 h 172402"/>
                  <a:gd name="connsiteX10" fmla="*/ 46673 w 66675"/>
                  <a:gd name="connsiteY10" fmla="*/ 5715 h 172402"/>
                  <a:gd name="connsiteX11" fmla="*/ 20003 w 66675"/>
                  <a:gd name="connsiteY11" fmla="*/ 5715 h 172402"/>
                  <a:gd name="connsiteX12" fmla="*/ 20003 w 66675"/>
                  <a:gd name="connsiteY12" fmla="*/ 100013 h 172402"/>
                  <a:gd name="connsiteX13" fmla="*/ 20003 w 66675"/>
                  <a:gd name="connsiteY13" fmla="*/ 100013 h 1724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66675" h="172402">
                    <a:moveTo>
                      <a:pt x="20003" y="100013"/>
                    </a:moveTo>
                    <a:cubicBezTo>
                      <a:pt x="25718" y="105728"/>
                      <a:pt x="28575" y="112395"/>
                      <a:pt x="28575" y="120015"/>
                    </a:cubicBezTo>
                    <a:cubicBezTo>
                      <a:pt x="28575" y="127635"/>
                      <a:pt x="25718" y="135255"/>
                      <a:pt x="20003" y="140018"/>
                    </a:cubicBezTo>
                    <a:cubicBezTo>
                      <a:pt x="12382" y="147638"/>
                      <a:pt x="12382" y="159068"/>
                      <a:pt x="20003" y="166688"/>
                    </a:cubicBezTo>
                    <a:cubicBezTo>
                      <a:pt x="23813" y="170498"/>
                      <a:pt x="28575" y="172403"/>
                      <a:pt x="33338" y="172403"/>
                    </a:cubicBezTo>
                    <a:cubicBezTo>
                      <a:pt x="38100" y="172403"/>
                      <a:pt x="42863" y="170498"/>
                      <a:pt x="46673" y="166688"/>
                    </a:cubicBezTo>
                    <a:cubicBezTo>
                      <a:pt x="59055" y="154305"/>
                      <a:pt x="66675" y="137160"/>
                      <a:pt x="66675" y="119063"/>
                    </a:cubicBezTo>
                    <a:cubicBezTo>
                      <a:pt x="66675" y="100965"/>
                      <a:pt x="60007" y="84772"/>
                      <a:pt x="46673" y="72390"/>
                    </a:cubicBezTo>
                    <a:cubicBezTo>
                      <a:pt x="46673" y="72390"/>
                      <a:pt x="46673" y="72390"/>
                      <a:pt x="46673" y="72390"/>
                    </a:cubicBezTo>
                    <a:cubicBezTo>
                      <a:pt x="35243" y="60960"/>
                      <a:pt x="35243" y="42862"/>
                      <a:pt x="46673" y="32385"/>
                    </a:cubicBezTo>
                    <a:cubicBezTo>
                      <a:pt x="54293" y="24765"/>
                      <a:pt x="54293" y="13335"/>
                      <a:pt x="46673" y="5715"/>
                    </a:cubicBezTo>
                    <a:cubicBezTo>
                      <a:pt x="39053" y="-1905"/>
                      <a:pt x="27623" y="-1905"/>
                      <a:pt x="20003" y="5715"/>
                    </a:cubicBezTo>
                    <a:cubicBezTo>
                      <a:pt x="-6668" y="31433"/>
                      <a:pt x="-6668" y="74295"/>
                      <a:pt x="20003" y="100013"/>
                    </a:cubicBezTo>
                    <a:cubicBezTo>
                      <a:pt x="20003" y="100013"/>
                      <a:pt x="20003" y="100013"/>
                      <a:pt x="20003" y="100013"/>
                    </a:cubicBezTo>
                    <a:close/>
                  </a:path>
                </a:pathLst>
              </a:custGeom>
              <a:solidFill>
                <a:srgbClr val="196F3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+mj-lt"/>
                  <a:cs typeface="+mj-lt"/>
                </a:endParaRPr>
              </a:p>
            </p:txBody>
          </p:sp>
          <p:sp>
            <p:nvSpPr>
              <p:cNvPr id="75" name="Freeform: Shape 74"/>
              <p:cNvSpPr/>
              <p:nvPr/>
            </p:nvSpPr>
            <p:spPr>
              <a:xfrm>
                <a:off x="4866233" y="1771111"/>
                <a:ext cx="65960" cy="172402"/>
              </a:xfrm>
              <a:custGeom>
                <a:avLst/>
                <a:gdLst>
                  <a:gd name="connsiteX0" fmla="*/ 20002 w 65960"/>
                  <a:gd name="connsiteY0" fmla="*/ 100012 h 172402"/>
                  <a:gd name="connsiteX1" fmla="*/ 20002 w 65960"/>
                  <a:gd name="connsiteY1" fmla="*/ 140018 h 172402"/>
                  <a:gd name="connsiteX2" fmla="*/ 20002 w 65960"/>
                  <a:gd name="connsiteY2" fmla="*/ 166687 h 172402"/>
                  <a:gd name="connsiteX3" fmla="*/ 33338 w 65960"/>
                  <a:gd name="connsiteY3" fmla="*/ 172403 h 172402"/>
                  <a:gd name="connsiteX4" fmla="*/ 46672 w 65960"/>
                  <a:gd name="connsiteY4" fmla="*/ 166687 h 172402"/>
                  <a:gd name="connsiteX5" fmla="*/ 46672 w 65960"/>
                  <a:gd name="connsiteY5" fmla="*/ 72390 h 172402"/>
                  <a:gd name="connsiteX6" fmla="*/ 46672 w 65960"/>
                  <a:gd name="connsiteY6" fmla="*/ 72390 h 172402"/>
                  <a:gd name="connsiteX7" fmla="*/ 38100 w 65960"/>
                  <a:gd name="connsiteY7" fmla="*/ 52387 h 172402"/>
                  <a:gd name="connsiteX8" fmla="*/ 46672 w 65960"/>
                  <a:gd name="connsiteY8" fmla="*/ 32385 h 172402"/>
                  <a:gd name="connsiteX9" fmla="*/ 46672 w 65960"/>
                  <a:gd name="connsiteY9" fmla="*/ 5715 h 172402"/>
                  <a:gd name="connsiteX10" fmla="*/ 20002 w 65960"/>
                  <a:gd name="connsiteY10" fmla="*/ 5715 h 172402"/>
                  <a:gd name="connsiteX11" fmla="*/ 0 w 65960"/>
                  <a:gd name="connsiteY11" fmla="*/ 53340 h 172402"/>
                  <a:gd name="connsiteX12" fmla="*/ 20002 w 65960"/>
                  <a:gd name="connsiteY12" fmla="*/ 100012 h 172402"/>
                  <a:gd name="connsiteX13" fmla="*/ 20002 w 65960"/>
                  <a:gd name="connsiteY13" fmla="*/ 100012 h 1724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65960" h="172402">
                    <a:moveTo>
                      <a:pt x="20002" y="100012"/>
                    </a:moveTo>
                    <a:cubicBezTo>
                      <a:pt x="31432" y="111443"/>
                      <a:pt x="31432" y="129540"/>
                      <a:pt x="20002" y="140018"/>
                    </a:cubicBezTo>
                    <a:cubicBezTo>
                      <a:pt x="12382" y="147637"/>
                      <a:pt x="12382" y="159068"/>
                      <a:pt x="20002" y="166687"/>
                    </a:cubicBezTo>
                    <a:cubicBezTo>
                      <a:pt x="23813" y="170498"/>
                      <a:pt x="28575" y="172403"/>
                      <a:pt x="33338" y="172403"/>
                    </a:cubicBezTo>
                    <a:cubicBezTo>
                      <a:pt x="38100" y="172403"/>
                      <a:pt x="42863" y="170498"/>
                      <a:pt x="46672" y="166687"/>
                    </a:cubicBezTo>
                    <a:cubicBezTo>
                      <a:pt x="72390" y="140970"/>
                      <a:pt x="72390" y="98108"/>
                      <a:pt x="46672" y="72390"/>
                    </a:cubicBezTo>
                    <a:cubicBezTo>
                      <a:pt x="46672" y="72390"/>
                      <a:pt x="46672" y="72390"/>
                      <a:pt x="46672" y="72390"/>
                    </a:cubicBezTo>
                    <a:cubicBezTo>
                      <a:pt x="40957" y="66675"/>
                      <a:pt x="38100" y="60008"/>
                      <a:pt x="38100" y="52387"/>
                    </a:cubicBezTo>
                    <a:cubicBezTo>
                      <a:pt x="38100" y="44768"/>
                      <a:pt x="40957" y="37148"/>
                      <a:pt x="46672" y="32385"/>
                    </a:cubicBezTo>
                    <a:cubicBezTo>
                      <a:pt x="54293" y="24765"/>
                      <a:pt x="54293" y="13335"/>
                      <a:pt x="46672" y="5715"/>
                    </a:cubicBezTo>
                    <a:cubicBezTo>
                      <a:pt x="39052" y="-1905"/>
                      <a:pt x="27622" y="-1905"/>
                      <a:pt x="20002" y="5715"/>
                    </a:cubicBezTo>
                    <a:cubicBezTo>
                      <a:pt x="7620" y="18097"/>
                      <a:pt x="0" y="35243"/>
                      <a:pt x="0" y="53340"/>
                    </a:cubicBezTo>
                    <a:cubicBezTo>
                      <a:pt x="952" y="71437"/>
                      <a:pt x="7620" y="87630"/>
                      <a:pt x="20002" y="100012"/>
                    </a:cubicBezTo>
                    <a:cubicBezTo>
                      <a:pt x="20002" y="100012"/>
                      <a:pt x="20002" y="100012"/>
                      <a:pt x="20002" y="100012"/>
                    </a:cubicBezTo>
                    <a:close/>
                  </a:path>
                </a:pathLst>
              </a:custGeom>
              <a:solidFill>
                <a:srgbClr val="196F3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+mj-lt"/>
                  <a:cs typeface="+mj-lt"/>
                </a:endParaRPr>
              </a:p>
            </p:txBody>
          </p:sp>
          <p:sp>
            <p:nvSpPr>
              <p:cNvPr id="77" name="Freeform: Shape 76"/>
              <p:cNvSpPr/>
              <p:nvPr/>
            </p:nvSpPr>
            <p:spPr>
              <a:xfrm>
                <a:off x="4667161" y="1770158"/>
                <a:ext cx="66674" cy="173354"/>
              </a:xfrm>
              <a:custGeom>
                <a:avLst/>
                <a:gdLst>
                  <a:gd name="connsiteX0" fmla="*/ 20002 w 66674"/>
                  <a:gd name="connsiteY0" fmla="*/ 100965 h 173354"/>
                  <a:gd name="connsiteX1" fmla="*/ 28575 w 66674"/>
                  <a:gd name="connsiteY1" fmla="*/ 120967 h 173354"/>
                  <a:gd name="connsiteX2" fmla="*/ 20002 w 66674"/>
                  <a:gd name="connsiteY2" fmla="*/ 140970 h 173354"/>
                  <a:gd name="connsiteX3" fmla="*/ 20002 w 66674"/>
                  <a:gd name="connsiteY3" fmla="*/ 167640 h 173354"/>
                  <a:gd name="connsiteX4" fmla="*/ 33337 w 66674"/>
                  <a:gd name="connsiteY4" fmla="*/ 173355 h 173354"/>
                  <a:gd name="connsiteX5" fmla="*/ 46673 w 66674"/>
                  <a:gd name="connsiteY5" fmla="*/ 167640 h 173354"/>
                  <a:gd name="connsiteX6" fmla="*/ 66675 w 66674"/>
                  <a:gd name="connsiteY6" fmla="*/ 120015 h 173354"/>
                  <a:gd name="connsiteX7" fmla="*/ 46673 w 66674"/>
                  <a:gd name="connsiteY7" fmla="*/ 72390 h 173354"/>
                  <a:gd name="connsiteX8" fmla="*/ 46673 w 66674"/>
                  <a:gd name="connsiteY8" fmla="*/ 72390 h 173354"/>
                  <a:gd name="connsiteX9" fmla="*/ 46673 w 66674"/>
                  <a:gd name="connsiteY9" fmla="*/ 32385 h 173354"/>
                  <a:gd name="connsiteX10" fmla="*/ 46673 w 66674"/>
                  <a:gd name="connsiteY10" fmla="*/ 5715 h 173354"/>
                  <a:gd name="connsiteX11" fmla="*/ 20002 w 66674"/>
                  <a:gd name="connsiteY11" fmla="*/ 5715 h 173354"/>
                  <a:gd name="connsiteX12" fmla="*/ 20002 w 66674"/>
                  <a:gd name="connsiteY12" fmla="*/ 100965 h 173354"/>
                  <a:gd name="connsiteX13" fmla="*/ 20002 w 66674"/>
                  <a:gd name="connsiteY13" fmla="*/ 100965 h 1733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66674" h="173354">
                    <a:moveTo>
                      <a:pt x="20002" y="100965"/>
                    </a:moveTo>
                    <a:cubicBezTo>
                      <a:pt x="25717" y="106680"/>
                      <a:pt x="28575" y="113348"/>
                      <a:pt x="28575" y="120967"/>
                    </a:cubicBezTo>
                    <a:cubicBezTo>
                      <a:pt x="28575" y="128588"/>
                      <a:pt x="25717" y="136208"/>
                      <a:pt x="20002" y="140970"/>
                    </a:cubicBezTo>
                    <a:cubicBezTo>
                      <a:pt x="12383" y="148590"/>
                      <a:pt x="12383" y="160020"/>
                      <a:pt x="20002" y="167640"/>
                    </a:cubicBezTo>
                    <a:cubicBezTo>
                      <a:pt x="23812" y="171450"/>
                      <a:pt x="28575" y="173355"/>
                      <a:pt x="33337" y="173355"/>
                    </a:cubicBezTo>
                    <a:cubicBezTo>
                      <a:pt x="38100" y="173355"/>
                      <a:pt x="42862" y="171450"/>
                      <a:pt x="46673" y="167640"/>
                    </a:cubicBezTo>
                    <a:cubicBezTo>
                      <a:pt x="59055" y="155258"/>
                      <a:pt x="66675" y="138113"/>
                      <a:pt x="66675" y="120015"/>
                    </a:cubicBezTo>
                    <a:cubicBezTo>
                      <a:pt x="66675" y="101917"/>
                      <a:pt x="60007" y="85725"/>
                      <a:pt x="46673" y="72390"/>
                    </a:cubicBezTo>
                    <a:lnTo>
                      <a:pt x="46673" y="72390"/>
                    </a:lnTo>
                    <a:cubicBezTo>
                      <a:pt x="35243" y="60960"/>
                      <a:pt x="35243" y="42863"/>
                      <a:pt x="46673" y="32385"/>
                    </a:cubicBezTo>
                    <a:cubicBezTo>
                      <a:pt x="54293" y="24765"/>
                      <a:pt x="54293" y="13335"/>
                      <a:pt x="46673" y="5715"/>
                    </a:cubicBezTo>
                    <a:cubicBezTo>
                      <a:pt x="39052" y="-1905"/>
                      <a:pt x="27623" y="-1905"/>
                      <a:pt x="20002" y="5715"/>
                    </a:cubicBezTo>
                    <a:cubicBezTo>
                      <a:pt x="-6667" y="33338"/>
                      <a:pt x="-6667" y="75248"/>
                      <a:pt x="20002" y="100965"/>
                    </a:cubicBezTo>
                    <a:cubicBezTo>
                      <a:pt x="20002" y="100965"/>
                      <a:pt x="20002" y="100965"/>
                      <a:pt x="20002" y="100965"/>
                    </a:cubicBezTo>
                    <a:close/>
                  </a:path>
                </a:pathLst>
              </a:custGeom>
              <a:solidFill>
                <a:srgbClr val="196F3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+mj-lt"/>
                  <a:cs typeface="+mj-lt"/>
                </a:endParaRPr>
              </a:p>
            </p:txBody>
          </p:sp>
          <p:grpSp>
            <p:nvGrpSpPr>
              <p:cNvPr id="78" name="Group 77"/>
              <p:cNvGrpSpPr/>
              <p:nvPr/>
            </p:nvGrpSpPr>
            <p:grpSpPr>
              <a:xfrm>
                <a:off x="4592439" y="1865785"/>
                <a:ext cx="398125" cy="398125"/>
                <a:chOff x="4512046" y="2367396"/>
                <a:chExt cx="398125" cy="398125"/>
              </a:xfrm>
            </p:grpSpPr>
            <p:sp>
              <p:nvSpPr>
                <p:cNvPr id="79" name="Rectangle 78"/>
                <p:cNvSpPr/>
                <p:nvPr/>
              </p:nvSpPr>
              <p:spPr>
                <a:xfrm>
                  <a:off x="4674394" y="2405694"/>
                  <a:ext cx="66676" cy="68425"/>
                </a:xfrm>
                <a:prstGeom prst="rect">
                  <a:avLst/>
                </a:prstGeom>
                <a:solidFill>
                  <a:schemeClr val="tx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+mj-lt"/>
                    <a:cs typeface="+mj-lt"/>
                  </a:endParaRPr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4598195" y="2455192"/>
                  <a:ext cx="226288" cy="276101"/>
                </a:xfrm>
                <a:prstGeom prst="rect">
                  <a:avLst/>
                </a:prstGeom>
                <a:solidFill>
                  <a:schemeClr val="tx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+mj-lt"/>
                    <a:cs typeface="+mj-lt"/>
                  </a:endParaRPr>
                </a:p>
              </p:txBody>
            </p:sp>
            <p:pic>
              <p:nvPicPr>
                <p:cNvPr id="81" name="Graphic 80" descr="Garbage with solid fill"/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12046" y="2367396"/>
                  <a:ext cx="398125" cy="39812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82" name="Group 81"/>
            <p:cNvGrpSpPr/>
            <p:nvPr/>
          </p:nvGrpSpPr>
          <p:grpSpPr>
            <a:xfrm>
              <a:off x="7786215" y="1768674"/>
              <a:ext cx="659438" cy="659438"/>
              <a:chOff x="3895402" y="1353239"/>
              <a:chExt cx="914400" cy="914400"/>
            </a:xfrm>
          </p:grpSpPr>
          <p:pic>
            <p:nvPicPr>
              <p:cNvPr id="83" name="Graphic 82" descr="Table with solid fill"/>
              <p:cNvPicPr>
                <a:picLocks noChangeAspect="1"/>
              </p:cNvPicPr>
              <p:nvPr/>
            </p:nvPicPr>
            <p:blipFill>
              <a:blip r:embed="rId1">
                <a:extLst>
                  <a:ext uri="{96DAC541-7B7A-43D3-8B79-37D633B846F1}">
                    <asvg:svgBlip xmlns:asvg="http://schemas.microsoft.com/office/drawing/2016/SVG/main" r:embed="rId2"/>
                  </a:ext>
                </a:extLst>
              </a:blip>
              <a:stretch>
                <a:fillRect/>
              </a:stretch>
            </p:blipFill>
            <p:spPr>
              <a:xfrm>
                <a:off x="3895402" y="1353239"/>
                <a:ext cx="914400" cy="914400"/>
              </a:xfrm>
              <a:prstGeom prst="rect">
                <a:avLst/>
              </a:prstGeom>
            </p:spPr>
          </p:pic>
          <p:sp>
            <p:nvSpPr>
              <p:cNvPr id="84" name="Freeform: Shape 83"/>
              <p:cNvSpPr/>
              <p:nvPr/>
            </p:nvSpPr>
            <p:spPr>
              <a:xfrm>
                <a:off x="3976474" y="1401394"/>
                <a:ext cx="201091" cy="238125"/>
              </a:xfrm>
              <a:custGeom>
                <a:avLst/>
                <a:gdLst>
                  <a:gd name="connsiteX0" fmla="*/ 100546 w 201091"/>
                  <a:gd name="connsiteY0" fmla="*/ 0 h 238125"/>
                  <a:gd name="connsiteX1" fmla="*/ 100546 w 201091"/>
                  <a:gd name="connsiteY1" fmla="*/ 0 h 238125"/>
                  <a:gd name="connsiteX2" fmla="*/ 201092 w 201091"/>
                  <a:gd name="connsiteY2" fmla="*/ 119063 h 238125"/>
                  <a:gd name="connsiteX3" fmla="*/ 201092 w 201091"/>
                  <a:gd name="connsiteY3" fmla="*/ 119063 h 238125"/>
                  <a:gd name="connsiteX4" fmla="*/ 100546 w 201091"/>
                  <a:gd name="connsiteY4" fmla="*/ 238125 h 238125"/>
                  <a:gd name="connsiteX5" fmla="*/ 100546 w 201091"/>
                  <a:gd name="connsiteY5" fmla="*/ 238125 h 238125"/>
                  <a:gd name="connsiteX6" fmla="*/ 0 w 201091"/>
                  <a:gd name="connsiteY6" fmla="*/ 119063 h 238125"/>
                  <a:gd name="connsiteX7" fmla="*/ 0 w 201091"/>
                  <a:gd name="connsiteY7" fmla="*/ 119063 h 238125"/>
                  <a:gd name="connsiteX8" fmla="*/ 100546 w 201091"/>
                  <a:gd name="connsiteY8" fmla="*/ 0 h 238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01091" h="238125">
                    <a:moveTo>
                      <a:pt x="100546" y="0"/>
                    </a:moveTo>
                    <a:lnTo>
                      <a:pt x="100546" y="0"/>
                    </a:lnTo>
                    <a:cubicBezTo>
                      <a:pt x="115388" y="52296"/>
                      <a:pt x="152019" y="95674"/>
                      <a:pt x="201092" y="119063"/>
                    </a:cubicBezTo>
                    <a:lnTo>
                      <a:pt x="201092" y="119063"/>
                    </a:lnTo>
                    <a:cubicBezTo>
                      <a:pt x="152019" y="142451"/>
                      <a:pt x="115388" y="185829"/>
                      <a:pt x="100546" y="238125"/>
                    </a:cubicBezTo>
                    <a:lnTo>
                      <a:pt x="100546" y="238125"/>
                    </a:lnTo>
                    <a:cubicBezTo>
                      <a:pt x="85697" y="185833"/>
                      <a:pt x="49068" y="142457"/>
                      <a:pt x="0" y="119063"/>
                    </a:cubicBezTo>
                    <a:lnTo>
                      <a:pt x="0" y="119063"/>
                    </a:lnTo>
                    <a:cubicBezTo>
                      <a:pt x="49068" y="95668"/>
                      <a:pt x="85697" y="52292"/>
                      <a:pt x="10054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+mj-lt"/>
                  <a:cs typeface="+mj-lt"/>
                </a:endParaRPr>
              </a:p>
            </p:txBody>
          </p:sp>
          <p:sp>
            <p:nvSpPr>
              <p:cNvPr id="85" name="Freeform: Shape 84"/>
              <p:cNvSpPr/>
              <p:nvPr/>
            </p:nvSpPr>
            <p:spPr>
              <a:xfrm>
                <a:off x="4102186" y="1715059"/>
                <a:ext cx="115590" cy="136878"/>
              </a:xfrm>
              <a:custGeom>
                <a:avLst/>
                <a:gdLst>
                  <a:gd name="connsiteX0" fmla="*/ 100546 w 201091"/>
                  <a:gd name="connsiteY0" fmla="*/ 0 h 238125"/>
                  <a:gd name="connsiteX1" fmla="*/ 100546 w 201091"/>
                  <a:gd name="connsiteY1" fmla="*/ 0 h 238125"/>
                  <a:gd name="connsiteX2" fmla="*/ 201092 w 201091"/>
                  <a:gd name="connsiteY2" fmla="*/ 119063 h 238125"/>
                  <a:gd name="connsiteX3" fmla="*/ 201092 w 201091"/>
                  <a:gd name="connsiteY3" fmla="*/ 119063 h 238125"/>
                  <a:gd name="connsiteX4" fmla="*/ 100546 w 201091"/>
                  <a:gd name="connsiteY4" fmla="*/ 238125 h 238125"/>
                  <a:gd name="connsiteX5" fmla="*/ 100546 w 201091"/>
                  <a:gd name="connsiteY5" fmla="*/ 238125 h 238125"/>
                  <a:gd name="connsiteX6" fmla="*/ 0 w 201091"/>
                  <a:gd name="connsiteY6" fmla="*/ 119063 h 238125"/>
                  <a:gd name="connsiteX7" fmla="*/ 0 w 201091"/>
                  <a:gd name="connsiteY7" fmla="*/ 119063 h 238125"/>
                  <a:gd name="connsiteX8" fmla="*/ 100546 w 201091"/>
                  <a:gd name="connsiteY8" fmla="*/ 0 h 238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01091" h="238125">
                    <a:moveTo>
                      <a:pt x="100546" y="0"/>
                    </a:moveTo>
                    <a:lnTo>
                      <a:pt x="100546" y="0"/>
                    </a:lnTo>
                    <a:cubicBezTo>
                      <a:pt x="115388" y="52296"/>
                      <a:pt x="152019" y="95674"/>
                      <a:pt x="201092" y="119063"/>
                    </a:cubicBezTo>
                    <a:lnTo>
                      <a:pt x="201092" y="119063"/>
                    </a:lnTo>
                    <a:cubicBezTo>
                      <a:pt x="152019" y="142451"/>
                      <a:pt x="115388" y="185829"/>
                      <a:pt x="100546" y="238125"/>
                    </a:cubicBezTo>
                    <a:lnTo>
                      <a:pt x="100546" y="238125"/>
                    </a:lnTo>
                    <a:cubicBezTo>
                      <a:pt x="85697" y="185833"/>
                      <a:pt x="49068" y="142457"/>
                      <a:pt x="0" y="119063"/>
                    </a:cubicBezTo>
                    <a:lnTo>
                      <a:pt x="0" y="119063"/>
                    </a:lnTo>
                    <a:cubicBezTo>
                      <a:pt x="49068" y="95668"/>
                      <a:pt x="85697" y="52292"/>
                      <a:pt x="10054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+mj-lt"/>
                  <a:cs typeface="+mj-lt"/>
                </a:endParaRPr>
              </a:p>
            </p:txBody>
          </p:sp>
          <p:sp>
            <p:nvSpPr>
              <p:cNvPr id="86" name="Freeform: Shape 85"/>
              <p:cNvSpPr/>
              <p:nvPr/>
            </p:nvSpPr>
            <p:spPr>
              <a:xfrm>
                <a:off x="4348161" y="1590595"/>
                <a:ext cx="82630" cy="97848"/>
              </a:xfrm>
              <a:custGeom>
                <a:avLst/>
                <a:gdLst>
                  <a:gd name="connsiteX0" fmla="*/ 100546 w 201091"/>
                  <a:gd name="connsiteY0" fmla="*/ 0 h 238125"/>
                  <a:gd name="connsiteX1" fmla="*/ 100546 w 201091"/>
                  <a:gd name="connsiteY1" fmla="*/ 0 h 238125"/>
                  <a:gd name="connsiteX2" fmla="*/ 201092 w 201091"/>
                  <a:gd name="connsiteY2" fmla="*/ 119063 h 238125"/>
                  <a:gd name="connsiteX3" fmla="*/ 201092 w 201091"/>
                  <a:gd name="connsiteY3" fmla="*/ 119063 h 238125"/>
                  <a:gd name="connsiteX4" fmla="*/ 100546 w 201091"/>
                  <a:gd name="connsiteY4" fmla="*/ 238125 h 238125"/>
                  <a:gd name="connsiteX5" fmla="*/ 100546 w 201091"/>
                  <a:gd name="connsiteY5" fmla="*/ 238125 h 238125"/>
                  <a:gd name="connsiteX6" fmla="*/ 0 w 201091"/>
                  <a:gd name="connsiteY6" fmla="*/ 119063 h 238125"/>
                  <a:gd name="connsiteX7" fmla="*/ 0 w 201091"/>
                  <a:gd name="connsiteY7" fmla="*/ 119063 h 238125"/>
                  <a:gd name="connsiteX8" fmla="*/ 100546 w 201091"/>
                  <a:gd name="connsiteY8" fmla="*/ 0 h 238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01091" h="238125">
                    <a:moveTo>
                      <a:pt x="100546" y="0"/>
                    </a:moveTo>
                    <a:lnTo>
                      <a:pt x="100546" y="0"/>
                    </a:lnTo>
                    <a:cubicBezTo>
                      <a:pt x="115388" y="52296"/>
                      <a:pt x="152019" y="95674"/>
                      <a:pt x="201092" y="119063"/>
                    </a:cubicBezTo>
                    <a:lnTo>
                      <a:pt x="201092" y="119063"/>
                    </a:lnTo>
                    <a:cubicBezTo>
                      <a:pt x="152019" y="142451"/>
                      <a:pt x="115388" y="185829"/>
                      <a:pt x="100546" y="238125"/>
                    </a:cubicBezTo>
                    <a:lnTo>
                      <a:pt x="100546" y="238125"/>
                    </a:lnTo>
                    <a:cubicBezTo>
                      <a:pt x="85697" y="185833"/>
                      <a:pt x="49068" y="142457"/>
                      <a:pt x="0" y="119063"/>
                    </a:cubicBezTo>
                    <a:lnTo>
                      <a:pt x="0" y="119063"/>
                    </a:lnTo>
                    <a:cubicBezTo>
                      <a:pt x="49068" y="95668"/>
                      <a:pt x="85697" y="52292"/>
                      <a:pt x="10054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+mj-lt"/>
                  <a:cs typeface="+mj-lt"/>
                </a:endParaRPr>
              </a:p>
            </p:txBody>
          </p:sp>
        </p:grpSp>
        <p:grpSp>
          <p:nvGrpSpPr>
            <p:cNvPr id="2" name="Group 1"/>
            <p:cNvGrpSpPr/>
            <p:nvPr/>
          </p:nvGrpSpPr>
          <p:grpSpPr>
            <a:xfrm>
              <a:off x="5614584" y="1771200"/>
              <a:ext cx="1850565" cy="630494"/>
              <a:chOff x="4969937" y="1555337"/>
              <a:chExt cx="2255690" cy="768522"/>
            </a:xfrm>
          </p:grpSpPr>
          <p:sp>
            <p:nvSpPr>
              <p:cNvPr id="87" name="Rectangle 86"/>
              <p:cNvSpPr/>
              <p:nvPr/>
            </p:nvSpPr>
            <p:spPr>
              <a:xfrm>
                <a:off x="6525318" y="1606476"/>
                <a:ext cx="565812" cy="66920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+mj-lt"/>
                </a:endParaRPr>
              </a:p>
            </p:txBody>
          </p:sp>
          <p:sp>
            <p:nvSpPr>
              <p:cNvPr id="88" name="Rectangle 87"/>
              <p:cNvSpPr/>
              <p:nvPr/>
            </p:nvSpPr>
            <p:spPr>
              <a:xfrm>
                <a:off x="5832109" y="1606476"/>
                <a:ext cx="565812" cy="66920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+mj-lt"/>
                </a:endParaRPr>
              </a:p>
            </p:txBody>
          </p:sp>
          <p:sp>
            <p:nvSpPr>
              <p:cNvPr id="89" name="Rectangle 88"/>
              <p:cNvSpPr/>
              <p:nvPr/>
            </p:nvSpPr>
            <p:spPr>
              <a:xfrm>
                <a:off x="5116682" y="1606476"/>
                <a:ext cx="565812" cy="66920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+mj-lt"/>
                </a:endParaRPr>
              </a:p>
            </p:txBody>
          </p:sp>
          <p:sp>
            <p:nvSpPr>
              <p:cNvPr id="90" name="Rectangle: Rounded Corners 89"/>
              <p:cNvSpPr/>
              <p:nvPr/>
            </p:nvSpPr>
            <p:spPr>
              <a:xfrm>
                <a:off x="4969937" y="1555337"/>
                <a:ext cx="148859" cy="768522"/>
              </a:xfrm>
              <a:prstGeom prst="round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+mj-lt"/>
                </a:endParaRPr>
              </a:p>
            </p:txBody>
          </p:sp>
          <p:sp>
            <p:nvSpPr>
              <p:cNvPr id="91" name="Rectangle: Rounded Corners 90"/>
              <p:cNvSpPr/>
              <p:nvPr/>
            </p:nvSpPr>
            <p:spPr>
              <a:xfrm>
                <a:off x="5682494" y="1577364"/>
                <a:ext cx="148859" cy="724468"/>
              </a:xfrm>
              <a:prstGeom prst="round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+mj-lt"/>
                </a:endParaRPr>
              </a:p>
            </p:txBody>
          </p:sp>
          <p:pic>
            <p:nvPicPr>
              <p:cNvPr id="92" name="Graphic 91" descr="Soap with solid fill"/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5238760" y="1758377"/>
                <a:ext cx="326744" cy="326744"/>
              </a:xfrm>
              <a:prstGeom prst="rect">
                <a:avLst/>
              </a:prstGeom>
            </p:spPr>
          </p:pic>
          <p:sp>
            <p:nvSpPr>
              <p:cNvPr id="93" name="Rectangle: Rounded Corners 92"/>
              <p:cNvSpPr/>
              <p:nvPr/>
            </p:nvSpPr>
            <p:spPr>
              <a:xfrm>
                <a:off x="6383852" y="1577364"/>
                <a:ext cx="148859" cy="724468"/>
              </a:xfrm>
              <a:prstGeom prst="round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+mj-lt"/>
                </a:endParaRPr>
              </a:p>
            </p:txBody>
          </p:sp>
          <p:sp>
            <p:nvSpPr>
              <p:cNvPr id="94" name="Rectangle: Rounded Corners 93"/>
              <p:cNvSpPr/>
              <p:nvPr/>
            </p:nvSpPr>
            <p:spPr>
              <a:xfrm>
                <a:off x="7076768" y="1555337"/>
                <a:ext cx="148859" cy="768522"/>
              </a:xfrm>
              <a:prstGeom prst="round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+mj-lt"/>
                </a:endParaRPr>
              </a:p>
            </p:txBody>
          </p:sp>
          <p:grpSp>
            <p:nvGrpSpPr>
              <p:cNvPr id="95" name="Group 94"/>
              <p:cNvGrpSpPr/>
              <p:nvPr/>
            </p:nvGrpSpPr>
            <p:grpSpPr>
              <a:xfrm>
                <a:off x="6600827" y="1818601"/>
                <a:ext cx="396187" cy="184076"/>
                <a:chOff x="5348288" y="2154359"/>
                <a:chExt cx="1404706" cy="279372"/>
              </a:xfrm>
            </p:grpSpPr>
            <p:cxnSp>
              <p:nvCxnSpPr>
                <p:cNvPr id="96" name="Straight Connector 95"/>
                <p:cNvCxnSpPr/>
                <p:nvPr/>
              </p:nvCxnSpPr>
              <p:spPr>
                <a:xfrm>
                  <a:off x="6057585" y="2154359"/>
                  <a:ext cx="0" cy="278706"/>
                </a:xfrm>
                <a:prstGeom prst="line">
                  <a:avLst/>
                </a:prstGeom>
                <a:ln w="952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Straight Connector 96"/>
                <p:cNvCxnSpPr/>
                <p:nvPr/>
              </p:nvCxnSpPr>
              <p:spPr>
                <a:xfrm>
                  <a:off x="5348288" y="2433137"/>
                  <a:ext cx="1404706" cy="0"/>
                </a:xfrm>
                <a:prstGeom prst="line">
                  <a:avLst/>
                </a:prstGeom>
                <a:ln w="952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Straight Connector 97"/>
                <p:cNvCxnSpPr/>
                <p:nvPr/>
              </p:nvCxnSpPr>
              <p:spPr>
                <a:xfrm>
                  <a:off x="5850453" y="2243310"/>
                  <a:ext cx="0" cy="190421"/>
                </a:xfrm>
                <a:prstGeom prst="line">
                  <a:avLst/>
                </a:prstGeom>
                <a:ln w="952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Straight Connector 98"/>
                <p:cNvCxnSpPr/>
                <p:nvPr/>
              </p:nvCxnSpPr>
              <p:spPr>
                <a:xfrm>
                  <a:off x="6262408" y="2243310"/>
                  <a:ext cx="0" cy="190421"/>
                </a:xfrm>
                <a:prstGeom prst="line">
                  <a:avLst/>
                </a:prstGeom>
                <a:ln w="952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Straight Connector 99"/>
                <p:cNvCxnSpPr/>
                <p:nvPr/>
              </p:nvCxnSpPr>
              <p:spPr>
                <a:xfrm>
                  <a:off x="5648047" y="2339550"/>
                  <a:ext cx="0" cy="94181"/>
                </a:xfrm>
                <a:prstGeom prst="line">
                  <a:avLst/>
                </a:prstGeom>
                <a:ln w="952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Straight Connector 100"/>
                <p:cNvCxnSpPr/>
                <p:nvPr/>
              </p:nvCxnSpPr>
              <p:spPr>
                <a:xfrm>
                  <a:off x="6445765" y="2339550"/>
                  <a:ext cx="0" cy="94181"/>
                </a:xfrm>
                <a:prstGeom prst="line">
                  <a:avLst/>
                </a:prstGeom>
                <a:ln w="952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Straight Connector 101"/>
                <p:cNvCxnSpPr/>
                <p:nvPr/>
              </p:nvCxnSpPr>
              <p:spPr>
                <a:xfrm>
                  <a:off x="5450404" y="2400300"/>
                  <a:ext cx="0" cy="33431"/>
                </a:xfrm>
                <a:prstGeom prst="line">
                  <a:avLst/>
                </a:prstGeom>
                <a:ln w="952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Straight Connector 102"/>
                <p:cNvCxnSpPr/>
                <p:nvPr/>
              </p:nvCxnSpPr>
              <p:spPr>
                <a:xfrm>
                  <a:off x="6602928" y="2400300"/>
                  <a:ext cx="0" cy="33431"/>
                </a:xfrm>
                <a:prstGeom prst="line">
                  <a:avLst/>
                </a:prstGeom>
                <a:ln w="952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Straight Connector 103"/>
                <p:cNvCxnSpPr/>
                <p:nvPr/>
              </p:nvCxnSpPr>
              <p:spPr>
                <a:xfrm>
                  <a:off x="5958506" y="2186379"/>
                  <a:ext cx="0" cy="247352"/>
                </a:xfrm>
                <a:prstGeom prst="line">
                  <a:avLst/>
                </a:prstGeom>
                <a:ln w="952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Straight Connector 104"/>
                <p:cNvCxnSpPr/>
                <p:nvPr/>
              </p:nvCxnSpPr>
              <p:spPr>
                <a:xfrm>
                  <a:off x="6149680" y="2186379"/>
                  <a:ext cx="0" cy="247352"/>
                </a:xfrm>
                <a:prstGeom prst="line">
                  <a:avLst/>
                </a:prstGeom>
                <a:ln w="952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Straight Connector 105"/>
                <p:cNvCxnSpPr/>
                <p:nvPr/>
              </p:nvCxnSpPr>
              <p:spPr>
                <a:xfrm>
                  <a:off x="5750710" y="2310907"/>
                  <a:ext cx="0" cy="122824"/>
                </a:xfrm>
                <a:prstGeom prst="line">
                  <a:avLst/>
                </a:prstGeom>
                <a:ln w="952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Straight Connector 106"/>
                <p:cNvCxnSpPr/>
                <p:nvPr/>
              </p:nvCxnSpPr>
              <p:spPr>
                <a:xfrm>
                  <a:off x="6365787" y="2310907"/>
                  <a:ext cx="0" cy="122824"/>
                </a:xfrm>
                <a:prstGeom prst="line">
                  <a:avLst/>
                </a:prstGeom>
                <a:ln w="952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Straight Connector 107"/>
                <p:cNvCxnSpPr/>
                <p:nvPr/>
              </p:nvCxnSpPr>
              <p:spPr>
                <a:xfrm>
                  <a:off x="5557432" y="2383944"/>
                  <a:ext cx="0" cy="49787"/>
                </a:xfrm>
                <a:prstGeom prst="line">
                  <a:avLst/>
                </a:prstGeom>
                <a:ln w="952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Straight Connector 108"/>
                <p:cNvCxnSpPr/>
                <p:nvPr/>
              </p:nvCxnSpPr>
              <p:spPr>
                <a:xfrm>
                  <a:off x="6521830" y="2383944"/>
                  <a:ext cx="0" cy="49787"/>
                </a:xfrm>
                <a:prstGeom prst="line">
                  <a:avLst/>
                </a:prstGeom>
                <a:ln w="952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0" name="Group 109"/>
              <p:cNvGrpSpPr/>
              <p:nvPr/>
            </p:nvGrpSpPr>
            <p:grpSpPr>
              <a:xfrm>
                <a:off x="5920523" y="1816276"/>
                <a:ext cx="308771" cy="291873"/>
                <a:chOff x="3261730" y="1280884"/>
                <a:chExt cx="308771" cy="291873"/>
              </a:xfrm>
              <a:solidFill>
                <a:schemeClr val="bg1"/>
              </a:solidFill>
            </p:grpSpPr>
            <p:sp>
              <p:nvSpPr>
                <p:cNvPr id="111" name="Parallelogram 110"/>
                <p:cNvSpPr/>
                <p:nvPr/>
              </p:nvSpPr>
              <p:spPr>
                <a:xfrm rot="562947" flipH="1">
                  <a:off x="3261730" y="1285005"/>
                  <a:ext cx="145061" cy="100920"/>
                </a:xfrm>
                <a:prstGeom prst="parallelogram">
                  <a:avLst/>
                </a:prstGeom>
                <a:grpFill/>
                <a:ln w="127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+mj-lt"/>
                    <a:cs typeface="+mj-lt"/>
                  </a:endParaRPr>
                </a:p>
              </p:txBody>
            </p:sp>
            <p:sp>
              <p:nvSpPr>
                <p:cNvPr id="112" name="Hexagon 111"/>
                <p:cNvSpPr/>
                <p:nvPr/>
              </p:nvSpPr>
              <p:spPr>
                <a:xfrm rot="5400000">
                  <a:off x="3330896" y="1428281"/>
                  <a:ext cx="166700" cy="122252"/>
                </a:xfrm>
                <a:prstGeom prst="hexag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+mj-lt"/>
                    <a:cs typeface="+mj-lt"/>
                  </a:endParaRPr>
                </a:p>
              </p:txBody>
            </p:sp>
            <p:sp>
              <p:nvSpPr>
                <p:cNvPr id="113" name="Rectangle 112"/>
                <p:cNvSpPr/>
                <p:nvPr/>
              </p:nvSpPr>
              <p:spPr>
                <a:xfrm>
                  <a:off x="3285042" y="1374846"/>
                  <a:ext cx="37455" cy="130267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+mj-lt"/>
                    <a:cs typeface="+mj-lt"/>
                  </a:endParaRPr>
                </a:p>
              </p:txBody>
            </p:sp>
            <p:sp>
              <p:nvSpPr>
                <p:cNvPr id="114" name="Parallelogram 113"/>
                <p:cNvSpPr/>
                <p:nvPr/>
              </p:nvSpPr>
              <p:spPr>
                <a:xfrm rot="21037053">
                  <a:off x="3424197" y="1294079"/>
                  <a:ext cx="146304" cy="100584"/>
                </a:xfrm>
                <a:prstGeom prst="parallelogram">
                  <a:avLst/>
                </a:prstGeom>
                <a:grpFill/>
                <a:ln w="127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+mj-lt"/>
                    <a:cs typeface="+mj-lt"/>
                  </a:endParaRPr>
                </a:p>
              </p:txBody>
            </p:sp>
            <p:sp>
              <p:nvSpPr>
                <p:cNvPr id="115" name="Rectangle 114"/>
                <p:cNvSpPr/>
                <p:nvPr/>
              </p:nvSpPr>
              <p:spPr>
                <a:xfrm>
                  <a:off x="3504511" y="1374846"/>
                  <a:ext cx="37455" cy="130267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+mj-lt"/>
                    <a:cs typeface="+mj-lt"/>
                  </a:endParaRPr>
                </a:p>
              </p:txBody>
            </p:sp>
            <p:sp>
              <p:nvSpPr>
                <p:cNvPr id="116" name="Rectangle 115"/>
                <p:cNvSpPr/>
                <p:nvPr/>
              </p:nvSpPr>
              <p:spPr>
                <a:xfrm rot="18000000">
                  <a:off x="3313342" y="1466398"/>
                  <a:ext cx="37455" cy="82131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+mj-lt"/>
                    <a:cs typeface="+mj-lt"/>
                  </a:endParaRPr>
                </a:p>
              </p:txBody>
            </p:sp>
            <p:sp>
              <p:nvSpPr>
                <p:cNvPr id="117" name="Rectangle 116"/>
                <p:cNvSpPr/>
                <p:nvPr/>
              </p:nvSpPr>
              <p:spPr>
                <a:xfrm rot="3600000" flipH="1">
                  <a:off x="3478450" y="1466398"/>
                  <a:ext cx="37455" cy="82131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+mj-lt"/>
                    <a:cs typeface="+mj-lt"/>
                  </a:endParaRPr>
                </a:p>
              </p:txBody>
            </p:sp>
            <p:sp>
              <p:nvSpPr>
                <p:cNvPr id="118" name="Rectangle 117"/>
                <p:cNvSpPr/>
                <p:nvPr/>
              </p:nvSpPr>
              <p:spPr>
                <a:xfrm rot="5400000" flipH="1">
                  <a:off x="3382266" y="1341496"/>
                  <a:ext cx="60975" cy="255423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+mj-lt"/>
                    <a:cs typeface="+mj-lt"/>
                  </a:endParaRPr>
                </a:p>
              </p:txBody>
            </p:sp>
            <p:sp>
              <p:nvSpPr>
                <p:cNvPr id="119" name="Rectangle 118"/>
                <p:cNvSpPr/>
                <p:nvPr/>
              </p:nvSpPr>
              <p:spPr>
                <a:xfrm>
                  <a:off x="3383088" y="1345608"/>
                  <a:ext cx="61186" cy="135699"/>
                </a:xfrm>
                <a:prstGeom prst="rect">
                  <a:avLst/>
                </a:prstGeom>
                <a:grpFill/>
                <a:ln w="127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+mj-lt"/>
                    <a:cs typeface="+mj-lt"/>
                  </a:endParaRPr>
                </a:p>
              </p:txBody>
            </p:sp>
            <p:sp>
              <p:nvSpPr>
                <p:cNvPr id="120" name="Diamond 119"/>
                <p:cNvSpPr/>
                <p:nvPr/>
              </p:nvSpPr>
              <p:spPr>
                <a:xfrm>
                  <a:off x="3338763" y="1280884"/>
                  <a:ext cx="152031" cy="76983"/>
                </a:xfrm>
                <a:prstGeom prst="diamond">
                  <a:avLst/>
                </a:prstGeom>
                <a:grpFill/>
                <a:ln w="9525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+mj-lt"/>
                    <a:cs typeface="+mj-lt"/>
                  </a:endParaRPr>
                </a:p>
              </p:txBody>
            </p:sp>
            <p:cxnSp>
              <p:nvCxnSpPr>
                <p:cNvPr id="121" name="Straight Connector 120"/>
                <p:cNvCxnSpPr/>
                <p:nvPr/>
              </p:nvCxnSpPr>
              <p:spPr>
                <a:xfrm flipH="1">
                  <a:off x="3489797" y="1379608"/>
                  <a:ext cx="65716" cy="15429"/>
                </a:xfrm>
                <a:prstGeom prst="line">
                  <a:avLst/>
                </a:prstGeom>
                <a:grpFill/>
                <a:ln w="12700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Connector 121"/>
                <p:cNvCxnSpPr/>
                <p:nvPr/>
              </p:nvCxnSpPr>
              <p:spPr>
                <a:xfrm>
                  <a:off x="3273388" y="1374846"/>
                  <a:ext cx="65716" cy="15429"/>
                </a:xfrm>
                <a:prstGeom prst="line">
                  <a:avLst/>
                </a:prstGeom>
                <a:grpFill/>
                <a:ln w="12700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Connector 122"/>
                <p:cNvCxnSpPr/>
                <p:nvPr/>
              </p:nvCxnSpPr>
              <p:spPr>
                <a:xfrm>
                  <a:off x="3390566" y="1513605"/>
                  <a:ext cx="53707" cy="0"/>
                </a:xfrm>
                <a:prstGeom prst="line">
                  <a:avLst/>
                </a:prstGeom>
                <a:grpFill/>
                <a:ln w="12700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4" name="Diamond 123"/>
                <p:cNvSpPr/>
                <p:nvPr/>
              </p:nvSpPr>
              <p:spPr>
                <a:xfrm>
                  <a:off x="3386118" y="1305368"/>
                  <a:ext cx="57321" cy="28014"/>
                </a:xfrm>
                <a:prstGeom prst="diamond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+mj-lt"/>
                    <a:cs typeface="+mj-lt"/>
                  </a:endParaRPr>
                </a:p>
              </p:txBody>
            </p:sp>
            <p:cxnSp>
              <p:nvCxnSpPr>
                <p:cNvPr id="125" name="Straight Connector 124"/>
                <p:cNvCxnSpPr/>
                <p:nvPr/>
              </p:nvCxnSpPr>
              <p:spPr>
                <a:xfrm>
                  <a:off x="3306083" y="1358720"/>
                  <a:ext cx="49306" cy="10228"/>
                </a:xfrm>
                <a:prstGeom prst="line">
                  <a:avLst/>
                </a:prstGeom>
                <a:grpFill/>
                <a:ln w="12700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Straight Connector 125"/>
                <p:cNvCxnSpPr/>
                <p:nvPr/>
              </p:nvCxnSpPr>
              <p:spPr>
                <a:xfrm>
                  <a:off x="3306083" y="1339696"/>
                  <a:ext cx="49306" cy="10228"/>
                </a:xfrm>
                <a:prstGeom prst="line">
                  <a:avLst/>
                </a:prstGeom>
                <a:grpFill/>
                <a:ln w="12700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>
                <a:xfrm flipH="1">
                  <a:off x="3476177" y="1358720"/>
                  <a:ext cx="49306" cy="10228"/>
                </a:xfrm>
                <a:prstGeom prst="line">
                  <a:avLst/>
                </a:prstGeom>
                <a:grpFill/>
                <a:ln w="12700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>
                <a:xfrm flipH="1">
                  <a:off x="3476177" y="1339696"/>
                  <a:ext cx="49306" cy="10228"/>
                </a:xfrm>
                <a:prstGeom prst="line">
                  <a:avLst/>
                </a:prstGeom>
                <a:grpFill/>
                <a:ln w="12700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>
                <a:xfrm flipV="1">
                  <a:off x="3331488" y="1430836"/>
                  <a:ext cx="0" cy="113379"/>
                </a:xfrm>
                <a:prstGeom prst="line">
                  <a:avLst/>
                </a:prstGeom>
                <a:grpFill/>
                <a:ln w="12700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>
                <a:xfrm flipV="1">
                  <a:off x="3494788" y="1430836"/>
                  <a:ext cx="0" cy="118797"/>
                </a:xfrm>
                <a:prstGeom prst="line">
                  <a:avLst/>
                </a:prstGeom>
                <a:grpFill/>
                <a:ln w="12700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Straight Connector 130"/>
                <p:cNvCxnSpPr/>
                <p:nvPr/>
              </p:nvCxnSpPr>
              <p:spPr>
                <a:xfrm flipV="1">
                  <a:off x="3368419" y="1511255"/>
                  <a:ext cx="26486" cy="41943"/>
                </a:xfrm>
                <a:prstGeom prst="line">
                  <a:avLst/>
                </a:prstGeom>
                <a:grpFill/>
                <a:ln w="12700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" name="Straight Connector 131"/>
                <p:cNvCxnSpPr/>
                <p:nvPr/>
              </p:nvCxnSpPr>
              <p:spPr>
                <a:xfrm flipH="1" flipV="1">
                  <a:off x="3439796" y="1511255"/>
                  <a:ext cx="26486" cy="41943"/>
                </a:xfrm>
                <a:prstGeom prst="line">
                  <a:avLst/>
                </a:prstGeom>
                <a:grpFill/>
                <a:ln w="12700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63" name="Straight Arrow Connector 162"/>
            <p:cNvCxnSpPr/>
            <p:nvPr/>
          </p:nvCxnSpPr>
          <p:spPr>
            <a:xfrm>
              <a:off x="5292511" y="2086447"/>
              <a:ext cx="271261" cy="0"/>
            </a:xfrm>
            <a:prstGeom prst="straightConnector1">
              <a:avLst/>
            </a:prstGeom>
            <a:ln w="19050">
              <a:solidFill>
                <a:schemeClr val="tx2">
                  <a:lumMod val="75000"/>
                </a:schemeClr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Arrow Connector 163"/>
            <p:cNvCxnSpPr/>
            <p:nvPr/>
          </p:nvCxnSpPr>
          <p:spPr>
            <a:xfrm>
              <a:off x="7517042" y="2086447"/>
              <a:ext cx="271261" cy="0"/>
            </a:xfrm>
            <a:prstGeom prst="straightConnector1">
              <a:avLst/>
            </a:prstGeom>
            <a:ln w="19050">
              <a:solidFill>
                <a:schemeClr val="tx2">
                  <a:lumMod val="75000"/>
                </a:schemeClr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Google Shape;898;p88"/>
            <p:cNvSpPr txBox="1"/>
            <p:nvPr/>
          </p:nvSpPr>
          <p:spPr>
            <a:xfrm>
              <a:off x="4679343" y="2380252"/>
              <a:ext cx="577428" cy="1600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4" tIns="9144" rIns="9144" bIns="9144" anchor="t" anchorCtr="0">
              <a:spAutoFit/>
            </a:bodyPr>
            <a:lstStyle/>
            <a:p>
              <a:pPr marR="0" lvl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800" dirty="0">
                  <a:solidFill>
                    <a:schemeClr val="accent6"/>
                  </a:solidFill>
                  <a:latin typeface="+mj-lt"/>
                  <a:ea typeface="Montserrat"/>
                  <a:cs typeface="+mj-lt"/>
                  <a:sym typeface="Montserrat"/>
                </a:rPr>
                <a:t>Dirty Data</a:t>
              </a:r>
              <a:endParaRPr lang="en-US" sz="800" b="1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endParaRPr>
            </a:p>
          </p:txBody>
        </p:sp>
        <p:sp>
          <p:nvSpPr>
            <p:cNvPr id="170" name="Google Shape;898;p88"/>
            <p:cNvSpPr txBox="1"/>
            <p:nvPr/>
          </p:nvSpPr>
          <p:spPr>
            <a:xfrm>
              <a:off x="5619803" y="1643081"/>
              <a:ext cx="577428" cy="1600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4" tIns="9144" rIns="9144" bIns="9144" anchor="t" anchorCtr="0">
              <a:spAutoFit/>
            </a:bodyPr>
            <a:lstStyle/>
            <a:p>
              <a:pPr marR="0" lvl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800" dirty="0">
                  <a:solidFill>
                    <a:schemeClr val="accent6"/>
                  </a:solidFill>
                  <a:latin typeface="+mj-lt"/>
                  <a:ea typeface="Montserrat"/>
                  <a:cs typeface="+mj-lt"/>
                  <a:sym typeface="Montserrat"/>
                </a:rPr>
                <a:t>Clean</a:t>
              </a:r>
              <a:endParaRPr lang="en-US" sz="800" b="1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endParaRPr>
            </a:p>
          </p:txBody>
        </p:sp>
        <p:sp>
          <p:nvSpPr>
            <p:cNvPr id="171" name="Google Shape;898;p88"/>
            <p:cNvSpPr txBox="1"/>
            <p:nvPr/>
          </p:nvSpPr>
          <p:spPr>
            <a:xfrm>
              <a:off x="6229628" y="1643081"/>
              <a:ext cx="577428" cy="1600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4" tIns="9144" rIns="9144" bIns="9144" anchor="t" anchorCtr="0">
              <a:spAutoFit/>
            </a:bodyPr>
            <a:lstStyle/>
            <a:p>
              <a:pPr marR="0" lvl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800" dirty="0">
                  <a:solidFill>
                    <a:schemeClr val="accent6"/>
                  </a:solidFill>
                  <a:latin typeface="+mj-lt"/>
                  <a:ea typeface="Montserrat"/>
                  <a:cs typeface="+mj-lt"/>
                  <a:sym typeface="Montserrat"/>
                </a:rPr>
                <a:t>Transform</a:t>
              </a:r>
              <a:endParaRPr lang="en-US" sz="800" b="1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endParaRPr>
            </a:p>
          </p:txBody>
        </p:sp>
        <p:sp>
          <p:nvSpPr>
            <p:cNvPr id="172" name="Google Shape;898;p88"/>
            <p:cNvSpPr txBox="1"/>
            <p:nvPr/>
          </p:nvSpPr>
          <p:spPr>
            <a:xfrm>
              <a:off x="6863122" y="1643081"/>
              <a:ext cx="577428" cy="1600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4" tIns="9144" rIns="9144" bIns="9144" anchor="t" anchorCtr="0">
              <a:spAutoFit/>
            </a:bodyPr>
            <a:lstStyle/>
            <a:p>
              <a:pPr marR="0" lvl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800" dirty="0">
                  <a:solidFill>
                    <a:schemeClr val="accent6"/>
                  </a:solidFill>
                  <a:latin typeface="+mj-lt"/>
                  <a:ea typeface="Montserrat"/>
                  <a:cs typeface="+mj-lt"/>
                  <a:sym typeface="Montserrat"/>
                </a:rPr>
                <a:t>Normalize</a:t>
              </a:r>
              <a:endParaRPr lang="en-US" sz="8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endParaRPr>
            </a:p>
          </p:txBody>
        </p:sp>
        <p:sp>
          <p:nvSpPr>
            <p:cNvPr id="173" name="Google Shape;898;p88"/>
            <p:cNvSpPr txBox="1"/>
            <p:nvPr/>
          </p:nvSpPr>
          <p:spPr>
            <a:xfrm>
              <a:off x="7786215" y="2321672"/>
              <a:ext cx="682585" cy="1600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4" tIns="9144" rIns="9144" bIns="9144" anchor="t" anchorCtr="0">
              <a:spAutoFit/>
            </a:bodyPr>
            <a:lstStyle/>
            <a:p>
              <a:pPr marR="0" lvl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800" dirty="0">
                  <a:solidFill>
                    <a:schemeClr val="accent6"/>
                  </a:solidFill>
                  <a:latin typeface="+mj-lt"/>
                  <a:ea typeface="Montserrat"/>
                  <a:cs typeface="+mj-lt"/>
                  <a:sym typeface="Montserrat"/>
                </a:rPr>
                <a:t>Clean Data</a:t>
              </a:r>
              <a:endParaRPr lang="en-US" sz="8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endParaRPr>
            </a:p>
          </p:txBody>
        </p:sp>
      </p:grpSp>
      <p:sp>
        <p:nvSpPr>
          <p:cNvPr id="177" name="Google Shape;898;p88"/>
          <p:cNvSpPr txBox="1"/>
          <p:nvPr/>
        </p:nvSpPr>
        <p:spPr>
          <a:xfrm>
            <a:off x="607189" y="882664"/>
            <a:ext cx="5121528" cy="195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Models require very specific data, in a very specific way.</a:t>
            </a:r>
            <a:endParaRPr lang="en-US" sz="10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</p:spTree>
  </p:cSld>
  <p:clrMapOvr>
    <a:masterClrMapping/>
  </p:clrMapOvr>
  <p:transition spd="med">
    <p:fade/>
  </p:transition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93100" y="420575"/>
            <a:ext cx="8181300" cy="502800"/>
          </a:xfrm>
        </p:spPr>
        <p:txBody>
          <a:bodyPr/>
          <a:lstStyle/>
          <a:p>
            <a:r>
              <a:rPr lang="en-US" dirty="0"/>
              <a:t>Data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7331103" y="141172"/>
            <a:ext cx="914400" cy="914400"/>
            <a:chOff x="7331103" y="141172"/>
            <a:chExt cx="914400" cy="914400"/>
          </a:xfrm>
        </p:grpSpPr>
        <p:grpSp>
          <p:nvGrpSpPr>
            <p:cNvPr id="28" name="Group 27"/>
            <p:cNvGrpSpPr/>
            <p:nvPr/>
          </p:nvGrpSpPr>
          <p:grpSpPr>
            <a:xfrm>
              <a:off x="7331103" y="141172"/>
              <a:ext cx="914400" cy="914400"/>
              <a:chOff x="2941984" y="2188023"/>
              <a:chExt cx="1695840" cy="1816343"/>
            </a:xfrm>
          </p:grpSpPr>
          <p:grpSp>
            <p:nvGrpSpPr>
              <p:cNvPr id="29" name="Group 28"/>
              <p:cNvGrpSpPr/>
              <p:nvPr/>
            </p:nvGrpSpPr>
            <p:grpSpPr>
              <a:xfrm>
                <a:off x="3744185" y="3138427"/>
                <a:ext cx="58419" cy="768220"/>
                <a:chOff x="1190898" y="3138427"/>
                <a:chExt cx="58419" cy="768220"/>
              </a:xfrm>
            </p:grpSpPr>
            <p:cxnSp>
              <p:nvCxnSpPr>
                <p:cNvPr id="44" name="Connector: Curved 43"/>
                <p:cNvCxnSpPr>
                  <a:stCxn id="34" idx="1"/>
                  <a:endCxn id="35" idx="1"/>
                </p:cNvCxnSpPr>
                <p:nvPr/>
              </p:nvCxnSpPr>
              <p:spPr>
                <a:xfrm rot="10800000">
                  <a:off x="1190898" y="3138427"/>
                  <a:ext cx="12700" cy="768220"/>
                </a:xfrm>
                <a:prstGeom prst="curvedConnector3">
                  <a:avLst>
                    <a:gd name="adj1" fmla="val 2950000"/>
                  </a:avLst>
                </a:prstGeom>
                <a:ln w="19050">
                  <a:solidFill>
                    <a:schemeClr val="accent5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Connector: Curved 44"/>
                <p:cNvCxnSpPr>
                  <a:stCxn id="35" idx="3"/>
                  <a:endCxn id="34" idx="3"/>
                </p:cNvCxnSpPr>
                <p:nvPr/>
              </p:nvCxnSpPr>
              <p:spPr>
                <a:xfrm>
                  <a:off x="1236617" y="3138427"/>
                  <a:ext cx="12700" cy="768220"/>
                </a:xfrm>
                <a:prstGeom prst="curvedConnector3">
                  <a:avLst>
                    <a:gd name="adj1" fmla="val 3000000"/>
                  </a:avLst>
                </a:prstGeom>
                <a:ln w="19050">
                  <a:solidFill>
                    <a:schemeClr val="accent5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0" name="Group 29"/>
              <p:cNvGrpSpPr/>
              <p:nvPr/>
            </p:nvGrpSpPr>
            <p:grpSpPr>
              <a:xfrm>
                <a:off x="3744185" y="2188023"/>
                <a:ext cx="58419" cy="1816343"/>
                <a:chOff x="7482841" y="2111311"/>
                <a:chExt cx="58419" cy="1816343"/>
              </a:xfrm>
            </p:grpSpPr>
            <p:cxnSp>
              <p:nvCxnSpPr>
                <p:cNvPr id="40" name="Connector: Curved 39"/>
                <p:cNvCxnSpPr>
                  <a:stCxn id="42" idx="1"/>
                  <a:endCxn id="43" idx="1"/>
                </p:cNvCxnSpPr>
                <p:nvPr/>
              </p:nvCxnSpPr>
              <p:spPr>
                <a:xfrm rot="10800000">
                  <a:off x="7482841" y="2209031"/>
                  <a:ext cx="12700" cy="1620905"/>
                </a:xfrm>
                <a:prstGeom prst="curvedConnector3">
                  <a:avLst>
                    <a:gd name="adj1" fmla="val 5850000"/>
                  </a:avLst>
                </a:prstGeom>
                <a:ln w="19050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nector: Curved 40"/>
                <p:cNvCxnSpPr>
                  <a:stCxn id="43" idx="3"/>
                  <a:endCxn id="42" idx="3"/>
                </p:cNvCxnSpPr>
                <p:nvPr/>
              </p:nvCxnSpPr>
              <p:spPr>
                <a:xfrm>
                  <a:off x="7528560" y="2209030"/>
                  <a:ext cx="12700" cy="1620905"/>
                </a:xfrm>
                <a:prstGeom prst="curvedConnector3">
                  <a:avLst>
                    <a:gd name="adj1" fmla="val 6300000"/>
                  </a:avLst>
                </a:prstGeom>
                <a:ln w="19050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2" name="Google Shape;898;p88"/>
                <p:cNvSpPr txBox="1"/>
                <p:nvPr/>
              </p:nvSpPr>
              <p:spPr>
                <a:xfrm>
                  <a:off x="7482841" y="3732216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  <p:sp>
              <p:nvSpPr>
                <p:cNvPr id="43" name="Google Shape;898;p88"/>
                <p:cNvSpPr txBox="1"/>
                <p:nvPr/>
              </p:nvSpPr>
              <p:spPr>
                <a:xfrm>
                  <a:off x="7482841" y="2111311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</p:grpSp>
          <p:sp>
            <p:nvSpPr>
              <p:cNvPr id="31" name="Oval 30"/>
              <p:cNvSpPr/>
              <p:nvPr/>
            </p:nvSpPr>
            <p:spPr>
              <a:xfrm>
                <a:off x="2941984" y="2188023"/>
                <a:ext cx="1695840" cy="1807446"/>
              </a:xfrm>
              <a:prstGeom prst="ellipse">
                <a:avLst/>
              </a:prstGeom>
              <a:solidFill>
                <a:schemeClr val="bg1">
                  <a:alpha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+mj-lt"/>
                </a:endParaRPr>
              </a:p>
            </p:txBody>
          </p:sp>
          <p:grpSp>
            <p:nvGrpSpPr>
              <p:cNvPr id="32" name="Group 31"/>
              <p:cNvGrpSpPr/>
              <p:nvPr/>
            </p:nvGrpSpPr>
            <p:grpSpPr>
              <a:xfrm>
                <a:off x="3744185" y="2692608"/>
                <a:ext cx="58419" cy="1311758"/>
                <a:chOff x="5889186" y="1248788"/>
                <a:chExt cx="58419" cy="1311758"/>
              </a:xfrm>
            </p:grpSpPr>
            <p:cxnSp>
              <p:nvCxnSpPr>
                <p:cNvPr id="36" name="Connector: Curved 35"/>
                <p:cNvCxnSpPr>
                  <a:stCxn id="38" idx="1"/>
                  <a:endCxn id="39" idx="1"/>
                </p:cNvCxnSpPr>
                <p:nvPr/>
              </p:nvCxnSpPr>
              <p:spPr>
                <a:xfrm rot="10800000">
                  <a:off x="5889186" y="1346507"/>
                  <a:ext cx="12700" cy="1116320"/>
                </a:xfrm>
                <a:prstGeom prst="curvedConnector3">
                  <a:avLst>
                    <a:gd name="adj1" fmla="val 4300000"/>
                  </a:avLst>
                </a:prstGeom>
                <a:ln w="19050">
                  <a:solidFill>
                    <a:schemeClr val="accent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Connector: Curved 36"/>
                <p:cNvCxnSpPr>
                  <a:stCxn id="39" idx="3"/>
                  <a:endCxn id="38" idx="3"/>
                </p:cNvCxnSpPr>
                <p:nvPr/>
              </p:nvCxnSpPr>
              <p:spPr>
                <a:xfrm>
                  <a:off x="5934905" y="1346507"/>
                  <a:ext cx="12700" cy="1116320"/>
                </a:xfrm>
                <a:prstGeom prst="curvedConnector3">
                  <a:avLst>
                    <a:gd name="adj1" fmla="val 4300000"/>
                  </a:avLst>
                </a:prstGeom>
                <a:ln w="19050">
                  <a:solidFill>
                    <a:schemeClr val="accent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8" name="Google Shape;898;p88"/>
                <p:cNvSpPr txBox="1"/>
                <p:nvPr/>
              </p:nvSpPr>
              <p:spPr>
                <a:xfrm>
                  <a:off x="5889186" y="2365108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  <p:sp>
              <p:nvSpPr>
                <p:cNvPr id="39" name="Google Shape;898;p88"/>
                <p:cNvSpPr txBox="1"/>
                <p:nvPr/>
              </p:nvSpPr>
              <p:spPr>
                <a:xfrm>
                  <a:off x="5889186" y="1248788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</p:grpSp>
          <p:grpSp>
            <p:nvGrpSpPr>
              <p:cNvPr id="33" name="Group 32"/>
              <p:cNvGrpSpPr/>
              <p:nvPr/>
            </p:nvGrpSpPr>
            <p:grpSpPr>
              <a:xfrm>
                <a:off x="3744185" y="3040708"/>
                <a:ext cx="45719" cy="963658"/>
                <a:chOff x="5501641" y="2963996"/>
                <a:chExt cx="45719" cy="963658"/>
              </a:xfrm>
            </p:grpSpPr>
            <p:sp>
              <p:nvSpPr>
                <p:cNvPr id="34" name="Google Shape;898;p88"/>
                <p:cNvSpPr txBox="1"/>
                <p:nvPr/>
              </p:nvSpPr>
              <p:spPr>
                <a:xfrm>
                  <a:off x="5501641" y="3732216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  <p:sp>
              <p:nvSpPr>
                <p:cNvPr id="35" name="Google Shape;898;p88"/>
                <p:cNvSpPr txBox="1"/>
                <p:nvPr/>
              </p:nvSpPr>
              <p:spPr>
                <a:xfrm>
                  <a:off x="5501641" y="2963996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</p:grpSp>
        </p:grpSp>
        <p:sp>
          <p:nvSpPr>
            <p:cNvPr id="46" name="Google Shape;898;p88"/>
            <p:cNvSpPr txBox="1"/>
            <p:nvPr/>
          </p:nvSpPr>
          <p:spPr>
            <a:xfrm>
              <a:off x="7436418" y="497552"/>
              <a:ext cx="668161" cy="1069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4" tIns="9144" rIns="9144" bIns="9144" anchor="t" anchorCtr="0">
              <a:spAutoFit/>
            </a:bodyPr>
            <a:lstStyle/>
            <a:p>
              <a:pPr marR="0" lvl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500" b="1" dirty="0">
                  <a:solidFill>
                    <a:schemeClr val="accent1"/>
                  </a:solidFill>
                  <a:latin typeface="+mj-lt"/>
                  <a:ea typeface="Montserrat"/>
                  <a:cs typeface="+mj-lt"/>
                  <a:sym typeface="Montserrat"/>
                </a:rPr>
                <a:t>Serve</a:t>
              </a:r>
              <a:endParaRPr lang="en-US" sz="500" b="1" dirty="0">
                <a:solidFill>
                  <a:schemeClr val="accent1"/>
                </a:solidFill>
                <a:latin typeface="+mj-lt"/>
                <a:ea typeface="Montserrat"/>
                <a:cs typeface="+mj-lt"/>
                <a:sym typeface="Montserrat"/>
              </a:endParaRPr>
            </a:p>
          </p:txBody>
        </p:sp>
      </p:grpSp>
      <p:sp>
        <p:nvSpPr>
          <p:cNvPr id="48" name="Google Shape;898;p88"/>
          <p:cNvSpPr txBox="1"/>
          <p:nvPr/>
        </p:nvSpPr>
        <p:spPr>
          <a:xfrm>
            <a:off x="610097" y="1818989"/>
            <a:ext cx="2173661" cy="1080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In order to get to this clean data that a model can use, </a:t>
            </a:r>
            <a:r>
              <a:rPr lang="en-US" sz="1000" b="1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data preprocessing pipelines </a:t>
            </a: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have to be created. They should be able to take raw data, </a:t>
            </a:r>
            <a:r>
              <a:rPr lang="en-US" sz="1000" b="1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clean</a:t>
            </a: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 it, </a:t>
            </a:r>
            <a:r>
              <a:rPr lang="en-US" sz="1000" b="1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transform</a:t>
            </a: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 it, and </a:t>
            </a:r>
            <a:r>
              <a:rPr lang="en-US" sz="1000" b="1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normalize</a:t>
            </a: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 it. </a:t>
            </a:r>
            <a:endParaRPr lang="en-US" sz="10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081689" y="1612311"/>
            <a:ext cx="5591108" cy="1293429"/>
            <a:chOff x="4590407" y="1643081"/>
            <a:chExt cx="3878393" cy="897215"/>
          </a:xfrm>
        </p:grpSpPr>
        <p:grpSp>
          <p:nvGrpSpPr>
            <p:cNvPr id="49" name="Group 48"/>
            <p:cNvGrpSpPr/>
            <p:nvPr/>
          </p:nvGrpSpPr>
          <p:grpSpPr>
            <a:xfrm>
              <a:off x="4590407" y="1738225"/>
              <a:ext cx="674812" cy="689887"/>
              <a:chOff x="4054846" y="1382929"/>
              <a:chExt cx="935718" cy="956621"/>
            </a:xfrm>
          </p:grpSpPr>
          <p:pic>
            <p:nvPicPr>
              <p:cNvPr id="63" name="Graphic 62" descr="Table with solid fill"/>
              <p:cNvPicPr>
                <a:picLocks noChangeAspect="1"/>
              </p:cNvPicPr>
              <p:nvPr/>
            </p:nvPicPr>
            <p:blipFill>
              <a:blip r:embed="rId1">
                <a:extLst>
                  <a:ext uri="{96DAC541-7B7A-43D3-8B79-37D633B846F1}">
                    <asvg:svgBlip xmlns:asvg="http://schemas.microsoft.com/office/drawing/2016/SVG/main" r:embed="rId2"/>
                  </a:ext>
                </a:extLst>
              </a:blip>
              <a:stretch>
                <a:fillRect/>
              </a:stretch>
            </p:blipFill>
            <p:spPr>
              <a:xfrm>
                <a:off x="4054846" y="1425150"/>
                <a:ext cx="914400" cy="914400"/>
              </a:xfrm>
              <a:prstGeom prst="rect">
                <a:avLst/>
              </a:prstGeom>
            </p:spPr>
          </p:pic>
          <p:sp>
            <p:nvSpPr>
              <p:cNvPr id="64" name="Freeform: Shape 63"/>
              <p:cNvSpPr/>
              <p:nvPr/>
            </p:nvSpPr>
            <p:spPr>
              <a:xfrm>
                <a:off x="4193241" y="1459651"/>
                <a:ext cx="46065" cy="153442"/>
              </a:xfrm>
              <a:custGeom>
                <a:avLst/>
                <a:gdLst>
                  <a:gd name="connsiteX0" fmla="*/ 16432 w 46065"/>
                  <a:gd name="connsiteY0" fmla="*/ 137309 h 153442"/>
                  <a:gd name="connsiteX1" fmla="*/ 15857 w 46065"/>
                  <a:gd name="connsiteY1" fmla="*/ 149945 h 153442"/>
                  <a:gd name="connsiteX2" fmla="*/ 16432 w 46065"/>
                  <a:gd name="connsiteY2" fmla="*/ 150520 h 153442"/>
                  <a:gd name="connsiteX3" fmla="*/ 29026 w 46065"/>
                  <a:gd name="connsiteY3" fmla="*/ 151128 h 153442"/>
                  <a:gd name="connsiteX4" fmla="*/ 29634 w 46065"/>
                  <a:gd name="connsiteY4" fmla="*/ 150520 h 153442"/>
                  <a:gd name="connsiteX5" fmla="*/ 29634 w 46065"/>
                  <a:gd name="connsiteY5" fmla="*/ 69663 h 153442"/>
                  <a:gd name="connsiteX6" fmla="*/ 18280 w 46065"/>
                  <a:gd name="connsiteY6" fmla="*/ 41754 h 153442"/>
                  <a:gd name="connsiteX7" fmla="*/ 29634 w 46065"/>
                  <a:gd name="connsiteY7" fmla="*/ 16180 h 153442"/>
                  <a:gd name="connsiteX8" fmla="*/ 30099 w 46065"/>
                  <a:gd name="connsiteY8" fmla="*/ 2973 h 153442"/>
                  <a:gd name="connsiteX9" fmla="*/ 16893 w 46065"/>
                  <a:gd name="connsiteY9" fmla="*/ 2508 h 153442"/>
                  <a:gd name="connsiteX10" fmla="*/ 16432 w 46065"/>
                  <a:gd name="connsiteY10" fmla="*/ 2969 h 153442"/>
                  <a:gd name="connsiteX11" fmla="*/ 16432 w 46065"/>
                  <a:gd name="connsiteY11" fmla="*/ 83826 h 153442"/>
                  <a:gd name="connsiteX12" fmla="*/ 16432 w 46065"/>
                  <a:gd name="connsiteY12" fmla="*/ 137309 h 1534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46065" h="153442">
                    <a:moveTo>
                      <a:pt x="16432" y="137309"/>
                    </a:moveTo>
                    <a:cubicBezTo>
                      <a:pt x="12784" y="140639"/>
                      <a:pt x="12526" y="146297"/>
                      <a:pt x="15857" y="149945"/>
                    </a:cubicBezTo>
                    <a:cubicBezTo>
                      <a:pt x="16040" y="150145"/>
                      <a:pt x="16232" y="150337"/>
                      <a:pt x="16432" y="150520"/>
                    </a:cubicBezTo>
                    <a:cubicBezTo>
                      <a:pt x="19742" y="154166"/>
                      <a:pt x="25380" y="154438"/>
                      <a:pt x="29026" y="151128"/>
                    </a:cubicBezTo>
                    <a:cubicBezTo>
                      <a:pt x="29238" y="150936"/>
                      <a:pt x="29441" y="150733"/>
                      <a:pt x="29634" y="150520"/>
                    </a:cubicBezTo>
                    <a:cubicBezTo>
                      <a:pt x="51543" y="128020"/>
                      <a:pt x="51543" y="92163"/>
                      <a:pt x="29634" y="69663"/>
                    </a:cubicBezTo>
                    <a:cubicBezTo>
                      <a:pt x="22218" y="62286"/>
                      <a:pt x="18120" y="52213"/>
                      <a:pt x="18280" y="41754"/>
                    </a:cubicBezTo>
                    <a:cubicBezTo>
                      <a:pt x="18408" y="32036"/>
                      <a:pt x="22511" y="22793"/>
                      <a:pt x="29634" y="16180"/>
                    </a:cubicBezTo>
                    <a:cubicBezTo>
                      <a:pt x="33409" y="12661"/>
                      <a:pt x="33617" y="6749"/>
                      <a:pt x="30099" y="2973"/>
                    </a:cubicBezTo>
                    <a:cubicBezTo>
                      <a:pt x="26581" y="-801"/>
                      <a:pt x="20668" y="-1010"/>
                      <a:pt x="16893" y="2508"/>
                    </a:cubicBezTo>
                    <a:cubicBezTo>
                      <a:pt x="16734" y="2656"/>
                      <a:pt x="16581" y="2810"/>
                      <a:pt x="16432" y="2969"/>
                    </a:cubicBezTo>
                    <a:cubicBezTo>
                      <a:pt x="-5477" y="25469"/>
                      <a:pt x="-5477" y="61326"/>
                      <a:pt x="16432" y="83826"/>
                    </a:cubicBezTo>
                    <a:cubicBezTo>
                      <a:pt x="30607" y="98836"/>
                      <a:pt x="30607" y="122300"/>
                      <a:pt x="16432" y="137309"/>
                    </a:cubicBezTo>
                    <a:close/>
                  </a:path>
                </a:pathLst>
              </a:custGeom>
              <a:solidFill>
                <a:srgbClr val="196F3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+mj-lt"/>
                  <a:cs typeface="+mj-lt"/>
                </a:endParaRPr>
              </a:p>
            </p:txBody>
          </p:sp>
          <p:sp>
            <p:nvSpPr>
              <p:cNvPr id="65" name="Freeform: Shape 64"/>
              <p:cNvSpPr/>
              <p:nvPr/>
            </p:nvSpPr>
            <p:spPr>
              <a:xfrm>
                <a:off x="4290053" y="1402501"/>
                <a:ext cx="46065" cy="153443"/>
              </a:xfrm>
              <a:custGeom>
                <a:avLst/>
                <a:gdLst>
                  <a:gd name="connsiteX0" fmla="*/ 16432 w 46065"/>
                  <a:gd name="connsiteY0" fmla="*/ 137309 h 153443"/>
                  <a:gd name="connsiteX1" fmla="*/ 15857 w 46065"/>
                  <a:gd name="connsiteY1" fmla="*/ 149945 h 153443"/>
                  <a:gd name="connsiteX2" fmla="*/ 16432 w 46065"/>
                  <a:gd name="connsiteY2" fmla="*/ 150521 h 153443"/>
                  <a:gd name="connsiteX3" fmla="*/ 29026 w 46065"/>
                  <a:gd name="connsiteY3" fmla="*/ 151128 h 153443"/>
                  <a:gd name="connsiteX4" fmla="*/ 29634 w 46065"/>
                  <a:gd name="connsiteY4" fmla="*/ 150521 h 153443"/>
                  <a:gd name="connsiteX5" fmla="*/ 29634 w 46065"/>
                  <a:gd name="connsiteY5" fmla="*/ 69663 h 153443"/>
                  <a:gd name="connsiteX6" fmla="*/ 18280 w 46065"/>
                  <a:gd name="connsiteY6" fmla="*/ 41755 h 153443"/>
                  <a:gd name="connsiteX7" fmla="*/ 29634 w 46065"/>
                  <a:gd name="connsiteY7" fmla="*/ 16180 h 153443"/>
                  <a:gd name="connsiteX8" fmla="*/ 30099 w 46065"/>
                  <a:gd name="connsiteY8" fmla="*/ 2974 h 153443"/>
                  <a:gd name="connsiteX9" fmla="*/ 16893 w 46065"/>
                  <a:gd name="connsiteY9" fmla="*/ 2508 h 153443"/>
                  <a:gd name="connsiteX10" fmla="*/ 16432 w 46065"/>
                  <a:gd name="connsiteY10" fmla="*/ 2969 h 153443"/>
                  <a:gd name="connsiteX11" fmla="*/ 16432 w 46065"/>
                  <a:gd name="connsiteY11" fmla="*/ 83827 h 153443"/>
                  <a:gd name="connsiteX12" fmla="*/ 16432 w 46065"/>
                  <a:gd name="connsiteY12" fmla="*/ 137309 h 1534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46065" h="153443">
                    <a:moveTo>
                      <a:pt x="16432" y="137309"/>
                    </a:moveTo>
                    <a:cubicBezTo>
                      <a:pt x="12784" y="140639"/>
                      <a:pt x="12526" y="146297"/>
                      <a:pt x="15857" y="149945"/>
                    </a:cubicBezTo>
                    <a:cubicBezTo>
                      <a:pt x="16040" y="150145"/>
                      <a:pt x="16232" y="150338"/>
                      <a:pt x="16432" y="150521"/>
                    </a:cubicBezTo>
                    <a:cubicBezTo>
                      <a:pt x="19742" y="154166"/>
                      <a:pt x="25380" y="154438"/>
                      <a:pt x="29026" y="151128"/>
                    </a:cubicBezTo>
                    <a:cubicBezTo>
                      <a:pt x="29238" y="150936"/>
                      <a:pt x="29441" y="150733"/>
                      <a:pt x="29634" y="150521"/>
                    </a:cubicBezTo>
                    <a:cubicBezTo>
                      <a:pt x="51543" y="128021"/>
                      <a:pt x="51543" y="92163"/>
                      <a:pt x="29634" y="69663"/>
                    </a:cubicBezTo>
                    <a:cubicBezTo>
                      <a:pt x="22218" y="62287"/>
                      <a:pt x="18120" y="52213"/>
                      <a:pt x="18280" y="41755"/>
                    </a:cubicBezTo>
                    <a:cubicBezTo>
                      <a:pt x="18408" y="32035"/>
                      <a:pt x="22511" y="22793"/>
                      <a:pt x="29634" y="16180"/>
                    </a:cubicBezTo>
                    <a:cubicBezTo>
                      <a:pt x="33409" y="12661"/>
                      <a:pt x="33617" y="6749"/>
                      <a:pt x="30099" y="2974"/>
                    </a:cubicBezTo>
                    <a:cubicBezTo>
                      <a:pt x="26581" y="-802"/>
                      <a:pt x="20668" y="-1010"/>
                      <a:pt x="16893" y="2508"/>
                    </a:cubicBezTo>
                    <a:cubicBezTo>
                      <a:pt x="16734" y="2656"/>
                      <a:pt x="16581" y="2810"/>
                      <a:pt x="16432" y="2969"/>
                    </a:cubicBezTo>
                    <a:cubicBezTo>
                      <a:pt x="-5477" y="25469"/>
                      <a:pt x="-5477" y="61327"/>
                      <a:pt x="16432" y="83827"/>
                    </a:cubicBezTo>
                    <a:cubicBezTo>
                      <a:pt x="30612" y="98834"/>
                      <a:pt x="30612" y="122302"/>
                      <a:pt x="16432" y="137309"/>
                    </a:cubicBezTo>
                    <a:close/>
                  </a:path>
                </a:pathLst>
              </a:custGeom>
              <a:solidFill>
                <a:srgbClr val="196F3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+mj-lt"/>
                  <a:cs typeface="+mj-lt"/>
                </a:endParaRPr>
              </a:p>
            </p:txBody>
          </p:sp>
          <p:sp>
            <p:nvSpPr>
              <p:cNvPr id="66" name="Freeform: Shape 65"/>
              <p:cNvSpPr/>
              <p:nvPr/>
            </p:nvSpPr>
            <p:spPr>
              <a:xfrm>
                <a:off x="4393266" y="1459651"/>
                <a:ext cx="46065" cy="153442"/>
              </a:xfrm>
              <a:custGeom>
                <a:avLst/>
                <a:gdLst>
                  <a:gd name="connsiteX0" fmla="*/ 16432 w 46065"/>
                  <a:gd name="connsiteY0" fmla="*/ 137309 h 153442"/>
                  <a:gd name="connsiteX1" fmla="*/ 15857 w 46065"/>
                  <a:gd name="connsiteY1" fmla="*/ 149945 h 153442"/>
                  <a:gd name="connsiteX2" fmla="*/ 16432 w 46065"/>
                  <a:gd name="connsiteY2" fmla="*/ 150520 h 153442"/>
                  <a:gd name="connsiteX3" fmla="*/ 29026 w 46065"/>
                  <a:gd name="connsiteY3" fmla="*/ 151128 h 153442"/>
                  <a:gd name="connsiteX4" fmla="*/ 29634 w 46065"/>
                  <a:gd name="connsiteY4" fmla="*/ 150520 h 153442"/>
                  <a:gd name="connsiteX5" fmla="*/ 29634 w 46065"/>
                  <a:gd name="connsiteY5" fmla="*/ 69663 h 153442"/>
                  <a:gd name="connsiteX6" fmla="*/ 18280 w 46065"/>
                  <a:gd name="connsiteY6" fmla="*/ 41754 h 153442"/>
                  <a:gd name="connsiteX7" fmla="*/ 29634 w 46065"/>
                  <a:gd name="connsiteY7" fmla="*/ 16180 h 153442"/>
                  <a:gd name="connsiteX8" fmla="*/ 30099 w 46065"/>
                  <a:gd name="connsiteY8" fmla="*/ 2973 h 153442"/>
                  <a:gd name="connsiteX9" fmla="*/ 16893 w 46065"/>
                  <a:gd name="connsiteY9" fmla="*/ 2508 h 153442"/>
                  <a:gd name="connsiteX10" fmla="*/ 16432 w 46065"/>
                  <a:gd name="connsiteY10" fmla="*/ 2969 h 153442"/>
                  <a:gd name="connsiteX11" fmla="*/ 16432 w 46065"/>
                  <a:gd name="connsiteY11" fmla="*/ 83826 h 153442"/>
                  <a:gd name="connsiteX12" fmla="*/ 16432 w 46065"/>
                  <a:gd name="connsiteY12" fmla="*/ 137309 h 1534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46065" h="153442">
                    <a:moveTo>
                      <a:pt x="16432" y="137309"/>
                    </a:moveTo>
                    <a:cubicBezTo>
                      <a:pt x="12784" y="140639"/>
                      <a:pt x="12526" y="146297"/>
                      <a:pt x="15857" y="149945"/>
                    </a:cubicBezTo>
                    <a:cubicBezTo>
                      <a:pt x="16040" y="150145"/>
                      <a:pt x="16231" y="150337"/>
                      <a:pt x="16432" y="150520"/>
                    </a:cubicBezTo>
                    <a:cubicBezTo>
                      <a:pt x="19742" y="154166"/>
                      <a:pt x="25380" y="154438"/>
                      <a:pt x="29026" y="151128"/>
                    </a:cubicBezTo>
                    <a:cubicBezTo>
                      <a:pt x="29238" y="150936"/>
                      <a:pt x="29441" y="150733"/>
                      <a:pt x="29634" y="150520"/>
                    </a:cubicBezTo>
                    <a:cubicBezTo>
                      <a:pt x="51543" y="128020"/>
                      <a:pt x="51543" y="92163"/>
                      <a:pt x="29634" y="69663"/>
                    </a:cubicBezTo>
                    <a:cubicBezTo>
                      <a:pt x="22218" y="62286"/>
                      <a:pt x="18120" y="52213"/>
                      <a:pt x="18280" y="41754"/>
                    </a:cubicBezTo>
                    <a:cubicBezTo>
                      <a:pt x="18408" y="32036"/>
                      <a:pt x="22511" y="22793"/>
                      <a:pt x="29634" y="16180"/>
                    </a:cubicBezTo>
                    <a:cubicBezTo>
                      <a:pt x="33409" y="12661"/>
                      <a:pt x="33617" y="6749"/>
                      <a:pt x="30099" y="2973"/>
                    </a:cubicBezTo>
                    <a:cubicBezTo>
                      <a:pt x="26581" y="-801"/>
                      <a:pt x="20668" y="-1010"/>
                      <a:pt x="16893" y="2508"/>
                    </a:cubicBezTo>
                    <a:cubicBezTo>
                      <a:pt x="16734" y="2656"/>
                      <a:pt x="16581" y="2810"/>
                      <a:pt x="16432" y="2969"/>
                    </a:cubicBezTo>
                    <a:cubicBezTo>
                      <a:pt x="-5477" y="25469"/>
                      <a:pt x="-5477" y="61326"/>
                      <a:pt x="16432" y="83826"/>
                    </a:cubicBezTo>
                    <a:cubicBezTo>
                      <a:pt x="30607" y="98836"/>
                      <a:pt x="30607" y="122300"/>
                      <a:pt x="16432" y="137309"/>
                    </a:cubicBezTo>
                    <a:close/>
                  </a:path>
                </a:pathLst>
              </a:custGeom>
              <a:solidFill>
                <a:srgbClr val="196F3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+mj-lt"/>
                  <a:cs typeface="+mj-lt"/>
                </a:endParaRPr>
              </a:p>
            </p:txBody>
          </p:sp>
          <p:sp>
            <p:nvSpPr>
              <p:cNvPr id="67" name="Freeform: Shape 66"/>
              <p:cNvSpPr/>
              <p:nvPr/>
            </p:nvSpPr>
            <p:spPr>
              <a:xfrm>
                <a:off x="4508697" y="1440079"/>
                <a:ext cx="46065" cy="153442"/>
              </a:xfrm>
              <a:custGeom>
                <a:avLst/>
                <a:gdLst>
                  <a:gd name="connsiteX0" fmla="*/ 16432 w 46065"/>
                  <a:gd name="connsiteY0" fmla="*/ 137309 h 153442"/>
                  <a:gd name="connsiteX1" fmla="*/ 15857 w 46065"/>
                  <a:gd name="connsiteY1" fmla="*/ 149945 h 153442"/>
                  <a:gd name="connsiteX2" fmla="*/ 16432 w 46065"/>
                  <a:gd name="connsiteY2" fmla="*/ 150520 h 153442"/>
                  <a:gd name="connsiteX3" fmla="*/ 29026 w 46065"/>
                  <a:gd name="connsiteY3" fmla="*/ 151128 h 153442"/>
                  <a:gd name="connsiteX4" fmla="*/ 29634 w 46065"/>
                  <a:gd name="connsiteY4" fmla="*/ 150520 h 153442"/>
                  <a:gd name="connsiteX5" fmla="*/ 29634 w 46065"/>
                  <a:gd name="connsiteY5" fmla="*/ 69663 h 153442"/>
                  <a:gd name="connsiteX6" fmla="*/ 18280 w 46065"/>
                  <a:gd name="connsiteY6" fmla="*/ 41754 h 153442"/>
                  <a:gd name="connsiteX7" fmla="*/ 29634 w 46065"/>
                  <a:gd name="connsiteY7" fmla="*/ 16180 h 153442"/>
                  <a:gd name="connsiteX8" fmla="*/ 30099 w 46065"/>
                  <a:gd name="connsiteY8" fmla="*/ 2973 h 153442"/>
                  <a:gd name="connsiteX9" fmla="*/ 16893 w 46065"/>
                  <a:gd name="connsiteY9" fmla="*/ 2508 h 153442"/>
                  <a:gd name="connsiteX10" fmla="*/ 16432 w 46065"/>
                  <a:gd name="connsiteY10" fmla="*/ 2969 h 153442"/>
                  <a:gd name="connsiteX11" fmla="*/ 16432 w 46065"/>
                  <a:gd name="connsiteY11" fmla="*/ 83826 h 153442"/>
                  <a:gd name="connsiteX12" fmla="*/ 16432 w 46065"/>
                  <a:gd name="connsiteY12" fmla="*/ 137309 h 1534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46065" h="153442">
                    <a:moveTo>
                      <a:pt x="16432" y="137309"/>
                    </a:moveTo>
                    <a:cubicBezTo>
                      <a:pt x="12784" y="140639"/>
                      <a:pt x="12526" y="146297"/>
                      <a:pt x="15857" y="149945"/>
                    </a:cubicBezTo>
                    <a:cubicBezTo>
                      <a:pt x="16040" y="150145"/>
                      <a:pt x="16232" y="150337"/>
                      <a:pt x="16432" y="150520"/>
                    </a:cubicBezTo>
                    <a:cubicBezTo>
                      <a:pt x="19742" y="154166"/>
                      <a:pt x="25380" y="154438"/>
                      <a:pt x="29026" y="151128"/>
                    </a:cubicBezTo>
                    <a:cubicBezTo>
                      <a:pt x="29238" y="150936"/>
                      <a:pt x="29441" y="150733"/>
                      <a:pt x="29634" y="150520"/>
                    </a:cubicBezTo>
                    <a:cubicBezTo>
                      <a:pt x="51543" y="128020"/>
                      <a:pt x="51543" y="92163"/>
                      <a:pt x="29634" y="69663"/>
                    </a:cubicBezTo>
                    <a:cubicBezTo>
                      <a:pt x="22218" y="62286"/>
                      <a:pt x="18120" y="52213"/>
                      <a:pt x="18280" y="41754"/>
                    </a:cubicBezTo>
                    <a:cubicBezTo>
                      <a:pt x="18408" y="32036"/>
                      <a:pt x="22511" y="22793"/>
                      <a:pt x="29634" y="16180"/>
                    </a:cubicBezTo>
                    <a:cubicBezTo>
                      <a:pt x="33409" y="12661"/>
                      <a:pt x="33617" y="6749"/>
                      <a:pt x="30099" y="2973"/>
                    </a:cubicBezTo>
                    <a:cubicBezTo>
                      <a:pt x="26581" y="-801"/>
                      <a:pt x="20668" y="-1010"/>
                      <a:pt x="16893" y="2508"/>
                    </a:cubicBezTo>
                    <a:cubicBezTo>
                      <a:pt x="16734" y="2656"/>
                      <a:pt x="16581" y="2810"/>
                      <a:pt x="16432" y="2969"/>
                    </a:cubicBezTo>
                    <a:cubicBezTo>
                      <a:pt x="-5477" y="25469"/>
                      <a:pt x="-5477" y="61326"/>
                      <a:pt x="16432" y="83826"/>
                    </a:cubicBezTo>
                    <a:cubicBezTo>
                      <a:pt x="30607" y="98836"/>
                      <a:pt x="30607" y="122300"/>
                      <a:pt x="16432" y="137309"/>
                    </a:cubicBezTo>
                    <a:close/>
                  </a:path>
                </a:pathLst>
              </a:custGeom>
              <a:solidFill>
                <a:srgbClr val="196F3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+mj-lt"/>
                  <a:cs typeface="+mj-lt"/>
                </a:endParaRPr>
              </a:p>
            </p:txBody>
          </p:sp>
          <p:sp>
            <p:nvSpPr>
              <p:cNvPr id="68" name="Freeform: Shape 67"/>
              <p:cNvSpPr/>
              <p:nvPr/>
            </p:nvSpPr>
            <p:spPr>
              <a:xfrm>
                <a:off x="4605509" y="1382929"/>
                <a:ext cx="46065" cy="153443"/>
              </a:xfrm>
              <a:custGeom>
                <a:avLst/>
                <a:gdLst>
                  <a:gd name="connsiteX0" fmla="*/ 16432 w 46065"/>
                  <a:gd name="connsiteY0" fmla="*/ 137309 h 153443"/>
                  <a:gd name="connsiteX1" fmla="*/ 15857 w 46065"/>
                  <a:gd name="connsiteY1" fmla="*/ 149945 h 153443"/>
                  <a:gd name="connsiteX2" fmla="*/ 16432 w 46065"/>
                  <a:gd name="connsiteY2" fmla="*/ 150521 h 153443"/>
                  <a:gd name="connsiteX3" fmla="*/ 29026 w 46065"/>
                  <a:gd name="connsiteY3" fmla="*/ 151128 h 153443"/>
                  <a:gd name="connsiteX4" fmla="*/ 29634 w 46065"/>
                  <a:gd name="connsiteY4" fmla="*/ 150521 h 153443"/>
                  <a:gd name="connsiteX5" fmla="*/ 29634 w 46065"/>
                  <a:gd name="connsiteY5" fmla="*/ 69663 h 153443"/>
                  <a:gd name="connsiteX6" fmla="*/ 18280 w 46065"/>
                  <a:gd name="connsiteY6" fmla="*/ 41755 h 153443"/>
                  <a:gd name="connsiteX7" fmla="*/ 29634 w 46065"/>
                  <a:gd name="connsiteY7" fmla="*/ 16180 h 153443"/>
                  <a:gd name="connsiteX8" fmla="*/ 30099 w 46065"/>
                  <a:gd name="connsiteY8" fmla="*/ 2974 h 153443"/>
                  <a:gd name="connsiteX9" fmla="*/ 16893 w 46065"/>
                  <a:gd name="connsiteY9" fmla="*/ 2508 h 153443"/>
                  <a:gd name="connsiteX10" fmla="*/ 16432 w 46065"/>
                  <a:gd name="connsiteY10" fmla="*/ 2969 h 153443"/>
                  <a:gd name="connsiteX11" fmla="*/ 16432 w 46065"/>
                  <a:gd name="connsiteY11" fmla="*/ 83827 h 153443"/>
                  <a:gd name="connsiteX12" fmla="*/ 16432 w 46065"/>
                  <a:gd name="connsiteY12" fmla="*/ 137309 h 1534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46065" h="153443">
                    <a:moveTo>
                      <a:pt x="16432" y="137309"/>
                    </a:moveTo>
                    <a:cubicBezTo>
                      <a:pt x="12784" y="140639"/>
                      <a:pt x="12526" y="146297"/>
                      <a:pt x="15857" y="149945"/>
                    </a:cubicBezTo>
                    <a:cubicBezTo>
                      <a:pt x="16040" y="150145"/>
                      <a:pt x="16232" y="150338"/>
                      <a:pt x="16432" y="150521"/>
                    </a:cubicBezTo>
                    <a:cubicBezTo>
                      <a:pt x="19742" y="154166"/>
                      <a:pt x="25380" y="154438"/>
                      <a:pt x="29026" y="151128"/>
                    </a:cubicBezTo>
                    <a:cubicBezTo>
                      <a:pt x="29238" y="150936"/>
                      <a:pt x="29441" y="150733"/>
                      <a:pt x="29634" y="150521"/>
                    </a:cubicBezTo>
                    <a:cubicBezTo>
                      <a:pt x="51543" y="128021"/>
                      <a:pt x="51543" y="92163"/>
                      <a:pt x="29634" y="69663"/>
                    </a:cubicBezTo>
                    <a:cubicBezTo>
                      <a:pt x="22218" y="62287"/>
                      <a:pt x="18120" y="52213"/>
                      <a:pt x="18280" y="41755"/>
                    </a:cubicBezTo>
                    <a:cubicBezTo>
                      <a:pt x="18408" y="32035"/>
                      <a:pt x="22511" y="22793"/>
                      <a:pt x="29634" y="16180"/>
                    </a:cubicBezTo>
                    <a:cubicBezTo>
                      <a:pt x="33409" y="12661"/>
                      <a:pt x="33617" y="6749"/>
                      <a:pt x="30099" y="2974"/>
                    </a:cubicBezTo>
                    <a:cubicBezTo>
                      <a:pt x="26581" y="-802"/>
                      <a:pt x="20668" y="-1010"/>
                      <a:pt x="16893" y="2508"/>
                    </a:cubicBezTo>
                    <a:cubicBezTo>
                      <a:pt x="16734" y="2656"/>
                      <a:pt x="16581" y="2810"/>
                      <a:pt x="16432" y="2969"/>
                    </a:cubicBezTo>
                    <a:cubicBezTo>
                      <a:pt x="-5477" y="25469"/>
                      <a:pt x="-5477" y="61327"/>
                      <a:pt x="16432" y="83827"/>
                    </a:cubicBezTo>
                    <a:cubicBezTo>
                      <a:pt x="30612" y="98834"/>
                      <a:pt x="30612" y="122302"/>
                      <a:pt x="16432" y="137309"/>
                    </a:cubicBezTo>
                    <a:close/>
                  </a:path>
                </a:pathLst>
              </a:custGeom>
              <a:solidFill>
                <a:srgbClr val="196F3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+mj-lt"/>
                  <a:cs typeface="+mj-lt"/>
                </a:endParaRPr>
              </a:p>
            </p:txBody>
          </p:sp>
          <p:sp>
            <p:nvSpPr>
              <p:cNvPr id="69" name="Freeform: Shape 68"/>
              <p:cNvSpPr/>
              <p:nvPr/>
            </p:nvSpPr>
            <p:spPr>
              <a:xfrm>
                <a:off x="4708722" y="1440079"/>
                <a:ext cx="46065" cy="153442"/>
              </a:xfrm>
              <a:custGeom>
                <a:avLst/>
                <a:gdLst>
                  <a:gd name="connsiteX0" fmla="*/ 16432 w 46065"/>
                  <a:gd name="connsiteY0" fmla="*/ 137309 h 153442"/>
                  <a:gd name="connsiteX1" fmla="*/ 15857 w 46065"/>
                  <a:gd name="connsiteY1" fmla="*/ 149945 h 153442"/>
                  <a:gd name="connsiteX2" fmla="*/ 16432 w 46065"/>
                  <a:gd name="connsiteY2" fmla="*/ 150520 h 153442"/>
                  <a:gd name="connsiteX3" fmla="*/ 29026 w 46065"/>
                  <a:gd name="connsiteY3" fmla="*/ 151128 h 153442"/>
                  <a:gd name="connsiteX4" fmla="*/ 29634 w 46065"/>
                  <a:gd name="connsiteY4" fmla="*/ 150520 h 153442"/>
                  <a:gd name="connsiteX5" fmla="*/ 29634 w 46065"/>
                  <a:gd name="connsiteY5" fmla="*/ 69663 h 153442"/>
                  <a:gd name="connsiteX6" fmla="*/ 18280 w 46065"/>
                  <a:gd name="connsiteY6" fmla="*/ 41754 h 153442"/>
                  <a:gd name="connsiteX7" fmla="*/ 29634 w 46065"/>
                  <a:gd name="connsiteY7" fmla="*/ 16180 h 153442"/>
                  <a:gd name="connsiteX8" fmla="*/ 30099 w 46065"/>
                  <a:gd name="connsiteY8" fmla="*/ 2973 h 153442"/>
                  <a:gd name="connsiteX9" fmla="*/ 16893 w 46065"/>
                  <a:gd name="connsiteY9" fmla="*/ 2508 h 153442"/>
                  <a:gd name="connsiteX10" fmla="*/ 16432 w 46065"/>
                  <a:gd name="connsiteY10" fmla="*/ 2969 h 153442"/>
                  <a:gd name="connsiteX11" fmla="*/ 16432 w 46065"/>
                  <a:gd name="connsiteY11" fmla="*/ 83826 h 153442"/>
                  <a:gd name="connsiteX12" fmla="*/ 16432 w 46065"/>
                  <a:gd name="connsiteY12" fmla="*/ 137309 h 1534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46065" h="153442">
                    <a:moveTo>
                      <a:pt x="16432" y="137309"/>
                    </a:moveTo>
                    <a:cubicBezTo>
                      <a:pt x="12784" y="140639"/>
                      <a:pt x="12526" y="146297"/>
                      <a:pt x="15857" y="149945"/>
                    </a:cubicBezTo>
                    <a:cubicBezTo>
                      <a:pt x="16040" y="150145"/>
                      <a:pt x="16231" y="150337"/>
                      <a:pt x="16432" y="150520"/>
                    </a:cubicBezTo>
                    <a:cubicBezTo>
                      <a:pt x="19742" y="154166"/>
                      <a:pt x="25380" y="154438"/>
                      <a:pt x="29026" y="151128"/>
                    </a:cubicBezTo>
                    <a:cubicBezTo>
                      <a:pt x="29238" y="150936"/>
                      <a:pt x="29441" y="150733"/>
                      <a:pt x="29634" y="150520"/>
                    </a:cubicBezTo>
                    <a:cubicBezTo>
                      <a:pt x="51543" y="128020"/>
                      <a:pt x="51543" y="92163"/>
                      <a:pt x="29634" y="69663"/>
                    </a:cubicBezTo>
                    <a:cubicBezTo>
                      <a:pt x="22218" y="62286"/>
                      <a:pt x="18120" y="52213"/>
                      <a:pt x="18280" y="41754"/>
                    </a:cubicBezTo>
                    <a:cubicBezTo>
                      <a:pt x="18408" y="32036"/>
                      <a:pt x="22511" y="22793"/>
                      <a:pt x="29634" y="16180"/>
                    </a:cubicBezTo>
                    <a:cubicBezTo>
                      <a:pt x="33409" y="12661"/>
                      <a:pt x="33617" y="6749"/>
                      <a:pt x="30099" y="2973"/>
                    </a:cubicBezTo>
                    <a:cubicBezTo>
                      <a:pt x="26581" y="-801"/>
                      <a:pt x="20668" y="-1010"/>
                      <a:pt x="16893" y="2508"/>
                    </a:cubicBezTo>
                    <a:cubicBezTo>
                      <a:pt x="16734" y="2656"/>
                      <a:pt x="16581" y="2810"/>
                      <a:pt x="16432" y="2969"/>
                    </a:cubicBezTo>
                    <a:cubicBezTo>
                      <a:pt x="-5477" y="25469"/>
                      <a:pt x="-5477" y="61326"/>
                      <a:pt x="16432" y="83826"/>
                    </a:cubicBezTo>
                    <a:cubicBezTo>
                      <a:pt x="30607" y="98836"/>
                      <a:pt x="30607" y="122300"/>
                      <a:pt x="16432" y="137309"/>
                    </a:cubicBezTo>
                    <a:close/>
                  </a:path>
                </a:pathLst>
              </a:custGeom>
              <a:solidFill>
                <a:srgbClr val="196F3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+mj-lt"/>
                  <a:cs typeface="+mj-lt"/>
                </a:endParaRPr>
              </a:p>
            </p:txBody>
          </p:sp>
          <p:pic>
            <p:nvPicPr>
              <p:cNvPr id="70" name="Graphic 69" descr="Splash with solid fill"/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4166825" y="1823667"/>
                <a:ext cx="319400" cy="319400"/>
              </a:xfrm>
              <a:prstGeom prst="rect">
                <a:avLst/>
              </a:prstGeom>
            </p:spPr>
          </p:pic>
          <p:sp>
            <p:nvSpPr>
              <p:cNvPr id="73" name="Freeform: Shape 72"/>
              <p:cNvSpPr/>
              <p:nvPr/>
            </p:nvSpPr>
            <p:spPr>
              <a:xfrm>
                <a:off x="4762410" y="1715866"/>
                <a:ext cx="66675" cy="172402"/>
              </a:xfrm>
              <a:custGeom>
                <a:avLst/>
                <a:gdLst>
                  <a:gd name="connsiteX0" fmla="*/ 20003 w 66675"/>
                  <a:gd name="connsiteY0" fmla="*/ 100013 h 172402"/>
                  <a:gd name="connsiteX1" fmla="*/ 28575 w 66675"/>
                  <a:gd name="connsiteY1" fmla="*/ 120015 h 172402"/>
                  <a:gd name="connsiteX2" fmla="*/ 20003 w 66675"/>
                  <a:gd name="connsiteY2" fmla="*/ 140018 h 172402"/>
                  <a:gd name="connsiteX3" fmla="*/ 20003 w 66675"/>
                  <a:gd name="connsiteY3" fmla="*/ 166688 h 172402"/>
                  <a:gd name="connsiteX4" fmla="*/ 33338 w 66675"/>
                  <a:gd name="connsiteY4" fmla="*/ 172403 h 172402"/>
                  <a:gd name="connsiteX5" fmla="*/ 46673 w 66675"/>
                  <a:gd name="connsiteY5" fmla="*/ 166688 h 172402"/>
                  <a:gd name="connsiteX6" fmla="*/ 66675 w 66675"/>
                  <a:gd name="connsiteY6" fmla="*/ 119063 h 172402"/>
                  <a:gd name="connsiteX7" fmla="*/ 46673 w 66675"/>
                  <a:gd name="connsiteY7" fmla="*/ 72390 h 172402"/>
                  <a:gd name="connsiteX8" fmla="*/ 46673 w 66675"/>
                  <a:gd name="connsiteY8" fmla="*/ 72390 h 172402"/>
                  <a:gd name="connsiteX9" fmla="*/ 46673 w 66675"/>
                  <a:gd name="connsiteY9" fmla="*/ 32385 h 172402"/>
                  <a:gd name="connsiteX10" fmla="*/ 46673 w 66675"/>
                  <a:gd name="connsiteY10" fmla="*/ 5715 h 172402"/>
                  <a:gd name="connsiteX11" fmla="*/ 20003 w 66675"/>
                  <a:gd name="connsiteY11" fmla="*/ 5715 h 172402"/>
                  <a:gd name="connsiteX12" fmla="*/ 20003 w 66675"/>
                  <a:gd name="connsiteY12" fmla="*/ 100013 h 172402"/>
                  <a:gd name="connsiteX13" fmla="*/ 20003 w 66675"/>
                  <a:gd name="connsiteY13" fmla="*/ 100013 h 1724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66675" h="172402">
                    <a:moveTo>
                      <a:pt x="20003" y="100013"/>
                    </a:moveTo>
                    <a:cubicBezTo>
                      <a:pt x="25718" y="105728"/>
                      <a:pt x="28575" y="112395"/>
                      <a:pt x="28575" y="120015"/>
                    </a:cubicBezTo>
                    <a:cubicBezTo>
                      <a:pt x="28575" y="127635"/>
                      <a:pt x="25718" y="135255"/>
                      <a:pt x="20003" y="140018"/>
                    </a:cubicBezTo>
                    <a:cubicBezTo>
                      <a:pt x="12382" y="147638"/>
                      <a:pt x="12382" y="159068"/>
                      <a:pt x="20003" y="166688"/>
                    </a:cubicBezTo>
                    <a:cubicBezTo>
                      <a:pt x="23813" y="170498"/>
                      <a:pt x="28575" y="172403"/>
                      <a:pt x="33338" y="172403"/>
                    </a:cubicBezTo>
                    <a:cubicBezTo>
                      <a:pt x="38100" y="172403"/>
                      <a:pt x="42863" y="170498"/>
                      <a:pt x="46673" y="166688"/>
                    </a:cubicBezTo>
                    <a:cubicBezTo>
                      <a:pt x="59055" y="154305"/>
                      <a:pt x="66675" y="137160"/>
                      <a:pt x="66675" y="119063"/>
                    </a:cubicBezTo>
                    <a:cubicBezTo>
                      <a:pt x="66675" y="100965"/>
                      <a:pt x="60007" y="84772"/>
                      <a:pt x="46673" y="72390"/>
                    </a:cubicBezTo>
                    <a:cubicBezTo>
                      <a:pt x="46673" y="72390"/>
                      <a:pt x="46673" y="72390"/>
                      <a:pt x="46673" y="72390"/>
                    </a:cubicBezTo>
                    <a:cubicBezTo>
                      <a:pt x="35243" y="60960"/>
                      <a:pt x="35243" y="42862"/>
                      <a:pt x="46673" y="32385"/>
                    </a:cubicBezTo>
                    <a:cubicBezTo>
                      <a:pt x="54293" y="24765"/>
                      <a:pt x="54293" y="13335"/>
                      <a:pt x="46673" y="5715"/>
                    </a:cubicBezTo>
                    <a:cubicBezTo>
                      <a:pt x="39053" y="-1905"/>
                      <a:pt x="27623" y="-1905"/>
                      <a:pt x="20003" y="5715"/>
                    </a:cubicBezTo>
                    <a:cubicBezTo>
                      <a:pt x="-6668" y="31433"/>
                      <a:pt x="-6668" y="74295"/>
                      <a:pt x="20003" y="100013"/>
                    </a:cubicBezTo>
                    <a:cubicBezTo>
                      <a:pt x="20003" y="100013"/>
                      <a:pt x="20003" y="100013"/>
                      <a:pt x="20003" y="100013"/>
                    </a:cubicBezTo>
                    <a:close/>
                  </a:path>
                </a:pathLst>
              </a:custGeom>
              <a:solidFill>
                <a:srgbClr val="196F3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+mj-lt"/>
                  <a:cs typeface="+mj-lt"/>
                </a:endParaRPr>
              </a:p>
            </p:txBody>
          </p:sp>
          <p:sp>
            <p:nvSpPr>
              <p:cNvPr id="75" name="Freeform: Shape 74"/>
              <p:cNvSpPr/>
              <p:nvPr/>
            </p:nvSpPr>
            <p:spPr>
              <a:xfrm>
                <a:off x="4866233" y="1771111"/>
                <a:ext cx="65960" cy="172402"/>
              </a:xfrm>
              <a:custGeom>
                <a:avLst/>
                <a:gdLst>
                  <a:gd name="connsiteX0" fmla="*/ 20002 w 65960"/>
                  <a:gd name="connsiteY0" fmla="*/ 100012 h 172402"/>
                  <a:gd name="connsiteX1" fmla="*/ 20002 w 65960"/>
                  <a:gd name="connsiteY1" fmla="*/ 140018 h 172402"/>
                  <a:gd name="connsiteX2" fmla="*/ 20002 w 65960"/>
                  <a:gd name="connsiteY2" fmla="*/ 166687 h 172402"/>
                  <a:gd name="connsiteX3" fmla="*/ 33338 w 65960"/>
                  <a:gd name="connsiteY3" fmla="*/ 172403 h 172402"/>
                  <a:gd name="connsiteX4" fmla="*/ 46672 w 65960"/>
                  <a:gd name="connsiteY4" fmla="*/ 166687 h 172402"/>
                  <a:gd name="connsiteX5" fmla="*/ 46672 w 65960"/>
                  <a:gd name="connsiteY5" fmla="*/ 72390 h 172402"/>
                  <a:gd name="connsiteX6" fmla="*/ 46672 w 65960"/>
                  <a:gd name="connsiteY6" fmla="*/ 72390 h 172402"/>
                  <a:gd name="connsiteX7" fmla="*/ 38100 w 65960"/>
                  <a:gd name="connsiteY7" fmla="*/ 52387 h 172402"/>
                  <a:gd name="connsiteX8" fmla="*/ 46672 w 65960"/>
                  <a:gd name="connsiteY8" fmla="*/ 32385 h 172402"/>
                  <a:gd name="connsiteX9" fmla="*/ 46672 w 65960"/>
                  <a:gd name="connsiteY9" fmla="*/ 5715 h 172402"/>
                  <a:gd name="connsiteX10" fmla="*/ 20002 w 65960"/>
                  <a:gd name="connsiteY10" fmla="*/ 5715 h 172402"/>
                  <a:gd name="connsiteX11" fmla="*/ 0 w 65960"/>
                  <a:gd name="connsiteY11" fmla="*/ 53340 h 172402"/>
                  <a:gd name="connsiteX12" fmla="*/ 20002 w 65960"/>
                  <a:gd name="connsiteY12" fmla="*/ 100012 h 172402"/>
                  <a:gd name="connsiteX13" fmla="*/ 20002 w 65960"/>
                  <a:gd name="connsiteY13" fmla="*/ 100012 h 1724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65960" h="172402">
                    <a:moveTo>
                      <a:pt x="20002" y="100012"/>
                    </a:moveTo>
                    <a:cubicBezTo>
                      <a:pt x="31432" y="111443"/>
                      <a:pt x="31432" y="129540"/>
                      <a:pt x="20002" y="140018"/>
                    </a:cubicBezTo>
                    <a:cubicBezTo>
                      <a:pt x="12382" y="147637"/>
                      <a:pt x="12382" y="159068"/>
                      <a:pt x="20002" y="166687"/>
                    </a:cubicBezTo>
                    <a:cubicBezTo>
                      <a:pt x="23813" y="170498"/>
                      <a:pt x="28575" y="172403"/>
                      <a:pt x="33338" y="172403"/>
                    </a:cubicBezTo>
                    <a:cubicBezTo>
                      <a:pt x="38100" y="172403"/>
                      <a:pt x="42863" y="170498"/>
                      <a:pt x="46672" y="166687"/>
                    </a:cubicBezTo>
                    <a:cubicBezTo>
                      <a:pt x="72390" y="140970"/>
                      <a:pt x="72390" y="98108"/>
                      <a:pt x="46672" y="72390"/>
                    </a:cubicBezTo>
                    <a:cubicBezTo>
                      <a:pt x="46672" y="72390"/>
                      <a:pt x="46672" y="72390"/>
                      <a:pt x="46672" y="72390"/>
                    </a:cubicBezTo>
                    <a:cubicBezTo>
                      <a:pt x="40957" y="66675"/>
                      <a:pt x="38100" y="60008"/>
                      <a:pt x="38100" y="52387"/>
                    </a:cubicBezTo>
                    <a:cubicBezTo>
                      <a:pt x="38100" y="44768"/>
                      <a:pt x="40957" y="37148"/>
                      <a:pt x="46672" y="32385"/>
                    </a:cubicBezTo>
                    <a:cubicBezTo>
                      <a:pt x="54293" y="24765"/>
                      <a:pt x="54293" y="13335"/>
                      <a:pt x="46672" y="5715"/>
                    </a:cubicBezTo>
                    <a:cubicBezTo>
                      <a:pt x="39052" y="-1905"/>
                      <a:pt x="27622" y="-1905"/>
                      <a:pt x="20002" y="5715"/>
                    </a:cubicBezTo>
                    <a:cubicBezTo>
                      <a:pt x="7620" y="18097"/>
                      <a:pt x="0" y="35243"/>
                      <a:pt x="0" y="53340"/>
                    </a:cubicBezTo>
                    <a:cubicBezTo>
                      <a:pt x="952" y="71437"/>
                      <a:pt x="7620" y="87630"/>
                      <a:pt x="20002" y="100012"/>
                    </a:cubicBezTo>
                    <a:cubicBezTo>
                      <a:pt x="20002" y="100012"/>
                      <a:pt x="20002" y="100012"/>
                      <a:pt x="20002" y="100012"/>
                    </a:cubicBezTo>
                    <a:close/>
                  </a:path>
                </a:pathLst>
              </a:custGeom>
              <a:solidFill>
                <a:srgbClr val="196F3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+mj-lt"/>
                  <a:cs typeface="+mj-lt"/>
                </a:endParaRPr>
              </a:p>
            </p:txBody>
          </p:sp>
          <p:sp>
            <p:nvSpPr>
              <p:cNvPr id="77" name="Freeform: Shape 76"/>
              <p:cNvSpPr/>
              <p:nvPr/>
            </p:nvSpPr>
            <p:spPr>
              <a:xfrm>
                <a:off x="4667161" y="1770158"/>
                <a:ext cx="66674" cy="173354"/>
              </a:xfrm>
              <a:custGeom>
                <a:avLst/>
                <a:gdLst>
                  <a:gd name="connsiteX0" fmla="*/ 20002 w 66674"/>
                  <a:gd name="connsiteY0" fmla="*/ 100965 h 173354"/>
                  <a:gd name="connsiteX1" fmla="*/ 28575 w 66674"/>
                  <a:gd name="connsiteY1" fmla="*/ 120967 h 173354"/>
                  <a:gd name="connsiteX2" fmla="*/ 20002 w 66674"/>
                  <a:gd name="connsiteY2" fmla="*/ 140970 h 173354"/>
                  <a:gd name="connsiteX3" fmla="*/ 20002 w 66674"/>
                  <a:gd name="connsiteY3" fmla="*/ 167640 h 173354"/>
                  <a:gd name="connsiteX4" fmla="*/ 33337 w 66674"/>
                  <a:gd name="connsiteY4" fmla="*/ 173355 h 173354"/>
                  <a:gd name="connsiteX5" fmla="*/ 46673 w 66674"/>
                  <a:gd name="connsiteY5" fmla="*/ 167640 h 173354"/>
                  <a:gd name="connsiteX6" fmla="*/ 66675 w 66674"/>
                  <a:gd name="connsiteY6" fmla="*/ 120015 h 173354"/>
                  <a:gd name="connsiteX7" fmla="*/ 46673 w 66674"/>
                  <a:gd name="connsiteY7" fmla="*/ 72390 h 173354"/>
                  <a:gd name="connsiteX8" fmla="*/ 46673 w 66674"/>
                  <a:gd name="connsiteY8" fmla="*/ 72390 h 173354"/>
                  <a:gd name="connsiteX9" fmla="*/ 46673 w 66674"/>
                  <a:gd name="connsiteY9" fmla="*/ 32385 h 173354"/>
                  <a:gd name="connsiteX10" fmla="*/ 46673 w 66674"/>
                  <a:gd name="connsiteY10" fmla="*/ 5715 h 173354"/>
                  <a:gd name="connsiteX11" fmla="*/ 20002 w 66674"/>
                  <a:gd name="connsiteY11" fmla="*/ 5715 h 173354"/>
                  <a:gd name="connsiteX12" fmla="*/ 20002 w 66674"/>
                  <a:gd name="connsiteY12" fmla="*/ 100965 h 173354"/>
                  <a:gd name="connsiteX13" fmla="*/ 20002 w 66674"/>
                  <a:gd name="connsiteY13" fmla="*/ 100965 h 1733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66674" h="173354">
                    <a:moveTo>
                      <a:pt x="20002" y="100965"/>
                    </a:moveTo>
                    <a:cubicBezTo>
                      <a:pt x="25717" y="106680"/>
                      <a:pt x="28575" y="113348"/>
                      <a:pt x="28575" y="120967"/>
                    </a:cubicBezTo>
                    <a:cubicBezTo>
                      <a:pt x="28575" y="128588"/>
                      <a:pt x="25717" y="136208"/>
                      <a:pt x="20002" y="140970"/>
                    </a:cubicBezTo>
                    <a:cubicBezTo>
                      <a:pt x="12383" y="148590"/>
                      <a:pt x="12383" y="160020"/>
                      <a:pt x="20002" y="167640"/>
                    </a:cubicBezTo>
                    <a:cubicBezTo>
                      <a:pt x="23812" y="171450"/>
                      <a:pt x="28575" y="173355"/>
                      <a:pt x="33337" y="173355"/>
                    </a:cubicBezTo>
                    <a:cubicBezTo>
                      <a:pt x="38100" y="173355"/>
                      <a:pt x="42862" y="171450"/>
                      <a:pt x="46673" y="167640"/>
                    </a:cubicBezTo>
                    <a:cubicBezTo>
                      <a:pt x="59055" y="155258"/>
                      <a:pt x="66675" y="138113"/>
                      <a:pt x="66675" y="120015"/>
                    </a:cubicBezTo>
                    <a:cubicBezTo>
                      <a:pt x="66675" y="101917"/>
                      <a:pt x="60007" y="85725"/>
                      <a:pt x="46673" y="72390"/>
                    </a:cubicBezTo>
                    <a:lnTo>
                      <a:pt x="46673" y="72390"/>
                    </a:lnTo>
                    <a:cubicBezTo>
                      <a:pt x="35243" y="60960"/>
                      <a:pt x="35243" y="42863"/>
                      <a:pt x="46673" y="32385"/>
                    </a:cubicBezTo>
                    <a:cubicBezTo>
                      <a:pt x="54293" y="24765"/>
                      <a:pt x="54293" y="13335"/>
                      <a:pt x="46673" y="5715"/>
                    </a:cubicBezTo>
                    <a:cubicBezTo>
                      <a:pt x="39052" y="-1905"/>
                      <a:pt x="27623" y="-1905"/>
                      <a:pt x="20002" y="5715"/>
                    </a:cubicBezTo>
                    <a:cubicBezTo>
                      <a:pt x="-6667" y="33338"/>
                      <a:pt x="-6667" y="75248"/>
                      <a:pt x="20002" y="100965"/>
                    </a:cubicBezTo>
                    <a:cubicBezTo>
                      <a:pt x="20002" y="100965"/>
                      <a:pt x="20002" y="100965"/>
                      <a:pt x="20002" y="100965"/>
                    </a:cubicBezTo>
                    <a:close/>
                  </a:path>
                </a:pathLst>
              </a:custGeom>
              <a:solidFill>
                <a:srgbClr val="196F3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+mj-lt"/>
                  <a:cs typeface="+mj-lt"/>
                </a:endParaRPr>
              </a:p>
            </p:txBody>
          </p:sp>
          <p:grpSp>
            <p:nvGrpSpPr>
              <p:cNvPr id="78" name="Group 77"/>
              <p:cNvGrpSpPr/>
              <p:nvPr/>
            </p:nvGrpSpPr>
            <p:grpSpPr>
              <a:xfrm>
                <a:off x="4592439" y="1865785"/>
                <a:ext cx="398125" cy="398125"/>
                <a:chOff x="4512046" y="2367396"/>
                <a:chExt cx="398125" cy="398125"/>
              </a:xfrm>
            </p:grpSpPr>
            <p:sp>
              <p:nvSpPr>
                <p:cNvPr id="79" name="Rectangle 78"/>
                <p:cNvSpPr/>
                <p:nvPr/>
              </p:nvSpPr>
              <p:spPr>
                <a:xfrm>
                  <a:off x="4674394" y="2405694"/>
                  <a:ext cx="66676" cy="68425"/>
                </a:xfrm>
                <a:prstGeom prst="rect">
                  <a:avLst/>
                </a:prstGeom>
                <a:solidFill>
                  <a:schemeClr val="tx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+mj-lt"/>
                    <a:cs typeface="+mj-lt"/>
                  </a:endParaRPr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4598195" y="2455192"/>
                  <a:ext cx="226288" cy="276101"/>
                </a:xfrm>
                <a:prstGeom prst="rect">
                  <a:avLst/>
                </a:prstGeom>
                <a:solidFill>
                  <a:schemeClr val="tx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+mj-lt"/>
                    <a:cs typeface="+mj-lt"/>
                  </a:endParaRPr>
                </a:p>
              </p:txBody>
            </p:sp>
            <p:pic>
              <p:nvPicPr>
                <p:cNvPr id="81" name="Graphic 80" descr="Garbage with solid fill"/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12046" y="2367396"/>
                  <a:ext cx="398125" cy="39812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82" name="Group 81"/>
            <p:cNvGrpSpPr/>
            <p:nvPr/>
          </p:nvGrpSpPr>
          <p:grpSpPr>
            <a:xfrm>
              <a:off x="7786215" y="1768674"/>
              <a:ext cx="659438" cy="659438"/>
              <a:chOff x="3895402" y="1353239"/>
              <a:chExt cx="914400" cy="914400"/>
            </a:xfrm>
          </p:grpSpPr>
          <p:pic>
            <p:nvPicPr>
              <p:cNvPr id="83" name="Graphic 82" descr="Table with solid fill"/>
              <p:cNvPicPr>
                <a:picLocks noChangeAspect="1"/>
              </p:cNvPicPr>
              <p:nvPr/>
            </p:nvPicPr>
            <p:blipFill>
              <a:blip r:embed="rId1">
                <a:extLst>
                  <a:ext uri="{96DAC541-7B7A-43D3-8B79-37D633B846F1}">
                    <asvg:svgBlip xmlns:asvg="http://schemas.microsoft.com/office/drawing/2016/SVG/main" r:embed="rId2"/>
                  </a:ext>
                </a:extLst>
              </a:blip>
              <a:stretch>
                <a:fillRect/>
              </a:stretch>
            </p:blipFill>
            <p:spPr>
              <a:xfrm>
                <a:off x="3895402" y="1353239"/>
                <a:ext cx="914400" cy="914400"/>
              </a:xfrm>
              <a:prstGeom prst="rect">
                <a:avLst/>
              </a:prstGeom>
            </p:spPr>
          </p:pic>
          <p:sp>
            <p:nvSpPr>
              <p:cNvPr id="84" name="Freeform: Shape 83"/>
              <p:cNvSpPr/>
              <p:nvPr/>
            </p:nvSpPr>
            <p:spPr>
              <a:xfrm>
                <a:off x="3976474" y="1401394"/>
                <a:ext cx="201091" cy="238125"/>
              </a:xfrm>
              <a:custGeom>
                <a:avLst/>
                <a:gdLst>
                  <a:gd name="connsiteX0" fmla="*/ 100546 w 201091"/>
                  <a:gd name="connsiteY0" fmla="*/ 0 h 238125"/>
                  <a:gd name="connsiteX1" fmla="*/ 100546 w 201091"/>
                  <a:gd name="connsiteY1" fmla="*/ 0 h 238125"/>
                  <a:gd name="connsiteX2" fmla="*/ 201092 w 201091"/>
                  <a:gd name="connsiteY2" fmla="*/ 119063 h 238125"/>
                  <a:gd name="connsiteX3" fmla="*/ 201092 w 201091"/>
                  <a:gd name="connsiteY3" fmla="*/ 119063 h 238125"/>
                  <a:gd name="connsiteX4" fmla="*/ 100546 w 201091"/>
                  <a:gd name="connsiteY4" fmla="*/ 238125 h 238125"/>
                  <a:gd name="connsiteX5" fmla="*/ 100546 w 201091"/>
                  <a:gd name="connsiteY5" fmla="*/ 238125 h 238125"/>
                  <a:gd name="connsiteX6" fmla="*/ 0 w 201091"/>
                  <a:gd name="connsiteY6" fmla="*/ 119063 h 238125"/>
                  <a:gd name="connsiteX7" fmla="*/ 0 w 201091"/>
                  <a:gd name="connsiteY7" fmla="*/ 119063 h 238125"/>
                  <a:gd name="connsiteX8" fmla="*/ 100546 w 201091"/>
                  <a:gd name="connsiteY8" fmla="*/ 0 h 238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01091" h="238125">
                    <a:moveTo>
                      <a:pt x="100546" y="0"/>
                    </a:moveTo>
                    <a:lnTo>
                      <a:pt x="100546" y="0"/>
                    </a:lnTo>
                    <a:cubicBezTo>
                      <a:pt x="115388" y="52296"/>
                      <a:pt x="152019" y="95674"/>
                      <a:pt x="201092" y="119063"/>
                    </a:cubicBezTo>
                    <a:lnTo>
                      <a:pt x="201092" y="119063"/>
                    </a:lnTo>
                    <a:cubicBezTo>
                      <a:pt x="152019" y="142451"/>
                      <a:pt x="115388" y="185829"/>
                      <a:pt x="100546" y="238125"/>
                    </a:cubicBezTo>
                    <a:lnTo>
                      <a:pt x="100546" y="238125"/>
                    </a:lnTo>
                    <a:cubicBezTo>
                      <a:pt x="85697" y="185833"/>
                      <a:pt x="49068" y="142457"/>
                      <a:pt x="0" y="119063"/>
                    </a:cubicBezTo>
                    <a:lnTo>
                      <a:pt x="0" y="119063"/>
                    </a:lnTo>
                    <a:cubicBezTo>
                      <a:pt x="49068" y="95668"/>
                      <a:pt x="85697" y="52292"/>
                      <a:pt x="10054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+mj-lt"/>
                  <a:cs typeface="+mj-lt"/>
                </a:endParaRPr>
              </a:p>
            </p:txBody>
          </p:sp>
          <p:sp>
            <p:nvSpPr>
              <p:cNvPr id="85" name="Freeform: Shape 84"/>
              <p:cNvSpPr/>
              <p:nvPr/>
            </p:nvSpPr>
            <p:spPr>
              <a:xfrm>
                <a:off x="4102186" y="1715059"/>
                <a:ext cx="115590" cy="136878"/>
              </a:xfrm>
              <a:custGeom>
                <a:avLst/>
                <a:gdLst>
                  <a:gd name="connsiteX0" fmla="*/ 100546 w 201091"/>
                  <a:gd name="connsiteY0" fmla="*/ 0 h 238125"/>
                  <a:gd name="connsiteX1" fmla="*/ 100546 w 201091"/>
                  <a:gd name="connsiteY1" fmla="*/ 0 h 238125"/>
                  <a:gd name="connsiteX2" fmla="*/ 201092 w 201091"/>
                  <a:gd name="connsiteY2" fmla="*/ 119063 h 238125"/>
                  <a:gd name="connsiteX3" fmla="*/ 201092 w 201091"/>
                  <a:gd name="connsiteY3" fmla="*/ 119063 h 238125"/>
                  <a:gd name="connsiteX4" fmla="*/ 100546 w 201091"/>
                  <a:gd name="connsiteY4" fmla="*/ 238125 h 238125"/>
                  <a:gd name="connsiteX5" fmla="*/ 100546 w 201091"/>
                  <a:gd name="connsiteY5" fmla="*/ 238125 h 238125"/>
                  <a:gd name="connsiteX6" fmla="*/ 0 w 201091"/>
                  <a:gd name="connsiteY6" fmla="*/ 119063 h 238125"/>
                  <a:gd name="connsiteX7" fmla="*/ 0 w 201091"/>
                  <a:gd name="connsiteY7" fmla="*/ 119063 h 238125"/>
                  <a:gd name="connsiteX8" fmla="*/ 100546 w 201091"/>
                  <a:gd name="connsiteY8" fmla="*/ 0 h 238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01091" h="238125">
                    <a:moveTo>
                      <a:pt x="100546" y="0"/>
                    </a:moveTo>
                    <a:lnTo>
                      <a:pt x="100546" y="0"/>
                    </a:lnTo>
                    <a:cubicBezTo>
                      <a:pt x="115388" y="52296"/>
                      <a:pt x="152019" y="95674"/>
                      <a:pt x="201092" y="119063"/>
                    </a:cubicBezTo>
                    <a:lnTo>
                      <a:pt x="201092" y="119063"/>
                    </a:lnTo>
                    <a:cubicBezTo>
                      <a:pt x="152019" y="142451"/>
                      <a:pt x="115388" y="185829"/>
                      <a:pt x="100546" y="238125"/>
                    </a:cubicBezTo>
                    <a:lnTo>
                      <a:pt x="100546" y="238125"/>
                    </a:lnTo>
                    <a:cubicBezTo>
                      <a:pt x="85697" y="185833"/>
                      <a:pt x="49068" y="142457"/>
                      <a:pt x="0" y="119063"/>
                    </a:cubicBezTo>
                    <a:lnTo>
                      <a:pt x="0" y="119063"/>
                    </a:lnTo>
                    <a:cubicBezTo>
                      <a:pt x="49068" y="95668"/>
                      <a:pt x="85697" y="52292"/>
                      <a:pt x="10054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+mj-lt"/>
                  <a:cs typeface="+mj-lt"/>
                </a:endParaRPr>
              </a:p>
            </p:txBody>
          </p:sp>
          <p:sp>
            <p:nvSpPr>
              <p:cNvPr id="86" name="Freeform: Shape 85"/>
              <p:cNvSpPr/>
              <p:nvPr/>
            </p:nvSpPr>
            <p:spPr>
              <a:xfrm>
                <a:off x="4348161" y="1590595"/>
                <a:ext cx="82630" cy="97848"/>
              </a:xfrm>
              <a:custGeom>
                <a:avLst/>
                <a:gdLst>
                  <a:gd name="connsiteX0" fmla="*/ 100546 w 201091"/>
                  <a:gd name="connsiteY0" fmla="*/ 0 h 238125"/>
                  <a:gd name="connsiteX1" fmla="*/ 100546 w 201091"/>
                  <a:gd name="connsiteY1" fmla="*/ 0 h 238125"/>
                  <a:gd name="connsiteX2" fmla="*/ 201092 w 201091"/>
                  <a:gd name="connsiteY2" fmla="*/ 119063 h 238125"/>
                  <a:gd name="connsiteX3" fmla="*/ 201092 w 201091"/>
                  <a:gd name="connsiteY3" fmla="*/ 119063 h 238125"/>
                  <a:gd name="connsiteX4" fmla="*/ 100546 w 201091"/>
                  <a:gd name="connsiteY4" fmla="*/ 238125 h 238125"/>
                  <a:gd name="connsiteX5" fmla="*/ 100546 w 201091"/>
                  <a:gd name="connsiteY5" fmla="*/ 238125 h 238125"/>
                  <a:gd name="connsiteX6" fmla="*/ 0 w 201091"/>
                  <a:gd name="connsiteY6" fmla="*/ 119063 h 238125"/>
                  <a:gd name="connsiteX7" fmla="*/ 0 w 201091"/>
                  <a:gd name="connsiteY7" fmla="*/ 119063 h 238125"/>
                  <a:gd name="connsiteX8" fmla="*/ 100546 w 201091"/>
                  <a:gd name="connsiteY8" fmla="*/ 0 h 238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01091" h="238125">
                    <a:moveTo>
                      <a:pt x="100546" y="0"/>
                    </a:moveTo>
                    <a:lnTo>
                      <a:pt x="100546" y="0"/>
                    </a:lnTo>
                    <a:cubicBezTo>
                      <a:pt x="115388" y="52296"/>
                      <a:pt x="152019" y="95674"/>
                      <a:pt x="201092" y="119063"/>
                    </a:cubicBezTo>
                    <a:lnTo>
                      <a:pt x="201092" y="119063"/>
                    </a:lnTo>
                    <a:cubicBezTo>
                      <a:pt x="152019" y="142451"/>
                      <a:pt x="115388" y="185829"/>
                      <a:pt x="100546" y="238125"/>
                    </a:cubicBezTo>
                    <a:lnTo>
                      <a:pt x="100546" y="238125"/>
                    </a:lnTo>
                    <a:cubicBezTo>
                      <a:pt x="85697" y="185833"/>
                      <a:pt x="49068" y="142457"/>
                      <a:pt x="0" y="119063"/>
                    </a:cubicBezTo>
                    <a:lnTo>
                      <a:pt x="0" y="119063"/>
                    </a:lnTo>
                    <a:cubicBezTo>
                      <a:pt x="49068" y="95668"/>
                      <a:pt x="85697" y="52292"/>
                      <a:pt x="10054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+mj-lt"/>
                  <a:cs typeface="+mj-lt"/>
                </a:endParaRPr>
              </a:p>
            </p:txBody>
          </p:sp>
        </p:grpSp>
        <p:grpSp>
          <p:nvGrpSpPr>
            <p:cNvPr id="2" name="Group 1"/>
            <p:cNvGrpSpPr/>
            <p:nvPr/>
          </p:nvGrpSpPr>
          <p:grpSpPr>
            <a:xfrm>
              <a:off x="5614584" y="1771200"/>
              <a:ext cx="1850565" cy="630494"/>
              <a:chOff x="4969937" y="1555337"/>
              <a:chExt cx="2255690" cy="768522"/>
            </a:xfrm>
          </p:grpSpPr>
          <p:sp>
            <p:nvSpPr>
              <p:cNvPr id="87" name="Rectangle 86"/>
              <p:cNvSpPr/>
              <p:nvPr/>
            </p:nvSpPr>
            <p:spPr>
              <a:xfrm>
                <a:off x="6525318" y="1606476"/>
                <a:ext cx="565812" cy="66920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+mj-lt"/>
                </a:endParaRPr>
              </a:p>
            </p:txBody>
          </p:sp>
          <p:sp>
            <p:nvSpPr>
              <p:cNvPr id="88" name="Rectangle 87"/>
              <p:cNvSpPr/>
              <p:nvPr/>
            </p:nvSpPr>
            <p:spPr>
              <a:xfrm>
                <a:off x="5832109" y="1606476"/>
                <a:ext cx="565812" cy="66920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+mj-lt"/>
                </a:endParaRPr>
              </a:p>
            </p:txBody>
          </p:sp>
          <p:sp>
            <p:nvSpPr>
              <p:cNvPr id="89" name="Rectangle 88"/>
              <p:cNvSpPr/>
              <p:nvPr/>
            </p:nvSpPr>
            <p:spPr>
              <a:xfrm>
                <a:off x="5116682" y="1606476"/>
                <a:ext cx="565812" cy="66920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+mj-lt"/>
                </a:endParaRPr>
              </a:p>
            </p:txBody>
          </p:sp>
          <p:sp>
            <p:nvSpPr>
              <p:cNvPr id="90" name="Rectangle: Rounded Corners 89"/>
              <p:cNvSpPr/>
              <p:nvPr/>
            </p:nvSpPr>
            <p:spPr>
              <a:xfrm>
                <a:off x="4969937" y="1555337"/>
                <a:ext cx="148859" cy="768522"/>
              </a:xfrm>
              <a:prstGeom prst="round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+mj-lt"/>
                </a:endParaRPr>
              </a:p>
            </p:txBody>
          </p:sp>
          <p:sp>
            <p:nvSpPr>
              <p:cNvPr id="91" name="Rectangle: Rounded Corners 90"/>
              <p:cNvSpPr/>
              <p:nvPr/>
            </p:nvSpPr>
            <p:spPr>
              <a:xfrm>
                <a:off x="5682494" y="1577364"/>
                <a:ext cx="148859" cy="724468"/>
              </a:xfrm>
              <a:prstGeom prst="round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+mj-lt"/>
                </a:endParaRPr>
              </a:p>
            </p:txBody>
          </p:sp>
          <p:pic>
            <p:nvPicPr>
              <p:cNvPr id="92" name="Graphic 91" descr="Soap with solid fill"/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5238760" y="1758377"/>
                <a:ext cx="326744" cy="326744"/>
              </a:xfrm>
              <a:prstGeom prst="rect">
                <a:avLst/>
              </a:prstGeom>
            </p:spPr>
          </p:pic>
          <p:sp>
            <p:nvSpPr>
              <p:cNvPr id="93" name="Rectangle: Rounded Corners 92"/>
              <p:cNvSpPr/>
              <p:nvPr/>
            </p:nvSpPr>
            <p:spPr>
              <a:xfrm>
                <a:off x="6383852" y="1577364"/>
                <a:ext cx="148859" cy="724468"/>
              </a:xfrm>
              <a:prstGeom prst="round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+mj-lt"/>
                </a:endParaRPr>
              </a:p>
            </p:txBody>
          </p:sp>
          <p:sp>
            <p:nvSpPr>
              <p:cNvPr id="94" name="Rectangle: Rounded Corners 93"/>
              <p:cNvSpPr/>
              <p:nvPr/>
            </p:nvSpPr>
            <p:spPr>
              <a:xfrm>
                <a:off x="7076768" y="1555337"/>
                <a:ext cx="148859" cy="768522"/>
              </a:xfrm>
              <a:prstGeom prst="round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+mj-lt"/>
                </a:endParaRPr>
              </a:p>
            </p:txBody>
          </p:sp>
          <p:grpSp>
            <p:nvGrpSpPr>
              <p:cNvPr id="95" name="Group 94"/>
              <p:cNvGrpSpPr/>
              <p:nvPr/>
            </p:nvGrpSpPr>
            <p:grpSpPr>
              <a:xfrm>
                <a:off x="6600827" y="1818601"/>
                <a:ext cx="396187" cy="184076"/>
                <a:chOff x="5348288" y="2154359"/>
                <a:chExt cx="1404706" cy="279372"/>
              </a:xfrm>
            </p:grpSpPr>
            <p:cxnSp>
              <p:nvCxnSpPr>
                <p:cNvPr id="96" name="Straight Connector 95"/>
                <p:cNvCxnSpPr/>
                <p:nvPr/>
              </p:nvCxnSpPr>
              <p:spPr>
                <a:xfrm>
                  <a:off x="6057585" y="2154359"/>
                  <a:ext cx="0" cy="278706"/>
                </a:xfrm>
                <a:prstGeom prst="line">
                  <a:avLst/>
                </a:prstGeom>
                <a:ln w="952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Straight Connector 96"/>
                <p:cNvCxnSpPr/>
                <p:nvPr/>
              </p:nvCxnSpPr>
              <p:spPr>
                <a:xfrm>
                  <a:off x="5348288" y="2433137"/>
                  <a:ext cx="1404706" cy="0"/>
                </a:xfrm>
                <a:prstGeom prst="line">
                  <a:avLst/>
                </a:prstGeom>
                <a:ln w="952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Straight Connector 97"/>
                <p:cNvCxnSpPr/>
                <p:nvPr/>
              </p:nvCxnSpPr>
              <p:spPr>
                <a:xfrm>
                  <a:off x="5850453" y="2243310"/>
                  <a:ext cx="0" cy="190421"/>
                </a:xfrm>
                <a:prstGeom prst="line">
                  <a:avLst/>
                </a:prstGeom>
                <a:ln w="952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Straight Connector 98"/>
                <p:cNvCxnSpPr/>
                <p:nvPr/>
              </p:nvCxnSpPr>
              <p:spPr>
                <a:xfrm>
                  <a:off x="6262408" y="2243310"/>
                  <a:ext cx="0" cy="190421"/>
                </a:xfrm>
                <a:prstGeom prst="line">
                  <a:avLst/>
                </a:prstGeom>
                <a:ln w="952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Straight Connector 99"/>
                <p:cNvCxnSpPr/>
                <p:nvPr/>
              </p:nvCxnSpPr>
              <p:spPr>
                <a:xfrm>
                  <a:off x="5648047" y="2339550"/>
                  <a:ext cx="0" cy="94181"/>
                </a:xfrm>
                <a:prstGeom prst="line">
                  <a:avLst/>
                </a:prstGeom>
                <a:ln w="952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Straight Connector 100"/>
                <p:cNvCxnSpPr/>
                <p:nvPr/>
              </p:nvCxnSpPr>
              <p:spPr>
                <a:xfrm>
                  <a:off x="6445765" y="2339550"/>
                  <a:ext cx="0" cy="94181"/>
                </a:xfrm>
                <a:prstGeom prst="line">
                  <a:avLst/>
                </a:prstGeom>
                <a:ln w="952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Straight Connector 101"/>
                <p:cNvCxnSpPr/>
                <p:nvPr/>
              </p:nvCxnSpPr>
              <p:spPr>
                <a:xfrm>
                  <a:off x="5450404" y="2400300"/>
                  <a:ext cx="0" cy="33431"/>
                </a:xfrm>
                <a:prstGeom prst="line">
                  <a:avLst/>
                </a:prstGeom>
                <a:ln w="952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Straight Connector 102"/>
                <p:cNvCxnSpPr/>
                <p:nvPr/>
              </p:nvCxnSpPr>
              <p:spPr>
                <a:xfrm>
                  <a:off x="6602928" y="2400300"/>
                  <a:ext cx="0" cy="33431"/>
                </a:xfrm>
                <a:prstGeom prst="line">
                  <a:avLst/>
                </a:prstGeom>
                <a:ln w="952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Straight Connector 103"/>
                <p:cNvCxnSpPr/>
                <p:nvPr/>
              </p:nvCxnSpPr>
              <p:spPr>
                <a:xfrm>
                  <a:off x="5958506" y="2186379"/>
                  <a:ext cx="0" cy="247352"/>
                </a:xfrm>
                <a:prstGeom prst="line">
                  <a:avLst/>
                </a:prstGeom>
                <a:ln w="952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Straight Connector 104"/>
                <p:cNvCxnSpPr/>
                <p:nvPr/>
              </p:nvCxnSpPr>
              <p:spPr>
                <a:xfrm>
                  <a:off x="6149680" y="2186379"/>
                  <a:ext cx="0" cy="247352"/>
                </a:xfrm>
                <a:prstGeom prst="line">
                  <a:avLst/>
                </a:prstGeom>
                <a:ln w="952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Straight Connector 105"/>
                <p:cNvCxnSpPr/>
                <p:nvPr/>
              </p:nvCxnSpPr>
              <p:spPr>
                <a:xfrm>
                  <a:off x="5750710" y="2310907"/>
                  <a:ext cx="0" cy="122824"/>
                </a:xfrm>
                <a:prstGeom prst="line">
                  <a:avLst/>
                </a:prstGeom>
                <a:ln w="952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Straight Connector 106"/>
                <p:cNvCxnSpPr/>
                <p:nvPr/>
              </p:nvCxnSpPr>
              <p:spPr>
                <a:xfrm>
                  <a:off x="6365787" y="2310907"/>
                  <a:ext cx="0" cy="122824"/>
                </a:xfrm>
                <a:prstGeom prst="line">
                  <a:avLst/>
                </a:prstGeom>
                <a:ln w="952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Straight Connector 107"/>
                <p:cNvCxnSpPr/>
                <p:nvPr/>
              </p:nvCxnSpPr>
              <p:spPr>
                <a:xfrm>
                  <a:off x="5557432" y="2383944"/>
                  <a:ext cx="0" cy="49787"/>
                </a:xfrm>
                <a:prstGeom prst="line">
                  <a:avLst/>
                </a:prstGeom>
                <a:ln w="952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Straight Connector 108"/>
                <p:cNvCxnSpPr/>
                <p:nvPr/>
              </p:nvCxnSpPr>
              <p:spPr>
                <a:xfrm>
                  <a:off x="6521830" y="2383944"/>
                  <a:ext cx="0" cy="49787"/>
                </a:xfrm>
                <a:prstGeom prst="line">
                  <a:avLst/>
                </a:prstGeom>
                <a:ln w="952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0" name="Group 109"/>
              <p:cNvGrpSpPr/>
              <p:nvPr/>
            </p:nvGrpSpPr>
            <p:grpSpPr>
              <a:xfrm>
                <a:off x="5920523" y="1816276"/>
                <a:ext cx="308771" cy="291873"/>
                <a:chOff x="3261730" y="1280884"/>
                <a:chExt cx="308771" cy="291873"/>
              </a:xfrm>
              <a:solidFill>
                <a:schemeClr val="bg1"/>
              </a:solidFill>
            </p:grpSpPr>
            <p:sp>
              <p:nvSpPr>
                <p:cNvPr id="111" name="Parallelogram 110"/>
                <p:cNvSpPr/>
                <p:nvPr/>
              </p:nvSpPr>
              <p:spPr>
                <a:xfrm rot="562947" flipH="1">
                  <a:off x="3261730" y="1285005"/>
                  <a:ext cx="145061" cy="100920"/>
                </a:xfrm>
                <a:prstGeom prst="parallelogram">
                  <a:avLst/>
                </a:prstGeom>
                <a:grpFill/>
                <a:ln w="127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+mj-lt"/>
                    <a:cs typeface="+mj-lt"/>
                  </a:endParaRPr>
                </a:p>
              </p:txBody>
            </p:sp>
            <p:sp>
              <p:nvSpPr>
                <p:cNvPr id="112" name="Hexagon 111"/>
                <p:cNvSpPr/>
                <p:nvPr/>
              </p:nvSpPr>
              <p:spPr>
                <a:xfrm rot="5400000">
                  <a:off x="3330896" y="1428281"/>
                  <a:ext cx="166700" cy="122252"/>
                </a:xfrm>
                <a:prstGeom prst="hexag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+mj-lt"/>
                    <a:cs typeface="+mj-lt"/>
                  </a:endParaRPr>
                </a:p>
              </p:txBody>
            </p:sp>
            <p:sp>
              <p:nvSpPr>
                <p:cNvPr id="113" name="Rectangle 112"/>
                <p:cNvSpPr/>
                <p:nvPr/>
              </p:nvSpPr>
              <p:spPr>
                <a:xfrm>
                  <a:off x="3285042" y="1374846"/>
                  <a:ext cx="37455" cy="130267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+mj-lt"/>
                    <a:cs typeface="+mj-lt"/>
                  </a:endParaRPr>
                </a:p>
              </p:txBody>
            </p:sp>
            <p:sp>
              <p:nvSpPr>
                <p:cNvPr id="114" name="Parallelogram 113"/>
                <p:cNvSpPr/>
                <p:nvPr/>
              </p:nvSpPr>
              <p:spPr>
                <a:xfrm rot="21037053">
                  <a:off x="3424197" y="1294079"/>
                  <a:ext cx="146304" cy="100584"/>
                </a:xfrm>
                <a:prstGeom prst="parallelogram">
                  <a:avLst/>
                </a:prstGeom>
                <a:grpFill/>
                <a:ln w="127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+mj-lt"/>
                    <a:cs typeface="+mj-lt"/>
                  </a:endParaRPr>
                </a:p>
              </p:txBody>
            </p:sp>
            <p:sp>
              <p:nvSpPr>
                <p:cNvPr id="115" name="Rectangle 114"/>
                <p:cNvSpPr/>
                <p:nvPr/>
              </p:nvSpPr>
              <p:spPr>
                <a:xfrm>
                  <a:off x="3504511" y="1374846"/>
                  <a:ext cx="37455" cy="130267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+mj-lt"/>
                    <a:cs typeface="+mj-lt"/>
                  </a:endParaRPr>
                </a:p>
              </p:txBody>
            </p:sp>
            <p:sp>
              <p:nvSpPr>
                <p:cNvPr id="116" name="Rectangle 115"/>
                <p:cNvSpPr/>
                <p:nvPr/>
              </p:nvSpPr>
              <p:spPr>
                <a:xfrm rot="18000000">
                  <a:off x="3313342" y="1466398"/>
                  <a:ext cx="37455" cy="82131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+mj-lt"/>
                    <a:cs typeface="+mj-lt"/>
                  </a:endParaRPr>
                </a:p>
              </p:txBody>
            </p:sp>
            <p:sp>
              <p:nvSpPr>
                <p:cNvPr id="117" name="Rectangle 116"/>
                <p:cNvSpPr/>
                <p:nvPr/>
              </p:nvSpPr>
              <p:spPr>
                <a:xfrm rot="3600000" flipH="1">
                  <a:off x="3478450" y="1466398"/>
                  <a:ext cx="37455" cy="82131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+mj-lt"/>
                    <a:cs typeface="+mj-lt"/>
                  </a:endParaRPr>
                </a:p>
              </p:txBody>
            </p:sp>
            <p:sp>
              <p:nvSpPr>
                <p:cNvPr id="118" name="Rectangle 117"/>
                <p:cNvSpPr/>
                <p:nvPr/>
              </p:nvSpPr>
              <p:spPr>
                <a:xfrm rot="5400000" flipH="1">
                  <a:off x="3382266" y="1341496"/>
                  <a:ext cx="60975" cy="255423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+mj-lt"/>
                    <a:cs typeface="+mj-lt"/>
                  </a:endParaRPr>
                </a:p>
              </p:txBody>
            </p:sp>
            <p:sp>
              <p:nvSpPr>
                <p:cNvPr id="119" name="Rectangle 118"/>
                <p:cNvSpPr/>
                <p:nvPr/>
              </p:nvSpPr>
              <p:spPr>
                <a:xfrm>
                  <a:off x="3383088" y="1345608"/>
                  <a:ext cx="61186" cy="135699"/>
                </a:xfrm>
                <a:prstGeom prst="rect">
                  <a:avLst/>
                </a:prstGeom>
                <a:grpFill/>
                <a:ln w="127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+mj-lt"/>
                    <a:cs typeface="+mj-lt"/>
                  </a:endParaRPr>
                </a:p>
              </p:txBody>
            </p:sp>
            <p:sp>
              <p:nvSpPr>
                <p:cNvPr id="120" name="Diamond 119"/>
                <p:cNvSpPr/>
                <p:nvPr/>
              </p:nvSpPr>
              <p:spPr>
                <a:xfrm>
                  <a:off x="3338763" y="1280884"/>
                  <a:ext cx="152031" cy="76983"/>
                </a:xfrm>
                <a:prstGeom prst="diamond">
                  <a:avLst/>
                </a:prstGeom>
                <a:grpFill/>
                <a:ln w="9525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+mj-lt"/>
                    <a:cs typeface="+mj-lt"/>
                  </a:endParaRPr>
                </a:p>
              </p:txBody>
            </p:sp>
            <p:cxnSp>
              <p:nvCxnSpPr>
                <p:cNvPr id="121" name="Straight Connector 120"/>
                <p:cNvCxnSpPr/>
                <p:nvPr/>
              </p:nvCxnSpPr>
              <p:spPr>
                <a:xfrm flipH="1">
                  <a:off x="3489797" y="1379608"/>
                  <a:ext cx="65716" cy="15429"/>
                </a:xfrm>
                <a:prstGeom prst="line">
                  <a:avLst/>
                </a:prstGeom>
                <a:grpFill/>
                <a:ln w="12700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Connector 121"/>
                <p:cNvCxnSpPr/>
                <p:nvPr/>
              </p:nvCxnSpPr>
              <p:spPr>
                <a:xfrm>
                  <a:off x="3273388" y="1374846"/>
                  <a:ext cx="65716" cy="15429"/>
                </a:xfrm>
                <a:prstGeom prst="line">
                  <a:avLst/>
                </a:prstGeom>
                <a:grpFill/>
                <a:ln w="12700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Connector 122"/>
                <p:cNvCxnSpPr/>
                <p:nvPr/>
              </p:nvCxnSpPr>
              <p:spPr>
                <a:xfrm>
                  <a:off x="3390566" y="1513605"/>
                  <a:ext cx="53707" cy="0"/>
                </a:xfrm>
                <a:prstGeom prst="line">
                  <a:avLst/>
                </a:prstGeom>
                <a:grpFill/>
                <a:ln w="12700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4" name="Diamond 123"/>
                <p:cNvSpPr/>
                <p:nvPr/>
              </p:nvSpPr>
              <p:spPr>
                <a:xfrm>
                  <a:off x="3386118" y="1305368"/>
                  <a:ext cx="57321" cy="28014"/>
                </a:xfrm>
                <a:prstGeom prst="diamond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+mj-lt"/>
                    <a:cs typeface="+mj-lt"/>
                  </a:endParaRPr>
                </a:p>
              </p:txBody>
            </p:sp>
            <p:cxnSp>
              <p:nvCxnSpPr>
                <p:cNvPr id="125" name="Straight Connector 124"/>
                <p:cNvCxnSpPr/>
                <p:nvPr/>
              </p:nvCxnSpPr>
              <p:spPr>
                <a:xfrm>
                  <a:off x="3306083" y="1358720"/>
                  <a:ext cx="49306" cy="10228"/>
                </a:xfrm>
                <a:prstGeom prst="line">
                  <a:avLst/>
                </a:prstGeom>
                <a:grpFill/>
                <a:ln w="12700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Straight Connector 125"/>
                <p:cNvCxnSpPr/>
                <p:nvPr/>
              </p:nvCxnSpPr>
              <p:spPr>
                <a:xfrm>
                  <a:off x="3306083" y="1339696"/>
                  <a:ext cx="49306" cy="10228"/>
                </a:xfrm>
                <a:prstGeom prst="line">
                  <a:avLst/>
                </a:prstGeom>
                <a:grpFill/>
                <a:ln w="12700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>
                <a:xfrm flipH="1">
                  <a:off x="3476177" y="1358720"/>
                  <a:ext cx="49306" cy="10228"/>
                </a:xfrm>
                <a:prstGeom prst="line">
                  <a:avLst/>
                </a:prstGeom>
                <a:grpFill/>
                <a:ln w="12700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>
                <a:xfrm flipH="1">
                  <a:off x="3476177" y="1339696"/>
                  <a:ext cx="49306" cy="10228"/>
                </a:xfrm>
                <a:prstGeom prst="line">
                  <a:avLst/>
                </a:prstGeom>
                <a:grpFill/>
                <a:ln w="12700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>
                <a:xfrm flipV="1">
                  <a:off x="3331488" y="1430836"/>
                  <a:ext cx="0" cy="113379"/>
                </a:xfrm>
                <a:prstGeom prst="line">
                  <a:avLst/>
                </a:prstGeom>
                <a:grpFill/>
                <a:ln w="12700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>
                <a:xfrm flipV="1">
                  <a:off x="3494788" y="1430836"/>
                  <a:ext cx="0" cy="118797"/>
                </a:xfrm>
                <a:prstGeom prst="line">
                  <a:avLst/>
                </a:prstGeom>
                <a:grpFill/>
                <a:ln w="12700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Straight Connector 130"/>
                <p:cNvCxnSpPr/>
                <p:nvPr/>
              </p:nvCxnSpPr>
              <p:spPr>
                <a:xfrm flipV="1">
                  <a:off x="3368419" y="1511255"/>
                  <a:ext cx="26486" cy="41943"/>
                </a:xfrm>
                <a:prstGeom prst="line">
                  <a:avLst/>
                </a:prstGeom>
                <a:grpFill/>
                <a:ln w="12700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" name="Straight Connector 131"/>
                <p:cNvCxnSpPr/>
                <p:nvPr/>
              </p:nvCxnSpPr>
              <p:spPr>
                <a:xfrm flipH="1" flipV="1">
                  <a:off x="3439796" y="1511255"/>
                  <a:ext cx="26486" cy="41943"/>
                </a:xfrm>
                <a:prstGeom prst="line">
                  <a:avLst/>
                </a:prstGeom>
                <a:grpFill/>
                <a:ln w="12700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63" name="Straight Arrow Connector 162"/>
            <p:cNvCxnSpPr/>
            <p:nvPr/>
          </p:nvCxnSpPr>
          <p:spPr>
            <a:xfrm>
              <a:off x="5292511" y="2086447"/>
              <a:ext cx="271261" cy="0"/>
            </a:xfrm>
            <a:prstGeom prst="straightConnector1">
              <a:avLst/>
            </a:prstGeom>
            <a:ln w="19050">
              <a:solidFill>
                <a:schemeClr val="tx2">
                  <a:lumMod val="75000"/>
                </a:schemeClr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Arrow Connector 163"/>
            <p:cNvCxnSpPr/>
            <p:nvPr/>
          </p:nvCxnSpPr>
          <p:spPr>
            <a:xfrm>
              <a:off x="7517042" y="2086447"/>
              <a:ext cx="271261" cy="0"/>
            </a:xfrm>
            <a:prstGeom prst="straightConnector1">
              <a:avLst/>
            </a:prstGeom>
            <a:ln w="19050">
              <a:solidFill>
                <a:schemeClr val="tx2">
                  <a:lumMod val="75000"/>
                </a:schemeClr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Google Shape;898;p88"/>
            <p:cNvSpPr txBox="1"/>
            <p:nvPr/>
          </p:nvSpPr>
          <p:spPr>
            <a:xfrm>
              <a:off x="4679343" y="2380252"/>
              <a:ext cx="577428" cy="1600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4" tIns="9144" rIns="9144" bIns="9144" anchor="t" anchorCtr="0">
              <a:spAutoFit/>
            </a:bodyPr>
            <a:lstStyle/>
            <a:p>
              <a:pPr marR="0" lvl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800" dirty="0">
                  <a:solidFill>
                    <a:schemeClr val="accent6"/>
                  </a:solidFill>
                  <a:latin typeface="+mj-lt"/>
                  <a:ea typeface="Montserrat"/>
                  <a:cs typeface="+mj-lt"/>
                  <a:sym typeface="Montserrat"/>
                </a:rPr>
                <a:t>Dirty Data</a:t>
              </a:r>
              <a:endParaRPr lang="en-US" sz="800" b="1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endParaRPr>
            </a:p>
          </p:txBody>
        </p:sp>
        <p:sp>
          <p:nvSpPr>
            <p:cNvPr id="170" name="Google Shape;898;p88"/>
            <p:cNvSpPr txBox="1"/>
            <p:nvPr/>
          </p:nvSpPr>
          <p:spPr>
            <a:xfrm>
              <a:off x="5619803" y="1643081"/>
              <a:ext cx="577428" cy="1600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4" tIns="9144" rIns="9144" bIns="9144" anchor="t" anchorCtr="0">
              <a:spAutoFit/>
            </a:bodyPr>
            <a:lstStyle/>
            <a:p>
              <a:pPr marR="0" lvl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800" dirty="0">
                  <a:solidFill>
                    <a:schemeClr val="accent6"/>
                  </a:solidFill>
                  <a:latin typeface="+mj-lt"/>
                  <a:ea typeface="Montserrat"/>
                  <a:cs typeface="+mj-lt"/>
                  <a:sym typeface="Montserrat"/>
                </a:rPr>
                <a:t>Clean</a:t>
              </a:r>
              <a:endParaRPr lang="en-US" sz="800" b="1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endParaRPr>
            </a:p>
          </p:txBody>
        </p:sp>
        <p:sp>
          <p:nvSpPr>
            <p:cNvPr id="171" name="Google Shape;898;p88"/>
            <p:cNvSpPr txBox="1"/>
            <p:nvPr/>
          </p:nvSpPr>
          <p:spPr>
            <a:xfrm>
              <a:off x="6229628" y="1643081"/>
              <a:ext cx="577428" cy="1600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4" tIns="9144" rIns="9144" bIns="9144" anchor="t" anchorCtr="0">
              <a:spAutoFit/>
            </a:bodyPr>
            <a:lstStyle/>
            <a:p>
              <a:pPr marR="0" lvl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800" dirty="0">
                  <a:solidFill>
                    <a:schemeClr val="accent6"/>
                  </a:solidFill>
                  <a:latin typeface="+mj-lt"/>
                  <a:ea typeface="Montserrat"/>
                  <a:cs typeface="+mj-lt"/>
                  <a:sym typeface="Montserrat"/>
                </a:rPr>
                <a:t>Transform</a:t>
              </a:r>
              <a:endParaRPr lang="en-US" sz="800" b="1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endParaRPr>
            </a:p>
          </p:txBody>
        </p:sp>
        <p:sp>
          <p:nvSpPr>
            <p:cNvPr id="172" name="Google Shape;898;p88"/>
            <p:cNvSpPr txBox="1"/>
            <p:nvPr/>
          </p:nvSpPr>
          <p:spPr>
            <a:xfrm>
              <a:off x="6863122" y="1643081"/>
              <a:ext cx="577428" cy="1600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4" tIns="9144" rIns="9144" bIns="9144" anchor="t" anchorCtr="0">
              <a:spAutoFit/>
            </a:bodyPr>
            <a:lstStyle/>
            <a:p>
              <a:pPr marR="0" lvl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800" dirty="0">
                  <a:solidFill>
                    <a:schemeClr val="accent6"/>
                  </a:solidFill>
                  <a:latin typeface="+mj-lt"/>
                  <a:ea typeface="Montserrat"/>
                  <a:cs typeface="+mj-lt"/>
                  <a:sym typeface="Montserrat"/>
                </a:rPr>
                <a:t>Normalize</a:t>
              </a:r>
              <a:endParaRPr lang="en-US" sz="8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endParaRPr>
            </a:p>
          </p:txBody>
        </p:sp>
        <p:sp>
          <p:nvSpPr>
            <p:cNvPr id="173" name="Google Shape;898;p88"/>
            <p:cNvSpPr txBox="1"/>
            <p:nvPr/>
          </p:nvSpPr>
          <p:spPr>
            <a:xfrm>
              <a:off x="7786215" y="2321672"/>
              <a:ext cx="682585" cy="1600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4" tIns="9144" rIns="9144" bIns="9144" anchor="t" anchorCtr="0">
              <a:spAutoFit/>
            </a:bodyPr>
            <a:lstStyle/>
            <a:p>
              <a:pPr marR="0" lvl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800" dirty="0">
                  <a:solidFill>
                    <a:schemeClr val="accent6"/>
                  </a:solidFill>
                  <a:latin typeface="+mj-lt"/>
                  <a:ea typeface="Montserrat"/>
                  <a:cs typeface="+mj-lt"/>
                  <a:sym typeface="Montserrat"/>
                </a:rPr>
                <a:t>Clean Data</a:t>
              </a:r>
              <a:endParaRPr lang="en-US" sz="8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endParaRPr>
            </a:p>
          </p:txBody>
        </p:sp>
      </p:grpSp>
      <p:pic>
        <p:nvPicPr>
          <p:cNvPr id="133" name="Graphic 132" descr="Binary with solid fill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935905" y="3509894"/>
            <a:ext cx="509308" cy="509308"/>
          </a:xfrm>
          <a:prstGeom prst="rect">
            <a:avLst/>
          </a:prstGeom>
        </p:spPr>
      </p:pic>
      <p:pic>
        <p:nvPicPr>
          <p:cNvPr id="135" name="Graphic 134" descr="Artificial Intelligence with solid fill"/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155275" y="3541643"/>
            <a:ext cx="470312" cy="470312"/>
          </a:xfrm>
          <a:prstGeom prst="rect">
            <a:avLst/>
          </a:prstGeom>
        </p:spPr>
      </p:pic>
      <p:cxnSp>
        <p:nvCxnSpPr>
          <p:cNvPr id="167" name="Straight Arrow Connector 166"/>
          <p:cNvCxnSpPr/>
          <p:nvPr/>
        </p:nvCxnSpPr>
        <p:spPr>
          <a:xfrm>
            <a:off x="3610665" y="3724804"/>
            <a:ext cx="271261" cy="0"/>
          </a:xfrm>
          <a:prstGeom prst="straightConnector1">
            <a:avLst/>
          </a:prstGeom>
          <a:ln w="19050">
            <a:solidFill>
              <a:schemeClr val="tx2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Google Shape;898;p88"/>
          <p:cNvSpPr txBox="1"/>
          <p:nvPr/>
        </p:nvSpPr>
        <p:spPr>
          <a:xfrm>
            <a:off x="3805493" y="4032770"/>
            <a:ext cx="809925" cy="160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Raw Output</a:t>
            </a:r>
            <a:endParaRPr lang="en-US" sz="8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sp>
        <p:nvSpPr>
          <p:cNvPr id="177" name="Google Shape;898;p88"/>
          <p:cNvSpPr txBox="1"/>
          <p:nvPr/>
        </p:nvSpPr>
        <p:spPr>
          <a:xfrm>
            <a:off x="607189" y="882664"/>
            <a:ext cx="5121528" cy="195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Models require very specific data, in a very specific way.</a:t>
            </a:r>
            <a:endParaRPr lang="en-US" sz="10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</p:spTree>
  </p:cSld>
  <p:clrMapOvr>
    <a:masterClrMapping/>
  </p:clrMapOvr>
  <p:transition spd="med">
    <p:fade/>
  </p:transition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93100" y="420575"/>
            <a:ext cx="8181300" cy="502800"/>
          </a:xfrm>
        </p:spPr>
        <p:txBody>
          <a:bodyPr/>
          <a:lstStyle/>
          <a:p>
            <a:r>
              <a:rPr lang="en-US" dirty="0"/>
              <a:t>Data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7331103" y="141172"/>
            <a:ext cx="914400" cy="914400"/>
            <a:chOff x="7331103" y="141172"/>
            <a:chExt cx="914400" cy="914400"/>
          </a:xfrm>
        </p:grpSpPr>
        <p:grpSp>
          <p:nvGrpSpPr>
            <p:cNvPr id="28" name="Group 27"/>
            <p:cNvGrpSpPr/>
            <p:nvPr/>
          </p:nvGrpSpPr>
          <p:grpSpPr>
            <a:xfrm>
              <a:off x="7331103" y="141172"/>
              <a:ext cx="914400" cy="914400"/>
              <a:chOff x="2941984" y="2188023"/>
              <a:chExt cx="1695840" cy="1816343"/>
            </a:xfrm>
          </p:grpSpPr>
          <p:grpSp>
            <p:nvGrpSpPr>
              <p:cNvPr id="29" name="Group 28"/>
              <p:cNvGrpSpPr/>
              <p:nvPr/>
            </p:nvGrpSpPr>
            <p:grpSpPr>
              <a:xfrm>
                <a:off x="3744185" y="3138427"/>
                <a:ext cx="58419" cy="768220"/>
                <a:chOff x="1190898" y="3138427"/>
                <a:chExt cx="58419" cy="768220"/>
              </a:xfrm>
            </p:grpSpPr>
            <p:cxnSp>
              <p:nvCxnSpPr>
                <p:cNvPr id="44" name="Connector: Curved 43"/>
                <p:cNvCxnSpPr>
                  <a:stCxn id="34" idx="1"/>
                  <a:endCxn id="35" idx="1"/>
                </p:cNvCxnSpPr>
                <p:nvPr/>
              </p:nvCxnSpPr>
              <p:spPr>
                <a:xfrm rot="10800000">
                  <a:off x="1190898" y="3138427"/>
                  <a:ext cx="12700" cy="768220"/>
                </a:xfrm>
                <a:prstGeom prst="curvedConnector3">
                  <a:avLst>
                    <a:gd name="adj1" fmla="val 2950000"/>
                  </a:avLst>
                </a:prstGeom>
                <a:ln w="19050">
                  <a:solidFill>
                    <a:schemeClr val="accent5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Connector: Curved 44"/>
                <p:cNvCxnSpPr>
                  <a:stCxn id="35" idx="3"/>
                  <a:endCxn id="34" idx="3"/>
                </p:cNvCxnSpPr>
                <p:nvPr/>
              </p:nvCxnSpPr>
              <p:spPr>
                <a:xfrm>
                  <a:off x="1236617" y="3138427"/>
                  <a:ext cx="12700" cy="768220"/>
                </a:xfrm>
                <a:prstGeom prst="curvedConnector3">
                  <a:avLst>
                    <a:gd name="adj1" fmla="val 3000000"/>
                  </a:avLst>
                </a:prstGeom>
                <a:ln w="19050">
                  <a:solidFill>
                    <a:schemeClr val="accent5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0" name="Group 29"/>
              <p:cNvGrpSpPr/>
              <p:nvPr/>
            </p:nvGrpSpPr>
            <p:grpSpPr>
              <a:xfrm>
                <a:off x="3744185" y="2188023"/>
                <a:ext cx="58419" cy="1816343"/>
                <a:chOff x="7482841" y="2111311"/>
                <a:chExt cx="58419" cy="1816343"/>
              </a:xfrm>
            </p:grpSpPr>
            <p:cxnSp>
              <p:nvCxnSpPr>
                <p:cNvPr id="40" name="Connector: Curved 39"/>
                <p:cNvCxnSpPr>
                  <a:stCxn id="42" idx="1"/>
                  <a:endCxn id="43" idx="1"/>
                </p:cNvCxnSpPr>
                <p:nvPr/>
              </p:nvCxnSpPr>
              <p:spPr>
                <a:xfrm rot="10800000">
                  <a:off x="7482841" y="2209031"/>
                  <a:ext cx="12700" cy="1620905"/>
                </a:xfrm>
                <a:prstGeom prst="curvedConnector3">
                  <a:avLst>
                    <a:gd name="adj1" fmla="val 5850000"/>
                  </a:avLst>
                </a:prstGeom>
                <a:ln w="19050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nector: Curved 40"/>
                <p:cNvCxnSpPr>
                  <a:stCxn id="43" idx="3"/>
                  <a:endCxn id="42" idx="3"/>
                </p:cNvCxnSpPr>
                <p:nvPr/>
              </p:nvCxnSpPr>
              <p:spPr>
                <a:xfrm>
                  <a:off x="7528560" y="2209030"/>
                  <a:ext cx="12700" cy="1620905"/>
                </a:xfrm>
                <a:prstGeom prst="curvedConnector3">
                  <a:avLst>
                    <a:gd name="adj1" fmla="val 6300000"/>
                  </a:avLst>
                </a:prstGeom>
                <a:ln w="19050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2" name="Google Shape;898;p88"/>
                <p:cNvSpPr txBox="1"/>
                <p:nvPr/>
              </p:nvSpPr>
              <p:spPr>
                <a:xfrm>
                  <a:off x="7482841" y="3732216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  <p:sp>
              <p:nvSpPr>
                <p:cNvPr id="43" name="Google Shape;898;p88"/>
                <p:cNvSpPr txBox="1"/>
                <p:nvPr/>
              </p:nvSpPr>
              <p:spPr>
                <a:xfrm>
                  <a:off x="7482841" y="2111311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</p:grpSp>
          <p:sp>
            <p:nvSpPr>
              <p:cNvPr id="31" name="Oval 30"/>
              <p:cNvSpPr/>
              <p:nvPr/>
            </p:nvSpPr>
            <p:spPr>
              <a:xfrm>
                <a:off x="2941984" y="2188023"/>
                <a:ext cx="1695840" cy="1807446"/>
              </a:xfrm>
              <a:prstGeom prst="ellipse">
                <a:avLst/>
              </a:prstGeom>
              <a:solidFill>
                <a:schemeClr val="bg1">
                  <a:alpha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+mj-lt"/>
                </a:endParaRPr>
              </a:p>
            </p:txBody>
          </p:sp>
          <p:grpSp>
            <p:nvGrpSpPr>
              <p:cNvPr id="32" name="Group 31"/>
              <p:cNvGrpSpPr/>
              <p:nvPr/>
            </p:nvGrpSpPr>
            <p:grpSpPr>
              <a:xfrm>
                <a:off x="3744185" y="2692608"/>
                <a:ext cx="58419" cy="1311758"/>
                <a:chOff x="5889186" y="1248788"/>
                <a:chExt cx="58419" cy="1311758"/>
              </a:xfrm>
            </p:grpSpPr>
            <p:cxnSp>
              <p:nvCxnSpPr>
                <p:cNvPr id="36" name="Connector: Curved 35"/>
                <p:cNvCxnSpPr>
                  <a:stCxn id="38" idx="1"/>
                  <a:endCxn id="39" idx="1"/>
                </p:cNvCxnSpPr>
                <p:nvPr/>
              </p:nvCxnSpPr>
              <p:spPr>
                <a:xfrm rot="10800000">
                  <a:off x="5889186" y="1346507"/>
                  <a:ext cx="12700" cy="1116320"/>
                </a:xfrm>
                <a:prstGeom prst="curvedConnector3">
                  <a:avLst>
                    <a:gd name="adj1" fmla="val 4300000"/>
                  </a:avLst>
                </a:prstGeom>
                <a:ln w="19050">
                  <a:solidFill>
                    <a:schemeClr val="accent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Connector: Curved 36"/>
                <p:cNvCxnSpPr>
                  <a:stCxn id="39" idx="3"/>
                  <a:endCxn id="38" idx="3"/>
                </p:cNvCxnSpPr>
                <p:nvPr/>
              </p:nvCxnSpPr>
              <p:spPr>
                <a:xfrm>
                  <a:off x="5934905" y="1346507"/>
                  <a:ext cx="12700" cy="1116320"/>
                </a:xfrm>
                <a:prstGeom prst="curvedConnector3">
                  <a:avLst>
                    <a:gd name="adj1" fmla="val 4300000"/>
                  </a:avLst>
                </a:prstGeom>
                <a:ln w="19050">
                  <a:solidFill>
                    <a:schemeClr val="accent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8" name="Google Shape;898;p88"/>
                <p:cNvSpPr txBox="1"/>
                <p:nvPr/>
              </p:nvSpPr>
              <p:spPr>
                <a:xfrm>
                  <a:off x="5889186" y="2365108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  <p:sp>
              <p:nvSpPr>
                <p:cNvPr id="39" name="Google Shape;898;p88"/>
                <p:cNvSpPr txBox="1"/>
                <p:nvPr/>
              </p:nvSpPr>
              <p:spPr>
                <a:xfrm>
                  <a:off x="5889186" y="1248788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</p:grpSp>
          <p:grpSp>
            <p:nvGrpSpPr>
              <p:cNvPr id="33" name="Group 32"/>
              <p:cNvGrpSpPr/>
              <p:nvPr/>
            </p:nvGrpSpPr>
            <p:grpSpPr>
              <a:xfrm>
                <a:off x="3744185" y="3040708"/>
                <a:ext cx="45719" cy="963658"/>
                <a:chOff x="5501641" y="2963996"/>
                <a:chExt cx="45719" cy="963658"/>
              </a:xfrm>
            </p:grpSpPr>
            <p:sp>
              <p:nvSpPr>
                <p:cNvPr id="34" name="Google Shape;898;p88"/>
                <p:cNvSpPr txBox="1"/>
                <p:nvPr/>
              </p:nvSpPr>
              <p:spPr>
                <a:xfrm>
                  <a:off x="5501641" y="3732216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  <p:sp>
              <p:nvSpPr>
                <p:cNvPr id="35" name="Google Shape;898;p88"/>
                <p:cNvSpPr txBox="1"/>
                <p:nvPr/>
              </p:nvSpPr>
              <p:spPr>
                <a:xfrm>
                  <a:off x="5501641" y="2963996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</p:grpSp>
        </p:grpSp>
        <p:sp>
          <p:nvSpPr>
            <p:cNvPr id="46" name="Google Shape;898;p88"/>
            <p:cNvSpPr txBox="1"/>
            <p:nvPr/>
          </p:nvSpPr>
          <p:spPr>
            <a:xfrm>
              <a:off x="7436418" y="497552"/>
              <a:ext cx="668161" cy="1069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4" tIns="9144" rIns="9144" bIns="9144" anchor="t" anchorCtr="0">
              <a:spAutoFit/>
            </a:bodyPr>
            <a:lstStyle/>
            <a:p>
              <a:pPr marR="0" lvl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500" b="1" dirty="0">
                  <a:solidFill>
                    <a:schemeClr val="accent1"/>
                  </a:solidFill>
                  <a:latin typeface="+mj-lt"/>
                  <a:ea typeface="Montserrat"/>
                  <a:cs typeface="+mj-lt"/>
                  <a:sym typeface="Montserrat"/>
                </a:rPr>
                <a:t>Serve</a:t>
              </a:r>
              <a:endParaRPr lang="en-US" sz="500" b="1" dirty="0">
                <a:solidFill>
                  <a:schemeClr val="accent1"/>
                </a:solidFill>
                <a:latin typeface="+mj-lt"/>
                <a:ea typeface="Montserrat"/>
                <a:cs typeface="+mj-lt"/>
                <a:sym typeface="Montserrat"/>
              </a:endParaRPr>
            </a:p>
          </p:txBody>
        </p:sp>
      </p:grpSp>
      <p:sp>
        <p:nvSpPr>
          <p:cNvPr id="48" name="Google Shape;898;p88"/>
          <p:cNvSpPr txBox="1"/>
          <p:nvPr/>
        </p:nvSpPr>
        <p:spPr>
          <a:xfrm>
            <a:off x="610097" y="1818989"/>
            <a:ext cx="2173661" cy="1080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In order to get to this clean data that a model can use, </a:t>
            </a:r>
            <a:r>
              <a:rPr lang="en-US" sz="1000" b="1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data preprocessing pipelines </a:t>
            </a: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have to be created. They should be able to take raw data, </a:t>
            </a:r>
            <a:r>
              <a:rPr lang="en-US" sz="1000" b="1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clean</a:t>
            </a: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 it, </a:t>
            </a:r>
            <a:r>
              <a:rPr lang="en-US" sz="1000" b="1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transform</a:t>
            </a: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 it, and </a:t>
            </a:r>
            <a:r>
              <a:rPr lang="en-US" sz="1000" b="1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normalize</a:t>
            </a: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 it. </a:t>
            </a:r>
            <a:endParaRPr lang="en-US" sz="10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081689" y="1612311"/>
            <a:ext cx="5591108" cy="1293429"/>
            <a:chOff x="4590407" y="1643081"/>
            <a:chExt cx="3878393" cy="897215"/>
          </a:xfrm>
        </p:grpSpPr>
        <p:grpSp>
          <p:nvGrpSpPr>
            <p:cNvPr id="49" name="Group 48"/>
            <p:cNvGrpSpPr/>
            <p:nvPr/>
          </p:nvGrpSpPr>
          <p:grpSpPr>
            <a:xfrm>
              <a:off x="4590407" y="1738225"/>
              <a:ext cx="674812" cy="689887"/>
              <a:chOff x="4054846" y="1382929"/>
              <a:chExt cx="935718" cy="956621"/>
            </a:xfrm>
          </p:grpSpPr>
          <p:pic>
            <p:nvPicPr>
              <p:cNvPr id="63" name="Graphic 62" descr="Table with solid fill"/>
              <p:cNvPicPr>
                <a:picLocks noChangeAspect="1"/>
              </p:cNvPicPr>
              <p:nvPr/>
            </p:nvPicPr>
            <p:blipFill>
              <a:blip r:embed="rId1">
                <a:extLst>
                  <a:ext uri="{96DAC541-7B7A-43D3-8B79-37D633B846F1}">
                    <asvg:svgBlip xmlns:asvg="http://schemas.microsoft.com/office/drawing/2016/SVG/main" r:embed="rId2"/>
                  </a:ext>
                </a:extLst>
              </a:blip>
              <a:stretch>
                <a:fillRect/>
              </a:stretch>
            </p:blipFill>
            <p:spPr>
              <a:xfrm>
                <a:off x="4054846" y="1425150"/>
                <a:ext cx="914400" cy="914400"/>
              </a:xfrm>
              <a:prstGeom prst="rect">
                <a:avLst/>
              </a:prstGeom>
            </p:spPr>
          </p:pic>
          <p:sp>
            <p:nvSpPr>
              <p:cNvPr id="64" name="Freeform: Shape 63"/>
              <p:cNvSpPr/>
              <p:nvPr/>
            </p:nvSpPr>
            <p:spPr>
              <a:xfrm>
                <a:off x="4193241" y="1459651"/>
                <a:ext cx="46065" cy="153442"/>
              </a:xfrm>
              <a:custGeom>
                <a:avLst/>
                <a:gdLst>
                  <a:gd name="connsiteX0" fmla="*/ 16432 w 46065"/>
                  <a:gd name="connsiteY0" fmla="*/ 137309 h 153442"/>
                  <a:gd name="connsiteX1" fmla="*/ 15857 w 46065"/>
                  <a:gd name="connsiteY1" fmla="*/ 149945 h 153442"/>
                  <a:gd name="connsiteX2" fmla="*/ 16432 w 46065"/>
                  <a:gd name="connsiteY2" fmla="*/ 150520 h 153442"/>
                  <a:gd name="connsiteX3" fmla="*/ 29026 w 46065"/>
                  <a:gd name="connsiteY3" fmla="*/ 151128 h 153442"/>
                  <a:gd name="connsiteX4" fmla="*/ 29634 w 46065"/>
                  <a:gd name="connsiteY4" fmla="*/ 150520 h 153442"/>
                  <a:gd name="connsiteX5" fmla="*/ 29634 w 46065"/>
                  <a:gd name="connsiteY5" fmla="*/ 69663 h 153442"/>
                  <a:gd name="connsiteX6" fmla="*/ 18280 w 46065"/>
                  <a:gd name="connsiteY6" fmla="*/ 41754 h 153442"/>
                  <a:gd name="connsiteX7" fmla="*/ 29634 w 46065"/>
                  <a:gd name="connsiteY7" fmla="*/ 16180 h 153442"/>
                  <a:gd name="connsiteX8" fmla="*/ 30099 w 46065"/>
                  <a:gd name="connsiteY8" fmla="*/ 2973 h 153442"/>
                  <a:gd name="connsiteX9" fmla="*/ 16893 w 46065"/>
                  <a:gd name="connsiteY9" fmla="*/ 2508 h 153442"/>
                  <a:gd name="connsiteX10" fmla="*/ 16432 w 46065"/>
                  <a:gd name="connsiteY10" fmla="*/ 2969 h 153442"/>
                  <a:gd name="connsiteX11" fmla="*/ 16432 w 46065"/>
                  <a:gd name="connsiteY11" fmla="*/ 83826 h 153442"/>
                  <a:gd name="connsiteX12" fmla="*/ 16432 w 46065"/>
                  <a:gd name="connsiteY12" fmla="*/ 137309 h 1534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46065" h="153442">
                    <a:moveTo>
                      <a:pt x="16432" y="137309"/>
                    </a:moveTo>
                    <a:cubicBezTo>
                      <a:pt x="12784" y="140639"/>
                      <a:pt x="12526" y="146297"/>
                      <a:pt x="15857" y="149945"/>
                    </a:cubicBezTo>
                    <a:cubicBezTo>
                      <a:pt x="16040" y="150145"/>
                      <a:pt x="16232" y="150337"/>
                      <a:pt x="16432" y="150520"/>
                    </a:cubicBezTo>
                    <a:cubicBezTo>
                      <a:pt x="19742" y="154166"/>
                      <a:pt x="25380" y="154438"/>
                      <a:pt x="29026" y="151128"/>
                    </a:cubicBezTo>
                    <a:cubicBezTo>
                      <a:pt x="29238" y="150936"/>
                      <a:pt x="29441" y="150733"/>
                      <a:pt x="29634" y="150520"/>
                    </a:cubicBezTo>
                    <a:cubicBezTo>
                      <a:pt x="51543" y="128020"/>
                      <a:pt x="51543" y="92163"/>
                      <a:pt x="29634" y="69663"/>
                    </a:cubicBezTo>
                    <a:cubicBezTo>
                      <a:pt x="22218" y="62286"/>
                      <a:pt x="18120" y="52213"/>
                      <a:pt x="18280" y="41754"/>
                    </a:cubicBezTo>
                    <a:cubicBezTo>
                      <a:pt x="18408" y="32036"/>
                      <a:pt x="22511" y="22793"/>
                      <a:pt x="29634" y="16180"/>
                    </a:cubicBezTo>
                    <a:cubicBezTo>
                      <a:pt x="33409" y="12661"/>
                      <a:pt x="33617" y="6749"/>
                      <a:pt x="30099" y="2973"/>
                    </a:cubicBezTo>
                    <a:cubicBezTo>
                      <a:pt x="26581" y="-801"/>
                      <a:pt x="20668" y="-1010"/>
                      <a:pt x="16893" y="2508"/>
                    </a:cubicBezTo>
                    <a:cubicBezTo>
                      <a:pt x="16734" y="2656"/>
                      <a:pt x="16581" y="2810"/>
                      <a:pt x="16432" y="2969"/>
                    </a:cubicBezTo>
                    <a:cubicBezTo>
                      <a:pt x="-5477" y="25469"/>
                      <a:pt x="-5477" y="61326"/>
                      <a:pt x="16432" y="83826"/>
                    </a:cubicBezTo>
                    <a:cubicBezTo>
                      <a:pt x="30607" y="98836"/>
                      <a:pt x="30607" y="122300"/>
                      <a:pt x="16432" y="137309"/>
                    </a:cubicBezTo>
                    <a:close/>
                  </a:path>
                </a:pathLst>
              </a:custGeom>
              <a:solidFill>
                <a:srgbClr val="196F3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+mj-lt"/>
                  <a:cs typeface="+mj-lt"/>
                </a:endParaRPr>
              </a:p>
            </p:txBody>
          </p:sp>
          <p:sp>
            <p:nvSpPr>
              <p:cNvPr id="65" name="Freeform: Shape 64"/>
              <p:cNvSpPr/>
              <p:nvPr/>
            </p:nvSpPr>
            <p:spPr>
              <a:xfrm>
                <a:off x="4290053" y="1402501"/>
                <a:ext cx="46065" cy="153443"/>
              </a:xfrm>
              <a:custGeom>
                <a:avLst/>
                <a:gdLst>
                  <a:gd name="connsiteX0" fmla="*/ 16432 w 46065"/>
                  <a:gd name="connsiteY0" fmla="*/ 137309 h 153443"/>
                  <a:gd name="connsiteX1" fmla="*/ 15857 w 46065"/>
                  <a:gd name="connsiteY1" fmla="*/ 149945 h 153443"/>
                  <a:gd name="connsiteX2" fmla="*/ 16432 w 46065"/>
                  <a:gd name="connsiteY2" fmla="*/ 150521 h 153443"/>
                  <a:gd name="connsiteX3" fmla="*/ 29026 w 46065"/>
                  <a:gd name="connsiteY3" fmla="*/ 151128 h 153443"/>
                  <a:gd name="connsiteX4" fmla="*/ 29634 w 46065"/>
                  <a:gd name="connsiteY4" fmla="*/ 150521 h 153443"/>
                  <a:gd name="connsiteX5" fmla="*/ 29634 w 46065"/>
                  <a:gd name="connsiteY5" fmla="*/ 69663 h 153443"/>
                  <a:gd name="connsiteX6" fmla="*/ 18280 w 46065"/>
                  <a:gd name="connsiteY6" fmla="*/ 41755 h 153443"/>
                  <a:gd name="connsiteX7" fmla="*/ 29634 w 46065"/>
                  <a:gd name="connsiteY7" fmla="*/ 16180 h 153443"/>
                  <a:gd name="connsiteX8" fmla="*/ 30099 w 46065"/>
                  <a:gd name="connsiteY8" fmla="*/ 2974 h 153443"/>
                  <a:gd name="connsiteX9" fmla="*/ 16893 w 46065"/>
                  <a:gd name="connsiteY9" fmla="*/ 2508 h 153443"/>
                  <a:gd name="connsiteX10" fmla="*/ 16432 w 46065"/>
                  <a:gd name="connsiteY10" fmla="*/ 2969 h 153443"/>
                  <a:gd name="connsiteX11" fmla="*/ 16432 w 46065"/>
                  <a:gd name="connsiteY11" fmla="*/ 83827 h 153443"/>
                  <a:gd name="connsiteX12" fmla="*/ 16432 w 46065"/>
                  <a:gd name="connsiteY12" fmla="*/ 137309 h 1534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46065" h="153443">
                    <a:moveTo>
                      <a:pt x="16432" y="137309"/>
                    </a:moveTo>
                    <a:cubicBezTo>
                      <a:pt x="12784" y="140639"/>
                      <a:pt x="12526" y="146297"/>
                      <a:pt x="15857" y="149945"/>
                    </a:cubicBezTo>
                    <a:cubicBezTo>
                      <a:pt x="16040" y="150145"/>
                      <a:pt x="16232" y="150338"/>
                      <a:pt x="16432" y="150521"/>
                    </a:cubicBezTo>
                    <a:cubicBezTo>
                      <a:pt x="19742" y="154166"/>
                      <a:pt x="25380" y="154438"/>
                      <a:pt x="29026" y="151128"/>
                    </a:cubicBezTo>
                    <a:cubicBezTo>
                      <a:pt x="29238" y="150936"/>
                      <a:pt x="29441" y="150733"/>
                      <a:pt x="29634" y="150521"/>
                    </a:cubicBezTo>
                    <a:cubicBezTo>
                      <a:pt x="51543" y="128021"/>
                      <a:pt x="51543" y="92163"/>
                      <a:pt x="29634" y="69663"/>
                    </a:cubicBezTo>
                    <a:cubicBezTo>
                      <a:pt x="22218" y="62287"/>
                      <a:pt x="18120" y="52213"/>
                      <a:pt x="18280" y="41755"/>
                    </a:cubicBezTo>
                    <a:cubicBezTo>
                      <a:pt x="18408" y="32035"/>
                      <a:pt x="22511" y="22793"/>
                      <a:pt x="29634" y="16180"/>
                    </a:cubicBezTo>
                    <a:cubicBezTo>
                      <a:pt x="33409" y="12661"/>
                      <a:pt x="33617" y="6749"/>
                      <a:pt x="30099" y="2974"/>
                    </a:cubicBezTo>
                    <a:cubicBezTo>
                      <a:pt x="26581" y="-802"/>
                      <a:pt x="20668" y="-1010"/>
                      <a:pt x="16893" y="2508"/>
                    </a:cubicBezTo>
                    <a:cubicBezTo>
                      <a:pt x="16734" y="2656"/>
                      <a:pt x="16581" y="2810"/>
                      <a:pt x="16432" y="2969"/>
                    </a:cubicBezTo>
                    <a:cubicBezTo>
                      <a:pt x="-5477" y="25469"/>
                      <a:pt x="-5477" y="61327"/>
                      <a:pt x="16432" y="83827"/>
                    </a:cubicBezTo>
                    <a:cubicBezTo>
                      <a:pt x="30612" y="98834"/>
                      <a:pt x="30612" y="122302"/>
                      <a:pt x="16432" y="137309"/>
                    </a:cubicBezTo>
                    <a:close/>
                  </a:path>
                </a:pathLst>
              </a:custGeom>
              <a:solidFill>
                <a:srgbClr val="196F3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+mj-lt"/>
                  <a:cs typeface="+mj-lt"/>
                </a:endParaRPr>
              </a:p>
            </p:txBody>
          </p:sp>
          <p:sp>
            <p:nvSpPr>
              <p:cNvPr id="66" name="Freeform: Shape 65"/>
              <p:cNvSpPr/>
              <p:nvPr/>
            </p:nvSpPr>
            <p:spPr>
              <a:xfrm>
                <a:off x="4393266" y="1459651"/>
                <a:ext cx="46065" cy="153442"/>
              </a:xfrm>
              <a:custGeom>
                <a:avLst/>
                <a:gdLst>
                  <a:gd name="connsiteX0" fmla="*/ 16432 w 46065"/>
                  <a:gd name="connsiteY0" fmla="*/ 137309 h 153442"/>
                  <a:gd name="connsiteX1" fmla="*/ 15857 w 46065"/>
                  <a:gd name="connsiteY1" fmla="*/ 149945 h 153442"/>
                  <a:gd name="connsiteX2" fmla="*/ 16432 w 46065"/>
                  <a:gd name="connsiteY2" fmla="*/ 150520 h 153442"/>
                  <a:gd name="connsiteX3" fmla="*/ 29026 w 46065"/>
                  <a:gd name="connsiteY3" fmla="*/ 151128 h 153442"/>
                  <a:gd name="connsiteX4" fmla="*/ 29634 w 46065"/>
                  <a:gd name="connsiteY4" fmla="*/ 150520 h 153442"/>
                  <a:gd name="connsiteX5" fmla="*/ 29634 w 46065"/>
                  <a:gd name="connsiteY5" fmla="*/ 69663 h 153442"/>
                  <a:gd name="connsiteX6" fmla="*/ 18280 w 46065"/>
                  <a:gd name="connsiteY6" fmla="*/ 41754 h 153442"/>
                  <a:gd name="connsiteX7" fmla="*/ 29634 w 46065"/>
                  <a:gd name="connsiteY7" fmla="*/ 16180 h 153442"/>
                  <a:gd name="connsiteX8" fmla="*/ 30099 w 46065"/>
                  <a:gd name="connsiteY8" fmla="*/ 2973 h 153442"/>
                  <a:gd name="connsiteX9" fmla="*/ 16893 w 46065"/>
                  <a:gd name="connsiteY9" fmla="*/ 2508 h 153442"/>
                  <a:gd name="connsiteX10" fmla="*/ 16432 w 46065"/>
                  <a:gd name="connsiteY10" fmla="*/ 2969 h 153442"/>
                  <a:gd name="connsiteX11" fmla="*/ 16432 w 46065"/>
                  <a:gd name="connsiteY11" fmla="*/ 83826 h 153442"/>
                  <a:gd name="connsiteX12" fmla="*/ 16432 w 46065"/>
                  <a:gd name="connsiteY12" fmla="*/ 137309 h 1534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46065" h="153442">
                    <a:moveTo>
                      <a:pt x="16432" y="137309"/>
                    </a:moveTo>
                    <a:cubicBezTo>
                      <a:pt x="12784" y="140639"/>
                      <a:pt x="12526" y="146297"/>
                      <a:pt x="15857" y="149945"/>
                    </a:cubicBezTo>
                    <a:cubicBezTo>
                      <a:pt x="16040" y="150145"/>
                      <a:pt x="16231" y="150337"/>
                      <a:pt x="16432" y="150520"/>
                    </a:cubicBezTo>
                    <a:cubicBezTo>
                      <a:pt x="19742" y="154166"/>
                      <a:pt x="25380" y="154438"/>
                      <a:pt x="29026" y="151128"/>
                    </a:cubicBezTo>
                    <a:cubicBezTo>
                      <a:pt x="29238" y="150936"/>
                      <a:pt x="29441" y="150733"/>
                      <a:pt x="29634" y="150520"/>
                    </a:cubicBezTo>
                    <a:cubicBezTo>
                      <a:pt x="51543" y="128020"/>
                      <a:pt x="51543" y="92163"/>
                      <a:pt x="29634" y="69663"/>
                    </a:cubicBezTo>
                    <a:cubicBezTo>
                      <a:pt x="22218" y="62286"/>
                      <a:pt x="18120" y="52213"/>
                      <a:pt x="18280" y="41754"/>
                    </a:cubicBezTo>
                    <a:cubicBezTo>
                      <a:pt x="18408" y="32036"/>
                      <a:pt x="22511" y="22793"/>
                      <a:pt x="29634" y="16180"/>
                    </a:cubicBezTo>
                    <a:cubicBezTo>
                      <a:pt x="33409" y="12661"/>
                      <a:pt x="33617" y="6749"/>
                      <a:pt x="30099" y="2973"/>
                    </a:cubicBezTo>
                    <a:cubicBezTo>
                      <a:pt x="26581" y="-801"/>
                      <a:pt x="20668" y="-1010"/>
                      <a:pt x="16893" y="2508"/>
                    </a:cubicBezTo>
                    <a:cubicBezTo>
                      <a:pt x="16734" y="2656"/>
                      <a:pt x="16581" y="2810"/>
                      <a:pt x="16432" y="2969"/>
                    </a:cubicBezTo>
                    <a:cubicBezTo>
                      <a:pt x="-5477" y="25469"/>
                      <a:pt x="-5477" y="61326"/>
                      <a:pt x="16432" y="83826"/>
                    </a:cubicBezTo>
                    <a:cubicBezTo>
                      <a:pt x="30607" y="98836"/>
                      <a:pt x="30607" y="122300"/>
                      <a:pt x="16432" y="137309"/>
                    </a:cubicBezTo>
                    <a:close/>
                  </a:path>
                </a:pathLst>
              </a:custGeom>
              <a:solidFill>
                <a:srgbClr val="196F3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+mj-lt"/>
                  <a:cs typeface="+mj-lt"/>
                </a:endParaRPr>
              </a:p>
            </p:txBody>
          </p:sp>
          <p:sp>
            <p:nvSpPr>
              <p:cNvPr id="67" name="Freeform: Shape 66"/>
              <p:cNvSpPr/>
              <p:nvPr/>
            </p:nvSpPr>
            <p:spPr>
              <a:xfrm>
                <a:off x="4508697" y="1440079"/>
                <a:ext cx="46065" cy="153442"/>
              </a:xfrm>
              <a:custGeom>
                <a:avLst/>
                <a:gdLst>
                  <a:gd name="connsiteX0" fmla="*/ 16432 w 46065"/>
                  <a:gd name="connsiteY0" fmla="*/ 137309 h 153442"/>
                  <a:gd name="connsiteX1" fmla="*/ 15857 w 46065"/>
                  <a:gd name="connsiteY1" fmla="*/ 149945 h 153442"/>
                  <a:gd name="connsiteX2" fmla="*/ 16432 w 46065"/>
                  <a:gd name="connsiteY2" fmla="*/ 150520 h 153442"/>
                  <a:gd name="connsiteX3" fmla="*/ 29026 w 46065"/>
                  <a:gd name="connsiteY3" fmla="*/ 151128 h 153442"/>
                  <a:gd name="connsiteX4" fmla="*/ 29634 w 46065"/>
                  <a:gd name="connsiteY4" fmla="*/ 150520 h 153442"/>
                  <a:gd name="connsiteX5" fmla="*/ 29634 w 46065"/>
                  <a:gd name="connsiteY5" fmla="*/ 69663 h 153442"/>
                  <a:gd name="connsiteX6" fmla="*/ 18280 w 46065"/>
                  <a:gd name="connsiteY6" fmla="*/ 41754 h 153442"/>
                  <a:gd name="connsiteX7" fmla="*/ 29634 w 46065"/>
                  <a:gd name="connsiteY7" fmla="*/ 16180 h 153442"/>
                  <a:gd name="connsiteX8" fmla="*/ 30099 w 46065"/>
                  <a:gd name="connsiteY8" fmla="*/ 2973 h 153442"/>
                  <a:gd name="connsiteX9" fmla="*/ 16893 w 46065"/>
                  <a:gd name="connsiteY9" fmla="*/ 2508 h 153442"/>
                  <a:gd name="connsiteX10" fmla="*/ 16432 w 46065"/>
                  <a:gd name="connsiteY10" fmla="*/ 2969 h 153442"/>
                  <a:gd name="connsiteX11" fmla="*/ 16432 w 46065"/>
                  <a:gd name="connsiteY11" fmla="*/ 83826 h 153442"/>
                  <a:gd name="connsiteX12" fmla="*/ 16432 w 46065"/>
                  <a:gd name="connsiteY12" fmla="*/ 137309 h 1534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46065" h="153442">
                    <a:moveTo>
                      <a:pt x="16432" y="137309"/>
                    </a:moveTo>
                    <a:cubicBezTo>
                      <a:pt x="12784" y="140639"/>
                      <a:pt x="12526" y="146297"/>
                      <a:pt x="15857" y="149945"/>
                    </a:cubicBezTo>
                    <a:cubicBezTo>
                      <a:pt x="16040" y="150145"/>
                      <a:pt x="16232" y="150337"/>
                      <a:pt x="16432" y="150520"/>
                    </a:cubicBezTo>
                    <a:cubicBezTo>
                      <a:pt x="19742" y="154166"/>
                      <a:pt x="25380" y="154438"/>
                      <a:pt x="29026" y="151128"/>
                    </a:cubicBezTo>
                    <a:cubicBezTo>
                      <a:pt x="29238" y="150936"/>
                      <a:pt x="29441" y="150733"/>
                      <a:pt x="29634" y="150520"/>
                    </a:cubicBezTo>
                    <a:cubicBezTo>
                      <a:pt x="51543" y="128020"/>
                      <a:pt x="51543" y="92163"/>
                      <a:pt x="29634" y="69663"/>
                    </a:cubicBezTo>
                    <a:cubicBezTo>
                      <a:pt x="22218" y="62286"/>
                      <a:pt x="18120" y="52213"/>
                      <a:pt x="18280" y="41754"/>
                    </a:cubicBezTo>
                    <a:cubicBezTo>
                      <a:pt x="18408" y="32036"/>
                      <a:pt x="22511" y="22793"/>
                      <a:pt x="29634" y="16180"/>
                    </a:cubicBezTo>
                    <a:cubicBezTo>
                      <a:pt x="33409" y="12661"/>
                      <a:pt x="33617" y="6749"/>
                      <a:pt x="30099" y="2973"/>
                    </a:cubicBezTo>
                    <a:cubicBezTo>
                      <a:pt x="26581" y="-801"/>
                      <a:pt x="20668" y="-1010"/>
                      <a:pt x="16893" y="2508"/>
                    </a:cubicBezTo>
                    <a:cubicBezTo>
                      <a:pt x="16734" y="2656"/>
                      <a:pt x="16581" y="2810"/>
                      <a:pt x="16432" y="2969"/>
                    </a:cubicBezTo>
                    <a:cubicBezTo>
                      <a:pt x="-5477" y="25469"/>
                      <a:pt x="-5477" y="61326"/>
                      <a:pt x="16432" y="83826"/>
                    </a:cubicBezTo>
                    <a:cubicBezTo>
                      <a:pt x="30607" y="98836"/>
                      <a:pt x="30607" y="122300"/>
                      <a:pt x="16432" y="137309"/>
                    </a:cubicBezTo>
                    <a:close/>
                  </a:path>
                </a:pathLst>
              </a:custGeom>
              <a:solidFill>
                <a:srgbClr val="196F3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+mj-lt"/>
                  <a:cs typeface="+mj-lt"/>
                </a:endParaRPr>
              </a:p>
            </p:txBody>
          </p:sp>
          <p:sp>
            <p:nvSpPr>
              <p:cNvPr id="68" name="Freeform: Shape 67"/>
              <p:cNvSpPr/>
              <p:nvPr/>
            </p:nvSpPr>
            <p:spPr>
              <a:xfrm>
                <a:off x="4605509" y="1382929"/>
                <a:ext cx="46065" cy="153443"/>
              </a:xfrm>
              <a:custGeom>
                <a:avLst/>
                <a:gdLst>
                  <a:gd name="connsiteX0" fmla="*/ 16432 w 46065"/>
                  <a:gd name="connsiteY0" fmla="*/ 137309 h 153443"/>
                  <a:gd name="connsiteX1" fmla="*/ 15857 w 46065"/>
                  <a:gd name="connsiteY1" fmla="*/ 149945 h 153443"/>
                  <a:gd name="connsiteX2" fmla="*/ 16432 w 46065"/>
                  <a:gd name="connsiteY2" fmla="*/ 150521 h 153443"/>
                  <a:gd name="connsiteX3" fmla="*/ 29026 w 46065"/>
                  <a:gd name="connsiteY3" fmla="*/ 151128 h 153443"/>
                  <a:gd name="connsiteX4" fmla="*/ 29634 w 46065"/>
                  <a:gd name="connsiteY4" fmla="*/ 150521 h 153443"/>
                  <a:gd name="connsiteX5" fmla="*/ 29634 w 46065"/>
                  <a:gd name="connsiteY5" fmla="*/ 69663 h 153443"/>
                  <a:gd name="connsiteX6" fmla="*/ 18280 w 46065"/>
                  <a:gd name="connsiteY6" fmla="*/ 41755 h 153443"/>
                  <a:gd name="connsiteX7" fmla="*/ 29634 w 46065"/>
                  <a:gd name="connsiteY7" fmla="*/ 16180 h 153443"/>
                  <a:gd name="connsiteX8" fmla="*/ 30099 w 46065"/>
                  <a:gd name="connsiteY8" fmla="*/ 2974 h 153443"/>
                  <a:gd name="connsiteX9" fmla="*/ 16893 w 46065"/>
                  <a:gd name="connsiteY9" fmla="*/ 2508 h 153443"/>
                  <a:gd name="connsiteX10" fmla="*/ 16432 w 46065"/>
                  <a:gd name="connsiteY10" fmla="*/ 2969 h 153443"/>
                  <a:gd name="connsiteX11" fmla="*/ 16432 w 46065"/>
                  <a:gd name="connsiteY11" fmla="*/ 83827 h 153443"/>
                  <a:gd name="connsiteX12" fmla="*/ 16432 w 46065"/>
                  <a:gd name="connsiteY12" fmla="*/ 137309 h 1534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46065" h="153443">
                    <a:moveTo>
                      <a:pt x="16432" y="137309"/>
                    </a:moveTo>
                    <a:cubicBezTo>
                      <a:pt x="12784" y="140639"/>
                      <a:pt x="12526" y="146297"/>
                      <a:pt x="15857" y="149945"/>
                    </a:cubicBezTo>
                    <a:cubicBezTo>
                      <a:pt x="16040" y="150145"/>
                      <a:pt x="16232" y="150338"/>
                      <a:pt x="16432" y="150521"/>
                    </a:cubicBezTo>
                    <a:cubicBezTo>
                      <a:pt x="19742" y="154166"/>
                      <a:pt x="25380" y="154438"/>
                      <a:pt x="29026" y="151128"/>
                    </a:cubicBezTo>
                    <a:cubicBezTo>
                      <a:pt x="29238" y="150936"/>
                      <a:pt x="29441" y="150733"/>
                      <a:pt x="29634" y="150521"/>
                    </a:cubicBezTo>
                    <a:cubicBezTo>
                      <a:pt x="51543" y="128021"/>
                      <a:pt x="51543" y="92163"/>
                      <a:pt x="29634" y="69663"/>
                    </a:cubicBezTo>
                    <a:cubicBezTo>
                      <a:pt x="22218" y="62287"/>
                      <a:pt x="18120" y="52213"/>
                      <a:pt x="18280" y="41755"/>
                    </a:cubicBezTo>
                    <a:cubicBezTo>
                      <a:pt x="18408" y="32035"/>
                      <a:pt x="22511" y="22793"/>
                      <a:pt x="29634" y="16180"/>
                    </a:cubicBezTo>
                    <a:cubicBezTo>
                      <a:pt x="33409" y="12661"/>
                      <a:pt x="33617" y="6749"/>
                      <a:pt x="30099" y="2974"/>
                    </a:cubicBezTo>
                    <a:cubicBezTo>
                      <a:pt x="26581" y="-802"/>
                      <a:pt x="20668" y="-1010"/>
                      <a:pt x="16893" y="2508"/>
                    </a:cubicBezTo>
                    <a:cubicBezTo>
                      <a:pt x="16734" y="2656"/>
                      <a:pt x="16581" y="2810"/>
                      <a:pt x="16432" y="2969"/>
                    </a:cubicBezTo>
                    <a:cubicBezTo>
                      <a:pt x="-5477" y="25469"/>
                      <a:pt x="-5477" y="61327"/>
                      <a:pt x="16432" y="83827"/>
                    </a:cubicBezTo>
                    <a:cubicBezTo>
                      <a:pt x="30612" y="98834"/>
                      <a:pt x="30612" y="122302"/>
                      <a:pt x="16432" y="137309"/>
                    </a:cubicBezTo>
                    <a:close/>
                  </a:path>
                </a:pathLst>
              </a:custGeom>
              <a:solidFill>
                <a:srgbClr val="196F3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+mj-lt"/>
                  <a:cs typeface="+mj-lt"/>
                </a:endParaRPr>
              </a:p>
            </p:txBody>
          </p:sp>
          <p:sp>
            <p:nvSpPr>
              <p:cNvPr id="69" name="Freeform: Shape 68"/>
              <p:cNvSpPr/>
              <p:nvPr/>
            </p:nvSpPr>
            <p:spPr>
              <a:xfrm>
                <a:off x="4708722" y="1440079"/>
                <a:ext cx="46065" cy="153442"/>
              </a:xfrm>
              <a:custGeom>
                <a:avLst/>
                <a:gdLst>
                  <a:gd name="connsiteX0" fmla="*/ 16432 w 46065"/>
                  <a:gd name="connsiteY0" fmla="*/ 137309 h 153442"/>
                  <a:gd name="connsiteX1" fmla="*/ 15857 w 46065"/>
                  <a:gd name="connsiteY1" fmla="*/ 149945 h 153442"/>
                  <a:gd name="connsiteX2" fmla="*/ 16432 w 46065"/>
                  <a:gd name="connsiteY2" fmla="*/ 150520 h 153442"/>
                  <a:gd name="connsiteX3" fmla="*/ 29026 w 46065"/>
                  <a:gd name="connsiteY3" fmla="*/ 151128 h 153442"/>
                  <a:gd name="connsiteX4" fmla="*/ 29634 w 46065"/>
                  <a:gd name="connsiteY4" fmla="*/ 150520 h 153442"/>
                  <a:gd name="connsiteX5" fmla="*/ 29634 w 46065"/>
                  <a:gd name="connsiteY5" fmla="*/ 69663 h 153442"/>
                  <a:gd name="connsiteX6" fmla="*/ 18280 w 46065"/>
                  <a:gd name="connsiteY6" fmla="*/ 41754 h 153442"/>
                  <a:gd name="connsiteX7" fmla="*/ 29634 w 46065"/>
                  <a:gd name="connsiteY7" fmla="*/ 16180 h 153442"/>
                  <a:gd name="connsiteX8" fmla="*/ 30099 w 46065"/>
                  <a:gd name="connsiteY8" fmla="*/ 2973 h 153442"/>
                  <a:gd name="connsiteX9" fmla="*/ 16893 w 46065"/>
                  <a:gd name="connsiteY9" fmla="*/ 2508 h 153442"/>
                  <a:gd name="connsiteX10" fmla="*/ 16432 w 46065"/>
                  <a:gd name="connsiteY10" fmla="*/ 2969 h 153442"/>
                  <a:gd name="connsiteX11" fmla="*/ 16432 w 46065"/>
                  <a:gd name="connsiteY11" fmla="*/ 83826 h 153442"/>
                  <a:gd name="connsiteX12" fmla="*/ 16432 w 46065"/>
                  <a:gd name="connsiteY12" fmla="*/ 137309 h 1534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46065" h="153442">
                    <a:moveTo>
                      <a:pt x="16432" y="137309"/>
                    </a:moveTo>
                    <a:cubicBezTo>
                      <a:pt x="12784" y="140639"/>
                      <a:pt x="12526" y="146297"/>
                      <a:pt x="15857" y="149945"/>
                    </a:cubicBezTo>
                    <a:cubicBezTo>
                      <a:pt x="16040" y="150145"/>
                      <a:pt x="16231" y="150337"/>
                      <a:pt x="16432" y="150520"/>
                    </a:cubicBezTo>
                    <a:cubicBezTo>
                      <a:pt x="19742" y="154166"/>
                      <a:pt x="25380" y="154438"/>
                      <a:pt x="29026" y="151128"/>
                    </a:cubicBezTo>
                    <a:cubicBezTo>
                      <a:pt x="29238" y="150936"/>
                      <a:pt x="29441" y="150733"/>
                      <a:pt x="29634" y="150520"/>
                    </a:cubicBezTo>
                    <a:cubicBezTo>
                      <a:pt x="51543" y="128020"/>
                      <a:pt x="51543" y="92163"/>
                      <a:pt x="29634" y="69663"/>
                    </a:cubicBezTo>
                    <a:cubicBezTo>
                      <a:pt x="22218" y="62286"/>
                      <a:pt x="18120" y="52213"/>
                      <a:pt x="18280" y="41754"/>
                    </a:cubicBezTo>
                    <a:cubicBezTo>
                      <a:pt x="18408" y="32036"/>
                      <a:pt x="22511" y="22793"/>
                      <a:pt x="29634" y="16180"/>
                    </a:cubicBezTo>
                    <a:cubicBezTo>
                      <a:pt x="33409" y="12661"/>
                      <a:pt x="33617" y="6749"/>
                      <a:pt x="30099" y="2973"/>
                    </a:cubicBezTo>
                    <a:cubicBezTo>
                      <a:pt x="26581" y="-801"/>
                      <a:pt x="20668" y="-1010"/>
                      <a:pt x="16893" y="2508"/>
                    </a:cubicBezTo>
                    <a:cubicBezTo>
                      <a:pt x="16734" y="2656"/>
                      <a:pt x="16581" y="2810"/>
                      <a:pt x="16432" y="2969"/>
                    </a:cubicBezTo>
                    <a:cubicBezTo>
                      <a:pt x="-5477" y="25469"/>
                      <a:pt x="-5477" y="61326"/>
                      <a:pt x="16432" y="83826"/>
                    </a:cubicBezTo>
                    <a:cubicBezTo>
                      <a:pt x="30607" y="98836"/>
                      <a:pt x="30607" y="122300"/>
                      <a:pt x="16432" y="137309"/>
                    </a:cubicBezTo>
                    <a:close/>
                  </a:path>
                </a:pathLst>
              </a:custGeom>
              <a:solidFill>
                <a:srgbClr val="196F3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+mj-lt"/>
                  <a:cs typeface="+mj-lt"/>
                </a:endParaRPr>
              </a:p>
            </p:txBody>
          </p:sp>
          <p:pic>
            <p:nvPicPr>
              <p:cNvPr id="70" name="Graphic 69" descr="Splash with solid fill"/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4166825" y="1823667"/>
                <a:ext cx="319400" cy="319400"/>
              </a:xfrm>
              <a:prstGeom prst="rect">
                <a:avLst/>
              </a:prstGeom>
            </p:spPr>
          </p:pic>
          <p:sp>
            <p:nvSpPr>
              <p:cNvPr id="73" name="Freeform: Shape 72"/>
              <p:cNvSpPr/>
              <p:nvPr/>
            </p:nvSpPr>
            <p:spPr>
              <a:xfrm>
                <a:off x="4762410" y="1715866"/>
                <a:ext cx="66675" cy="172402"/>
              </a:xfrm>
              <a:custGeom>
                <a:avLst/>
                <a:gdLst>
                  <a:gd name="connsiteX0" fmla="*/ 20003 w 66675"/>
                  <a:gd name="connsiteY0" fmla="*/ 100013 h 172402"/>
                  <a:gd name="connsiteX1" fmla="*/ 28575 w 66675"/>
                  <a:gd name="connsiteY1" fmla="*/ 120015 h 172402"/>
                  <a:gd name="connsiteX2" fmla="*/ 20003 w 66675"/>
                  <a:gd name="connsiteY2" fmla="*/ 140018 h 172402"/>
                  <a:gd name="connsiteX3" fmla="*/ 20003 w 66675"/>
                  <a:gd name="connsiteY3" fmla="*/ 166688 h 172402"/>
                  <a:gd name="connsiteX4" fmla="*/ 33338 w 66675"/>
                  <a:gd name="connsiteY4" fmla="*/ 172403 h 172402"/>
                  <a:gd name="connsiteX5" fmla="*/ 46673 w 66675"/>
                  <a:gd name="connsiteY5" fmla="*/ 166688 h 172402"/>
                  <a:gd name="connsiteX6" fmla="*/ 66675 w 66675"/>
                  <a:gd name="connsiteY6" fmla="*/ 119063 h 172402"/>
                  <a:gd name="connsiteX7" fmla="*/ 46673 w 66675"/>
                  <a:gd name="connsiteY7" fmla="*/ 72390 h 172402"/>
                  <a:gd name="connsiteX8" fmla="*/ 46673 w 66675"/>
                  <a:gd name="connsiteY8" fmla="*/ 72390 h 172402"/>
                  <a:gd name="connsiteX9" fmla="*/ 46673 w 66675"/>
                  <a:gd name="connsiteY9" fmla="*/ 32385 h 172402"/>
                  <a:gd name="connsiteX10" fmla="*/ 46673 w 66675"/>
                  <a:gd name="connsiteY10" fmla="*/ 5715 h 172402"/>
                  <a:gd name="connsiteX11" fmla="*/ 20003 w 66675"/>
                  <a:gd name="connsiteY11" fmla="*/ 5715 h 172402"/>
                  <a:gd name="connsiteX12" fmla="*/ 20003 w 66675"/>
                  <a:gd name="connsiteY12" fmla="*/ 100013 h 172402"/>
                  <a:gd name="connsiteX13" fmla="*/ 20003 w 66675"/>
                  <a:gd name="connsiteY13" fmla="*/ 100013 h 1724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66675" h="172402">
                    <a:moveTo>
                      <a:pt x="20003" y="100013"/>
                    </a:moveTo>
                    <a:cubicBezTo>
                      <a:pt x="25718" y="105728"/>
                      <a:pt x="28575" y="112395"/>
                      <a:pt x="28575" y="120015"/>
                    </a:cubicBezTo>
                    <a:cubicBezTo>
                      <a:pt x="28575" y="127635"/>
                      <a:pt x="25718" y="135255"/>
                      <a:pt x="20003" y="140018"/>
                    </a:cubicBezTo>
                    <a:cubicBezTo>
                      <a:pt x="12382" y="147638"/>
                      <a:pt x="12382" y="159068"/>
                      <a:pt x="20003" y="166688"/>
                    </a:cubicBezTo>
                    <a:cubicBezTo>
                      <a:pt x="23813" y="170498"/>
                      <a:pt x="28575" y="172403"/>
                      <a:pt x="33338" y="172403"/>
                    </a:cubicBezTo>
                    <a:cubicBezTo>
                      <a:pt x="38100" y="172403"/>
                      <a:pt x="42863" y="170498"/>
                      <a:pt x="46673" y="166688"/>
                    </a:cubicBezTo>
                    <a:cubicBezTo>
                      <a:pt x="59055" y="154305"/>
                      <a:pt x="66675" y="137160"/>
                      <a:pt x="66675" y="119063"/>
                    </a:cubicBezTo>
                    <a:cubicBezTo>
                      <a:pt x="66675" y="100965"/>
                      <a:pt x="60007" y="84772"/>
                      <a:pt x="46673" y="72390"/>
                    </a:cubicBezTo>
                    <a:cubicBezTo>
                      <a:pt x="46673" y="72390"/>
                      <a:pt x="46673" y="72390"/>
                      <a:pt x="46673" y="72390"/>
                    </a:cubicBezTo>
                    <a:cubicBezTo>
                      <a:pt x="35243" y="60960"/>
                      <a:pt x="35243" y="42862"/>
                      <a:pt x="46673" y="32385"/>
                    </a:cubicBezTo>
                    <a:cubicBezTo>
                      <a:pt x="54293" y="24765"/>
                      <a:pt x="54293" y="13335"/>
                      <a:pt x="46673" y="5715"/>
                    </a:cubicBezTo>
                    <a:cubicBezTo>
                      <a:pt x="39053" y="-1905"/>
                      <a:pt x="27623" y="-1905"/>
                      <a:pt x="20003" y="5715"/>
                    </a:cubicBezTo>
                    <a:cubicBezTo>
                      <a:pt x="-6668" y="31433"/>
                      <a:pt x="-6668" y="74295"/>
                      <a:pt x="20003" y="100013"/>
                    </a:cubicBezTo>
                    <a:cubicBezTo>
                      <a:pt x="20003" y="100013"/>
                      <a:pt x="20003" y="100013"/>
                      <a:pt x="20003" y="100013"/>
                    </a:cubicBezTo>
                    <a:close/>
                  </a:path>
                </a:pathLst>
              </a:custGeom>
              <a:solidFill>
                <a:srgbClr val="196F3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+mj-lt"/>
                  <a:cs typeface="+mj-lt"/>
                </a:endParaRPr>
              </a:p>
            </p:txBody>
          </p:sp>
          <p:sp>
            <p:nvSpPr>
              <p:cNvPr id="75" name="Freeform: Shape 74"/>
              <p:cNvSpPr/>
              <p:nvPr/>
            </p:nvSpPr>
            <p:spPr>
              <a:xfrm>
                <a:off x="4866233" y="1771111"/>
                <a:ext cx="65960" cy="172402"/>
              </a:xfrm>
              <a:custGeom>
                <a:avLst/>
                <a:gdLst>
                  <a:gd name="connsiteX0" fmla="*/ 20002 w 65960"/>
                  <a:gd name="connsiteY0" fmla="*/ 100012 h 172402"/>
                  <a:gd name="connsiteX1" fmla="*/ 20002 w 65960"/>
                  <a:gd name="connsiteY1" fmla="*/ 140018 h 172402"/>
                  <a:gd name="connsiteX2" fmla="*/ 20002 w 65960"/>
                  <a:gd name="connsiteY2" fmla="*/ 166687 h 172402"/>
                  <a:gd name="connsiteX3" fmla="*/ 33338 w 65960"/>
                  <a:gd name="connsiteY3" fmla="*/ 172403 h 172402"/>
                  <a:gd name="connsiteX4" fmla="*/ 46672 w 65960"/>
                  <a:gd name="connsiteY4" fmla="*/ 166687 h 172402"/>
                  <a:gd name="connsiteX5" fmla="*/ 46672 w 65960"/>
                  <a:gd name="connsiteY5" fmla="*/ 72390 h 172402"/>
                  <a:gd name="connsiteX6" fmla="*/ 46672 w 65960"/>
                  <a:gd name="connsiteY6" fmla="*/ 72390 h 172402"/>
                  <a:gd name="connsiteX7" fmla="*/ 38100 w 65960"/>
                  <a:gd name="connsiteY7" fmla="*/ 52387 h 172402"/>
                  <a:gd name="connsiteX8" fmla="*/ 46672 w 65960"/>
                  <a:gd name="connsiteY8" fmla="*/ 32385 h 172402"/>
                  <a:gd name="connsiteX9" fmla="*/ 46672 w 65960"/>
                  <a:gd name="connsiteY9" fmla="*/ 5715 h 172402"/>
                  <a:gd name="connsiteX10" fmla="*/ 20002 w 65960"/>
                  <a:gd name="connsiteY10" fmla="*/ 5715 h 172402"/>
                  <a:gd name="connsiteX11" fmla="*/ 0 w 65960"/>
                  <a:gd name="connsiteY11" fmla="*/ 53340 h 172402"/>
                  <a:gd name="connsiteX12" fmla="*/ 20002 w 65960"/>
                  <a:gd name="connsiteY12" fmla="*/ 100012 h 172402"/>
                  <a:gd name="connsiteX13" fmla="*/ 20002 w 65960"/>
                  <a:gd name="connsiteY13" fmla="*/ 100012 h 1724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65960" h="172402">
                    <a:moveTo>
                      <a:pt x="20002" y="100012"/>
                    </a:moveTo>
                    <a:cubicBezTo>
                      <a:pt x="31432" y="111443"/>
                      <a:pt x="31432" y="129540"/>
                      <a:pt x="20002" y="140018"/>
                    </a:cubicBezTo>
                    <a:cubicBezTo>
                      <a:pt x="12382" y="147637"/>
                      <a:pt x="12382" y="159068"/>
                      <a:pt x="20002" y="166687"/>
                    </a:cubicBezTo>
                    <a:cubicBezTo>
                      <a:pt x="23813" y="170498"/>
                      <a:pt x="28575" y="172403"/>
                      <a:pt x="33338" y="172403"/>
                    </a:cubicBezTo>
                    <a:cubicBezTo>
                      <a:pt x="38100" y="172403"/>
                      <a:pt x="42863" y="170498"/>
                      <a:pt x="46672" y="166687"/>
                    </a:cubicBezTo>
                    <a:cubicBezTo>
                      <a:pt x="72390" y="140970"/>
                      <a:pt x="72390" y="98108"/>
                      <a:pt x="46672" y="72390"/>
                    </a:cubicBezTo>
                    <a:cubicBezTo>
                      <a:pt x="46672" y="72390"/>
                      <a:pt x="46672" y="72390"/>
                      <a:pt x="46672" y="72390"/>
                    </a:cubicBezTo>
                    <a:cubicBezTo>
                      <a:pt x="40957" y="66675"/>
                      <a:pt x="38100" y="60008"/>
                      <a:pt x="38100" y="52387"/>
                    </a:cubicBezTo>
                    <a:cubicBezTo>
                      <a:pt x="38100" y="44768"/>
                      <a:pt x="40957" y="37148"/>
                      <a:pt x="46672" y="32385"/>
                    </a:cubicBezTo>
                    <a:cubicBezTo>
                      <a:pt x="54293" y="24765"/>
                      <a:pt x="54293" y="13335"/>
                      <a:pt x="46672" y="5715"/>
                    </a:cubicBezTo>
                    <a:cubicBezTo>
                      <a:pt x="39052" y="-1905"/>
                      <a:pt x="27622" y="-1905"/>
                      <a:pt x="20002" y="5715"/>
                    </a:cubicBezTo>
                    <a:cubicBezTo>
                      <a:pt x="7620" y="18097"/>
                      <a:pt x="0" y="35243"/>
                      <a:pt x="0" y="53340"/>
                    </a:cubicBezTo>
                    <a:cubicBezTo>
                      <a:pt x="952" y="71437"/>
                      <a:pt x="7620" y="87630"/>
                      <a:pt x="20002" y="100012"/>
                    </a:cubicBezTo>
                    <a:cubicBezTo>
                      <a:pt x="20002" y="100012"/>
                      <a:pt x="20002" y="100012"/>
                      <a:pt x="20002" y="100012"/>
                    </a:cubicBezTo>
                    <a:close/>
                  </a:path>
                </a:pathLst>
              </a:custGeom>
              <a:solidFill>
                <a:srgbClr val="196F3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+mj-lt"/>
                  <a:cs typeface="+mj-lt"/>
                </a:endParaRPr>
              </a:p>
            </p:txBody>
          </p:sp>
          <p:sp>
            <p:nvSpPr>
              <p:cNvPr id="77" name="Freeform: Shape 76"/>
              <p:cNvSpPr/>
              <p:nvPr/>
            </p:nvSpPr>
            <p:spPr>
              <a:xfrm>
                <a:off x="4667161" y="1770158"/>
                <a:ext cx="66674" cy="173354"/>
              </a:xfrm>
              <a:custGeom>
                <a:avLst/>
                <a:gdLst>
                  <a:gd name="connsiteX0" fmla="*/ 20002 w 66674"/>
                  <a:gd name="connsiteY0" fmla="*/ 100965 h 173354"/>
                  <a:gd name="connsiteX1" fmla="*/ 28575 w 66674"/>
                  <a:gd name="connsiteY1" fmla="*/ 120967 h 173354"/>
                  <a:gd name="connsiteX2" fmla="*/ 20002 w 66674"/>
                  <a:gd name="connsiteY2" fmla="*/ 140970 h 173354"/>
                  <a:gd name="connsiteX3" fmla="*/ 20002 w 66674"/>
                  <a:gd name="connsiteY3" fmla="*/ 167640 h 173354"/>
                  <a:gd name="connsiteX4" fmla="*/ 33337 w 66674"/>
                  <a:gd name="connsiteY4" fmla="*/ 173355 h 173354"/>
                  <a:gd name="connsiteX5" fmla="*/ 46673 w 66674"/>
                  <a:gd name="connsiteY5" fmla="*/ 167640 h 173354"/>
                  <a:gd name="connsiteX6" fmla="*/ 66675 w 66674"/>
                  <a:gd name="connsiteY6" fmla="*/ 120015 h 173354"/>
                  <a:gd name="connsiteX7" fmla="*/ 46673 w 66674"/>
                  <a:gd name="connsiteY7" fmla="*/ 72390 h 173354"/>
                  <a:gd name="connsiteX8" fmla="*/ 46673 w 66674"/>
                  <a:gd name="connsiteY8" fmla="*/ 72390 h 173354"/>
                  <a:gd name="connsiteX9" fmla="*/ 46673 w 66674"/>
                  <a:gd name="connsiteY9" fmla="*/ 32385 h 173354"/>
                  <a:gd name="connsiteX10" fmla="*/ 46673 w 66674"/>
                  <a:gd name="connsiteY10" fmla="*/ 5715 h 173354"/>
                  <a:gd name="connsiteX11" fmla="*/ 20002 w 66674"/>
                  <a:gd name="connsiteY11" fmla="*/ 5715 h 173354"/>
                  <a:gd name="connsiteX12" fmla="*/ 20002 w 66674"/>
                  <a:gd name="connsiteY12" fmla="*/ 100965 h 173354"/>
                  <a:gd name="connsiteX13" fmla="*/ 20002 w 66674"/>
                  <a:gd name="connsiteY13" fmla="*/ 100965 h 1733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66674" h="173354">
                    <a:moveTo>
                      <a:pt x="20002" y="100965"/>
                    </a:moveTo>
                    <a:cubicBezTo>
                      <a:pt x="25717" y="106680"/>
                      <a:pt x="28575" y="113348"/>
                      <a:pt x="28575" y="120967"/>
                    </a:cubicBezTo>
                    <a:cubicBezTo>
                      <a:pt x="28575" y="128588"/>
                      <a:pt x="25717" y="136208"/>
                      <a:pt x="20002" y="140970"/>
                    </a:cubicBezTo>
                    <a:cubicBezTo>
                      <a:pt x="12383" y="148590"/>
                      <a:pt x="12383" y="160020"/>
                      <a:pt x="20002" y="167640"/>
                    </a:cubicBezTo>
                    <a:cubicBezTo>
                      <a:pt x="23812" y="171450"/>
                      <a:pt x="28575" y="173355"/>
                      <a:pt x="33337" y="173355"/>
                    </a:cubicBezTo>
                    <a:cubicBezTo>
                      <a:pt x="38100" y="173355"/>
                      <a:pt x="42862" y="171450"/>
                      <a:pt x="46673" y="167640"/>
                    </a:cubicBezTo>
                    <a:cubicBezTo>
                      <a:pt x="59055" y="155258"/>
                      <a:pt x="66675" y="138113"/>
                      <a:pt x="66675" y="120015"/>
                    </a:cubicBezTo>
                    <a:cubicBezTo>
                      <a:pt x="66675" y="101917"/>
                      <a:pt x="60007" y="85725"/>
                      <a:pt x="46673" y="72390"/>
                    </a:cubicBezTo>
                    <a:lnTo>
                      <a:pt x="46673" y="72390"/>
                    </a:lnTo>
                    <a:cubicBezTo>
                      <a:pt x="35243" y="60960"/>
                      <a:pt x="35243" y="42863"/>
                      <a:pt x="46673" y="32385"/>
                    </a:cubicBezTo>
                    <a:cubicBezTo>
                      <a:pt x="54293" y="24765"/>
                      <a:pt x="54293" y="13335"/>
                      <a:pt x="46673" y="5715"/>
                    </a:cubicBezTo>
                    <a:cubicBezTo>
                      <a:pt x="39052" y="-1905"/>
                      <a:pt x="27623" y="-1905"/>
                      <a:pt x="20002" y="5715"/>
                    </a:cubicBezTo>
                    <a:cubicBezTo>
                      <a:pt x="-6667" y="33338"/>
                      <a:pt x="-6667" y="75248"/>
                      <a:pt x="20002" y="100965"/>
                    </a:cubicBezTo>
                    <a:cubicBezTo>
                      <a:pt x="20002" y="100965"/>
                      <a:pt x="20002" y="100965"/>
                      <a:pt x="20002" y="100965"/>
                    </a:cubicBezTo>
                    <a:close/>
                  </a:path>
                </a:pathLst>
              </a:custGeom>
              <a:solidFill>
                <a:srgbClr val="196F3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+mj-lt"/>
                  <a:cs typeface="+mj-lt"/>
                </a:endParaRPr>
              </a:p>
            </p:txBody>
          </p:sp>
          <p:grpSp>
            <p:nvGrpSpPr>
              <p:cNvPr id="78" name="Group 77"/>
              <p:cNvGrpSpPr/>
              <p:nvPr/>
            </p:nvGrpSpPr>
            <p:grpSpPr>
              <a:xfrm>
                <a:off x="4592439" y="1865785"/>
                <a:ext cx="398125" cy="398125"/>
                <a:chOff x="4512046" y="2367396"/>
                <a:chExt cx="398125" cy="398125"/>
              </a:xfrm>
            </p:grpSpPr>
            <p:sp>
              <p:nvSpPr>
                <p:cNvPr id="79" name="Rectangle 78"/>
                <p:cNvSpPr/>
                <p:nvPr/>
              </p:nvSpPr>
              <p:spPr>
                <a:xfrm>
                  <a:off x="4674394" y="2405694"/>
                  <a:ext cx="66676" cy="68425"/>
                </a:xfrm>
                <a:prstGeom prst="rect">
                  <a:avLst/>
                </a:prstGeom>
                <a:solidFill>
                  <a:schemeClr val="tx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+mj-lt"/>
                    <a:cs typeface="+mj-lt"/>
                  </a:endParaRPr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4598195" y="2455192"/>
                  <a:ext cx="226288" cy="276101"/>
                </a:xfrm>
                <a:prstGeom prst="rect">
                  <a:avLst/>
                </a:prstGeom>
                <a:solidFill>
                  <a:schemeClr val="tx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+mj-lt"/>
                    <a:cs typeface="+mj-lt"/>
                  </a:endParaRPr>
                </a:p>
              </p:txBody>
            </p:sp>
            <p:pic>
              <p:nvPicPr>
                <p:cNvPr id="81" name="Graphic 80" descr="Garbage with solid fill"/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12046" y="2367396"/>
                  <a:ext cx="398125" cy="39812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82" name="Group 81"/>
            <p:cNvGrpSpPr/>
            <p:nvPr/>
          </p:nvGrpSpPr>
          <p:grpSpPr>
            <a:xfrm>
              <a:off x="7786215" y="1768674"/>
              <a:ext cx="659438" cy="659438"/>
              <a:chOff x="3895402" y="1353239"/>
              <a:chExt cx="914400" cy="914400"/>
            </a:xfrm>
          </p:grpSpPr>
          <p:pic>
            <p:nvPicPr>
              <p:cNvPr id="83" name="Graphic 82" descr="Table with solid fill"/>
              <p:cNvPicPr>
                <a:picLocks noChangeAspect="1"/>
              </p:cNvPicPr>
              <p:nvPr/>
            </p:nvPicPr>
            <p:blipFill>
              <a:blip r:embed="rId1">
                <a:extLst>
                  <a:ext uri="{96DAC541-7B7A-43D3-8B79-37D633B846F1}">
                    <asvg:svgBlip xmlns:asvg="http://schemas.microsoft.com/office/drawing/2016/SVG/main" r:embed="rId2"/>
                  </a:ext>
                </a:extLst>
              </a:blip>
              <a:stretch>
                <a:fillRect/>
              </a:stretch>
            </p:blipFill>
            <p:spPr>
              <a:xfrm>
                <a:off x="3895402" y="1353239"/>
                <a:ext cx="914400" cy="914400"/>
              </a:xfrm>
              <a:prstGeom prst="rect">
                <a:avLst/>
              </a:prstGeom>
            </p:spPr>
          </p:pic>
          <p:sp>
            <p:nvSpPr>
              <p:cNvPr id="84" name="Freeform: Shape 83"/>
              <p:cNvSpPr/>
              <p:nvPr/>
            </p:nvSpPr>
            <p:spPr>
              <a:xfrm>
                <a:off x="3976474" y="1401394"/>
                <a:ext cx="201091" cy="238125"/>
              </a:xfrm>
              <a:custGeom>
                <a:avLst/>
                <a:gdLst>
                  <a:gd name="connsiteX0" fmla="*/ 100546 w 201091"/>
                  <a:gd name="connsiteY0" fmla="*/ 0 h 238125"/>
                  <a:gd name="connsiteX1" fmla="*/ 100546 w 201091"/>
                  <a:gd name="connsiteY1" fmla="*/ 0 h 238125"/>
                  <a:gd name="connsiteX2" fmla="*/ 201092 w 201091"/>
                  <a:gd name="connsiteY2" fmla="*/ 119063 h 238125"/>
                  <a:gd name="connsiteX3" fmla="*/ 201092 w 201091"/>
                  <a:gd name="connsiteY3" fmla="*/ 119063 h 238125"/>
                  <a:gd name="connsiteX4" fmla="*/ 100546 w 201091"/>
                  <a:gd name="connsiteY4" fmla="*/ 238125 h 238125"/>
                  <a:gd name="connsiteX5" fmla="*/ 100546 w 201091"/>
                  <a:gd name="connsiteY5" fmla="*/ 238125 h 238125"/>
                  <a:gd name="connsiteX6" fmla="*/ 0 w 201091"/>
                  <a:gd name="connsiteY6" fmla="*/ 119063 h 238125"/>
                  <a:gd name="connsiteX7" fmla="*/ 0 w 201091"/>
                  <a:gd name="connsiteY7" fmla="*/ 119063 h 238125"/>
                  <a:gd name="connsiteX8" fmla="*/ 100546 w 201091"/>
                  <a:gd name="connsiteY8" fmla="*/ 0 h 238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01091" h="238125">
                    <a:moveTo>
                      <a:pt x="100546" y="0"/>
                    </a:moveTo>
                    <a:lnTo>
                      <a:pt x="100546" y="0"/>
                    </a:lnTo>
                    <a:cubicBezTo>
                      <a:pt x="115388" y="52296"/>
                      <a:pt x="152019" y="95674"/>
                      <a:pt x="201092" y="119063"/>
                    </a:cubicBezTo>
                    <a:lnTo>
                      <a:pt x="201092" y="119063"/>
                    </a:lnTo>
                    <a:cubicBezTo>
                      <a:pt x="152019" y="142451"/>
                      <a:pt x="115388" y="185829"/>
                      <a:pt x="100546" y="238125"/>
                    </a:cubicBezTo>
                    <a:lnTo>
                      <a:pt x="100546" y="238125"/>
                    </a:lnTo>
                    <a:cubicBezTo>
                      <a:pt x="85697" y="185833"/>
                      <a:pt x="49068" y="142457"/>
                      <a:pt x="0" y="119063"/>
                    </a:cubicBezTo>
                    <a:lnTo>
                      <a:pt x="0" y="119063"/>
                    </a:lnTo>
                    <a:cubicBezTo>
                      <a:pt x="49068" y="95668"/>
                      <a:pt x="85697" y="52292"/>
                      <a:pt x="10054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+mj-lt"/>
                  <a:cs typeface="+mj-lt"/>
                </a:endParaRPr>
              </a:p>
            </p:txBody>
          </p:sp>
          <p:sp>
            <p:nvSpPr>
              <p:cNvPr id="85" name="Freeform: Shape 84"/>
              <p:cNvSpPr/>
              <p:nvPr/>
            </p:nvSpPr>
            <p:spPr>
              <a:xfrm>
                <a:off x="4102186" y="1715059"/>
                <a:ext cx="115590" cy="136878"/>
              </a:xfrm>
              <a:custGeom>
                <a:avLst/>
                <a:gdLst>
                  <a:gd name="connsiteX0" fmla="*/ 100546 w 201091"/>
                  <a:gd name="connsiteY0" fmla="*/ 0 h 238125"/>
                  <a:gd name="connsiteX1" fmla="*/ 100546 w 201091"/>
                  <a:gd name="connsiteY1" fmla="*/ 0 h 238125"/>
                  <a:gd name="connsiteX2" fmla="*/ 201092 w 201091"/>
                  <a:gd name="connsiteY2" fmla="*/ 119063 h 238125"/>
                  <a:gd name="connsiteX3" fmla="*/ 201092 w 201091"/>
                  <a:gd name="connsiteY3" fmla="*/ 119063 h 238125"/>
                  <a:gd name="connsiteX4" fmla="*/ 100546 w 201091"/>
                  <a:gd name="connsiteY4" fmla="*/ 238125 h 238125"/>
                  <a:gd name="connsiteX5" fmla="*/ 100546 w 201091"/>
                  <a:gd name="connsiteY5" fmla="*/ 238125 h 238125"/>
                  <a:gd name="connsiteX6" fmla="*/ 0 w 201091"/>
                  <a:gd name="connsiteY6" fmla="*/ 119063 h 238125"/>
                  <a:gd name="connsiteX7" fmla="*/ 0 w 201091"/>
                  <a:gd name="connsiteY7" fmla="*/ 119063 h 238125"/>
                  <a:gd name="connsiteX8" fmla="*/ 100546 w 201091"/>
                  <a:gd name="connsiteY8" fmla="*/ 0 h 238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01091" h="238125">
                    <a:moveTo>
                      <a:pt x="100546" y="0"/>
                    </a:moveTo>
                    <a:lnTo>
                      <a:pt x="100546" y="0"/>
                    </a:lnTo>
                    <a:cubicBezTo>
                      <a:pt x="115388" y="52296"/>
                      <a:pt x="152019" y="95674"/>
                      <a:pt x="201092" y="119063"/>
                    </a:cubicBezTo>
                    <a:lnTo>
                      <a:pt x="201092" y="119063"/>
                    </a:lnTo>
                    <a:cubicBezTo>
                      <a:pt x="152019" y="142451"/>
                      <a:pt x="115388" y="185829"/>
                      <a:pt x="100546" y="238125"/>
                    </a:cubicBezTo>
                    <a:lnTo>
                      <a:pt x="100546" y="238125"/>
                    </a:lnTo>
                    <a:cubicBezTo>
                      <a:pt x="85697" y="185833"/>
                      <a:pt x="49068" y="142457"/>
                      <a:pt x="0" y="119063"/>
                    </a:cubicBezTo>
                    <a:lnTo>
                      <a:pt x="0" y="119063"/>
                    </a:lnTo>
                    <a:cubicBezTo>
                      <a:pt x="49068" y="95668"/>
                      <a:pt x="85697" y="52292"/>
                      <a:pt x="10054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+mj-lt"/>
                  <a:cs typeface="+mj-lt"/>
                </a:endParaRPr>
              </a:p>
            </p:txBody>
          </p:sp>
          <p:sp>
            <p:nvSpPr>
              <p:cNvPr id="86" name="Freeform: Shape 85"/>
              <p:cNvSpPr/>
              <p:nvPr/>
            </p:nvSpPr>
            <p:spPr>
              <a:xfrm>
                <a:off x="4348161" y="1590595"/>
                <a:ext cx="82630" cy="97848"/>
              </a:xfrm>
              <a:custGeom>
                <a:avLst/>
                <a:gdLst>
                  <a:gd name="connsiteX0" fmla="*/ 100546 w 201091"/>
                  <a:gd name="connsiteY0" fmla="*/ 0 h 238125"/>
                  <a:gd name="connsiteX1" fmla="*/ 100546 w 201091"/>
                  <a:gd name="connsiteY1" fmla="*/ 0 h 238125"/>
                  <a:gd name="connsiteX2" fmla="*/ 201092 w 201091"/>
                  <a:gd name="connsiteY2" fmla="*/ 119063 h 238125"/>
                  <a:gd name="connsiteX3" fmla="*/ 201092 w 201091"/>
                  <a:gd name="connsiteY3" fmla="*/ 119063 h 238125"/>
                  <a:gd name="connsiteX4" fmla="*/ 100546 w 201091"/>
                  <a:gd name="connsiteY4" fmla="*/ 238125 h 238125"/>
                  <a:gd name="connsiteX5" fmla="*/ 100546 w 201091"/>
                  <a:gd name="connsiteY5" fmla="*/ 238125 h 238125"/>
                  <a:gd name="connsiteX6" fmla="*/ 0 w 201091"/>
                  <a:gd name="connsiteY6" fmla="*/ 119063 h 238125"/>
                  <a:gd name="connsiteX7" fmla="*/ 0 w 201091"/>
                  <a:gd name="connsiteY7" fmla="*/ 119063 h 238125"/>
                  <a:gd name="connsiteX8" fmla="*/ 100546 w 201091"/>
                  <a:gd name="connsiteY8" fmla="*/ 0 h 238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01091" h="238125">
                    <a:moveTo>
                      <a:pt x="100546" y="0"/>
                    </a:moveTo>
                    <a:lnTo>
                      <a:pt x="100546" y="0"/>
                    </a:lnTo>
                    <a:cubicBezTo>
                      <a:pt x="115388" y="52296"/>
                      <a:pt x="152019" y="95674"/>
                      <a:pt x="201092" y="119063"/>
                    </a:cubicBezTo>
                    <a:lnTo>
                      <a:pt x="201092" y="119063"/>
                    </a:lnTo>
                    <a:cubicBezTo>
                      <a:pt x="152019" y="142451"/>
                      <a:pt x="115388" y="185829"/>
                      <a:pt x="100546" y="238125"/>
                    </a:cubicBezTo>
                    <a:lnTo>
                      <a:pt x="100546" y="238125"/>
                    </a:lnTo>
                    <a:cubicBezTo>
                      <a:pt x="85697" y="185833"/>
                      <a:pt x="49068" y="142457"/>
                      <a:pt x="0" y="119063"/>
                    </a:cubicBezTo>
                    <a:lnTo>
                      <a:pt x="0" y="119063"/>
                    </a:lnTo>
                    <a:cubicBezTo>
                      <a:pt x="49068" y="95668"/>
                      <a:pt x="85697" y="52292"/>
                      <a:pt x="10054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+mj-lt"/>
                  <a:cs typeface="+mj-lt"/>
                </a:endParaRPr>
              </a:p>
            </p:txBody>
          </p:sp>
        </p:grpSp>
        <p:grpSp>
          <p:nvGrpSpPr>
            <p:cNvPr id="2" name="Group 1"/>
            <p:cNvGrpSpPr/>
            <p:nvPr/>
          </p:nvGrpSpPr>
          <p:grpSpPr>
            <a:xfrm>
              <a:off x="5614584" y="1771200"/>
              <a:ext cx="1850565" cy="630494"/>
              <a:chOff x="4969937" y="1555337"/>
              <a:chExt cx="2255690" cy="768522"/>
            </a:xfrm>
          </p:grpSpPr>
          <p:sp>
            <p:nvSpPr>
              <p:cNvPr id="87" name="Rectangle 86"/>
              <p:cNvSpPr/>
              <p:nvPr/>
            </p:nvSpPr>
            <p:spPr>
              <a:xfrm>
                <a:off x="6525318" y="1606476"/>
                <a:ext cx="565812" cy="66920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+mj-lt"/>
                </a:endParaRPr>
              </a:p>
            </p:txBody>
          </p:sp>
          <p:sp>
            <p:nvSpPr>
              <p:cNvPr id="88" name="Rectangle 87"/>
              <p:cNvSpPr/>
              <p:nvPr/>
            </p:nvSpPr>
            <p:spPr>
              <a:xfrm>
                <a:off x="5832109" y="1606476"/>
                <a:ext cx="565812" cy="66920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+mj-lt"/>
                </a:endParaRPr>
              </a:p>
            </p:txBody>
          </p:sp>
          <p:sp>
            <p:nvSpPr>
              <p:cNvPr id="89" name="Rectangle 88"/>
              <p:cNvSpPr/>
              <p:nvPr/>
            </p:nvSpPr>
            <p:spPr>
              <a:xfrm>
                <a:off x="5116682" y="1606476"/>
                <a:ext cx="565812" cy="66920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+mj-lt"/>
                </a:endParaRPr>
              </a:p>
            </p:txBody>
          </p:sp>
          <p:sp>
            <p:nvSpPr>
              <p:cNvPr id="90" name="Rectangle: Rounded Corners 89"/>
              <p:cNvSpPr/>
              <p:nvPr/>
            </p:nvSpPr>
            <p:spPr>
              <a:xfrm>
                <a:off x="4969937" y="1555337"/>
                <a:ext cx="148859" cy="768522"/>
              </a:xfrm>
              <a:prstGeom prst="round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+mj-lt"/>
                </a:endParaRPr>
              </a:p>
            </p:txBody>
          </p:sp>
          <p:sp>
            <p:nvSpPr>
              <p:cNvPr id="91" name="Rectangle: Rounded Corners 90"/>
              <p:cNvSpPr/>
              <p:nvPr/>
            </p:nvSpPr>
            <p:spPr>
              <a:xfrm>
                <a:off x="5682494" y="1577364"/>
                <a:ext cx="148859" cy="724468"/>
              </a:xfrm>
              <a:prstGeom prst="round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+mj-lt"/>
                </a:endParaRPr>
              </a:p>
            </p:txBody>
          </p:sp>
          <p:pic>
            <p:nvPicPr>
              <p:cNvPr id="92" name="Graphic 91" descr="Soap with solid fill"/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5238760" y="1758377"/>
                <a:ext cx="326744" cy="326744"/>
              </a:xfrm>
              <a:prstGeom prst="rect">
                <a:avLst/>
              </a:prstGeom>
            </p:spPr>
          </p:pic>
          <p:sp>
            <p:nvSpPr>
              <p:cNvPr id="93" name="Rectangle: Rounded Corners 92"/>
              <p:cNvSpPr/>
              <p:nvPr/>
            </p:nvSpPr>
            <p:spPr>
              <a:xfrm>
                <a:off x="6383852" y="1577364"/>
                <a:ext cx="148859" cy="724468"/>
              </a:xfrm>
              <a:prstGeom prst="round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+mj-lt"/>
                </a:endParaRPr>
              </a:p>
            </p:txBody>
          </p:sp>
          <p:sp>
            <p:nvSpPr>
              <p:cNvPr id="94" name="Rectangle: Rounded Corners 93"/>
              <p:cNvSpPr/>
              <p:nvPr/>
            </p:nvSpPr>
            <p:spPr>
              <a:xfrm>
                <a:off x="7076768" y="1555337"/>
                <a:ext cx="148859" cy="768522"/>
              </a:xfrm>
              <a:prstGeom prst="round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+mj-lt"/>
                </a:endParaRPr>
              </a:p>
            </p:txBody>
          </p:sp>
          <p:grpSp>
            <p:nvGrpSpPr>
              <p:cNvPr id="95" name="Group 94"/>
              <p:cNvGrpSpPr/>
              <p:nvPr/>
            </p:nvGrpSpPr>
            <p:grpSpPr>
              <a:xfrm>
                <a:off x="6600827" y="1818601"/>
                <a:ext cx="396187" cy="184076"/>
                <a:chOff x="5348288" y="2154359"/>
                <a:chExt cx="1404706" cy="279372"/>
              </a:xfrm>
            </p:grpSpPr>
            <p:cxnSp>
              <p:nvCxnSpPr>
                <p:cNvPr id="96" name="Straight Connector 95"/>
                <p:cNvCxnSpPr/>
                <p:nvPr/>
              </p:nvCxnSpPr>
              <p:spPr>
                <a:xfrm>
                  <a:off x="6057585" y="2154359"/>
                  <a:ext cx="0" cy="278706"/>
                </a:xfrm>
                <a:prstGeom prst="line">
                  <a:avLst/>
                </a:prstGeom>
                <a:ln w="952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Straight Connector 96"/>
                <p:cNvCxnSpPr/>
                <p:nvPr/>
              </p:nvCxnSpPr>
              <p:spPr>
                <a:xfrm>
                  <a:off x="5348288" y="2433137"/>
                  <a:ext cx="1404706" cy="0"/>
                </a:xfrm>
                <a:prstGeom prst="line">
                  <a:avLst/>
                </a:prstGeom>
                <a:ln w="952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Straight Connector 97"/>
                <p:cNvCxnSpPr/>
                <p:nvPr/>
              </p:nvCxnSpPr>
              <p:spPr>
                <a:xfrm>
                  <a:off x="5850453" y="2243310"/>
                  <a:ext cx="0" cy="190421"/>
                </a:xfrm>
                <a:prstGeom prst="line">
                  <a:avLst/>
                </a:prstGeom>
                <a:ln w="952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Straight Connector 98"/>
                <p:cNvCxnSpPr/>
                <p:nvPr/>
              </p:nvCxnSpPr>
              <p:spPr>
                <a:xfrm>
                  <a:off x="6262408" y="2243310"/>
                  <a:ext cx="0" cy="190421"/>
                </a:xfrm>
                <a:prstGeom prst="line">
                  <a:avLst/>
                </a:prstGeom>
                <a:ln w="952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Straight Connector 99"/>
                <p:cNvCxnSpPr/>
                <p:nvPr/>
              </p:nvCxnSpPr>
              <p:spPr>
                <a:xfrm>
                  <a:off x="5648047" y="2339550"/>
                  <a:ext cx="0" cy="94181"/>
                </a:xfrm>
                <a:prstGeom prst="line">
                  <a:avLst/>
                </a:prstGeom>
                <a:ln w="952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Straight Connector 100"/>
                <p:cNvCxnSpPr/>
                <p:nvPr/>
              </p:nvCxnSpPr>
              <p:spPr>
                <a:xfrm>
                  <a:off x="6445765" y="2339550"/>
                  <a:ext cx="0" cy="94181"/>
                </a:xfrm>
                <a:prstGeom prst="line">
                  <a:avLst/>
                </a:prstGeom>
                <a:ln w="952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Straight Connector 101"/>
                <p:cNvCxnSpPr/>
                <p:nvPr/>
              </p:nvCxnSpPr>
              <p:spPr>
                <a:xfrm>
                  <a:off x="5450404" y="2400300"/>
                  <a:ext cx="0" cy="33431"/>
                </a:xfrm>
                <a:prstGeom prst="line">
                  <a:avLst/>
                </a:prstGeom>
                <a:ln w="952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Straight Connector 102"/>
                <p:cNvCxnSpPr/>
                <p:nvPr/>
              </p:nvCxnSpPr>
              <p:spPr>
                <a:xfrm>
                  <a:off x="6602928" y="2400300"/>
                  <a:ext cx="0" cy="33431"/>
                </a:xfrm>
                <a:prstGeom prst="line">
                  <a:avLst/>
                </a:prstGeom>
                <a:ln w="952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Straight Connector 103"/>
                <p:cNvCxnSpPr/>
                <p:nvPr/>
              </p:nvCxnSpPr>
              <p:spPr>
                <a:xfrm>
                  <a:off x="5958506" y="2186379"/>
                  <a:ext cx="0" cy="247352"/>
                </a:xfrm>
                <a:prstGeom prst="line">
                  <a:avLst/>
                </a:prstGeom>
                <a:ln w="952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Straight Connector 104"/>
                <p:cNvCxnSpPr/>
                <p:nvPr/>
              </p:nvCxnSpPr>
              <p:spPr>
                <a:xfrm>
                  <a:off x="6149680" y="2186379"/>
                  <a:ext cx="0" cy="247352"/>
                </a:xfrm>
                <a:prstGeom prst="line">
                  <a:avLst/>
                </a:prstGeom>
                <a:ln w="952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Straight Connector 105"/>
                <p:cNvCxnSpPr/>
                <p:nvPr/>
              </p:nvCxnSpPr>
              <p:spPr>
                <a:xfrm>
                  <a:off x="5750710" y="2310907"/>
                  <a:ext cx="0" cy="122824"/>
                </a:xfrm>
                <a:prstGeom prst="line">
                  <a:avLst/>
                </a:prstGeom>
                <a:ln w="952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Straight Connector 106"/>
                <p:cNvCxnSpPr/>
                <p:nvPr/>
              </p:nvCxnSpPr>
              <p:spPr>
                <a:xfrm>
                  <a:off x="6365787" y="2310907"/>
                  <a:ext cx="0" cy="122824"/>
                </a:xfrm>
                <a:prstGeom prst="line">
                  <a:avLst/>
                </a:prstGeom>
                <a:ln w="952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Straight Connector 107"/>
                <p:cNvCxnSpPr/>
                <p:nvPr/>
              </p:nvCxnSpPr>
              <p:spPr>
                <a:xfrm>
                  <a:off x="5557432" y="2383944"/>
                  <a:ext cx="0" cy="49787"/>
                </a:xfrm>
                <a:prstGeom prst="line">
                  <a:avLst/>
                </a:prstGeom>
                <a:ln w="952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Straight Connector 108"/>
                <p:cNvCxnSpPr/>
                <p:nvPr/>
              </p:nvCxnSpPr>
              <p:spPr>
                <a:xfrm>
                  <a:off x="6521830" y="2383944"/>
                  <a:ext cx="0" cy="49787"/>
                </a:xfrm>
                <a:prstGeom prst="line">
                  <a:avLst/>
                </a:prstGeom>
                <a:ln w="952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0" name="Group 109"/>
              <p:cNvGrpSpPr/>
              <p:nvPr/>
            </p:nvGrpSpPr>
            <p:grpSpPr>
              <a:xfrm>
                <a:off x="5920523" y="1816276"/>
                <a:ext cx="308771" cy="291873"/>
                <a:chOff x="3261730" y="1280884"/>
                <a:chExt cx="308771" cy="291873"/>
              </a:xfrm>
              <a:solidFill>
                <a:schemeClr val="bg1"/>
              </a:solidFill>
            </p:grpSpPr>
            <p:sp>
              <p:nvSpPr>
                <p:cNvPr id="111" name="Parallelogram 110"/>
                <p:cNvSpPr/>
                <p:nvPr/>
              </p:nvSpPr>
              <p:spPr>
                <a:xfrm rot="562947" flipH="1">
                  <a:off x="3261730" y="1285005"/>
                  <a:ext cx="145061" cy="100920"/>
                </a:xfrm>
                <a:prstGeom prst="parallelogram">
                  <a:avLst/>
                </a:prstGeom>
                <a:grpFill/>
                <a:ln w="127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+mj-lt"/>
                    <a:cs typeface="+mj-lt"/>
                  </a:endParaRPr>
                </a:p>
              </p:txBody>
            </p:sp>
            <p:sp>
              <p:nvSpPr>
                <p:cNvPr id="112" name="Hexagon 111"/>
                <p:cNvSpPr/>
                <p:nvPr/>
              </p:nvSpPr>
              <p:spPr>
                <a:xfrm rot="5400000">
                  <a:off x="3330896" y="1428281"/>
                  <a:ext cx="166700" cy="122252"/>
                </a:xfrm>
                <a:prstGeom prst="hexag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+mj-lt"/>
                    <a:cs typeface="+mj-lt"/>
                  </a:endParaRPr>
                </a:p>
              </p:txBody>
            </p:sp>
            <p:sp>
              <p:nvSpPr>
                <p:cNvPr id="113" name="Rectangle 112"/>
                <p:cNvSpPr/>
                <p:nvPr/>
              </p:nvSpPr>
              <p:spPr>
                <a:xfrm>
                  <a:off x="3285042" y="1374846"/>
                  <a:ext cx="37455" cy="130267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+mj-lt"/>
                    <a:cs typeface="+mj-lt"/>
                  </a:endParaRPr>
                </a:p>
              </p:txBody>
            </p:sp>
            <p:sp>
              <p:nvSpPr>
                <p:cNvPr id="114" name="Parallelogram 113"/>
                <p:cNvSpPr/>
                <p:nvPr/>
              </p:nvSpPr>
              <p:spPr>
                <a:xfrm rot="21037053">
                  <a:off x="3424197" y="1294079"/>
                  <a:ext cx="146304" cy="100584"/>
                </a:xfrm>
                <a:prstGeom prst="parallelogram">
                  <a:avLst/>
                </a:prstGeom>
                <a:grpFill/>
                <a:ln w="127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+mj-lt"/>
                    <a:cs typeface="+mj-lt"/>
                  </a:endParaRPr>
                </a:p>
              </p:txBody>
            </p:sp>
            <p:sp>
              <p:nvSpPr>
                <p:cNvPr id="115" name="Rectangle 114"/>
                <p:cNvSpPr/>
                <p:nvPr/>
              </p:nvSpPr>
              <p:spPr>
                <a:xfrm>
                  <a:off x="3504511" y="1374846"/>
                  <a:ext cx="37455" cy="130267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+mj-lt"/>
                    <a:cs typeface="+mj-lt"/>
                  </a:endParaRPr>
                </a:p>
              </p:txBody>
            </p:sp>
            <p:sp>
              <p:nvSpPr>
                <p:cNvPr id="116" name="Rectangle 115"/>
                <p:cNvSpPr/>
                <p:nvPr/>
              </p:nvSpPr>
              <p:spPr>
                <a:xfrm rot="18000000">
                  <a:off x="3313342" y="1466398"/>
                  <a:ext cx="37455" cy="82131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+mj-lt"/>
                    <a:cs typeface="+mj-lt"/>
                  </a:endParaRPr>
                </a:p>
              </p:txBody>
            </p:sp>
            <p:sp>
              <p:nvSpPr>
                <p:cNvPr id="117" name="Rectangle 116"/>
                <p:cNvSpPr/>
                <p:nvPr/>
              </p:nvSpPr>
              <p:spPr>
                <a:xfrm rot="3600000" flipH="1">
                  <a:off x="3478450" y="1466398"/>
                  <a:ext cx="37455" cy="82131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+mj-lt"/>
                    <a:cs typeface="+mj-lt"/>
                  </a:endParaRPr>
                </a:p>
              </p:txBody>
            </p:sp>
            <p:sp>
              <p:nvSpPr>
                <p:cNvPr id="118" name="Rectangle 117"/>
                <p:cNvSpPr/>
                <p:nvPr/>
              </p:nvSpPr>
              <p:spPr>
                <a:xfrm rot="5400000" flipH="1">
                  <a:off x="3382266" y="1341496"/>
                  <a:ext cx="60975" cy="255423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+mj-lt"/>
                    <a:cs typeface="+mj-lt"/>
                  </a:endParaRPr>
                </a:p>
              </p:txBody>
            </p:sp>
            <p:sp>
              <p:nvSpPr>
                <p:cNvPr id="119" name="Rectangle 118"/>
                <p:cNvSpPr/>
                <p:nvPr/>
              </p:nvSpPr>
              <p:spPr>
                <a:xfrm>
                  <a:off x="3383088" y="1345608"/>
                  <a:ext cx="61186" cy="135699"/>
                </a:xfrm>
                <a:prstGeom prst="rect">
                  <a:avLst/>
                </a:prstGeom>
                <a:grpFill/>
                <a:ln w="127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+mj-lt"/>
                    <a:cs typeface="+mj-lt"/>
                  </a:endParaRPr>
                </a:p>
              </p:txBody>
            </p:sp>
            <p:sp>
              <p:nvSpPr>
                <p:cNvPr id="120" name="Diamond 119"/>
                <p:cNvSpPr/>
                <p:nvPr/>
              </p:nvSpPr>
              <p:spPr>
                <a:xfrm>
                  <a:off x="3338763" y="1280884"/>
                  <a:ext cx="152031" cy="76983"/>
                </a:xfrm>
                <a:prstGeom prst="diamond">
                  <a:avLst/>
                </a:prstGeom>
                <a:grpFill/>
                <a:ln w="9525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+mj-lt"/>
                    <a:cs typeface="+mj-lt"/>
                  </a:endParaRPr>
                </a:p>
              </p:txBody>
            </p:sp>
            <p:cxnSp>
              <p:nvCxnSpPr>
                <p:cNvPr id="121" name="Straight Connector 120"/>
                <p:cNvCxnSpPr/>
                <p:nvPr/>
              </p:nvCxnSpPr>
              <p:spPr>
                <a:xfrm flipH="1">
                  <a:off x="3489797" y="1379608"/>
                  <a:ext cx="65716" cy="15429"/>
                </a:xfrm>
                <a:prstGeom prst="line">
                  <a:avLst/>
                </a:prstGeom>
                <a:grpFill/>
                <a:ln w="12700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Connector 121"/>
                <p:cNvCxnSpPr/>
                <p:nvPr/>
              </p:nvCxnSpPr>
              <p:spPr>
                <a:xfrm>
                  <a:off x="3273388" y="1374846"/>
                  <a:ext cx="65716" cy="15429"/>
                </a:xfrm>
                <a:prstGeom prst="line">
                  <a:avLst/>
                </a:prstGeom>
                <a:grpFill/>
                <a:ln w="12700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Connector 122"/>
                <p:cNvCxnSpPr/>
                <p:nvPr/>
              </p:nvCxnSpPr>
              <p:spPr>
                <a:xfrm>
                  <a:off x="3390566" y="1513605"/>
                  <a:ext cx="53707" cy="0"/>
                </a:xfrm>
                <a:prstGeom prst="line">
                  <a:avLst/>
                </a:prstGeom>
                <a:grpFill/>
                <a:ln w="12700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4" name="Diamond 123"/>
                <p:cNvSpPr/>
                <p:nvPr/>
              </p:nvSpPr>
              <p:spPr>
                <a:xfrm>
                  <a:off x="3386118" y="1305368"/>
                  <a:ext cx="57321" cy="28014"/>
                </a:xfrm>
                <a:prstGeom prst="diamond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+mj-lt"/>
                    <a:cs typeface="+mj-lt"/>
                  </a:endParaRPr>
                </a:p>
              </p:txBody>
            </p:sp>
            <p:cxnSp>
              <p:nvCxnSpPr>
                <p:cNvPr id="125" name="Straight Connector 124"/>
                <p:cNvCxnSpPr/>
                <p:nvPr/>
              </p:nvCxnSpPr>
              <p:spPr>
                <a:xfrm>
                  <a:off x="3306083" y="1358720"/>
                  <a:ext cx="49306" cy="10228"/>
                </a:xfrm>
                <a:prstGeom prst="line">
                  <a:avLst/>
                </a:prstGeom>
                <a:grpFill/>
                <a:ln w="12700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Straight Connector 125"/>
                <p:cNvCxnSpPr/>
                <p:nvPr/>
              </p:nvCxnSpPr>
              <p:spPr>
                <a:xfrm>
                  <a:off x="3306083" y="1339696"/>
                  <a:ext cx="49306" cy="10228"/>
                </a:xfrm>
                <a:prstGeom prst="line">
                  <a:avLst/>
                </a:prstGeom>
                <a:grpFill/>
                <a:ln w="12700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>
                <a:xfrm flipH="1">
                  <a:off x="3476177" y="1358720"/>
                  <a:ext cx="49306" cy="10228"/>
                </a:xfrm>
                <a:prstGeom prst="line">
                  <a:avLst/>
                </a:prstGeom>
                <a:grpFill/>
                <a:ln w="12700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>
                <a:xfrm flipH="1">
                  <a:off x="3476177" y="1339696"/>
                  <a:ext cx="49306" cy="10228"/>
                </a:xfrm>
                <a:prstGeom prst="line">
                  <a:avLst/>
                </a:prstGeom>
                <a:grpFill/>
                <a:ln w="12700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>
                <a:xfrm flipV="1">
                  <a:off x="3331488" y="1430836"/>
                  <a:ext cx="0" cy="113379"/>
                </a:xfrm>
                <a:prstGeom prst="line">
                  <a:avLst/>
                </a:prstGeom>
                <a:grpFill/>
                <a:ln w="12700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>
                <a:xfrm flipV="1">
                  <a:off x="3494788" y="1430836"/>
                  <a:ext cx="0" cy="118797"/>
                </a:xfrm>
                <a:prstGeom prst="line">
                  <a:avLst/>
                </a:prstGeom>
                <a:grpFill/>
                <a:ln w="12700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Straight Connector 130"/>
                <p:cNvCxnSpPr/>
                <p:nvPr/>
              </p:nvCxnSpPr>
              <p:spPr>
                <a:xfrm flipV="1">
                  <a:off x="3368419" y="1511255"/>
                  <a:ext cx="26486" cy="41943"/>
                </a:xfrm>
                <a:prstGeom prst="line">
                  <a:avLst/>
                </a:prstGeom>
                <a:grpFill/>
                <a:ln w="12700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" name="Straight Connector 131"/>
                <p:cNvCxnSpPr/>
                <p:nvPr/>
              </p:nvCxnSpPr>
              <p:spPr>
                <a:xfrm flipH="1" flipV="1">
                  <a:off x="3439796" y="1511255"/>
                  <a:ext cx="26486" cy="41943"/>
                </a:xfrm>
                <a:prstGeom prst="line">
                  <a:avLst/>
                </a:prstGeom>
                <a:grpFill/>
                <a:ln w="12700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63" name="Straight Arrow Connector 162"/>
            <p:cNvCxnSpPr/>
            <p:nvPr/>
          </p:nvCxnSpPr>
          <p:spPr>
            <a:xfrm>
              <a:off x="5292511" y="2086447"/>
              <a:ext cx="271261" cy="0"/>
            </a:xfrm>
            <a:prstGeom prst="straightConnector1">
              <a:avLst/>
            </a:prstGeom>
            <a:ln w="19050">
              <a:solidFill>
                <a:schemeClr val="tx2">
                  <a:lumMod val="75000"/>
                </a:schemeClr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Arrow Connector 163"/>
            <p:cNvCxnSpPr/>
            <p:nvPr/>
          </p:nvCxnSpPr>
          <p:spPr>
            <a:xfrm>
              <a:off x="7517042" y="2086447"/>
              <a:ext cx="271261" cy="0"/>
            </a:xfrm>
            <a:prstGeom prst="straightConnector1">
              <a:avLst/>
            </a:prstGeom>
            <a:ln w="19050">
              <a:solidFill>
                <a:schemeClr val="tx2">
                  <a:lumMod val="75000"/>
                </a:schemeClr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Google Shape;898;p88"/>
            <p:cNvSpPr txBox="1"/>
            <p:nvPr/>
          </p:nvSpPr>
          <p:spPr>
            <a:xfrm>
              <a:off x="4679343" y="2380252"/>
              <a:ext cx="577428" cy="1600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4" tIns="9144" rIns="9144" bIns="9144" anchor="t" anchorCtr="0">
              <a:spAutoFit/>
            </a:bodyPr>
            <a:lstStyle/>
            <a:p>
              <a:pPr marR="0" lvl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800" dirty="0">
                  <a:solidFill>
                    <a:schemeClr val="accent6"/>
                  </a:solidFill>
                  <a:latin typeface="+mj-lt"/>
                  <a:ea typeface="Montserrat"/>
                  <a:cs typeface="+mj-lt"/>
                  <a:sym typeface="Montserrat"/>
                </a:rPr>
                <a:t>Dirty Data</a:t>
              </a:r>
              <a:endParaRPr lang="en-US" sz="800" b="1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endParaRPr>
            </a:p>
          </p:txBody>
        </p:sp>
        <p:sp>
          <p:nvSpPr>
            <p:cNvPr id="170" name="Google Shape;898;p88"/>
            <p:cNvSpPr txBox="1"/>
            <p:nvPr/>
          </p:nvSpPr>
          <p:spPr>
            <a:xfrm>
              <a:off x="5619803" y="1643081"/>
              <a:ext cx="577428" cy="1600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4" tIns="9144" rIns="9144" bIns="9144" anchor="t" anchorCtr="0">
              <a:spAutoFit/>
            </a:bodyPr>
            <a:lstStyle/>
            <a:p>
              <a:pPr marR="0" lvl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800" dirty="0">
                  <a:solidFill>
                    <a:schemeClr val="accent6"/>
                  </a:solidFill>
                  <a:latin typeface="+mj-lt"/>
                  <a:ea typeface="Montserrat"/>
                  <a:cs typeface="+mj-lt"/>
                  <a:sym typeface="Montserrat"/>
                </a:rPr>
                <a:t>Clean</a:t>
              </a:r>
              <a:endParaRPr lang="en-US" sz="800" b="1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endParaRPr>
            </a:p>
          </p:txBody>
        </p:sp>
        <p:sp>
          <p:nvSpPr>
            <p:cNvPr id="171" name="Google Shape;898;p88"/>
            <p:cNvSpPr txBox="1"/>
            <p:nvPr/>
          </p:nvSpPr>
          <p:spPr>
            <a:xfrm>
              <a:off x="6229628" y="1643081"/>
              <a:ext cx="577428" cy="1600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4" tIns="9144" rIns="9144" bIns="9144" anchor="t" anchorCtr="0">
              <a:spAutoFit/>
            </a:bodyPr>
            <a:lstStyle/>
            <a:p>
              <a:pPr marR="0" lvl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800" dirty="0">
                  <a:solidFill>
                    <a:schemeClr val="accent6"/>
                  </a:solidFill>
                  <a:latin typeface="+mj-lt"/>
                  <a:ea typeface="Montserrat"/>
                  <a:cs typeface="+mj-lt"/>
                  <a:sym typeface="Montserrat"/>
                </a:rPr>
                <a:t>Transform</a:t>
              </a:r>
              <a:endParaRPr lang="en-US" sz="800" b="1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endParaRPr>
            </a:p>
          </p:txBody>
        </p:sp>
        <p:sp>
          <p:nvSpPr>
            <p:cNvPr id="172" name="Google Shape;898;p88"/>
            <p:cNvSpPr txBox="1"/>
            <p:nvPr/>
          </p:nvSpPr>
          <p:spPr>
            <a:xfrm>
              <a:off x="6863122" y="1643081"/>
              <a:ext cx="577428" cy="1600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4" tIns="9144" rIns="9144" bIns="9144" anchor="t" anchorCtr="0">
              <a:spAutoFit/>
            </a:bodyPr>
            <a:lstStyle/>
            <a:p>
              <a:pPr marR="0" lvl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800" dirty="0">
                  <a:solidFill>
                    <a:schemeClr val="accent6"/>
                  </a:solidFill>
                  <a:latin typeface="+mj-lt"/>
                  <a:ea typeface="Montserrat"/>
                  <a:cs typeface="+mj-lt"/>
                  <a:sym typeface="Montserrat"/>
                </a:rPr>
                <a:t>Normalize</a:t>
              </a:r>
              <a:endParaRPr lang="en-US" sz="8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endParaRPr>
            </a:p>
          </p:txBody>
        </p:sp>
        <p:sp>
          <p:nvSpPr>
            <p:cNvPr id="173" name="Google Shape;898;p88"/>
            <p:cNvSpPr txBox="1"/>
            <p:nvPr/>
          </p:nvSpPr>
          <p:spPr>
            <a:xfrm>
              <a:off x="7786215" y="2321672"/>
              <a:ext cx="682585" cy="1600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4" tIns="9144" rIns="9144" bIns="9144" anchor="t" anchorCtr="0">
              <a:spAutoFit/>
            </a:bodyPr>
            <a:lstStyle/>
            <a:p>
              <a:pPr marR="0" lvl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800" dirty="0">
                  <a:solidFill>
                    <a:schemeClr val="accent6"/>
                  </a:solidFill>
                  <a:latin typeface="+mj-lt"/>
                  <a:ea typeface="Montserrat"/>
                  <a:cs typeface="+mj-lt"/>
                  <a:sym typeface="Montserrat"/>
                </a:rPr>
                <a:t>Clean Data</a:t>
              </a:r>
              <a:endParaRPr lang="en-US" sz="8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endParaRPr>
            </a:p>
          </p:txBody>
        </p:sp>
      </p:grpSp>
      <p:pic>
        <p:nvPicPr>
          <p:cNvPr id="133" name="Graphic 132" descr="Binary with solid fill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935905" y="3509894"/>
            <a:ext cx="509308" cy="509308"/>
          </a:xfrm>
          <a:prstGeom prst="rect">
            <a:avLst/>
          </a:prstGeom>
        </p:spPr>
      </p:pic>
      <p:sp>
        <p:nvSpPr>
          <p:cNvPr id="134" name="Google Shape;898;p88"/>
          <p:cNvSpPr txBox="1"/>
          <p:nvPr/>
        </p:nvSpPr>
        <p:spPr>
          <a:xfrm>
            <a:off x="6389453" y="3604334"/>
            <a:ext cx="565812" cy="2662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“Cat”</a:t>
            </a:r>
            <a:endParaRPr lang="en-US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pic>
        <p:nvPicPr>
          <p:cNvPr id="135" name="Graphic 134" descr="Artificial Intelligence with solid fill"/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155275" y="3541643"/>
            <a:ext cx="470312" cy="470312"/>
          </a:xfrm>
          <a:prstGeom prst="rect">
            <a:avLst/>
          </a:prstGeom>
        </p:spPr>
      </p:pic>
      <p:grpSp>
        <p:nvGrpSpPr>
          <p:cNvPr id="136" name="Group 135"/>
          <p:cNvGrpSpPr/>
          <p:nvPr/>
        </p:nvGrpSpPr>
        <p:grpSpPr>
          <a:xfrm>
            <a:off x="4848001" y="3428576"/>
            <a:ext cx="1125618" cy="630494"/>
            <a:chOff x="2750032" y="2296313"/>
            <a:chExt cx="1372038" cy="768522"/>
          </a:xfrm>
        </p:grpSpPr>
        <p:sp>
          <p:nvSpPr>
            <p:cNvPr id="137" name="Rectangle 136"/>
            <p:cNvSpPr/>
            <p:nvPr/>
          </p:nvSpPr>
          <p:spPr>
            <a:xfrm>
              <a:off x="2878546" y="2338201"/>
              <a:ext cx="1094665" cy="66920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  <a:cs typeface="+mj-lt"/>
              </a:endParaRPr>
            </a:p>
          </p:txBody>
        </p:sp>
        <p:grpSp>
          <p:nvGrpSpPr>
            <p:cNvPr id="138" name="Group 137"/>
            <p:cNvGrpSpPr/>
            <p:nvPr/>
          </p:nvGrpSpPr>
          <p:grpSpPr>
            <a:xfrm>
              <a:off x="3272054" y="2548001"/>
              <a:ext cx="308771" cy="291873"/>
              <a:chOff x="3367299" y="2548001"/>
              <a:chExt cx="308771" cy="291873"/>
            </a:xfrm>
          </p:grpSpPr>
          <p:sp>
            <p:nvSpPr>
              <p:cNvPr id="141" name="Parallelogram 140"/>
              <p:cNvSpPr/>
              <p:nvPr/>
            </p:nvSpPr>
            <p:spPr>
              <a:xfrm rot="562947" flipH="1">
                <a:off x="3367299" y="2552122"/>
                <a:ext cx="145061" cy="100920"/>
              </a:xfrm>
              <a:prstGeom prst="parallelogram">
                <a:avLst/>
              </a:prstGeom>
              <a:solidFill>
                <a:schemeClr val="bg1"/>
              </a:solidFill>
              <a:ln w="127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+mj-lt"/>
                </a:endParaRPr>
              </a:p>
            </p:txBody>
          </p:sp>
          <p:sp>
            <p:nvSpPr>
              <p:cNvPr id="142" name="Hexagon 141"/>
              <p:cNvSpPr/>
              <p:nvPr/>
            </p:nvSpPr>
            <p:spPr>
              <a:xfrm rot="5400000">
                <a:off x="3436465" y="2695398"/>
                <a:ext cx="166700" cy="122252"/>
              </a:xfrm>
              <a:prstGeom prst="hexag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+mj-lt"/>
                </a:endParaRPr>
              </a:p>
            </p:txBody>
          </p:sp>
          <p:sp>
            <p:nvSpPr>
              <p:cNvPr id="143" name="Rectangle 142"/>
              <p:cNvSpPr/>
              <p:nvPr/>
            </p:nvSpPr>
            <p:spPr>
              <a:xfrm>
                <a:off x="3390611" y="2641963"/>
                <a:ext cx="37455" cy="13026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+mj-lt"/>
                </a:endParaRPr>
              </a:p>
            </p:txBody>
          </p:sp>
          <p:sp>
            <p:nvSpPr>
              <p:cNvPr id="144" name="Parallelogram 143"/>
              <p:cNvSpPr/>
              <p:nvPr/>
            </p:nvSpPr>
            <p:spPr>
              <a:xfrm rot="21037053">
                <a:off x="3529766" y="2561196"/>
                <a:ext cx="146304" cy="100584"/>
              </a:xfrm>
              <a:prstGeom prst="parallelogram">
                <a:avLst/>
              </a:prstGeom>
              <a:solidFill>
                <a:schemeClr val="bg1"/>
              </a:solidFill>
              <a:ln w="127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+mj-lt"/>
                </a:endParaRPr>
              </a:p>
            </p:txBody>
          </p:sp>
          <p:sp>
            <p:nvSpPr>
              <p:cNvPr id="145" name="Rectangle 144"/>
              <p:cNvSpPr/>
              <p:nvPr/>
            </p:nvSpPr>
            <p:spPr>
              <a:xfrm>
                <a:off x="3610080" y="2641963"/>
                <a:ext cx="37455" cy="13026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+mj-lt"/>
                </a:endParaRPr>
              </a:p>
            </p:txBody>
          </p:sp>
          <p:sp>
            <p:nvSpPr>
              <p:cNvPr id="146" name="Rectangle 145"/>
              <p:cNvSpPr/>
              <p:nvPr/>
            </p:nvSpPr>
            <p:spPr>
              <a:xfrm rot="18000000">
                <a:off x="3418911" y="2733515"/>
                <a:ext cx="37455" cy="8213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+mj-lt"/>
                </a:endParaRPr>
              </a:p>
            </p:txBody>
          </p:sp>
          <p:sp>
            <p:nvSpPr>
              <p:cNvPr id="147" name="Rectangle 146"/>
              <p:cNvSpPr/>
              <p:nvPr/>
            </p:nvSpPr>
            <p:spPr>
              <a:xfrm rot="3600000" flipH="1">
                <a:off x="3584019" y="2733515"/>
                <a:ext cx="37455" cy="8213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+mj-lt"/>
                </a:endParaRPr>
              </a:p>
            </p:txBody>
          </p:sp>
          <p:sp>
            <p:nvSpPr>
              <p:cNvPr id="148" name="Rectangle 147"/>
              <p:cNvSpPr/>
              <p:nvPr/>
            </p:nvSpPr>
            <p:spPr>
              <a:xfrm rot="5400000" flipH="1">
                <a:off x="3487835" y="2608613"/>
                <a:ext cx="60975" cy="25542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+mj-lt"/>
                </a:endParaRPr>
              </a:p>
            </p:txBody>
          </p:sp>
          <p:sp>
            <p:nvSpPr>
              <p:cNvPr id="149" name="Rectangle 148"/>
              <p:cNvSpPr/>
              <p:nvPr/>
            </p:nvSpPr>
            <p:spPr>
              <a:xfrm>
                <a:off x="3488657" y="2612725"/>
                <a:ext cx="61186" cy="135699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+mj-lt"/>
                </a:endParaRPr>
              </a:p>
            </p:txBody>
          </p:sp>
          <p:sp>
            <p:nvSpPr>
              <p:cNvPr id="150" name="Diamond 149"/>
              <p:cNvSpPr/>
              <p:nvPr/>
            </p:nvSpPr>
            <p:spPr>
              <a:xfrm>
                <a:off x="3444332" y="2548001"/>
                <a:ext cx="152031" cy="76983"/>
              </a:xfrm>
              <a:prstGeom prst="diamond">
                <a:avLst/>
              </a:prstGeom>
              <a:solidFill>
                <a:schemeClr val="bg1"/>
              </a:solidFill>
              <a:ln w="952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+mj-lt"/>
                </a:endParaRPr>
              </a:p>
            </p:txBody>
          </p:sp>
          <p:cxnSp>
            <p:nvCxnSpPr>
              <p:cNvPr id="151" name="Straight Connector 150"/>
              <p:cNvCxnSpPr/>
              <p:nvPr/>
            </p:nvCxnSpPr>
            <p:spPr>
              <a:xfrm flipH="1">
                <a:off x="3595366" y="2646725"/>
                <a:ext cx="65716" cy="15429"/>
              </a:xfrm>
              <a:prstGeom prst="line">
                <a:avLst/>
              </a:prstGeom>
              <a:solidFill>
                <a:schemeClr val="bg1"/>
              </a:solidFill>
              <a:ln w="127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/>
              <p:cNvCxnSpPr/>
              <p:nvPr/>
            </p:nvCxnSpPr>
            <p:spPr>
              <a:xfrm>
                <a:off x="3378957" y="2641963"/>
                <a:ext cx="65716" cy="15429"/>
              </a:xfrm>
              <a:prstGeom prst="line">
                <a:avLst/>
              </a:prstGeom>
              <a:solidFill>
                <a:schemeClr val="bg1"/>
              </a:solidFill>
              <a:ln w="127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/>
              <p:cNvCxnSpPr/>
              <p:nvPr/>
            </p:nvCxnSpPr>
            <p:spPr>
              <a:xfrm>
                <a:off x="3496135" y="2780722"/>
                <a:ext cx="53707" cy="0"/>
              </a:xfrm>
              <a:prstGeom prst="line">
                <a:avLst/>
              </a:prstGeom>
              <a:solidFill>
                <a:schemeClr val="bg1"/>
              </a:solidFill>
              <a:ln w="127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4" name="Diamond 153"/>
              <p:cNvSpPr/>
              <p:nvPr/>
            </p:nvSpPr>
            <p:spPr>
              <a:xfrm>
                <a:off x="3491687" y="2572485"/>
                <a:ext cx="57321" cy="28014"/>
              </a:xfrm>
              <a:prstGeom prst="diamond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+mj-lt"/>
                </a:endParaRPr>
              </a:p>
            </p:txBody>
          </p:sp>
          <p:cxnSp>
            <p:nvCxnSpPr>
              <p:cNvPr id="155" name="Straight Connector 154"/>
              <p:cNvCxnSpPr/>
              <p:nvPr/>
            </p:nvCxnSpPr>
            <p:spPr>
              <a:xfrm>
                <a:off x="3411652" y="2625837"/>
                <a:ext cx="49306" cy="10228"/>
              </a:xfrm>
              <a:prstGeom prst="line">
                <a:avLst/>
              </a:prstGeom>
              <a:solidFill>
                <a:schemeClr val="bg1"/>
              </a:solidFill>
              <a:ln w="127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/>
              <p:nvPr/>
            </p:nvCxnSpPr>
            <p:spPr>
              <a:xfrm>
                <a:off x="3411652" y="2606813"/>
                <a:ext cx="49306" cy="10228"/>
              </a:xfrm>
              <a:prstGeom prst="line">
                <a:avLst/>
              </a:prstGeom>
              <a:solidFill>
                <a:schemeClr val="bg1"/>
              </a:solidFill>
              <a:ln w="127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/>
              <p:cNvCxnSpPr/>
              <p:nvPr/>
            </p:nvCxnSpPr>
            <p:spPr>
              <a:xfrm flipH="1">
                <a:off x="3581746" y="2625837"/>
                <a:ext cx="49306" cy="10228"/>
              </a:xfrm>
              <a:prstGeom prst="line">
                <a:avLst/>
              </a:prstGeom>
              <a:solidFill>
                <a:schemeClr val="bg1"/>
              </a:solidFill>
              <a:ln w="127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/>
              <p:cNvCxnSpPr/>
              <p:nvPr/>
            </p:nvCxnSpPr>
            <p:spPr>
              <a:xfrm flipH="1">
                <a:off x="3581746" y="2606813"/>
                <a:ext cx="49306" cy="10228"/>
              </a:xfrm>
              <a:prstGeom prst="line">
                <a:avLst/>
              </a:prstGeom>
              <a:solidFill>
                <a:schemeClr val="bg1"/>
              </a:solidFill>
              <a:ln w="127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/>
              <p:cNvCxnSpPr/>
              <p:nvPr/>
            </p:nvCxnSpPr>
            <p:spPr>
              <a:xfrm flipV="1">
                <a:off x="3437057" y="2697953"/>
                <a:ext cx="0" cy="113379"/>
              </a:xfrm>
              <a:prstGeom prst="line">
                <a:avLst/>
              </a:prstGeom>
              <a:solidFill>
                <a:schemeClr val="bg1"/>
              </a:solidFill>
              <a:ln w="127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/>
              <p:cNvCxnSpPr/>
              <p:nvPr/>
            </p:nvCxnSpPr>
            <p:spPr>
              <a:xfrm flipV="1">
                <a:off x="3600357" y="2697953"/>
                <a:ext cx="0" cy="118797"/>
              </a:xfrm>
              <a:prstGeom prst="line">
                <a:avLst/>
              </a:prstGeom>
              <a:solidFill>
                <a:schemeClr val="bg1"/>
              </a:solidFill>
              <a:ln w="127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/>
              <p:cNvCxnSpPr/>
              <p:nvPr/>
            </p:nvCxnSpPr>
            <p:spPr>
              <a:xfrm flipV="1">
                <a:off x="3473988" y="2778372"/>
                <a:ext cx="26486" cy="41943"/>
              </a:xfrm>
              <a:prstGeom prst="line">
                <a:avLst/>
              </a:prstGeom>
              <a:solidFill>
                <a:schemeClr val="bg1"/>
              </a:solidFill>
              <a:ln w="127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/>
              <p:cNvCxnSpPr/>
              <p:nvPr/>
            </p:nvCxnSpPr>
            <p:spPr>
              <a:xfrm flipH="1" flipV="1">
                <a:off x="3545365" y="2778372"/>
                <a:ext cx="26486" cy="41943"/>
              </a:xfrm>
              <a:prstGeom prst="line">
                <a:avLst/>
              </a:prstGeom>
              <a:solidFill>
                <a:schemeClr val="bg1"/>
              </a:solidFill>
              <a:ln w="127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9" name="Rectangle: Rounded Corners 138"/>
            <p:cNvSpPr/>
            <p:nvPr/>
          </p:nvSpPr>
          <p:spPr>
            <a:xfrm>
              <a:off x="2750032" y="2296313"/>
              <a:ext cx="148859" cy="768522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  <a:cs typeface="+mj-lt"/>
              </a:endParaRPr>
            </a:p>
          </p:txBody>
        </p:sp>
        <p:sp>
          <p:nvSpPr>
            <p:cNvPr id="140" name="Rectangle: Rounded Corners 139"/>
            <p:cNvSpPr/>
            <p:nvPr/>
          </p:nvSpPr>
          <p:spPr>
            <a:xfrm>
              <a:off x="3973211" y="2296313"/>
              <a:ext cx="148859" cy="768522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  <a:cs typeface="+mj-lt"/>
              </a:endParaRPr>
            </a:p>
          </p:txBody>
        </p:sp>
      </p:grpSp>
      <p:cxnSp>
        <p:nvCxnSpPr>
          <p:cNvPr id="165" name="Straight Arrow Connector 164"/>
          <p:cNvCxnSpPr/>
          <p:nvPr/>
        </p:nvCxnSpPr>
        <p:spPr>
          <a:xfrm>
            <a:off x="6022410" y="3724804"/>
            <a:ext cx="271261" cy="0"/>
          </a:xfrm>
          <a:prstGeom prst="straightConnector1">
            <a:avLst/>
          </a:prstGeom>
          <a:ln w="19050">
            <a:solidFill>
              <a:schemeClr val="tx2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/>
          <p:cNvCxnSpPr/>
          <p:nvPr/>
        </p:nvCxnSpPr>
        <p:spPr>
          <a:xfrm>
            <a:off x="4479788" y="3724804"/>
            <a:ext cx="271261" cy="0"/>
          </a:xfrm>
          <a:prstGeom prst="straightConnector1">
            <a:avLst/>
          </a:prstGeom>
          <a:ln w="19050">
            <a:solidFill>
              <a:schemeClr val="tx2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/>
          <p:cNvCxnSpPr/>
          <p:nvPr/>
        </p:nvCxnSpPr>
        <p:spPr>
          <a:xfrm>
            <a:off x="3610665" y="3724804"/>
            <a:ext cx="271261" cy="0"/>
          </a:xfrm>
          <a:prstGeom prst="straightConnector1">
            <a:avLst/>
          </a:prstGeom>
          <a:ln w="19050">
            <a:solidFill>
              <a:schemeClr val="tx2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Google Shape;898;p88"/>
          <p:cNvSpPr txBox="1"/>
          <p:nvPr/>
        </p:nvSpPr>
        <p:spPr>
          <a:xfrm>
            <a:off x="6380543" y="4032770"/>
            <a:ext cx="809925" cy="160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Clean Output</a:t>
            </a:r>
            <a:endParaRPr lang="en-US" sz="8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sp>
        <p:nvSpPr>
          <p:cNvPr id="175" name="Google Shape;898;p88"/>
          <p:cNvSpPr txBox="1"/>
          <p:nvPr/>
        </p:nvSpPr>
        <p:spPr>
          <a:xfrm>
            <a:off x="3805493" y="4032770"/>
            <a:ext cx="809925" cy="160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Raw Output</a:t>
            </a:r>
            <a:endParaRPr lang="en-US" sz="8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sp>
        <p:nvSpPr>
          <p:cNvPr id="176" name="Google Shape;898;p88"/>
          <p:cNvSpPr txBox="1"/>
          <p:nvPr/>
        </p:nvSpPr>
        <p:spPr>
          <a:xfrm>
            <a:off x="5082118" y="3287343"/>
            <a:ext cx="577428" cy="160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Transform</a:t>
            </a:r>
            <a:endParaRPr lang="en-US" sz="800" b="1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sp>
        <p:nvSpPr>
          <p:cNvPr id="177" name="Google Shape;898;p88"/>
          <p:cNvSpPr txBox="1"/>
          <p:nvPr/>
        </p:nvSpPr>
        <p:spPr>
          <a:xfrm>
            <a:off x="607189" y="882664"/>
            <a:ext cx="5121528" cy="195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Models require very specific data, in a very specific way.</a:t>
            </a:r>
            <a:endParaRPr lang="en-US" sz="10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</p:spTree>
  </p:cSld>
  <p:clrMapOvr>
    <a:masterClrMapping/>
  </p:clrMapOvr>
  <p:transition spd="med">
    <p:fade/>
  </p:transition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93100" y="420575"/>
            <a:ext cx="8181300" cy="502800"/>
          </a:xfrm>
        </p:spPr>
        <p:txBody>
          <a:bodyPr/>
          <a:lstStyle/>
          <a:p>
            <a:r>
              <a:rPr lang="en-US" dirty="0"/>
              <a:t>Data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7331103" y="141172"/>
            <a:ext cx="914400" cy="914400"/>
            <a:chOff x="7331103" y="141172"/>
            <a:chExt cx="914400" cy="914400"/>
          </a:xfrm>
        </p:grpSpPr>
        <p:grpSp>
          <p:nvGrpSpPr>
            <p:cNvPr id="28" name="Group 27"/>
            <p:cNvGrpSpPr/>
            <p:nvPr/>
          </p:nvGrpSpPr>
          <p:grpSpPr>
            <a:xfrm>
              <a:off x="7331103" y="141172"/>
              <a:ext cx="914400" cy="914400"/>
              <a:chOff x="2941984" y="2188023"/>
              <a:chExt cx="1695840" cy="1816343"/>
            </a:xfrm>
          </p:grpSpPr>
          <p:grpSp>
            <p:nvGrpSpPr>
              <p:cNvPr id="29" name="Group 28"/>
              <p:cNvGrpSpPr/>
              <p:nvPr/>
            </p:nvGrpSpPr>
            <p:grpSpPr>
              <a:xfrm>
                <a:off x="3744185" y="3138427"/>
                <a:ext cx="58419" cy="768220"/>
                <a:chOff x="1190898" y="3138427"/>
                <a:chExt cx="58419" cy="768220"/>
              </a:xfrm>
            </p:grpSpPr>
            <p:cxnSp>
              <p:nvCxnSpPr>
                <p:cNvPr id="44" name="Connector: Curved 43"/>
                <p:cNvCxnSpPr>
                  <a:stCxn id="34" idx="1"/>
                  <a:endCxn id="35" idx="1"/>
                </p:cNvCxnSpPr>
                <p:nvPr/>
              </p:nvCxnSpPr>
              <p:spPr>
                <a:xfrm rot="10800000">
                  <a:off x="1190898" y="3138427"/>
                  <a:ext cx="12700" cy="768220"/>
                </a:xfrm>
                <a:prstGeom prst="curvedConnector3">
                  <a:avLst>
                    <a:gd name="adj1" fmla="val 2950000"/>
                  </a:avLst>
                </a:prstGeom>
                <a:ln w="19050">
                  <a:solidFill>
                    <a:schemeClr val="accent5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Connector: Curved 44"/>
                <p:cNvCxnSpPr>
                  <a:stCxn id="35" idx="3"/>
                  <a:endCxn id="34" idx="3"/>
                </p:cNvCxnSpPr>
                <p:nvPr/>
              </p:nvCxnSpPr>
              <p:spPr>
                <a:xfrm>
                  <a:off x="1236617" y="3138427"/>
                  <a:ext cx="12700" cy="768220"/>
                </a:xfrm>
                <a:prstGeom prst="curvedConnector3">
                  <a:avLst>
                    <a:gd name="adj1" fmla="val 3000000"/>
                  </a:avLst>
                </a:prstGeom>
                <a:ln w="19050">
                  <a:solidFill>
                    <a:schemeClr val="accent5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0" name="Group 29"/>
              <p:cNvGrpSpPr/>
              <p:nvPr/>
            </p:nvGrpSpPr>
            <p:grpSpPr>
              <a:xfrm>
                <a:off x="3744185" y="2188023"/>
                <a:ext cx="58419" cy="1816343"/>
                <a:chOff x="7482841" y="2111311"/>
                <a:chExt cx="58419" cy="1816343"/>
              </a:xfrm>
            </p:grpSpPr>
            <p:cxnSp>
              <p:nvCxnSpPr>
                <p:cNvPr id="40" name="Connector: Curved 39"/>
                <p:cNvCxnSpPr>
                  <a:stCxn id="42" idx="1"/>
                  <a:endCxn id="43" idx="1"/>
                </p:cNvCxnSpPr>
                <p:nvPr/>
              </p:nvCxnSpPr>
              <p:spPr>
                <a:xfrm rot="10800000">
                  <a:off x="7482841" y="2209031"/>
                  <a:ext cx="12700" cy="1620905"/>
                </a:xfrm>
                <a:prstGeom prst="curvedConnector3">
                  <a:avLst>
                    <a:gd name="adj1" fmla="val 5850000"/>
                  </a:avLst>
                </a:prstGeom>
                <a:ln w="19050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nector: Curved 40"/>
                <p:cNvCxnSpPr>
                  <a:stCxn id="43" idx="3"/>
                  <a:endCxn id="42" idx="3"/>
                </p:cNvCxnSpPr>
                <p:nvPr/>
              </p:nvCxnSpPr>
              <p:spPr>
                <a:xfrm>
                  <a:off x="7528560" y="2209030"/>
                  <a:ext cx="12700" cy="1620905"/>
                </a:xfrm>
                <a:prstGeom prst="curvedConnector3">
                  <a:avLst>
                    <a:gd name="adj1" fmla="val 6300000"/>
                  </a:avLst>
                </a:prstGeom>
                <a:ln w="19050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2" name="Google Shape;898;p88"/>
                <p:cNvSpPr txBox="1"/>
                <p:nvPr/>
              </p:nvSpPr>
              <p:spPr>
                <a:xfrm>
                  <a:off x="7482841" y="3732216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  <p:sp>
              <p:nvSpPr>
                <p:cNvPr id="43" name="Google Shape;898;p88"/>
                <p:cNvSpPr txBox="1"/>
                <p:nvPr/>
              </p:nvSpPr>
              <p:spPr>
                <a:xfrm>
                  <a:off x="7482841" y="2111311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</p:grpSp>
          <p:sp>
            <p:nvSpPr>
              <p:cNvPr id="31" name="Oval 30"/>
              <p:cNvSpPr/>
              <p:nvPr/>
            </p:nvSpPr>
            <p:spPr>
              <a:xfrm>
                <a:off x="2941984" y="2188023"/>
                <a:ext cx="1695840" cy="1807446"/>
              </a:xfrm>
              <a:prstGeom prst="ellipse">
                <a:avLst/>
              </a:prstGeom>
              <a:solidFill>
                <a:schemeClr val="bg1">
                  <a:alpha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+mj-lt"/>
                </a:endParaRPr>
              </a:p>
            </p:txBody>
          </p:sp>
          <p:grpSp>
            <p:nvGrpSpPr>
              <p:cNvPr id="32" name="Group 31"/>
              <p:cNvGrpSpPr/>
              <p:nvPr/>
            </p:nvGrpSpPr>
            <p:grpSpPr>
              <a:xfrm>
                <a:off x="3744185" y="2692608"/>
                <a:ext cx="58419" cy="1311758"/>
                <a:chOff x="5889186" y="1248788"/>
                <a:chExt cx="58419" cy="1311758"/>
              </a:xfrm>
            </p:grpSpPr>
            <p:cxnSp>
              <p:nvCxnSpPr>
                <p:cNvPr id="36" name="Connector: Curved 35"/>
                <p:cNvCxnSpPr>
                  <a:stCxn id="38" idx="1"/>
                  <a:endCxn id="39" idx="1"/>
                </p:cNvCxnSpPr>
                <p:nvPr/>
              </p:nvCxnSpPr>
              <p:spPr>
                <a:xfrm rot="10800000">
                  <a:off x="5889186" y="1346507"/>
                  <a:ext cx="12700" cy="1116320"/>
                </a:xfrm>
                <a:prstGeom prst="curvedConnector3">
                  <a:avLst>
                    <a:gd name="adj1" fmla="val 4300000"/>
                  </a:avLst>
                </a:prstGeom>
                <a:ln w="19050">
                  <a:solidFill>
                    <a:schemeClr val="accent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Connector: Curved 36"/>
                <p:cNvCxnSpPr>
                  <a:stCxn id="39" idx="3"/>
                  <a:endCxn id="38" idx="3"/>
                </p:cNvCxnSpPr>
                <p:nvPr/>
              </p:nvCxnSpPr>
              <p:spPr>
                <a:xfrm>
                  <a:off x="5934905" y="1346507"/>
                  <a:ext cx="12700" cy="1116320"/>
                </a:xfrm>
                <a:prstGeom prst="curvedConnector3">
                  <a:avLst>
                    <a:gd name="adj1" fmla="val 4300000"/>
                  </a:avLst>
                </a:prstGeom>
                <a:ln w="19050">
                  <a:solidFill>
                    <a:schemeClr val="accent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8" name="Google Shape;898;p88"/>
                <p:cNvSpPr txBox="1"/>
                <p:nvPr/>
              </p:nvSpPr>
              <p:spPr>
                <a:xfrm>
                  <a:off x="5889186" y="2365108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  <p:sp>
              <p:nvSpPr>
                <p:cNvPr id="39" name="Google Shape;898;p88"/>
                <p:cNvSpPr txBox="1"/>
                <p:nvPr/>
              </p:nvSpPr>
              <p:spPr>
                <a:xfrm>
                  <a:off x="5889186" y="1248788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</p:grpSp>
          <p:grpSp>
            <p:nvGrpSpPr>
              <p:cNvPr id="33" name="Group 32"/>
              <p:cNvGrpSpPr/>
              <p:nvPr/>
            </p:nvGrpSpPr>
            <p:grpSpPr>
              <a:xfrm>
                <a:off x="3744185" y="3040708"/>
                <a:ext cx="45719" cy="963658"/>
                <a:chOff x="5501641" y="2963996"/>
                <a:chExt cx="45719" cy="963658"/>
              </a:xfrm>
            </p:grpSpPr>
            <p:sp>
              <p:nvSpPr>
                <p:cNvPr id="34" name="Google Shape;898;p88"/>
                <p:cNvSpPr txBox="1"/>
                <p:nvPr/>
              </p:nvSpPr>
              <p:spPr>
                <a:xfrm>
                  <a:off x="5501641" y="3732216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  <p:sp>
              <p:nvSpPr>
                <p:cNvPr id="35" name="Google Shape;898;p88"/>
                <p:cNvSpPr txBox="1"/>
                <p:nvPr/>
              </p:nvSpPr>
              <p:spPr>
                <a:xfrm>
                  <a:off x="5501641" y="2963996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</p:grpSp>
        </p:grpSp>
        <p:sp>
          <p:nvSpPr>
            <p:cNvPr id="46" name="Google Shape;898;p88"/>
            <p:cNvSpPr txBox="1"/>
            <p:nvPr/>
          </p:nvSpPr>
          <p:spPr>
            <a:xfrm>
              <a:off x="7436418" y="497552"/>
              <a:ext cx="668161" cy="1069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4" tIns="9144" rIns="9144" bIns="9144" anchor="t" anchorCtr="0">
              <a:spAutoFit/>
            </a:bodyPr>
            <a:lstStyle/>
            <a:p>
              <a:pPr marR="0" lvl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500" b="1" dirty="0">
                  <a:solidFill>
                    <a:schemeClr val="accent1"/>
                  </a:solidFill>
                  <a:latin typeface="+mj-lt"/>
                  <a:ea typeface="Montserrat"/>
                  <a:cs typeface="+mj-lt"/>
                  <a:sym typeface="Montserrat"/>
                </a:rPr>
                <a:t>Serve</a:t>
              </a:r>
              <a:endParaRPr lang="en-US" sz="500" b="1" dirty="0">
                <a:solidFill>
                  <a:schemeClr val="accent1"/>
                </a:solidFill>
                <a:latin typeface="+mj-lt"/>
                <a:ea typeface="Montserrat"/>
                <a:cs typeface="+mj-lt"/>
                <a:sym typeface="Montserrat"/>
              </a:endParaRPr>
            </a:p>
          </p:txBody>
        </p:sp>
      </p:grpSp>
      <p:sp>
        <p:nvSpPr>
          <p:cNvPr id="48" name="Google Shape;898;p88"/>
          <p:cNvSpPr txBox="1"/>
          <p:nvPr/>
        </p:nvSpPr>
        <p:spPr>
          <a:xfrm>
            <a:off x="610097" y="1818989"/>
            <a:ext cx="2173661" cy="1080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In order to get to this clean data that a model can use, </a:t>
            </a:r>
            <a:r>
              <a:rPr lang="en-US" sz="1000" b="1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data preprocessing pipelines </a:t>
            </a: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have to be created. They should be able to take raw data, </a:t>
            </a:r>
            <a:r>
              <a:rPr lang="en-US" sz="1000" b="1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clean</a:t>
            </a: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 it, </a:t>
            </a:r>
            <a:r>
              <a:rPr lang="en-US" sz="1000" b="1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transform</a:t>
            </a: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 it, and </a:t>
            </a:r>
            <a:r>
              <a:rPr lang="en-US" sz="1000" b="1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normalize</a:t>
            </a: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 it. </a:t>
            </a:r>
            <a:endParaRPr lang="en-US" sz="10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sp>
        <p:nvSpPr>
          <p:cNvPr id="168" name="Google Shape;898;p88"/>
          <p:cNvSpPr txBox="1"/>
          <p:nvPr/>
        </p:nvSpPr>
        <p:spPr>
          <a:xfrm>
            <a:off x="641932" y="3434427"/>
            <a:ext cx="2144004" cy="903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Sometimes a model will also give results that are not too user friendly. In these cases, a </a:t>
            </a:r>
            <a:r>
              <a:rPr lang="en-US" sz="1000" b="1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post processing pipeline </a:t>
            </a: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must be created.</a:t>
            </a:r>
            <a:endParaRPr lang="en-US" sz="10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081689" y="1612311"/>
            <a:ext cx="5591108" cy="1293429"/>
            <a:chOff x="4590407" y="1643081"/>
            <a:chExt cx="3878393" cy="897215"/>
          </a:xfrm>
        </p:grpSpPr>
        <p:grpSp>
          <p:nvGrpSpPr>
            <p:cNvPr id="49" name="Group 48"/>
            <p:cNvGrpSpPr/>
            <p:nvPr/>
          </p:nvGrpSpPr>
          <p:grpSpPr>
            <a:xfrm>
              <a:off x="4590407" y="1738225"/>
              <a:ext cx="674812" cy="689887"/>
              <a:chOff x="4054846" y="1382929"/>
              <a:chExt cx="935718" cy="956621"/>
            </a:xfrm>
          </p:grpSpPr>
          <p:pic>
            <p:nvPicPr>
              <p:cNvPr id="63" name="Graphic 62" descr="Table with solid fill"/>
              <p:cNvPicPr>
                <a:picLocks noChangeAspect="1"/>
              </p:cNvPicPr>
              <p:nvPr/>
            </p:nvPicPr>
            <p:blipFill>
              <a:blip r:embed="rId1">
                <a:extLst>
                  <a:ext uri="{96DAC541-7B7A-43D3-8B79-37D633B846F1}">
                    <asvg:svgBlip xmlns:asvg="http://schemas.microsoft.com/office/drawing/2016/SVG/main" r:embed="rId2"/>
                  </a:ext>
                </a:extLst>
              </a:blip>
              <a:stretch>
                <a:fillRect/>
              </a:stretch>
            </p:blipFill>
            <p:spPr>
              <a:xfrm>
                <a:off x="4054846" y="1425150"/>
                <a:ext cx="914400" cy="914400"/>
              </a:xfrm>
              <a:prstGeom prst="rect">
                <a:avLst/>
              </a:prstGeom>
            </p:spPr>
          </p:pic>
          <p:sp>
            <p:nvSpPr>
              <p:cNvPr id="64" name="Freeform: Shape 63"/>
              <p:cNvSpPr/>
              <p:nvPr/>
            </p:nvSpPr>
            <p:spPr>
              <a:xfrm>
                <a:off x="4193241" y="1459651"/>
                <a:ext cx="46065" cy="153442"/>
              </a:xfrm>
              <a:custGeom>
                <a:avLst/>
                <a:gdLst>
                  <a:gd name="connsiteX0" fmla="*/ 16432 w 46065"/>
                  <a:gd name="connsiteY0" fmla="*/ 137309 h 153442"/>
                  <a:gd name="connsiteX1" fmla="*/ 15857 w 46065"/>
                  <a:gd name="connsiteY1" fmla="*/ 149945 h 153442"/>
                  <a:gd name="connsiteX2" fmla="*/ 16432 w 46065"/>
                  <a:gd name="connsiteY2" fmla="*/ 150520 h 153442"/>
                  <a:gd name="connsiteX3" fmla="*/ 29026 w 46065"/>
                  <a:gd name="connsiteY3" fmla="*/ 151128 h 153442"/>
                  <a:gd name="connsiteX4" fmla="*/ 29634 w 46065"/>
                  <a:gd name="connsiteY4" fmla="*/ 150520 h 153442"/>
                  <a:gd name="connsiteX5" fmla="*/ 29634 w 46065"/>
                  <a:gd name="connsiteY5" fmla="*/ 69663 h 153442"/>
                  <a:gd name="connsiteX6" fmla="*/ 18280 w 46065"/>
                  <a:gd name="connsiteY6" fmla="*/ 41754 h 153442"/>
                  <a:gd name="connsiteX7" fmla="*/ 29634 w 46065"/>
                  <a:gd name="connsiteY7" fmla="*/ 16180 h 153442"/>
                  <a:gd name="connsiteX8" fmla="*/ 30099 w 46065"/>
                  <a:gd name="connsiteY8" fmla="*/ 2973 h 153442"/>
                  <a:gd name="connsiteX9" fmla="*/ 16893 w 46065"/>
                  <a:gd name="connsiteY9" fmla="*/ 2508 h 153442"/>
                  <a:gd name="connsiteX10" fmla="*/ 16432 w 46065"/>
                  <a:gd name="connsiteY10" fmla="*/ 2969 h 153442"/>
                  <a:gd name="connsiteX11" fmla="*/ 16432 w 46065"/>
                  <a:gd name="connsiteY11" fmla="*/ 83826 h 153442"/>
                  <a:gd name="connsiteX12" fmla="*/ 16432 w 46065"/>
                  <a:gd name="connsiteY12" fmla="*/ 137309 h 1534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46065" h="153442">
                    <a:moveTo>
                      <a:pt x="16432" y="137309"/>
                    </a:moveTo>
                    <a:cubicBezTo>
                      <a:pt x="12784" y="140639"/>
                      <a:pt x="12526" y="146297"/>
                      <a:pt x="15857" y="149945"/>
                    </a:cubicBezTo>
                    <a:cubicBezTo>
                      <a:pt x="16040" y="150145"/>
                      <a:pt x="16232" y="150337"/>
                      <a:pt x="16432" y="150520"/>
                    </a:cubicBezTo>
                    <a:cubicBezTo>
                      <a:pt x="19742" y="154166"/>
                      <a:pt x="25380" y="154438"/>
                      <a:pt x="29026" y="151128"/>
                    </a:cubicBezTo>
                    <a:cubicBezTo>
                      <a:pt x="29238" y="150936"/>
                      <a:pt x="29441" y="150733"/>
                      <a:pt x="29634" y="150520"/>
                    </a:cubicBezTo>
                    <a:cubicBezTo>
                      <a:pt x="51543" y="128020"/>
                      <a:pt x="51543" y="92163"/>
                      <a:pt x="29634" y="69663"/>
                    </a:cubicBezTo>
                    <a:cubicBezTo>
                      <a:pt x="22218" y="62286"/>
                      <a:pt x="18120" y="52213"/>
                      <a:pt x="18280" y="41754"/>
                    </a:cubicBezTo>
                    <a:cubicBezTo>
                      <a:pt x="18408" y="32036"/>
                      <a:pt x="22511" y="22793"/>
                      <a:pt x="29634" y="16180"/>
                    </a:cubicBezTo>
                    <a:cubicBezTo>
                      <a:pt x="33409" y="12661"/>
                      <a:pt x="33617" y="6749"/>
                      <a:pt x="30099" y="2973"/>
                    </a:cubicBezTo>
                    <a:cubicBezTo>
                      <a:pt x="26581" y="-801"/>
                      <a:pt x="20668" y="-1010"/>
                      <a:pt x="16893" y="2508"/>
                    </a:cubicBezTo>
                    <a:cubicBezTo>
                      <a:pt x="16734" y="2656"/>
                      <a:pt x="16581" y="2810"/>
                      <a:pt x="16432" y="2969"/>
                    </a:cubicBezTo>
                    <a:cubicBezTo>
                      <a:pt x="-5477" y="25469"/>
                      <a:pt x="-5477" y="61326"/>
                      <a:pt x="16432" y="83826"/>
                    </a:cubicBezTo>
                    <a:cubicBezTo>
                      <a:pt x="30607" y="98836"/>
                      <a:pt x="30607" y="122300"/>
                      <a:pt x="16432" y="137309"/>
                    </a:cubicBezTo>
                    <a:close/>
                  </a:path>
                </a:pathLst>
              </a:custGeom>
              <a:solidFill>
                <a:srgbClr val="196F3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+mj-lt"/>
                  <a:cs typeface="+mj-lt"/>
                </a:endParaRPr>
              </a:p>
            </p:txBody>
          </p:sp>
          <p:sp>
            <p:nvSpPr>
              <p:cNvPr id="65" name="Freeform: Shape 64"/>
              <p:cNvSpPr/>
              <p:nvPr/>
            </p:nvSpPr>
            <p:spPr>
              <a:xfrm>
                <a:off x="4290053" y="1402501"/>
                <a:ext cx="46065" cy="153443"/>
              </a:xfrm>
              <a:custGeom>
                <a:avLst/>
                <a:gdLst>
                  <a:gd name="connsiteX0" fmla="*/ 16432 w 46065"/>
                  <a:gd name="connsiteY0" fmla="*/ 137309 h 153443"/>
                  <a:gd name="connsiteX1" fmla="*/ 15857 w 46065"/>
                  <a:gd name="connsiteY1" fmla="*/ 149945 h 153443"/>
                  <a:gd name="connsiteX2" fmla="*/ 16432 w 46065"/>
                  <a:gd name="connsiteY2" fmla="*/ 150521 h 153443"/>
                  <a:gd name="connsiteX3" fmla="*/ 29026 w 46065"/>
                  <a:gd name="connsiteY3" fmla="*/ 151128 h 153443"/>
                  <a:gd name="connsiteX4" fmla="*/ 29634 w 46065"/>
                  <a:gd name="connsiteY4" fmla="*/ 150521 h 153443"/>
                  <a:gd name="connsiteX5" fmla="*/ 29634 w 46065"/>
                  <a:gd name="connsiteY5" fmla="*/ 69663 h 153443"/>
                  <a:gd name="connsiteX6" fmla="*/ 18280 w 46065"/>
                  <a:gd name="connsiteY6" fmla="*/ 41755 h 153443"/>
                  <a:gd name="connsiteX7" fmla="*/ 29634 w 46065"/>
                  <a:gd name="connsiteY7" fmla="*/ 16180 h 153443"/>
                  <a:gd name="connsiteX8" fmla="*/ 30099 w 46065"/>
                  <a:gd name="connsiteY8" fmla="*/ 2974 h 153443"/>
                  <a:gd name="connsiteX9" fmla="*/ 16893 w 46065"/>
                  <a:gd name="connsiteY9" fmla="*/ 2508 h 153443"/>
                  <a:gd name="connsiteX10" fmla="*/ 16432 w 46065"/>
                  <a:gd name="connsiteY10" fmla="*/ 2969 h 153443"/>
                  <a:gd name="connsiteX11" fmla="*/ 16432 w 46065"/>
                  <a:gd name="connsiteY11" fmla="*/ 83827 h 153443"/>
                  <a:gd name="connsiteX12" fmla="*/ 16432 w 46065"/>
                  <a:gd name="connsiteY12" fmla="*/ 137309 h 1534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46065" h="153443">
                    <a:moveTo>
                      <a:pt x="16432" y="137309"/>
                    </a:moveTo>
                    <a:cubicBezTo>
                      <a:pt x="12784" y="140639"/>
                      <a:pt x="12526" y="146297"/>
                      <a:pt x="15857" y="149945"/>
                    </a:cubicBezTo>
                    <a:cubicBezTo>
                      <a:pt x="16040" y="150145"/>
                      <a:pt x="16232" y="150338"/>
                      <a:pt x="16432" y="150521"/>
                    </a:cubicBezTo>
                    <a:cubicBezTo>
                      <a:pt x="19742" y="154166"/>
                      <a:pt x="25380" y="154438"/>
                      <a:pt x="29026" y="151128"/>
                    </a:cubicBezTo>
                    <a:cubicBezTo>
                      <a:pt x="29238" y="150936"/>
                      <a:pt x="29441" y="150733"/>
                      <a:pt x="29634" y="150521"/>
                    </a:cubicBezTo>
                    <a:cubicBezTo>
                      <a:pt x="51543" y="128021"/>
                      <a:pt x="51543" y="92163"/>
                      <a:pt x="29634" y="69663"/>
                    </a:cubicBezTo>
                    <a:cubicBezTo>
                      <a:pt x="22218" y="62287"/>
                      <a:pt x="18120" y="52213"/>
                      <a:pt x="18280" y="41755"/>
                    </a:cubicBezTo>
                    <a:cubicBezTo>
                      <a:pt x="18408" y="32035"/>
                      <a:pt x="22511" y="22793"/>
                      <a:pt x="29634" y="16180"/>
                    </a:cubicBezTo>
                    <a:cubicBezTo>
                      <a:pt x="33409" y="12661"/>
                      <a:pt x="33617" y="6749"/>
                      <a:pt x="30099" y="2974"/>
                    </a:cubicBezTo>
                    <a:cubicBezTo>
                      <a:pt x="26581" y="-802"/>
                      <a:pt x="20668" y="-1010"/>
                      <a:pt x="16893" y="2508"/>
                    </a:cubicBezTo>
                    <a:cubicBezTo>
                      <a:pt x="16734" y="2656"/>
                      <a:pt x="16581" y="2810"/>
                      <a:pt x="16432" y="2969"/>
                    </a:cubicBezTo>
                    <a:cubicBezTo>
                      <a:pt x="-5477" y="25469"/>
                      <a:pt x="-5477" y="61327"/>
                      <a:pt x="16432" y="83827"/>
                    </a:cubicBezTo>
                    <a:cubicBezTo>
                      <a:pt x="30612" y="98834"/>
                      <a:pt x="30612" y="122302"/>
                      <a:pt x="16432" y="137309"/>
                    </a:cubicBezTo>
                    <a:close/>
                  </a:path>
                </a:pathLst>
              </a:custGeom>
              <a:solidFill>
                <a:srgbClr val="196F3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+mj-lt"/>
                  <a:cs typeface="+mj-lt"/>
                </a:endParaRPr>
              </a:p>
            </p:txBody>
          </p:sp>
          <p:sp>
            <p:nvSpPr>
              <p:cNvPr id="66" name="Freeform: Shape 65"/>
              <p:cNvSpPr/>
              <p:nvPr/>
            </p:nvSpPr>
            <p:spPr>
              <a:xfrm>
                <a:off x="4393266" y="1459651"/>
                <a:ext cx="46065" cy="153442"/>
              </a:xfrm>
              <a:custGeom>
                <a:avLst/>
                <a:gdLst>
                  <a:gd name="connsiteX0" fmla="*/ 16432 w 46065"/>
                  <a:gd name="connsiteY0" fmla="*/ 137309 h 153442"/>
                  <a:gd name="connsiteX1" fmla="*/ 15857 w 46065"/>
                  <a:gd name="connsiteY1" fmla="*/ 149945 h 153442"/>
                  <a:gd name="connsiteX2" fmla="*/ 16432 w 46065"/>
                  <a:gd name="connsiteY2" fmla="*/ 150520 h 153442"/>
                  <a:gd name="connsiteX3" fmla="*/ 29026 w 46065"/>
                  <a:gd name="connsiteY3" fmla="*/ 151128 h 153442"/>
                  <a:gd name="connsiteX4" fmla="*/ 29634 w 46065"/>
                  <a:gd name="connsiteY4" fmla="*/ 150520 h 153442"/>
                  <a:gd name="connsiteX5" fmla="*/ 29634 w 46065"/>
                  <a:gd name="connsiteY5" fmla="*/ 69663 h 153442"/>
                  <a:gd name="connsiteX6" fmla="*/ 18280 w 46065"/>
                  <a:gd name="connsiteY6" fmla="*/ 41754 h 153442"/>
                  <a:gd name="connsiteX7" fmla="*/ 29634 w 46065"/>
                  <a:gd name="connsiteY7" fmla="*/ 16180 h 153442"/>
                  <a:gd name="connsiteX8" fmla="*/ 30099 w 46065"/>
                  <a:gd name="connsiteY8" fmla="*/ 2973 h 153442"/>
                  <a:gd name="connsiteX9" fmla="*/ 16893 w 46065"/>
                  <a:gd name="connsiteY9" fmla="*/ 2508 h 153442"/>
                  <a:gd name="connsiteX10" fmla="*/ 16432 w 46065"/>
                  <a:gd name="connsiteY10" fmla="*/ 2969 h 153442"/>
                  <a:gd name="connsiteX11" fmla="*/ 16432 w 46065"/>
                  <a:gd name="connsiteY11" fmla="*/ 83826 h 153442"/>
                  <a:gd name="connsiteX12" fmla="*/ 16432 w 46065"/>
                  <a:gd name="connsiteY12" fmla="*/ 137309 h 1534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46065" h="153442">
                    <a:moveTo>
                      <a:pt x="16432" y="137309"/>
                    </a:moveTo>
                    <a:cubicBezTo>
                      <a:pt x="12784" y="140639"/>
                      <a:pt x="12526" y="146297"/>
                      <a:pt x="15857" y="149945"/>
                    </a:cubicBezTo>
                    <a:cubicBezTo>
                      <a:pt x="16040" y="150145"/>
                      <a:pt x="16231" y="150337"/>
                      <a:pt x="16432" y="150520"/>
                    </a:cubicBezTo>
                    <a:cubicBezTo>
                      <a:pt x="19742" y="154166"/>
                      <a:pt x="25380" y="154438"/>
                      <a:pt x="29026" y="151128"/>
                    </a:cubicBezTo>
                    <a:cubicBezTo>
                      <a:pt x="29238" y="150936"/>
                      <a:pt x="29441" y="150733"/>
                      <a:pt x="29634" y="150520"/>
                    </a:cubicBezTo>
                    <a:cubicBezTo>
                      <a:pt x="51543" y="128020"/>
                      <a:pt x="51543" y="92163"/>
                      <a:pt x="29634" y="69663"/>
                    </a:cubicBezTo>
                    <a:cubicBezTo>
                      <a:pt x="22218" y="62286"/>
                      <a:pt x="18120" y="52213"/>
                      <a:pt x="18280" y="41754"/>
                    </a:cubicBezTo>
                    <a:cubicBezTo>
                      <a:pt x="18408" y="32036"/>
                      <a:pt x="22511" y="22793"/>
                      <a:pt x="29634" y="16180"/>
                    </a:cubicBezTo>
                    <a:cubicBezTo>
                      <a:pt x="33409" y="12661"/>
                      <a:pt x="33617" y="6749"/>
                      <a:pt x="30099" y="2973"/>
                    </a:cubicBezTo>
                    <a:cubicBezTo>
                      <a:pt x="26581" y="-801"/>
                      <a:pt x="20668" y="-1010"/>
                      <a:pt x="16893" y="2508"/>
                    </a:cubicBezTo>
                    <a:cubicBezTo>
                      <a:pt x="16734" y="2656"/>
                      <a:pt x="16581" y="2810"/>
                      <a:pt x="16432" y="2969"/>
                    </a:cubicBezTo>
                    <a:cubicBezTo>
                      <a:pt x="-5477" y="25469"/>
                      <a:pt x="-5477" y="61326"/>
                      <a:pt x="16432" y="83826"/>
                    </a:cubicBezTo>
                    <a:cubicBezTo>
                      <a:pt x="30607" y="98836"/>
                      <a:pt x="30607" y="122300"/>
                      <a:pt x="16432" y="137309"/>
                    </a:cubicBezTo>
                    <a:close/>
                  </a:path>
                </a:pathLst>
              </a:custGeom>
              <a:solidFill>
                <a:srgbClr val="196F3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+mj-lt"/>
                  <a:cs typeface="+mj-lt"/>
                </a:endParaRPr>
              </a:p>
            </p:txBody>
          </p:sp>
          <p:sp>
            <p:nvSpPr>
              <p:cNvPr id="67" name="Freeform: Shape 66"/>
              <p:cNvSpPr/>
              <p:nvPr/>
            </p:nvSpPr>
            <p:spPr>
              <a:xfrm>
                <a:off x="4508697" y="1440079"/>
                <a:ext cx="46065" cy="153442"/>
              </a:xfrm>
              <a:custGeom>
                <a:avLst/>
                <a:gdLst>
                  <a:gd name="connsiteX0" fmla="*/ 16432 w 46065"/>
                  <a:gd name="connsiteY0" fmla="*/ 137309 h 153442"/>
                  <a:gd name="connsiteX1" fmla="*/ 15857 w 46065"/>
                  <a:gd name="connsiteY1" fmla="*/ 149945 h 153442"/>
                  <a:gd name="connsiteX2" fmla="*/ 16432 w 46065"/>
                  <a:gd name="connsiteY2" fmla="*/ 150520 h 153442"/>
                  <a:gd name="connsiteX3" fmla="*/ 29026 w 46065"/>
                  <a:gd name="connsiteY3" fmla="*/ 151128 h 153442"/>
                  <a:gd name="connsiteX4" fmla="*/ 29634 w 46065"/>
                  <a:gd name="connsiteY4" fmla="*/ 150520 h 153442"/>
                  <a:gd name="connsiteX5" fmla="*/ 29634 w 46065"/>
                  <a:gd name="connsiteY5" fmla="*/ 69663 h 153442"/>
                  <a:gd name="connsiteX6" fmla="*/ 18280 w 46065"/>
                  <a:gd name="connsiteY6" fmla="*/ 41754 h 153442"/>
                  <a:gd name="connsiteX7" fmla="*/ 29634 w 46065"/>
                  <a:gd name="connsiteY7" fmla="*/ 16180 h 153442"/>
                  <a:gd name="connsiteX8" fmla="*/ 30099 w 46065"/>
                  <a:gd name="connsiteY8" fmla="*/ 2973 h 153442"/>
                  <a:gd name="connsiteX9" fmla="*/ 16893 w 46065"/>
                  <a:gd name="connsiteY9" fmla="*/ 2508 h 153442"/>
                  <a:gd name="connsiteX10" fmla="*/ 16432 w 46065"/>
                  <a:gd name="connsiteY10" fmla="*/ 2969 h 153442"/>
                  <a:gd name="connsiteX11" fmla="*/ 16432 w 46065"/>
                  <a:gd name="connsiteY11" fmla="*/ 83826 h 153442"/>
                  <a:gd name="connsiteX12" fmla="*/ 16432 w 46065"/>
                  <a:gd name="connsiteY12" fmla="*/ 137309 h 1534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46065" h="153442">
                    <a:moveTo>
                      <a:pt x="16432" y="137309"/>
                    </a:moveTo>
                    <a:cubicBezTo>
                      <a:pt x="12784" y="140639"/>
                      <a:pt x="12526" y="146297"/>
                      <a:pt x="15857" y="149945"/>
                    </a:cubicBezTo>
                    <a:cubicBezTo>
                      <a:pt x="16040" y="150145"/>
                      <a:pt x="16232" y="150337"/>
                      <a:pt x="16432" y="150520"/>
                    </a:cubicBezTo>
                    <a:cubicBezTo>
                      <a:pt x="19742" y="154166"/>
                      <a:pt x="25380" y="154438"/>
                      <a:pt x="29026" y="151128"/>
                    </a:cubicBezTo>
                    <a:cubicBezTo>
                      <a:pt x="29238" y="150936"/>
                      <a:pt x="29441" y="150733"/>
                      <a:pt x="29634" y="150520"/>
                    </a:cubicBezTo>
                    <a:cubicBezTo>
                      <a:pt x="51543" y="128020"/>
                      <a:pt x="51543" y="92163"/>
                      <a:pt x="29634" y="69663"/>
                    </a:cubicBezTo>
                    <a:cubicBezTo>
                      <a:pt x="22218" y="62286"/>
                      <a:pt x="18120" y="52213"/>
                      <a:pt x="18280" y="41754"/>
                    </a:cubicBezTo>
                    <a:cubicBezTo>
                      <a:pt x="18408" y="32036"/>
                      <a:pt x="22511" y="22793"/>
                      <a:pt x="29634" y="16180"/>
                    </a:cubicBezTo>
                    <a:cubicBezTo>
                      <a:pt x="33409" y="12661"/>
                      <a:pt x="33617" y="6749"/>
                      <a:pt x="30099" y="2973"/>
                    </a:cubicBezTo>
                    <a:cubicBezTo>
                      <a:pt x="26581" y="-801"/>
                      <a:pt x="20668" y="-1010"/>
                      <a:pt x="16893" y="2508"/>
                    </a:cubicBezTo>
                    <a:cubicBezTo>
                      <a:pt x="16734" y="2656"/>
                      <a:pt x="16581" y="2810"/>
                      <a:pt x="16432" y="2969"/>
                    </a:cubicBezTo>
                    <a:cubicBezTo>
                      <a:pt x="-5477" y="25469"/>
                      <a:pt x="-5477" y="61326"/>
                      <a:pt x="16432" y="83826"/>
                    </a:cubicBezTo>
                    <a:cubicBezTo>
                      <a:pt x="30607" y="98836"/>
                      <a:pt x="30607" y="122300"/>
                      <a:pt x="16432" y="137309"/>
                    </a:cubicBezTo>
                    <a:close/>
                  </a:path>
                </a:pathLst>
              </a:custGeom>
              <a:solidFill>
                <a:srgbClr val="196F3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+mj-lt"/>
                  <a:cs typeface="+mj-lt"/>
                </a:endParaRPr>
              </a:p>
            </p:txBody>
          </p:sp>
          <p:sp>
            <p:nvSpPr>
              <p:cNvPr id="68" name="Freeform: Shape 67"/>
              <p:cNvSpPr/>
              <p:nvPr/>
            </p:nvSpPr>
            <p:spPr>
              <a:xfrm>
                <a:off x="4605509" y="1382929"/>
                <a:ext cx="46065" cy="153443"/>
              </a:xfrm>
              <a:custGeom>
                <a:avLst/>
                <a:gdLst>
                  <a:gd name="connsiteX0" fmla="*/ 16432 w 46065"/>
                  <a:gd name="connsiteY0" fmla="*/ 137309 h 153443"/>
                  <a:gd name="connsiteX1" fmla="*/ 15857 w 46065"/>
                  <a:gd name="connsiteY1" fmla="*/ 149945 h 153443"/>
                  <a:gd name="connsiteX2" fmla="*/ 16432 w 46065"/>
                  <a:gd name="connsiteY2" fmla="*/ 150521 h 153443"/>
                  <a:gd name="connsiteX3" fmla="*/ 29026 w 46065"/>
                  <a:gd name="connsiteY3" fmla="*/ 151128 h 153443"/>
                  <a:gd name="connsiteX4" fmla="*/ 29634 w 46065"/>
                  <a:gd name="connsiteY4" fmla="*/ 150521 h 153443"/>
                  <a:gd name="connsiteX5" fmla="*/ 29634 w 46065"/>
                  <a:gd name="connsiteY5" fmla="*/ 69663 h 153443"/>
                  <a:gd name="connsiteX6" fmla="*/ 18280 w 46065"/>
                  <a:gd name="connsiteY6" fmla="*/ 41755 h 153443"/>
                  <a:gd name="connsiteX7" fmla="*/ 29634 w 46065"/>
                  <a:gd name="connsiteY7" fmla="*/ 16180 h 153443"/>
                  <a:gd name="connsiteX8" fmla="*/ 30099 w 46065"/>
                  <a:gd name="connsiteY8" fmla="*/ 2974 h 153443"/>
                  <a:gd name="connsiteX9" fmla="*/ 16893 w 46065"/>
                  <a:gd name="connsiteY9" fmla="*/ 2508 h 153443"/>
                  <a:gd name="connsiteX10" fmla="*/ 16432 w 46065"/>
                  <a:gd name="connsiteY10" fmla="*/ 2969 h 153443"/>
                  <a:gd name="connsiteX11" fmla="*/ 16432 w 46065"/>
                  <a:gd name="connsiteY11" fmla="*/ 83827 h 153443"/>
                  <a:gd name="connsiteX12" fmla="*/ 16432 w 46065"/>
                  <a:gd name="connsiteY12" fmla="*/ 137309 h 1534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46065" h="153443">
                    <a:moveTo>
                      <a:pt x="16432" y="137309"/>
                    </a:moveTo>
                    <a:cubicBezTo>
                      <a:pt x="12784" y="140639"/>
                      <a:pt x="12526" y="146297"/>
                      <a:pt x="15857" y="149945"/>
                    </a:cubicBezTo>
                    <a:cubicBezTo>
                      <a:pt x="16040" y="150145"/>
                      <a:pt x="16232" y="150338"/>
                      <a:pt x="16432" y="150521"/>
                    </a:cubicBezTo>
                    <a:cubicBezTo>
                      <a:pt x="19742" y="154166"/>
                      <a:pt x="25380" y="154438"/>
                      <a:pt x="29026" y="151128"/>
                    </a:cubicBezTo>
                    <a:cubicBezTo>
                      <a:pt x="29238" y="150936"/>
                      <a:pt x="29441" y="150733"/>
                      <a:pt x="29634" y="150521"/>
                    </a:cubicBezTo>
                    <a:cubicBezTo>
                      <a:pt x="51543" y="128021"/>
                      <a:pt x="51543" y="92163"/>
                      <a:pt x="29634" y="69663"/>
                    </a:cubicBezTo>
                    <a:cubicBezTo>
                      <a:pt x="22218" y="62287"/>
                      <a:pt x="18120" y="52213"/>
                      <a:pt x="18280" y="41755"/>
                    </a:cubicBezTo>
                    <a:cubicBezTo>
                      <a:pt x="18408" y="32035"/>
                      <a:pt x="22511" y="22793"/>
                      <a:pt x="29634" y="16180"/>
                    </a:cubicBezTo>
                    <a:cubicBezTo>
                      <a:pt x="33409" y="12661"/>
                      <a:pt x="33617" y="6749"/>
                      <a:pt x="30099" y="2974"/>
                    </a:cubicBezTo>
                    <a:cubicBezTo>
                      <a:pt x="26581" y="-802"/>
                      <a:pt x="20668" y="-1010"/>
                      <a:pt x="16893" y="2508"/>
                    </a:cubicBezTo>
                    <a:cubicBezTo>
                      <a:pt x="16734" y="2656"/>
                      <a:pt x="16581" y="2810"/>
                      <a:pt x="16432" y="2969"/>
                    </a:cubicBezTo>
                    <a:cubicBezTo>
                      <a:pt x="-5477" y="25469"/>
                      <a:pt x="-5477" y="61327"/>
                      <a:pt x="16432" y="83827"/>
                    </a:cubicBezTo>
                    <a:cubicBezTo>
                      <a:pt x="30612" y="98834"/>
                      <a:pt x="30612" y="122302"/>
                      <a:pt x="16432" y="137309"/>
                    </a:cubicBezTo>
                    <a:close/>
                  </a:path>
                </a:pathLst>
              </a:custGeom>
              <a:solidFill>
                <a:srgbClr val="196F3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+mj-lt"/>
                  <a:cs typeface="+mj-lt"/>
                </a:endParaRPr>
              </a:p>
            </p:txBody>
          </p:sp>
          <p:sp>
            <p:nvSpPr>
              <p:cNvPr id="69" name="Freeform: Shape 68"/>
              <p:cNvSpPr/>
              <p:nvPr/>
            </p:nvSpPr>
            <p:spPr>
              <a:xfrm>
                <a:off x="4708722" y="1440079"/>
                <a:ext cx="46065" cy="153442"/>
              </a:xfrm>
              <a:custGeom>
                <a:avLst/>
                <a:gdLst>
                  <a:gd name="connsiteX0" fmla="*/ 16432 w 46065"/>
                  <a:gd name="connsiteY0" fmla="*/ 137309 h 153442"/>
                  <a:gd name="connsiteX1" fmla="*/ 15857 w 46065"/>
                  <a:gd name="connsiteY1" fmla="*/ 149945 h 153442"/>
                  <a:gd name="connsiteX2" fmla="*/ 16432 w 46065"/>
                  <a:gd name="connsiteY2" fmla="*/ 150520 h 153442"/>
                  <a:gd name="connsiteX3" fmla="*/ 29026 w 46065"/>
                  <a:gd name="connsiteY3" fmla="*/ 151128 h 153442"/>
                  <a:gd name="connsiteX4" fmla="*/ 29634 w 46065"/>
                  <a:gd name="connsiteY4" fmla="*/ 150520 h 153442"/>
                  <a:gd name="connsiteX5" fmla="*/ 29634 w 46065"/>
                  <a:gd name="connsiteY5" fmla="*/ 69663 h 153442"/>
                  <a:gd name="connsiteX6" fmla="*/ 18280 w 46065"/>
                  <a:gd name="connsiteY6" fmla="*/ 41754 h 153442"/>
                  <a:gd name="connsiteX7" fmla="*/ 29634 w 46065"/>
                  <a:gd name="connsiteY7" fmla="*/ 16180 h 153442"/>
                  <a:gd name="connsiteX8" fmla="*/ 30099 w 46065"/>
                  <a:gd name="connsiteY8" fmla="*/ 2973 h 153442"/>
                  <a:gd name="connsiteX9" fmla="*/ 16893 w 46065"/>
                  <a:gd name="connsiteY9" fmla="*/ 2508 h 153442"/>
                  <a:gd name="connsiteX10" fmla="*/ 16432 w 46065"/>
                  <a:gd name="connsiteY10" fmla="*/ 2969 h 153442"/>
                  <a:gd name="connsiteX11" fmla="*/ 16432 w 46065"/>
                  <a:gd name="connsiteY11" fmla="*/ 83826 h 153442"/>
                  <a:gd name="connsiteX12" fmla="*/ 16432 w 46065"/>
                  <a:gd name="connsiteY12" fmla="*/ 137309 h 1534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46065" h="153442">
                    <a:moveTo>
                      <a:pt x="16432" y="137309"/>
                    </a:moveTo>
                    <a:cubicBezTo>
                      <a:pt x="12784" y="140639"/>
                      <a:pt x="12526" y="146297"/>
                      <a:pt x="15857" y="149945"/>
                    </a:cubicBezTo>
                    <a:cubicBezTo>
                      <a:pt x="16040" y="150145"/>
                      <a:pt x="16231" y="150337"/>
                      <a:pt x="16432" y="150520"/>
                    </a:cubicBezTo>
                    <a:cubicBezTo>
                      <a:pt x="19742" y="154166"/>
                      <a:pt x="25380" y="154438"/>
                      <a:pt x="29026" y="151128"/>
                    </a:cubicBezTo>
                    <a:cubicBezTo>
                      <a:pt x="29238" y="150936"/>
                      <a:pt x="29441" y="150733"/>
                      <a:pt x="29634" y="150520"/>
                    </a:cubicBezTo>
                    <a:cubicBezTo>
                      <a:pt x="51543" y="128020"/>
                      <a:pt x="51543" y="92163"/>
                      <a:pt x="29634" y="69663"/>
                    </a:cubicBezTo>
                    <a:cubicBezTo>
                      <a:pt x="22218" y="62286"/>
                      <a:pt x="18120" y="52213"/>
                      <a:pt x="18280" y="41754"/>
                    </a:cubicBezTo>
                    <a:cubicBezTo>
                      <a:pt x="18408" y="32036"/>
                      <a:pt x="22511" y="22793"/>
                      <a:pt x="29634" y="16180"/>
                    </a:cubicBezTo>
                    <a:cubicBezTo>
                      <a:pt x="33409" y="12661"/>
                      <a:pt x="33617" y="6749"/>
                      <a:pt x="30099" y="2973"/>
                    </a:cubicBezTo>
                    <a:cubicBezTo>
                      <a:pt x="26581" y="-801"/>
                      <a:pt x="20668" y="-1010"/>
                      <a:pt x="16893" y="2508"/>
                    </a:cubicBezTo>
                    <a:cubicBezTo>
                      <a:pt x="16734" y="2656"/>
                      <a:pt x="16581" y="2810"/>
                      <a:pt x="16432" y="2969"/>
                    </a:cubicBezTo>
                    <a:cubicBezTo>
                      <a:pt x="-5477" y="25469"/>
                      <a:pt x="-5477" y="61326"/>
                      <a:pt x="16432" y="83826"/>
                    </a:cubicBezTo>
                    <a:cubicBezTo>
                      <a:pt x="30607" y="98836"/>
                      <a:pt x="30607" y="122300"/>
                      <a:pt x="16432" y="137309"/>
                    </a:cubicBezTo>
                    <a:close/>
                  </a:path>
                </a:pathLst>
              </a:custGeom>
              <a:solidFill>
                <a:srgbClr val="196F3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+mj-lt"/>
                  <a:cs typeface="+mj-lt"/>
                </a:endParaRPr>
              </a:p>
            </p:txBody>
          </p:sp>
          <p:pic>
            <p:nvPicPr>
              <p:cNvPr id="70" name="Graphic 69" descr="Splash with solid fill"/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4166825" y="1823667"/>
                <a:ext cx="319400" cy="319400"/>
              </a:xfrm>
              <a:prstGeom prst="rect">
                <a:avLst/>
              </a:prstGeom>
            </p:spPr>
          </p:pic>
          <p:sp>
            <p:nvSpPr>
              <p:cNvPr id="73" name="Freeform: Shape 72"/>
              <p:cNvSpPr/>
              <p:nvPr/>
            </p:nvSpPr>
            <p:spPr>
              <a:xfrm>
                <a:off x="4762410" y="1715866"/>
                <a:ext cx="66675" cy="172402"/>
              </a:xfrm>
              <a:custGeom>
                <a:avLst/>
                <a:gdLst>
                  <a:gd name="connsiteX0" fmla="*/ 20003 w 66675"/>
                  <a:gd name="connsiteY0" fmla="*/ 100013 h 172402"/>
                  <a:gd name="connsiteX1" fmla="*/ 28575 w 66675"/>
                  <a:gd name="connsiteY1" fmla="*/ 120015 h 172402"/>
                  <a:gd name="connsiteX2" fmla="*/ 20003 w 66675"/>
                  <a:gd name="connsiteY2" fmla="*/ 140018 h 172402"/>
                  <a:gd name="connsiteX3" fmla="*/ 20003 w 66675"/>
                  <a:gd name="connsiteY3" fmla="*/ 166688 h 172402"/>
                  <a:gd name="connsiteX4" fmla="*/ 33338 w 66675"/>
                  <a:gd name="connsiteY4" fmla="*/ 172403 h 172402"/>
                  <a:gd name="connsiteX5" fmla="*/ 46673 w 66675"/>
                  <a:gd name="connsiteY5" fmla="*/ 166688 h 172402"/>
                  <a:gd name="connsiteX6" fmla="*/ 66675 w 66675"/>
                  <a:gd name="connsiteY6" fmla="*/ 119063 h 172402"/>
                  <a:gd name="connsiteX7" fmla="*/ 46673 w 66675"/>
                  <a:gd name="connsiteY7" fmla="*/ 72390 h 172402"/>
                  <a:gd name="connsiteX8" fmla="*/ 46673 w 66675"/>
                  <a:gd name="connsiteY8" fmla="*/ 72390 h 172402"/>
                  <a:gd name="connsiteX9" fmla="*/ 46673 w 66675"/>
                  <a:gd name="connsiteY9" fmla="*/ 32385 h 172402"/>
                  <a:gd name="connsiteX10" fmla="*/ 46673 w 66675"/>
                  <a:gd name="connsiteY10" fmla="*/ 5715 h 172402"/>
                  <a:gd name="connsiteX11" fmla="*/ 20003 w 66675"/>
                  <a:gd name="connsiteY11" fmla="*/ 5715 h 172402"/>
                  <a:gd name="connsiteX12" fmla="*/ 20003 w 66675"/>
                  <a:gd name="connsiteY12" fmla="*/ 100013 h 172402"/>
                  <a:gd name="connsiteX13" fmla="*/ 20003 w 66675"/>
                  <a:gd name="connsiteY13" fmla="*/ 100013 h 1724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66675" h="172402">
                    <a:moveTo>
                      <a:pt x="20003" y="100013"/>
                    </a:moveTo>
                    <a:cubicBezTo>
                      <a:pt x="25718" y="105728"/>
                      <a:pt x="28575" y="112395"/>
                      <a:pt x="28575" y="120015"/>
                    </a:cubicBezTo>
                    <a:cubicBezTo>
                      <a:pt x="28575" y="127635"/>
                      <a:pt x="25718" y="135255"/>
                      <a:pt x="20003" y="140018"/>
                    </a:cubicBezTo>
                    <a:cubicBezTo>
                      <a:pt x="12382" y="147638"/>
                      <a:pt x="12382" y="159068"/>
                      <a:pt x="20003" y="166688"/>
                    </a:cubicBezTo>
                    <a:cubicBezTo>
                      <a:pt x="23813" y="170498"/>
                      <a:pt x="28575" y="172403"/>
                      <a:pt x="33338" y="172403"/>
                    </a:cubicBezTo>
                    <a:cubicBezTo>
                      <a:pt x="38100" y="172403"/>
                      <a:pt x="42863" y="170498"/>
                      <a:pt x="46673" y="166688"/>
                    </a:cubicBezTo>
                    <a:cubicBezTo>
                      <a:pt x="59055" y="154305"/>
                      <a:pt x="66675" y="137160"/>
                      <a:pt x="66675" y="119063"/>
                    </a:cubicBezTo>
                    <a:cubicBezTo>
                      <a:pt x="66675" y="100965"/>
                      <a:pt x="60007" y="84772"/>
                      <a:pt x="46673" y="72390"/>
                    </a:cubicBezTo>
                    <a:cubicBezTo>
                      <a:pt x="46673" y="72390"/>
                      <a:pt x="46673" y="72390"/>
                      <a:pt x="46673" y="72390"/>
                    </a:cubicBezTo>
                    <a:cubicBezTo>
                      <a:pt x="35243" y="60960"/>
                      <a:pt x="35243" y="42862"/>
                      <a:pt x="46673" y="32385"/>
                    </a:cubicBezTo>
                    <a:cubicBezTo>
                      <a:pt x="54293" y="24765"/>
                      <a:pt x="54293" y="13335"/>
                      <a:pt x="46673" y="5715"/>
                    </a:cubicBezTo>
                    <a:cubicBezTo>
                      <a:pt x="39053" y="-1905"/>
                      <a:pt x="27623" y="-1905"/>
                      <a:pt x="20003" y="5715"/>
                    </a:cubicBezTo>
                    <a:cubicBezTo>
                      <a:pt x="-6668" y="31433"/>
                      <a:pt x="-6668" y="74295"/>
                      <a:pt x="20003" y="100013"/>
                    </a:cubicBezTo>
                    <a:cubicBezTo>
                      <a:pt x="20003" y="100013"/>
                      <a:pt x="20003" y="100013"/>
                      <a:pt x="20003" y="100013"/>
                    </a:cubicBezTo>
                    <a:close/>
                  </a:path>
                </a:pathLst>
              </a:custGeom>
              <a:solidFill>
                <a:srgbClr val="196F3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+mj-lt"/>
                  <a:cs typeface="+mj-lt"/>
                </a:endParaRPr>
              </a:p>
            </p:txBody>
          </p:sp>
          <p:sp>
            <p:nvSpPr>
              <p:cNvPr id="75" name="Freeform: Shape 74"/>
              <p:cNvSpPr/>
              <p:nvPr/>
            </p:nvSpPr>
            <p:spPr>
              <a:xfrm>
                <a:off x="4866233" y="1771111"/>
                <a:ext cx="65960" cy="172402"/>
              </a:xfrm>
              <a:custGeom>
                <a:avLst/>
                <a:gdLst>
                  <a:gd name="connsiteX0" fmla="*/ 20002 w 65960"/>
                  <a:gd name="connsiteY0" fmla="*/ 100012 h 172402"/>
                  <a:gd name="connsiteX1" fmla="*/ 20002 w 65960"/>
                  <a:gd name="connsiteY1" fmla="*/ 140018 h 172402"/>
                  <a:gd name="connsiteX2" fmla="*/ 20002 w 65960"/>
                  <a:gd name="connsiteY2" fmla="*/ 166687 h 172402"/>
                  <a:gd name="connsiteX3" fmla="*/ 33338 w 65960"/>
                  <a:gd name="connsiteY3" fmla="*/ 172403 h 172402"/>
                  <a:gd name="connsiteX4" fmla="*/ 46672 w 65960"/>
                  <a:gd name="connsiteY4" fmla="*/ 166687 h 172402"/>
                  <a:gd name="connsiteX5" fmla="*/ 46672 w 65960"/>
                  <a:gd name="connsiteY5" fmla="*/ 72390 h 172402"/>
                  <a:gd name="connsiteX6" fmla="*/ 46672 w 65960"/>
                  <a:gd name="connsiteY6" fmla="*/ 72390 h 172402"/>
                  <a:gd name="connsiteX7" fmla="*/ 38100 w 65960"/>
                  <a:gd name="connsiteY7" fmla="*/ 52387 h 172402"/>
                  <a:gd name="connsiteX8" fmla="*/ 46672 w 65960"/>
                  <a:gd name="connsiteY8" fmla="*/ 32385 h 172402"/>
                  <a:gd name="connsiteX9" fmla="*/ 46672 w 65960"/>
                  <a:gd name="connsiteY9" fmla="*/ 5715 h 172402"/>
                  <a:gd name="connsiteX10" fmla="*/ 20002 w 65960"/>
                  <a:gd name="connsiteY10" fmla="*/ 5715 h 172402"/>
                  <a:gd name="connsiteX11" fmla="*/ 0 w 65960"/>
                  <a:gd name="connsiteY11" fmla="*/ 53340 h 172402"/>
                  <a:gd name="connsiteX12" fmla="*/ 20002 w 65960"/>
                  <a:gd name="connsiteY12" fmla="*/ 100012 h 172402"/>
                  <a:gd name="connsiteX13" fmla="*/ 20002 w 65960"/>
                  <a:gd name="connsiteY13" fmla="*/ 100012 h 1724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65960" h="172402">
                    <a:moveTo>
                      <a:pt x="20002" y="100012"/>
                    </a:moveTo>
                    <a:cubicBezTo>
                      <a:pt x="31432" y="111443"/>
                      <a:pt x="31432" y="129540"/>
                      <a:pt x="20002" y="140018"/>
                    </a:cubicBezTo>
                    <a:cubicBezTo>
                      <a:pt x="12382" y="147637"/>
                      <a:pt x="12382" y="159068"/>
                      <a:pt x="20002" y="166687"/>
                    </a:cubicBezTo>
                    <a:cubicBezTo>
                      <a:pt x="23813" y="170498"/>
                      <a:pt x="28575" y="172403"/>
                      <a:pt x="33338" y="172403"/>
                    </a:cubicBezTo>
                    <a:cubicBezTo>
                      <a:pt x="38100" y="172403"/>
                      <a:pt x="42863" y="170498"/>
                      <a:pt x="46672" y="166687"/>
                    </a:cubicBezTo>
                    <a:cubicBezTo>
                      <a:pt x="72390" y="140970"/>
                      <a:pt x="72390" y="98108"/>
                      <a:pt x="46672" y="72390"/>
                    </a:cubicBezTo>
                    <a:cubicBezTo>
                      <a:pt x="46672" y="72390"/>
                      <a:pt x="46672" y="72390"/>
                      <a:pt x="46672" y="72390"/>
                    </a:cubicBezTo>
                    <a:cubicBezTo>
                      <a:pt x="40957" y="66675"/>
                      <a:pt x="38100" y="60008"/>
                      <a:pt x="38100" y="52387"/>
                    </a:cubicBezTo>
                    <a:cubicBezTo>
                      <a:pt x="38100" y="44768"/>
                      <a:pt x="40957" y="37148"/>
                      <a:pt x="46672" y="32385"/>
                    </a:cubicBezTo>
                    <a:cubicBezTo>
                      <a:pt x="54293" y="24765"/>
                      <a:pt x="54293" y="13335"/>
                      <a:pt x="46672" y="5715"/>
                    </a:cubicBezTo>
                    <a:cubicBezTo>
                      <a:pt x="39052" y="-1905"/>
                      <a:pt x="27622" y="-1905"/>
                      <a:pt x="20002" y="5715"/>
                    </a:cubicBezTo>
                    <a:cubicBezTo>
                      <a:pt x="7620" y="18097"/>
                      <a:pt x="0" y="35243"/>
                      <a:pt x="0" y="53340"/>
                    </a:cubicBezTo>
                    <a:cubicBezTo>
                      <a:pt x="952" y="71437"/>
                      <a:pt x="7620" y="87630"/>
                      <a:pt x="20002" y="100012"/>
                    </a:cubicBezTo>
                    <a:cubicBezTo>
                      <a:pt x="20002" y="100012"/>
                      <a:pt x="20002" y="100012"/>
                      <a:pt x="20002" y="100012"/>
                    </a:cubicBezTo>
                    <a:close/>
                  </a:path>
                </a:pathLst>
              </a:custGeom>
              <a:solidFill>
                <a:srgbClr val="196F3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+mj-lt"/>
                  <a:cs typeface="+mj-lt"/>
                </a:endParaRPr>
              </a:p>
            </p:txBody>
          </p:sp>
          <p:sp>
            <p:nvSpPr>
              <p:cNvPr id="77" name="Freeform: Shape 76"/>
              <p:cNvSpPr/>
              <p:nvPr/>
            </p:nvSpPr>
            <p:spPr>
              <a:xfrm>
                <a:off x="4667161" y="1770158"/>
                <a:ext cx="66674" cy="173354"/>
              </a:xfrm>
              <a:custGeom>
                <a:avLst/>
                <a:gdLst>
                  <a:gd name="connsiteX0" fmla="*/ 20002 w 66674"/>
                  <a:gd name="connsiteY0" fmla="*/ 100965 h 173354"/>
                  <a:gd name="connsiteX1" fmla="*/ 28575 w 66674"/>
                  <a:gd name="connsiteY1" fmla="*/ 120967 h 173354"/>
                  <a:gd name="connsiteX2" fmla="*/ 20002 w 66674"/>
                  <a:gd name="connsiteY2" fmla="*/ 140970 h 173354"/>
                  <a:gd name="connsiteX3" fmla="*/ 20002 w 66674"/>
                  <a:gd name="connsiteY3" fmla="*/ 167640 h 173354"/>
                  <a:gd name="connsiteX4" fmla="*/ 33337 w 66674"/>
                  <a:gd name="connsiteY4" fmla="*/ 173355 h 173354"/>
                  <a:gd name="connsiteX5" fmla="*/ 46673 w 66674"/>
                  <a:gd name="connsiteY5" fmla="*/ 167640 h 173354"/>
                  <a:gd name="connsiteX6" fmla="*/ 66675 w 66674"/>
                  <a:gd name="connsiteY6" fmla="*/ 120015 h 173354"/>
                  <a:gd name="connsiteX7" fmla="*/ 46673 w 66674"/>
                  <a:gd name="connsiteY7" fmla="*/ 72390 h 173354"/>
                  <a:gd name="connsiteX8" fmla="*/ 46673 w 66674"/>
                  <a:gd name="connsiteY8" fmla="*/ 72390 h 173354"/>
                  <a:gd name="connsiteX9" fmla="*/ 46673 w 66674"/>
                  <a:gd name="connsiteY9" fmla="*/ 32385 h 173354"/>
                  <a:gd name="connsiteX10" fmla="*/ 46673 w 66674"/>
                  <a:gd name="connsiteY10" fmla="*/ 5715 h 173354"/>
                  <a:gd name="connsiteX11" fmla="*/ 20002 w 66674"/>
                  <a:gd name="connsiteY11" fmla="*/ 5715 h 173354"/>
                  <a:gd name="connsiteX12" fmla="*/ 20002 w 66674"/>
                  <a:gd name="connsiteY12" fmla="*/ 100965 h 173354"/>
                  <a:gd name="connsiteX13" fmla="*/ 20002 w 66674"/>
                  <a:gd name="connsiteY13" fmla="*/ 100965 h 1733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66674" h="173354">
                    <a:moveTo>
                      <a:pt x="20002" y="100965"/>
                    </a:moveTo>
                    <a:cubicBezTo>
                      <a:pt x="25717" y="106680"/>
                      <a:pt x="28575" y="113348"/>
                      <a:pt x="28575" y="120967"/>
                    </a:cubicBezTo>
                    <a:cubicBezTo>
                      <a:pt x="28575" y="128588"/>
                      <a:pt x="25717" y="136208"/>
                      <a:pt x="20002" y="140970"/>
                    </a:cubicBezTo>
                    <a:cubicBezTo>
                      <a:pt x="12383" y="148590"/>
                      <a:pt x="12383" y="160020"/>
                      <a:pt x="20002" y="167640"/>
                    </a:cubicBezTo>
                    <a:cubicBezTo>
                      <a:pt x="23812" y="171450"/>
                      <a:pt x="28575" y="173355"/>
                      <a:pt x="33337" y="173355"/>
                    </a:cubicBezTo>
                    <a:cubicBezTo>
                      <a:pt x="38100" y="173355"/>
                      <a:pt x="42862" y="171450"/>
                      <a:pt x="46673" y="167640"/>
                    </a:cubicBezTo>
                    <a:cubicBezTo>
                      <a:pt x="59055" y="155258"/>
                      <a:pt x="66675" y="138113"/>
                      <a:pt x="66675" y="120015"/>
                    </a:cubicBezTo>
                    <a:cubicBezTo>
                      <a:pt x="66675" y="101917"/>
                      <a:pt x="60007" y="85725"/>
                      <a:pt x="46673" y="72390"/>
                    </a:cubicBezTo>
                    <a:lnTo>
                      <a:pt x="46673" y="72390"/>
                    </a:lnTo>
                    <a:cubicBezTo>
                      <a:pt x="35243" y="60960"/>
                      <a:pt x="35243" y="42863"/>
                      <a:pt x="46673" y="32385"/>
                    </a:cubicBezTo>
                    <a:cubicBezTo>
                      <a:pt x="54293" y="24765"/>
                      <a:pt x="54293" y="13335"/>
                      <a:pt x="46673" y="5715"/>
                    </a:cubicBezTo>
                    <a:cubicBezTo>
                      <a:pt x="39052" y="-1905"/>
                      <a:pt x="27623" y="-1905"/>
                      <a:pt x="20002" y="5715"/>
                    </a:cubicBezTo>
                    <a:cubicBezTo>
                      <a:pt x="-6667" y="33338"/>
                      <a:pt x="-6667" y="75248"/>
                      <a:pt x="20002" y="100965"/>
                    </a:cubicBezTo>
                    <a:cubicBezTo>
                      <a:pt x="20002" y="100965"/>
                      <a:pt x="20002" y="100965"/>
                      <a:pt x="20002" y="100965"/>
                    </a:cubicBezTo>
                    <a:close/>
                  </a:path>
                </a:pathLst>
              </a:custGeom>
              <a:solidFill>
                <a:srgbClr val="196F3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+mj-lt"/>
                  <a:cs typeface="+mj-lt"/>
                </a:endParaRPr>
              </a:p>
            </p:txBody>
          </p:sp>
          <p:grpSp>
            <p:nvGrpSpPr>
              <p:cNvPr id="78" name="Group 77"/>
              <p:cNvGrpSpPr/>
              <p:nvPr/>
            </p:nvGrpSpPr>
            <p:grpSpPr>
              <a:xfrm>
                <a:off x="4592439" y="1865785"/>
                <a:ext cx="398125" cy="398125"/>
                <a:chOff x="4512046" y="2367396"/>
                <a:chExt cx="398125" cy="398125"/>
              </a:xfrm>
            </p:grpSpPr>
            <p:sp>
              <p:nvSpPr>
                <p:cNvPr id="79" name="Rectangle 78"/>
                <p:cNvSpPr/>
                <p:nvPr/>
              </p:nvSpPr>
              <p:spPr>
                <a:xfrm>
                  <a:off x="4674394" y="2405694"/>
                  <a:ext cx="66676" cy="68425"/>
                </a:xfrm>
                <a:prstGeom prst="rect">
                  <a:avLst/>
                </a:prstGeom>
                <a:solidFill>
                  <a:schemeClr val="tx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+mj-lt"/>
                    <a:cs typeface="+mj-lt"/>
                  </a:endParaRPr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4598195" y="2455192"/>
                  <a:ext cx="226288" cy="276101"/>
                </a:xfrm>
                <a:prstGeom prst="rect">
                  <a:avLst/>
                </a:prstGeom>
                <a:solidFill>
                  <a:schemeClr val="tx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+mj-lt"/>
                    <a:cs typeface="+mj-lt"/>
                  </a:endParaRPr>
                </a:p>
              </p:txBody>
            </p:sp>
            <p:pic>
              <p:nvPicPr>
                <p:cNvPr id="81" name="Graphic 80" descr="Garbage with solid fill"/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12046" y="2367396"/>
                  <a:ext cx="398125" cy="39812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82" name="Group 81"/>
            <p:cNvGrpSpPr/>
            <p:nvPr/>
          </p:nvGrpSpPr>
          <p:grpSpPr>
            <a:xfrm>
              <a:off x="7786215" y="1768674"/>
              <a:ext cx="659438" cy="659438"/>
              <a:chOff x="3895402" y="1353239"/>
              <a:chExt cx="914400" cy="914400"/>
            </a:xfrm>
          </p:grpSpPr>
          <p:pic>
            <p:nvPicPr>
              <p:cNvPr id="83" name="Graphic 82" descr="Table with solid fill"/>
              <p:cNvPicPr>
                <a:picLocks noChangeAspect="1"/>
              </p:cNvPicPr>
              <p:nvPr/>
            </p:nvPicPr>
            <p:blipFill>
              <a:blip r:embed="rId1">
                <a:extLst>
                  <a:ext uri="{96DAC541-7B7A-43D3-8B79-37D633B846F1}">
                    <asvg:svgBlip xmlns:asvg="http://schemas.microsoft.com/office/drawing/2016/SVG/main" r:embed="rId2"/>
                  </a:ext>
                </a:extLst>
              </a:blip>
              <a:stretch>
                <a:fillRect/>
              </a:stretch>
            </p:blipFill>
            <p:spPr>
              <a:xfrm>
                <a:off x="3895402" y="1353239"/>
                <a:ext cx="914400" cy="914400"/>
              </a:xfrm>
              <a:prstGeom prst="rect">
                <a:avLst/>
              </a:prstGeom>
            </p:spPr>
          </p:pic>
          <p:sp>
            <p:nvSpPr>
              <p:cNvPr id="84" name="Freeform: Shape 83"/>
              <p:cNvSpPr/>
              <p:nvPr/>
            </p:nvSpPr>
            <p:spPr>
              <a:xfrm>
                <a:off x="3976474" y="1401394"/>
                <a:ext cx="201091" cy="238125"/>
              </a:xfrm>
              <a:custGeom>
                <a:avLst/>
                <a:gdLst>
                  <a:gd name="connsiteX0" fmla="*/ 100546 w 201091"/>
                  <a:gd name="connsiteY0" fmla="*/ 0 h 238125"/>
                  <a:gd name="connsiteX1" fmla="*/ 100546 w 201091"/>
                  <a:gd name="connsiteY1" fmla="*/ 0 h 238125"/>
                  <a:gd name="connsiteX2" fmla="*/ 201092 w 201091"/>
                  <a:gd name="connsiteY2" fmla="*/ 119063 h 238125"/>
                  <a:gd name="connsiteX3" fmla="*/ 201092 w 201091"/>
                  <a:gd name="connsiteY3" fmla="*/ 119063 h 238125"/>
                  <a:gd name="connsiteX4" fmla="*/ 100546 w 201091"/>
                  <a:gd name="connsiteY4" fmla="*/ 238125 h 238125"/>
                  <a:gd name="connsiteX5" fmla="*/ 100546 w 201091"/>
                  <a:gd name="connsiteY5" fmla="*/ 238125 h 238125"/>
                  <a:gd name="connsiteX6" fmla="*/ 0 w 201091"/>
                  <a:gd name="connsiteY6" fmla="*/ 119063 h 238125"/>
                  <a:gd name="connsiteX7" fmla="*/ 0 w 201091"/>
                  <a:gd name="connsiteY7" fmla="*/ 119063 h 238125"/>
                  <a:gd name="connsiteX8" fmla="*/ 100546 w 201091"/>
                  <a:gd name="connsiteY8" fmla="*/ 0 h 238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01091" h="238125">
                    <a:moveTo>
                      <a:pt x="100546" y="0"/>
                    </a:moveTo>
                    <a:lnTo>
                      <a:pt x="100546" y="0"/>
                    </a:lnTo>
                    <a:cubicBezTo>
                      <a:pt x="115388" y="52296"/>
                      <a:pt x="152019" y="95674"/>
                      <a:pt x="201092" y="119063"/>
                    </a:cubicBezTo>
                    <a:lnTo>
                      <a:pt x="201092" y="119063"/>
                    </a:lnTo>
                    <a:cubicBezTo>
                      <a:pt x="152019" y="142451"/>
                      <a:pt x="115388" y="185829"/>
                      <a:pt x="100546" y="238125"/>
                    </a:cubicBezTo>
                    <a:lnTo>
                      <a:pt x="100546" y="238125"/>
                    </a:lnTo>
                    <a:cubicBezTo>
                      <a:pt x="85697" y="185833"/>
                      <a:pt x="49068" y="142457"/>
                      <a:pt x="0" y="119063"/>
                    </a:cubicBezTo>
                    <a:lnTo>
                      <a:pt x="0" y="119063"/>
                    </a:lnTo>
                    <a:cubicBezTo>
                      <a:pt x="49068" y="95668"/>
                      <a:pt x="85697" y="52292"/>
                      <a:pt x="10054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+mj-lt"/>
                  <a:cs typeface="+mj-lt"/>
                </a:endParaRPr>
              </a:p>
            </p:txBody>
          </p:sp>
          <p:sp>
            <p:nvSpPr>
              <p:cNvPr id="85" name="Freeform: Shape 84"/>
              <p:cNvSpPr/>
              <p:nvPr/>
            </p:nvSpPr>
            <p:spPr>
              <a:xfrm>
                <a:off x="4102186" y="1715059"/>
                <a:ext cx="115590" cy="136878"/>
              </a:xfrm>
              <a:custGeom>
                <a:avLst/>
                <a:gdLst>
                  <a:gd name="connsiteX0" fmla="*/ 100546 w 201091"/>
                  <a:gd name="connsiteY0" fmla="*/ 0 h 238125"/>
                  <a:gd name="connsiteX1" fmla="*/ 100546 w 201091"/>
                  <a:gd name="connsiteY1" fmla="*/ 0 h 238125"/>
                  <a:gd name="connsiteX2" fmla="*/ 201092 w 201091"/>
                  <a:gd name="connsiteY2" fmla="*/ 119063 h 238125"/>
                  <a:gd name="connsiteX3" fmla="*/ 201092 w 201091"/>
                  <a:gd name="connsiteY3" fmla="*/ 119063 h 238125"/>
                  <a:gd name="connsiteX4" fmla="*/ 100546 w 201091"/>
                  <a:gd name="connsiteY4" fmla="*/ 238125 h 238125"/>
                  <a:gd name="connsiteX5" fmla="*/ 100546 w 201091"/>
                  <a:gd name="connsiteY5" fmla="*/ 238125 h 238125"/>
                  <a:gd name="connsiteX6" fmla="*/ 0 w 201091"/>
                  <a:gd name="connsiteY6" fmla="*/ 119063 h 238125"/>
                  <a:gd name="connsiteX7" fmla="*/ 0 w 201091"/>
                  <a:gd name="connsiteY7" fmla="*/ 119063 h 238125"/>
                  <a:gd name="connsiteX8" fmla="*/ 100546 w 201091"/>
                  <a:gd name="connsiteY8" fmla="*/ 0 h 238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01091" h="238125">
                    <a:moveTo>
                      <a:pt x="100546" y="0"/>
                    </a:moveTo>
                    <a:lnTo>
                      <a:pt x="100546" y="0"/>
                    </a:lnTo>
                    <a:cubicBezTo>
                      <a:pt x="115388" y="52296"/>
                      <a:pt x="152019" y="95674"/>
                      <a:pt x="201092" y="119063"/>
                    </a:cubicBezTo>
                    <a:lnTo>
                      <a:pt x="201092" y="119063"/>
                    </a:lnTo>
                    <a:cubicBezTo>
                      <a:pt x="152019" y="142451"/>
                      <a:pt x="115388" y="185829"/>
                      <a:pt x="100546" y="238125"/>
                    </a:cubicBezTo>
                    <a:lnTo>
                      <a:pt x="100546" y="238125"/>
                    </a:lnTo>
                    <a:cubicBezTo>
                      <a:pt x="85697" y="185833"/>
                      <a:pt x="49068" y="142457"/>
                      <a:pt x="0" y="119063"/>
                    </a:cubicBezTo>
                    <a:lnTo>
                      <a:pt x="0" y="119063"/>
                    </a:lnTo>
                    <a:cubicBezTo>
                      <a:pt x="49068" y="95668"/>
                      <a:pt x="85697" y="52292"/>
                      <a:pt x="10054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+mj-lt"/>
                  <a:cs typeface="+mj-lt"/>
                </a:endParaRPr>
              </a:p>
            </p:txBody>
          </p:sp>
          <p:sp>
            <p:nvSpPr>
              <p:cNvPr id="86" name="Freeform: Shape 85"/>
              <p:cNvSpPr/>
              <p:nvPr/>
            </p:nvSpPr>
            <p:spPr>
              <a:xfrm>
                <a:off x="4348161" y="1590595"/>
                <a:ext cx="82630" cy="97848"/>
              </a:xfrm>
              <a:custGeom>
                <a:avLst/>
                <a:gdLst>
                  <a:gd name="connsiteX0" fmla="*/ 100546 w 201091"/>
                  <a:gd name="connsiteY0" fmla="*/ 0 h 238125"/>
                  <a:gd name="connsiteX1" fmla="*/ 100546 w 201091"/>
                  <a:gd name="connsiteY1" fmla="*/ 0 h 238125"/>
                  <a:gd name="connsiteX2" fmla="*/ 201092 w 201091"/>
                  <a:gd name="connsiteY2" fmla="*/ 119063 h 238125"/>
                  <a:gd name="connsiteX3" fmla="*/ 201092 w 201091"/>
                  <a:gd name="connsiteY3" fmla="*/ 119063 h 238125"/>
                  <a:gd name="connsiteX4" fmla="*/ 100546 w 201091"/>
                  <a:gd name="connsiteY4" fmla="*/ 238125 h 238125"/>
                  <a:gd name="connsiteX5" fmla="*/ 100546 w 201091"/>
                  <a:gd name="connsiteY5" fmla="*/ 238125 h 238125"/>
                  <a:gd name="connsiteX6" fmla="*/ 0 w 201091"/>
                  <a:gd name="connsiteY6" fmla="*/ 119063 h 238125"/>
                  <a:gd name="connsiteX7" fmla="*/ 0 w 201091"/>
                  <a:gd name="connsiteY7" fmla="*/ 119063 h 238125"/>
                  <a:gd name="connsiteX8" fmla="*/ 100546 w 201091"/>
                  <a:gd name="connsiteY8" fmla="*/ 0 h 238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01091" h="238125">
                    <a:moveTo>
                      <a:pt x="100546" y="0"/>
                    </a:moveTo>
                    <a:lnTo>
                      <a:pt x="100546" y="0"/>
                    </a:lnTo>
                    <a:cubicBezTo>
                      <a:pt x="115388" y="52296"/>
                      <a:pt x="152019" y="95674"/>
                      <a:pt x="201092" y="119063"/>
                    </a:cubicBezTo>
                    <a:lnTo>
                      <a:pt x="201092" y="119063"/>
                    </a:lnTo>
                    <a:cubicBezTo>
                      <a:pt x="152019" y="142451"/>
                      <a:pt x="115388" y="185829"/>
                      <a:pt x="100546" y="238125"/>
                    </a:cubicBezTo>
                    <a:lnTo>
                      <a:pt x="100546" y="238125"/>
                    </a:lnTo>
                    <a:cubicBezTo>
                      <a:pt x="85697" y="185833"/>
                      <a:pt x="49068" y="142457"/>
                      <a:pt x="0" y="119063"/>
                    </a:cubicBezTo>
                    <a:lnTo>
                      <a:pt x="0" y="119063"/>
                    </a:lnTo>
                    <a:cubicBezTo>
                      <a:pt x="49068" y="95668"/>
                      <a:pt x="85697" y="52292"/>
                      <a:pt x="10054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+mj-lt"/>
                  <a:cs typeface="+mj-lt"/>
                </a:endParaRPr>
              </a:p>
            </p:txBody>
          </p:sp>
        </p:grpSp>
        <p:grpSp>
          <p:nvGrpSpPr>
            <p:cNvPr id="2" name="Group 1"/>
            <p:cNvGrpSpPr/>
            <p:nvPr/>
          </p:nvGrpSpPr>
          <p:grpSpPr>
            <a:xfrm>
              <a:off x="5614584" y="1771200"/>
              <a:ext cx="1850565" cy="630494"/>
              <a:chOff x="4969937" y="1555337"/>
              <a:chExt cx="2255690" cy="768522"/>
            </a:xfrm>
          </p:grpSpPr>
          <p:sp>
            <p:nvSpPr>
              <p:cNvPr id="87" name="Rectangle 86"/>
              <p:cNvSpPr/>
              <p:nvPr/>
            </p:nvSpPr>
            <p:spPr>
              <a:xfrm>
                <a:off x="6525318" y="1606476"/>
                <a:ext cx="565812" cy="66920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+mj-lt"/>
                </a:endParaRPr>
              </a:p>
            </p:txBody>
          </p:sp>
          <p:sp>
            <p:nvSpPr>
              <p:cNvPr id="88" name="Rectangle 87"/>
              <p:cNvSpPr/>
              <p:nvPr/>
            </p:nvSpPr>
            <p:spPr>
              <a:xfrm>
                <a:off x="5832109" y="1606476"/>
                <a:ext cx="565812" cy="66920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+mj-lt"/>
                </a:endParaRPr>
              </a:p>
            </p:txBody>
          </p:sp>
          <p:sp>
            <p:nvSpPr>
              <p:cNvPr id="89" name="Rectangle 88"/>
              <p:cNvSpPr/>
              <p:nvPr/>
            </p:nvSpPr>
            <p:spPr>
              <a:xfrm>
                <a:off x="5116682" y="1606476"/>
                <a:ext cx="565812" cy="66920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+mj-lt"/>
                </a:endParaRPr>
              </a:p>
            </p:txBody>
          </p:sp>
          <p:sp>
            <p:nvSpPr>
              <p:cNvPr id="90" name="Rectangle: Rounded Corners 89"/>
              <p:cNvSpPr/>
              <p:nvPr/>
            </p:nvSpPr>
            <p:spPr>
              <a:xfrm>
                <a:off x="4969937" y="1555337"/>
                <a:ext cx="148859" cy="768522"/>
              </a:xfrm>
              <a:prstGeom prst="round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+mj-lt"/>
                </a:endParaRPr>
              </a:p>
            </p:txBody>
          </p:sp>
          <p:sp>
            <p:nvSpPr>
              <p:cNvPr id="91" name="Rectangle: Rounded Corners 90"/>
              <p:cNvSpPr/>
              <p:nvPr/>
            </p:nvSpPr>
            <p:spPr>
              <a:xfrm>
                <a:off x="5682494" y="1577364"/>
                <a:ext cx="148859" cy="724468"/>
              </a:xfrm>
              <a:prstGeom prst="round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+mj-lt"/>
                </a:endParaRPr>
              </a:p>
            </p:txBody>
          </p:sp>
          <p:pic>
            <p:nvPicPr>
              <p:cNvPr id="92" name="Graphic 91" descr="Soap with solid fill"/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5238760" y="1758377"/>
                <a:ext cx="326744" cy="326744"/>
              </a:xfrm>
              <a:prstGeom prst="rect">
                <a:avLst/>
              </a:prstGeom>
            </p:spPr>
          </p:pic>
          <p:sp>
            <p:nvSpPr>
              <p:cNvPr id="93" name="Rectangle: Rounded Corners 92"/>
              <p:cNvSpPr/>
              <p:nvPr/>
            </p:nvSpPr>
            <p:spPr>
              <a:xfrm>
                <a:off x="6383852" y="1577364"/>
                <a:ext cx="148859" cy="724468"/>
              </a:xfrm>
              <a:prstGeom prst="round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+mj-lt"/>
                </a:endParaRPr>
              </a:p>
            </p:txBody>
          </p:sp>
          <p:sp>
            <p:nvSpPr>
              <p:cNvPr id="94" name="Rectangle: Rounded Corners 93"/>
              <p:cNvSpPr/>
              <p:nvPr/>
            </p:nvSpPr>
            <p:spPr>
              <a:xfrm>
                <a:off x="7076768" y="1555337"/>
                <a:ext cx="148859" cy="768522"/>
              </a:xfrm>
              <a:prstGeom prst="round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+mj-lt"/>
                </a:endParaRPr>
              </a:p>
            </p:txBody>
          </p:sp>
          <p:grpSp>
            <p:nvGrpSpPr>
              <p:cNvPr id="95" name="Group 94"/>
              <p:cNvGrpSpPr/>
              <p:nvPr/>
            </p:nvGrpSpPr>
            <p:grpSpPr>
              <a:xfrm>
                <a:off x="6600827" y="1818601"/>
                <a:ext cx="396187" cy="184076"/>
                <a:chOff x="5348288" y="2154359"/>
                <a:chExt cx="1404706" cy="279372"/>
              </a:xfrm>
            </p:grpSpPr>
            <p:cxnSp>
              <p:nvCxnSpPr>
                <p:cNvPr id="96" name="Straight Connector 95"/>
                <p:cNvCxnSpPr/>
                <p:nvPr/>
              </p:nvCxnSpPr>
              <p:spPr>
                <a:xfrm>
                  <a:off x="6057585" y="2154359"/>
                  <a:ext cx="0" cy="278706"/>
                </a:xfrm>
                <a:prstGeom prst="line">
                  <a:avLst/>
                </a:prstGeom>
                <a:ln w="952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Straight Connector 96"/>
                <p:cNvCxnSpPr/>
                <p:nvPr/>
              </p:nvCxnSpPr>
              <p:spPr>
                <a:xfrm>
                  <a:off x="5348288" y="2433137"/>
                  <a:ext cx="1404706" cy="0"/>
                </a:xfrm>
                <a:prstGeom prst="line">
                  <a:avLst/>
                </a:prstGeom>
                <a:ln w="952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Straight Connector 97"/>
                <p:cNvCxnSpPr/>
                <p:nvPr/>
              </p:nvCxnSpPr>
              <p:spPr>
                <a:xfrm>
                  <a:off x="5850453" y="2243310"/>
                  <a:ext cx="0" cy="190421"/>
                </a:xfrm>
                <a:prstGeom prst="line">
                  <a:avLst/>
                </a:prstGeom>
                <a:ln w="952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Straight Connector 98"/>
                <p:cNvCxnSpPr/>
                <p:nvPr/>
              </p:nvCxnSpPr>
              <p:spPr>
                <a:xfrm>
                  <a:off x="6262408" y="2243310"/>
                  <a:ext cx="0" cy="190421"/>
                </a:xfrm>
                <a:prstGeom prst="line">
                  <a:avLst/>
                </a:prstGeom>
                <a:ln w="952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Straight Connector 99"/>
                <p:cNvCxnSpPr/>
                <p:nvPr/>
              </p:nvCxnSpPr>
              <p:spPr>
                <a:xfrm>
                  <a:off x="5648047" y="2339550"/>
                  <a:ext cx="0" cy="94181"/>
                </a:xfrm>
                <a:prstGeom prst="line">
                  <a:avLst/>
                </a:prstGeom>
                <a:ln w="952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Straight Connector 100"/>
                <p:cNvCxnSpPr/>
                <p:nvPr/>
              </p:nvCxnSpPr>
              <p:spPr>
                <a:xfrm>
                  <a:off x="6445765" y="2339550"/>
                  <a:ext cx="0" cy="94181"/>
                </a:xfrm>
                <a:prstGeom prst="line">
                  <a:avLst/>
                </a:prstGeom>
                <a:ln w="952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Straight Connector 101"/>
                <p:cNvCxnSpPr/>
                <p:nvPr/>
              </p:nvCxnSpPr>
              <p:spPr>
                <a:xfrm>
                  <a:off x="5450404" y="2400300"/>
                  <a:ext cx="0" cy="33431"/>
                </a:xfrm>
                <a:prstGeom prst="line">
                  <a:avLst/>
                </a:prstGeom>
                <a:ln w="952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Straight Connector 102"/>
                <p:cNvCxnSpPr/>
                <p:nvPr/>
              </p:nvCxnSpPr>
              <p:spPr>
                <a:xfrm>
                  <a:off x="6602928" y="2400300"/>
                  <a:ext cx="0" cy="33431"/>
                </a:xfrm>
                <a:prstGeom prst="line">
                  <a:avLst/>
                </a:prstGeom>
                <a:ln w="952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Straight Connector 103"/>
                <p:cNvCxnSpPr/>
                <p:nvPr/>
              </p:nvCxnSpPr>
              <p:spPr>
                <a:xfrm>
                  <a:off x="5958506" y="2186379"/>
                  <a:ext cx="0" cy="247352"/>
                </a:xfrm>
                <a:prstGeom prst="line">
                  <a:avLst/>
                </a:prstGeom>
                <a:ln w="952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Straight Connector 104"/>
                <p:cNvCxnSpPr/>
                <p:nvPr/>
              </p:nvCxnSpPr>
              <p:spPr>
                <a:xfrm>
                  <a:off x="6149680" y="2186379"/>
                  <a:ext cx="0" cy="247352"/>
                </a:xfrm>
                <a:prstGeom prst="line">
                  <a:avLst/>
                </a:prstGeom>
                <a:ln w="952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Straight Connector 105"/>
                <p:cNvCxnSpPr/>
                <p:nvPr/>
              </p:nvCxnSpPr>
              <p:spPr>
                <a:xfrm>
                  <a:off x="5750710" y="2310907"/>
                  <a:ext cx="0" cy="122824"/>
                </a:xfrm>
                <a:prstGeom prst="line">
                  <a:avLst/>
                </a:prstGeom>
                <a:ln w="952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Straight Connector 106"/>
                <p:cNvCxnSpPr/>
                <p:nvPr/>
              </p:nvCxnSpPr>
              <p:spPr>
                <a:xfrm>
                  <a:off x="6365787" y="2310907"/>
                  <a:ext cx="0" cy="122824"/>
                </a:xfrm>
                <a:prstGeom prst="line">
                  <a:avLst/>
                </a:prstGeom>
                <a:ln w="952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Straight Connector 107"/>
                <p:cNvCxnSpPr/>
                <p:nvPr/>
              </p:nvCxnSpPr>
              <p:spPr>
                <a:xfrm>
                  <a:off x="5557432" y="2383944"/>
                  <a:ext cx="0" cy="49787"/>
                </a:xfrm>
                <a:prstGeom prst="line">
                  <a:avLst/>
                </a:prstGeom>
                <a:ln w="952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Straight Connector 108"/>
                <p:cNvCxnSpPr/>
                <p:nvPr/>
              </p:nvCxnSpPr>
              <p:spPr>
                <a:xfrm>
                  <a:off x="6521830" y="2383944"/>
                  <a:ext cx="0" cy="49787"/>
                </a:xfrm>
                <a:prstGeom prst="line">
                  <a:avLst/>
                </a:prstGeom>
                <a:ln w="952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0" name="Group 109"/>
              <p:cNvGrpSpPr/>
              <p:nvPr/>
            </p:nvGrpSpPr>
            <p:grpSpPr>
              <a:xfrm>
                <a:off x="5920523" y="1816276"/>
                <a:ext cx="308771" cy="291873"/>
                <a:chOff x="3261730" y="1280884"/>
                <a:chExt cx="308771" cy="291873"/>
              </a:xfrm>
              <a:solidFill>
                <a:schemeClr val="bg1"/>
              </a:solidFill>
            </p:grpSpPr>
            <p:sp>
              <p:nvSpPr>
                <p:cNvPr id="111" name="Parallelogram 110"/>
                <p:cNvSpPr/>
                <p:nvPr/>
              </p:nvSpPr>
              <p:spPr>
                <a:xfrm rot="562947" flipH="1">
                  <a:off x="3261730" y="1285005"/>
                  <a:ext cx="145061" cy="100920"/>
                </a:xfrm>
                <a:prstGeom prst="parallelogram">
                  <a:avLst/>
                </a:prstGeom>
                <a:grpFill/>
                <a:ln w="127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+mj-lt"/>
                    <a:cs typeface="+mj-lt"/>
                  </a:endParaRPr>
                </a:p>
              </p:txBody>
            </p:sp>
            <p:sp>
              <p:nvSpPr>
                <p:cNvPr id="112" name="Hexagon 111"/>
                <p:cNvSpPr/>
                <p:nvPr/>
              </p:nvSpPr>
              <p:spPr>
                <a:xfrm rot="5400000">
                  <a:off x="3330896" y="1428281"/>
                  <a:ext cx="166700" cy="122252"/>
                </a:xfrm>
                <a:prstGeom prst="hexag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+mj-lt"/>
                    <a:cs typeface="+mj-lt"/>
                  </a:endParaRPr>
                </a:p>
              </p:txBody>
            </p:sp>
            <p:sp>
              <p:nvSpPr>
                <p:cNvPr id="113" name="Rectangle 112"/>
                <p:cNvSpPr/>
                <p:nvPr/>
              </p:nvSpPr>
              <p:spPr>
                <a:xfrm>
                  <a:off x="3285042" y="1374846"/>
                  <a:ext cx="37455" cy="130267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+mj-lt"/>
                    <a:cs typeface="+mj-lt"/>
                  </a:endParaRPr>
                </a:p>
              </p:txBody>
            </p:sp>
            <p:sp>
              <p:nvSpPr>
                <p:cNvPr id="114" name="Parallelogram 113"/>
                <p:cNvSpPr/>
                <p:nvPr/>
              </p:nvSpPr>
              <p:spPr>
                <a:xfrm rot="21037053">
                  <a:off x="3424197" y="1294079"/>
                  <a:ext cx="146304" cy="100584"/>
                </a:xfrm>
                <a:prstGeom prst="parallelogram">
                  <a:avLst/>
                </a:prstGeom>
                <a:grpFill/>
                <a:ln w="127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+mj-lt"/>
                    <a:cs typeface="+mj-lt"/>
                  </a:endParaRPr>
                </a:p>
              </p:txBody>
            </p:sp>
            <p:sp>
              <p:nvSpPr>
                <p:cNvPr id="115" name="Rectangle 114"/>
                <p:cNvSpPr/>
                <p:nvPr/>
              </p:nvSpPr>
              <p:spPr>
                <a:xfrm>
                  <a:off x="3504511" y="1374846"/>
                  <a:ext cx="37455" cy="130267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+mj-lt"/>
                    <a:cs typeface="+mj-lt"/>
                  </a:endParaRPr>
                </a:p>
              </p:txBody>
            </p:sp>
            <p:sp>
              <p:nvSpPr>
                <p:cNvPr id="116" name="Rectangle 115"/>
                <p:cNvSpPr/>
                <p:nvPr/>
              </p:nvSpPr>
              <p:spPr>
                <a:xfrm rot="18000000">
                  <a:off x="3313342" y="1466398"/>
                  <a:ext cx="37455" cy="82131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+mj-lt"/>
                    <a:cs typeface="+mj-lt"/>
                  </a:endParaRPr>
                </a:p>
              </p:txBody>
            </p:sp>
            <p:sp>
              <p:nvSpPr>
                <p:cNvPr id="117" name="Rectangle 116"/>
                <p:cNvSpPr/>
                <p:nvPr/>
              </p:nvSpPr>
              <p:spPr>
                <a:xfrm rot="3600000" flipH="1">
                  <a:off x="3478450" y="1466398"/>
                  <a:ext cx="37455" cy="82131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+mj-lt"/>
                    <a:cs typeface="+mj-lt"/>
                  </a:endParaRPr>
                </a:p>
              </p:txBody>
            </p:sp>
            <p:sp>
              <p:nvSpPr>
                <p:cNvPr id="118" name="Rectangle 117"/>
                <p:cNvSpPr/>
                <p:nvPr/>
              </p:nvSpPr>
              <p:spPr>
                <a:xfrm rot="5400000" flipH="1">
                  <a:off x="3382266" y="1341496"/>
                  <a:ext cx="60975" cy="255423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+mj-lt"/>
                    <a:cs typeface="+mj-lt"/>
                  </a:endParaRPr>
                </a:p>
              </p:txBody>
            </p:sp>
            <p:sp>
              <p:nvSpPr>
                <p:cNvPr id="119" name="Rectangle 118"/>
                <p:cNvSpPr/>
                <p:nvPr/>
              </p:nvSpPr>
              <p:spPr>
                <a:xfrm>
                  <a:off x="3383088" y="1345608"/>
                  <a:ext cx="61186" cy="135699"/>
                </a:xfrm>
                <a:prstGeom prst="rect">
                  <a:avLst/>
                </a:prstGeom>
                <a:grpFill/>
                <a:ln w="127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+mj-lt"/>
                    <a:cs typeface="+mj-lt"/>
                  </a:endParaRPr>
                </a:p>
              </p:txBody>
            </p:sp>
            <p:sp>
              <p:nvSpPr>
                <p:cNvPr id="120" name="Diamond 119"/>
                <p:cNvSpPr/>
                <p:nvPr/>
              </p:nvSpPr>
              <p:spPr>
                <a:xfrm>
                  <a:off x="3338763" y="1280884"/>
                  <a:ext cx="152031" cy="76983"/>
                </a:xfrm>
                <a:prstGeom prst="diamond">
                  <a:avLst/>
                </a:prstGeom>
                <a:grpFill/>
                <a:ln w="9525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+mj-lt"/>
                    <a:cs typeface="+mj-lt"/>
                  </a:endParaRPr>
                </a:p>
              </p:txBody>
            </p:sp>
            <p:cxnSp>
              <p:nvCxnSpPr>
                <p:cNvPr id="121" name="Straight Connector 120"/>
                <p:cNvCxnSpPr/>
                <p:nvPr/>
              </p:nvCxnSpPr>
              <p:spPr>
                <a:xfrm flipH="1">
                  <a:off x="3489797" y="1379608"/>
                  <a:ext cx="65716" cy="15429"/>
                </a:xfrm>
                <a:prstGeom prst="line">
                  <a:avLst/>
                </a:prstGeom>
                <a:grpFill/>
                <a:ln w="12700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Connector 121"/>
                <p:cNvCxnSpPr/>
                <p:nvPr/>
              </p:nvCxnSpPr>
              <p:spPr>
                <a:xfrm>
                  <a:off x="3273388" y="1374846"/>
                  <a:ext cx="65716" cy="15429"/>
                </a:xfrm>
                <a:prstGeom prst="line">
                  <a:avLst/>
                </a:prstGeom>
                <a:grpFill/>
                <a:ln w="12700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Connector 122"/>
                <p:cNvCxnSpPr/>
                <p:nvPr/>
              </p:nvCxnSpPr>
              <p:spPr>
                <a:xfrm>
                  <a:off x="3390566" y="1513605"/>
                  <a:ext cx="53707" cy="0"/>
                </a:xfrm>
                <a:prstGeom prst="line">
                  <a:avLst/>
                </a:prstGeom>
                <a:grpFill/>
                <a:ln w="12700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4" name="Diamond 123"/>
                <p:cNvSpPr/>
                <p:nvPr/>
              </p:nvSpPr>
              <p:spPr>
                <a:xfrm>
                  <a:off x="3386118" y="1305368"/>
                  <a:ext cx="57321" cy="28014"/>
                </a:xfrm>
                <a:prstGeom prst="diamond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+mj-lt"/>
                    <a:cs typeface="+mj-lt"/>
                  </a:endParaRPr>
                </a:p>
              </p:txBody>
            </p:sp>
            <p:cxnSp>
              <p:nvCxnSpPr>
                <p:cNvPr id="125" name="Straight Connector 124"/>
                <p:cNvCxnSpPr/>
                <p:nvPr/>
              </p:nvCxnSpPr>
              <p:spPr>
                <a:xfrm>
                  <a:off x="3306083" y="1358720"/>
                  <a:ext cx="49306" cy="10228"/>
                </a:xfrm>
                <a:prstGeom prst="line">
                  <a:avLst/>
                </a:prstGeom>
                <a:grpFill/>
                <a:ln w="12700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Straight Connector 125"/>
                <p:cNvCxnSpPr/>
                <p:nvPr/>
              </p:nvCxnSpPr>
              <p:spPr>
                <a:xfrm>
                  <a:off x="3306083" y="1339696"/>
                  <a:ext cx="49306" cy="10228"/>
                </a:xfrm>
                <a:prstGeom prst="line">
                  <a:avLst/>
                </a:prstGeom>
                <a:grpFill/>
                <a:ln w="12700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>
                <a:xfrm flipH="1">
                  <a:off x="3476177" y="1358720"/>
                  <a:ext cx="49306" cy="10228"/>
                </a:xfrm>
                <a:prstGeom prst="line">
                  <a:avLst/>
                </a:prstGeom>
                <a:grpFill/>
                <a:ln w="12700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>
                <a:xfrm flipH="1">
                  <a:off x="3476177" y="1339696"/>
                  <a:ext cx="49306" cy="10228"/>
                </a:xfrm>
                <a:prstGeom prst="line">
                  <a:avLst/>
                </a:prstGeom>
                <a:grpFill/>
                <a:ln w="12700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>
                <a:xfrm flipV="1">
                  <a:off x="3331488" y="1430836"/>
                  <a:ext cx="0" cy="113379"/>
                </a:xfrm>
                <a:prstGeom prst="line">
                  <a:avLst/>
                </a:prstGeom>
                <a:grpFill/>
                <a:ln w="12700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>
                <a:xfrm flipV="1">
                  <a:off x="3494788" y="1430836"/>
                  <a:ext cx="0" cy="118797"/>
                </a:xfrm>
                <a:prstGeom prst="line">
                  <a:avLst/>
                </a:prstGeom>
                <a:grpFill/>
                <a:ln w="12700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Straight Connector 130"/>
                <p:cNvCxnSpPr/>
                <p:nvPr/>
              </p:nvCxnSpPr>
              <p:spPr>
                <a:xfrm flipV="1">
                  <a:off x="3368419" y="1511255"/>
                  <a:ext cx="26486" cy="41943"/>
                </a:xfrm>
                <a:prstGeom prst="line">
                  <a:avLst/>
                </a:prstGeom>
                <a:grpFill/>
                <a:ln w="12700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" name="Straight Connector 131"/>
                <p:cNvCxnSpPr/>
                <p:nvPr/>
              </p:nvCxnSpPr>
              <p:spPr>
                <a:xfrm flipH="1" flipV="1">
                  <a:off x="3439796" y="1511255"/>
                  <a:ext cx="26486" cy="41943"/>
                </a:xfrm>
                <a:prstGeom prst="line">
                  <a:avLst/>
                </a:prstGeom>
                <a:grpFill/>
                <a:ln w="12700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63" name="Straight Arrow Connector 162"/>
            <p:cNvCxnSpPr/>
            <p:nvPr/>
          </p:nvCxnSpPr>
          <p:spPr>
            <a:xfrm>
              <a:off x="5292511" y="2086447"/>
              <a:ext cx="271261" cy="0"/>
            </a:xfrm>
            <a:prstGeom prst="straightConnector1">
              <a:avLst/>
            </a:prstGeom>
            <a:ln w="19050">
              <a:solidFill>
                <a:schemeClr val="tx2">
                  <a:lumMod val="75000"/>
                </a:schemeClr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Arrow Connector 163"/>
            <p:cNvCxnSpPr/>
            <p:nvPr/>
          </p:nvCxnSpPr>
          <p:spPr>
            <a:xfrm>
              <a:off x="7517042" y="2086447"/>
              <a:ext cx="271261" cy="0"/>
            </a:xfrm>
            <a:prstGeom prst="straightConnector1">
              <a:avLst/>
            </a:prstGeom>
            <a:ln w="19050">
              <a:solidFill>
                <a:schemeClr val="tx2">
                  <a:lumMod val="75000"/>
                </a:schemeClr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Google Shape;898;p88"/>
            <p:cNvSpPr txBox="1"/>
            <p:nvPr/>
          </p:nvSpPr>
          <p:spPr>
            <a:xfrm>
              <a:off x="4679343" y="2380252"/>
              <a:ext cx="577428" cy="1600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4" tIns="9144" rIns="9144" bIns="9144" anchor="t" anchorCtr="0">
              <a:spAutoFit/>
            </a:bodyPr>
            <a:lstStyle/>
            <a:p>
              <a:pPr marR="0" lvl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800" dirty="0">
                  <a:solidFill>
                    <a:schemeClr val="accent6"/>
                  </a:solidFill>
                  <a:latin typeface="+mj-lt"/>
                  <a:ea typeface="Montserrat"/>
                  <a:cs typeface="+mj-lt"/>
                  <a:sym typeface="Montserrat"/>
                </a:rPr>
                <a:t>Dirty Data</a:t>
              </a:r>
              <a:endParaRPr lang="en-US" sz="800" b="1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endParaRPr>
            </a:p>
          </p:txBody>
        </p:sp>
        <p:sp>
          <p:nvSpPr>
            <p:cNvPr id="170" name="Google Shape;898;p88"/>
            <p:cNvSpPr txBox="1"/>
            <p:nvPr/>
          </p:nvSpPr>
          <p:spPr>
            <a:xfrm>
              <a:off x="5619803" y="1643081"/>
              <a:ext cx="577428" cy="1600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4" tIns="9144" rIns="9144" bIns="9144" anchor="t" anchorCtr="0">
              <a:spAutoFit/>
            </a:bodyPr>
            <a:lstStyle/>
            <a:p>
              <a:pPr marR="0" lvl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800" dirty="0">
                  <a:solidFill>
                    <a:schemeClr val="accent6"/>
                  </a:solidFill>
                  <a:latin typeface="+mj-lt"/>
                  <a:ea typeface="Montserrat"/>
                  <a:cs typeface="+mj-lt"/>
                  <a:sym typeface="Montserrat"/>
                </a:rPr>
                <a:t>Clean</a:t>
              </a:r>
              <a:endParaRPr lang="en-US" sz="800" b="1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endParaRPr>
            </a:p>
          </p:txBody>
        </p:sp>
        <p:sp>
          <p:nvSpPr>
            <p:cNvPr id="171" name="Google Shape;898;p88"/>
            <p:cNvSpPr txBox="1"/>
            <p:nvPr/>
          </p:nvSpPr>
          <p:spPr>
            <a:xfrm>
              <a:off x="6229628" y="1643081"/>
              <a:ext cx="577428" cy="1600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4" tIns="9144" rIns="9144" bIns="9144" anchor="t" anchorCtr="0">
              <a:spAutoFit/>
            </a:bodyPr>
            <a:lstStyle/>
            <a:p>
              <a:pPr marR="0" lvl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800" dirty="0">
                  <a:solidFill>
                    <a:schemeClr val="accent6"/>
                  </a:solidFill>
                  <a:latin typeface="+mj-lt"/>
                  <a:ea typeface="Montserrat"/>
                  <a:cs typeface="+mj-lt"/>
                  <a:sym typeface="Montserrat"/>
                </a:rPr>
                <a:t>Transform</a:t>
              </a:r>
              <a:endParaRPr lang="en-US" sz="800" b="1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endParaRPr>
            </a:p>
          </p:txBody>
        </p:sp>
        <p:sp>
          <p:nvSpPr>
            <p:cNvPr id="172" name="Google Shape;898;p88"/>
            <p:cNvSpPr txBox="1"/>
            <p:nvPr/>
          </p:nvSpPr>
          <p:spPr>
            <a:xfrm>
              <a:off x="6863122" y="1643081"/>
              <a:ext cx="577428" cy="1600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4" tIns="9144" rIns="9144" bIns="9144" anchor="t" anchorCtr="0">
              <a:spAutoFit/>
            </a:bodyPr>
            <a:lstStyle/>
            <a:p>
              <a:pPr marR="0" lvl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800" dirty="0">
                  <a:solidFill>
                    <a:schemeClr val="accent6"/>
                  </a:solidFill>
                  <a:latin typeface="+mj-lt"/>
                  <a:ea typeface="Montserrat"/>
                  <a:cs typeface="+mj-lt"/>
                  <a:sym typeface="Montserrat"/>
                </a:rPr>
                <a:t>Normalize</a:t>
              </a:r>
              <a:endParaRPr lang="en-US" sz="8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endParaRPr>
            </a:p>
          </p:txBody>
        </p:sp>
        <p:sp>
          <p:nvSpPr>
            <p:cNvPr id="173" name="Google Shape;898;p88"/>
            <p:cNvSpPr txBox="1"/>
            <p:nvPr/>
          </p:nvSpPr>
          <p:spPr>
            <a:xfrm>
              <a:off x="7786215" y="2321672"/>
              <a:ext cx="682585" cy="1600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4" tIns="9144" rIns="9144" bIns="9144" anchor="t" anchorCtr="0">
              <a:spAutoFit/>
            </a:bodyPr>
            <a:lstStyle/>
            <a:p>
              <a:pPr marR="0" lvl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800" dirty="0">
                  <a:solidFill>
                    <a:schemeClr val="accent6"/>
                  </a:solidFill>
                  <a:latin typeface="+mj-lt"/>
                  <a:ea typeface="Montserrat"/>
                  <a:cs typeface="+mj-lt"/>
                  <a:sym typeface="Montserrat"/>
                </a:rPr>
                <a:t>Clean Data</a:t>
              </a:r>
              <a:endParaRPr lang="en-US" sz="8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endParaRPr>
            </a:p>
          </p:txBody>
        </p:sp>
      </p:grpSp>
      <p:pic>
        <p:nvPicPr>
          <p:cNvPr id="133" name="Graphic 132" descr="Binary with solid fill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935905" y="3509894"/>
            <a:ext cx="509308" cy="509308"/>
          </a:xfrm>
          <a:prstGeom prst="rect">
            <a:avLst/>
          </a:prstGeom>
        </p:spPr>
      </p:pic>
      <p:sp>
        <p:nvSpPr>
          <p:cNvPr id="134" name="Google Shape;898;p88"/>
          <p:cNvSpPr txBox="1"/>
          <p:nvPr/>
        </p:nvSpPr>
        <p:spPr>
          <a:xfrm>
            <a:off x="6389453" y="3604334"/>
            <a:ext cx="565812" cy="2662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“Cat”</a:t>
            </a:r>
            <a:endParaRPr lang="en-US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pic>
        <p:nvPicPr>
          <p:cNvPr id="135" name="Graphic 134" descr="Artificial Intelligence with solid fill"/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155275" y="3541643"/>
            <a:ext cx="470312" cy="470312"/>
          </a:xfrm>
          <a:prstGeom prst="rect">
            <a:avLst/>
          </a:prstGeom>
        </p:spPr>
      </p:pic>
      <p:grpSp>
        <p:nvGrpSpPr>
          <p:cNvPr id="136" name="Group 135"/>
          <p:cNvGrpSpPr/>
          <p:nvPr/>
        </p:nvGrpSpPr>
        <p:grpSpPr>
          <a:xfrm>
            <a:off x="4848001" y="3428576"/>
            <a:ext cx="1125618" cy="630494"/>
            <a:chOff x="2750032" y="2296313"/>
            <a:chExt cx="1372038" cy="768522"/>
          </a:xfrm>
        </p:grpSpPr>
        <p:sp>
          <p:nvSpPr>
            <p:cNvPr id="137" name="Rectangle 136"/>
            <p:cNvSpPr/>
            <p:nvPr/>
          </p:nvSpPr>
          <p:spPr>
            <a:xfrm>
              <a:off x="2878546" y="2338201"/>
              <a:ext cx="1094665" cy="66920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  <a:cs typeface="+mj-lt"/>
              </a:endParaRPr>
            </a:p>
          </p:txBody>
        </p:sp>
        <p:grpSp>
          <p:nvGrpSpPr>
            <p:cNvPr id="138" name="Group 137"/>
            <p:cNvGrpSpPr/>
            <p:nvPr/>
          </p:nvGrpSpPr>
          <p:grpSpPr>
            <a:xfrm>
              <a:off x="3272054" y="2548001"/>
              <a:ext cx="308771" cy="291873"/>
              <a:chOff x="3367299" y="2548001"/>
              <a:chExt cx="308771" cy="291873"/>
            </a:xfrm>
          </p:grpSpPr>
          <p:sp>
            <p:nvSpPr>
              <p:cNvPr id="141" name="Parallelogram 140"/>
              <p:cNvSpPr/>
              <p:nvPr/>
            </p:nvSpPr>
            <p:spPr>
              <a:xfrm rot="562947" flipH="1">
                <a:off x="3367299" y="2552122"/>
                <a:ext cx="145061" cy="100920"/>
              </a:xfrm>
              <a:prstGeom prst="parallelogram">
                <a:avLst/>
              </a:prstGeom>
              <a:solidFill>
                <a:schemeClr val="bg1"/>
              </a:solidFill>
              <a:ln w="127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+mj-lt"/>
                </a:endParaRPr>
              </a:p>
            </p:txBody>
          </p:sp>
          <p:sp>
            <p:nvSpPr>
              <p:cNvPr id="142" name="Hexagon 141"/>
              <p:cNvSpPr/>
              <p:nvPr/>
            </p:nvSpPr>
            <p:spPr>
              <a:xfrm rot="5400000">
                <a:off x="3436465" y="2695398"/>
                <a:ext cx="166700" cy="122252"/>
              </a:xfrm>
              <a:prstGeom prst="hexag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+mj-lt"/>
                </a:endParaRPr>
              </a:p>
            </p:txBody>
          </p:sp>
          <p:sp>
            <p:nvSpPr>
              <p:cNvPr id="143" name="Rectangle 142"/>
              <p:cNvSpPr/>
              <p:nvPr/>
            </p:nvSpPr>
            <p:spPr>
              <a:xfrm>
                <a:off x="3390611" y="2641963"/>
                <a:ext cx="37455" cy="13026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+mj-lt"/>
                </a:endParaRPr>
              </a:p>
            </p:txBody>
          </p:sp>
          <p:sp>
            <p:nvSpPr>
              <p:cNvPr id="144" name="Parallelogram 143"/>
              <p:cNvSpPr/>
              <p:nvPr/>
            </p:nvSpPr>
            <p:spPr>
              <a:xfrm rot="21037053">
                <a:off x="3529766" y="2561196"/>
                <a:ext cx="146304" cy="100584"/>
              </a:xfrm>
              <a:prstGeom prst="parallelogram">
                <a:avLst/>
              </a:prstGeom>
              <a:solidFill>
                <a:schemeClr val="bg1"/>
              </a:solidFill>
              <a:ln w="127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+mj-lt"/>
                </a:endParaRPr>
              </a:p>
            </p:txBody>
          </p:sp>
          <p:sp>
            <p:nvSpPr>
              <p:cNvPr id="145" name="Rectangle 144"/>
              <p:cNvSpPr/>
              <p:nvPr/>
            </p:nvSpPr>
            <p:spPr>
              <a:xfrm>
                <a:off x="3610080" y="2641963"/>
                <a:ext cx="37455" cy="13026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+mj-lt"/>
                </a:endParaRPr>
              </a:p>
            </p:txBody>
          </p:sp>
          <p:sp>
            <p:nvSpPr>
              <p:cNvPr id="146" name="Rectangle 145"/>
              <p:cNvSpPr/>
              <p:nvPr/>
            </p:nvSpPr>
            <p:spPr>
              <a:xfrm rot="18000000">
                <a:off x="3418911" y="2733515"/>
                <a:ext cx="37455" cy="8213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+mj-lt"/>
                </a:endParaRPr>
              </a:p>
            </p:txBody>
          </p:sp>
          <p:sp>
            <p:nvSpPr>
              <p:cNvPr id="147" name="Rectangle 146"/>
              <p:cNvSpPr/>
              <p:nvPr/>
            </p:nvSpPr>
            <p:spPr>
              <a:xfrm rot="3600000" flipH="1">
                <a:off x="3584019" y="2733515"/>
                <a:ext cx="37455" cy="8213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+mj-lt"/>
                </a:endParaRPr>
              </a:p>
            </p:txBody>
          </p:sp>
          <p:sp>
            <p:nvSpPr>
              <p:cNvPr id="148" name="Rectangle 147"/>
              <p:cNvSpPr/>
              <p:nvPr/>
            </p:nvSpPr>
            <p:spPr>
              <a:xfrm rot="5400000" flipH="1">
                <a:off x="3487835" y="2608613"/>
                <a:ext cx="60975" cy="25542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+mj-lt"/>
                </a:endParaRPr>
              </a:p>
            </p:txBody>
          </p:sp>
          <p:sp>
            <p:nvSpPr>
              <p:cNvPr id="149" name="Rectangle 148"/>
              <p:cNvSpPr/>
              <p:nvPr/>
            </p:nvSpPr>
            <p:spPr>
              <a:xfrm>
                <a:off x="3488657" y="2612725"/>
                <a:ext cx="61186" cy="135699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+mj-lt"/>
                </a:endParaRPr>
              </a:p>
            </p:txBody>
          </p:sp>
          <p:sp>
            <p:nvSpPr>
              <p:cNvPr id="150" name="Diamond 149"/>
              <p:cNvSpPr/>
              <p:nvPr/>
            </p:nvSpPr>
            <p:spPr>
              <a:xfrm>
                <a:off x="3444332" y="2548001"/>
                <a:ext cx="152031" cy="76983"/>
              </a:xfrm>
              <a:prstGeom prst="diamond">
                <a:avLst/>
              </a:prstGeom>
              <a:solidFill>
                <a:schemeClr val="bg1"/>
              </a:solidFill>
              <a:ln w="952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+mj-lt"/>
                </a:endParaRPr>
              </a:p>
            </p:txBody>
          </p:sp>
          <p:cxnSp>
            <p:nvCxnSpPr>
              <p:cNvPr id="151" name="Straight Connector 150"/>
              <p:cNvCxnSpPr/>
              <p:nvPr/>
            </p:nvCxnSpPr>
            <p:spPr>
              <a:xfrm flipH="1">
                <a:off x="3595366" y="2646725"/>
                <a:ext cx="65716" cy="15429"/>
              </a:xfrm>
              <a:prstGeom prst="line">
                <a:avLst/>
              </a:prstGeom>
              <a:solidFill>
                <a:schemeClr val="bg1"/>
              </a:solidFill>
              <a:ln w="127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/>
              <p:cNvCxnSpPr/>
              <p:nvPr/>
            </p:nvCxnSpPr>
            <p:spPr>
              <a:xfrm>
                <a:off x="3378957" y="2641963"/>
                <a:ext cx="65716" cy="15429"/>
              </a:xfrm>
              <a:prstGeom prst="line">
                <a:avLst/>
              </a:prstGeom>
              <a:solidFill>
                <a:schemeClr val="bg1"/>
              </a:solidFill>
              <a:ln w="127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/>
              <p:cNvCxnSpPr/>
              <p:nvPr/>
            </p:nvCxnSpPr>
            <p:spPr>
              <a:xfrm>
                <a:off x="3496135" y="2780722"/>
                <a:ext cx="53707" cy="0"/>
              </a:xfrm>
              <a:prstGeom prst="line">
                <a:avLst/>
              </a:prstGeom>
              <a:solidFill>
                <a:schemeClr val="bg1"/>
              </a:solidFill>
              <a:ln w="127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4" name="Diamond 153"/>
              <p:cNvSpPr/>
              <p:nvPr/>
            </p:nvSpPr>
            <p:spPr>
              <a:xfrm>
                <a:off x="3491687" y="2572485"/>
                <a:ext cx="57321" cy="28014"/>
              </a:xfrm>
              <a:prstGeom prst="diamond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+mj-lt"/>
                </a:endParaRPr>
              </a:p>
            </p:txBody>
          </p:sp>
          <p:cxnSp>
            <p:nvCxnSpPr>
              <p:cNvPr id="155" name="Straight Connector 154"/>
              <p:cNvCxnSpPr/>
              <p:nvPr/>
            </p:nvCxnSpPr>
            <p:spPr>
              <a:xfrm>
                <a:off x="3411652" y="2625837"/>
                <a:ext cx="49306" cy="10228"/>
              </a:xfrm>
              <a:prstGeom prst="line">
                <a:avLst/>
              </a:prstGeom>
              <a:solidFill>
                <a:schemeClr val="bg1"/>
              </a:solidFill>
              <a:ln w="127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/>
              <p:nvPr/>
            </p:nvCxnSpPr>
            <p:spPr>
              <a:xfrm>
                <a:off x="3411652" y="2606813"/>
                <a:ext cx="49306" cy="10228"/>
              </a:xfrm>
              <a:prstGeom prst="line">
                <a:avLst/>
              </a:prstGeom>
              <a:solidFill>
                <a:schemeClr val="bg1"/>
              </a:solidFill>
              <a:ln w="127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/>
              <p:cNvCxnSpPr/>
              <p:nvPr/>
            </p:nvCxnSpPr>
            <p:spPr>
              <a:xfrm flipH="1">
                <a:off x="3581746" y="2625837"/>
                <a:ext cx="49306" cy="10228"/>
              </a:xfrm>
              <a:prstGeom prst="line">
                <a:avLst/>
              </a:prstGeom>
              <a:solidFill>
                <a:schemeClr val="bg1"/>
              </a:solidFill>
              <a:ln w="127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/>
              <p:cNvCxnSpPr/>
              <p:nvPr/>
            </p:nvCxnSpPr>
            <p:spPr>
              <a:xfrm flipH="1">
                <a:off x="3581746" y="2606813"/>
                <a:ext cx="49306" cy="10228"/>
              </a:xfrm>
              <a:prstGeom prst="line">
                <a:avLst/>
              </a:prstGeom>
              <a:solidFill>
                <a:schemeClr val="bg1"/>
              </a:solidFill>
              <a:ln w="127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/>
              <p:cNvCxnSpPr/>
              <p:nvPr/>
            </p:nvCxnSpPr>
            <p:spPr>
              <a:xfrm flipV="1">
                <a:off x="3437057" y="2697953"/>
                <a:ext cx="0" cy="113379"/>
              </a:xfrm>
              <a:prstGeom prst="line">
                <a:avLst/>
              </a:prstGeom>
              <a:solidFill>
                <a:schemeClr val="bg1"/>
              </a:solidFill>
              <a:ln w="127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/>
              <p:cNvCxnSpPr/>
              <p:nvPr/>
            </p:nvCxnSpPr>
            <p:spPr>
              <a:xfrm flipV="1">
                <a:off x="3600357" y="2697953"/>
                <a:ext cx="0" cy="118797"/>
              </a:xfrm>
              <a:prstGeom prst="line">
                <a:avLst/>
              </a:prstGeom>
              <a:solidFill>
                <a:schemeClr val="bg1"/>
              </a:solidFill>
              <a:ln w="127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/>
              <p:cNvCxnSpPr/>
              <p:nvPr/>
            </p:nvCxnSpPr>
            <p:spPr>
              <a:xfrm flipV="1">
                <a:off x="3473988" y="2778372"/>
                <a:ext cx="26486" cy="41943"/>
              </a:xfrm>
              <a:prstGeom prst="line">
                <a:avLst/>
              </a:prstGeom>
              <a:solidFill>
                <a:schemeClr val="bg1"/>
              </a:solidFill>
              <a:ln w="127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/>
              <p:cNvCxnSpPr/>
              <p:nvPr/>
            </p:nvCxnSpPr>
            <p:spPr>
              <a:xfrm flipH="1" flipV="1">
                <a:off x="3545365" y="2778372"/>
                <a:ext cx="26486" cy="41943"/>
              </a:xfrm>
              <a:prstGeom prst="line">
                <a:avLst/>
              </a:prstGeom>
              <a:solidFill>
                <a:schemeClr val="bg1"/>
              </a:solidFill>
              <a:ln w="127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9" name="Rectangle: Rounded Corners 138"/>
            <p:cNvSpPr/>
            <p:nvPr/>
          </p:nvSpPr>
          <p:spPr>
            <a:xfrm>
              <a:off x="2750032" y="2296313"/>
              <a:ext cx="148859" cy="768522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  <a:cs typeface="+mj-lt"/>
              </a:endParaRPr>
            </a:p>
          </p:txBody>
        </p:sp>
        <p:sp>
          <p:nvSpPr>
            <p:cNvPr id="140" name="Rectangle: Rounded Corners 139"/>
            <p:cNvSpPr/>
            <p:nvPr/>
          </p:nvSpPr>
          <p:spPr>
            <a:xfrm>
              <a:off x="3973211" y="2296313"/>
              <a:ext cx="148859" cy="768522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  <a:cs typeface="+mj-lt"/>
              </a:endParaRPr>
            </a:p>
          </p:txBody>
        </p:sp>
      </p:grpSp>
      <p:cxnSp>
        <p:nvCxnSpPr>
          <p:cNvPr id="165" name="Straight Arrow Connector 164"/>
          <p:cNvCxnSpPr/>
          <p:nvPr/>
        </p:nvCxnSpPr>
        <p:spPr>
          <a:xfrm>
            <a:off x="6022410" y="3724804"/>
            <a:ext cx="271261" cy="0"/>
          </a:xfrm>
          <a:prstGeom prst="straightConnector1">
            <a:avLst/>
          </a:prstGeom>
          <a:ln w="19050">
            <a:solidFill>
              <a:schemeClr val="tx2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/>
          <p:cNvCxnSpPr/>
          <p:nvPr/>
        </p:nvCxnSpPr>
        <p:spPr>
          <a:xfrm>
            <a:off x="4479788" y="3724804"/>
            <a:ext cx="271261" cy="0"/>
          </a:xfrm>
          <a:prstGeom prst="straightConnector1">
            <a:avLst/>
          </a:prstGeom>
          <a:ln w="19050">
            <a:solidFill>
              <a:schemeClr val="tx2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/>
          <p:cNvCxnSpPr/>
          <p:nvPr/>
        </p:nvCxnSpPr>
        <p:spPr>
          <a:xfrm>
            <a:off x="3610665" y="3724804"/>
            <a:ext cx="271261" cy="0"/>
          </a:xfrm>
          <a:prstGeom prst="straightConnector1">
            <a:avLst/>
          </a:prstGeom>
          <a:ln w="19050">
            <a:solidFill>
              <a:schemeClr val="tx2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Google Shape;898;p88"/>
          <p:cNvSpPr txBox="1"/>
          <p:nvPr/>
        </p:nvSpPr>
        <p:spPr>
          <a:xfrm>
            <a:off x="6380543" y="4032770"/>
            <a:ext cx="809925" cy="160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Clean Output</a:t>
            </a:r>
            <a:endParaRPr lang="en-US" sz="8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sp>
        <p:nvSpPr>
          <p:cNvPr id="175" name="Google Shape;898;p88"/>
          <p:cNvSpPr txBox="1"/>
          <p:nvPr/>
        </p:nvSpPr>
        <p:spPr>
          <a:xfrm>
            <a:off x="3805493" y="4032770"/>
            <a:ext cx="809925" cy="160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Raw Output</a:t>
            </a:r>
            <a:endParaRPr lang="en-US" sz="8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sp>
        <p:nvSpPr>
          <p:cNvPr id="176" name="Google Shape;898;p88"/>
          <p:cNvSpPr txBox="1"/>
          <p:nvPr/>
        </p:nvSpPr>
        <p:spPr>
          <a:xfrm>
            <a:off x="5082118" y="3287343"/>
            <a:ext cx="577428" cy="160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Transform</a:t>
            </a:r>
            <a:endParaRPr lang="en-US" sz="800" b="1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sp>
        <p:nvSpPr>
          <p:cNvPr id="177" name="Google Shape;898;p88"/>
          <p:cNvSpPr txBox="1"/>
          <p:nvPr/>
        </p:nvSpPr>
        <p:spPr>
          <a:xfrm>
            <a:off x="607189" y="882664"/>
            <a:ext cx="5121528" cy="195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Models require very specific data, in a very specific way.</a:t>
            </a:r>
            <a:endParaRPr lang="en-US" sz="10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</p:spTree>
  </p:cSld>
  <p:clrMapOvr>
    <a:masterClrMapping/>
  </p:clrMapOvr>
  <p:transition spd="med">
    <p:fade/>
  </p:transition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93100" y="420575"/>
            <a:ext cx="8181300" cy="502800"/>
          </a:xfrm>
        </p:spPr>
        <p:txBody>
          <a:bodyPr/>
          <a:lstStyle/>
          <a:p>
            <a:r>
              <a:rPr lang="en-US" dirty="0"/>
              <a:t>Feedback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7331103" y="141172"/>
            <a:ext cx="914400" cy="914400"/>
            <a:chOff x="7331103" y="141172"/>
            <a:chExt cx="914400" cy="914400"/>
          </a:xfrm>
        </p:grpSpPr>
        <p:grpSp>
          <p:nvGrpSpPr>
            <p:cNvPr id="28" name="Group 27"/>
            <p:cNvGrpSpPr/>
            <p:nvPr/>
          </p:nvGrpSpPr>
          <p:grpSpPr>
            <a:xfrm>
              <a:off x="7331103" y="141172"/>
              <a:ext cx="914400" cy="914400"/>
              <a:chOff x="2941984" y="2188023"/>
              <a:chExt cx="1695840" cy="1816343"/>
            </a:xfrm>
          </p:grpSpPr>
          <p:grpSp>
            <p:nvGrpSpPr>
              <p:cNvPr id="29" name="Group 28"/>
              <p:cNvGrpSpPr/>
              <p:nvPr/>
            </p:nvGrpSpPr>
            <p:grpSpPr>
              <a:xfrm>
                <a:off x="3744185" y="3138427"/>
                <a:ext cx="58419" cy="768220"/>
                <a:chOff x="1190898" y="3138427"/>
                <a:chExt cx="58419" cy="768220"/>
              </a:xfrm>
            </p:grpSpPr>
            <p:cxnSp>
              <p:nvCxnSpPr>
                <p:cNvPr id="44" name="Connector: Curved 43"/>
                <p:cNvCxnSpPr>
                  <a:stCxn id="34" idx="1"/>
                  <a:endCxn id="35" idx="1"/>
                </p:cNvCxnSpPr>
                <p:nvPr/>
              </p:nvCxnSpPr>
              <p:spPr>
                <a:xfrm rot="10800000">
                  <a:off x="1190898" y="3138427"/>
                  <a:ext cx="12700" cy="768220"/>
                </a:xfrm>
                <a:prstGeom prst="curvedConnector3">
                  <a:avLst>
                    <a:gd name="adj1" fmla="val 2950000"/>
                  </a:avLst>
                </a:prstGeom>
                <a:ln w="19050">
                  <a:solidFill>
                    <a:schemeClr val="accent5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Connector: Curved 44"/>
                <p:cNvCxnSpPr>
                  <a:stCxn id="35" idx="3"/>
                  <a:endCxn id="34" idx="3"/>
                </p:cNvCxnSpPr>
                <p:nvPr/>
              </p:nvCxnSpPr>
              <p:spPr>
                <a:xfrm>
                  <a:off x="1236617" y="3138427"/>
                  <a:ext cx="12700" cy="768220"/>
                </a:xfrm>
                <a:prstGeom prst="curvedConnector3">
                  <a:avLst>
                    <a:gd name="adj1" fmla="val 3000000"/>
                  </a:avLst>
                </a:prstGeom>
                <a:ln w="19050">
                  <a:solidFill>
                    <a:schemeClr val="accent5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0" name="Group 29"/>
              <p:cNvGrpSpPr/>
              <p:nvPr/>
            </p:nvGrpSpPr>
            <p:grpSpPr>
              <a:xfrm>
                <a:off x="3744185" y="2188023"/>
                <a:ext cx="58419" cy="1816343"/>
                <a:chOff x="7482841" y="2111311"/>
                <a:chExt cx="58419" cy="1816343"/>
              </a:xfrm>
            </p:grpSpPr>
            <p:cxnSp>
              <p:nvCxnSpPr>
                <p:cNvPr id="40" name="Connector: Curved 39"/>
                <p:cNvCxnSpPr>
                  <a:stCxn id="42" idx="1"/>
                  <a:endCxn id="43" idx="1"/>
                </p:cNvCxnSpPr>
                <p:nvPr/>
              </p:nvCxnSpPr>
              <p:spPr>
                <a:xfrm rot="10800000">
                  <a:off x="7482841" y="2209031"/>
                  <a:ext cx="12700" cy="1620905"/>
                </a:xfrm>
                <a:prstGeom prst="curvedConnector3">
                  <a:avLst>
                    <a:gd name="adj1" fmla="val 5850000"/>
                  </a:avLst>
                </a:prstGeom>
                <a:ln w="19050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nector: Curved 40"/>
                <p:cNvCxnSpPr>
                  <a:stCxn id="43" idx="3"/>
                  <a:endCxn id="42" idx="3"/>
                </p:cNvCxnSpPr>
                <p:nvPr/>
              </p:nvCxnSpPr>
              <p:spPr>
                <a:xfrm>
                  <a:off x="7528560" y="2209030"/>
                  <a:ext cx="12700" cy="1620905"/>
                </a:xfrm>
                <a:prstGeom prst="curvedConnector3">
                  <a:avLst>
                    <a:gd name="adj1" fmla="val 6300000"/>
                  </a:avLst>
                </a:prstGeom>
                <a:ln w="19050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2" name="Google Shape;898;p88"/>
                <p:cNvSpPr txBox="1"/>
                <p:nvPr/>
              </p:nvSpPr>
              <p:spPr>
                <a:xfrm>
                  <a:off x="7482841" y="3732216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  <p:sp>
              <p:nvSpPr>
                <p:cNvPr id="43" name="Google Shape;898;p88"/>
                <p:cNvSpPr txBox="1"/>
                <p:nvPr/>
              </p:nvSpPr>
              <p:spPr>
                <a:xfrm>
                  <a:off x="7482841" y="2111311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</p:grpSp>
          <p:sp>
            <p:nvSpPr>
              <p:cNvPr id="31" name="Oval 30"/>
              <p:cNvSpPr/>
              <p:nvPr/>
            </p:nvSpPr>
            <p:spPr>
              <a:xfrm>
                <a:off x="2941984" y="2188023"/>
                <a:ext cx="1695840" cy="1807446"/>
              </a:xfrm>
              <a:prstGeom prst="ellipse">
                <a:avLst/>
              </a:prstGeom>
              <a:solidFill>
                <a:schemeClr val="bg1">
                  <a:alpha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+mj-lt"/>
                </a:endParaRPr>
              </a:p>
            </p:txBody>
          </p:sp>
          <p:grpSp>
            <p:nvGrpSpPr>
              <p:cNvPr id="32" name="Group 31"/>
              <p:cNvGrpSpPr/>
              <p:nvPr/>
            </p:nvGrpSpPr>
            <p:grpSpPr>
              <a:xfrm>
                <a:off x="3744185" y="2692608"/>
                <a:ext cx="58419" cy="1311758"/>
                <a:chOff x="5889186" y="1248788"/>
                <a:chExt cx="58419" cy="1311758"/>
              </a:xfrm>
            </p:grpSpPr>
            <p:cxnSp>
              <p:nvCxnSpPr>
                <p:cNvPr id="36" name="Connector: Curved 35"/>
                <p:cNvCxnSpPr>
                  <a:stCxn id="38" idx="1"/>
                  <a:endCxn id="39" idx="1"/>
                </p:cNvCxnSpPr>
                <p:nvPr/>
              </p:nvCxnSpPr>
              <p:spPr>
                <a:xfrm rot="10800000">
                  <a:off x="5889186" y="1346507"/>
                  <a:ext cx="12700" cy="1116320"/>
                </a:xfrm>
                <a:prstGeom prst="curvedConnector3">
                  <a:avLst>
                    <a:gd name="adj1" fmla="val 4300000"/>
                  </a:avLst>
                </a:prstGeom>
                <a:ln w="19050">
                  <a:solidFill>
                    <a:schemeClr val="accent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Connector: Curved 36"/>
                <p:cNvCxnSpPr>
                  <a:stCxn id="39" idx="3"/>
                  <a:endCxn id="38" idx="3"/>
                </p:cNvCxnSpPr>
                <p:nvPr/>
              </p:nvCxnSpPr>
              <p:spPr>
                <a:xfrm>
                  <a:off x="5934905" y="1346507"/>
                  <a:ext cx="12700" cy="1116320"/>
                </a:xfrm>
                <a:prstGeom prst="curvedConnector3">
                  <a:avLst>
                    <a:gd name="adj1" fmla="val 4300000"/>
                  </a:avLst>
                </a:prstGeom>
                <a:ln w="19050">
                  <a:solidFill>
                    <a:schemeClr val="accent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8" name="Google Shape;898;p88"/>
                <p:cNvSpPr txBox="1"/>
                <p:nvPr/>
              </p:nvSpPr>
              <p:spPr>
                <a:xfrm>
                  <a:off x="5889186" y="2365108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  <p:sp>
              <p:nvSpPr>
                <p:cNvPr id="39" name="Google Shape;898;p88"/>
                <p:cNvSpPr txBox="1"/>
                <p:nvPr/>
              </p:nvSpPr>
              <p:spPr>
                <a:xfrm>
                  <a:off x="5889186" y="1248788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</p:grpSp>
          <p:grpSp>
            <p:nvGrpSpPr>
              <p:cNvPr id="33" name="Group 32"/>
              <p:cNvGrpSpPr/>
              <p:nvPr/>
            </p:nvGrpSpPr>
            <p:grpSpPr>
              <a:xfrm>
                <a:off x="3744185" y="3040708"/>
                <a:ext cx="45719" cy="963658"/>
                <a:chOff x="5501641" y="2963996"/>
                <a:chExt cx="45719" cy="963658"/>
              </a:xfrm>
            </p:grpSpPr>
            <p:sp>
              <p:nvSpPr>
                <p:cNvPr id="34" name="Google Shape;898;p88"/>
                <p:cNvSpPr txBox="1"/>
                <p:nvPr/>
              </p:nvSpPr>
              <p:spPr>
                <a:xfrm>
                  <a:off x="5501641" y="3732216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  <p:sp>
              <p:nvSpPr>
                <p:cNvPr id="35" name="Google Shape;898;p88"/>
                <p:cNvSpPr txBox="1"/>
                <p:nvPr/>
              </p:nvSpPr>
              <p:spPr>
                <a:xfrm>
                  <a:off x="5501641" y="2963996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</p:grpSp>
        </p:grpSp>
        <p:sp>
          <p:nvSpPr>
            <p:cNvPr id="46" name="Google Shape;898;p88"/>
            <p:cNvSpPr txBox="1"/>
            <p:nvPr/>
          </p:nvSpPr>
          <p:spPr>
            <a:xfrm>
              <a:off x="7436418" y="497552"/>
              <a:ext cx="668161" cy="1069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4" tIns="9144" rIns="9144" bIns="9144" anchor="t" anchorCtr="0">
              <a:spAutoFit/>
            </a:bodyPr>
            <a:lstStyle/>
            <a:p>
              <a:pPr marR="0" lvl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500" b="1" dirty="0">
                  <a:solidFill>
                    <a:schemeClr val="accent1"/>
                  </a:solidFill>
                  <a:latin typeface="+mj-lt"/>
                  <a:ea typeface="Montserrat"/>
                  <a:cs typeface="+mj-lt"/>
                  <a:sym typeface="Montserrat"/>
                </a:rPr>
                <a:t>Serve</a:t>
              </a:r>
              <a:endParaRPr lang="en-US" sz="500" b="1" dirty="0">
                <a:solidFill>
                  <a:schemeClr val="accent1"/>
                </a:solidFill>
                <a:latin typeface="+mj-lt"/>
                <a:ea typeface="Montserrat"/>
                <a:cs typeface="+mj-lt"/>
                <a:sym typeface="Montserrat"/>
              </a:endParaRPr>
            </a:p>
          </p:txBody>
        </p:sp>
      </p:grpSp>
    </p:spTree>
  </p:cSld>
  <p:clrMapOvr>
    <a:masterClrMapping/>
  </p:clrMapOvr>
  <p:transition spd="med">
    <p:fade/>
  </p:transition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93100" y="420575"/>
            <a:ext cx="8181300" cy="502800"/>
          </a:xfrm>
        </p:spPr>
        <p:txBody>
          <a:bodyPr/>
          <a:lstStyle/>
          <a:p>
            <a:r>
              <a:rPr lang="en-US" dirty="0"/>
              <a:t>Feedback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7331103" y="141172"/>
            <a:ext cx="914400" cy="914400"/>
            <a:chOff x="7331103" y="141172"/>
            <a:chExt cx="914400" cy="914400"/>
          </a:xfrm>
        </p:grpSpPr>
        <p:grpSp>
          <p:nvGrpSpPr>
            <p:cNvPr id="28" name="Group 27"/>
            <p:cNvGrpSpPr/>
            <p:nvPr/>
          </p:nvGrpSpPr>
          <p:grpSpPr>
            <a:xfrm>
              <a:off x="7331103" y="141172"/>
              <a:ext cx="914400" cy="914400"/>
              <a:chOff x="2941984" y="2188023"/>
              <a:chExt cx="1695840" cy="1816343"/>
            </a:xfrm>
          </p:grpSpPr>
          <p:grpSp>
            <p:nvGrpSpPr>
              <p:cNvPr id="29" name="Group 28"/>
              <p:cNvGrpSpPr/>
              <p:nvPr/>
            </p:nvGrpSpPr>
            <p:grpSpPr>
              <a:xfrm>
                <a:off x="3744185" y="3138427"/>
                <a:ext cx="58419" cy="768220"/>
                <a:chOff x="1190898" y="3138427"/>
                <a:chExt cx="58419" cy="768220"/>
              </a:xfrm>
            </p:grpSpPr>
            <p:cxnSp>
              <p:nvCxnSpPr>
                <p:cNvPr id="44" name="Connector: Curved 43"/>
                <p:cNvCxnSpPr>
                  <a:stCxn id="34" idx="1"/>
                  <a:endCxn id="35" idx="1"/>
                </p:cNvCxnSpPr>
                <p:nvPr/>
              </p:nvCxnSpPr>
              <p:spPr>
                <a:xfrm rot="10800000">
                  <a:off x="1190898" y="3138427"/>
                  <a:ext cx="12700" cy="768220"/>
                </a:xfrm>
                <a:prstGeom prst="curvedConnector3">
                  <a:avLst>
                    <a:gd name="adj1" fmla="val 2950000"/>
                  </a:avLst>
                </a:prstGeom>
                <a:ln w="19050">
                  <a:solidFill>
                    <a:schemeClr val="accent5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Connector: Curved 44"/>
                <p:cNvCxnSpPr>
                  <a:stCxn id="35" idx="3"/>
                  <a:endCxn id="34" idx="3"/>
                </p:cNvCxnSpPr>
                <p:nvPr/>
              </p:nvCxnSpPr>
              <p:spPr>
                <a:xfrm>
                  <a:off x="1236617" y="3138427"/>
                  <a:ext cx="12700" cy="768220"/>
                </a:xfrm>
                <a:prstGeom prst="curvedConnector3">
                  <a:avLst>
                    <a:gd name="adj1" fmla="val 3000000"/>
                  </a:avLst>
                </a:prstGeom>
                <a:ln w="19050">
                  <a:solidFill>
                    <a:schemeClr val="accent5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0" name="Group 29"/>
              <p:cNvGrpSpPr/>
              <p:nvPr/>
            </p:nvGrpSpPr>
            <p:grpSpPr>
              <a:xfrm>
                <a:off x="3744185" y="2188023"/>
                <a:ext cx="58419" cy="1816343"/>
                <a:chOff x="7482841" y="2111311"/>
                <a:chExt cx="58419" cy="1816343"/>
              </a:xfrm>
            </p:grpSpPr>
            <p:cxnSp>
              <p:nvCxnSpPr>
                <p:cNvPr id="40" name="Connector: Curved 39"/>
                <p:cNvCxnSpPr>
                  <a:stCxn id="42" idx="1"/>
                  <a:endCxn id="43" idx="1"/>
                </p:cNvCxnSpPr>
                <p:nvPr/>
              </p:nvCxnSpPr>
              <p:spPr>
                <a:xfrm rot="10800000">
                  <a:off x="7482841" y="2209031"/>
                  <a:ext cx="12700" cy="1620905"/>
                </a:xfrm>
                <a:prstGeom prst="curvedConnector3">
                  <a:avLst>
                    <a:gd name="adj1" fmla="val 5850000"/>
                  </a:avLst>
                </a:prstGeom>
                <a:ln w="19050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nector: Curved 40"/>
                <p:cNvCxnSpPr>
                  <a:stCxn id="43" idx="3"/>
                  <a:endCxn id="42" idx="3"/>
                </p:cNvCxnSpPr>
                <p:nvPr/>
              </p:nvCxnSpPr>
              <p:spPr>
                <a:xfrm>
                  <a:off x="7528560" y="2209030"/>
                  <a:ext cx="12700" cy="1620905"/>
                </a:xfrm>
                <a:prstGeom prst="curvedConnector3">
                  <a:avLst>
                    <a:gd name="adj1" fmla="val 6300000"/>
                  </a:avLst>
                </a:prstGeom>
                <a:ln w="19050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2" name="Google Shape;898;p88"/>
                <p:cNvSpPr txBox="1"/>
                <p:nvPr/>
              </p:nvSpPr>
              <p:spPr>
                <a:xfrm>
                  <a:off x="7482841" y="3732216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  <p:sp>
              <p:nvSpPr>
                <p:cNvPr id="43" name="Google Shape;898;p88"/>
                <p:cNvSpPr txBox="1"/>
                <p:nvPr/>
              </p:nvSpPr>
              <p:spPr>
                <a:xfrm>
                  <a:off x="7482841" y="2111311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</p:grpSp>
          <p:sp>
            <p:nvSpPr>
              <p:cNvPr id="31" name="Oval 30"/>
              <p:cNvSpPr/>
              <p:nvPr/>
            </p:nvSpPr>
            <p:spPr>
              <a:xfrm>
                <a:off x="2941984" y="2188023"/>
                <a:ext cx="1695840" cy="1807446"/>
              </a:xfrm>
              <a:prstGeom prst="ellipse">
                <a:avLst/>
              </a:prstGeom>
              <a:solidFill>
                <a:schemeClr val="bg1">
                  <a:alpha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+mj-lt"/>
                </a:endParaRPr>
              </a:p>
            </p:txBody>
          </p:sp>
          <p:grpSp>
            <p:nvGrpSpPr>
              <p:cNvPr id="32" name="Group 31"/>
              <p:cNvGrpSpPr/>
              <p:nvPr/>
            </p:nvGrpSpPr>
            <p:grpSpPr>
              <a:xfrm>
                <a:off x="3744185" y="2692608"/>
                <a:ext cx="58419" cy="1311758"/>
                <a:chOff x="5889186" y="1248788"/>
                <a:chExt cx="58419" cy="1311758"/>
              </a:xfrm>
            </p:grpSpPr>
            <p:cxnSp>
              <p:nvCxnSpPr>
                <p:cNvPr id="36" name="Connector: Curved 35"/>
                <p:cNvCxnSpPr>
                  <a:stCxn id="38" idx="1"/>
                  <a:endCxn id="39" idx="1"/>
                </p:cNvCxnSpPr>
                <p:nvPr/>
              </p:nvCxnSpPr>
              <p:spPr>
                <a:xfrm rot="10800000">
                  <a:off x="5889186" y="1346507"/>
                  <a:ext cx="12700" cy="1116320"/>
                </a:xfrm>
                <a:prstGeom prst="curvedConnector3">
                  <a:avLst>
                    <a:gd name="adj1" fmla="val 4300000"/>
                  </a:avLst>
                </a:prstGeom>
                <a:ln w="19050">
                  <a:solidFill>
                    <a:schemeClr val="accent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Connector: Curved 36"/>
                <p:cNvCxnSpPr>
                  <a:stCxn id="39" idx="3"/>
                  <a:endCxn id="38" idx="3"/>
                </p:cNvCxnSpPr>
                <p:nvPr/>
              </p:nvCxnSpPr>
              <p:spPr>
                <a:xfrm>
                  <a:off x="5934905" y="1346507"/>
                  <a:ext cx="12700" cy="1116320"/>
                </a:xfrm>
                <a:prstGeom prst="curvedConnector3">
                  <a:avLst>
                    <a:gd name="adj1" fmla="val 4300000"/>
                  </a:avLst>
                </a:prstGeom>
                <a:ln w="19050">
                  <a:solidFill>
                    <a:schemeClr val="accent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8" name="Google Shape;898;p88"/>
                <p:cNvSpPr txBox="1"/>
                <p:nvPr/>
              </p:nvSpPr>
              <p:spPr>
                <a:xfrm>
                  <a:off x="5889186" y="2365108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  <p:sp>
              <p:nvSpPr>
                <p:cNvPr id="39" name="Google Shape;898;p88"/>
                <p:cNvSpPr txBox="1"/>
                <p:nvPr/>
              </p:nvSpPr>
              <p:spPr>
                <a:xfrm>
                  <a:off x="5889186" y="1248788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</p:grpSp>
          <p:grpSp>
            <p:nvGrpSpPr>
              <p:cNvPr id="33" name="Group 32"/>
              <p:cNvGrpSpPr/>
              <p:nvPr/>
            </p:nvGrpSpPr>
            <p:grpSpPr>
              <a:xfrm>
                <a:off x="3744185" y="3040708"/>
                <a:ext cx="45719" cy="963658"/>
                <a:chOff x="5501641" y="2963996"/>
                <a:chExt cx="45719" cy="963658"/>
              </a:xfrm>
            </p:grpSpPr>
            <p:sp>
              <p:nvSpPr>
                <p:cNvPr id="34" name="Google Shape;898;p88"/>
                <p:cNvSpPr txBox="1"/>
                <p:nvPr/>
              </p:nvSpPr>
              <p:spPr>
                <a:xfrm>
                  <a:off x="5501641" y="3732216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  <p:sp>
              <p:nvSpPr>
                <p:cNvPr id="35" name="Google Shape;898;p88"/>
                <p:cNvSpPr txBox="1"/>
                <p:nvPr/>
              </p:nvSpPr>
              <p:spPr>
                <a:xfrm>
                  <a:off x="5501641" y="2963996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</p:grpSp>
        </p:grpSp>
        <p:sp>
          <p:nvSpPr>
            <p:cNvPr id="46" name="Google Shape;898;p88"/>
            <p:cNvSpPr txBox="1"/>
            <p:nvPr/>
          </p:nvSpPr>
          <p:spPr>
            <a:xfrm>
              <a:off x="7436418" y="497552"/>
              <a:ext cx="668161" cy="1069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4" tIns="9144" rIns="9144" bIns="9144" anchor="t" anchorCtr="0">
              <a:spAutoFit/>
            </a:bodyPr>
            <a:lstStyle/>
            <a:p>
              <a:pPr marR="0" lvl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500" b="1" dirty="0">
                  <a:solidFill>
                    <a:schemeClr val="accent1"/>
                  </a:solidFill>
                  <a:latin typeface="+mj-lt"/>
                  <a:ea typeface="Montserrat"/>
                  <a:cs typeface="+mj-lt"/>
                  <a:sym typeface="Montserrat"/>
                </a:rPr>
                <a:t>Serve</a:t>
              </a:r>
              <a:endParaRPr lang="en-US" sz="500" b="1" dirty="0">
                <a:solidFill>
                  <a:schemeClr val="accent1"/>
                </a:solidFill>
                <a:latin typeface="+mj-lt"/>
                <a:ea typeface="Montserrat"/>
                <a:cs typeface="+mj-lt"/>
                <a:sym typeface="Montserrat"/>
              </a:endParaRPr>
            </a:p>
          </p:txBody>
        </p:sp>
      </p:grpSp>
      <p:pic>
        <p:nvPicPr>
          <p:cNvPr id="170" name="Graphic 169" descr="Computer with solid fill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2520445" y="3495460"/>
            <a:ext cx="535765" cy="535765"/>
          </a:xfrm>
          <a:prstGeom prst="rect">
            <a:avLst/>
          </a:prstGeom>
        </p:spPr>
      </p:pic>
      <p:pic>
        <p:nvPicPr>
          <p:cNvPr id="171" name="Graphic 170" descr="Smart Phone with solid fill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03760" y="2949799"/>
            <a:ext cx="535765" cy="535765"/>
          </a:xfrm>
          <a:prstGeom prst="rect">
            <a:avLst/>
          </a:prstGeom>
        </p:spPr>
      </p:pic>
      <p:cxnSp>
        <p:nvCxnSpPr>
          <p:cNvPr id="172" name="Connector: Curved 171"/>
          <p:cNvCxnSpPr>
            <a:stCxn id="183" idx="0"/>
            <a:endCxn id="171" idx="0"/>
          </p:cNvCxnSpPr>
          <p:nvPr/>
        </p:nvCxnSpPr>
        <p:spPr>
          <a:xfrm rot="16200000" flipH="1">
            <a:off x="1972101" y="2150257"/>
            <a:ext cx="62338" cy="1536746"/>
          </a:xfrm>
          <a:prstGeom prst="curvedConnector3">
            <a:avLst>
              <a:gd name="adj1" fmla="val -366711"/>
            </a:avLst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Connector: Curved 173"/>
          <p:cNvCxnSpPr>
            <a:stCxn id="181" idx="2"/>
            <a:endCxn id="170" idx="2"/>
          </p:cNvCxnSpPr>
          <p:nvPr/>
        </p:nvCxnSpPr>
        <p:spPr>
          <a:xfrm rot="16200000" flipH="1">
            <a:off x="2002329" y="3245225"/>
            <a:ext cx="5201" cy="1566797"/>
          </a:xfrm>
          <a:prstGeom prst="curvedConnector3">
            <a:avLst>
              <a:gd name="adj1" fmla="val 4495309"/>
            </a:avLst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5" name="Group 174"/>
          <p:cNvGrpSpPr/>
          <p:nvPr/>
        </p:nvGrpSpPr>
        <p:grpSpPr>
          <a:xfrm>
            <a:off x="941646" y="2887461"/>
            <a:ext cx="741473" cy="586502"/>
            <a:chOff x="806538" y="2248387"/>
            <a:chExt cx="1265486" cy="1000994"/>
          </a:xfrm>
        </p:grpSpPr>
        <p:pic>
          <p:nvPicPr>
            <p:cNvPr id="183" name="Graphic 182" descr="User with solid fill"/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806538" y="2248387"/>
              <a:ext cx="1000994" cy="1000994"/>
            </a:xfrm>
            <a:prstGeom prst="rect">
              <a:avLst/>
            </a:prstGeom>
          </p:spPr>
        </p:pic>
        <p:pic>
          <p:nvPicPr>
            <p:cNvPr id="184" name="Graphic 183" descr="Thumbs up sign with solid fill"/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557786" y="2314631"/>
              <a:ext cx="514238" cy="514238"/>
            </a:xfrm>
            <a:prstGeom prst="rect">
              <a:avLst/>
            </a:prstGeom>
          </p:spPr>
        </p:pic>
      </p:grpSp>
      <p:grpSp>
        <p:nvGrpSpPr>
          <p:cNvPr id="176" name="Group 175"/>
          <p:cNvGrpSpPr/>
          <p:nvPr/>
        </p:nvGrpSpPr>
        <p:grpSpPr>
          <a:xfrm>
            <a:off x="928282" y="3439522"/>
            <a:ext cx="732982" cy="586502"/>
            <a:chOff x="7350537" y="2071252"/>
            <a:chExt cx="1250993" cy="1000994"/>
          </a:xfrm>
        </p:grpSpPr>
        <p:pic>
          <p:nvPicPr>
            <p:cNvPr id="181" name="Graphic 180" descr="User with solid fill"/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350537" y="2071252"/>
              <a:ext cx="1000994" cy="1000994"/>
            </a:xfrm>
            <a:prstGeom prst="rect">
              <a:avLst/>
            </a:prstGeom>
          </p:spPr>
        </p:pic>
        <p:pic>
          <p:nvPicPr>
            <p:cNvPr id="182" name="Graphic 181" descr="Thumbs Down with solid fill"/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8087292" y="2182411"/>
              <a:ext cx="514238" cy="514238"/>
            </a:xfrm>
            <a:prstGeom prst="rect">
              <a:avLst/>
            </a:prstGeom>
          </p:spPr>
        </p:pic>
      </p:grpSp>
    </p:spTree>
  </p:cSld>
  <p:clrMapOvr>
    <a:masterClrMapping/>
  </p:clrMapOvr>
  <p:transition spd="med">
    <p:fade/>
  </p:transition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93100" y="420575"/>
            <a:ext cx="8181300" cy="502800"/>
          </a:xfrm>
        </p:spPr>
        <p:txBody>
          <a:bodyPr/>
          <a:lstStyle/>
          <a:p>
            <a:r>
              <a:rPr lang="en-US" dirty="0"/>
              <a:t>Feedback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7331103" y="141172"/>
            <a:ext cx="914400" cy="914400"/>
            <a:chOff x="7331103" y="141172"/>
            <a:chExt cx="914400" cy="914400"/>
          </a:xfrm>
        </p:grpSpPr>
        <p:grpSp>
          <p:nvGrpSpPr>
            <p:cNvPr id="28" name="Group 27"/>
            <p:cNvGrpSpPr/>
            <p:nvPr/>
          </p:nvGrpSpPr>
          <p:grpSpPr>
            <a:xfrm>
              <a:off x="7331103" y="141172"/>
              <a:ext cx="914400" cy="914400"/>
              <a:chOff x="2941984" y="2188023"/>
              <a:chExt cx="1695840" cy="1816343"/>
            </a:xfrm>
          </p:grpSpPr>
          <p:grpSp>
            <p:nvGrpSpPr>
              <p:cNvPr id="29" name="Group 28"/>
              <p:cNvGrpSpPr/>
              <p:nvPr/>
            </p:nvGrpSpPr>
            <p:grpSpPr>
              <a:xfrm>
                <a:off x="3744185" y="3138427"/>
                <a:ext cx="58419" cy="768220"/>
                <a:chOff x="1190898" y="3138427"/>
                <a:chExt cx="58419" cy="768220"/>
              </a:xfrm>
            </p:grpSpPr>
            <p:cxnSp>
              <p:nvCxnSpPr>
                <p:cNvPr id="44" name="Connector: Curved 43"/>
                <p:cNvCxnSpPr>
                  <a:stCxn id="34" idx="1"/>
                  <a:endCxn id="35" idx="1"/>
                </p:cNvCxnSpPr>
                <p:nvPr/>
              </p:nvCxnSpPr>
              <p:spPr>
                <a:xfrm rot="10800000">
                  <a:off x="1190898" y="3138427"/>
                  <a:ext cx="12700" cy="768220"/>
                </a:xfrm>
                <a:prstGeom prst="curvedConnector3">
                  <a:avLst>
                    <a:gd name="adj1" fmla="val 2950000"/>
                  </a:avLst>
                </a:prstGeom>
                <a:ln w="19050">
                  <a:solidFill>
                    <a:schemeClr val="accent5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Connector: Curved 44"/>
                <p:cNvCxnSpPr>
                  <a:stCxn id="35" idx="3"/>
                  <a:endCxn id="34" idx="3"/>
                </p:cNvCxnSpPr>
                <p:nvPr/>
              </p:nvCxnSpPr>
              <p:spPr>
                <a:xfrm>
                  <a:off x="1236617" y="3138427"/>
                  <a:ext cx="12700" cy="768220"/>
                </a:xfrm>
                <a:prstGeom prst="curvedConnector3">
                  <a:avLst>
                    <a:gd name="adj1" fmla="val 3000000"/>
                  </a:avLst>
                </a:prstGeom>
                <a:ln w="19050">
                  <a:solidFill>
                    <a:schemeClr val="accent5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0" name="Group 29"/>
              <p:cNvGrpSpPr/>
              <p:nvPr/>
            </p:nvGrpSpPr>
            <p:grpSpPr>
              <a:xfrm>
                <a:off x="3744185" y="2188023"/>
                <a:ext cx="58419" cy="1816343"/>
                <a:chOff x="7482841" y="2111311"/>
                <a:chExt cx="58419" cy="1816343"/>
              </a:xfrm>
            </p:grpSpPr>
            <p:cxnSp>
              <p:nvCxnSpPr>
                <p:cNvPr id="40" name="Connector: Curved 39"/>
                <p:cNvCxnSpPr>
                  <a:stCxn id="42" idx="1"/>
                  <a:endCxn id="43" idx="1"/>
                </p:cNvCxnSpPr>
                <p:nvPr/>
              </p:nvCxnSpPr>
              <p:spPr>
                <a:xfrm rot="10800000">
                  <a:off x="7482841" y="2209031"/>
                  <a:ext cx="12700" cy="1620905"/>
                </a:xfrm>
                <a:prstGeom prst="curvedConnector3">
                  <a:avLst>
                    <a:gd name="adj1" fmla="val 5850000"/>
                  </a:avLst>
                </a:prstGeom>
                <a:ln w="19050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nector: Curved 40"/>
                <p:cNvCxnSpPr>
                  <a:stCxn id="43" idx="3"/>
                  <a:endCxn id="42" idx="3"/>
                </p:cNvCxnSpPr>
                <p:nvPr/>
              </p:nvCxnSpPr>
              <p:spPr>
                <a:xfrm>
                  <a:off x="7528560" y="2209030"/>
                  <a:ext cx="12700" cy="1620905"/>
                </a:xfrm>
                <a:prstGeom prst="curvedConnector3">
                  <a:avLst>
                    <a:gd name="adj1" fmla="val 6300000"/>
                  </a:avLst>
                </a:prstGeom>
                <a:ln w="19050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2" name="Google Shape;898;p88"/>
                <p:cNvSpPr txBox="1"/>
                <p:nvPr/>
              </p:nvSpPr>
              <p:spPr>
                <a:xfrm>
                  <a:off x="7482841" y="3732216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  <p:sp>
              <p:nvSpPr>
                <p:cNvPr id="43" name="Google Shape;898;p88"/>
                <p:cNvSpPr txBox="1"/>
                <p:nvPr/>
              </p:nvSpPr>
              <p:spPr>
                <a:xfrm>
                  <a:off x="7482841" y="2111311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</p:grpSp>
          <p:sp>
            <p:nvSpPr>
              <p:cNvPr id="31" name="Oval 30"/>
              <p:cNvSpPr/>
              <p:nvPr/>
            </p:nvSpPr>
            <p:spPr>
              <a:xfrm>
                <a:off x="2941984" y="2188023"/>
                <a:ext cx="1695840" cy="1807446"/>
              </a:xfrm>
              <a:prstGeom prst="ellipse">
                <a:avLst/>
              </a:prstGeom>
              <a:solidFill>
                <a:schemeClr val="bg1">
                  <a:alpha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+mj-lt"/>
                </a:endParaRPr>
              </a:p>
            </p:txBody>
          </p:sp>
          <p:grpSp>
            <p:nvGrpSpPr>
              <p:cNvPr id="32" name="Group 31"/>
              <p:cNvGrpSpPr/>
              <p:nvPr/>
            </p:nvGrpSpPr>
            <p:grpSpPr>
              <a:xfrm>
                <a:off x="3744185" y="2692608"/>
                <a:ext cx="58419" cy="1311758"/>
                <a:chOff x="5889186" y="1248788"/>
                <a:chExt cx="58419" cy="1311758"/>
              </a:xfrm>
            </p:grpSpPr>
            <p:cxnSp>
              <p:nvCxnSpPr>
                <p:cNvPr id="36" name="Connector: Curved 35"/>
                <p:cNvCxnSpPr>
                  <a:stCxn id="38" idx="1"/>
                  <a:endCxn id="39" idx="1"/>
                </p:cNvCxnSpPr>
                <p:nvPr/>
              </p:nvCxnSpPr>
              <p:spPr>
                <a:xfrm rot="10800000">
                  <a:off x="5889186" y="1346507"/>
                  <a:ext cx="12700" cy="1116320"/>
                </a:xfrm>
                <a:prstGeom prst="curvedConnector3">
                  <a:avLst>
                    <a:gd name="adj1" fmla="val 4300000"/>
                  </a:avLst>
                </a:prstGeom>
                <a:ln w="19050">
                  <a:solidFill>
                    <a:schemeClr val="accent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Connector: Curved 36"/>
                <p:cNvCxnSpPr>
                  <a:stCxn id="39" idx="3"/>
                  <a:endCxn id="38" idx="3"/>
                </p:cNvCxnSpPr>
                <p:nvPr/>
              </p:nvCxnSpPr>
              <p:spPr>
                <a:xfrm>
                  <a:off x="5934905" y="1346507"/>
                  <a:ext cx="12700" cy="1116320"/>
                </a:xfrm>
                <a:prstGeom prst="curvedConnector3">
                  <a:avLst>
                    <a:gd name="adj1" fmla="val 4300000"/>
                  </a:avLst>
                </a:prstGeom>
                <a:ln w="19050">
                  <a:solidFill>
                    <a:schemeClr val="accent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8" name="Google Shape;898;p88"/>
                <p:cNvSpPr txBox="1"/>
                <p:nvPr/>
              </p:nvSpPr>
              <p:spPr>
                <a:xfrm>
                  <a:off x="5889186" y="2365108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  <p:sp>
              <p:nvSpPr>
                <p:cNvPr id="39" name="Google Shape;898;p88"/>
                <p:cNvSpPr txBox="1"/>
                <p:nvPr/>
              </p:nvSpPr>
              <p:spPr>
                <a:xfrm>
                  <a:off x="5889186" y="1248788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</p:grpSp>
          <p:grpSp>
            <p:nvGrpSpPr>
              <p:cNvPr id="33" name="Group 32"/>
              <p:cNvGrpSpPr/>
              <p:nvPr/>
            </p:nvGrpSpPr>
            <p:grpSpPr>
              <a:xfrm>
                <a:off x="3744185" y="3040708"/>
                <a:ext cx="45719" cy="963658"/>
                <a:chOff x="5501641" y="2963996"/>
                <a:chExt cx="45719" cy="963658"/>
              </a:xfrm>
            </p:grpSpPr>
            <p:sp>
              <p:nvSpPr>
                <p:cNvPr id="34" name="Google Shape;898;p88"/>
                <p:cNvSpPr txBox="1"/>
                <p:nvPr/>
              </p:nvSpPr>
              <p:spPr>
                <a:xfrm>
                  <a:off x="5501641" y="3732216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  <p:sp>
              <p:nvSpPr>
                <p:cNvPr id="35" name="Google Shape;898;p88"/>
                <p:cNvSpPr txBox="1"/>
                <p:nvPr/>
              </p:nvSpPr>
              <p:spPr>
                <a:xfrm>
                  <a:off x="5501641" y="2963996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</p:grpSp>
        </p:grpSp>
        <p:sp>
          <p:nvSpPr>
            <p:cNvPr id="46" name="Google Shape;898;p88"/>
            <p:cNvSpPr txBox="1"/>
            <p:nvPr/>
          </p:nvSpPr>
          <p:spPr>
            <a:xfrm>
              <a:off x="7436418" y="497552"/>
              <a:ext cx="668161" cy="1069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4" tIns="9144" rIns="9144" bIns="9144" anchor="t" anchorCtr="0">
              <a:spAutoFit/>
            </a:bodyPr>
            <a:lstStyle/>
            <a:p>
              <a:pPr marR="0" lvl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500" b="1" dirty="0">
                  <a:solidFill>
                    <a:schemeClr val="accent1"/>
                  </a:solidFill>
                  <a:latin typeface="+mj-lt"/>
                  <a:ea typeface="Montserrat"/>
                  <a:cs typeface="+mj-lt"/>
                  <a:sym typeface="Montserrat"/>
                </a:rPr>
                <a:t>Serve</a:t>
              </a:r>
              <a:endParaRPr lang="en-US" sz="500" b="1" dirty="0">
                <a:solidFill>
                  <a:schemeClr val="accent1"/>
                </a:solidFill>
                <a:latin typeface="+mj-lt"/>
                <a:ea typeface="Montserrat"/>
                <a:cs typeface="+mj-lt"/>
                <a:sym typeface="Montserrat"/>
              </a:endParaRPr>
            </a:p>
          </p:txBody>
        </p:sp>
      </p:grpSp>
      <p:pic>
        <p:nvPicPr>
          <p:cNvPr id="170" name="Graphic 169" descr="Computer with solid fill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2520445" y="3495460"/>
            <a:ext cx="535765" cy="535765"/>
          </a:xfrm>
          <a:prstGeom prst="rect">
            <a:avLst/>
          </a:prstGeom>
        </p:spPr>
      </p:pic>
      <p:pic>
        <p:nvPicPr>
          <p:cNvPr id="171" name="Graphic 170" descr="Smart Phone with solid fill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03760" y="2949799"/>
            <a:ext cx="535765" cy="535765"/>
          </a:xfrm>
          <a:prstGeom prst="rect">
            <a:avLst/>
          </a:prstGeom>
        </p:spPr>
      </p:pic>
      <p:cxnSp>
        <p:nvCxnSpPr>
          <p:cNvPr id="172" name="Connector: Curved 171"/>
          <p:cNvCxnSpPr>
            <a:stCxn id="183" idx="0"/>
            <a:endCxn id="171" idx="0"/>
          </p:cNvCxnSpPr>
          <p:nvPr/>
        </p:nvCxnSpPr>
        <p:spPr>
          <a:xfrm rot="16200000" flipH="1">
            <a:off x="1972101" y="2150257"/>
            <a:ext cx="62338" cy="1536746"/>
          </a:xfrm>
          <a:prstGeom prst="curvedConnector3">
            <a:avLst>
              <a:gd name="adj1" fmla="val -366711"/>
            </a:avLst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Connector: Curved 172"/>
          <p:cNvCxnSpPr>
            <a:stCxn id="170" idx="2"/>
            <a:endCxn id="259" idx="4"/>
          </p:cNvCxnSpPr>
          <p:nvPr/>
        </p:nvCxnSpPr>
        <p:spPr>
          <a:xfrm rot="5400000" flipH="1" flipV="1">
            <a:off x="3294128" y="3224594"/>
            <a:ext cx="300831" cy="1312432"/>
          </a:xfrm>
          <a:prstGeom prst="curvedConnector3">
            <a:avLst>
              <a:gd name="adj1" fmla="val -75990"/>
            </a:avLst>
          </a:prstGeom>
          <a:ln w="28575">
            <a:solidFill>
              <a:schemeClr val="accent2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Connector: Curved 173"/>
          <p:cNvCxnSpPr>
            <a:stCxn id="181" idx="2"/>
            <a:endCxn id="170" idx="2"/>
          </p:cNvCxnSpPr>
          <p:nvPr/>
        </p:nvCxnSpPr>
        <p:spPr>
          <a:xfrm rot="16200000" flipH="1">
            <a:off x="2002329" y="3245225"/>
            <a:ext cx="5201" cy="1566797"/>
          </a:xfrm>
          <a:prstGeom prst="curvedConnector3">
            <a:avLst>
              <a:gd name="adj1" fmla="val 4495309"/>
            </a:avLst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5" name="Group 174"/>
          <p:cNvGrpSpPr/>
          <p:nvPr/>
        </p:nvGrpSpPr>
        <p:grpSpPr>
          <a:xfrm>
            <a:off x="941646" y="2887461"/>
            <a:ext cx="741473" cy="586502"/>
            <a:chOff x="806538" y="2248387"/>
            <a:chExt cx="1265486" cy="1000994"/>
          </a:xfrm>
        </p:grpSpPr>
        <p:pic>
          <p:nvPicPr>
            <p:cNvPr id="183" name="Graphic 182" descr="User with solid fill"/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806538" y="2248387"/>
              <a:ext cx="1000994" cy="1000994"/>
            </a:xfrm>
            <a:prstGeom prst="rect">
              <a:avLst/>
            </a:prstGeom>
          </p:spPr>
        </p:pic>
        <p:pic>
          <p:nvPicPr>
            <p:cNvPr id="184" name="Graphic 183" descr="Thumbs up sign with solid fill"/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557786" y="2314631"/>
              <a:ext cx="514238" cy="514238"/>
            </a:xfrm>
            <a:prstGeom prst="rect">
              <a:avLst/>
            </a:prstGeom>
          </p:spPr>
        </p:pic>
      </p:grpSp>
      <p:grpSp>
        <p:nvGrpSpPr>
          <p:cNvPr id="176" name="Group 175"/>
          <p:cNvGrpSpPr/>
          <p:nvPr/>
        </p:nvGrpSpPr>
        <p:grpSpPr>
          <a:xfrm>
            <a:off x="928282" y="3439522"/>
            <a:ext cx="732982" cy="586502"/>
            <a:chOff x="7350537" y="2071252"/>
            <a:chExt cx="1250993" cy="1000994"/>
          </a:xfrm>
        </p:grpSpPr>
        <p:pic>
          <p:nvPicPr>
            <p:cNvPr id="181" name="Graphic 180" descr="User with solid fill"/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350537" y="2071252"/>
              <a:ext cx="1000994" cy="1000994"/>
            </a:xfrm>
            <a:prstGeom prst="rect">
              <a:avLst/>
            </a:prstGeom>
          </p:spPr>
        </p:pic>
        <p:pic>
          <p:nvPicPr>
            <p:cNvPr id="182" name="Graphic 181" descr="Thumbs Down with solid fill"/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8087292" y="2182411"/>
              <a:ext cx="514238" cy="514238"/>
            </a:xfrm>
            <a:prstGeom prst="rect">
              <a:avLst/>
            </a:prstGeom>
          </p:spPr>
        </p:pic>
      </p:grpSp>
      <p:cxnSp>
        <p:nvCxnSpPr>
          <p:cNvPr id="178" name="Connector: Curved 177"/>
          <p:cNvCxnSpPr>
            <a:stCxn id="171" idx="0"/>
            <a:endCxn id="259" idx="0"/>
          </p:cNvCxnSpPr>
          <p:nvPr/>
        </p:nvCxnSpPr>
        <p:spPr>
          <a:xfrm rot="16200000" flipH="1">
            <a:off x="3355200" y="2366241"/>
            <a:ext cx="162001" cy="1329117"/>
          </a:xfrm>
          <a:prstGeom prst="curvedConnector3">
            <a:avLst>
              <a:gd name="adj1" fmla="val -141110"/>
            </a:avLst>
          </a:prstGeom>
          <a:ln w="28575">
            <a:solidFill>
              <a:schemeClr val="accent4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2" name="Group 261"/>
          <p:cNvGrpSpPr/>
          <p:nvPr/>
        </p:nvGrpSpPr>
        <p:grpSpPr>
          <a:xfrm>
            <a:off x="3725494" y="3111800"/>
            <a:ext cx="684593" cy="618594"/>
            <a:chOff x="3461691" y="3433434"/>
            <a:chExt cx="684593" cy="618594"/>
          </a:xfrm>
        </p:grpSpPr>
        <p:grpSp>
          <p:nvGrpSpPr>
            <p:cNvPr id="177" name="Group 176"/>
            <p:cNvGrpSpPr/>
            <p:nvPr/>
          </p:nvGrpSpPr>
          <p:grpSpPr>
            <a:xfrm>
              <a:off x="3461691" y="3539316"/>
              <a:ext cx="684593" cy="376521"/>
              <a:chOff x="3403593" y="267286"/>
              <a:chExt cx="1168407" cy="642616"/>
            </a:xfrm>
          </p:grpSpPr>
          <p:sp>
            <p:nvSpPr>
              <p:cNvPr id="179" name="Freeform: Shape 178"/>
              <p:cNvSpPr/>
              <p:nvPr/>
            </p:nvSpPr>
            <p:spPr>
              <a:xfrm>
                <a:off x="3516183" y="267286"/>
                <a:ext cx="1055817" cy="642616"/>
              </a:xfrm>
              <a:custGeom>
                <a:avLst/>
                <a:gdLst>
                  <a:gd name="connsiteX0" fmla="*/ 730714 w 876161"/>
                  <a:gd name="connsiteY0" fmla="*/ 533271 h 533270"/>
                  <a:gd name="connsiteX1" fmla="*/ 876119 w 876161"/>
                  <a:gd name="connsiteY1" fmla="*/ 380816 h 533270"/>
                  <a:gd name="connsiteX2" fmla="*/ 748812 w 876161"/>
                  <a:gd name="connsiteY2" fmla="*/ 236948 h 533270"/>
                  <a:gd name="connsiteX3" fmla="*/ 677565 w 876161"/>
                  <a:gd name="connsiteY3" fmla="*/ 120743 h 533270"/>
                  <a:gd name="connsiteX4" fmla="*/ 541643 w 876161"/>
                  <a:gd name="connsiteY4" fmla="*/ 92168 h 533270"/>
                  <a:gd name="connsiteX5" fmla="*/ 325044 w 876161"/>
                  <a:gd name="connsiteY5" fmla="*/ 5586 h 533270"/>
                  <a:gd name="connsiteX6" fmla="*/ 171311 w 876161"/>
                  <a:gd name="connsiteY6" fmla="*/ 177036 h 533270"/>
                  <a:gd name="connsiteX7" fmla="*/ 34532 w 876161"/>
                  <a:gd name="connsiteY7" fmla="*/ 247997 h 533270"/>
                  <a:gd name="connsiteX8" fmla="*/ 16244 w 876161"/>
                  <a:gd name="connsiteY8" fmla="*/ 430496 h 533270"/>
                  <a:gd name="connsiteX9" fmla="*/ 166167 w 876161"/>
                  <a:gd name="connsiteY9" fmla="*/ 532223 h 533270"/>
                  <a:gd name="connsiteX10" fmla="*/ 168739 w 876161"/>
                  <a:gd name="connsiteY10" fmla="*/ 473073 h 533270"/>
                  <a:gd name="connsiteX11" fmla="*/ 69012 w 876161"/>
                  <a:gd name="connsiteY11" fmla="*/ 405350 h 533270"/>
                  <a:gd name="connsiteX12" fmla="*/ 81109 w 876161"/>
                  <a:gd name="connsiteY12" fmla="*/ 283716 h 533270"/>
                  <a:gd name="connsiteX13" fmla="*/ 193123 w 876161"/>
                  <a:gd name="connsiteY13" fmla="*/ 237996 h 533270"/>
                  <a:gd name="connsiteX14" fmla="*/ 226937 w 876161"/>
                  <a:gd name="connsiteY14" fmla="*/ 243615 h 533270"/>
                  <a:gd name="connsiteX15" fmla="*/ 226937 w 876161"/>
                  <a:gd name="connsiteY15" fmla="*/ 206277 h 533270"/>
                  <a:gd name="connsiteX16" fmla="*/ 338475 w 876161"/>
                  <a:gd name="connsiteY16" fmla="*/ 63402 h 533270"/>
                  <a:gd name="connsiteX17" fmla="*/ 501924 w 876161"/>
                  <a:gd name="connsiteY17" fmla="*/ 139602 h 533270"/>
                  <a:gd name="connsiteX18" fmla="*/ 513449 w 876161"/>
                  <a:gd name="connsiteY18" fmla="*/ 162558 h 533270"/>
                  <a:gd name="connsiteX19" fmla="*/ 537357 w 876161"/>
                  <a:gd name="connsiteY19" fmla="*/ 154080 h 533270"/>
                  <a:gd name="connsiteX20" fmla="*/ 643751 w 876161"/>
                  <a:gd name="connsiteY20" fmla="*/ 168939 h 533270"/>
                  <a:gd name="connsiteX21" fmla="*/ 692805 w 876161"/>
                  <a:gd name="connsiteY21" fmla="*/ 265428 h 533270"/>
                  <a:gd name="connsiteX22" fmla="*/ 692805 w 876161"/>
                  <a:gd name="connsiteY22" fmla="*/ 295146 h 533270"/>
                  <a:gd name="connsiteX23" fmla="*/ 731667 w 876161"/>
                  <a:gd name="connsiteY23" fmla="*/ 295146 h 533270"/>
                  <a:gd name="connsiteX24" fmla="*/ 817688 w 876161"/>
                  <a:gd name="connsiteY24" fmla="*/ 387878 h 533270"/>
                  <a:gd name="connsiteX25" fmla="*/ 730714 w 876161"/>
                  <a:gd name="connsiteY25" fmla="*/ 473930 h 533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876161" h="533270">
                    <a:moveTo>
                      <a:pt x="730714" y="533271"/>
                    </a:moveTo>
                    <a:cubicBezTo>
                      <a:pt x="812965" y="531324"/>
                      <a:pt x="878065" y="463068"/>
                      <a:pt x="876119" y="380816"/>
                    </a:cubicBezTo>
                    <a:cubicBezTo>
                      <a:pt x="874401" y="308249"/>
                      <a:pt x="820631" y="247483"/>
                      <a:pt x="748812" y="236948"/>
                    </a:cubicBezTo>
                    <a:cubicBezTo>
                      <a:pt x="741222" y="190368"/>
                      <a:pt x="715635" y="148635"/>
                      <a:pt x="677565" y="120743"/>
                    </a:cubicBezTo>
                    <a:cubicBezTo>
                      <a:pt x="638164" y="92820"/>
                      <a:pt x="588953" y="82474"/>
                      <a:pt x="541643" y="92168"/>
                    </a:cubicBezTo>
                    <a:cubicBezTo>
                      <a:pt x="495099" y="20307"/>
                      <a:pt x="408299" y="-14390"/>
                      <a:pt x="325044" y="5586"/>
                    </a:cubicBezTo>
                    <a:cubicBezTo>
                      <a:pt x="243901" y="26482"/>
                      <a:pt x="183269" y="94102"/>
                      <a:pt x="171311" y="177036"/>
                    </a:cubicBezTo>
                    <a:cubicBezTo>
                      <a:pt x="117255" y="178487"/>
                      <a:pt x="66847" y="204639"/>
                      <a:pt x="34532" y="247997"/>
                    </a:cubicBezTo>
                    <a:cubicBezTo>
                      <a:pt x="-3757" y="301184"/>
                      <a:pt x="-10730" y="370768"/>
                      <a:pt x="16244" y="430496"/>
                    </a:cubicBezTo>
                    <a:cubicBezTo>
                      <a:pt x="43740" y="489368"/>
                      <a:pt x="101301" y="528425"/>
                      <a:pt x="166167" y="532223"/>
                    </a:cubicBezTo>
                    <a:close/>
                    <a:moveTo>
                      <a:pt x="168739" y="473073"/>
                    </a:moveTo>
                    <a:cubicBezTo>
                      <a:pt x="125640" y="470358"/>
                      <a:pt x="87430" y="444411"/>
                      <a:pt x="69012" y="405350"/>
                    </a:cubicBezTo>
                    <a:cubicBezTo>
                      <a:pt x="51141" y="365536"/>
                      <a:pt x="55747" y="319230"/>
                      <a:pt x="81109" y="283716"/>
                    </a:cubicBezTo>
                    <a:cubicBezTo>
                      <a:pt x="107040" y="248831"/>
                      <a:pt x="150188" y="231220"/>
                      <a:pt x="193123" y="237996"/>
                    </a:cubicBezTo>
                    <a:lnTo>
                      <a:pt x="226937" y="243615"/>
                    </a:lnTo>
                    <a:lnTo>
                      <a:pt x="226937" y="206277"/>
                    </a:lnTo>
                    <a:cubicBezTo>
                      <a:pt x="227267" y="138818"/>
                      <a:pt x="273112" y="80093"/>
                      <a:pt x="338475" y="63402"/>
                    </a:cubicBezTo>
                    <a:cubicBezTo>
                      <a:pt x="404060" y="47589"/>
                      <a:pt x="471869" y="79201"/>
                      <a:pt x="501924" y="139602"/>
                    </a:cubicBezTo>
                    <a:lnTo>
                      <a:pt x="513449" y="162558"/>
                    </a:lnTo>
                    <a:lnTo>
                      <a:pt x="537357" y="154080"/>
                    </a:lnTo>
                    <a:cubicBezTo>
                      <a:pt x="573128" y="141442"/>
                      <a:pt x="612811" y="146984"/>
                      <a:pt x="643751" y="168939"/>
                    </a:cubicBezTo>
                    <a:cubicBezTo>
                      <a:pt x="674513" y="191474"/>
                      <a:pt x="692725" y="227295"/>
                      <a:pt x="692805" y="265428"/>
                    </a:cubicBezTo>
                    <a:lnTo>
                      <a:pt x="692805" y="295146"/>
                    </a:lnTo>
                    <a:lnTo>
                      <a:pt x="731667" y="295146"/>
                    </a:lnTo>
                    <a:cubicBezTo>
                      <a:pt x="781028" y="296999"/>
                      <a:pt x="819542" y="338517"/>
                      <a:pt x="817688" y="387878"/>
                    </a:cubicBezTo>
                    <a:cubicBezTo>
                      <a:pt x="815919" y="435006"/>
                      <a:pt x="777859" y="472663"/>
                      <a:pt x="730714" y="47393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+mj-lt"/>
                  <a:cs typeface="+mj-lt"/>
                </a:endParaRPr>
              </a:p>
            </p:txBody>
          </p:sp>
          <p:sp>
            <p:nvSpPr>
              <p:cNvPr id="180" name="Freeform: Shape 179"/>
              <p:cNvSpPr/>
              <p:nvPr/>
            </p:nvSpPr>
            <p:spPr>
              <a:xfrm flipH="1">
                <a:off x="3403593" y="267286"/>
                <a:ext cx="1055816" cy="642616"/>
              </a:xfrm>
              <a:custGeom>
                <a:avLst/>
                <a:gdLst>
                  <a:gd name="connsiteX0" fmla="*/ 730714 w 876161"/>
                  <a:gd name="connsiteY0" fmla="*/ 533271 h 533270"/>
                  <a:gd name="connsiteX1" fmla="*/ 876119 w 876161"/>
                  <a:gd name="connsiteY1" fmla="*/ 380816 h 533270"/>
                  <a:gd name="connsiteX2" fmla="*/ 748812 w 876161"/>
                  <a:gd name="connsiteY2" fmla="*/ 236948 h 533270"/>
                  <a:gd name="connsiteX3" fmla="*/ 677565 w 876161"/>
                  <a:gd name="connsiteY3" fmla="*/ 120743 h 533270"/>
                  <a:gd name="connsiteX4" fmla="*/ 541643 w 876161"/>
                  <a:gd name="connsiteY4" fmla="*/ 92168 h 533270"/>
                  <a:gd name="connsiteX5" fmla="*/ 325044 w 876161"/>
                  <a:gd name="connsiteY5" fmla="*/ 5586 h 533270"/>
                  <a:gd name="connsiteX6" fmla="*/ 171311 w 876161"/>
                  <a:gd name="connsiteY6" fmla="*/ 177036 h 533270"/>
                  <a:gd name="connsiteX7" fmla="*/ 34532 w 876161"/>
                  <a:gd name="connsiteY7" fmla="*/ 247997 h 533270"/>
                  <a:gd name="connsiteX8" fmla="*/ 16244 w 876161"/>
                  <a:gd name="connsiteY8" fmla="*/ 430496 h 533270"/>
                  <a:gd name="connsiteX9" fmla="*/ 166167 w 876161"/>
                  <a:gd name="connsiteY9" fmla="*/ 532223 h 533270"/>
                  <a:gd name="connsiteX10" fmla="*/ 168739 w 876161"/>
                  <a:gd name="connsiteY10" fmla="*/ 473073 h 533270"/>
                  <a:gd name="connsiteX11" fmla="*/ 69012 w 876161"/>
                  <a:gd name="connsiteY11" fmla="*/ 405350 h 533270"/>
                  <a:gd name="connsiteX12" fmla="*/ 81109 w 876161"/>
                  <a:gd name="connsiteY12" fmla="*/ 283716 h 533270"/>
                  <a:gd name="connsiteX13" fmla="*/ 193123 w 876161"/>
                  <a:gd name="connsiteY13" fmla="*/ 237996 h 533270"/>
                  <a:gd name="connsiteX14" fmla="*/ 226937 w 876161"/>
                  <a:gd name="connsiteY14" fmla="*/ 243615 h 533270"/>
                  <a:gd name="connsiteX15" fmla="*/ 226937 w 876161"/>
                  <a:gd name="connsiteY15" fmla="*/ 206277 h 533270"/>
                  <a:gd name="connsiteX16" fmla="*/ 338475 w 876161"/>
                  <a:gd name="connsiteY16" fmla="*/ 63402 h 533270"/>
                  <a:gd name="connsiteX17" fmla="*/ 501924 w 876161"/>
                  <a:gd name="connsiteY17" fmla="*/ 139602 h 533270"/>
                  <a:gd name="connsiteX18" fmla="*/ 513449 w 876161"/>
                  <a:gd name="connsiteY18" fmla="*/ 162558 h 533270"/>
                  <a:gd name="connsiteX19" fmla="*/ 537357 w 876161"/>
                  <a:gd name="connsiteY19" fmla="*/ 154080 h 533270"/>
                  <a:gd name="connsiteX20" fmla="*/ 643751 w 876161"/>
                  <a:gd name="connsiteY20" fmla="*/ 168939 h 533270"/>
                  <a:gd name="connsiteX21" fmla="*/ 692805 w 876161"/>
                  <a:gd name="connsiteY21" fmla="*/ 265428 h 533270"/>
                  <a:gd name="connsiteX22" fmla="*/ 692805 w 876161"/>
                  <a:gd name="connsiteY22" fmla="*/ 295146 h 533270"/>
                  <a:gd name="connsiteX23" fmla="*/ 731667 w 876161"/>
                  <a:gd name="connsiteY23" fmla="*/ 295146 h 533270"/>
                  <a:gd name="connsiteX24" fmla="*/ 817688 w 876161"/>
                  <a:gd name="connsiteY24" fmla="*/ 387878 h 533270"/>
                  <a:gd name="connsiteX25" fmla="*/ 730714 w 876161"/>
                  <a:gd name="connsiteY25" fmla="*/ 473930 h 533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876161" h="533270">
                    <a:moveTo>
                      <a:pt x="730714" y="533271"/>
                    </a:moveTo>
                    <a:cubicBezTo>
                      <a:pt x="812965" y="531324"/>
                      <a:pt x="878065" y="463068"/>
                      <a:pt x="876119" y="380816"/>
                    </a:cubicBezTo>
                    <a:cubicBezTo>
                      <a:pt x="874401" y="308249"/>
                      <a:pt x="820631" y="247483"/>
                      <a:pt x="748812" y="236948"/>
                    </a:cubicBezTo>
                    <a:cubicBezTo>
                      <a:pt x="741222" y="190368"/>
                      <a:pt x="715635" y="148635"/>
                      <a:pt x="677565" y="120743"/>
                    </a:cubicBezTo>
                    <a:cubicBezTo>
                      <a:pt x="638164" y="92820"/>
                      <a:pt x="588953" y="82474"/>
                      <a:pt x="541643" y="92168"/>
                    </a:cubicBezTo>
                    <a:cubicBezTo>
                      <a:pt x="495099" y="20307"/>
                      <a:pt x="408299" y="-14390"/>
                      <a:pt x="325044" y="5586"/>
                    </a:cubicBezTo>
                    <a:cubicBezTo>
                      <a:pt x="243901" y="26482"/>
                      <a:pt x="183269" y="94102"/>
                      <a:pt x="171311" y="177036"/>
                    </a:cubicBezTo>
                    <a:cubicBezTo>
                      <a:pt x="117255" y="178487"/>
                      <a:pt x="66847" y="204639"/>
                      <a:pt x="34532" y="247997"/>
                    </a:cubicBezTo>
                    <a:cubicBezTo>
                      <a:pt x="-3757" y="301184"/>
                      <a:pt x="-10730" y="370768"/>
                      <a:pt x="16244" y="430496"/>
                    </a:cubicBezTo>
                    <a:cubicBezTo>
                      <a:pt x="43740" y="489368"/>
                      <a:pt x="101301" y="528425"/>
                      <a:pt x="166167" y="532223"/>
                    </a:cubicBezTo>
                    <a:close/>
                    <a:moveTo>
                      <a:pt x="168739" y="473073"/>
                    </a:moveTo>
                    <a:cubicBezTo>
                      <a:pt x="125640" y="470358"/>
                      <a:pt x="87430" y="444411"/>
                      <a:pt x="69012" y="405350"/>
                    </a:cubicBezTo>
                    <a:cubicBezTo>
                      <a:pt x="51141" y="365536"/>
                      <a:pt x="55747" y="319230"/>
                      <a:pt x="81109" y="283716"/>
                    </a:cubicBezTo>
                    <a:cubicBezTo>
                      <a:pt x="107040" y="248831"/>
                      <a:pt x="150188" y="231220"/>
                      <a:pt x="193123" y="237996"/>
                    </a:cubicBezTo>
                    <a:lnTo>
                      <a:pt x="226937" y="243615"/>
                    </a:lnTo>
                    <a:lnTo>
                      <a:pt x="226937" y="206277"/>
                    </a:lnTo>
                    <a:cubicBezTo>
                      <a:pt x="227267" y="138818"/>
                      <a:pt x="273112" y="80093"/>
                      <a:pt x="338475" y="63402"/>
                    </a:cubicBezTo>
                    <a:cubicBezTo>
                      <a:pt x="404060" y="47589"/>
                      <a:pt x="471869" y="79201"/>
                      <a:pt x="501924" y="139602"/>
                    </a:cubicBezTo>
                    <a:lnTo>
                      <a:pt x="513449" y="162558"/>
                    </a:lnTo>
                    <a:lnTo>
                      <a:pt x="537357" y="154080"/>
                    </a:lnTo>
                    <a:cubicBezTo>
                      <a:pt x="573128" y="141442"/>
                      <a:pt x="612811" y="146984"/>
                      <a:pt x="643751" y="168939"/>
                    </a:cubicBezTo>
                    <a:cubicBezTo>
                      <a:pt x="674513" y="191474"/>
                      <a:pt x="692725" y="227295"/>
                      <a:pt x="692805" y="265428"/>
                    </a:cubicBezTo>
                    <a:lnTo>
                      <a:pt x="692805" y="295146"/>
                    </a:lnTo>
                    <a:lnTo>
                      <a:pt x="731667" y="295146"/>
                    </a:lnTo>
                    <a:cubicBezTo>
                      <a:pt x="781028" y="296999"/>
                      <a:pt x="819542" y="338517"/>
                      <a:pt x="817688" y="387878"/>
                    </a:cubicBezTo>
                    <a:cubicBezTo>
                      <a:pt x="815919" y="435006"/>
                      <a:pt x="777859" y="472663"/>
                      <a:pt x="730714" y="473930"/>
                    </a:cubicBezTo>
                    <a:close/>
                  </a:path>
                </a:pathLst>
              </a:custGeom>
              <a:no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latin typeface="+mj-lt"/>
                  <a:cs typeface="+mj-lt"/>
                </a:endParaRPr>
              </a:p>
            </p:txBody>
          </p:sp>
        </p:grpSp>
        <p:sp>
          <p:nvSpPr>
            <p:cNvPr id="259" name="Oval 258"/>
            <p:cNvSpPr/>
            <p:nvPr/>
          </p:nvSpPr>
          <p:spPr>
            <a:xfrm>
              <a:off x="3527660" y="3433434"/>
              <a:ext cx="618594" cy="618594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  <a:cs typeface="+mj-lt"/>
              </a:endParaRPr>
            </a:p>
          </p:txBody>
        </p:sp>
      </p:grpSp>
    </p:spTree>
  </p:cSld>
  <p:clrMapOvr>
    <a:masterClrMapping/>
  </p:clrMapOvr>
  <p:transition spd="med">
    <p:fade/>
  </p:transition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93100" y="420575"/>
            <a:ext cx="8181300" cy="502800"/>
          </a:xfrm>
        </p:spPr>
        <p:txBody>
          <a:bodyPr/>
          <a:lstStyle/>
          <a:p>
            <a:r>
              <a:rPr lang="en-US" dirty="0"/>
              <a:t>Feedback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7331103" y="141172"/>
            <a:ext cx="914400" cy="914400"/>
            <a:chOff x="7331103" y="141172"/>
            <a:chExt cx="914400" cy="914400"/>
          </a:xfrm>
        </p:grpSpPr>
        <p:grpSp>
          <p:nvGrpSpPr>
            <p:cNvPr id="28" name="Group 27"/>
            <p:cNvGrpSpPr/>
            <p:nvPr/>
          </p:nvGrpSpPr>
          <p:grpSpPr>
            <a:xfrm>
              <a:off x="7331103" y="141172"/>
              <a:ext cx="914400" cy="914400"/>
              <a:chOff x="2941984" y="2188023"/>
              <a:chExt cx="1695840" cy="1816343"/>
            </a:xfrm>
          </p:grpSpPr>
          <p:grpSp>
            <p:nvGrpSpPr>
              <p:cNvPr id="29" name="Group 28"/>
              <p:cNvGrpSpPr/>
              <p:nvPr/>
            </p:nvGrpSpPr>
            <p:grpSpPr>
              <a:xfrm>
                <a:off x="3744185" y="3138427"/>
                <a:ext cx="58419" cy="768220"/>
                <a:chOff x="1190898" y="3138427"/>
                <a:chExt cx="58419" cy="768220"/>
              </a:xfrm>
            </p:grpSpPr>
            <p:cxnSp>
              <p:nvCxnSpPr>
                <p:cNvPr id="44" name="Connector: Curved 43"/>
                <p:cNvCxnSpPr>
                  <a:stCxn id="34" idx="1"/>
                  <a:endCxn id="35" idx="1"/>
                </p:cNvCxnSpPr>
                <p:nvPr/>
              </p:nvCxnSpPr>
              <p:spPr>
                <a:xfrm rot="10800000">
                  <a:off x="1190898" y="3138427"/>
                  <a:ext cx="12700" cy="768220"/>
                </a:xfrm>
                <a:prstGeom prst="curvedConnector3">
                  <a:avLst>
                    <a:gd name="adj1" fmla="val 2950000"/>
                  </a:avLst>
                </a:prstGeom>
                <a:ln w="19050">
                  <a:solidFill>
                    <a:schemeClr val="accent5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Connector: Curved 44"/>
                <p:cNvCxnSpPr>
                  <a:stCxn id="35" idx="3"/>
                  <a:endCxn id="34" idx="3"/>
                </p:cNvCxnSpPr>
                <p:nvPr/>
              </p:nvCxnSpPr>
              <p:spPr>
                <a:xfrm>
                  <a:off x="1236617" y="3138427"/>
                  <a:ext cx="12700" cy="768220"/>
                </a:xfrm>
                <a:prstGeom prst="curvedConnector3">
                  <a:avLst>
                    <a:gd name="adj1" fmla="val 3000000"/>
                  </a:avLst>
                </a:prstGeom>
                <a:ln w="19050">
                  <a:solidFill>
                    <a:schemeClr val="accent5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0" name="Group 29"/>
              <p:cNvGrpSpPr/>
              <p:nvPr/>
            </p:nvGrpSpPr>
            <p:grpSpPr>
              <a:xfrm>
                <a:off x="3744185" y="2188023"/>
                <a:ext cx="58419" cy="1816343"/>
                <a:chOff x="7482841" y="2111311"/>
                <a:chExt cx="58419" cy="1816343"/>
              </a:xfrm>
            </p:grpSpPr>
            <p:cxnSp>
              <p:nvCxnSpPr>
                <p:cNvPr id="40" name="Connector: Curved 39"/>
                <p:cNvCxnSpPr>
                  <a:stCxn id="42" idx="1"/>
                  <a:endCxn id="43" idx="1"/>
                </p:cNvCxnSpPr>
                <p:nvPr/>
              </p:nvCxnSpPr>
              <p:spPr>
                <a:xfrm rot="10800000">
                  <a:off x="7482841" y="2209031"/>
                  <a:ext cx="12700" cy="1620905"/>
                </a:xfrm>
                <a:prstGeom prst="curvedConnector3">
                  <a:avLst>
                    <a:gd name="adj1" fmla="val 5850000"/>
                  </a:avLst>
                </a:prstGeom>
                <a:ln w="19050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nector: Curved 40"/>
                <p:cNvCxnSpPr>
                  <a:stCxn id="43" idx="3"/>
                  <a:endCxn id="42" idx="3"/>
                </p:cNvCxnSpPr>
                <p:nvPr/>
              </p:nvCxnSpPr>
              <p:spPr>
                <a:xfrm>
                  <a:off x="7528560" y="2209030"/>
                  <a:ext cx="12700" cy="1620905"/>
                </a:xfrm>
                <a:prstGeom prst="curvedConnector3">
                  <a:avLst>
                    <a:gd name="adj1" fmla="val 6300000"/>
                  </a:avLst>
                </a:prstGeom>
                <a:ln w="19050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2" name="Google Shape;898;p88"/>
                <p:cNvSpPr txBox="1"/>
                <p:nvPr/>
              </p:nvSpPr>
              <p:spPr>
                <a:xfrm>
                  <a:off x="7482841" y="3732216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  <p:sp>
              <p:nvSpPr>
                <p:cNvPr id="43" name="Google Shape;898;p88"/>
                <p:cNvSpPr txBox="1"/>
                <p:nvPr/>
              </p:nvSpPr>
              <p:spPr>
                <a:xfrm>
                  <a:off x="7482841" y="2111311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</p:grpSp>
          <p:sp>
            <p:nvSpPr>
              <p:cNvPr id="31" name="Oval 30"/>
              <p:cNvSpPr/>
              <p:nvPr/>
            </p:nvSpPr>
            <p:spPr>
              <a:xfrm>
                <a:off x="2941984" y="2188023"/>
                <a:ext cx="1695840" cy="1807446"/>
              </a:xfrm>
              <a:prstGeom prst="ellipse">
                <a:avLst/>
              </a:prstGeom>
              <a:solidFill>
                <a:schemeClr val="bg1">
                  <a:alpha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+mj-lt"/>
                </a:endParaRPr>
              </a:p>
            </p:txBody>
          </p:sp>
          <p:grpSp>
            <p:nvGrpSpPr>
              <p:cNvPr id="32" name="Group 31"/>
              <p:cNvGrpSpPr/>
              <p:nvPr/>
            </p:nvGrpSpPr>
            <p:grpSpPr>
              <a:xfrm>
                <a:off x="3744185" y="2692608"/>
                <a:ext cx="58419" cy="1311758"/>
                <a:chOff x="5889186" y="1248788"/>
                <a:chExt cx="58419" cy="1311758"/>
              </a:xfrm>
            </p:grpSpPr>
            <p:cxnSp>
              <p:nvCxnSpPr>
                <p:cNvPr id="36" name="Connector: Curved 35"/>
                <p:cNvCxnSpPr>
                  <a:stCxn id="38" idx="1"/>
                  <a:endCxn id="39" idx="1"/>
                </p:cNvCxnSpPr>
                <p:nvPr/>
              </p:nvCxnSpPr>
              <p:spPr>
                <a:xfrm rot="10800000">
                  <a:off x="5889186" y="1346507"/>
                  <a:ext cx="12700" cy="1116320"/>
                </a:xfrm>
                <a:prstGeom prst="curvedConnector3">
                  <a:avLst>
                    <a:gd name="adj1" fmla="val 4300000"/>
                  </a:avLst>
                </a:prstGeom>
                <a:ln w="19050">
                  <a:solidFill>
                    <a:schemeClr val="accent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Connector: Curved 36"/>
                <p:cNvCxnSpPr>
                  <a:stCxn id="39" idx="3"/>
                  <a:endCxn id="38" idx="3"/>
                </p:cNvCxnSpPr>
                <p:nvPr/>
              </p:nvCxnSpPr>
              <p:spPr>
                <a:xfrm>
                  <a:off x="5934905" y="1346507"/>
                  <a:ext cx="12700" cy="1116320"/>
                </a:xfrm>
                <a:prstGeom prst="curvedConnector3">
                  <a:avLst>
                    <a:gd name="adj1" fmla="val 4300000"/>
                  </a:avLst>
                </a:prstGeom>
                <a:ln w="19050">
                  <a:solidFill>
                    <a:schemeClr val="accent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8" name="Google Shape;898;p88"/>
                <p:cNvSpPr txBox="1"/>
                <p:nvPr/>
              </p:nvSpPr>
              <p:spPr>
                <a:xfrm>
                  <a:off x="5889186" y="2365108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  <p:sp>
              <p:nvSpPr>
                <p:cNvPr id="39" name="Google Shape;898;p88"/>
                <p:cNvSpPr txBox="1"/>
                <p:nvPr/>
              </p:nvSpPr>
              <p:spPr>
                <a:xfrm>
                  <a:off x="5889186" y="1248788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</p:grpSp>
          <p:grpSp>
            <p:nvGrpSpPr>
              <p:cNvPr id="33" name="Group 32"/>
              <p:cNvGrpSpPr/>
              <p:nvPr/>
            </p:nvGrpSpPr>
            <p:grpSpPr>
              <a:xfrm>
                <a:off x="3744185" y="3040708"/>
                <a:ext cx="45719" cy="963658"/>
                <a:chOff x="5501641" y="2963996"/>
                <a:chExt cx="45719" cy="963658"/>
              </a:xfrm>
            </p:grpSpPr>
            <p:sp>
              <p:nvSpPr>
                <p:cNvPr id="34" name="Google Shape;898;p88"/>
                <p:cNvSpPr txBox="1"/>
                <p:nvPr/>
              </p:nvSpPr>
              <p:spPr>
                <a:xfrm>
                  <a:off x="5501641" y="3732216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  <p:sp>
              <p:nvSpPr>
                <p:cNvPr id="35" name="Google Shape;898;p88"/>
                <p:cNvSpPr txBox="1"/>
                <p:nvPr/>
              </p:nvSpPr>
              <p:spPr>
                <a:xfrm>
                  <a:off x="5501641" y="2963996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</p:grpSp>
        </p:grpSp>
        <p:sp>
          <p:nvSpPr>
            <p:cNvPr id="46" name="Google Shape;898;p88"/>
            <p:cNvSpPr txBox="1"/>
            <p:nvPr/>
          </p:nvSpPr>
          <p:spPr>
            <a:xfrm>
              <a:off x="7436418" y="497552"/>
              <a:ext cx="668161" cy="1069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4" tIns="9144" rIns="9144" bIns="9144" anchor="t" anchorCtr="0">
              <a:spAutoFit/>
            </a:bodyPr>
            <a:lstStyle/>
            <a:p>
              <a:pPr marR="0" lvl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500" b="1" dirty="0">
                  <a:solidFill>
                    <a:schemeClr val="accent1"/>
                  </a:solidFill>
                  <a:latin typeface="+mj-lt"/>
                  <a:ea typeface="Montserrat"/>
                  <a:cs typeface="+mj-lt"/>
                  <a:sym typeface="Montserrat"/>
                </a:rPr>
                <a:t>Serve</a:t>
              </a:r>
              <a:endParaRPr lang="en-US" sz="500" b="1" dirty="0">
                <a:solidFill>
                  <a:schemeClr val="accent1"/>
                </a:solidFill>
                <a:latin typeface="+mj-lt"/>
                <a:ea typeface="Montserrat"/>
                <a:cs typeface="+mj-lt"/>
                <a:sym typeface="Montserrat"/>
              </a:endParaRPr>
            </a:p>
          </p:txBody>
        </p:sp>
      </p:grpSp>
      <p:sp>
        <p:nvSpPr>
          <p:cNvPr id="48" name="Google Shape;898;p88"/>
          <p:cNvSpPr txBox="1"/>
          <p:nvPr/>
        </p:nvSpPr>
        <p:spPr>
          <a:xfrm>
            <a:off x="513523" y="1473115"/>
            <a:ext cx="3517109" cy="655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For recommender systems, user feedback is extremely important. A </a:t>
            </a:r>
            <a:r>
              <a:rPr lang="en-US" sz="1200" b="1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pipeline</a:t>
            </a:r>
            <a:r>
              <a:rPr lang="en-US" sz="12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 should be created for </a:t>
            </a:r>
            <a:r>
              <a:rPr lang="en-US" sz="1200" b="1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capturing user feedback</a:t>
            </a:r>
            <a:r>
              <a:rPr lang="en-US" sz="1200" dirty="0">
                <a:solidFill>
                  <a:schemeClr val="accent6"/>
                </a:solidFill>
                <a:latin typeface="+mj-lt"/>
                <a:ea typeface="Montserrat"/>
                <a:cs typeface="+mj-lt"/>
                <a:sym typeface="Montserrat"/>
              </a:rPr>
              <a:t>.</a:t>
            </a:r>
            <a:endParaRPr lang="en-US" sz="1200" dirty="0">
              <a:solidFill>
                <a:schemeClr val="accent6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pic>
        <p:nvPicPr>
          <p:cNvPr id="170" name="Graphic 169" descr="Computer with solid fill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2520445" y="3495460"/>
            <a:ext cx="535765" cy="535765"/>
          </a:xfrm>
          <a:prstGeom prst="rect">
            <a:avLst/>
          </a:prstGeom>
        </p:spPr>
      </p:pic>
      <p:pic>
        <p:nvPicPr>
          <p:cNvPr id="171" name="Graphic 170" descr="Smart Phone with solid fill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03760" y="2949799"/>
            <a:ext cx="535765" cy="535765"/>
          </a:xfrm>
          <a:prstGeom prst="rect">
            <a:avLst/>
          </a:prstGeom>
        </p:spPr>
      </p:pic>
      <p:cxnSp>
        <p:nvCxnSpPr>
          <p:cNvPr id="172" name="Connector: Curved 171"/>
          <p:cNvCxnSpPr>
            <a:stCxn id="183" idx="0"/>
            <a:endCxn id="171" idx="0"/>
          </p:cNvCxnSpPr>
          <p:nvPr/>
        </p:nvCxnSpPr>
        <p:spPr>
          <a:xfrm rot="16200000" flipH="1">
            <a:off x="1972101" y="2150257"/>
            <a:ext cx="62338" cy="1536746"/>
          </a:xfrm>
          <a:prstGeom prst="curvedConnector3">
            <a:avLst>
              <a:gd name="adj1" fmla="val -366711"/>
            </a:avLst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Connector: Curved 172"/>
          <p:cNvCxnSpPr>
            <a:stCxn id="170" idx="2"/>
            <a:endCxn id="259" idx="4"/>
          </p:cNvCxnSpPr>
          <p:nvPr/>
        </p:nvCxnSpPr>
        <p:spPr>
          <a:xfrm rot="5400000" flipH="1" flipV="1">
            <a:off x="3294128" y="3224594"/>
            <a:ext cx="300831" cy="1312432"/>
          </a:xfrm>
          <a:prstGeom prst="curvedConnector3">
            <a:avLst>
              <a:gd name="adj1" fmla="val -75990"/>
            </a:avLst>
          </a:prstGeom>
          <a:ln w="28575">
            <a:solidFill>
              <a:schemeClr val="accent2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Connector: Curved 173"/>
          <p:cNvCxnSpPr>
            <a:stCxn id="181" idx="2"/>
            <a:endCxn id="170" idx="2"/>
          </p:cNvCxnSpPr>
          <p:nvPr/>
        </p:nvCxnSpPr>
        <p:spPr>
          <a:xfrm rot="16200000" flipH="1">
            <a:off x="2002329" y="3245225"/>
            <a:ext cx="5201" cy="1566797"/>
          </a:xfrm>
          <a:prstGeom prst="curvedConnector3">
            <a:avLst>
              <a:gd name="adj1" fmla="val 4495309"/>
            </a:avLst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5" name="Group 174"/>
          <p:cNvGrpSpPr/>
          <p:nvPr/>
        </p:nvGrpSpPr>
        <p:grpSpPr>
          <a:xfrm>
            <a:off x="941646" y="2887461"/>
            <a:ext cx="741473" cy="586502"/>
            <a:chOff x="806538" y="2248387"/>
            <a:chExt cx="1265486" cy="1000994"/>
          </a:xfrm>
        </p:grpSpPr>
        <p:pic>
          <p:nvPicPr>
            <p:cNvPr id="183" name="Graphic 182" descr="User with solid fill"/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806538" y="2248387"/>
              <a:ext cx="1000994" cy="1000994"/>
            </a:xfrm>
            <a:prstGeom prst="rect">
              <a:avLst/>
            </a:prstGeom>
          </p:spPr>
        </p:pic>
        <p:pic>
          <p:nvPicPr>
            <p:cNvPr id="184" name="Graphic 183" descr="Thumbs up sign with solid fill"/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557786" y="2314631"/>
              <a:ext cx="514238" cy="514238"/>
            </a:xfrm>
            <a:prstGeom prst="rect">
              <a:avLst/>
            </a:prstGeom>
          </p:spPr>
        </p:pic>
      </p:grpSp>
      <p:grpSp>
        <p:nvGrpSpPr>
          <p:cNvPr id="176" name="Group 175"/>
          <p:cNvGrpSpPr/>
          <p:nvPr/>
        </p:nvGrpSpPr>
        <p:grpSpPr>
          <a:xfrm>
            <a:off x="928282" y="3439522"/>
            <a:ext cx="732982" cy="586502"/>
            <a:chOff x="7350537" y="2071252"/>
            <a:chExt cx="1250993" cy="1000994"/>
          </a:xfrm>
        </p:grpSpPr>
        <p:pic>
          <p:nvPicPr>
            <p:cNvPr id="181" name="Graphic 180" descr="User with solid fill"/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350537" y="2071252"/>
              <a:ext cx="1000994" cy="1000994"/>
            </a:xfrm>
            <a:prstGeom prst="rect">
              <a:avLst/>
            </a:prstGeom>
          </p:spPr>
        </p:pic>
        <p:pic>
          <p:nvPicPr>
            <p:cNvPr id="182" name="Graphic 181" descr="Thumbs Down with solid fill"/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8087292" y="2182411"/>
              <a:ext cx="514238" cy="514238"/>
            </a:xfrm>
            <a:prstGeom prst="rect">
              <a:avLst/>
            </a:prstGeom>
          </p:spPr>
        </p:pic>
      </p:grpSp>
      <p:cxnSp>
        <p:nvCxnSpPr>
          <p:cNvPr id="178" name="Connector: Curved 177"/>
          <p:cNvCxnSpPr>
            <a:stCxn id="171" idx="0"/>
            <a:endCxn id="259" idx="0"/>
          </p:cNvCxnSpPr>
          <p:nvPr/>
        </p:nvCxnSpPr>
        <p:spPr>
          <a:xfrm rot="16200000" flipH="1">
            <a:off x="3355200" y="2366241"/>
            <a:ext cx="162001" cy="1329117"/>
          </a:xfrm>
          <a:prstGeom prst="curvedConnector3">
            <a:avLst>
              <a:gd name="adj1" fmla="val -141110"/>
            </a:avLst>
          </a:prstGeom>
          <a:ln w="28575">
            <a:solidFill>
              <a:schemeClr val="accent4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5234773" y="3066544"/>
            <a:ext cx="354553" cy="678795"/>
            <a:chOff x="5047946" y="1351882"/>
            <a:chExt cx="354553" cy="678795"/>
          </a:xfrm>
        </p:grpSpPr>
        <p:pic>
          <p:nvPicPr>
            <p:cNvPr id="186" name="Graphic 185" descr="Thumbs up sign with solid fill"/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047946" y="1351882"/>
              <a:ext cx="354553" cy="354553"/>
            </a:xfrm>
            <a:prstGeom prst="rect">
              <a:avLst/>
            </a:prstGeom>
          </p:spPr>
        </p:pic>
        <p:pic>
          <p:nvPicPr>
            <p:cNvPr id="187" name="Graphic 186" descr="Thumbs Down with solid fill"/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5047946" y="1676124"/>
              <a:ext cx="354553" cy="354553"/>
            </a:xfrm>
            <a:prstGeom prst="rect">
              <a:avLst/>
            </a:prstGeom>
          </p:spPr>
        </p:pic>
      </p:grpSp>
      <p:cxnSp>
        <p:nvCxnSpPr>
          <p:cNvPr id="249" name="Straight Arrow Connector 248"/>
          <p:cNvCxnSpPr/>
          <p:nvPr/>
        </p:nvCxnSpPr>
        <p:spPr>
          <a:xfrm>
            <a:off x="5746741" y="3382279"/>
            <a:ext cx="271261" cy="0"/>
          </a:xfrm>
          <a:prstGeom prst="straightConnector1">
            <a:avLst/>
          </a:prstGeom>
          <a:ln w="19050">
            <a:solidFill>
              <a:schemeClr val="tx2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2" name="Group 261"/>
          <p:cNvGrpSpPr/>
          <p:nvPr/>
        </p:nvGrpSpPr>
        <p:grpSpPr>
          <a:xfrm>
            <a:off x="3725494" y="3111800"/>
            <a:ext cx="684593" cy="618594"/>
            <a:chOff x="3461691" y="3433434"/>
            <a:chExt cx="684593" cy="618594"/>
          </a:xfrm>
        </p:grpSpPr>
        <p:grpSp>
          <p:nvGrpSpPr>
            <p:cNvPr id="177" name="Group 176"/>
            <p:cNvGrpSpPr/>
            <p:nvPr/>
          </p:nvGrpSpPr>
          <p:grpSpPr>
            <a:xfrm>
              <a:off x="3461691" y="3539316"/>
              <a:ext cx="684593" cy="376521"/>
              <a:chOff x="3403593" y="267286"/>
              <a:chExt cx="1168407" cy="642616"/>
            </a:xfrm>
          </p:grpSpPr>
          <p:sp>
            <p:nvSpPr>
              <p:cNvPr id="179" name="Freeform: Shape 178"/>
              <p:cNvSpPr/>
              <p:nvPr/>
            </p:nvSpPr>
            <p:spPr>
              <a:xfrm>
                <a:off x="3516183" y="267286"/>
                <a:ext cx="1055817" cy="642616"/>
              </a:xfrm>
              <a:custGeom>
                <a:avLst/>
                <a:gdLst>
                  <a:gd name="connsiteX0" fmla="*/ 730714 w 876161"/>
                  <a:gd name="connsiteY0" fmla="*/ 533271 h 533270"/>
                  <a:gd name="connsiteX1" fmla="*/ 876119 w 876161"/>
                  <a:gd name="connsiteY1" fmla="*/ 380816 h 533270"/>
                  <a:gd name="connsiteX2" fmla="*/ 748812 w 876161"/>
                  <a:gd name="connsiteY2" fmla="*/ 236948 h 533270"/>
                  <a:gd name="connsiteX3" fmla="*/ 677565 w 876161"/>
                  <a:gd name="connsiteY3" fmla="*/ 120743 h 533270"/>
                  <a:gd name="connsiteX4" fmla="*/ 541643 w 876161"/>
                  <a:gd name="connsiteY4" fmla="*/ 92168 h 533270"/>
                  <a:gd name="connsiteX5" fmla="*/ 325044 w 876161"/>
                  <a:gd name="connsiteY5" fmla="*/ 5586 h 533270"/>
                  <a:gd name="connsiteX6" fmla="*/ 171311 w 876161"/>
                  <a:gd name="connsiteY6" fmla="*/ 177036 h 533270"/>
                  <a:gd name="connsiteX7" fmla="*/ 34532 w 876161"/>
                  <a:gd name="connsiteY7" fmla="*/ 247997 h 533270"/>
                  <a:gd name="connsiteX8" fmla="*/ 16244 w 876161"/>
                  <a:gd name="connsiteY8" fmla="*/ 430496 h 533270"/>
                  <a:gd name="connsiteX9" fmla="*/ 166167 w 876161"/>
                  <a:gd name="connsiteY9" fmla="*/ 532223 h 533270"/>
                  <a:gd name="connsiteX10" fmla="*/ 168739 w 876161"/>
                  <a:gd name="connsiteY10" fmla="*/ 473073 h 533270"/>
                  <a:gd name="connsiteX11" fmla="*/ 69012 w 876161"/>
                  <a:gd name="connsiteY11" fmla="*/ 405350 h 533270"/>
                  <a:gd name="connsiteX12" fmla="*/ 81109 w 876161"/>
                  <a:gd name="connsiteY12" fmla="*/ 283716 h 533270"/>
                  <a:gd name="connsiteX13" fmla="*/ 193123 w 876161"/>
                  <a:gd name="connsiteY13" fmla="*/ 237996 h 533270"/>
                  <a:gd name="connsiteX14" fmla="*/ 226937 w 876161"/>
                  <a:gd name="connsiteY14" fmla="*/ 243615 h 533270"/>
                  <a:gd name="connsiteX15" fmla="*/ 226937 w 876161"/>
                  <a:gd name="connsiteY15" fmla="*/ 206277 h 533270"/>
                  <a:gd name="connsiteX16" fmla="*/ 338475 w 876161"/>
                  <a:gd name="connsiteY16" fmla="*/ 63402 h 533270"/>
                  <a:gd name="connsiteX17" fmla="*/ 501924 w 876161"/>
                  <a:gd name="connsiteY17" fmla="*/ 139602 h 533270"/>
                  <a:gd name="connsiteX18" fmla="*/ 513449 w 876161"/>
                  <a:gd name="connsiteY18" fmla="*/ 162558 h 533270"/>
                  <a:gd name="connsiteX19" fmla="*/ 537357 w 876161"/>
                  <a:gd name="connsiteY19" fmla="*/ 154080 h 533270"/>
                  <a:gd name="connsiteX20" fmla="*/ 643751 w 876161"/>
                  <a:gd name="connsiteY20" fmla="*/ 168939 h 533270"/>
                  <a:gd name="connsiteX21" fmla="*/ 692805 w 876161"/>
                  <a:gd name="connsiteY21" fmla="*/ 265428 h 533270"/>
                  <a:gd name="connsiteX22" fmla="*/ 692805 w 876161"/>
                  <a:gd name="connsiteY22" fmla="*/ 295146 h 533270"/>
                  <a:gd name="connsiteX23" fmla="*/ 731667 w 876161"/>
                  <a:gd name="connsiteY23" fmla="*/ 295146 h 533270"/>
                  <a:gd name="connsiteX24" fmla="*/ 817688 w 876161"/>
                  <a:gd name="connsiteY24" fmla="*/ 387878 h 533270"/>
                  <a:gd name="connsiteX25" fmla="*/ 730714 w 876161"/>
                  <a:gd name="connsiteY25" fmla="*/ 473930 h 533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876161" h="533270">
                    <a:moveTo>
                      <a:pt x="730714" y="533271"/>
                    </a:moveTo>
                    <a:cubicBezTo>
                      <a:pt x="812965" y="531324"/>
                      <a:pt x="878065" y="463068"/>
                      <a:pt x="876119" y="380816"/>
                    </a:cubicBezTo>
                    <a:cubicBezTo>
                      <a:pt x="874401" y="308249"/>
                      <a:pt x="820631" y="247483"/>
                      <a:pt x="748812" y="236948"/>
                    </a:cubicBezTo>
                    <a:cubicBezTo>
                      <a:pt x="741222" y="190368"/>
                      <a:pt x="715635" y="148635"/>
                      <a:pt x="677565" y="120743"/>
                    </a:cubicBezTo>
                    <a:cubicBezTo>
                      <a:pt x="638164" y="92820"/>
                      <a:pt x="588953" y="82474"/>
                      <a:pt x="541643" y="92168"/>
                    </a:cubicBezTo>
                    <a:cubicBezTo>
                      <a:pt x="495099" y="20307"/>
                      <a:pt x="408299" y="-14390"/>
                      <a:pt x="325044" y="5586"/>
                    </a:cubicBezTo>
                    <a:cubicBezTo>
                      <a:pt x="243901" y="26482"/>
                      <a:pt x="183269" y="94102"/>
                      <a:pt x="171311" y="177036"/>
                    </a:cubicBezTo>
                    <a:cubicBezTo>
                      <a:pt x="117255" y="178487"/>
                      <a:pt x="66847" y="204639"/>
                      <a:pt x="34532" y="247997"/>
                    </a:cubicBezTo>
                    <a:cubicBezTo>
                      <a:pt x="-3757" y="301184"/>
                      <a:pt x="-10730" y="370768"/>
                      <a:pt x="16244" y="430496"/>
                    </a:cubicBezTo>
                    <a:cubicBezTo>
                      <a:pt x="43740" y="489368"/>
                      <a:pt x="101301" y="528425"/>
                      <a:pt x="166167" y="532223"/>
                    </a:cubicBezTo>
                    <a:close/>
                    <a:moveTo>
                      <a:pt x="168739" y="473073"/>
                    </a:moveTo>
                    <a:cubicBezTo>
                      <a:pt x="125640" y="470358"/>
                      <a:pt x="87430" y="444411"/>
                      <a:pt x="69012" y="405350"/>
                    </a:cubicBezTo>
                    <a:cubicBezTo>
                      <a:pt x="51141" y="365536"/>
                      <a:pt x="55747" y="319230"/>
                      <a:pt x="81109" y="283716"/>
                    </a:cubicBezTo>
                    <a:cubicBezTo>
                      <a:pt x="107040" y="248831"/>
                      <a:pt x="150188" y="231220"/>
                      <a:pt x="193123" y="237996"/>
                    </a:cubicBezTo>
                    <a:lnTo>
                      <a:pt x="226937" y="243615"/>
                    </a:lnTo>
                    <a:lnTo>
                      <a:pt x="226937" y="206277"/>
                    </a:lnTo>
                    <a:cubicBezTo>
                      <a:pt x="227267" y="138818"/>
                      <a:pt x="273112" y="80093"/>
                      <a:pt x="338475" y="63402"/>
                    </a:cubicBezTo>
                    <a:cubicBezTo>
                      <a:pt x="404060" y="47589"/>
                      <a:pt x="471869" y="79201"/>
                      <a:pt x="501924" y="139602"/>
                    </a:cubicBezTo>
                    <a:lnTo>
                      <a:pt x="513449" y="162558"/>
                    </a:lnTo>
                    <a:lnTo>
                      <a:pt x="537357" y="154080"/>
                    </a:lnTo>
                    <a:cubicBezTo>
                      <a:pt x="573128" y="141442"/>
                      <a:pt x="612811" y="146984"/>
                      <a:pt x="643751" y="168939"/>
                    </a:cubicBezTo>
                    <a:cubicBezTo>
                      <a:pt x="674513" y="191474"/>
                      <a:pt x="692725" y="227295"/>
                      <a:pt x="692805" y="265428"/>
                    </a:cubicBezTo>
                    <a:lnTo>
                      <a:pt x="692805" y="295146"/>
                    </a:lnTo>
                    <a:lnTo>
                      <a:pt x="731667" y="295146"/>
                    </a:lnTo>
                    <a:cubicBezTo>
                      <a:pt x="781028" y="296999"/>
                      <a:pt x="819542" y="338517"/>
                      <a:pt x="817688" y="387878"/>
                    </a:cubicBezTo>
                    <a:cubicBezTo>
                      <a:pt x="815919" y="435006"/>
                      <a:pt x="777859" y="472663"/>
                      <a:pt x="730714" y="47393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+mj-lt"/>
                  <a:cs typeface="+mj-lt"/>
                </a:endParaRPr>
              </a:p>
            </p:txBody>
          </p:sp>
          <p:sp>
            <p:nvSpPr>
              <p:cNvPr id="180" name="Freeform: Shape 179"/>
              <p:cNvSpPr/>
              <p:nvPr/>
            </p:nvSpPr>
            <p:spPr>
              <a:xfrm flipH="1">
                <a:off x="3403593" y="267286"/>
                <a:ext cx="1055816" cy="642616"/>
              </a:xfrm>
              <a:custGeom>
                <a:avLst/>
                <a:gdLst>
                  <a:gd name="connsiteX0" fmla="*/ 730714 w 876161"/>
                  <a:gd name="connsiteY0" fmla="*/ 533271 h 533270"/>
                  <a:gd name="connsiteX1" fmla="*/ 876119 w 876161"/>
                  <a:gd name="connsiteY1" fmla="*/ 380816 h 533270"/>
                  <a:gd name="connsiteX2" fmla="*/ 748812 w 876161"/>
                  <a:gd name="connsiteY2" fmla="*/ 236948 h 533270"/>
                  <a:gd name="connsiteX3" fmla="*/ 677565 w 876161"/>
                  <a:gd name="connsiteY3" fmla="*/ 120743 h 533270"/>
                  <a:gd name="connsiteX4" fmla="*/ 541643 w 876161"/>
                  <a:gd name="connsiteY4" fmla="*/ 92168 h 533270"/>
                  <a:gd name="connsiteX5" fmla="*/ 325044 w 876161"/>
                  <a:gd name="connsiteY5" fmla="*/ 5586 h 533270"/>
                  <a:gd name="connsiteX6" fmla="*/ 171311 w 876161"/>
                  <a:gd name="connsiteY6" fmla="*/ 177036 h 533270"/>
                  <a:gd name="connsiteX7" fmla="*/ 34532 w 876161"/>
                  <a:gd name="connsiteY7" fmla="*/ 247997 h 533270"/>
                  <a:gd name="connsiteX8" fmla="*/ 16244 w 876161"/>
                  <a:gd name="connsiteY8" fmla="*/ 430496 h 533270"/>
                  <a:gd name="connsiteX9" fmla="*/ 166167 w 876161"/>
                  <a:gd name="connsiteY9" fmla="*/ 532223 h 533270"/>
                  <a:gd name="connsiteX10" fmla="*/ 168739 w 876161"/>
                  <a:gd name="connsiteY10" fmla="*/ 473073 h 533270"/>
                  <a:gd name="connsiteX11" fmla="*/ 69012 w 876161"/>
                  <a:gd name="connsiteY11" fmla="*/ 405350 h 533270"/>
                  <a:gd name="connsiteX12" fmla="*/ 81109 w 876161"/>
                  <a:gd name="connsiteY12" fmla="*/ 283716 h 533270"/>
                  <a:gd name="connsiteX13" fmla="*/ 193123 w 876161"/>
                  <a:gd name="connsiteY13" fmla="*/ 237996 h 533270"/>
                  <a:gd name="connsiteX14" fmla="*/ 226937 w 876161"/>
                  <a:gd name="connsiteY14" fmla="*/ 243615 h 533270"/>
                  <a:gd name="connsiteX15" fmla="*/ 226937 w 876161"/>
                  <a:gd name="connsiteY15" fmla="*/ 206277 h 533270"/>
                  <a:gd name="connsiteX16" fmla="*/ 338475 w 876161"/>
                  <a:gd name="connsiteY16" fmla="*/ 63402 h 533270"/>
                  <a:gd name="connsiteX17" fmla="*/ 501924 w 876161"/>
                  <a:gd name="connsiteY17" fmla="*/ 139602 h 533270"/>
                  <a:gd name="connsiteX18" fmla="*/ 513449 w 876161"/>
                  <a:gd name="connsiteY18" fmla="*/ 162558 h 533270"/>
                  <a:gd name="connsiteX19" fmla="*/ 537357 w 876161"/>
                  <a:gd name="connsiteY19" fmla="*/ 154080 h 533270"/>
                  <a:gd name="connsiteX20" fmla="*/ 643751 w 876161"/>
                  <a:gd name="connsiteY20" fmla="*/ 168939 h 533270"/>
                  <a:gd name="connsiteX21" fmla="*/ 692805 w 876161"/>
                  <a:gd name="connsiteY21" fmla="*/ 265428 h 533270"/>
                  <a:gd name="connsiteX22" fmla="*/ 692805 w 876161"/>
                  <a:gd name="connsiteY22" fmla="*/ 295146 h 533270"/>
                  <a:gd name="connsiteX23" fmla="*/ 731667 w 876161"/>
                  <a:gd name="connsiteY23" fmla="*/ 295146 h 533270"/>
                  <a:gd name="connsiteX24" fmla="*/ 817688 w 876161"/>
                  <a:gd name="connsiteY24" fmla="*/ 387878 h 533270"/>
                  <a:gd name="connsiteX25" fmla="*/ 730714 w 876161"/>
                  <a:gd name="connsiteY25" fmla="*/ 473930 h 533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876161" h="533270">
                    <a:moveTo>
                      <a:pt x="730714" y="533271"/>
                    </a:moveTo>
                    <a:cubicBezTo>
                      <a:pt x="812965" y="531324"/>
                      <a:pt x="878065" y="463068"/>
                      <a:pt x="876119" y="380816"/>
                    </a:cubicBezTo>
                    <a:cubicBezTo>
                      <a:pt x="874401" y="308249"/>
                      <a:pt x="820631" y="247483"/>
                      <a:pt x="748812" y="236948"/>
                    </a:cubicBezTo>
                    <a:cubicBezTo>
                      <a:pt x="741222" y="190368"/>
                      <a:pt x="715635" y="148635"/>
                      <a:pt x="677565" y="120743"/>
                    </a:cubicBezTo>
                    <a:cubicBezTo>
                      <a:pt x="638164" y="92820"/>
                      <a:pt x="588953" y="82474"/>
                      <a:pt x="541643" y="92168"/>
                    </a:cubicBezTo>
                    <a:cubicBezTo>
                      <a:pt x="495099" y="20307"/>
                      <a:pt x="408299" y="-14390"/>
                      <a:pt x="325044" y="5586"/>
                    </a:cubicBezTo>
                    <a:cubicBezTo>
                      <a:pt x="243901" y="26482"/>
                      <a:pt x="183269" y="94102"/>
                      <a:pt x="171311" y="177036"/>
                    </a:cubicBezTo>
                    <a:cubicBezTo>
                      <a:pt x="117255" y="178487"/>
                      <a:pt x="66847" y="204639"/>
                      <a:pt x="34532" y="247997"/>
                    </a:cubicBezTo>
                    <a:cubicBezTo>
                      <a:pt x="-3757" y="301184"/>
                      <a:pt x="-10730" y="370768"/>
                      <a:pt x="16244" y="430496"/>
                    </a:cubicBezTo>
                    <a:cubicBezTo>
                      <a:pt x="43740" y="489368"/>
                      <a:pt x="101301" y="528425"/>
                      <a:pt x="166167" y="532223"/>
                    </a:cubicBezTo>
                    <a:close/>
                    <a:moveTo>
                      <a:pt x="168739" y="473073"/>
                    </a:moveTo>
                    <a:cubicBezTo>
                      <a:pt x="125640" y="470358"/>
                      <a:pt x="87430" y="444411"/>
                      <a:pt x="69012" y="405350"/>
                    </a:cubicBezTo>
                    <a:cubicBezTo>
                      <a:pt x="51141" y="365536"/>
                      <a:pt x="55747" y="319230"/>
                      <a:pt x="81109" y="283716"/>
                    </a:cubicBezTo>
                    <a:cubicBezTo>
                      <a:pt x="107040" y="248831"/>
                      <a:pt x="150188" y="231220"/>
                      <a:pt x="193123" y="237996"/>
                    </a:cubicBezTo>
                    <a:lnTo>
                      <a:pt x="226937" y="243615"/>
                    </a:lnTo>
                    <a:lnTo>
                      <a:pt x="226937" y="206277"/>
                    </a:lnTo>
                    <a:cubicBezTo>
                      <a:pt x="227267" y="138818"/>
                      <a:pt x="273112" y="80093"/>
                      <a:pt x="338475" y="63402"/>
                    </a:cubicBezTo>
                    <a:cubicBezTo>
                      <a:pt x="404060" y="47589"/>
                      <a:pt x="471869" y="79201"/>
                      <a:pt x="501924" y="139602"/>
                    </a:cubicBezTo>
                    <a:lnTo>
                      <a:pt x="513449" y="162558"/>
                    </a:lnTo>
                    <a:lnTo>
                      <a:pt x="537357" y="154080"/>
                    </a:lnTo>
                    <a:cubicBezTo>
                      <a:pt x="573128" y="141442"/>
                      <a:pt x="612811" y="146984"/>
                      <a:pt x="643751" y="168939"/>
                    </a:cubicBezTo>
                    <a:cubicBezTo>
                      <a:pt x="674513" y="191474"/>
                      <a:pt x="692725" y="227295"/>
                      <a:pt x="692805" y="265428"/>
                    </a:cubicBezTo>
                    <a:lnTo>
                      <a:pt x="692805" y="295146"/>
                    </a:lnTo>
                    <a:lnTo>
                      <a:pt x="731667" y="295146"/>
                    </a:lnTo>
                    <a:cubicBezTo>
                      <a:pt x="781028" y="296999"/>
                      <a:pt x="819542" y="338517"/>
                      <a:pt x="817688" y="387878"/>
                    </a:cubicBezTo>
                    <a:cubicBezTo>
                      <a:pt x="815919" y="435006"/>
                      <a:pt x="777859" y="472663"/>
                      <a:pt x="730714" y="473930"/>
                    </a:cubicBezTo>
                    <a:close/>
                  </a:path>
                </a:pathLst>
              </a:custGeom>
              <a:no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latin typeface="+mj-lt"/>
                  <a:cs typeface="+mj-lt"/>
                </a:endParaRPr>
              </a:p>
            </p:txBody>
          </p:sp>
        </p:grpSp>
        <p:sp>
          <p:nvSpPr>
            <p:cNvPr id="259" name="Oval 258"/>
            <p:cNvSpPr/>
            <p:nvPr/>
          </p:nvSpPr>
          <p:spPr>
            <a:xfrm>
              <a:off x="3527660" y="3433434"/>
              <a:ext cx="618594" cy="618594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  <a:cs typeface="+mj-lt"/>
              </a:endParaRPr>
            </a:p>
          </p:txBody>
        </p:sp>
      </p:grpSp>
      <p:cxnSp>
        <p:nvCxnSpPr>
          <p:cNvPr id="269" name="Straight Arrow Connector 268"/>
          <p:cNvCxnSpPr/>
          <p:nvPr/>
        </p:nvCxnSpPr>
        <p:spPr>
          <a:xfrm>
            <a:off x="4454803" y="3309144"/>
            <a:ext cx="737699" cy="0"/>
          </a:xfrm>
          <a:prstGeom prst="straightConnector1">
            <a:avLst/>
          </a:prstGeom>
          <a:ln w="19050">
            <a:solidFill>
              <a:schemeClr val="accent4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Arrow Connector 270"/>
          <p:cNvCxnSpPr/>
          <p:nvPr/>
        </p:nvCxnSpPr>
        <p:spPr>
          <a:xfrm>
            <a:off x="4454803" y="3485564"/>
            <a:ext cx="737699" cy="0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Graphic 58" descr="Table with solid fill"/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079502" y="2946151"/>
            <a:ext cx="950649" cy="950649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93100" y="420575"/>
            <a:ext cx="8181300" cy="502800"/>
          </a:xfrm>
        </p:spPr>
        <p:txBody>
          <a:bodyPr/>
          <a:lstStyle/>
          <a:p>
            <a:r>
              <a:rPr lang="en-US" dirty="0"/>
              <a:t>Retraining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7331103" y="141172"/>
            <a:ext cx="914400" cy="914400"/>
            <a:chOff x="7331103" y="141172"/>
            <a:chExt cx="914400" cy="914400"/>
          </a:xfrm>
        </p:grpSpPr>
        <p:grpSp>
          <p:nvGrpSpPr>
            <p:cNvPr id="28" name="Group 27"/>
            <p:cNvGrpSpPr/>
            <p:nvPr/>
          </p:nvGrpSpPr>
          <p:grpSpPr>
            <a:xfrm>
              <a:off x="7331103" y="141172"/>
              <a:ext cx="914400" cy="914400"/>
              <a:chOff x="2941984" y="2188023"/>
              <a:chExt cx="1695840" cy="1816343"/>
            </a:xfrm>
          </p:grpSpPr>
          <p:grpSp>
            <p:nvGrpSpPr>
              <p:cNvPr id="29" name="Group 28"/>
              <p:cNvGrpSpPr/>
              <p:nvPr/>
            </p:nvGrpSpPr>
            <p:grpSpPr>
              <a:xfrm>
                <a:off x="3744185" y="3138427"/>
                <a:ext cx="58419" cy="768220"/>
                <a:chOff x="1190898" y="3138427"/>
                <a:chExt cx="58419" cy="768220"/>
              </a:xfrm>
            </p:grpSpPr>
            <p:cxnSp>
              <p:nvCxnSpPr>
                <p:cNvPr id="44" name="Connector: Curved 43"/>
                <p:cNvCxnSpPr>
                  <a:stCxn id="34" idx="1"/>
                  <a:endCxn id="35" idx="1"/>
                </p:cNvCxnSpPr>
                <p:nvPr/>
              </p:nvCxnSpPr>
              <p:spPr>
                <a:xfrm rot="10800000">
                  <a:off x="1190898" y="3138427"/>
                  <a:ext cx="12700" cy="768220"/>
                </a:xfrm>
                <a:prstGeom prst="curvedConnector3">
                  <a:avLst>
                    <a:gd name="adj1" fmla="val 2950000"/>
                  </a:avLst>
                </a:prstGeom>
                <a:ln w="19050">
                  <a:solidFill>
                    <a:schemeClr val="accent5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Connector: Curved 44"/>
                <p:cNvCxnSpPr>
                  <a:stCxn id="35" idx="3"/>
                  <a:endCxn id="34" idx="3"/>
                </p:cNvCxnSpPr>
                <p:nvPr/>
              </p:nvCxnSpPr>
              <p:spPr>
                <a:xfrm>
                  <a:off x="1236617" y="3138427"/>
                  <a:ext cx="12700" cy="768220"/>
                </a:xfrm>
                <a:prstGeom prst="curvedConnector3">
                  <a:avLst>
                    <a:gd name="adj1" fmla="val 3000000"/>
                  </a:avLst>
                </a:prstGeom>
                <a:ln w="19050">
                  <a:solidFill>
                    <a:schemeClr val="accent5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0" name="Group 29"/>
              <p:cNvGrpSpPr/>
              <p:nvPr/>
            </p:nvGrpSpPr>
            <p:grpSpPr>
              <a:xfrm>
                <a:off x="3744185" y="2188023"/>
                <a:ext cx="58419" cy="1816343"/>
                <a:chOff x="7482841" y="2111311"/>
                <a:chExt cx="58419" cy="1816343"/>
              </a:xfrm>
            </p:grpSpPr>
            <p:cxnSp>
              <p:nvCxnSpPr>
                <p:cNvPr id="40" name="Connector: Curved 39"/>
                <p:cNvCxnSpPr>
                  <a:stCxn id="42" idx="1"/>
                  <a:endCxn id="43" idx="1"/>
                </p:cNvCxnSpPr>
                <p:nvPr/>
              </p:nvCxnSpPr>
              <p:spPr>
                <a:xfrm rot="10800000">
                  <a:off x="7482841" y="2209031"/>
                  <a:ext cx="12700" cy="1620905"/>
                </a:xfrm>
                <a:prstGeom prst="curvedConnector3">
                  <a:avLst>
                    <a:gd name="adj1" fmla="val 5850000"/>
                  </a:avLst>
                </a:prstGeom>
                <a:ln w="19050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nector: Curved 40"/>
                <p:cNvCxnSpPr>
                  <a:stCxn id="43" idx="3"/>
                  <a:endCxn id="42" idx="3"/>
                </p:cNvCxnSpPr>
                <p:nvPr/>
              </p:nvCxnSpPr>
              <p:spPr>
                <a:xfrm>
                  <a:off x="7528560" y="2209030"/>
                  <a:ext cx="12700" cy="1620905"/>
                </a:xfrm>
                <a:prstGeom prst="curvedConnector3">
                  <a:avLst>
                    <a:gd name="adj1" fmla="val 6300000"/>
                  </a:avLst>
                </a:prstGeom>
                <a:ln w="19050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2" name="Google Shape;898;p88"/>
                <p:cNvSpPr txBox="1"/>
                <p:nvPr/>
              </p:nvSpPr>
              <p:spPr>
                <a:xfrm>
                  <a:off x="7482841" y="3732216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  <p:sp>
              <p:nvSpPr>
                <p:cNvPr id="43" name="Google Shape;898;p88"/>
                <p:cNvSpPr txBox="1"/>
                <p:nvPr/>
              </p:nvSpPr>
              <p:spPr>
                <a:xfrm>
                  <a:off x="7482841" y="2111311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</p:grpSp>
          <p:sp>
            <p:nvSpPr>
              <p:cNvPr id="31" name="Oval 30"/>
              <p:cNvSpPr/>
              <p:nvPr/>
            </p:nvSpPr>
            <p:spPr>
              <a:xfrm>
                <a:off x="2941984" y="2188023"/>
                <a:ext cx="1695840" cy="1807446"/>
              </a:xfrm>
              <a:prstGeom prst="ellipse">
                <a:avLst/>
              </a:prstGeom>
              <a:solidFill>
                <a:schemeClr val="bg1">
                  <a:alpha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+mj-lt"/>
                </a:endParaRPr>
              </a:p>
            </p:txBody>
          </p:sp>
          <p:grpSp>
            <p:nvGrpSpPr>
              <p:cNvPr id="32" name="Group 31"/>
              <p:cNvGrpSpPr/>
              <p:nvPr/>
            </p:nvGrpSpPr>
            <p:grpSpPr>
              <a:xfrm>
                <a:off x="3744185" y="2692608"/>
                <a:ext cx="58419" cy="1311758"/>
                <a:chOff x="5889186" y="1248788"/>
                <a:chExt cx="58419" cy="1311758"/>
              </a:xfrm>
            </p:grpSpPr>
            <p:cxnSp>
              <p:nvCxnSpPr>
                <p:cNvPr id="36" name="Connector: Curved 35"/>
                <p:cNvCxnSpPr>
                  <a:stCxn id="38" idx="1"/>
                  <a:endCxn id="39" idx="1"/>
                </p:cNvCxnSpPr>
                <p:nvPr/>
              </p:nvCxnSpPr>
              <p:spPr>
                <a:xfrm rot="10800000">
                  <a:off x="5889186" y="1346507"/>
                  <a:ext cx="12700" cy="1116320"/>
                </a:xfrm>
                <a:prstGeom prst="curvedConnector3">
                  <a:avLst>
                    <a:gd name="adj1" fmla="val 4300000"/>
                  </a:avLst>
                </a:prstGeom>
                <a:ln w="19050">
                  <a:solidFill>
                    <a:schemeClr val="accent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Connector: Curved 36"/>
                <p:cNvCxnSpPr>
                  <a:stCxn id="39" idx="3"/>
                  <a:endCxn id="38" idx="3"/>
                </p:cNvCxnSpPr>
                <p:nvPr/>
              </p:nvCxnSpPr>
              <p:spPr>
                <a:xfrm>
                  <a:off x="5934905" y="1346507"/>
                  <a:ext cx="12700" cy="1116320"/>
                </a:xfrm>
                <a:prstGeom prst="curvedConnector3">
                  <a:avLst>
                    <a:gd name="adj1" fmla="val 4300000"/>
                  </a:avLst>
                </a:prstGeom>
                <a:ln w="19050">
                  <a:solidFill>
                    <a:schemeClr val="accent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8" name="Google Shape;898;p88"/>
                <p:cNvSpPr txBox="1"/>
                <p:nvPr/>
              </p:nvSpPr>
              <p:spPr>
                <a:xfrm>
                  <a:off x="5889186" y="2365108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  <p:sp>
              <p:nvSpPr>
                <p:cNvPr id="39" name="Google Shape;898;p88"/>
                <p:cNvSpPr txBox="1"/>
                <p:nvPr/>
              </p:nvSpPr>
              <p:spPr>
                <a:xfrm>
                  <a:off x="5889186" y="1248788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</p:grpSp>
          <p:grpSp>
            <p:nvGrpSpPr>
              <p:cNvPr id="33" name="Group 32"/>
              <p:cNvGrpSpPr/>
              <p:nvPr/>
            </p:nvGrpSpPr>
            <p:grpSpPr>
              <a:xfrm>
                <a:off x="3744185" y="3040708"/>
                <a:ext cx="45719" cy="963658"/>
                <a:chOff x="5501641" y="2963996"/>
                <a:chExt cx="45719" cy="963658"/>
              </a:xfrm>
            </p:grpSpPr>
            <p:sp>
              <p:nvSpPr>
                <p:cNvPr id="34" name="Google Shape;898;p88"/>
                <p:cNvSpPr txBox="1"/>
                <p:nvPr/>
              </p:nvSpPr>
              <p:spPr>
                <a:xfrm>
                  <a:off x="5501641" y="3732216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  <p:sp>
              <p:nvSpPr>
                <p:cNvPr id="35" name="Google Shape;898;p88"/>
                <p:cNvSpPr txBox="1"/>
                <p:nvPr/>
              </p:nvSpPr>
              <p:spPr>
                <a:xfrm>
                  <a:off x="5501641" y="2963996"/>
                  <a:ext cx="45719" cy="195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4" tIns="9144" rIns="9144" bIns="9144" anchor="t" anchorCtr="0">
                  <a:spAutoFit/>
                </a:bodyPr>
                <a:lstStyle/>
                <a:p>
                  <a:pPr marR="0" lvl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>
                    <a:solidFill>
                      <a:schemeClr val="accent4"/>
                    </a:solidFill>
                    <a:latin typeface="+mj-lt"/>
                    <a:ea typeface="Montserrat"/>
                    <a:cs typeface="+mj-lt"/>
                    <a:sym typeface="Montserrat"/>
                  </a:endParaRPr>
                </a:p>
              </p:txBody>
            </p:sp>
          </p:grpSp>
        </p:grpSp>
        <p:sp>
          <p:nvSpPr>
            <p:cNvPr id="46" name="Google Shape;898;p88"/>
            <p:cNvSpPr txBox="1"/>
            <p:nvPr/>
          </p:nvSpPr>
          <p:spPr>
            <a:xfrm>
              <a:off x="7436418" y="497552"/>
              <a:ext cx="668161" cy="1069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4" tIns="9144" rIns="9144" bIns="9144" anchor="t" anchorCtr="0">
              <a:spAutoFit/>
            </a:bodyPr>
            <a:lstStyle/>
            <a:p>
              <a:pPr marR="0" lvl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500" b="1" dirty="0">
                  <a:solidFill>
                    <a:schemeClr val="accent1"/>
                  </a:solidFill>
                  <a:latin typeface="+mj-lt"/>
                  <a:ea typeface="Montserrat"/>
                  <a:cs typeface="+mj-lt"/>
                  <a:sym typeface="Montserrat"/>
                </a:rPr>
                <a:t>Serve</a:t>
              </a:r>
              <a:endParaRPr lang="en-US" sz="500" b="1" dirty="0">
                <a:solidFill>
                  <a:schemeClr val="accent1"/>
                </a:solidFill>
                <a:latin typeface="+mj-lt"/>
                <a:ea typeface="Montserrat"/>
                <a:cs typeface="+mj-lt"/>
                <a:sym typeface="Montserrat"/>
              </a:endParaRPr>
            </a:p>
          </p:txBody>
        </p:sp>
      </p:grpSp>
    </p:spTree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1_Simple Light">
  <a:themeElements>
    <a:clrScheme name="Simple Light">
      <a:dk1>
        <a:srgbClr val="000000"/>
      </a:dk1>
      <a:lt1>
        <a:srgbClr val="FFFFFF"/>
      </a:lt1>
      <a:dk2>
        <a:srgbClr val="DF1995"/>
      </a:dk2>
      <a:lt2>
        <a:srgbClr val="EEEEEE"/>
      </a:lt2>
      <a:accent1>
        <a:srgbClr val="DF1995"/>
      </a:accent1>
      <a:accent2>
        <a:srgbClr val="FC774A"/>
      </a:accent2>
      <a:accent3>
        <a:srgbClr val="FACA38"/>
      </a:accent3>
      <a:accent4>
        <a:srgbClr val="3DD37A"/>
      </a:accent4>
      <a:accent5>
        <a:srgbClr val="0654FE"/>
      </a:accent5>
      <a:accent6>
        <a:srgbClr val="00263E"/>
      </a:accent6>
      <a:hlink>
        <a:srgbClr val="DF1995"/>
      </a:hlink>
      <a:folHlink>
        <a:srgbClr val="0097A7"/>
      </a:folHlink>
    </a:clrScheme>
    <a:fontScheme name="Office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32166</Words>
  <Application>WPS Presentation</Application>
  <PresentationFormat>On-screen Show (16:9)</PresentationFormat>
  <Paragraphs>2983</Paragraphs>
  <Slides>168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168</vt:i4>
      </vt:variant>
    </vt:vector>
  </HeadingPairs>
  <TitlesOfParts>
    <vt:vector size="191" baseType="lpstr">
      <vt:lpstr>Arial</vt:lpstr>
      <vt:lpstr>SimSun</vt:lpstr>
      <vt:lpstr>Wingdings</vt:lpstr>
      <vt:lpstr>Arial</vt:lpstr>
      <vt:lpstr>Nimbus Roman No9 L</vt:lpstr>
      <vt:lpstr>Montserrat Medium</vt:lpstr>
      <vt:lpstr>Gubbi</vt:lpstr>
      <vt:lpstr>Clean</vt:lpstr>
      <vt:lpstr>Montserrat</vt:lpstr>
      <vt:lpstr>Montserrat Medium</vt:lpstr>
      <vt:lpstr>Montserrat SemiBold</vt:lpstr>
      <vt:lpstr>Trebuchet MS</vt:lpstr>
      <vt:lpstr>Noto Sans Symbols</vt:lpstr>
      <vt:lpstr>Montserrat ExtraLight</vt:lpstr>
      <vt:lpstr>Montserrat Light</vt:lpstr>
      <vt:lpstr>Calibri</vt:lpstr>
      <vt:lpstr>DejaVu Sans</vt:lpstr>
      <vt:lpstr>Microsoft YaHei</vt:lpstr>
      <vt:lpstr>Droid Sans Fallback</vt:lpstr>
      <vt:lpstr>Arial Unicode MS</vt:lpstr>
      <vt:lpstr>TeX Gyre Chorus</vt:lpstr>
      <vt:lpstr>Cambria</vt:lpstr>
      <vt:lpstr>1_Simple Light</vt:lpstr>
      <vt:lpstr>PowerPoint 演示文稿</vt:lpstr>
      <vt:lpstr>PowerPoint 演示文稿</vt:lpstr>
      <vt:lpstr>PowerPoint 演示文稿</vt:lpstr>
      <vt:lpstr>Agenda</vt:lpstr>
      <vt:lpstr>PowerPoint 演示文稿</vt:lpstr>
      <vt:lpstr>Goal of MLOps</vt:lpstr>
      <vt:lpstr>Goal of MLOps</vt:lpstr>
      <vt:lpstr>Goal of MLOps</vt:lpstr>
      <vt:lpstr>Steps of MLOps</vt:lpstr>
      <vt:lpstr>Steps of MLOps</vt:lpstr>
      <vt:lpstr>Steps of MLOps</vt:lpstr>
      <vt:lpstr>Process of MLOps</vt:lpstr>
      <vt:lpstr>Process of MLOps</vt:lpstr>
      <vt:lpstr>Process of MLOps</vt:lpstr>
      <vt:lpstr>Process of MLOps</vt:lpstr>
      <vt:lpstr>PowerPoint 演示文稿</vt:lpstr>
      <vt:lpstr>Who’s responsibility is it?</vt:lpstr>
      <vt:lpstr>Who’s responsibility is it?</vt:lpstr>
      <vt:lpstr>Who’s responsibility is it?</vt:lpstr>
      <vt:lpstr>PowerPoint 演示文稿</vt:lpstr>
      <vt:lpstr>Maintenance</vt:lpstr>
      <vt:lpstr>Maintenance</vt:lpstr>
      <vt:lpstr>Maintenance</vt:lpstr>
      <vt:lpstr>Maintenance</vt:lpstr>
      <vt:lpstr>Maintenance</vt:lpstr>
      <vt:lpstr>Maintenance</vt:lpstr>
      <vt:lpstr>Maintenance</vt:lpstr>
      <vt:lpstr>Maintenance</vt:lpstr>
      <vt:lpstr>Maintenance</vt:lpstr>
      <vt:lpstr>Model Predictions</vt:lpstr>
      <vt:lpstr>Model Predictions</vt:lpstr>
      <vt:lpstr>Model Predictions</vt:lpstr>
      <vt:lpstr>Model Predictions</vt:lpstr>
      <vt:lpstr>Model Predictions</vt:lpstr>
      <vt:lpstr>Model Predictions</vt:lpstr>
      <vt:lpstr>Model Predictions</vt:lpstr>
      <vt:lpstr>Model Predictions</vt:lpstr>
      <vt:lpstr>Model Predictions</vt:lpstr>
      <vt:lpstr>Model Predictions</vt:lpstr>
      <vt:lpstr>Model Predictions</vt:lpstr>
      <vt:lpstr>Input Data</vt:lpstr>
      <vt:lpstr>Input Data</vt:lpstr>
      <vt:lpstr>Input Data</vt:lpstr>
      <vt:lpstr>Input Data</vt:lpstr>
      <vt:lpstr>Input Data</vt:lpstr>
      <vt:lpstr>Input Data</vt:lpstr>
      <vt:lpstr>Input Data</vt:lpstr>
      <vt:lpstr>Input Data</vt:lpstr>
      <vt:lpstr>Input Data</vt:lpstr>
      <vt:lpstr>Input Data</vt:lpstr>
      <vt:lpstr>Input Data</vt:lpstr>
      <vt:lpstr>User Feedback</vt:lpstr>
      <vt:lpstr>User Feedback</vt:lpstr>
      <vt:lpstr>User Feedback</vt:lpstr>
      <vt:lpstr>User Feedback</vt:lpstr>
      <vt:lpstr>User Feedback</vt:lpstr>
      <vt:lpstr>User Feedback</vt:lpstr>
      <vt:lpstr>User Feedback</vt:lpstr>
      <vt:lpstr>User Feedback</vt:lpstr>
      <vt:lpstr>Retraining</vt:lpstr>
      <vt:lpstr>Retraining</vt:lpstr>
      <vt:lpstr>Retraining</vt:lpstr>
      <vt:lpstr>Retraining</vt:lpstr>
      <vt:lpstr>Retraining</vt:lpstr>
      <vt:lpstr>Retraining</vt:lpstr>
      <vt:lpstr>Who’s responsibility is it?</vt:lpstr>
      <vt:lpstr>Who’s responsibility is it?</vt:lpstr>
      <vt:lpstr>PowerPoint 演示文稿</vt:lpstr>
      <vt:lpstr>Serve</vt:lpstr>
      <vt:lpstr>Serve</vt:lpstr>
      <vt:lpstr>Serve</vt:lpstr>
      <vt:lpstr>Serve</vt:lpstr>
      <vt:lpstr>Serve</vt:lpstr>
      <vt:lpstr>Serve</vt:lpstr>
      <vt:lpstr>Serve</vt:lpstr>
      <vt:lpstr>Serve</vt:lpstr>
      <vt:lpstr>Serve</vt:lpstr>
      <vt:lpstr>Serve</vt:lpstr>
      <vt:lpstr>Model</vt:lpstr>
      <vt:lpstr>Model</vt:lpstr>
      <vt:lpstr>Model</vt:lpstr>
      <vt:lpstr>Model</vt:lpstr>
      <vt:lpstr>Model</vt:lpstr>
      <vt:lpstr>Data</vt:lpstr>
      <vt:lpstr>Data</vt:lpstr>
      <vt:lpstr>Data</vt:lpstr>
      <vt:lpstr>Data</vt:lpstr>
      <vt:lpstr>Data</vt:lpstr>
      <vt:lpstr>Data</vt:lpstr>
      <vt:lpstr>Data</vt:lpstr>
      <vt:lpstr>Data</vt:lpstr>
      <vt:lpstr>Data</vt:lpstr>
      <vt:lpstr>Data</vt:lpstr>
      <vt:lpstr>Data</vt:lpstr>
      <vt:lpstr>Feedback</vt:lpstr>
      <vt:lpstr>Feedback</vt:lpstr>
      <vt:lpstr>Feedback</vt:lpstr>
      <vt:lpstr>Feedback</vt:lpstr>
      <vt:lpstr>Retraining</vt:lpstr>
      <vt:lpstr>Retraining</vt:lpstr>
      <vt:lpstr>Retraining</vt:lpstr>
      <vt:lpstr>Retraining</vt:lpstr>
      <vt:lpstr>Retraining</vt:lpstr>
      <vt:lpstr>Retraining</vt:lpstr>
      <vt:lpstr>Tracking &amp; Automation</vt:lpstr>
      <vt:lpstr>Tracking &amp; Automation</vt:lpstr>
      <vt:lpstr>Tracking &amp; Automation</vt:lpstr>
      <vt:lpstr>Tracking &amp; Automation</vt:lpstr>
      <vt:lpstr>Who’s responsibility is it?</vt:lpstr>
      <vt:lpstr>Who’s responsibility is it?</vt:lpstr>
      <vt:lpstr>PowerPoint 演示文稿</vt:lpstr>
      <vt:lpstr>Build</vt:lpstr>
      <vt:lpstr>Build</vt:lpstr>
      <vt:lpstr>Build</vt:lpstr>
      <vt:lpstr>Build</vt:lpstr>
      <vt:lpstr>Build</vt:lpstr>
      <vt:lpstr>Build</vt:lpstr>
      <vt:lpstr>Build</vt:lpstr>
      <vt:lpstr>Build</vt:lpstr>
      <vt:lpstr>Data</vt:lpstr>
      <vt:lpstr>Data</vt:lpstr>
      <vt:lpstr>Data</vt:lpstr>
      <vt:lpstr>Data</vt:lpstr>
      <vt:lpstr>Data</vt:lpstr>
      <vt:lpstr>Data</vt:lpstr>
      <vt:lpstr>Data</vt:lpstr>
      <vt:lpstr>Data</vt:lpstr>
      <vt:lpstr>Data</vt:lpstr>
      <vt:lpstr>Data</vt:lpstr>
      <vt:lpstr>Data</vt:lpstr>
      <vt:lpstr>Data</vt:lpstr>
      <vt:lpstr>Data</vt:lpstr>
      <vt:lpstr>Data</vt:lpstr>
      <vt:lpstr>Data</vt:lpstr>
      <vt:lpstr>Data</vt:lpstr>
      <vt:lpstr>Data</vt:lpstr>
      <vt:lpstr>Data</vt:lpstr>
      <vt:lpstr>Data</vt:lpstr>
      <vt:lpstr>Data</vt:lpstr>
      <vt:lpstr>Model</vt:lpstr>
      <vt:lpstr>Model</vt:lpstr>
      <vt:lpstr>Model</vt:lpstr>
      <vt:lpstr>Model</vt:lpstr>
      <vt:lpstr>Model</vt:lpstr>
      <vt:lpstr>Model</vt:lpstr>
      <vt:lpstr>Model</vt:lpstr>
      <vt:lpstr>Model</vt:lpstr>
      <vt:lpstr>Model</vt:lpstr>
      <vt:lpstr>Model</vt:lpstr>
      <vt:lpstr>Model</vt:lpstr>
      <vt:lpstr>Model</vt:lpstr>
      <vt:lpstr>Model</vt:lpstr>
      <vt:lpstr>Model</vt:lpstr>
      <vt:lpstr>Model</vt:lpstr>
      <vt:lpstr>Model</vt:lpstr>
      <vt:lpstr>Model</vt:lpstr>
      <vt:lpstr>Reproducibility</vt:lpstr>
      <vt:lpstr>Reproducibility</vt:lpstr>
      <vt:lpstr>Reproducibility</vt:lpstr>
      <vt:lpstr>Reproducibility</vt:lpstr>
      <vt:lpstr>Reproducibility</vt:lpstr>
      <vt:lpstr>Reproducibility</vt:lpstr>
      <vt:lpstr>Reproducibility</vt:lpstr>
      <vt:lpstr>Reproducibility</vt:lpstr>
      <vt:lpstr>Reproducibility</vt:lpstr>
      <vt:lpstr>Who’s responsibility is it?</vt:lpstr>
      <vt:lpstr>Who’s responsibility is it?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jcosme</cp:lastModifiedBy>
  <cp:revision>59</cp:revision>
  <dcterms:created xsi:type="dcterms:W3CDTF">2022-08-16T20:43:40Z</dcterms:created>
  <dcterms:modified xsi:type="dcterms:W3CDTF">2022-08-16T20:43:40Z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0x010100C77B181A238B3241B6C24BB5112EE7B5</vt:lpwstr>
  </property>
  <property fmtid="{D5CDD505-2E9C-101B-9397-08002B2CF9AE}" pid="3" name="ICV">
    <vt:lpwstr/>
  </property>
  <property fmtid="{D5CDD505-2E9C-101B-9397-08002B2CF9AE}" pid="4" name="KSOProductBuildVer">
    <vt:lpwstr>1033-11.1.0.11664</vt:lpwstr>
  </property>
</Properties>
</file>