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9" r:id="rId3"/>
    <p:sldId id="527" r:id="rId4"/>
    <p:sldId id="961" r:id="rId5"/>
    <p:sldId id="1175" r:id="rId6"/>
    <p:sldId id="1177" r:id="rId7"/>
    <p:sldId id="1178" r:id="rId8"/>
    <p:sldId id="1180" r:id="rId9"/>
    <p:sldId id="1217" r:id="rId10"/>
    <p:sldId id="1213" r:id="rId11"/>
    <p:sldId id="1214" r:id="rId12"/>
    <p:sldId id="1215" r:id="rId13"/>
    <p:sldId id="1218" r:id="rId14"/>
    <p:sldId id="1176" r:id="rId15"/>
    <p:sldId id="1219" r:id="rId16"/>
    <p:sldId id="1220" r:id="rId17"/>
    <p:sldId id="1221" r:id="rId18"/>
    <p:sldId id="1223" r:id="rId19"/>
    <p:sldId id="1224" r:id="rId20"/>
    <p:sldId id="1225" r:id="rId21"/>
    <p:sldId id="1226" r:id="rId22"/>
    <p:sldId id="1227" r:id="rId23"/>
    <p:sldId id="1228" r:id="rId24"/>
    <p:sldId id="539" r:id="rId2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Light" panose="00000400000000000000" pitchFamily="2" charset="0"/>
      <p:regular r:id="rId35"/>
      <p:bold r:id="rId36"/>
      <p:italic r:id="rId37"/>
      <p:boldItalic r:id="rId38"/>
    </p:embeddedFont>
    <p:embeddedFont>
      <p:font typeface="Montserrat Medium" panose="00000600000000000000" pitchFamily="2" charset="0"/>
      <p:regular r:id="rId39"/>
      <p:bold r:id="rId40"/>
      <p:italic r:id="rId41"/>
      <p:boldItalic r:id="rId42"/>
    </p:embeddedFont>
    <p:embeddedFont>
      <p:font typeface="Montserrat SemiBold" panose="00000700000000000000" pitchFamily="2" charset="0"/>
      <p:regular r:id="rId43"/>
      <p:bold r:id="rId44"/>
      <p:italic r:id="rId45"/>
      <p:boldItalic r:id="rId46"/>
    </p:embeddedFont>
    <p:embeddedFont>
      <p:font typeface="Trebuchet MS" panose="020B0603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F3C"/>
    <a:srgbClr val="957104"/>
    <a:srgbClr val="B4E2D4"/>
    <a:srgbClr val="B0E3FE"/>
    <a:srgbClr val="6A98FE"/>
    <a:srgbClr val="012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98" y="126"/>
      </p:cViewPr>
      <p:guideLst>
        <p:guide orient="horz" pos="1626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font" Target="fonts/font20.fntdata"/><Relationship Id="rId5" Type="http://schemas.openxmlformats.org/officeDocument/2006/relationships/slide" Target="slides/slide3.xml"/><Relationship Id="rId49" Type="http://schemas.openxmlformats.org/officeDocument/2006/relationships/font" Target="fonts/font19.fntdata"/><Relationship Id="rId48" Type="http://schemas.openxmlformats.org/officeDocument/2006/relationships/font" Target="fonts/font18.fntdata"/><Relationship Id="rId47" Type="http://schemas.openxmlformats.org/officeDocument/2006/relationships/font" Target="fonts/font17.fntdata"/><Relationship Id="rId46" Type="http://schemas.openxmlformats.org/officeDocument/2006/relationships/font" Target="fonts/font16.fntdata"/><Relationship Id="rId45" Type="http://schemas.openxmlformats.org/officeDocument/2006/relationships/font" Target="fonts/font15.fntdata"/><Relationship Id="rId44" Type="http://schemas.openxmlformats.org/officeDocument/2006/relationships/font" Target="fonts/font14.fntdata"/><Relationship Id="rId43" Type="http://schemas.openxmlformats.org/officeDocument/2006/relationships/font" Target="fonts/font13.fntdata"/><Relationship Id="rId42" Type="http://schemas.openxmlformats.org/officeDocument/2006/relationships/font" Target="fonts/font12.fntdata"/><Relationship Id="rId41" Type="http://schemas.openxmlformats.org/officeDocument/2006/relationships/font" Target="fonts/font11.fntdata"/><Relationship Id="rId40" Type="http://schemas.openxmlformats.org/officeDocument/2006/relationships/font" Target="fonts/font10.fntdata"/><Relationship Id="rId4" Type="http://schemas.openxmlformats.org/officeDocument/2006/relationships/slide" Target="slides/slide2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://www.run.ai" TargetMode="External"/><Relationship Id="rId2" Type="http://schemas.openxmlformats.org/officeDocument/2006/relationships/hyperlink" Target="mailto:info@run.ai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leed">
  <p:cSld name="CUSTOM_2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>
            <a:spLocks noGrp="1"/>
          </p:cNvSpPr>
          <p:nvPr>
            <p:ph type="pic" idx="2"/>
          </p:nvPr>
        </p:nvSpPr>
        <p:spPr>
          <a:xfrm>
            <a:off x="-4500" y="0"/>
            <a:ext cx="915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Clean" charset="0"/>
                <a:ea typeface="Clean" charset="0"/>
                <a:cs typeface="Clean" charset="0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accent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accent4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6" name="Google Shape;366;p48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3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marL="3200400" lvl="6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marL="3657600" lvl="7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marL="4114800" lvl="8" indent="-28575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367" name="Google Shape;36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415290" y="551022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426720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  <a:defRPr sz="1700">
                <a:solidFill>
                  <a:schemeClr val="dk2"/>
                </a:solidFill>
                <a:latin typeface="+mj-lt"/>
                <a:cs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sz="15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None/>
              <a:defRPr sz="1300">
                <a:solidFill>
                  <a:schemeClr val="dk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1" name="Google Shape;371;p49"/>
          <p:cNvSpPr txBox="1">
            <a:spLocks noGrp="1"/>
          </p:cNvSpPr>
          <p:nvPr>
            <p:ph type="body" idx="2"/>
          </p:nvPr>
        </p:nvSpPr>
        <p:spPr>
          <a:xfrm>
            <a:off x="415290" y="986111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sz="20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Content">
  <p:cSld name="Header and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342900" y="932201"/>
            <a:ext cx="8458200" cy="35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+mj-lt"/>
                <a:cs typeface="+mj-lt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342900" y="291059"/>
            <a:ext cx="8458200" cy="6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6434" y="4910328"/>
            <a:ext cx="331927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60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r>
              <a:rPr lang="en-US"/>
              <a:t>© 2020 NetApp, Inc. All rights reserved.  — NETAPP CONFIDENTIAL — 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" y="4910328"/>
            <a:ext cx="301752" cy="891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600" b="0" smtClean="0">
                <a:solidFill>
                  <a:schemeClr val="tx1"/>
                </a:solidFill>
                <a:latin typeface="+mj-lt"/>
                <a:cs typeface="+mj-lt"/>
              </a:defRPr>
            </a:lvl1pPr>
          </a:lstStyle>
          <a:p>
            <a:fld id="{B071A5F3-A4FF-4CEE-8215-C08835B585C1}" type="slidenum">
              <a:rPr lang="en-US" smtClean="0"/>
            </a:fld>
            <a:endParaRPr lang="en-US"/>
          </a:p>
        </p:txBody>
      </p:sp>
      <p:sp>
        <p:nvSpPr>
          <p:cNvPr id="8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81178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3185494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6089810" y="1337310"/>
            <a:ext cx="2770632" cy="3154680"/>
          </a:xfrm>
          <a:prstGeom prst="rect">
            <a:avLst/>
          </a:prstGeom>
        </p:spPr>
        <p:txBody>
          <a:bodyPr wrap="square" lIns="91521">
            <a:noAutofit/>
          </a:bodyPr>
          <a:lstStyle>
            <a:lvl1pPr>
              <a:defRPr>
                <a:latin typeface="+mj-lt"/>
                <a:cs typeface="+mj-lt"/>
              </a:defRPr>
            </a:lvl1pPr>
            <a:lvl2pPr>
              <a:defRPr>
                <a:latin typeface="+mj-lt"/>
                <a:cs typeface="+mj-lt"/>
              </a:defRPr>
            </a:lvl2pPr>
            <a:lvl3pPr>
              <a:defRPr>
                <a:latin typeface="+mj-lt"/>
                <a:cs typeface="+mj-lt"/>
              </a:defRPr>
            </a:lvl3pPr>
            <a:lvl4pPr>
              <a:defRPr>
                <a:latin typeface="+mj-lt"/>
                <a:cs typeface="+mj-lt"/>
              </a:defRPr>
            </a:lvl4pPr>
            <a:lvl5pPr>
              <a:defRPr>
                <a:latin typeface="+mj-lt"/>
                <a:cs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81178" y="612324"/>
            <a:ext cx="8579358" cy="473202"/>
          </a:xfrm>
          <a:prstGeom prst="rect">
            <a:avLst/>
          </a:prstGeo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tx1"/>
                </a:solidFill>
                <a:latin typeface="+mj-lt"/>
                <a:cs typeface="+mj-lt"/>
              </a:defRPr>
            </a:lvl1pPr>
            <a:lvl2pPr marL="342900" indent="0">
              <a:buNone/>
              <a:defRPr sz="1500" b="1"/>
            </a:lvl2pPr>
            <a:lvl3pPr marL="686435" indent="0">
              <a:buNone/>
              <a:defRPr sz="1425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itle 3"/>
          <p:cNvSpPr>
            <a:spLocks noGrp="1"/>
          </p:cNvSpPr>
          <p:nvPr>
            <p:ph type="title" hasCustomPrompt="1"/>
          </p:nvPr>
        </p:nvSpPr>
        <p:spPr>
          <a:xfrm>
            <a:off x="281178" y="395802"/>
            <a:ext cx="8579358" cy="246888"/>
          </a:xfrm>
        </p:spPr>
        <p:txBody>
          <a:bodyPr wrap="square" lIns="91440">
            <a:noAutofit/>
          </a:bodyPr>
          <a:lstStyle>
            <a:lvl1pPr>
              <a:defRPr sz="1650">
                <a:latin typeface="+mj-lt"/>
                <a:cs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263E"/>
                </a:highlight>
                <a:latin typeface="+mj-lt"/>
                <a:cs typeface="+mj-lt"/>
              </a:rPr>
              <a:t>          </a:t>
            </a:r>
            <a:endParaRPr lang="en-GB"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58574" y="355675"/>
            <a:ext cx="411575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02075" y="1833775"/>
            <a:ext cx="1468239" cy="148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7025" y="1878406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295192" y="295362"/>
            <a:ext cx="1433450" cy="1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3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287018" y="3424388"/>
            <a:ext cx="1409387" cy="14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910800" y="3442875"/>
            <a:ext cx="3359532" cy="1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910800" y="313937"/>
            <a:ext cx="3359532" cy="13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Pink Divider Slide">
  <p:cSld name="Pink Divider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/>
          <p:nvPr/>
        </p:nvSpPr>
        <p:spPr>
          <a:xfrm>
            <a:off x="-35300" y="-35300"/>
            <a:ext cx="92088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2000" y="-133825"/>
            <a:ext cx="4896800" cy="5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/>
          <p:nvPr/>
        </p:nvSpPr>
        <p:spPr>
          <a:xfrm>
            <a:off x="-35300" y="1972950"/>
            <a:ext cx="7188900" cy="1199400"/>
          </a:xfrm>
          <a:prstGeom prst="rect">
            <a:avLst/>
          </a:prstGeom>
          <a:solidFill>
            <a:srgbClr val="DF19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6575860" y="1972952"/>
            <a:ext cx="1199400" cy="1199400"/>
          </a:xfrm>
          <a:prstGeom prst="ellipse">
            <a:avLst/>
          </a:prstGeom>
          <a:solidFill>
            <a:srgbClr val="680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680030"/>
              </a:highlight>
              <a:latin typeface="+mj-lt"/>
              <a:cs typeface="+mj-lt"/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67649" y="1963825"/>
            <a:ext cx="1215800" cy="1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1_Blank Dark Mode Slide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263E"/>
              </a:highlight>
              <a:latin typeface="+mj-lt"/>
              <a:cs typeface="+mj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1_Navy Bod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32" name="Google Shape;432;p6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3" name="Google Shape;433;p6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34" name="Google Shape;434;p6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35" name="Google Shape;435;p6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36" name="Google Shape;436;p6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1_Navy Headlin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grpSp>
        <p:nvGrpSpPr>
          <p:cNvPr id="439" name="Google Shape;439;p6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440" name="Google Shape;440;p6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sp>
          <p:nvSpPr>
            <p:cNvPr id="441" name="Google Shape;441;p6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  <a:cs typeface="+mj-lt"/>
              </a:endParaRPr>
            </a:p>
          </p:txBody>
        </p:sp>
        <p:pic>
          <p:nvPicPr>
            <p:cNvPr id="442" name="Google Shape;442;p6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1_Closing Slide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+mj-lt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>
                <a:solidFill>
                  <a:schemeClr val="lt1"/>
                </a:solidFill>
                <a:latin typeface="+mj-lt"/>
                <a:cs typeface="+mj-lt"/>
              </a:rPr>
              <a:t> </a:t>
            </a:r>
            <a:r>
              <a:rPr lang="en-GB" sz="1000">
                <a:latin typeface="+mj-lt"/>
                <a:cs typeface="+mj-lt"/>
              </a:rPr>
              <a:t> </a:t>
            </a:r>
            <a:r>
              <a:rPr lang="en-GB" sz="1000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446" name="Google Shape;446;p64"/>
          <p:cNvGrpSpPr/>
          <p:nvPr/>
        </p:nvGrpSpPr>
        <p:grpSpPr>
          <a:xfrm>
            <a:off x="3860943" y="295362"/>
            <a:ext cx="4983315" cy="4562300"/>
            <a:chOff x="287018" y="295362"/>
            <a:chExt cx="4983315" cy="4562300"/>
          </a:xfrm>
        </p:grpSpPr>
        <p:pic>
          <p:nvPicPr>
            <p:cNvPr id="447" name="Google Shape;447;p6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8" name="Google Shape;448;p64"/>
            <p:cNvGrpSpPr/>
            <p:nvPr/>
          </p:nvGrpSpPr>
          <p:grpSpPr>
            <a:xfrm flipH="1">
              <a:off x="287018" y="295362"/>
              <a:ext cx="4983315" cy="4562300"/>
              <a:chOff x="287018" y="295362"/>
              <a:chExt cx="4983315" cy="4562300"/>
            </a:xfrm>
          </p:grpSpPr>
          <p:pic>
            <p:nvPicPr>
              <p:cNvPr id="449" name="Google Shape;449;p64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64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1" name="Google Shape;451;p64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64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3" name="Google Shape;453;p64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Multiple Logos or Graphs (white background)">
  <p:cSld name="CUSTOM_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6"/>
          <p:cNvGrpSpPr/>
          <p:nvPr userDrawn="1"/>
        </p:nvGrpSpPr>
        <p:grpSpPr>
          <a:xfrm>
            <a:off x="8686776" y="4638568"/>
            <a:ext cx="471924" cy="242707"/>
            <a:chOff x="8567826" y="4638568"/>
            <a:chExt cx="471924" cy="242707"/>
          </a:xfrm>
        </p:grpSpPr>
        <p:sp>
          <p:nvSpPr>
            <p:cNvPr id="243" name="Google Shape;243;p36"/>
            <p:cNvSpPr/>
            <p:nvPr/>
          </p:nvSpPr>
          <p:spPr>
            <a:xfrm>
              <a:off x="8681250" y="4638575"/>
              <a:ext cx="358500" cy="242700"/>
            </a:xfrm>
            <a:prstGeom prst="rect">
              <a:avLst/>
            </a:prstGeom>
            <a:solidFill>
              <a:srgbClr val="002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rgbClr val="DF1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3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8" name="Google Shape;898;p88"/>
          <p:cNvSpPr txBox="1"/>
          <p:nvPr userDrawn="1"/>
        </p:nvSpPr>
        <p:spPr>
          <a:xfrm>
            <a:off x="2785110" y="4749800"/>
            <a:ext cx="359791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github.com/jonathancosme/runai_mlflow_demo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Mode Slide">
  <p:cSld name="CUSTOM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-40300" y="-35300"/>
            <a:ext cx="92139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263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-33575" y="-35300"/>
            <a:ext cx="9207000" cy="52116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89200" y="4566025"/>
            <a:ext cx="1881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2"/>
              </a:rPr>
              <a:t>info@run.ai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Montserrat SemiBold"/>
                <a:cs typeface="+mj-lt"/>
                <a:sym typeface="Montserrat SemiBold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Clean" charset="0"/>
                <a:cs typeface="+mj-lt"/>
                <a:sym typeface="Clean" charset="0"/>
              </a:rPr>
              <a:t>|</a:t>
            </a:r>
            <a:r>
              <a:rPr lang="en-GB" sz="1000" b="0" i="0" u="none" strike="noStrike" cap="none">
                <a:solidFill>
                  <a:schemeClr val="lt1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chemeClr val="dk2"/>
                </a:solidFill>
                <a:uFill>
                  <a:noFill/>
                </a:uFill>
                <a:latin typeface="+mj-lt"/>
                <a:ea typeface="Montserrat SemiBold"/>
                <a:cs typeface="+mj-lt"/>
                <a:sym typeface="Montserrat SemiBold"/>
                <a:hlinkClick r:id="rId3"/>
              </a:rPr>
              <a:t>www.run.ai</a:t>
            </a:r>
            <a:endParaRPr sz="1000" b="0" i="0" u="none" strike="noStrike" cap="none">
              <a:solidFill>
                <a:schemeClr val="dk2"/>
              </a:solidFill>
              <a:latin typeface="+mj-lt"/>
              <a:ea typeface="Montserrat SemiBold"/>
              <a:cs typeface="+mj-lt"/>
              <a:sym typeface="Montserrat SemiBold"/>
            </a:endParaRPr>
          </a:p>
        </p:txBody>
      </p:sp>
      <p:grpSp>
        <p:nvGrpSpPr>
          <p:cNvPr id="252" name="Google Shape;252;p38"/>
          <p:cNvGrpSpPr/>
          <p:nvPr/>
        </p:nvGrpSpPr>
        <p:grpSpPr>
          <a:xfrm>
            <a:off x="3860944" y="295362"/>
            <a:ext cx="4983314" cy="4562301"/>
            <a:chOff x="287019" y="295362"/>
            <a:chExt cx="4983314" cy="4562301"/>
          </a:xfrm>
        </p:grpSpPr>
        <p:pic>
          <p:nvPicPr>
            <p:cNvPr id="253" name="Google Shape;253;p38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287036" y="1833775"/>
              <a:ext cx="1468239" cy="148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" name="Google Shape;254;p38"/>
            <p:cNvGrpSpPr/>
            <p:nvPr/>
          </p:nvGrpSpPr>
          <p:grpSpPr>
            <a:xfrm flipH="1">
              <a:off x="287019" y="295362"/>
              <a:ext cx="4983314" cy="4562301"/>
              <a:chOff x="287018" y="295362"/>
              <a:chExt cx="4983314" cy="4562301"/>
            </a:xfrm>
          </p:grpSpPr>
          <p:pic>
            <p:nvPicPr>
              <p:cNvPr id="255" name="Google Shape;255;p38"/>
              <p:cNvPicPr preferRelativeResize="0"/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 flipH="1">
                <a:off x="295192" y="295362"/>
                <a:ext cx="1433450" cy="1433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38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287018" y="3424388"/>
                <a:ext cx="1409387" cy="1433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38"/>
              <p:cNvPicPr preferRelativeResize="0"/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1910800" y="3442875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38"/>
              <p:cNvPicPr preferRelativeResize="0"/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287025" y="1878406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38"/>
              <p:cNvPicPr preferRelativeResize="0"/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910800" y="313937"/>
                <a:ext cx="3359532" cy="139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 Half Page">
  <p:cSld name="CUSTOM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>
            <a:spLocks noGrp="1"/>
          </p:cNvSpPr>
          <p:nvPr>
            <p:ph type="pic" idx="2"/>
          </p:nvPr>
        </p:nvSpPr>
        <p:spPr>
          <a:xfrm>
            <a:off x="5236700" y="-8975"/>
            <a:ext cx="3916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Navy Body">
  <p:cSld name="TITLE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 rot="10800000" flipH="1">
            <a:off x="-5625" y="1126800"/>
            <a:ext cx="9164400" cy="40287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42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85" name="Google Shape;285;p42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87" name="Google Shape;287;p4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Headline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0" y="0"/>
            <a:ext cx="9158700" cy="1536300"/>
          </a:xfrm>
          <a:prstGeom prst="rect">
            <a:avLst/>
          </a:prstGeom>
          <a:solidFill>
            <a:srgbClr val="0026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+mj-lt"/>
              <a:sym typeface="Arial"/>
            </a:endParaRPr>
          </a:p>
        </p:txBody>
      </p:sp>
      <p:grpSp>
        <p:nvGrpSpPr>
          <p:cNvPr id="291" name="Google Shape;291;p43"/>
          <p:cNvGrpSpPr/>
          <p:nvPr/>
        </p:nvGrpSpPr>
        <p:grpSpPr>
          <a:xfrm>
            <a:off x="8567826" y="4638568"/>
            <a:ext cx="591024" cy="242707"/>
            <a:chOff x="8567826" y="4638568"/>
            <a:chExt cx="591024" cy="242707"/>
          </a:xfrm>
        </p:grpSpPr>
        <p:sp>
          <p:nvSpPr>
            <p:cNvPr id="292" name="Google Shape;292;p43"/>
            <p:cNvSpPr/>
            <p:nvPr/>
          </p:nvSpPr>
          <p:spPr>
            <a:xfrm>
              <a:off x="8681250" y="4638575"/>
              <a:ext cx="477600" cy="242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8567826" y="4638568"/>
              <a:ext cx="242700" cy="24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+mj-lt"/>
                <a:sym typeface="Arial"/>
              </a:endParaRPr>
            </a:p>
          </p:txBody>
        </p:sp>
        <p:pic>
          <p:nvPicPr>
            <p:cNvPr id="294" name="Google Shape;294;p4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8590519" y="4701008"/>
              <a:ext cx="197281" cy="117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Toolkit">
  <p:cSld name="CUSTOM_4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493100" y="32722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ea"/>
                <a:cs typeface="+mj-e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" name="Google Shape;305;p46"/>
          <p:cNvGrpSpPr/>
          <p:nvPr/>
        </p:nvGrpSpPr>
        <p:grpSpPr>
          <a:xfrm>
            <a:off x="594963" y="884925"/>
            <a:ext cx="7954075" cy="572100"/>
            <a:chOff x="594963" y="1082250"/>
            <a:chExt cx="7954075" cy="572100"/>
          </a:xfrm>
        </p:grpSpPr>
        <p:sp>
          <p:nvSpPr>
            <p:cNvPr id="306" name="Google Shape;306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18" name="Google Shape;318;p46"/>
          <p:cNvGrpSpPr/>
          <p:nvPr/>
        </p:nvGrpSpPr>
        <p:grpSpPr>
          <a:xfrm>
            <a:off x="594963" y="1926417"/>
            <a:ext cx="7954075" cy="572100"/>
            <a:chOff x="594963" y="1082250"/>
            <a:chExt cx="7954075" cy="572100"/>
          </a:xfrm>
        </p:grpSpPr>
        <p:sp>
          <p:nvSpPr>
            <p:cNvPr id="319" name="Google Shape;319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31" name="Google Shape;331;p46"/>
          <p:cNvGrpSpPr/>
          <p:nvPr/>
        </p:nvGrpSpPr>
        <p:grpSpPr>
          <a:xfrm>
            <a:off x="594963" y="2967908"/>
            <a:ext cx="7954075" cy="572100"/>
            <a:chOff x="594963" y="1082250"/>
            <a:chExt cx="7954075" cy="572100"/>
          </a:xfrm>
        </p:grpSpPr>
        <p:sp>
          <p:nvSpPr>
            <p:cNvPr id="332" name="Google Shape;332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grpSp>
        <p:nvGrpSpPr>
          <p:cNvPr id="344" name="Google Shape;344;p46"/>
          <p:cNvGrpSpPr/>
          <p:nvPr/>
        </p:nvGrpSpPr>
        <p:grpSpPr>
          <a:xfrm>
            <a:off x="594963" y="4009400"/>
            <a:ext cx="7954075" cy="572100"/>
            <a:chOff x="594963" y="1082250"/>
            <a:chExt cx="7954075" cy="572100"/>
          </a:xfrm>
        </p:grpSpPr>
        <p:sp>
          <p:nvSpPr>
            <p:cNvPr id="345" name="Google Shape;345;p46"/>
            <p:cNvSpPr/>
            <p:nvPr/>
          </p:nvSpPr>
          <p:spPr>
            <a:xfrm>
              <a:off x="59496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266051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93714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60822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3279317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3950406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4621494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5292583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5963672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6634760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7305849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7976938" y="1082250"/>
              <a:ext cx="572100" cy="57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ea"/>
                <a:ea typeface="Arial"/>
                <a:cs typeface="+mj-ea"/>
                <a:sym typeface="Arial"/>
              </a:endParaRPr>
            </a:p>
          </p:txBody>
        </p:sp>
      </p:grpSp>
      <p:sp>
        <p:nvSpPr>
          <p:cNvPr id="357" name="Google Shape;357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ea"/>
                <a:ea typeface="Clean" charset="0"/>
                <a:cs typeface="+mj-ea"/>
                <a:sym typeface="Clean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ICON_Title, Subtitle, and Content">
  <p:cSld name="BULLET_ICON_Title, Subtitle, and Conten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415290" y="434340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latin typeface="+mj-lt"/>
                <a:cs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430625" y="1752529"/>
            <a:ext cx="82905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857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•"/>
              <a:defRPr sz="1200">
                <a:solidFill>
                  <a:schemeClr val="accent4"/>
                </a:solidFill>
                <a:latin typeface="+mj-lt"/>
                <a:cs typeface="+mj-lt"/>
              </a:defRPr>
            </a:lvl1pPr>
            <a:lvl2pPr marL="914400" lvl="1" indent="-279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Char char="•"/>
              <a:defRPr sz="1000">
                <a:solidFill>
                  <a:schemeClr val="accent4"/>
                </a:solidFill>
              </a:defRPr>
            </a:lvl2pPr>
            <a:lvl3pPr marL="1371600" lvl="2" indent="-273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Char char="•"/>
              <a:defRPr sz="900">
                <a:solidFill>
                  <a:schemeClr val="accent4"/>
                </a:solidFill>
              </a:defRPr>
            </a:lvl3pPr>
            <a:lvl4pPr marL="1828800" lvl="3" indent="-2667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rebuchet MS"/>
              <a:buChar char="•"/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365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1" name="Google Shape;361;p47"/>
          <p:cNvSpPr txBox="1">
            <a:spLocks noGrp="1"/>
          </p:cNvSpPr>
          <p:nvPr>
            <p:ph type="body" idx="2"/>
          </p:nvPr>
        </p:nvSpPr>
        <p:spPr>
          <a:xfrm>
            <a:off x="415290" y="906780"/>
            <a:ext cx="8313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075" rIns="76200" bIns="380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sz="1500" b="0">
                <a:solidFill>
                  <a:schemeClr val="lt2"/>
                </a:solidFill>
                <a:latin typeface="+mj-lt"/>
                <a:ea typeface="Trebuchet MS"/>
                <a:cs typeface="+mj-lt"/>
                <a:sym typeface="Trebuchet MS"/>
              </a:defRPr>
            </a:lvl1pPr>
            <a:lvl2pPr marL="914400" lvl="1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+mj-lt"/>
                <a:ea typeface="Arial"/>
                <a:cs typeface="+mj-lt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2400"/>
              <a:buFont typeface="Montserrat Medium"/>
              <a:buNone/>
              <a:defRPr sz="2400" b="0" i="0" u="none" strike="noStrike" cap="none">
                <a:solidFill>
                  <a:srgbClr val="0026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3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26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+mj-lt"/>
                <a:ea typeface="Clean" charset="0"/>
                <a:cs typeface="+mj-lt"/>
                <a:sym typeface="Clean" charset="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263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Click to edit Master text styles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Second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Third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Fourth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48" name="Google Shape;898;p88"/>
          <p:cNvSpPr txBox="1"/>
          <p:nvPr userDrawn="1"/>
        </p:nvSpPr>
        <p:spPr>
          <a:xfrm>
            <a:off x="2785110" y="4749800"/>
            <a:ext cx="359791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Clean" charset="0"/>
                <a:cs typeface="+mj-lt"/>
                <a:sym typeface="Clean" charset="0"/>
              </a:rPr>
              <a:t>github.com/jonathancosme/runai_mlflow_demo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Montserrat Medium" panose="00000600000000000000" pitchFamily="2" charset="0"/>
          <a:cs typeface="+mj-lt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"/>
          <p:cNvSpPr txBox="1"/>
          <p:nvPr/>
        </p:nvSpPr>
        <p:spPr>
          <a:xfrm>
            <a:off x="5515563" y="1261613"/>
            <a:ext cx="3628437" cy="16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mlflow 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with 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+mj-lt"/>
                <a:ea typeface="Montserrat Medium"/>
                <a:cs typeface="+mj-lt"/>
                <a:sym typeface="Montserrat Medium"/>
              </a:rPr>
              <a:t>Run:ai</a:t>
            </a:r>
            <a:endParaRPr lang="en-US" sz="3600" b="0" i="0" u="none" strike="noStrike" cap="none" dirty="0" err="1">
              <a:solidFill>
                <a:schemeClr val="lt1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329501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For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example:</a:t>
            </a:r>
            <a:endParaRPr lang="en-US" sz="1200" i="1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Whenever we create a job on run:ai, we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must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</a:t>
            </a:r>
            <a:r>
              <a:rPr lang="en-US" sz="1200" i="1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always</a:t>
            </a: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 mount our NFS to the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3" name="Picture 2" descr="ui_m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675" y="1324610"/>
            <a:ext cx="4779645" cy="275780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9" name="Rectangles 8"/>
          <p:cNvSpPr/>
          <p:nvPr/>
        </p:nvSpPr>
        <p:spPr>
          <a:xfrm>
            <a:off x="6603365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401820" y="2665730"/>
            <a:ext cx="1656080" cy="2997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Google Shape;898;p88"/>
          <p:cNvSpPr txBox="1"/>
          <p:nvPr/>
        </p:nvSpPr>
        <p:spPr>
          <a:xfrm>
            <a:off x="4841240" y="2089785"/>
            <a:ext cx="96774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our NFS folder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6545580" y="1986915"/>
            <a:ext cx="200914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default jupyter work directory (this is always the same)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29860" y="2284095"/>
            <a:ext cx="95250" cy="3816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9" idx="0"/>
          </p:cNvCxnSpPr>
          <p:nvPr/>
        </p:nvCxnSpPr>
        <p:spPr>
          <a:xfrm flipH="1">
            <a:off x="7431405" y="2358390"/>
            <a:ext cx="118745" cy="3073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904615" y="439356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6" name="Google Shape;898;p88"/>
          <p:cNvSpPr txBox="1"/>
          <p:nvPr/>
        </p:nvSpPr>
        <p:spPr>
          <a:xfrm>
            <a:off x="620395" y="1442720"/>
            <a:ext cx="24142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1. After we mount our NFS volume,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work directory will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 descr="jpy_mnt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331720"/>
            <a:ext cx="1987550" cy="1863090"/>
          </a:xfrm>
          <a:prstGeom prst="rect">
            <a:avLst/>
          </a:prstGeom>
        </p:spPr>
      </p:pic>
      <p:sp>
        <p:nvSpPr>
          <p:cNvPr id="4" name="Google Shape;898;p88"/>
          <p:cNvSpPr txBox="1"/>
          <p:nvPr/>
        </p:nvSpPr>
        <p:spPr>
          <a:xfrm>
            <a:off x="3413125" y="1442720"/>
            <a:ext cx="260858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2. Using Jupyter Lab, we create an ‘mlflow’ folder within the work directory: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7" name="Picture 6" descr="jpy_mnt_af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2311400"/>
            <a:ext cx="1953895" cy="1799590"/>
          </a:xfrm>
          <a:prstGeom prst="rect">
            <a:avLst/>
          </a:prstGeom>
        </p:spPr>
      </p:pic>
      <p:sp>
        <p:nvSpPr>
          <p:cNvPr id="8" name="Google Shape;898;p88"/>
          <p:cNvSpPr txBox="1"/>
          <p:nvPr/>
        </p:nvSpPr>
        <p:spPr>
          <a:xfrm>
            <a:off x="6213475" y="1442720"/>
            <a:ext cx="232537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3. This will cause our NFS directory to automatically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6" name="Picture 15" descr="nfs_af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95" y="2311400"/>
            <a:ext cx="2132330" cy="18161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docker image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750695"/>
            <a:ext cx="3343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is in the dockerfile: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9" name="Picture 8" descr="docker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240915"/>
            <a:ext cx="3825240" cy="153733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75310" y="2240915"/>
            <a:ext cx="2555875" cy="2133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Google Shape;898;p88"/>
          <p:cNvSpPr txBox="1"/>
          <p:nvPr/>
        </p:nvSpPr>
        <p:spPr>
          <a:xfrm>
            <a:off x="4832985" y="2240915"/>
            <a:ext cx="35159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notebook with jupyter-server-proxy already installed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>
            <a:off x="3131185" y="2338070"/>
            <a:ext cx="1701800" cy="95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572770" y="2533650"/>
            <a:ext cx="3660140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Google Shape;898;p88"/>
          <p:cNvSpPr txBox="1"/>
          <p:nvPr/>
        </p:nvSpPr>
        <p:spPr>
          <a:xfrm>
            <a:off x="4825365" y="2582545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mlflow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232910" y="267970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572770" y="2951480"/>
            <a:ext cx="3660140" cy="2914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Google Shape;898;p88"/>
          <p:cNvSpPr txBox="1"/>
          <p:nvPr/>
        </p:nvSpPr>
        <p:spPr>
          <a:xfrm>
            <a:off x="4825365" y="3000375"/>
            <a:ext cx="205613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install git (needed by mlflow)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232910" y="309753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572770" y="3361690"/>
            <a:ext cx="3660140" cy="2127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4825365" y="3371215"/>
            <a:ext cx="33026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copy new config file, with mlflow UI access configured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2" idx="3"/>
          </p:cNvCxnSpPr>
          <p:nvPr/>
        </p:nvCxnSpPr>
        <p:spPr>
          <a:xfrm flipH="1">
            <a:off x="4232910" y="3468370"/>
            <a:ext cx="5924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y_config"/>
          <p:cNvPicPr>
            <a:picLocks noChangeAspect="1"/>
          </p:cNvPicPr>
          <p:nvPr/>
        </p:nvPicPr>
        <p:blipFill>
          <a:blip r:embed="rId1"/>
          <a:srcRect l="3838" t="42514" r="1511"/>
          <a:stretch>
            <a:fillRect/>
          </a:stretch>
        </p:blipFill>
        <p:spPr>
          <a:xfrm>
            <a:off x="572770" y="2207895"/>
            <a:ext cx="5449570" cy="22821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Docker used in our example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334391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 docker image we will use 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jonathancosme/mlflow-ui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572770" y="1553845"/>
            <a:ext cx="599440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in order to access the mlflow UI, we need to add this entry to the jupyter_server_config.py file, and replace the existing file in the image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661160" y="2694940"/>
            <a:ext cx="4243705" cy="2540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661160" y="2953385"/>
            <a:ext cx="1136015" cy="23685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165225" y="3880485"/>
            <a:ext cx="860425" cy="1651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Google Shape;898;p88"/>
          <p:cNvSpPr txBox="1"/>
          <p:nvPr/>
        </p:nvSpPr>
        <p:spPr>
          <a:xfrm>
            <a:off x="3062605" y="378206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This tells jupyter to forward port 5000 to the URL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2025650" y="3963035"/>
            <a:ext cx="1036955" cy="5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898;p88"/>
          <p:cNvSpPr txBox="1"/>
          <p:nvPr/>
        </p:nvSpPr>
        <p:spPr>
          <a:xfrm>
            <a:off x="3278505" y="3061970"/>
            <a:ext cx="265620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must make sure to start the server on this IP and port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5" name="Google Shape;898;p88"/>
          <p:cNvSpPr txBox="1"/>
          <p:nvPr/>
        </p:nvSpPr>
        <p:spPr>
          <a:xfrm>
            <a:off x="6322695" y="2228215"/>
            <a:ext cx="2656205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we specify our database and artifact folder locations (this is why we must always mount our NFS directory to the default jupyter work directory)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6" name="Straight Arrow Connector 5"/>
          <p:cNvCxnSpPr>
            <a:stCxn id="4" idx="1"/>
            <a:endCxn id="19" idx="3"/>
          </p:cNvCxnSpPr>
          <p:nvPr/>
        </p:nvCxnSpPr>
        <p:spPr>
          <a:xfrm flipH="1" flipV="1">
            <a:off x="2797175" y="3072130"/>
            <a:ext cx="481330" cy="1758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16" idx="3"/>
          </p:cNvCxnSpPr>
          <p:nvPr/>
        </p:nvCxnSpPr>
        <p:spPr>
          <a:xfrm flipH="1">
            <a:off x="5904865" y="2590800"/>
            <a:ext cx="417830" cy="2311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Accessing the mlflow UI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048385"/>
            <a:ext cx="810133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Create a jupyter interactive job with: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image jonathancosme/mlflow-iu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mounted NFS folder (with ‘mlflow’ folder) in default jupyter work directory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84115" y="1980565"/>
            <a:ext cx="4053205" cy="2338705"/>
            <a:chOff x="7849" y="3119"/>
            <a:chExt cx="6383" cy="3683"/>
          </a:xfrm>
        </p:grpSpPr>
        <p:pic>
          <p:nvPicPr>
            <p:cNvPr id="9" name="Picture 8" descr="ui_mn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49" y="3119"/>
              <a:ext cx="6383" cy="368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sp>
          <p:nvSpPr>
            <p:cNvPr id="10" name="Rectangles 9"/>
            <p:cNvSpPr/>
            <p:nvPr/>
          </p:nvSpPr>
          <p:spPr>
            <a:xfrm>
              <a:off x="10908" y="4931"/>
              <a:ext cx="1403" cy="3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8174" y="4895"/>
              <a:ext cx="1914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Google Shape;898;p88"/>
            <p:cNvSpPr txBox="1"/>
            <p:nvPr/>
          </p:nvSpPr>
          <p:spPr>
            <a:xfrm>
              <a:off x="8947" y="4027"/>
              <a:ext cx="1524" cy="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NFS folder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sp>
          <p:nvSpPr>
            <p:cNvPr id="13" name="Google Shape;898;p88"/>
            <p:cNvSpPr txBox="1"/>
            <p:nvPr/>
          </p:nvSpPr>
          <p:spPr>
            <a:xfrm>
              <a:off x="10933" y="3748"/>
              <a:ext cx="3164" cy="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" tIns="9144" rIns="9144" bIns="9144" anchor="t" anchorCtr="0">
              <a:spAutoFit/>
            </a:bodyPr>
            <a:p>
              <a:pPr marR="0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0000"/>
                  </a:solidFill>
                  <a:latin typeface="+mj-lt"/>
                  <a:ea typeface="Clean" charset="0"/>
                  <a:cs typeface="+mj-lt"/>
                  <a:sym typeface="Clean" charset="0"/>
                </a:rPr>
                <a:t>default jupyter work directory (this is always the same)</a:t>
              </a:r>
              <a:endPara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11" idx="0"/>
            </p:cNvCxnSpPr>
            <p:nvPr/>
          </p:nvCxnSpPr>
          <p:spPr>
            <a:xfrm flipH="1">
              <a:off x="9131" y="4333"/>
              <a:ext cx="578" cy="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0" idx="0"/>
            </p:cNvCxnSpPr>
            <p:nvPr/>
          </p:nvCxnSpPr>
          <p:spPr>
            <a:xfrm flipH="1">
              <a:off x="11610" y="4333"/>
              <a:ext cx="905" cy="5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3395" y="1972310"/>
            <a:ext cx="4361815" cy="2569845"/>
            <a:chOff x="777" y="2609"/>
            <a:chExt cx="6869" cy="4047"/>
          </a:xfrm>
        </p:grpSpPr>
        <p:pic>
          <p:nvPicPr>
            <p:cNvPr id="18" name="Picture 17" descr="runai_ui_dock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" y="2609"/>
              <a:ext cx="6869" cy="4047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sp>
          <p:nvSpPr>
            <p:cNvPr id="20" name="Rectangles 19"/>
            <p:cNvSpPr/>
            <p:nvPr/>
          </p:nvSpPr>
          <p:spPr>
            <a:xfrm>
              <a:off x="3367" y="2746"/>
              <a:ext cx="1107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068" y="4459"/>
              <a:ext cx="1764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2988" y="5341"/>
              <a:ext cx="696" cy="3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pic>
        <p:nvPicPr>
          <p:cNvPr id="2" name="Picture 1" descr="jupyter_work_d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087120"/>
            <a:ext cx="7195820" cy="363664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3" name="Rectangles 2"/>
          <p:cNvSpPr/>
          <p:nvPr/>
        </p:nvSpPr>
        <p:spPr>
          <a:xfrm>
            <a:off x="741045" y="1475105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898;p88"/>
          <p:cNvSpPr txBox="1"/>
          <p:nvPr/>
        </p:nvSpPr>
        <p:spPr>
          <a:xfrm>
            <a:off x="1176020" y="2557145"/>
            <a:ext cx="146431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make sure ‘mlflow’ folder exists inside ‘work’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96645" y="1537970"/>
            <a:ext cx="811530" cy="1019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41045" y="1783080"/>
            <a:ext cx="355600" cy="12573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6" idx="3"/>
          </p:cNvCxnSpPr>
          <p:nvPr/>
        </p:nvCxnSpPr>
        <p:spPr>
          <a:xfrm flipH="1" flipV="1">
            <a:off x="1096645" y="1845945"/>
            <a:ext cx="811530" cy="711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8;p88"/>
          <p:cNvSpPr txBox="1"/>
          <p:nvPr/>
        </p:nvSpPr>
        <p:spPr>
          <a:xfrm>
            <a:off x="4923790" y="2557145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select ‘mlflow’ on launcher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>
            <a:stCxn id="8" idx="1"/>
            <a:endCxn id="19" idx="3"/>
          </p:cNvCxnSpPr>
          <p:nvPr/>
        </p:nvCxnSpPr>
        <p:spPr>
          <a:xfrm flipH="1" flipV="1">
            <a:off x="3731260" y="2035175"/>
            <a:ext cx="1192530" cy="619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226435" y="1783080"/>
            <a:ext cx="504825" cy="5041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Access mlflow UI</a:t>
            </a:r>
            <a:endParaRPr lang="en-US" dirty="0"/>
          </a:p>
        </p:txBody>
      </p:sp>
      <p:pic>
        <p:nvPicPr>
          <p:cNvPr id="9" name="Picture 8" descr="mlflow_ui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77595"/>
            <a:ext cx="6353175" cy="340614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48" name="Google Shape;898;p88"/>
          <p:cNvSpPr txBox="1"/>
          <p:nvPr/>
        </p:nvSpPr>
        <p:spPr>
          <a:xfrm>
            <a:off x="572770" y="1048385"/>
            <a:ext cx="143510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A new tab should appear with the mlflow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running mlflow experiments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mlflow overview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Python scripts</a:t>
            </a:r>
            <a:endParaRPr lang="en-US" dirty="0"/>
          </a:p>
        </p:txBody>
      </p:sp>
      <p:pic>
        <p:nvPicPr>
          <p:cNvPr id="2" name="Picture 1" descr="code_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160" y="1048385"/>
            <a:ext cx="5387975" cy="3432175"/>
          </a:xfrm>
          <a:prstGeom prst="rect">
            <a:avLst/>
          </a:prstGeom>
        </p:spPr>
      </p:pic>
      <p:sp>
        <p:nvSpPr>
          <p:cNvPr id="8" name="Google Shape;898;p88"/>
          <p:cNvSpPr txBox="1"/>
          <p:nvPr/>
        </p:nvSpPr>
        <p:spPr>
          <a:xfrm>
            <a:off x="561340" y="14160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in your script, you should first launch the mlflow server 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19705" y="1602105"/>
            <a:ext cx="465455" cy="5327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3185160" y="1610360"/>
            <a:ext cx="5325110" cy="10483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Google Shape;898;p88"/>
          <p:cNvSpPr txBox="1"/>
          <p:nvPr/>
        </p:nvSpPr>
        <p:spPr>
          <a:xfrm>
            <a:off x="493395" y="2967355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Then be sure to set the tracking uri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185160" y="2896235"/>
            <a:ext cx="4323080" cy="14224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185160" y="3338195"/>
            <a:ext cx="1807210" cy="1485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651760" y="3064510"/>
            <a:ext cx="533400" cy="3479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2651760" y="2967355"/>
            <a:ext cx="533400" cy="971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CLI submission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3760470" y="1269365"/>
            <a:ext cx="277431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Our example scrips are located here: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10" name="Picture 9" descr="demo_dir"/>
          <p:cNvPicPr>
            <a:picLocks noChangeAspect="1"/>
          </p:cNvPicPr>
          <p:nvPr/>
        </p:nvPicPr>
        <p:blipFill>
          <a:blip r:embed="rId1"/>
          <a:srcRect r="23878" b="13348"/>
          <a:stretch>
            <a:fillRect/>
          </a:stretch>
        </p:blipFill>
        <p:spPr>
          <a:xfrm>
            <a:off x="3760470" y="1569720"/>
            <a:ext cx="1888490" cy="1521460"/>
          </a:xfrm>
          <a:prstGeom prst="rect">
            <a:avLst/>
          </a:prstGeom>
        </p:spPr>
      </p:pic>
      <p:pic>
        <p:nvPicPr>
          <p:cNvPr id="11" name="Picture 10" descr="cli_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20" y="3368675"/>
            <a:ext cx="4780915" cy="1105535"/>
          </a:xfrm>
          <a:prstGeom prst="rect">
            <a:avLst/>
          </a:prstGeom>
        </p:spPr>
      </p:pic>
      <p:sp>
        <p:nvSpPr>
          <p:cNvPr id="12" name="Google Shape;898;p88"/>
          <p:cNvSpPr txBox="1"/>
          <p:nvPr/>
        </p:nvSpPr>
        <p:spPr>
          <a:xfrm>
            <a:off x="3792220" y="3100070"/>
            <a:ext cx="470662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so our CLI command would look like this: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3" name="Google Shape;898;p88"/>
          <p:cNvSpPr txBox="1"/>
          <p:nvPr/>
        </p:nvSpPr>
        <p:spPr>
          <a:xfrm>
            <a:off x="561340" y="3168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use the mlflow-ui docker image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92755" y="4320540"/>
            <a:ext cx="1899920" cy="692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4170680" y="3933825"/>
            <a:ext cx="2445385" cy="15875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822825" y="4092575"/>
            <a:ext cx="3476625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4892675" y="4244340"/>
            <a:ext cx="3308985" cy="15176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Google Shape;898;p88"/>
          <p:cNvSpPr txBox="1"/>
          <p:nvPr/>
        </p:nvSpPr>
        <p:spPr>
          <a:xfrm>
            <a:off x="561340" y="3676650"/>
            <a:ext cx="21583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make sure you mount the NFS to the work directory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2" name="Google Shape;898;p88"/>
          <p:cNvSpPr txBox="1"/>
          <p:nvPr/>
        </p:nvSpPr>
        <p:spPr>
          <a:xfrm>
            <a:off x="561340" y="4203700"/>
            <a:ext cx="243141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The code to run the job must specify the python script with relative location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19705" y="3862705"/>
            <a:ext cx="2103120" cy="3060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7" idx="1"/>
          </p:cNvCxnSpPr>
          <p:nvPr/>
        </p:nvCxnSpPr>
        <p:spPr>
          <a:xfrm>
            <a:off x="2719705" y="3354705"/>
            <a:ext cx="1450975" cy="6584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Example job submission</a:t>
            </a:r>
            <a:endParaRPr lang="en-US" dirty="0"/>
          </a:p>
        </p:txBody>
      </p:sp>
      <p:pic>
        <p:nvPicPr>
          <p:cNvPr id="2" name="Picture 1" descr="cli_command"/>
          <p:cNvPicPr>
            <a:picLocks noChangeAspect="1"/>
          </p:cNvPicPr>
          <p:nvPr/>
        </p:nvPicPr>
        <p:blipFill>
          <a:blip r:embed="rId1"/>
          <a:srcRect r="7022"/>
          <a:stretch>
            <a:fillRect/>
          </a:stretch>
        </p:blipFill>
        <p:spPr>
          <a:xfrm>
            <a:off x="664210" y="1209040"/>
            <a:ext cx="3556635" cy="85026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3" name="Picture 2" descr="runai_jobs_ui_before"/>
          <p:cNvPicPr>
            <a:picLocks noChangeAspect="1"/>
          </p:cNvPicPr>
          <p:nvPr/>
        </p:nvPicPr>
        <p:blipFill>
          <a:blip r:embed="rId2"/>
          <a:srcRect t="12383" r="71276" b="68873"/>
          <a:stretch>
            <a:fillRect/>
          </a:stretch>
        </p:blipFill>
        <p:spPr>
          <a:xfrm>
            <a:off x="664210" y="2360930"/>
            <a:ext cx="2626360" cy="91884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4" name="Picture 3" descr="runai_jobs_ui_after"/>
          <p:cNvPicPr>
            <a:picLocks noChangeAspect="1"/>
          </p:cNvPicPr>
          <p:nvPr/>
        </p:nvPicPr>
        <p:blipFill>
          <a:blip r:embed="rId3"/>
          <a:srcRect t="11917" r="71102" b="70181"/>
          <a:stretch>
            <a:fillRect/>
          </a:stretch>
        </p:blipFill>
        <p:spPr>
          <a:xfrm>
            <a:off x="648335" y="3648075"/>
            <a:ext cx="2642235" cy="87757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Picture 4" descr="mlflow_ui_after"/>
          <p:cNvPicPr>
            <a:picLocks noChangeAspect="1"/>
          </p:cNvPicPr>
          <p:nvPr/>
        </p:nvPicPr>
        <p:blipFill>
          <a:blip r:embed="rId4"/>
          <a:srcRect l="2500" r="56261" b="46995"/>
          <a:stretch>
            <a:fillRect/>
          </a:stretch>
        </p:blipFill>
        <p:spPr>
          <a:xfrm>
            <a:off x="4903470" y="1832610"/>
            <a:ext cx="3770630" cy="25984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8" name="Google Shape;898;p88"/>
          <p:cNvSpPr txBox="1"/>
          <p:nvPr/>
        </p:nvSpPr>
        <p:spPr>
          <a:xfrm>
            <a:off x="648335" y="1005840"/>
            <a:ext cx="215836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1) submit CLI command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48335" y="1209040"/>
            <a:ext cx="3573145" cy="8350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Google Shape;898;p88"/>
          <p:cNvSpPr txBox="1"/>
          <p:nvPr/>
        </p:nvSpPr>
        <p:spPr>
          <a:xfrm>
            <a:off x="664210" y="2121535"/>
            <a:ext cx="1690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2) a new job should appear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1509395" y="2315845"/>
            <a:ext cx="582930" cy="513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71550" y="2828925"/>
            <a:ext cx="224091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Google Shape;898;p88"/>
          <p:cNvSpPr txBox="1"/>
          <p:nvPr/>
        </p:nvSpPr>
        <p:spPr>
          <a:xfrm>
            <a:off x="664210" y="3431540"/>
            <a:ext cx="16903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3) wait for job to finish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1509395" y="3625850"/>
            <a:ext cx="582930" cy="3155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971550" y="3941445"/>
            <a:ext cx="2240915" cy="21209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Google Shape;898;p88"/>
          <p:cNvSpPr txBox="1"/>
          <p:nvPr/>
        </p:nvSpPr>
        <p:spPr>
          <a:xfrm>
            <a:off x="4903470" y="1638300"/>
            <a:ext cx="23602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+mj-lt"/>
                <a:ea typeface="Clean" charset="0"/>
                <a:cs typeface="+mj-lt"/>
                <a:sym typeface="Clean" charset="0"/>
              </a:rPr>
              <a:t>4) refresh mlflow UI to see updates</a:t>
            </a:r>
            <a:endParaRPr lang="en-US" sz="1000" dirty="0">
              <a:solidFill>
                <a:srgbClr val="FF0000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cxnSp>
        <p:nvCxnSpPr>
          <p:cNvPr id="32" name="Straight Arrow Connector 31"/>
          <p:cNvCxnSpPr>
            <a:stCxn id="31" idx="2"/>
            <a:endCxn id="33" idx="0"/>
          </p:cNvCxnSpPr>
          <p:nvPr/>
        </p:nvCxnSpPr>
        <p:spPr>
          <a:xfrm>
            <a:off x="6083935" y="1832610"/>
            <a:ext cx="528320" cy="13868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6331585" y="3219450"/>
            <a:ext cx="561340" cy="25082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4971415" y="2752090"/>
            <a:ext cx="662940" cy="1752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6600825" y="4199890"/>
            <a:ext cx="662940" cy="17526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8;p88"/>
          <p:cNvSpPr txBox="1"/>
          <p:nvPr/>
        </p:nvSpPr>
        <p:spPr>
          <a:xfrm>
            <a:off x="541548" y="2187702"/>
            <a:ext cx="2658852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0" strike="noStrike" cap="none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Thank you!</a:t>
            </a:r>
            <a:endParaRPr lang="en-US" sz="3200" i="0" strike="noStrike" cap="none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run?</a:t>
            </a:r>
            <a:endParaRPr lang="en-US" dirty="0"/>
          </a:p>
        </p:txBody>
      </p:sp>
      <p:sp>
        <p:nvSpPr>
          <p:cNvPr id="9" name="Google Shape;898;p88"/>
          <p:cNvSpPr txBox="1"/>
          <p:nvPr/>
        </p:nvSpPr>
        <p:spPr>
          <a:xfrm>
            <a:off x="2069465" y="2097405"/>
            <a:ext cx="73469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Database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290" y="2343785"/>
            <a:ext cx="1249680" cy="124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45" y="2223770"/>
            <a:ext cx="1489075" cy="1489075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4782185" y="2097405"/>
            <a:ext cx="129667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/>
                </a:solidFill>
                <a:latin typeface="+mj-lt"/>
                <a:ea typeface="Clean" charset="0"/>
                <a:cs typeface="+mj-lt"/>
                <a:sym typeface="Clean" charset="0"/>
              </a:rPr>
              <a:t>Artifacts folder</a:t>
            </a:r>
            <a:endParaRPr lang="en-US" sz="1000" dirty="0">
              <a:solidFill>
                <a:schemeClr val="tx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61906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Database to store information related to experiment runs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An Artifacts folder to store objects related to the runs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597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First we start the server with a CLI command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3786505" y="1740535"/>
            <a:ext cx="2609215" cy="2523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ui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7" name="Google Shape;898;p88"/>
          <p:cNvSpPr txBox="1"/>
          <p:nvPr/>
        </p:nvSpPr>
        <p:spPr>
          <a:xfrm>
            <a:off x="3786505" y="2239010"/>
            <a:ext cx="2609215" cy="2523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server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8" name="Google Shape;898;p88"/>
          <p:cNvSpPr txBox="1"/>
          <p:nvPr/>
        </p:nvSpPr>
        <p:spPr>
          <a:xfrm>
            <a:off x="4820285" y="1996440"/>
            <a:ext cx="385445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(or)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0" name="Google Shape;898;p88"/>
          <p:cNvSpPr txBox="1"/>
          <p:nvPr/>
        </p:nvSpPr>
        <p:spPr>
          <a:xfrm>
            <a:off x="572770" y="1703705"/>
            <a:ext cx="285369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running either of these commands will automatically create a databse in the local directory, if one doesn’t exist.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3100705"/>
            <a:ext cx="285369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can also choose to specify the location of the database, and artifact folder, as well as the host IP, and port.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3743325" y="3045460"/>
            <a:ext cx="5187315" cy="12185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 server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--backend-store-uri=sqlite:///abs/path/to/db/mlflow.db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--default-artifact-root=/abs/path/to/artifacts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--host=0.0.0.0 \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     --port=5000 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How does mlflow work?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1182370"/>
            <a:ext cx="3597910" cy="2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call mlflow commands within the python script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1" name="Google Shape;898;p88"/>
          <p:cNvSpPr txBox="1"/>
          <p:nvPr/>
        </p:nvSpPr>
        <p:spPr>
          <a:xfrm>
            <a:off x="572135" y="1795780"/>
            <a:ext cx="2853690" cy="150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you’ll want to import mlflow, then set the tracking uri so that mlflow will save everything to the database and artifact folder.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Then you’ll want to start your run, and at the end, you’ll want to end the run.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12" name="Google Shape;898;p88"/>
          <p:cNvSpPr txBox="1"/>
          <p:nvPr/>
        </p:nvSpPr>
        <p:spPr>
          <a:xfrm>
            <a:off x="4218305" y="1748790"/>
            <a:ext cx="3430905" cy="23714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import mlflow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mlflow.set_tracking_uri(‘0.0.0.0:5000’)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mlflow.start_run()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your code here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“””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+mj-lt"/>
                <a:ea typeface="Clean" charset="0"/>
                <a:cs typeface="+mj-lt"/>
                <a:sym typeface="Clean" charset="0"/>
              </a:rPr>
              <a:t>mlflow.end_run()</a:t>
            </a:r>
            <a:endParaRPr lang="en-US" sz="1200" dirty="0">
              <a:solidFill>
                <a:schemeClr val="bg1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mlflow with run:ai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What is needed for mlflow to run on </a:t>
            </a:r>
            <a:r>
              <a:rPr lang="en-US" dirty="0">
                <a:solidFill>
                  <a:schemeClr val="accent1"/>
                </a:solidFill>
              </a:rPr>
              <a:t>run:ai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4162425" y="1182370"/>
            <a:ext cx="3208655" cy="129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2) A docker image with the following installed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jupyterlab*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jupyter-server-proxy*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*needed in order to access the mlflow UI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3" name="Google Shape;898;p88"/>
          <p:cNvSpPr txBox="1"/>
          <p:nvPr/>
        </p:nvSpPr>
        <p:spPr>
          <a:xfrm>
            <a:off x="598805" y="1209040"/>
            <a:ext cx="3208655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1) A persistent directory to keep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 database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mlflow artifacts folder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2"/>
          <p:cNvSpPr txBox="1"/>
          <p:nvPr/>
        </p:nvSpPr>
        <p:spPr>
          <a:xfrm>
            <a:off x="362150" y="2340900"/>
            <a:ext cx="57930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solidFill>
                  <a:srgbClr val="F3F3F3"/>
                </a:solidFill>
                <a:latin typeface="+mj-lt"/>
                <a:ea typeface="Montserrat Medium"/>
                <a:cs typeface="+mj-lt"/>
                <a:sym typeface="Montserrat Medium"/>
              </a:rPr>
              <a:t>creating persistent directory</a:t>
            </a:r>
            <a:endParaRPr lang="en-US" altLang="en-GB" sz="2400" dirty="0">
              <a:solidFill>
                <a:srgbClr val="F3F3F3"/>
              </a:solidFill>
              <a:latin typeface="+mj-lt"/>
              <a:ea typeface="Montserrat Medium"/>
              <a:cs typeface="+mj-lt"/>
              <a:sym typeface="Montserrat Medium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93100" y="420575"/>
            <a:ext cx="8181300" cy="502800"/>
          </a:xfrm>
        </p:spPr>
        <p:txBody>
          <a:bodyPr/>
          <a:lstStyle/>
          <a:p>
            <a:r>
              <a:rPr lang="en-US" dirty="0"/>
              <a:t>Before we start</a:t>
            </a:r>
            <a:endParaRPr lang="en-US" dirty="0"/>
          </a:p>
        </p:txBody>
      </p:sp>
      <p:sp>
        <p:nvSpPr>
          <p:cNvPr id="48" name="Google Shape;898;p88"/>
          <p:cNvSpPr txBox="1"/>
          <p:nvPr/>
        </p:nvSpPr>
        <p:spPr>
          <a:xfrm>
            <a:off x="572770" y="890270"/>
            <a:ext cx="5661025" cy="26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We need to create an ‘mlflow’ folder on our NFS.</a:t>
            </a:r>
            <a:endParaRPr lang="en-US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sp>
        <p:nvSpPr>
          <p:cNvPr id="2" name="Google Shape;898;p88"/>
          <p:cNvSpPr txBox="1"/>
          <p:nvPr/>
        </p:nvSpPr>
        <p:spPr>
          <a:xfrm>
            <a:off x="636270" y="1450340"/>
            <a:ext cx="277431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what our NFS folder structure looks like now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4" name="Picture 3" descr="nf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152015"/>
            <a:ext cx="2147570" cy="1708150"/>
          </a:xfrm>
          <a:prstGeom prst="rect">
            <a:avLst/>
          </a:prstGeom>
        </p:spPr>
      </p:pic>
      <p:sp>
        <p:nvSpPr>
          <p:cNvPr id="6" name="Google Shape;898;p88"/>
          <p:cNvSpPr txBox="1"/>
          <p:nvPr/>
        </p:nvSpPr>
        <p:spPr>
          <a:xfrm>
            <a:off x="4273550" y="1450340"/>
            <a:ext cx="2640965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+mj-lt"/>
                <a:ea typeface="Clean" charset="0"/>
                <a:cs typeface="+mj-lt"/>
                <a:sym typeface="Clean" charset="0"/>
              </a:rPr>
              <a:t>This is the default folder structure for our jupyter lab image </a:t>
            </a:r>
            <a:endParaRPr lang="en-US" sz="1200" dirty="0">
              <a:solidFill>
                <a:schemeClr val="accent6"/>
              </a:solidFill>
              <a:latin typeface="+mj-lt"/>
              <a:ea typeface="Clean" charset="0"/>
              <a:cs typeface="+mj-lt"/>
              <a:sym typeface="Clean" charset="0"/>
            </a:endParaRPr>
          </a:p>
        </p:txBody>
      </p:sp>
      <p:pic>
        <p:nvPicPr>
          <p:cNvPr id="7" name="Picture 6" descr="jpy_ra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141855"/>
            <a:ext cx="1912620" cy="14306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DF1995"/>
      </a:dk2>
      <a:lt2>
        <a:srgbClr val="EEEEEE"/>
      </a:lt2>
      <a:accent1>
        <a:srgbClr val="DF1995"/>
      </a:accent1>
      <a:accent2>
        <a:srgbClr val="FC774A"/>
      </a:accent2>
      <a:accent3>
        <a:srgbClr val="FACA38"/>
      </a:accent3>
      <a:accent4>
        <a:srgbClr val="3DD37A"/>
      </a:accent4>
      <a:accent5>
        <a:srgbClr val="0654FE"/>
      </a:accent5>
      <a:accent6>
        <a:srgbClr val="00263E"/>
      </a:accent6>
      <a:hlink>
        <a:srgbClr val="DF1995"/>
      </a:hlink>
      <a:folHlink>
        <a:srgbClr val="0097A7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3780</Words>
  <Application>WPS Presentation</Application>
  <PresentationFormat>On-screen Show (16:9)</PresentationFormat>
  <Paragraphs>185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SimSun</vt:lpstr>
      <vt:lpstr>Wingdings</vt:lpstr>
      <vt:lpstr>Arial</vt:lpstr>
      <vt:lpstr>Nimbus Roman No9 L</vt:lpstr>
      <vt:lpstr>Montserrat Medium</vt:lpstr>
      <vt:lpstr>Gubbi</vt:lpstr>
      <vt:lpstr>Clean</vt:lpstr>
      <vt:lpstr>Montserrat</vt:lpstr>
      <vt:lpstr>Montserrat Medium</vt:lpstr>
      <vt:lpstr>Montserrat SemiBold</vt:lpstr>
      <vt:lpstr>Trebuchet MS</vt:lpstr>
      <vt:lpstr>Noto Sans Symbols</vt:lpstr>
      <vt:lpstr>Calibri</vt:lpstr>
      <vt:lpstr>DejaVu Sans</vt:lpstr>
      <vt:lpstr>Microsoft YaHei</vt:lpstr>
      <vt:lpstr>Droid Sans Fallback</vt:lpstr>
      <vt:lpstr>Arial Unicode MS</vt:lpstr>
      <vt:lpstr>C059</vt:lpstr>
      <vt:lpstr>Cambria</vt:lpstr>
      <vt:lpstr>OpenSymbol</vt:lpstr>
      <vt:lpstr>Simple Light</vt:lpstr>
      <vt:lpstr>PowerPoint 演示文稿</vt:lpstr>
      <vt:lpstr>PowerPoint 演示文稿</vt:lpstr>
      <vt:lpstr>What is needed for mlflow to run?</vt:lpstr>
      <vt:lpstr>How does mlflow work?</vt:lpstr>
      <vt:lpstr>How does mlflow work?</vt:lpstr>
      <vt:lpstr>PowerPoint 演示文稿</vt:lpstr>
      <vt:lpstr>What is needed for mlflow to run on run:ai?</vt:lpstr>
      <vt:lpstr>PowerPoint 演示文稿</vt:lpstr>
      <vt:lpstr>Before we start</vt:lpstr>
      <vt:lpstr>Before we start</vt:lpstr>
      <vt:lpstr>Before we start</vt:lpstr>
      <vt:lpstr>PowerPoint 演示文稿</vt:lpstr>
      <vt:lpstr>Docker used in our example</vt:lpstr>
      <vt:lpstr>Docker used in our example</vt:lpstr>
      <vt:lpstr>PowerPoint 演示文稿</vt:lpstr>
      <vt:lpstr>Access mlflow UI</vt:lpstr>
      <vt:lpstr>Access mlflow UI</vt:lpstr>
      <vt:lpstr>Access mlflow UI</vt:lpstr>
      <vt:lpstr>PowerPoint 演示文稿</vt:lpstr>
      <vt:lpstr>Python scripts</vt:lpstr>
      <vt:lpstr>CLI submission</vt:lpstr>
      <vt:lpstr>Example job submission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jcosme</cp:lastModifiedBy>
  <cp:revision>57</cp:revision>
  <dcterms:created xsi:type="dcterms:W3CDTF">2022-08-01T07:14:42Z</dcterms:created>
  <dcterms:modified xsi:type="dcterms:W3CDTF">2022-08-01T07:14:42Z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0x010100C77B181A238B3241B6C24BB5112EE7B5</vt:lpwstr>
  </property>
  <property fmtid="{D5CDD505-2E9C-101B-9397-08002B2CF9AE}" pid="3" name="KSOProductBuildVer">
    <vt:lpwstr>1033-11.1.0.11664</vt:lpwstr>
  </property>
  <property fmtid="{D5CDD505-2E9C-101B-9397-08002B2CF9AE}" pid="4" name="ICV">
    <vt:lpwstr/>
  </property>
</Properties>
</file>