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72" r:id="rId9"/>
    <p:sldId id="273" r:id="rId10"/>
    <p:sldId id="274" r:id="rId11"/>
    <p:sldId id="267" r:id="rId12"/>
    <p:sldId id="268" r:id="rId13"/>
    <p:sldId id="270" r:id="rId14"/>
    <p:sldId id="271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reire" initials="JF" lastIdx="1" clrIdx="0">
    <p:extLst>
      <p:ext uri="{19B8F6BF-5375-455C-9EA6-DF929625EA0E}">
        <p15:presenceInfo xmlns:p15="http://schemas.microsoft.com/office/powerpoint/2012/main" userId="f0d520bd3a921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0A064-9414-4996-B413-0E5308467A9C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F26B2-D95C-48B9-BAD7-2374EC50A5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482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El</a:t>
            </a:r>
            <a:r>
              <a:rPr lang="es-EC" baseline="0" dirty="0" smtClean="0"/>
              <a:t> OID es un tipos de datos de números enteros que se usan como claves primarias en las tablas del sistema</a:t>
            </a:r>
          </a:p>
          <a:p>
            <a:r>
              <a:rPr lang="es-EC" baseline="0" dirty="0" err="1" smtClean="0"/>
              <a:t>Aa</a:t>
            </a:r>
            <a:r>
              <a:rPr lang="es-EC" baseline="0" dirty="0" smtClean="0"/>
              <a:t> excepción de los </a:t>
            </a:r>
            <a:r>
              <a:rPr lang="es-EC" baseline="0" dirty="0" err="1" smtClean="0"/>
              <a:t>large_objects</a:t>
            </a:r>
            <a:r>
              <a:rPr lang="es-EC" baseline="0" dirty="0" smtClean="0"/>
              <a:t>, no se recomienda el uso de este campo</a:t>
            </a:r>
          </a:p>
          <a:p>
            <a:r>
              <a:rPr lang="es-EC" baseline="0" dirty="0" smtClean="0"/>
              <a:t>El tipo </a:t>
            </a:r>
            <a:r>
              <a:rPr lang="es-EC" baseline="0" dirty="0" err="1" smtClean="0"/>
              <a:t>bytea</a:t>
            </a:r>
            <a:r>
              <a:rPr lang="es-EC" baseline="0" dirty="0" smtClean="0"/>
              <a:t> permite almacenar todos los caracteres de la tabla ASCII, a diferencia de la mayoría de tipo texto que hemos visto hasta ahora que solo permiten almacenar caracteres legibles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F26B2-D95C-48B9-BAD7-2374EC50A55F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065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18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9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3914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798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2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76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60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47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9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22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66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C0A3-405D-4C18-866D-42B68240EDA7}" type="datetimeFigureOut">
              <a:rPr lang="es-EC" smtClean="0"/>
              <a:t>19/7/2019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10EE-74FF-4C65-B347-473D261543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875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4/storage-toast.html" TargetMode="External"/><Relationship Id="rId7" Type="http://schemas.openxmlformats.org/officeDocument/2006/relationships/hyperlink" Target="https://www.mongodb.com/blog/post/storing-large-objects-and-files-in-mongodb" TargetMode="External"/><Relationship Id="rId2" Type="http://schemas.openxmlformats.org/officeDocument/2006/relationships/hyperlink" Target="https://www.postgresql.org/docs/10/lo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es/articles/database-performance/oracle-multimedia-database-12c-2734970-esa.html" TargetMode="External"/><Relationship Id="rId5" Type="http://schemas.openxmlformats.org/officeDocument/2006/relationships/hyperlink" Target="https://www.quora.com/Which-would-be-the-best-database-for-storing-images-and-videos-in-large-numbers" TargetMode="External"/><Relationship Id="rId4" Type="http://schemas.openxmlformats.org/officeDocument/2006/relationships/hyperlink" Target="https://paquier.xyz/postgresql-2/playing-with-large-objects-in-postgre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6128132/how-to-insert-and-retrieve-image-from-postgresql-using-c-shar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8" y="1132764"/>
            <a:ext cx="9144000" cy="2071598"/>
          </a:xfrm>
        </p:spPr>
        <p:txBody>
          <a:bodyPr/>
          <a:lstStyle/>
          <a:p>
            <a:r>
              <a:rPr lang="es-EC" dirty="0" smtClean="0"/>
              <a:t>Bases de datos </a:t>
            </a:r>
            <a:r>
              <a:rPr lang="es-EC" dirty="0" smtClean="0"/>
              <a:t>multimedia</a:t>
            </a:r>
            <a:br>
              <a:rPr lang="es-EC" dirty="0" smtClean="0"/>
            </a:br>
            <a:r>
              <a:rPr lang="es-EC" sz="2800" dirty="0" smtClean="0"/>
              <a:t>Jonathan Freire</a:t>
            </a:r>
            <a:endParaRPr lang="es-EC" dirty="0"/>
          </a:p>
        </p:txBody>
      </p:sp>
      <p:pic>
        <p:nvPicPr>
          <p:cNvPr id="3" name="Picture 2" descr="Resultado de imagen para multimedia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7"/>
          <a:stretch/>
        </p:blipFill>
        <p:spPr bwMode="auto">
          <a:xfrm>
            <a:off x="3446057" y="3716228"/>
            <a:ext cx="5299881" cy="23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Borrar 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176" y="1690688"/>
            <a:ext cx="10515600" cy="4351338"/>
          </a:xfrm>
        </p:spPr>
        <p:txBody>
          <a:bodyPr/>
          <a:lstStyle/>
          <a:p>
            <a:endParaRPr lang="es-EC" dirty="0" smtClean="0"/>
          </a:p>
          <a:p>
            <a:endParaRPr lang="es-EC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/>
              <a:t>lo_unlink</a:t>
            </a:r>
            <a:r>
              <a:rPr lang="en-US" dirty="0"/>
              <a:t>(</a:t>
            </a:r>
            <a:r>
              <a:rPr lang="en-US" dirty="0" err="1"/>
              <a:t>l.oid</a:t>
            </a:r>
            <a:r>
              <a:rPr lang="en-US" dirty="0"/>
              <a:t>)  </a:t>
            </a:r>
            <a:r>
              <a:rPr lang="en-US" dirty="0" smtClean="0"/>
              <a:t>                                                                                   FROM </a:t>
            </a:r>
            <a:r>
              <a:rPr lang="en-US" dirty="0" err="1"/>
              <a:t>pg_largeobject_metadata</a:t>
            </a:r>
            <a:r>
              <a:rPr lang="en-US" dirty="0"/>
              <a:t> </a:t>
            </a:r>
            <a:r>
              <a:rPr lang="en-US" dirty="0" smtClean="0"/>
              <a:t>l 				              WHERE </a:t>
            </a:r>
            <a:r>
              <a:rPr lang="es-EC" dirty="0" err="1" smtClean="0"/>
              <a:t>oid</a:t>
            </a:r>
            <a:r>
              <a:rPr lang="es-EC" dirty="0" smtClean="0"/>
              <a:t>=&lt;valor&gt;</a:t>
            </a:r>
            <a:endParaRPr lang="es-EC" dirty="0"/>
          </a:p>
          <a:p>
            <a:r>
              <a:rPr lang="es-EC" dirty="0"/>
              <a:t>DELETE FROM </a:t>
            </a:r>
            <a:r>
              <a:rPr lang="es-EC" dirty="0" smtClean="0"/>
              <a:t>&lt;tabla&gt; 							  WHERE &lt;</a:t>
            </a:r>
            <a:r>
              <a:rPr lang="es-EC" dirty="0" err="1" smtClean="0"/>
              <a:t>condicion</a:t>
            </a:r>
            <a:r>
              <a:rPr lang="es-EC" dirty="0" smtClean="0"/>
              <a:t>&gt;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931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0514" cy="4351338"/>
          </a:xfrm>
        </p:spPr>
        <p:txBody>
          <a:bodyPr/>
          <a:lstStyle/>
          <a:p>
            <a:pPr marL="0" indent="0">
              <a:buNone/>
            </a:pPr>
            <a:r>
              <a:rPr lang="es-EC" dirty="0" smtClean="0"/>
              <a:t>OTRAS FUNCIONES:</a:t>
            </a:r>
          </a:p>
          <a:p>
            <a:pPr marL="0" indent="0">
              <a:buNone/>
            </a:pPr>
            <a:endParaRPr lang="es-EC" dirty="0" smtClean="0"/>
          </a:p>
          <a:p>
            <a:pPr>
              <a:lnSpc>
                <a:spcPct val="150000"/>
              </a:lnSpc>
            </a:pPr>
            <a:r>
              <a:rPr lang="es-EC" dirty="0" err="1" smtClean="0"/>
              <a:t>lo_get</a:t>
            </a:r>
            <a:r>
              <a:rPr lang="es-EC" dirty="0" smtClean="0"/>
              <a:t>(</a:t>
            </a:r>
            <a:r>
              <a:rPr lang="es-EC" dirty="0" err="1" smtClean="0"/>
              <a:t>oid</a:t>
            </a:r>
            <a:r>
              <a:rPr lang="es-EC" dirty="0" smtClean="0"/>
              <a:t>)</a:t>
            </a:r>
            <a:endParaRPr lang="es-EC" dirty="0"/>
          </a:p>
          <a:p>
            <a:pPr>
              <a:lnSpc>
                <a:spcPct val="150000"/>
              </a:lnSpc>
            </a:pPr>
            <a:r>
              <a:rPr lang="es-EC" dirty="0" err="1" smtClean="0"/>
              <a:t>lo_create</a:t>
            </a:r>
            <a:r>
              <a:rPr lang="es-EC" dirty="0" smtClean="0"/>
              <a:t>(</a:t>
            </a:r>
            <a:r>
              <a:rPr lang="es-EC" dirty="0" err="1" smtClean="0"/>
              <a:t>oid</a:t>
            </a:r>
            <a:r>
              <a:rPr lang="es-EC" dirty="0" smtClean="0"/>
              <a:t>)</a:t>
            </a:r>
          </a:p>
          <a:p>
            <a:pPr>
              <a:lnSpc>
                <a:spcPct val="150000"/>
              </a:lnSpc>
            </a:pPr>
            <a:endParaRPr lang="es-EC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515" cy="1325563"/>
          </a:xfrm>
        </p:spPr>
        <p:txBody>
          <a:bodyPr/>
          <a:lstStyle/>
          <a:p>
            <a:r>
              <a:rPr lang="es-EC" dirty="0" smtClean="0"/>
              <a:t>Manejo de archivos multimedia en </a:t>
            </a:r>
            <a:r>
              <a:rPr lang="es-EC" dirty="0" err="1" smtClean="0"/>
              <a:t>PostgreSQL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58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C" sz="3600" dirty="0"/>
              <a:t>Archivos multimedia en otros sistemas de gestión de </a:t>
            </a:r>
            <a:r>
              <a:rPr lang="es-EC" sz="3600" dirty="0" smtClean="0"/>
              <a:t>BD</a:t>
            </a:r>
            <a:endParaRPr lang="es-EC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 smtClean="0"/>
          </a:p>
          <a:p>
            <a:endParaRPr lang="es-EC" dirty="0" smtClean="0"/>
          </a:p>
          <a:p>
            <a:r>
              <a:rPr lang="es-EC" dirty="0"/>
              <a:t>Almacenamiento en un Sistema de Archivos</a:t>
            </a:r>
          </a:p>
          <a:p>
            <a:pPr lvl="1"/>
            <a:r>
              <a:rPr lang="es-EC" dirty="0"/>
              <a:t>ORDSYS, ORDPLUGINS, SI_INFORMTN_SCHEMA y </a:t>
            </a:r>
            <a:r>
              <a:rPr lang="es-EC" dirty="0" smtClean="0"/>
              <a:t>ORDDATA</a:t>
            </a:r>
          </a:p>
          <a:p>
            <a:endParaRPr lang="es-EC" dirty="0"/>
          </a:p>
          <a:p>
            <a:r>
              <a:rPr lang="es-EC" dirty="0" smtClean="0"/>
              <a:t>Almacenamiento </a:t>
            </a:r>
            <a:r>
              <a:rPr lang="es-EC" dirty="0"/>
              <a:t>en una Base de Datos.</a:t>
            </a:r>
          </a:p>
          <a:p>
            <a:pPr lvl="1"/>
            <a:r>
              <a:rPr lang="es-EC" dirty="0" smtClean="0"/>
              <a:t>BLOB</a:t>
            </a:r>
          </a:p>
          <a:p>
            <a:pPr lvl="1"/>
            <a:r>
              <a:rPr lang="es-EC" dirty="0" smtClean="0"/>
              <a:t>BFILE</a:t>
            </a:r>
            <a:endParaRPr lang="es-EC" dirty="0"/>
          </a:p>
          <a:p>
            <a:endParaRPr lang="es-EC" dirty="0" smtClean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1026" name="Picture 2" descr="Resultado de imagen para orac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7" b="16401"/>
          <a:stretch/>
        </p:blipFill>
        <p:spPr bwMode="auto">
          <a:xfrm>
            <a:off x="4726223" y="1705970"/>
            <a:ext cx="2739551" cy="98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C" sz="3600" dirty="0"/>
              <a:t>Archivos multimedia en otros sistemas de gestión de </a:t>
            </a:r>
            <a:r>
              <a:rPr lang="es-EC" sz="3600" dirty="0" smtClean="0"/>
              <a:t>BD</a:t>
            </a:r>
            <a:endParaRPr lang="es-EC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endParaRPr lang="es-EC" dirty="0" smtClean="0"/>
          </a:p>
          <a:p>
            <a:r>
              <a:rPr lang="es-EC" dirty="0" err="1" smtClean="0"/>
              <a:t>NoSQL</a:t>
            </a:r>
            <a:r>
              <a:rPr lang="es-EC" dirty="0" smtClean="0"/>
              <a:t> DB tienen mayor eficiencia el almacenamiento de archivos multimedia</a:t>
            </a:r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Almacenamiento </a:t>
            </a:r>
            <a:r>
              <a:rPr lang="es-EC" dirty="0"/>
              <a:t>en una Base de Datos</a:t>
            </a:r>
            <a:r>
              <a:rPr lang="es-EC" dirty="0" smtClean="0"/>
              <a:t>.</a:t>
            </a:r>
            <a:endParaRPr lang="es-EC" dirty="0"/>
          </a:p>
          <a:p>
            <a:pPr lvl="1"/>
            <a:r>
              <a:rPr lang="es-EC" dirty="0" err="1" smtClean="0"/>
              <a:t>GridFS</a:t>
            </a:r>
            <a:r>
              <a:rPr lang="es-EC" dirty="0" smtClean="0"/>
              <a:t>.</a:t>
            </a:r>
          </a:p>
          <a:p>
            <a:pPr lvl="1"/>
            <a:r>
              <a:rPr lang="es-EC" dirty="0" err="1" smtClean="0"/>
              <a:t>mongoDB</a:t>
            </a:r>
            <a:r>
              <a:rPr lang="es-EC" dirty="0" smtClean="0"/>
              <a:t> permite objetos normales de hasta 4MB</a:t>
            </a:r>
          </a:p>
          <a:p>
            <a:pPr lvl="1"/>
            <a:r>
              <a:rPr lang="es-EC" dirty="0" smtClean="0"/>
              <a:t>Divide los objetos en pedazos menores a 4MB </a:t>
            </a:r>
          </a:p>
          <a:p>
            <a:pPr marL="457200" lvl="1" indent="0">
              <a:buNone/>
            </a:pPr>
            <a:r>
              <a:rPr lang="es-EC" dirty="0" smtClean="0"/>
              <a:t> </a:t>
            </a:r>
            <a:endParaRPr lang="es-EC" dirty="0"/>
          </a:p>
        </p:txBody>
      </p:sp>
      <p:pic>
        <p:nvPicPr>
          <p:cNvPr id="2050" name="Picture 2" descr="Resultado de imagen para mongodb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6" b="34700"/>
          <a:stretch/>
        </p:blipFill>
        <p:spPr bwMode="auto">
          <a:xfrm>
            <a:off x="4080679" y="1446663"/>
            <a:ext cx="4026091" cy="11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685753"/>
          </a:xfrm>
        </p:spPr>
        <p:txBody>
          <a:bodyPr>
            <a:normAutofit/>
          </a:bodyPr>
          <a:lstStyle/>
          <a:p>
            <a:r>
              <a:rPr lang="es-EC" sz="3200" dirty="0" smtClean="0"/>
              <a:t>Referencias</a:t>
            </a:r>
            <a:endParaRPr lang="es-EC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00752"/>
            <a:ext cx="11185478" cy="58548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C" dirty="0" err="1" smtClean="0"/>
              <a:t>Large</a:t>
            </a:r>
            <a:r>
              <a:rPr lang="es-EC" dirty="0" smtClean="0"/>
              <a:t> </a:t>
            </a:r>
            <a:r>
              <a:rPr lang="es-EC" dirty="0" err="1" smtClean="0"/>
              <a:t>Objects</a:t>
            </a:r>
            <a:r>
              <a:rPr lang="es-EC" dirty="0" smtClean="0"/>
              <a:t> </a:t>
            </a:r>
            <a:r>
              <a:rPr lang="es-EC" dirty="0"/>
              <a:t>Postgres </a:t>
            </a:r>
          </a:p>
          <a:p>
            <a:r>
              <a:rPr lang="es-EC" dirty="0" smtClean="0">
                <a:hlinkClick r:id="rId2"/>
              </a:rPr>
              <a:t>https</a:t>
            </a:r>
            <a:r>
              <a:rPr lang="es-EC" dirty="0">
                <a:hlinkClick r:id="rId2"/>
              </a:rPr>
              <a:t>://</a:t>
            </a:r>
            <a:r>
              <a:rPr lang="es-EC" dirty="0" smtClean="0">
                <a:hlinkClick r:id="rId2"/>
              </a:rPr>
              <a:t>www.postgresql.org/docs/10/lo-intro.html</a:t>
            </a:r>
            <a:endParaRPr lang="es-EC" dirty="0" smtClean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 err="1"/>
              <a:t>Database</a:t>
            </a:r>
            <a:r>
              <a:rPr lang="es-EC" dirty="0"/>
              <a:t> </a:t>
            </a:r>
            <a:r>
              <a:rPr lang="es-EC" dirty="0" err="1"/>
              <a:t>Physical</a:t>
            </a:r>
            <a:r>
              <a:rPr lang="es-EC" dirty="0"/>
              <a:t> Storage</a:t>
            </a:r>
          </a:p>
          <a:p>
            <a:r>
              <a:rPr lang="es-EC" dirty="0">
                <a:hlinkClick r:id="rId3"/>
              </a:rPr>
              <a:t>https://</a:t>
            </a:r>
            <a:r>
              <a:rPr lang="es-EC" dirty="0" smtClean="0">
                <a:hlinkClick r:id="rId3"/>
              </a:rPr>
              <a:t>www.postgresql.org/docs/9.4/storage-toast.html</a:t>
            </a:r>
            <a:r>
              <a:rPr lang="es-EC" dirty="0" smtClean="0"/>
              <a:t> </a:t>
            </a:r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r>
              <a:rPr lang="en-US" dirty="0"/>
              <a:t>Playing with large objects in Postgres</a:t>
            </a:r>
            <a:endParaRPr lang="es-EC" dirty="0"/>
          </a:p>
          <a:p>
            <a:r>
              <a:rPr lang="es-EC" dirty="0">
                <a:hlinkClick r:id="rId4"/>
              </a:rPr>
              <a:t>https://paquier.xyz/postgresql-2/playing-with-large-objects-in-postgres/</a:t>
            </a:r>
            <a:endParaRPr lang="es-EC" dirty="0"/>
          </a:p>
          <a:p>
            <a:endParaRPr lang="es-EC" dirty="0"/>
          </a:p>
          <a:p>
            <a:pPr marL="0" indent="0">
              <a:buNone/>
            </a:pPr>
            <a:r>
              <a:rPr lang="en-US" dirty="0"/>
              <a:t>Which would be the best database for storing images and videos in large numbers?</a:t>
            </a:r>
            <a:endParaRPr lang="es-EC" dirty="0"/>
          </a:p>
          <a:p>
            <a:r>
              <a:rPr lang="es-EC" dirty="0">
                <a:hlinkClick r:id="rId5"/>
              </a:rPr>
              <a:t>https://www.quora.com/Which-would-be-the-best-database-for-storing-images-and-videos-in-large-numbers</a:t>
            </a:r>
            <a:endParaRPr lang="es-EC" dirty="0"/>
          </a:p>
          <a:p>
            <a:endParaRPr lang="es-EC" dirty="0" smtClean="0"/>
          </a:p>
          <a:p>
            <a:pPr marL="0" indent="0">
              <a:buNone/>
            </a:pPr>
            <a:r>
              <a:rPr lang="es-EC" dirty="0"/>
              <a:t>Manejo de Oracle Multimedia sobre Oracle </a:t>
            </a:r>
            <a:r>
              <a:rPr lang="es-EC" dirty="0" err="1"/>
              <a:t>Database</a:t>
            </a:r>
            <a:r>
              <a:rPr lang="es-EC" dirty="0"/>
              <a:t> </a:t>
            </a:r>
            <a:r>
              <a:rPr lang="es-EC" dirty="0" smtClean="0"/>
              <a:t>12c</a:t>
            </a:r>
          </a:p>
          <a:p>
            <a:r>
              <a:rPr lang="es-EC" dirty="0" smtClean="0">
                <a:hlinkClick r:id="rId6"/>
              </a:rPr>
              <a:t>https</a:t>
            </a:r>
            <a:r>
              <a:rPr lang="es-EC" dirty="0">
                <a:hlinkClick r:id="rId6"/>
              </a:rPr>
              <a:t>://</a:t>
            </a:r>
            <a:r>
              <a:rPr lang="es-EC" dirty="0" smtClean="0">
                <a:hlinkClick r:id="rId6"/>
              </a:rPr>
              <a:t>www.oracle.com/technetwork/es/articles/database-performance/oracle-multimedia-database-12c-2734970-esa.html</a:t>
            </a:r>
            <a:r>
              <a:rPr lang="es-EC" dirty="0"/>
              <a:t> </a:t>
            </a:r>
            <a:endParaRPr lang="es-EC" dirty="0" smtClean="0"/>
          </a:p>
          <a:p>
            <a:pPr marL="0" indent="0">
              <a:buNone/>
            </a:pPr>
            <a:endParaRPr lang="es-EC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Storing Large Objects and Files in </a:t>
            </a:r>
            <a:r>
              <a:rPr lang="en-US" dirty="0" smtClean="0"/>
              <a:t>MongoDB</a:t>
            </a:r>
            <a:endParaRPr lang="es-EC" dirty="0" smtClean="0">
              <a:hlinkClick r:id="rId3"/>
            </a:endParaRPr>
          </a:p>
          <a:p>
            <a:r>
              <a:rPr lang="es-EC" dirty="0">
                <a:hlinkClick r:id="rId7"/>
              </a:rPr>
              <a:t>https://</a:t>
            </a:r>
            <a:r>
              <a:rPr lang="es-EC" dirty="0" smtClean="0">
                <a:hlinkClick r:id="rId7"/>
              </a:rPr>
              <a:t>www.mongodb.com/blog/post/storing-large-objects-and-files-in-mongodb</a:t>
            </a:r>
            <a:endParaRPr lang="es-EC" dirty="0" smtClean="0"/>
          </a:p>
          <a:p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9984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2359"/>
            <a:ext cx="10515600" cy="1325563"/>
          </a:xfrm>
        </p:spPr>
        <p:txBody>
          <a:bodyPr/>
          <a:lstStyle/>
          <a:p>
            <a:r>
              <a:rPr lang="es-EC" dirty="0" smtClean="0"/>
              <a:t>Manejo de Imágenes en C# (ejemplo)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7922"/>
            <a:ext cx="10515600" cy="4813633"/>
          </a:xfrm>
        </p:spPr>
        <p:txBody>
          <a:bodyPr/>
          <a:lstStyle/>
          <a:p>
            <a:r>
              <a:rPr lang="es-EC" dirty="0" smtClean="0"/>
              <a:t>Insertar imagen en Postgres</a:t>
            </a:r>
          </a:p>
          <a:p>
            <a:endParaRPr lang="es-EC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38200" y="1953461"/>
            <a:ext cx="10080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600" dirty="0" err="1"/>
              <a:t>using</a:t>
            </a:r>
            <a:r>
              <a:rPr lang="es-EC" sz="1600" dirty="0"/>
              <a:t> (</a:t>
            </a:r>
            <a:r>
              <a:rPr lang="es-EC" sz="1600" dirty="0" err="1"/>
              <a:t>var</a:t>
            </a:r>
            <a:r>
              <a:rPr lang="es-EC" sz="1600" dirty="0"/>
              <a:t> </a:t>
            </a:r>
            <a:r>
              <a:rPr lang="es-EC" sz="1600" dirty="0" err="1"/>
              <a:t>conn</a:t>
            </a:r>
            <a:r>
              <a:rPr lang="es-EC" sz="1600" dirty="0"/>
              <a:t> = new </a:t>
            </a:r>
            <a:r>
              <a:rPr lang="es-EC" sz="1600" dirty="0" err="1"/>
              <a:t>NpgsqlConnection</a:t>
            </a:r>
            <a:r>
              <a:rPr lang="es-EC" sz="1600" dirty="0"/>
              <a:t>(</a:t>
            </a:r>
            <a:r>
              <a:rPr lang="es-EC" sz="1600" dirty="0" err="1"/>
              <a:t>connString</a:t>
            </a:r>
            <a:r>
              <a:rPr lang="es-EC" sz="1600" dirty="0"/>
              <a:t>))</a:t>
            </a:r>
          </a:p>
          <a:p>
            <a:r>
              <a:rPr lang="es-EC" sz="1600" dirty="0"/>
              <a:t>{</a:t>
            </a:r>
          </a:p>
          <a:p>
            <a:r>
              <a:rPr lang="es-EC" sz="1600" dirty="0"/>
              <a:t>    </a:t>
            </a:r>
            <a:r>
              <a:rPr lang="es-EC" sz="1600" dirty="0" err="1"/>
              <a:t>string</a:t>
            </a:r>
            <a:r>
              <a:rPr lang="es-EC" sz="1600" dirty="0"/>
              <a:t> </a:t>
            </a:r>
            <a:r>
              <a:rPr lang="es-EC" sz="1600" dirty="0" err="1"/>
              <a:t>sQL</a:t>
            </a:r>
            <a:r>
              <a:rPr lang="es-EC" sz="1600" dirty="0"/>
              <a:t> = "</a:t>
            </a:r>
            <a:r>
              <a:rPr lang="es-EC" sz="1600" dirty="0" err="1"/>
              <a:t>insert</a:t>
            </a:r>
            <a:r>
              <a:rPr lang="es-EC" sz="1600" dirty="0"/>
              <a:t> </a:t>
            </a:r>
            <a:r>
              <a:rPr lang="es-EC" sz="1600" dirty="0" err="1"/>
              <a:t>into</a:t>
            </a:r>
            <a:r>
              <a:rPr lang="es-EC" sz="1600" dirty="0"/>
              <a:t> </a:t>
            </a:r>
            <a:r>
              <a:rPr lang="es-EC" sz="1600" dirty="0" err="1"/>
              <a:t>picturetable</a:t>
            </a:r>
            <a:r>
              <a:rPr lang="es-EC" sz="1600" dirty="0"/>
              <a:t> (id, </a:t>
            </a:r>
            <a:r>
              <a:rPr lang="es-EC" sz="1600" dirty="0" err="1"/>
              <a:t>photo</a:t>
            </a:r>
            <a:r>
              <a:rPr lang="es-EC" sz="1600" dirty="0"/>
              <a:t>) VALUES(65, @</a:t>
            </a:r>
            <a:r>
              <a:rPr lang="es-EC" sz="1600" dirty="0" err="1"/>
              <a:t>Image</a:t>
            </a:r>
            <a:r>
              <a:rPr lang="es-EC" sz="1600" dirty="0"/>
              <a:t>)";</a:t>
            </a:r>
          </a:p>
          <a:p>
            <a:r>
              <a:rPr lang="es-EC" sz="1600" dirty="0"/>
              <a:t>    </a:t>
            </a:r>
            <a:r>
              <a:rPr lang="es-EC" sz="1600" dirty="0" err="1"/>
              <a:t>using</a:t>
            </a:r>
            <a:r>
              <a:rPr lang="es-EC" sz="1600" dirty="0"/>
              <a:t> (</a:t>
            </a:r>
            <a:r>
              <a:rPr lang="es-EC" sz="1600" dirty="0" err="1"/>
              <a:t>var</a:t>
            </a:r>
            <a:r>
              <a:rPr lang="es-EC" sz="1600" dirty="0"/>
              <a:t> </a:t>
            </a:r>
            <a:r>
              <a:rPr lang="es-EC" sz="1600" dirty="0" err="1"/>
              <a:t>command</a:t>
            </a:r>
            <a:r>
              <a:rPr lang="es-EC" sz="1600" dirty="0"/>
              <a:t> = new </a:t>
            </a:r>
            <a:r>
              <a:rPr lang="es-EC" sz="1600" dirty="0" err="1"/>
              <a:t>NpgsqlCommand</a:t>
            </a:r>
            <a:r>
              <a:rPr lang="es-EC" sz="1600" dirty="0"/>
              <a:t>(</a:t>
            </a:r>
            <a:r>
              <a:rPr lang="es-EC" sz="1600" dirty="0" err="1"/>
              <a:t>sQL</a:t>
            </a:r>
            <a:r>
              <a:rPr lang="es-EC" sz="1600" dirty="0"/>
              <a:t>, </a:t>
            </a:r>
            <a:r>
              <a:rPr lang="es-EC" sz="1600" dirty="0" err="1"/>
              <a:t>conn</a:t>
            </a:r>
            <a:r>
              <a:rPr lang="es-EC" sz="1600" dirty="0"/>
              <a:t>))</a:t>
            </a:r>
          </a:p>
          <a:p>
            <a:r>
              <a:rPr lang="es-EC" sz="1600" dirty="0"/>
              <a:t>    {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NpgsqlParameter</a:t>
            </a:r>
            <a:r>
              <a:rPr lang="es-EC" sz="1600" dirty="0"/>
              <a:t> </a:t>
            </a:r>
            <a:r>
              <a:rPr lang="es-EC" sz="1600" dirty="0" err="1"/>
              <a:t>param</a:t>
            </a:r>
            <a:r>
              <a:rPr lang="es-EC" sz="1600" dirty="0"/>
              <a:t> = </a:t>
            </a:r>
            <a:r>
              <a:rPr lang="es-EC" sz="1600" dirty="0" err="1"/>
              <a:t>command.CreateParameter</a:t>
            </a:r>
            <a:r>
              <a:rPr lang="es-EC" sz="1600" dirty="0"/>
              <a:t>();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param.ParameterName</a:t>
            </a:r>
            <a:r>
              <a:rPr lang="es-EC" sz="1600" dirty="0"/>
              <a:t> = "@</a:t>
            </a:r>
            <a:r>
              <a:rPr lang="es-EC" sz="1600" dirty="0" err="1"/>
              <a:t>Image</a:t>
            </a:r>
            <a:r>
              <a:rPr lang="es-EC" sz="1600" dirty="0"/>
              <a:t>";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param.NpgsqlDbType</a:t>
            </a:r>
            <a:r>
              <a:rPr lang="es-EC" sz="1600" dirty="0"/>
              <a:t> = </a:t>
            </a:r>
            <a:r>
              <a:rPr lang="es-EC" sz="1600" dirty="0" err="1"/>
              <a:t>NpgsqlTypes.NpgsqlDbType.Bytea</a:t>
            </a:r>
            <a:r>
              <a:rPr lang="es-EC" sz="1600" dirty="0"/>
              <a:t>;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param.Value</a:t>
            </a:r>
            <a:r>
              <a:rPr lang="es-EC" sz="1600" dirty="0"/>
              <a:t> = </a:t>
            </a:r>
            <a:r>
              <a:rPr lang="es-EC" sz="1600" dirty="0" err="1"/>
              <a:t>ImgByteA</a:t>
            </a:r>
            <a:r>
              <a:rPr lang="es-EC" sz="1600" dirty="0"/>
              <a:t>;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command.Parameters.Add</a:t>
            </a:r>
            <a:r>
              <a:rPr lang="es-EC" sz="1600" dirty="0"/>
              <a:t>(</a:t>
            </a:r>
            <a:r>
              <a:rPr lang="es-EC" sz="1600" dirty="0" err="1"/>
              <a:t>param</a:t>
            </a:r>
            <a:r>
              <a:rPr lang="es-EC" sz="1600" dirty="0"/>
              <a:t>);</a:t>
            </a:r>
          </a:p>
          <a:p>
            <a:endParaRPr lang="es-EC" sz="1600" dirty="0"/>
          </a:p>
          <a:p>
            <a:r>
              <a:rPr lang="es-EC" sz="1600" dirty="0"/>
              <a:t>        </a:t>
            </a:r>
            <a:r>
              <a:rPr lang="es-EC" sz="1600" dirty="0" err="1"/>
              <a:t>conn.Open</a:t>
            </a:r>
            <a:r>
              <a:rPr lang="es-EC" sz="1600" dirty="0"/>
              <a:t>();</a:t>
            </a:r>
          </a:p>
          <a:p>
            <a:r>
              <a:rPr lang="es-EC" sz="1600" dirty="0"/>
              <a:t>        </a:t>
            </a:r>
            <a:r>
              <a:rPr lang="es-EC" sz="1600" dirty="0" err="1"/>
              <a:t>command.ExecuteNonQuery</a:t>
            </a:r>
            <a:r>
              <a:rPr lang="es-EC" sz="1600" dirty="0"/>
              <a:t>();</a:t>
            </a:r>
          </a:p>
          <a:p>
            <a:r>
              <a:rPr lang="es-EC" sz="1600" dirty="0"/>
              <a:t>    }</a:t>
            </a:r>
          </a:p>
          <a:p>
            <a:r>
              <a:rPr lang="es-EC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12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2360"/>
            <a:ext cx="7884886" cy="749470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Manejo de Imágenes en C# (ejemplo)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1830"/>
            <a:ext cx="10515600" cy="4813633"/>
          </a:xfrm>
        </p:spPr>
        <p:txBody>
          <a:bodyPr/>
          <a:lstStyle/>
          <a:p>
            <a:r>
              <a:rPr lang="es-EC" dirty="0" smtClean="0"/>
              <a:t>Extraer imagen desde Postgres a interfaz gráfica</a:t>
            </a:r>
          </a:p>
          <a:p>
            <a:endParaRPr lang="es-EC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838200" y="1461465"/>
            <a:ext cx="1150506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400" dirty="0" err="1"/>
              <a:t>using</a:t>
            </a:r>
            <a:r>
              <a:rPr lang="es-EC" sz="1400" dirty="0"/>
              <a:t> (</a:t>
            </a:r>
            <a:r>
              <a:rPr lang="es-EC" sz="1400" dirty="0" err="1"/>
              <a:t>var</a:t>
            </a:r>
            <a:r>
              <a:rPr lang="es-EC" sz="1400" dirty="0"/>
              <a:t> </a:t>
            </a:r>
            <a:r>
              <a:rPr lang="es-EC" sz="1400" dirty="0" err="1"/>
              <a:t>conn</a:t>
            </a:r>
            <a:r>
              <a:rPr lang="es-EC" sz="1400" dirty="0"/>
              <a:t> = new </a:t>
            </a:r>
            <a:r>
              <a:rPr lang="es-EC" sz="1400" dirty="0" err="1"/>
              <a:t>NpgsqlConnection</a:t>
            </a:r>
            <a:r>
              <a:rPr lang="es-EC" sz="1400" dirty="0"/>
              <a:t>(</a:t>
            </a:r>
            <a:r>
              <a:rPr lang="es-EC" sz="1400" dirty="0" err="1"/>
              <a:t>connString</a:t>
            </a:r>
            <a:r>
              <a:rPr lang="es-EC" sz="1400" dirty="0"/>
              <a:t>))</a:t>
            </a:r>
          </a:p>
          <a:p>
            <a:r>
              <a:rPr lang="es-EC" sz="1400" dirty="0"/>
              <a:t>{</a:t>
            </a:r>
          </a:p>
          <a:p>
            <a:r>
              <a:rPr lang="es-EC" sz="1400" dirty="0"/>
              <a:t>    </a:t>
            </a:r>
            <a:r>
              <a:rPr lang="es-EC" sz="1400" dirty="0" err="1"/>
              <a:t>string</a:t>
            </a:r>
            <a:r>
              <a:rPr lang="es-EC" sz="1400" dirty="0"/>
              <a:t> </a:t>
            </a:r>
            <a:r>
              <a:rPr lang="es-EC" sz="1400" dirty="0" err="1"/>
              <a:t>sQL</a:t>
            </a:r>
            <a:r>
              <a:rPr lang="es-EC" sz="1400" dirty="0"/>
              <a:t> = "SELECT </a:t>
            </a:r>
            <a:r>
              <a:rPr lang="es-EC" sz="1400" dirty="0" err="1"/>
              <a:t>photo</a:t>
            </a:r>
            <a:r>
              <a:rPr lang="es-EC" sz="1400" dirty="0"/>
              <a:t> </a:t>
            </a:r>
            <a:r>
              <a:rPr lang="es-EC" sz="1400" dirty="0" err="1"/>
              <a:t>from</a:t>
            </a:r>
            <a:r>
              <a:rPr lang="es-EC" sz="1400" dirty="0"/>
              <a:t> </a:t>
            </a:r>
            <a:r>
              <a:rPr lang="es-EC" sz="1400" dirty="0" err="1"/>
              <a:t>picturetable</a:t>
            </a:r>
            <a:r>
              <a:rPr lang="es-EC" sz="1400" dirty="0"/>
              <a:t> WHERE id = 65";</a:t>
            </a:r>
          </a:p>
          <a:p>
            <a:r>
              <a:rPr lang="es-EC" sz="1400" dirty="0"/>
              <a:t>    </a:t>
            </a:r>
            <a:r>
              <a:rPr lang="es-EC" sz="1400" dirty="0" err="1"/>
              <a:t>using</a:t>
            </a:r>
            <a:r>
              <a:rPr lang="es-EC" sz="1400" dirty="0"/>
              <a:t> (</a:t>
            </a:r>
            <a:r>
              <a:rPr lang="es-EC" sz="1400" dirty="0" err="1"/>
              <a:t>var</a:t>
            </a:r>
            <a:r>
              <a:rPr lang="es-EC" sz="1400" dirty="0"/>
              <a:t> </a:t>
            </a:r>
            <a:r>
              <a:rPr lang="es-EC" sz="1400" dirty="0" err="1"/>
              <a:t>command</a:t>
            </a:r>
            <a:r>
              <a:rPr lang="es-EC" sz="1400" dirty="0"/>
              <a:t> = new </a:t>
            </a:r>
            <a:r>
              <a:rPr lang="es-EC" sz="1400" dirty="0" err="1"/>
              <a:t>NpgsqlCommand</a:t>
            </a:r>
            <a:r>
              <a:rPr lang="es-EC" sz="1400" dirty="0"/>
              <a:t>(</a:t>
            </a:r>
            <a:r>
              <a:rPr lang="es-EC" sz="1400" dirty="0" err="1"/>
              <a:t>sQL</a:t>
            </a:r>
            <a:r>
              <a:rPr lang="es-EC" sz="1400" dirty="0"/>
              <a:t>, </a:t>
            </a:r>
            <a:r>
              <a:rPr lang="es-EC" sz="1400" dirty="0" err="1"/>
              <a:t>conn</a:t>
            </a:r>
            <a:r>
              <a:rPr lang="es-EC" sz="1400" dirty="0"/>
              <a:t>))</a:t>
            </a:r>
          </a:p>
          <a:p>
            <a:r>
              <a:rPr lang="es-EC" sz="1400" dirty="0"/>
              <a:t>    {</a:t>
            </a:r>
          </a:p>
          <a:p>
            <a:r>
              <a:rPr lang="es-EC" sz="1400" dirty="0"/>
              <a:t>        byte[] </a:t>
            </a:r>
            <a:r>
              <a:rPr lang="es-EC" sz="1400" dirty="0" err="1"/>
              <a:t>productImageByte</a:t>
            </a:r>
            <a:r>
              <a:rPr lang="es-EC" sz="1400" dirty="0"/>
              <a:t> = </a:t>
            </a:r>
            <a:r>
              <a:rPr lang="es-EC" sz="1400" dirty="0" err="1"/>
              <a:t>null</a:t>
            </a:r>
            <a:r>
              <a:rPr lang="es-EC" sz="1400" dirty="0"/>
              <a:t>;</a:t>
            </a:r>
          </a:p>
          <a:p>
            <a:r>
              <a:rPr lang="es-EC" sz="1400" dirty="0"/>
              <a:t>        </a:t>
            </a:r>
            <a:r>
              <a:rPr lang="es-EC" sz="1400" dirty="0" err="1"/>
              <a:t>conn.Open</a:t>
            </a:r>
            <a:r>
              <a:rPr lang="es-EC" sz="1400" dirty="0"/>
              <a:t>();</a:t>
            </a:r>
          </a:p>
          <a:p>
            <a:r>
              <a:rPr lang="es-EC" sz="1400" dirty="0"/>
              <a:t>        </a:t>
            </a:r>
            <a:r>
              <a:rPr lang="es-EC" sz="1400" dirty="0" err="1"/>
              <a:t>var</a:t>
            </a:r>
            <a:r>
              <a:rPr lang="es-EC" sz="1400" dirty="0"/>
              <a:t> </a:t>
            </a:r>
            <a:r>
              <a:rPr lang="es-EC" sz="1400" dirty="0" err="1"/>
              <a:t>rdr</a:t>
            </a:r>
            <a:r>
              <a:rPr lang="es-EC" sz="1400" dirty="0"/>
              <a:t> = </a:t>
            </a:r>
            <a:r>
              <a:rPr lang="es-EC" sz="1400" dirty="0" err="1"/>
              <a:t>command.ExecuteReader</a:t>
            </a:r>
            <a:r>
              <a:rPr lang="es-EC" sz="1400" dirty="0"/>
              <a:t>();</a:t>
            </a:r>
          </a:p>
          <a:p>
            <a:r>
              <a:rPr lang="es-EC" sz="1400" dirty="0"/>
              <a:t>        </a:t>
            </a:r>
            <a:r>
              <a:rPr lang="es-EC" sz="1400" dirty="0" err="1"/>
              <a:t>if</a:t>
            </a:r>
            <a:r>
              <a:rPr lang="es-EC" sz="1400" dirty="0"/>
              <a:t> (</a:t>
            </a:r>
            <a:r>
              <a:rPr lang="es-EC" sz="1400" dirty="0" err="1"/>
              <a:t>rdr.Read</a:t>
            </a:r>
            <a:r>
              <a:rPr lang="es-EC" sz="1400" dirty="0"/>
              <a:t>())</a:t>
            </a:r>
          </a:p>
          <a:p>
            <a:r>
              <a:rPr lang="es-EC" sz="1400" dirty="0"/>
              <a:t>        {</a:t>
            </a:r>
          </a:p>
          <a:p>
            <a:r>
              <a:rPr lang="es-EC" sz="1400" dirty="0"/>
              <a:t>            </a:t>
            </a:r>
            <a:r>
              <a:rPr lang="es-EC" sz="1400" dirty="0" err="1"/>
              <a:t>productImageByte</a:t>
            </a:r>
            <a:r>
              <a:rPr lang="es-EC" sz="1400" dirty="0"/>
              <a:t> = (byte[])</a:t>
            </a:r>
            <a:r>
              <a:rPr lang="es-EC" sz="1400" dirty="0" err="1"/>
              <a:t>rdr</a:t>
            </a:r>
            <a:r>
              <a:rPr lang="es-EC" sz="1400" dirty="0"/>
              <a:t>[0];</a:t>
            </a:r>
          </a:p>
          <a:p>
            <a:r>
              <a:rPr lang="es-EC" sz="1400" dirty="0"/>
              <a:t>        }</a:t>
            </a:r>
          </a:p>
          <a:p>
            <a:r>
              <a:rPr lang="es-EC" sz="1400" dirty="0"/>
              <a:t>        </a:t>
            </a:r>
            <a:r>
              <a:rPr lang="es-EC" sz="1400" dirty="0" err="1"/>
              <a:t>rdr.Close</a:t>
            </a:r>
            <a:r>
              <a:rPr lang="es-EC" sz="1400" dirty="0"/>
              <a:t>();</a:t>
            </a:r>
          </a:p>
          <a:p>
            <a:r>
              <a:rPr lang="es-EC" sz="1400" dirty="0"/>
              <a:t>        </a:t>
            </a:r>
            <a:r>
              <a:rPr lang="es-EC" sz="1400" dirty="0" err="1"/>
              <a:t>if</a:t>
            </a:r>
            <a:r>
              <a:rPr lang="es-EC" sz="1400" dirty="0"/>
              <a:t> (</a:t>
            </a:r>
            <a:r>
              <a:rPr lang="es-EC" sz="1400" dirty="0" err="1"/>
              <a:t>productImageByte</a:t>
            </a:r>
            <a:r>
              <a:rPr lang="es-EC" sz="1400" dirty="0"/>
              <a:t> != </a:t>
            </a:r>
            <a:r>
              <a:rPr lang="es-EC" sz="1400" dirty="0" err="1"/>
              <a:t>null</a:t>
            </a:r>
            <a:r>
              <a:rPr lang="es-EC" sz="1400" dirty="0"/>
              <a:t>)</a:t>
            </a:r>
          </a:p>
          <a:p>
            <a:r>
              <a:rPr lang="es-EC" sz="1400" dirty="0"/>
              <a:t>        {</a:t>
            </a:r>
          </a:p>
          <a:p>
            <a:r>
              <a:rPr lang="es-EC" sz="1400" dirty="0"/>
              <a:t>            </a:t>
            </a:r>
            <a:r>
              <a:rPr lang="es-EC" sz="1400" dirty="0" err="1"/>
              <a:t>using</a:t>
            </a:r>
            <a:r>
              <a:rPr lang="es-EC" sz="1400" dirty="0"/>
              <a:t> (</a:t>
            </a:r>
            <a:r>
              <a:rPr lang="es-EC" sz="1400" dirty="0" err="1"/>
              <a:t>MemoryStream</a:t>
            </a:r>
            <a:r>
              <a:rPr lang="es-EC" sz="1400" dirty="0"/>
              <a:t> </a:t>
            </a:r>
            <a:r>
              <a:rPr lang="es-EC" sz="1400" dirty="0" err="1"/>
              <a:t>productImageStream</a:t>
            </a:r>
            <a:r>
              <a:rPr lang="es-EC" sz="1400" dirty="0"/>
              <a:t> = new </a:t>
            </a:r>
            <a:r>
              <a:rPr lang="es-EC" sz="1400" dirty="0" err="1"/>
              <a:t>System.IO.MemoryStream</a:t>
            </a:r>
            <a:r>
              <a:rPr lang="es-EC" sz="1400" dirty="0"/>
              <a:t>(</a:t>
            </a:r>
            <a:r>
              <a:rPr lang="es-EC" sz="1400" dirty="0" err="1"/>
              <a:t>productImageByte</a:t>
            </a:r>
            <a:r>
              <a:rPr lang="es-EC" sz="1400" dirty="0"/>
              <a:t>))</a:t>
            </a:r>
          </a:p>
          <a:p>
            <a:r>
              <a:rPr lang="es-EC" sz="1400" dirty="0"/>
              <a:t>            {</a:t>
            </a:r>
          </a:p>
          <a:p>
            <a:r>
              <a:rPr lang="es-EC" sz="1400" dirty="0"/>
              <a:t>                </a:t>
            </a:r>
            <a:r>
              <a:rPr lang="es-EC" sz="1400" dirty="0" err="1"/>
              <a:t>ImageConverter</a:t>
            </a:r>
            <a:r>
              <a:rPr lang="es-EC" sz="1400" dirty="0"/>
              <a:t> </a:t>
            </a:r>
            <a:r>
              <a:rPr lang="es-EC" sz="1400" dirty="0" err="1"/>
              <a:t>imageConverter</a:t>
            </a:r>
            <a:r>
              <a:rPr lang="es-EC" sz="1400" dirty="0"/>
              <a:t> = new </a:t>
            </a:r>
            <a:r>
              <a:rPr lang="es-EC" sz="1400" dirty="0" err="1"/>
              <a:t>System.Drawing.ImageConverter</a:t>
            </a:r>
            <a:r>
              <a:rPr lang="es-EC" sz="1400" dirty="0"/>
              <a:t>();</a:t>
            </a:r>
          </a:p>
          <a:p>
            <a:r>
              <a:rPr lang="es-EC" sz="1400" dirty="0"/>
              <a:t>                pictureBox1.Image = </a:t>
            </a:r>
            <a:r>
              <a:rPr lang="es-EC" sz="1400" dirty="0" err="1"/>
              <a:t>imageConverter.ConvertFrom</a:t>
            </a:r>
            <a:r>
              <a:rPr lang="es-EC" sz="1400" dirty="0"/>
              <a:t>(</a:t>
            </a:r>
            <a:r>
              <a:rPr lang="es-EC" sz="1400" dirty="0" err="1"/>
              <a:t>productImageByte</a:t>
            </a:r>
            <a:r>
              <a:rPr lang="es-EC" sz="1400" dirty="0"/>
              <a:t>) as </a:t>
            </a:r>
            <a:r>
              <a:rPr lang="es-EC" sz="1400" dirty="0" err="1"/>
              <a:t>System.Drawing.Image</a:t>
            </a:r>
            <a:r>
              <a:rPr lang="es-EC" sz="1400" dirty="0"/>
              <a:t>;</a:t>
            </a:r>
          </a:p>
          <a:p>
            <a:r>
              <a:rPr lang="es-EC" sz="1400" dirty="0"/>
              <a:t>            }</a:t>
            </a:r>
          </a:p>
          <a:p>
            <a:r>
              <a:rPr lang="es-EC" sz="1400" dirty="0"/>
              <a:t>        }</a:t>
            </a:r>
          </a:p>
          <a:p>
            <a:r>
              <a:rPr lang="es-EC" sz="1400" dirty="0"/>
              <a:t>    }</a:t>
            </a:r>
          </a:p>
          <a:p>
            <a:r>
              <a:rPr lang="es-EC" sz="1400" dirty="0"/>
              <a:t>}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911771" y="496124"/>
            <a:ext cx="3120571" cy="35969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schemeClr val="tx1"/>
                </a:solidFill>
              </a:rPr>
              <a:t>Nota:</a:t>
            </a:r>
          </a:p>
          <a:p>
            <a:pPr algn="ctr"/>
            <a:r>
              <a:rPr lang="es-EC" dirty="0" smtClean="0">
                <a:solidFill>
                  <a:schemeClr val="tx1"/>
                </a:solidFill>
              </a:rPr>
              <a:t>Este código extrae la información de un campo </a:t>
            </a:r>
            <a:r>
              <a:rPr lang="es-EC" dirty="0" err="1" smtClean="0">
                <a:solidFill>
                  <a:schemeClr val="tx1"/>
                </a:solidFill>
              </a:rPr>
              <a:t>bytea</a:t>
            </a:r>
            <a:r>
              <a:rPr lang="es-EC" dirty="0" smtClean="0">
                <a:solidFill>
                  <a:schemeClr val="tx1"/>
                </a:solidFill>
              </a:rPr>
              <a:t>, por lo que si queremos extraer la información de la imagen debemos juntar la información de todas las páginas de un objeto desde la tabla </a:t>
            </a:r>
            <a:r>
              <a:rPr lang="es-EC" dirty="0" err="1" smtClean="0">
                <a:solidFill>
                  <a:schemeClr val="tx1"/>
                </a:solidFill>
              </a:rPr>
              <a:t>pg_largeobject</a:t>
            </a:r>
            <a:r>
              <a:rPr lang="es-EC" dirty="0" smtClean="0">
                <a:solidFill>
                  <a:schemeClr val="tx1"/>
                </a:solidFill>
              </a:rPr>
              <a:t> .</a:t>
            </a:r>
          </a:p>
          <a:p>
            <a:pPr algn="ctr"/>
            <a:endParaRPr lang="es-EC" dirty="0">
              <a:solidFill>
                <a:schemeClr val="tx1"/>
              </a:solidFill>
            </a:endParaRPr>
          </a:p>
          <a:p>
            <a:pPr algn="ctr"/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21541" y="5848329"/>
            <a:ext cx="9296401" cy="853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>
              <a:solidFill>
                <a:schemeClr val="tx1"/>
              </a:solidFill>
            </a:endParaRPr>
          </a:p>
          <a:p>
            <a:pPr algn="ctr"/>
            <a:endParaRPr lang="es-EC" dirty="0" smtClean="0">
              <a:solidFill>
                <a:schemeClr val="tx1"/>
              </a:solidFill>
            </a:endParaRPr>
          </a:p>
          <a:p>
            <a:pPr algn="ctr"/>
            <a:r>
              <a:rPr lang="es-EC" dirty="0" smtClean="0">
                <a:solidFill>
                  <a:schemeClr val="tx1"/>
                </a:solidFill>
              </a:rPr>
              <a:t>Obtenido de:</a:t>
            </a:r>
          </a:p>
          <a:p>
            <a:pPr algn="ctr"/>
            <a:r>
              <a:rPr lang="es-EC" dirty="0">
                <a:hlinkClick r:id="rId2"/>
              </a:rPr>
              <a:t>https://stackoverflow.com/questions/46128132/how-to-insert-and-retrieve-image-from-postgresql-using-c-sharp</a:t>
            </a:r>
            <a:endParaRPr lang="es-EC" dirty="0" smtClean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  <a:p>
            <a:pPr algn="ctr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0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02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42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C" dirty="0" smtClean="0"/>
              <a:t>¿Qué son BD multimedia?</a:t>
            </a:r>
          </a:p>
          <a:p>
            <a:pPr>
              <a:lnSpc>
                <a:spcPct val="150000"/>
              </a:lnSpc>
            </a:pPr>
            <a:r>
              <a:rPr lang="es-EC" dirty="0" smtClean="0"/>
              <a:t>Tipos de almacenamiento de archivos multimedia</a:t>
            </a:r>
          </a:p>
          <a:p>
            <a:pPr>
              <a:lnSpc>
                <a:spcPct val="150000"/>
              </a:lnSpc>
            </a:pPr>
            <a:r>
              <a:rPr lang="es-EC" dirty="0" smtClean="0"/>
              <a:t>Manejo de archivos multimedia en </a:t>
            </a:r>
            <a:r>
              <a:rPr lang="es-EC" dirty="0" err="1" smtClean="0"/>
              <a:t>PostgreSQL</a:t>
            </a:r>
            <a:r>
              <a:rPr lang="es-EC" dirty="0" smtClean="0"/>
              <a:t> - </a:t>
            </a:r>
            <a:r>
              <a:rPr lang="es-EC" dirty="0" err="1" smtClean="0"/>
              <a:t>LargeObjects</a:t>
            </a:r>
            <a:endParaRPr lang="es-EC" dirty="0" smtClean="0"/>
          </a:p>
          <a:p>
            <a:pPr>
              <a:lnSpc>
                <a:spcPct val="150000"/>
              </a:lnSpc>
            </a:pPr>
            <a:r>
              <a:rPr lang="es-EC" dirty="0" smtClean="0"/>
              <a:t>PRÁCTICA</a:t>
            </a:r>
          </a:p>
          <a:p>
            <a:pPr>
              <a:lnSpc>
                <a:spcPct val="150000"/>
              </a:lnSpc>
            </a:pPr>
            <a:r>
              <a:rPr lang="es-EC" dirty="0" smtClean="0"/>
              <a:t>Archivos multimedia en otros sistemas de gestión de DB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Picture 4" descr="Resultado de imagen para multimedia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321" y="688762"/>
            <a:ext cx="678287" cy="6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C" dirty="0" smtClean="0"/>
              <a:t>¿Qué son BD multimedia?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 smtClean="0"/>
          </a:p>
          <a:p>
            <a:r>
              <a:rPr lang="es-EC" dirty="0" smtClean="0"/>
              <a:t>SON BD que no se limitan a almacenar texto.</a:t>
            </a:r>
          </a:p>
          <a:p>
            <a:endParaRPr lang="es-EC" dirty="0"/>
          </a:p>
          <a:p>
            <a:r>
              <a:rPr lang="es-EC" dirty="0" smtClean="0"/>
              <a:t>Son capaces de almacenar archivos de distintos tipos y que pueden ser leídos de distintas maneras (.</a:t>
            </a:r>
            <a:r>
              <a:rPr lang="es-EC" dirty="0" err="1" smtClean="0"/>
              <a:t>jpg</a:t>
            </a:r>
            <a:r>
              <a:rPr lang="es-EC" dirty="0" smtClean="0"/>
              <a:t>, .mp3, .mp4, .</a:t>
            </a:r>
            <a:r>
              <a:rPr lang="es-EC" dirty="0" err="1" smtClean="0"/>
              <a:t>pdf</a:t>
            </a:r>
            <a:r>
              <a:rPr lang="es-EC" dirty="0" smtClean="0"/>
              <a:t>, etc…)</a:t>
            </a:r>
          </a:p>
          <a:p>
            <a:endParaRPr lang="es-EC" dirty="0"/>
          </a:p>
          <a:p>
            <a:r>
              <a:rPr lang="es-EC" dirty="0" smtClean="0"/>
              <a:t>Almacenar estos tipos de datos representa problemas.</a:t>
            </a:r>
          </a:p>
          <a:p>
            <a:pPr marL="0" indent="0">
              <a:buNone/>
            </a:pPr>
            <a:endParaRPr lang="es-EC" dirty="0" smtClean="0"/>
          </a:p>
        </p:txBody>
      </p:sp>
      <p:pic>
        <p:nvPicPr>
          <p:cNvPr id="4" name="Picture 4" descr="Resultado de imagen para multimedia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321" y="688762"/>
            <a:ext cx="678287" cy="67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6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C" dirty="0" smtClean="0"/>
              <a:t>Tipos de almacenamiento de archivos multimedia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r>
              <a:rPr lang="es-EC" dirty="0" smtClean="0"/>
              <a:t>Almacenamiento en un Sistema de Archivos</a:t>
            </a:r>
          </a:p>
          <a:p>
            <a:endParaRPr lang="es-EC" dirty="0"/>
          </a:p>
          <a:p>
            <a:r>
              <a:rPr lang="es-EC" dirty="0" smtClean="0"/>
              <a:t>Almacenamiento en una Base de Datos.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945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258" y="730232"/>
            <a:ext cx="10445087" cy="2071598"/>
          </a:xfrm>
        </p:spPr>
        <p:txBody>
          <a:bodyPr>
            <a:normAutofit/>
          </a:bodyPr>
          <a:lstStyle/>
          <a:p>
            <a:r>
              <a:rPr lang="es-EC" dirty="0" smtClean="0"/>
              <a:t>Bases de datos multimedia en </a:t>
            </a:r>
            <a:br>
              <a:rPr lang="es-EC" dirty="0" smtClean="0"/>
            </a:br>
            <a:r>
              <a:rPr lang="es-EC" dirty="0" err="1" smtClean="0"/>
              <a:t>PostgreSQL</a:t>
            </a:r>
            <a:endParaRPr lang="es-EC" dirty="0"/>
          </a:p>
        </p:txBody>
      </p:sp>
      <p:pic>
        <p:nvPicPr>
          <p:cNvPr id="1026" name="Picture 2" descr="Resultado de imagen para postg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66" y="3214244"/>
            <a:ext cx="2231268" cy="16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447629" y="5303126"/>
            <a:ext cx="3260343" cy="7694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C" sz="4400" dirty="0" err="1" smtClean="0"/>
              <a:t>Large</a:t>
            </a:r>
            <a:r>
              <a:rPr lang="es-EC" sz="4400" dirty="0" smtClean="0"/>
              <a:t> </a:t>
            </a:r>
            <a:r>
              <a:rPr lang="es-EC" sz="4400" dirty="0" err="1" smtClean="0"/>
              <a:t>Objects</a:t>
            </a:r>
            <a:endParaRPr lang="es-EC" sz="4400" dirty="0"/>
          </a:p>
        </p:txBody>
      </p:sp>
    </p:spTree>
    <p:extLst>
      <p:ext uri="{BB962C8B-B14F-4D97-AF65-F5344CB8AC3E}">
        <p14:creationId xmlns:p14="http://schemas.microsoft.com/office/powerpoint/2010/main" val="1386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515" cy="1325563"/>
          </a:xfrm>
        </p:spPr>
        <p:txBody>
          <a:bodyPr/>
          <a:lstStyle/>
          <a:p>
            <a:r>
              <a:rPr lang="es-EC" dirty="0" smtClean="0"/>
              <a:t>Manejo de archivos multimedia en </a:t>
            </a:r>
            <a:r>
              <a:rPr lang="es-EC" dirty="0" err="1" smtClean="0"/>
              <a:t>PostgreSQL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0515" cy="4351338"/>
          </a:xfrm>
        </p:spPr>
        <p:txBody>
          <a:bodyPr>
            <a:normAutofit/>
          </a:bodyPr>
          <a:lstStyle/>
          <a:p>
            <a:endParaRPr lang="es-EC" dirty="0" smtClean="0"/>
          </a:p>
          <a:p>
            <a:r>
              <a:rPr lang="es-EC" dirty="0" err="1" smtClean="0"/>
              <a:t>PostgreSQL</a:t>
            </a:r>
            <a:r>
              <a:rPr lang="es-EC" dirty="0" smtClean="0"/>
              <a:t> ofrece el almacenamiento de objetos grandes </a:t>
            </a:r>
            <a:r>
              <a:rPr lang="es-EC" b="1" dirty="0" smtClean="0"/>
              <a:t>(</a:t>
            </a:r>
            <a:r>
              <a:rPr lang="es-EC" b="1" dirty="0" err="1" smtClean="0"/>
              <a:t>large_objects</a:t>
            </a:r>
            <a:r>
              <a:rPr lang="es-EC" b="1" dirty="0" smtClean="0"/>
              <a:t>).</a:t>
            </a:r>
          </a:p>
          <a:p>
            <a:endParaRPr lang="es-EC" dirty="0" smtClean="0"/>
          </a:p>
          <a:p>
            <a:pPr marL="0" indent="0" algn="ctr">
              <a:buNone/>
            </a:pPr>
            <a:r>
              <a:rPr lang="es-EC" dirty="0"/>
              <a:t>	</a:t>
            </a:r>
            <a:r>
              <a:rPr lang="es-EC" dirty="0" smtClean="0"/>
              <a:t>SELECT * FROM </a:t>
            </a:r>
            <a:r>
              <a:rPr lang="es-EC" dirty="0" err="1" smtClean="0"/>
              <a:t>pg_largeobject</a:t>
            </a:r>
            <a:endParaRPr lang="es-EC" dirty="0" smtClean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smtClean="0"/>
              <a:t>Columnas</a:t>
            </a:r>
            <a:endParaRPr lang="es-EC" dirty="0"/>
          </a:p>
          <a:p>
            <a:pPr lvl="1"/>
            <a:r>
              <a:rPr lang="es-EC" dirty="0" err="1" smtClean="0"/>
              <a:t>loid</a:t>
            </a:r>
            <a:r>
              <a:rPr lang="es-EC" dirty="0" smtClean="0"/>
              <a:t>	-&gt; </a:t>
            </a:r>
            <a:r>
              <a:rPr lang="es-EC" dirty="0" err="1" smtClean="0"/>
              <a:t>oid</a:t>
            </a:r>
            <a:r>
              <a:rPr lang="es-EC" dirty="0" smtClean="0"/>
              <a:t> (</a:t>
            </a:r>
            <a:r>
              <a:rPr lang="es-EC" dirty="0">
                <a:sym typeface="Wingdings" panose="05000000000000000000" pitchFamily="2" charset="2"/>
              </a:rPr>
              <a:t>Identificador de Objetos</a:t>
            </a:r>
            <a:r>
              <a:rPr lang="es-EC" dirty="0" smtClean="0">
                <a:sym typeface="Wingdings" panose="05000000000000000000" pitchFamily="2" charset="2"/>
              </a:rPr>
              <a:t>.</a:t>
            </a:r>
            <a:r>
              <a:rPr lang="es-EC" dirty="0" smtClean="0"/>
              <a:t>)</a:t>
            </a:r>
          </a:p>
          <a:p>
            <a:pPr lvl="1"/>
            <a:r>
              <a:rPr lang="es-EC" dirty="0" err="1" smtClean="0"/>
              <a:t>pageno</a:t>
            </a:r>
            <a:r>
              <a:rPr lang="es-EC" dirty="0" smtClean="0"/>
              <a:t>	-&gt; </a:t>
            </a:r>
            <a:r>
              <a:rPr lang="es-EC" dirty="0" err="1" smtClean="0"/>
              <a:t>int</a:t>
            </a:r>
            <a:endParaRPr lang="es-EC" dirty="0"/>
          </a:p>
          <a:p>
            <a:pPr lvl="1"/>
            <a:r>
              <a:rPr lang="es-EC" dirty="0"/>
              <a:t>d</a:t>
            </a:r>
            <a:r>
              <a:rPr lang="es-EC" dirty="0" smtClean="0"/>
              <a:t>ata	-&gt; </a:t>
            </a:r>
            <a:r>
              <a:rPr lang="es-EC" dirty="0" err="1" smtClean="0"/>
              <a:t>bytea</a:t>
            </a:r>
            <a:r>
              <a:rPr lang="es-EC" dirty="0" smtClean="0"/>
              <a:t> (</a:t>
            </a:r>
            <a:r>
              <a:rPr lang="es-EC" dirty="0">
                <a:sym typeface="Wingdings" panose="05000000000000000000" pitchFamily="2" charset="2"/>
              </a:rPr>
              <a:t>Arreglo de bytes de longitud </a:t>
            </a:r>
            <a:r>
              <a:rPr lang="es-EC" dirty="0" smtClean="0">
                <a:sym typeface="Wingdings" panose="05000000000000000000" pitchFamily="2" charset="2"/>
              </a:rPr>
              <a:t>variable.</a:t>
            </a:r>
            <a:r>
              <a:rPr lang="es-EC" dirty="0" smtClean="0"/>
              <a:t>)</a:t>
            </a: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254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C" dirty="0" smtClean="0"/>
          </a:p>
          <a:p>
            <a:r>
              <a:rPr lang="es-EC" dirty="0" smtClean="0"/>
              <a:t>Se transforma un archivo en .</a:t>
            </a:r>
            <a:r>
              <a:rPr lang="es-EC" dirty="0" err="1" smtClean="0"/>
              <a:t>hex</a:t>
            </a:r>
            <a:r>
              <a:rPr lang="es-EC" dirty="0" smtClean="0"/>
              <a:t> o .base64</a:t>
            </a:r>
            <a:endParaRPr lang="es-EC" dirty="0" smtClean="0"/>
          </a:p>
          <a:p>
            <a:endParaRPr lang="es-EC" dirty="0"/>
          </a:p>
          <a:p>
            <a:r>
              <a:rPr lang="es-EC" dirty="0" smtClean="0"/>
              <a:t> </a:t>
            </a:r>
            <a:r>
              <a:rPr lang="es-EC" dirty="0" err="1"/>
              <a:t>L</a:t>
            </a:r>
            <a:r>
              <a:rPr lang="es-EC" dirty="0" err="1" smtClean="0"/>
              <a:t>arge</a:t>
            </a:r>
            <a:r>
              <a:rPr lang="es-EC" dirty="0" smtClean="0"/>
              <a:t> </a:t>
            </a:r>
            <a:r>
              <a:rPr lang="es-EC" dirty="0" err="1" smtClean="0"/>
              <a:t>objects</a:t>
            </a:r>
            <a:r>
              <a:rPr lang="es-EC" dirty="0" smtClean="0"/>
              <a:t> se dividen en ‘</a:t>
            </a:r>
            <a:r>
              <a:rPr lang="es-EC" dirty="0" err="1" smtClean="0"/>
              <a:t>chunks</a:t>
            </a:r>
            <a:r>
              <a:rPr lang="es-EC" dirty="0" smtClean="0"/>
              <a:t>’ de 2 KB. </a:t>
            </a:r>
          </a:p>
          <a:p>
            <a:r>
              <a:rPr lang="es-EC" dirty="0" smtClean="0"/>
              <a:t>Para la </a:t>
            </a:r>
            <a:r>
              <a:rPr lang="es-EC" dirty="0" smtClean="0"/>
              <a:t>búsqueda </a:t>
            </a:r>
            <a:r>
              <a:rPr lang="es-EC" dirty="0" smtClean="0"/>
              <a:t>se usan árboles binarios</a:t>
            </a:r>
            <a:r>
              <a:rPr lang="es-EC" dirty="0" smtClean="0"/>
              <a:t>.</a:t>
            </a:r>
          </a:p>
          <a:p>
            <a:endParaRPr lang="es-EC" dirty="0"/>
          </a:p>
          <a:p>
            <a:r>
              <a:rPr lang="es-EC" dirty="0"/>
              <a:t>Se pueden almacenar archivos de hasta 4 TB</a:t>
            </a:r>
          </a:p>
          <a:p>
            <a:endParaRPr lang="es-EC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515" cy="1325563"/>
          </a:xfrm>
        </p:spPr>
        <p:txBody>
          <a:bodyPr/>
          <a:lstStyle/>
          <a:p>
            <a:r>
              <a:rPr lang="es-EC" dirty="0" smtClean="0"/>
              <a:t>Manejo de archivos multimedia en </a:t>
            </a:r>
            <a:r>
              <a:rPr lang="es-EC" dirty="0" err="1" smtClean="0"/>
              <a:t>PostgreSQL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997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Importar 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s-EC" dirty="0" smtClean="0"/>
          </a:p>
          <a:p>
            <a:pPr>
              <a:lnSpc>
                <a:spcPct val="150000"/>
              </a:lnSpc>
            </a:pPr>
            <a:r>
              <a:rPr lang="es-EC" dirty="0" smtClean="0"/>
              <a:t>SELECT </a:t>
            </a:r>
            <a:r>
              <a:rPr lang="es-EC" dirty="0" err="1"/>
              <a:t>lo_import</a:t>
            </a:r>
            <a:r>
              <a:rPr lang="es-EC" dirty="0"/>
              <a:t>(‘&lt;dirección&gt;’, </a:t>
            </a:r>
            <a:r>
              <a:rPr lang="es-EC" dirty="0" err="1"/>
              <a:t>oid</a:t>
            </a:r>
            <a:r>
              <a:rPr lang="es-EC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s-EC" dirty="0"/>
              <a:t>SELECT </a:t>
            </a:r>
            <a:r>
              <a:rPr lang="es-EC" dirty="0" err="1"/>
              <a:t>lo_import</a:t>
            </a:r>
            <a:r>
              <a:rPr lang="es-EC" dirty="0"/>
              <a:t>(‘&lt;dirección</a:t>
            </a:r>
            <a:r>
              <a:rPr lang="es-EC" dirty="0" smtClean="0"/>
              <a:t>&gt;’);</a:t>
            </a:r>
            <a:endParaRPr lang="es-EC" dirty="0"/>
          </a:p>
          <a:p>
            <a:pPr>
              <a:lnSpc>
                <a:spcPct val="150000"/>
              </a:lnSpc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67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Exportar LO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s-EC" dirty="0" smtClean="0"/>
          </a:p>
          <a:p>
            <a:pPr>
              <a:lnSpc>
                <a:spcPct val="100000"/>
              </a:lnSpc>
            </a:pPr>
            <a:endParaRPr lang="es-EC" dirty="0" smtClean="0"/>
          </a:p>
          <a:p>
            <a:pPr>
              <a:lnSpc>
                <a:spcPct val="100000"/>
              </a:lnSpc>
            </a:pPr>
            <a:endParaRPr lang="es-EC" dirty="0" smtClean="0"/>
          </a:p>
          <a:p>
            <a:pPr>
              <a:lnSpc>
                <a:spcPct val="100000"/>
              </a:lnSpc>
            </a:pPr>
            <a:r>
              <a:rPr lang="es-EC" dirty="0" smtClean="0"/>
              <a:t>SELECT </a:t>
            </a:r>
            <a:r>
              <a:rPr lang="es-EC" dirty="0" err="1"/>
              <a:t>lo_export</a:t>
            </a:r>
            <a:r>
              <a:rPr lang="es-EC" dirty="0"/>
              <a:t>(</a:t>
            </a:r>
            <a:r>
              <a:rPr lang="es-EC" dirty="0" err="1"/>
              <a:t>tabla.columna</a:t>
            </a:r>
            <a:r>
              <a:rPr lang="es-EC" dirty="0"/>
              <a:t>, ‘&lt;dirección&gt;’)  </a:t>
            </a:r>
            <a:r>
              <a:rPr lang="es-EC" dirty="0" smtClean="0"/>
              <a:t>                                         FROM </a:t>
            </a:r>
            <a:r>
              <a:rPr lang="es-EC" dirty="0"/>
              <a:t>&lt;tabla&gt;  </a:t>
            </a:r>
            <a:r>
              <a:rPr lang="es-EC" dirty="0" smtClean="0"/>
              <a:t>          							   WHERE </a:t>
            </a:r>
            <a:r>
              <a:rPr lang="es-EC" dirty="0" smtClean="0"/>
              <a:t>...;</a:t>
            </a:r>
          </a:p>
          <a:p>
            <a:pPr>
              <a:lnSpc>
                <a:spcPct val="100000"/>
              </a:lnSpc>
            </a:pPr>
            <a:endParaRPr lang="es-EC" dirty="0"/>
          </a:p>
          <a:p>
            <a:pPr>
              <a:lnSpc>
                <a:spcPct val="100000"/>
              </a:lnSpc>
            </a:pPr>
            <a:r>
              <a:rPr lang="es-EC" dirty="0" smtClean="0"/>
              <a:t>Se puede importar directo a una aplicación con Interfaz gráfica.</a:t>
            </a: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3147281" y="1690688"/>
            <a:ext cx="58974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C" sz="2400" dirty="0"/>
              <a:t>Solo el </a:t>
            </a:r>
            <a:r>
              <a:rPr lang="es-EC" sz="2400" dirty="0" err="1"/>
              <a:t>superusuario</a:t>
            </a:r>
            <a:r>
              <a:rPr lang="es-EC" sz="2400" dirty="0"/>
              <a:t> o el dueño de la base de datos tiene permiso para usar </a:t>
            </a:r>
            <a:r>
              <a:rPr lang="es-EC" sz="2400" dirty="0" err="1"/>
              <a:t>lo_import</a:t>
            </a:r>
            <a:r>
              <a:rPr lang="es-EC" sz="2400" dirty="0"/>
              <a:t> y </a:t>
            </a:r>
            <a:r>
              <a:rPr lang="es-EC" sz="2400" dirty="0" err="1"/>
              <a:t>lo_export</a:t>
            </a:r>
            <a:r>
              <a:rPr lang="es-EC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1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709</Words>
  <Application>Microsoft Office PowerPoint</Application>
  <PresentationFormat>Panorámica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de Office</vt:lpstr>
      <vt:lpstr>Bases de datos multimedia Jonathan Freire</vt:lpstr>
      <vt:lpstr>Contenido</vt:lpstr>
      <vt:lpstr>¿Qué son BD multimedia?</vt:lpstr>
      <vt:lpstr>Tipos de almacenamiento de archivos multimedia</vt:lpstr>
      <vt:lpstr>Bases de datos multimedia en  PostgreSQL</vt:lpstr>
      <vt:lpstr>Manejo de archivos multimedia en PostgreSQL</vt:lpstr>
      <vt:lpstr>Manejo de archivos multimedia en PostgreSQL</vt:lpstr>
      <vt:lpstr>Importar LO</vt:lpstr>
      <vt:lpstr>Exportar LO</vt:lpstr>
      <vt:lpstr>Borrar LO</vt:lpstr>
      <vt:lpstr>Manejo de archivos multimedia en PostgreSQL</vt:lpstr>
      <vt:lpstr>Archivos multimedia en otros sistemas de gestión de BD</vt:lpstr>
      <vt:lpstr>Archivos multimedia en otros sistemas de gestión de BD</vt:lpstr>
      <vt:lpstr>Referencias</vt:lpstr>
      <vt:lpstr>Manejo de Imágenes en C# (ejemplo)</vt:lpstr>
      <vt:lpstr>Manejo de Imágenes en C# (ejemplo)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multimedia</dc:title>
  <dc:creator>Jonathan Freire</dc:creator>
  <cp:lastModifiedBy>Jonathan Freire</cp:lastModifiedBy>
  <cp:revision>45</cp:revision>
  <dcterms:created xsi:type="dcterms:W3CDTF">2019-07-12T14:48:19Z</dcterms:created>
  <dcterms:modified xsi:type="dcterms:W3CDTF">2019-07-20T01:29:02Z</dcterms:modified>
</cp:coreProperties>
</file>