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2125B-CBFF-52F8-FFF0-75F5855C6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13C32-E9B3-385D-4AE7-6EB8B530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7C9BD-46F7-A897-782D-BB90BE3B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C8CAAE-627B-858F-77D9-FD6FABA0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FE6B0-E180-AC5F-59CC-8AE72BA0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928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43D72-6803-BA46-4D56-69934806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65435E-775A-C753-7F1B-D5DFFF48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A86295-7346-747F-5497-3952F057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170446-7808-EA67-EFA7-C01A545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093A6-38AF-28A8-092E-76E3FAFD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12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411FAB-AE09-2E9C-8209-7258C3B8E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21C582-81E8-1EE2-14B6-D738C4494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87E4F-586F-8DBC-F2B9-CFD69CC9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4CF82-2606-6788-1111-6A608E07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C7ECE-48A3-2661-505F-93207740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76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AB024-7358-1714-D9FB-A0091CA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6525C-7C25-D82B-7A7F-113B688E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6902E-B502-7B8A-7C1B-6824F24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1916E-0118-F143-8B55-51E50D2B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F4C4C3-A331-5735-C51B-B61F5A9A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532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75CA-CA80-80B4-C3F9-2F559C60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DCF48-69D1-0F9E-A071-16B957D6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C1BACA-397F-5383-E68B-81092312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BAEE3-09B4-58D5-3192-216EA8F0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75D4F-5100-E6DE-4202-ECEA1F5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443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0F3B9-AF2A-0830-4CE4-9E0A991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EDA21-7425-5360-CBE8-FF29B831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CBDF8B-9A3B-51D1-77CB-E094D15E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876724-4088-A4E9-D32D-BF81814A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DD024F-FF5F-D035-2FE0-48B6D370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F1DC56-62F7-AB4E-58EB-89C4237B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2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90AA-AA71-222B-F8B1-EB9053E3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EF8167-D750-FA7B-DC9D-F9CE56D2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87629-2152-4369-7732-218AB37F6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924357-A5D8-2FEE-CE4D-5CE5A126A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0983EE-1D05-B5EB-9426-1762F3ED5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9968-303F-7487-0C3D-A6B281B3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3E3B99-B5F5-2C65-855D-53233182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C455E6-0702-18D7-5CA6-A154845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339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1D300-17EE-ABDE-CEC0-F88EED4A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B9C6C4-1909-A6EC-0EAB-4FE0CF66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CDAC16-B59A-66D5-7C73-4627588C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51D634-D922-CC66-CF9D-58A86528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30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62DD17-F75F-CE36-77D2-AC96A547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AFD0C3-07E1-5904-69E4-7EE484BA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62E9E2-4EB9-1C6A-9325-4B90ED1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00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16364-57F3-6318-04EA-D6E03B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8EE04-D353-94FF-7350-51167C83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86302-713E-A074-9639-624234BB6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9AD7AC-9CC8-330F-1743-CC457726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52E7A-4D97-7087-BF23-606D2AA5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20760-9D60-B082-4CAC-5CD6EAB5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851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31B5-152A-CDB4-F92A-68B7307B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B397D9-57BD-F0D8-08C0-99B736D5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1BEFA1-2E4E-F1AE-DBC7-89F90796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BA493D-E13F-74E5-FA5E-2A7EE18E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E93EE-5A09-30A8-6F77-379D5120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7838A0-6FE4-BB2F-A368-69F906A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2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0B3182-7F68-0DE4-3A5A-5E93863C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816E3-3F01-7248-24E5-8A6BAA84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ACC6F-1587-C830-2B3A-45402C278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A51C1-555A-4967-A217-0C4057EBD675}" type="datetimeFigureOut">
              <a:rPr lang="es-CO" smtClean="0"/>
              <a:t>8/06/2025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19FD1-059A-A759-6068-411A48E9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D6949-1282-3044-78F3-EC3CD60B7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B32F1-6FB9-497A-AA57-4BD7BCD77C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4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7EF7276-1D6F-7B99-54C3-1CB633AB6162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82BFB0-E6F7-0A4A-477F-27B8F9516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517EC96-F41A-53B3-8D4A-637CD1877C36}"/>
              </a:ext>
            </a:extLst>
          </p:cNvPr>
          <p:cNvSpPr txBox="1"/>
          <p:nvPr/>
        </p:nvSpPr>
        <p:spPr>
          <a:xfrm>
            <a:off x="374904" y="466344"/>
            <a:ext cx="11365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CO" sz="2800" b="1" dirty="0"/>
              <a:t>Predicción de depresión en estudiantes: Análisis de factores demográficos, académicos y de estilo de vida.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0A8D53-88D2-6D40-D687-F3FC269B4226}"/>
              </a:ext>
            </a:extLst>
          </p:cNvPr>
          <p:cNvSpPr txBox="1"/>
          <p:nvPr/>
        </p:nvSpPr>
        <p:spPr>
          <a:xfrm>
            <a:off x="576073" y="1948671"/>
            <a:ext cx="10506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Programa:</a:t>
            </a:r>
            <a:r>
              <a:rPr lang="es-CO" dirty="0"/>
              <a:t> Maestría en Inteligencia Artificial y Ciencia de Datos.</a:t>
            </a:r>
          </a:p>
          <a:p>
            <a:endParaRPr lang="es-CO" dirty="0"/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Énfasis:</a:t>
            </a:r>
            <a:r>
              <a:rPr lang="es-CO" dirty="0"/>
              <a:t> Salud mental.</a:t>
            </a:r>
          </a:p>
          <a:p>
            <a:pPr>
              <a:buFont typeface="Arial" panose="020B0604020202020204" pitchFamily="34" charset="0"/>
              <a:buChar char="•"/>
            </a:pPr>
            <a:endParaRPr lang="es-C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Estudiante:</a:t>
            </a:r>
            <a:r>
              <a:rPr lang="es-CO" dirty="0"/>
              <a:t> Jonathan Giraldo Diaz Ortega.</a:t>
            </a:r>
          </a:p>
          <a:p>
            <a:pPr>
              <a:buFont typeface="Arial" panose="020B0604020202020204" pitchFamily="34" charset="0"/>
              <a:buChar char="•"/>
            </a:pPr>
            <a:endParaRPr lang="es-C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Correo:</a:t>
            </a:r>
            <a:r>
              <a:rPr lang="es-CO" dirty="0"/>
              <a:t> jonathan_gir.diaz@uao.edu.co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29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0C9F-41EE-0FF1-11C1-6FD12E916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DB9CC6B-A0DF-AA0F-741C-1CF7CA9FE09B}"/>
              </a:ext>
            </a:extLst>
          </p:cNvPr>
          <p:cNvSpPr/>
          <p:nvPr/>
        </p:nvSpPr>
        <p:spPr>
          <a:xfrm>
            <a:off x="0" y="0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D0D99D-0688-0CA1-7B8D-762B75E0F228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08B1BD-A18F-BE63-43B8-A48E8E50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0B5306-5E59-C88D-DF57-545B574EFEA4}"/>
              </a:ext>
            </a:extLst>
          </p:cNvPr>
          <p:cNvSpPr txBox="1"/>
          <p:nvPr/>
        </p:nvSpPr>
        <p:spPr>
          <a:xfrm>
            <a:off x="413004" y="400098"/>
            <a:ext cx="11365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Metodología y datos.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5FB069F-4658-0AAE-1D2C-C54306C6E5A4}"/>
              </a:ext>
            </a:extLst>
          </p:cNvPr>
          <p:cNvSpPr txBox="1"/>
          <p:nvPr/>
        </p:nvSpPr>
        <p:spPr>
          <a:xfrm>
            <a:off x="413004" y="1454895"/>
            <a:ext cx="113659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/>
              <a:t>•	</a:t>
            </a:r>
            <a:r>
              <a:rPr lang="es-CO" sz="2800" dirty="0" err="1"/>
              <a:t>Dataset</a:t>
            </a:r>
            <a:r>
              <a:rPr lang="es-CO" sz="2800" dirty="0"/>
              <a:t>: 27,902 registros de estudiantes</a:t>
            </a:r>
          </a:p>
          <a:p>
            <a:pPr algn="just"/>
            <a:r>
              <a:rPr lang="es-CO" sz="2800" dirty="0"/>
              <a:t>•	Variables: 17 características (demográficas, académicas, estilo de 	vida, psicológicas)</a:t>
            </a:r>
          </a:p>
          <a:p>
            <a:pPr algn="just"/>
            <a:r>
              <a:rPr lang="es-CO" sz="2800" dirty="0"/>
              <a:t>•	Distribución objetivo: 58% con depresión, 42% sin depresión</a:t>
            </a:r>
          </a:p>
          <a:p>
            <a:pPr algn="just"/>
            <a:r>
              <a:rPr lang="es-CO" sz="2800" dirty="0"/>
              <a:t>•	Enfoque: Clasificación binaria</a:t>
            </a:r>
          </a:p>
          <a:p>
            <a:pPr algn="just"/>
            <a:r>
              <a:rPr lang="es-CO" sz="2800" dirty="0"/>
              <a:t>•	Modelos: Árbol de decisión, Regresión </a:t>
            </a:r>
            <a:r>
              <a:rPr lang="es-CO" sz="2800" dirty="0" err="1"/>
              <a:t>logistica</a:t>
            </a:r>
            <a:r>
              <a:rPr lang="es-CO" sz="2800" dirty="0"/>
              <a:t>, </a:t>
            </a:r>
            <a:r>
              <a:rPr lang="es-CO" sz="2800" dirty="0" err="1"/>
              <a:t>Random</a:t>
            </a:r>
            <a:r>
              <a:rPr lang="es-CO" sz="2800" dirty="0"/>
              <a:t> Forest</a:t>
            </a:r>
          </a:p>
          <a:p>
            <a:pPr algn="just"/>
            <a:r>
              <a:rPr lang="es-CO" sz="2800" dirty="0"/>
              <a:t>•	Validación: </a:t>
            </a:r>
            <a:r>
              <a:rPr lang="es-CO" sz="2800" dirty="0" err="1"/>
              <a:t>Accuracy</a:t>
            </a:r>
            <a:r>
              <a:rPr lang="es-CO" sz="2800" dirty="0"/>
              <a:t>, F1 Score, ROC, </a:t>
            </a:r>
            <a:r>
              <a:rPr lang="es-CO" sz="2800" dirty="0" err="1"/>
              <a:t>Recall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1897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7A22-0969-2521-E2F9-7A6FEF691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E262428-97D7-493B-58FA-11BEAC38AEF7}"/>
              </a:ext>
            </a:extLst>
          </p:cNvPr>
          <p:cNvSpPr/>
          <p:nvPr/>
        </p:nvSpPr>
        <p:spPr>
          <a:xfrm>
            <a:off x="0" y="0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A976591-7173-9E63-A63F-8BF05A63276A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16F3C4-CCDA-D404-A6B1-60921231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20667C-E818-8094-A392-3B9E4B2624B9}"/>
              </a:ext>
            </a:extLst>
          </p:cNvPr>
          <p:cNvSpPr txBox="1"/>
          <p:nvPr/>
        </p:nvSpPr>
        <p:spPr>
          <a:xfrm>
            <a:off x="413004" y="400098"/>
            <a:ext cx="11365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Elección de modelos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20B2CC-9874-EF8B-F690-16DD23E74417}"/>
              </a:ext>
            </a:extLst>
          </p:cNvPr>
          <p:cNvSpPr txBox="1"/>
          <p:nvPr/>
        </p:nvSpPr>
        <p:spPr>
          <a:xfrm>
            <a:off x="413004" y="1454895"/>
            <a:ext cx="11365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b="1" dirty="0"/>
              <a:t>Regresión Logística: </a:t>
            </a:r>
            <a:r>
              <a:rPr lang="es-CO" sz="2800" dirty="0"/>
              <a:t>modelo base, interpretable, alta sensibilidad.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b="1" dirty="0"/>
              <a:t>Árbol de Decisión: </a:t>
            </a:r>
            <a:r>
              <a:rPr lang="es-CO" sz="2800" dirty="0"/>
              <a:t>captura relaciones no lineales, riesgo de sobreajuste.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b="1" dirty="0" err="1"/>
              <a:t>Random</a:t>
            </a:r>
            <a:r>
              <a:rPr lang="es-CO" sz="2800" b="1" dirty="0"/>
              <a:t> Forest: </a:t>
            </a:r>
            <a:r>
              <a:rPr lang="es-CO" sz="2800" dirty="0"/>
              <a:t>mejora estabilidad y precisión, mejor rendimiento global.</a:t>
            </a:r>
          </a:p>
        </p:txBody>
      </p:sp>
    </p:spTree>
    <p:extLst>
      <p:ext uri="{BB962C8B-B14F-4D97-AF65-F5344CB8AC3E}">
        <p14:creationId xmlns:p14="http://schemas.microsoft.com/office/powerpoint/2010/main" val="52376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B7F25-2324-6625-F596-3FB9F3D1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C1C9F6D-6696-8032-800C-E6FE6EA844FE}"/>
              </a:ext>
            </a:extLst>
          </p:cNvPr>
          <p:cNvSpPr/>
          <p:nvPr/>
        </p:nvSpPr>
        <p:spPr>
          <a:xfrm>
            <a:off x="0" y="0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4D819B0-AF8B-22EC-352E-7B134250F535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887EBE-A408-DE85-542E-5A0298930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97BB0F-F29B-A432-482D-92F28B570359}"/>
              </a:ext>
            </a:extLst>
          </p:cNvPr>
          <p:cNvSpPr txBox="1"/>
          <p:nvPr/>
        </p:nvSpPr>
        <p:spPr>
          <a:xfrm>
            <a:off x="413004" y="355775"/>
            <a:ext cx="113659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Resultados.</a:t>
            </a:r>
          </a:p>
          <a:p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5F3BF02-2C30-5884-6462-8124A1D0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18630"/>
              </p:ext>
            </p:extLst>
          </p:nvPr>
        </p:nvGraphicFramePr>
        <p:xfrm>
          <a:off x="413004" y="1573324"/>
          <a:ext cx="10940795" cy="3666188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188159">
                  <a:extLst>
                    <a:ext uri="{9D8B030D-6E8A-4147-A177-3AD203B41FA5}">
                      <a16:colId xmlns:a16="http://schemas.microsoft.com/office/drawing/2014/main" val="3958902545"/>
                    </a:ext>
                  </a:extLst>
                </a:gridCol>
                <a:gridCol w="2188159">
                  <a:extLst>
                    <a:ext uri="{9D8B030D-6E8A-4147-A177-3AD203B41FA5}">
                      <a16:colId xmlns:a16="http://schemas.microsoft.com/office/drawing/2014/main" val="2673865643"/>
                    </a:ext>
                  </a:extLst>
                </a:gridCol>
                <a:gridCol w="2188159">
                  <a:extLst>
                    <a:ext uri="{9D8B030D-6E8A-4147-A177-3AD203B41FA5}">
                      <a16:colId xmlns:a16="http://schemas.microsoft.com/office/drawing/2014/main" val="2725220282"/>
                    </a:ext>
                  </a:extLst>
                </a:gridCol>
                <a:gridCol w="2188159">
                  <a:extLst>
                    <a:ext uri="{9D8B030D-6E8A-4147-A177-3AD203B41FA5}">
                      <a16:colId xmlns:a16="http://schemas.microsoft.com/office/drawing/2014/main" val="3747005440"/>
                    </a:ext>
                  </a:extLst>
                </a:gridCol>
                <a:gridCol w="2188159">
                  <a:extLst>
                    <a:ext uri="{9D8B030D-6E8A-4147-A177-3AD203B41FA5}">
                      <a16:colId xmlns:a16="http://schemas.microsoft.com/office/drawing/2014/main" val="1139862189"/>
                    </a:ext>
                  </a:extLst>
                </a:gridCol>
              </a:tblGrid>
              <a:tr h="916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Modelo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 err="1">
                          <a:effectLst/>
                        </a:rPr>
                        <a:t>Accuracy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F1 Score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ROC-AUC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Recall (Depresión)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8765765"/>
                  </a:ext>
                </a:extLst>
              </a:tr>
              <a:tr h="916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Árbol de decisión 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0.75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0.78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0.74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0.79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7939899"/>
                  </a:ext>
                </a:extLst>
              </a:tr>
              <a:tr h="916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Regresión logística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0.82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0.85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0.81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0.88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4875336"/>
                  </a:ext>
                </a:extLst>
              </a:tr>
              <a:tr h="9165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Random Forest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>
                          <a:effectLst/>
                        </a:rPr>
                        <a:t>0.82</a:t>
                      </a:r>
                      <a:endParaRPr lang="es-CO" sz="2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0.85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0.81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000" dirty="0">
                          <a:effectLst/>
                        </a:rPr>
                        <a:t>0.86</a:t>
                      </a:r>
                      <a:endParaRPr lang="es-CO" sz="2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4087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27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BA0C7-C7F7-9E62-5FB5-C2B34D4E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630F26-D7F9-C521-B62A-BAEDDDF7648C}"/>
              </a:ext>
            </a:extLst>
          </p:cNvPr>
          <p:cNvSpPr/>
          <p:nvPr/>
        </p:nvSpPr>
        <p:spPr>
          <a:xfrm>
            <a:off x="0" y="0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32A2DBC-1AD5-952C-198A-404305EC3ABC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7AD47C-6230-5E91-14A7-84DA0CCFE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D655B2-64F4-F376-F00C-B20565639F8B}"/>
              </a:ext>
            </a:extLst>
          </p:cNvPr>
          <p:cNvSpPr txBox="1"/>
          <p:nvPr/>
        </p:nvSpPr>
        <p:spPr>
          <a:xfrm>
            <a:off x="413004" y="355775"/>
            <a:ext cx="1136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CO" sz="3200" b="1" dirty="0"/>
              <a:t>Aplicaciones practicas.</a:t>
            </a:r>
            <a:endParaRPr lang="es-CO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F61B72-C40A-7E39-0FD6-AF551ADF7156}"/>
              </a:ext>
            </a:extLst>
          </p:cNvPr>
          <p:cNvSpPr txBox="1"/>
          <p:nvPr/>
        </p:nvSpPr>
        <p:spPr>
          <a:xfrm>
            <a:off x="413004" y="1454895"/>
            <a:ext cx="11365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400" b="1" dirty="0"/>
              <a:t>• Aplicaciones Clínicas:</a:t>
            </a:r>
          </a:p>
          <a:p>
            <a:pPr algn="just"/>
            <a:r>
              <a:rPr lang="es-CO" sz="2400" dirty="0"/>
              <a:t>	Sistema de alerta temprana para universidades</a:t>
            </a:r>
          </a:p>
          <a:p>
            <a:pPr algn="just"/>
            <a:r>
              <a:rPr lang="es-CO" sz="2400" dirty="0"/>
              <a:t>	Herramienta de apoyo para consejeros estudiantiles</a:t>
            </a:r>
          </a:p>
          <a:p>
            <a:pPr algn="just"/>
            <a:r>
              <a:rPr lang="es-CO" sz="2400" dirty="0"/>
              <a:t>	Priorización de recursos de salud mental</a:t>
            </a:r>
          </a:p>
          <a:p>
            <a:pPr algn="just"/>
            <a:r>
              <a:rPr lang="es-CO" sz="2400" b="1" dirty="0"/>
              <a:t>• Beneficios:</a:t>
            </a:r>
          </a:p>
          <a:p>
            <a:pPr algn="just"/>
            <a:r>
              <a:rPr lang="es-CO" sz="2400" dirty="0"/>
              <a:t>	Enfoque preventivo</a:t>
            </a:r>
          </a:p>
          <a:p>
            <a:pPr algn="just"/>
            <a:r>
              <a:rPr lang="es-CO" sz="2400" dirty="0"/>
              <a:t>	Identificación automática y objetiva</a:t>
            </a:r>
          </a:p>
          <a:p>
            <a:pPr algn="just"/>
            <a:r>
              <a:rPr lang="es-CO" sz="2400" dirty="0"/>
              <a:t>	Reducción del estigma</a:t>
            </a:r>
          </a:p>
          <a:p>
            <a:pPr algn="just"/>
            <a:r>
              <a:rPr lang="es-CO" sz="2400" b="1" dirty="0"/>
              <a:t>• Implementación:</a:t>
            </a:r>
          </a:p>
          <a:p>
            <a:pPr algn="just"/>
            <a:r>
              <a:rPr lang="es-CO" sz="2400" dirty="0"/>
              <a:t>	</a:t>
            </a:r>
            <a:r>
              <a:rPr lang="es-CO" sz="2400" dirty="0" err="1"/>
              <a:t>Disponibilizacion</a:t>
            </a:r>
            <a:r>
              <a:rPr lang="es-CO" sz="2400" dirty="0"/>
              <a:t> por medio de aplicativo web</a:t>
            </a:r>
          </a:p>
        </p:txBody>
      </p:sp>
    </p:spTree>
    <p:extLst>
      <p:ext uri="{BB962C8B-B14F-4D97-AF65-F5344CB8AC3E}">
        <p14:creationId xmlns:p14="http://schemas.microsoft.com/office/powerpoint/2010/main" val="3460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B8E6-2636-508A-C81F-79B423318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A794C34-BDCC-30A5-6130-757E7BD14251}"/>
              </a:ext>
            </a:extLst>
          </p:cNvPr>
          <p:cNvSpPr/>
          <p:nvPr/>
        </p:nvSpPr>
        <p:spPr>
          <a:xfrm>
            <a:off x="0" y="0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DC098C1-475F-09ED-6B28-18EBC168F0AA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8970CF-D017-F584-700B-199D4AF1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654F82-41BE-9E70-0157-4F8710508B3C}"/>
              </a:ext>
            </a:extLst>
          </p:cNvPr>
          <p:cNvSpPr txBox="1"/>
          <p:nvPr/>
        </p:nvSpPr>
        <p:spPr>
          <a:xfrm>
            <a:off x="413004" y="355775"/>
            <a:ext cx="1136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/>
              <a:t>Conclusiones.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48DCBC-C00D-F58C-D670-92FF5296194A}"/>
              </a:ext>
            </a:extLst>
          </p:cNvPr>
          <p:cNvSpPr txBox="1"/>
          <p:nvPr/>
        </p:nvSpPr>
        <p:spPr>
          <a:xfrm>
            <a:off x="413004" y="1454895"/>
            <a:ext cx="113659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/>
              <a:t>• Logros:</a:t>
            </a:r>
          </a:p>
          <a:p>
            <a:r>
              <a:rPr lang="es-CO" sz="2400" dirty="0"/>
              <a:t>	Modelos efectivos, hasta 82% de precisión</a:t>
            </a:r>
          </a:p>
          <a:p>
            <a:r>
              <a:rPr lang="es-CO" sz="2400" dirty="0"/>
              <a:t>	Identificación del 88% de casos de depresión</a:t>
            </a:r>
          </a:p>
          <a:p>
            <a:r>
              <a:rPr lang="es-CO" sz="2400" dirty="0"/>
              <a:t>	Posibilidad real de implementación práctica</a:t>
            </a:r>
          </a:p>
          <a:p>
            <a:r>
              <a:rPr lang="es-CO" sz="2400" b="1" dirty="0"/>
              <a:t>• Limitaciones:</a:t>
            </a:r>
          </a:p>
          <a:p>
            <a:r>
              <a:rPr lang="es-CO" sz="2400" dirty="0"/>
              <a:t>	Datos limitados geográficamente</a:t>
            </a:r>
          </a:p>
          <a:p>
            <a:r>
              <a:rPr lang="es-CO" sz="2400" dirty="0"/>
              <a:t>	</a:t>
            </a:r>
            <a:r>
              <a:rPr lang="es-CO" sz="2400" dirty="0" err="1"/>
              <a:t>Autoreporte</a:t>
            </a:r>
            <a:r>
              <a:rPr lang="es-CO" sz="2400" dirty="0"/>
              <a:t> puede generar sesgos</a:t>
            </a:r>
          </a:p>
          <a:p>
            <a:r>
              <a:rPr lang="es-CO" sz="2400" dirty="0"/>
              <a:t>	Sin validación longitudinal</a:t>
            </a:r>
          </a:p>
          <a:p>
            <a:r>
              <a:rPr lang="es-CO" sz="2400" b="1" dirty="0"/>
              <a:t>• Oportunidades de mejora:</a:t>
            </a:r>
          </a:p>
          <a:p>
            <a:r>
              <a:rPr lang="es-CO" sz="2400" dirty="0"/>
              <a:t>	Validación intercultural</a:t>
            </a:r>
          </a:p>
          <a:p>
            <a:r>
              <a:rPr lang="es-CO" sz="2400" dirty="0"/>
              <a:t>	Estudios longitudinales</a:t>
            </a:r>
          </a:p>
          <a:p>
            <a:r>
              <a:rPr lang="es-CO" sz="2400" dirty="0"/>
              <a:t>	Integración con sistemas universitarios reales</a:t>
            </a:r>
          </a:p>
        </p:txBody>
      </p:sp>
    </p:spTree>
    <p:extLst>
      <p:ext uri="{BB962C8B-B14F-4D97-AF65-F5344CB8AC3E}">
        <p14:creationId xmlns:p14="http://schemas.microsoft.com/office/powerpoint/2010/main" val="27169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193D1-BAD3-DA0D-EAB1-237B8E8A8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611C43F-B3B4-A7A8-CFA3-736AA6D6646A}"/>
              </a:ext>
            </a:extLst>
          </p:cNvPr>
          <p:cNvSpPr/>
          <p:nvPr/>
        </p:nvSpPr>
        <p:spPr>
          <a:xfrm>
            <a:off x="0" y="5596128"/>
            <a:ext cx="12192000" cy="12618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D1D581-9FA7-BCBD-7C77-488CD819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6276" r="14046" b="17189"/>
          <a:stretch/>
        </p:blipFill>
        <p:spPr>
          <a:xfrm>
            <a:off x="10040113" y="5682995"/>
            <a:ext cx="2084832" cy="10881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1279B1-35B3-6B17-2E8C-B34CF307F215}"/>
              </a:ext>
            </a:extLst>
          </p:cNvPr>
          <p:cNvSpPr txBox="1"/>
          <p:nvPr/>
        </p:nvSpPr>
        <p:spPr>
          <a:xfrm>
            <a:off x="0" y="194867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712608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5115</TotalTime>
  <Words>316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Giraldo Diaz Ortega</dc:creator>
  <cp:lastModifiedBy>Jonathan Giraldo Diaz Ortega</cp:lastModifiedBy>
  <cp:revision>5</cp:revision>
  <dcterms:created xsi:type="dcterms:W3CDTF">2025-04-01T01:58:02Z</dcterms:created>
  <dcterms:modified xsi:type="dcterms:W3CDTF">2025-06-10T02:16:45Z</dcterms:modified>
</cp:coreProperties>
</file>